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1CB68-FF1F-4DE3-964A-E6F854C1536F}" type="datetimeFigureOut">
              <a:rPr lang="en-SG" smtClean="0"/>
              <a:t>11/10/2025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0C084-7545-4A36-8FF9-FF4F146058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919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0C084-7545-4A36-8FF9-FF4F1460587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8433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0C084-7545-4A36-8FF9-FF4F1460587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737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6726-E814-7595-3292-E0DFCBB9B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25448-3AFC-C51C-4608-B4F4BAF1C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06751-E431-8C94-9F93-851B5480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11/10/2025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F3EBB-B09E-02FF-F89A-45F4E18D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76E90-5498-4E45-9C4A-672FB3B6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644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5266-8F74-AD7B-6378-88C8E6F3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80F38-9B1A-E452-C9E2-B165D72D0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42B4B-B05A-84FE-03CF-CDC725C0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11/10/2025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BD86-5CD2-7D14-4F04-EE50FE90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BB8B9-CCEC-1DFC-6145-E0719AA8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261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08D0D-6A1E-0842-686C-75D856949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8A616-2A78-EC88-9E70-2807F81C1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D87A8-EEEE-F7FF-0BB6-CBDDC70B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11/10/2025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70E3-CDEB-A800-F6F0-852B7653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21CC5-D42C-D972-0314-59182CC7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475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0271-4262-7999-4625-183542DB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96FB7-6872-4A61-2341-356E60648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B3027-AD9F-52EE-1C34-59C0CF80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11/10/2025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CAAED-3452-DCAB-0198-4E4D76B6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30D9-1A6C-DEF6-C3CC-467311C3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882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07B2-1410-88E4-FD13-2EBD3F16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20DA2-4DE9-2DCA-BD23-1C9AC35F1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96D0-6B09-1723-2126-3E7BFF34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11/10/2025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13600-BA7A-C097-6BB1-74477824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0FD5B-5A20-31C9-FDDD-C0D69D54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68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0AC-B614-E7EF-817B-B0E4E0F1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3D10-0108-3387-8862-96617AF9A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F0BDC-1052-268B-E728-0B0AFA212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15049-BCEB-E3BD-8F39-A26EDF00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11/10/2025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94FC8-F214-B144-8226-08DB7CE4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93200-7E9F-932C-DE05-1C98796C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896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7D9B-CCDD-DFC9-6CD3-E2D889F7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9B556-50C4-2581-D653-8BE26AA5D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75934-E1C2-EBC9-41BF-089F557F5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F73DD-EF79-453F-82FD-9F2B93504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96806-E947-0B69-B6CD-CB365FED2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8DC4D-4B04-C096-90F0-3A0F10B0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11/10/2025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D08F2-1CCB-FF81-A3E1-45375586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94497-597A-900D-F694-2CE54F81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306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A388-6D20-3CA3-B0E7-D4B7C5D4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2EE04-5003-4C90-C862-AD4768D1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11/10/2025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99D65-3284-B3EF-4F35-9A3F2F05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BA492-3D95-D5C4-7606-AFDAE761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700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74415B-83E5-52A2-BFC7-B0914807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11/10/2025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D1A3CC-C7A1-8130-77DF-61DFD245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B06EA-7D4A-80B5-4E05-6DDDA024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813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746D-4780-693D-2538-EF976B5C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D6179-CECD-8535-696B-9900F0047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29302-38A9-DCF6-558F-6715DACE3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F2803-D077-93FE-AE84-F78E9B1F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11/10/2025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03DAF-77C7-254F-F68E-6F6393A0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A7D4D-0E1D-64B1-40BE-228367E5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18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546D-7750-D56C-E8A3-EC98C51EA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78374-EAFE-BF3C-AD86-B63EB5A48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0A2FC-C49F-0AC4-1B99-D8330DA85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18C2F-0DC8-534D-3379-72B225E6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11/10/2025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45C68-9298-B040-2FD8-887B33E1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46CB3-C344-3B1E-9FF2-1C83A19B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65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C87C9-6181-5641-A7FA-51BB27C8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92175-529C-6CDB-B562-83A4DFFBD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07DA4-AFED-4808-14BF-5C4C8ED72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9EF112-4185-4C7F-9975-870A6EBFD383}" type="datetimeFigureOut">
              <a:rPr lang="en-SG" smtClean="0"/>
              <a:t>11/10/2025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44254-C302-5212-A2BC-3489BD583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9CD71-0833-CF6E-895F-5437D2CF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896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D85A2B-DE48-6732-2A6F-5A04F1A23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" y="712929"/>
            <a:ext cx="9927600" cy="4719679"/>
          </a:xfrm>
          <a:prstGeom prst="rect">
            <a:avLst/>
          </a:prstGeom>
        </p:spPr>
      </p:pic>
      <p:pic>
        <p:nvPicPr>
          <p:cNvPr id="7" name="Graphic 6" descr="Badge Tick with solid fill">
            <a:extLst>
              <a:ext uri="{FF2B5EF4-FFF2-40B4-BE49-F238E27FC236}">
                <a16:creationId xmlns:a16="http://schemas.microsoft.com/office/drawing/2014/main" id="{8311694F-110D-6025-C18D-9EE20B52E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2944" y="1574164"/>
            <a:ext cx="318837" cy="3188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3072CB-AC52-4377-1326-563AD5CDAF1A}"/>
              </a:ext>
            </a:extLst>
          </p:cNvPr>
          <p:cNvSpPr/>
          <p:nvPr/>
        </p:nvSpPr>
        <p:spPr>
          <a:xfrm>
            <a:off x="9078629" y="1554446"/>
            <a:ext cx="1645862" cy="33855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Simulated battery pack capacity value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Graphic 8" descr="Badge Tick with solid fill">
            <a:extLst>
              <a:ext uri="{FF2B5EF4-FFF2-40B4-BE49-F238E27FC236}">
                <a16:creationId xmlns:a16="http://schemas.microsoft.com/office/drawing/2014/main" id="{A7FF16CD-9D57-A96B-5290-2063FF21C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0943" y="2791634"/>
            <a:ext cx="318837" cy="3188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4B4708-B175-DB6C-9BA3-7399D12A837A}"/>
              </a:ext>
            </a:extLst>
          </p:cNvPr>
          <p:cNvSpPr/>
          <p:nvPr/>
        </p:nvSpPr>
        <p:spPr>
          <a:xfrm>
            <a:off x="5686176" y="3557016"/>
            <a:ext cx="1757040" cy="94492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Simulated ABB-AC500 IEC60875-104 PLC to monitor all the data in the BESS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Graphic 10" descr="Badge Tick with solid fill">
            <a:extLst>
              <a:ext uri="{FF2B5EF4-FFF2-40B4-BE49-F238E27FC236}">
                <a16:creationId xmlns:a16="http://schemas.microsoft.com/office/drawing/2014/main" id="{73A495C9-1310-870D-36AE-076756B8B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13165" y="1965109"/>
            <a:ext cx="318837" cy="31883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3D0D80-3F5F-123B-8112-65C5762C044B}"/>
              </a:ext>
            </a:extLst>
          </p:cNvPr>
          <p:cNvCxnSpPr>
            <a:cxnSpLocks/>
          </p:cNvCxnSpPr>
          <p:nvPr/>
        </p:nvCxnSpPr>
        <p:spPr>
          <a:xfrm flipV="1">
            <a:off x="6784848" y="3072769"/>
            <a:ext cx="530265" cy="4842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F01F6B1-B448-8B3F-7591-FB0E71C1CEA8}"/>
              </a:ext>
            </a:extLst>
          </p:cNvPr>
          <p:cNvSpPr/>
          <p:nvPr/>
        </p:nvSpPr>
        <p:spPr>
          <a:xfrm>
            <a:off x="8783918" y="2415377"/>
            <a:ext cx="1903315" cy="33855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Simulated basic  Battery Charge/Discharge management system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6" name="Graphic 15" descr="Badge Tick with solid fill">
            <a:extLst>
              <a:ext uri="{FF2B5EF4-FFF2-40B4-BE49-F238E27FC236}">
                <a16:creationId xmlns:a16="http://schemas.microsoft.com/office/drawing/2014/main" id="{FAFFFF8F-64DB-955E-4106-B7C17F124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24499" y="3595448"/>
            <a:ext cx="318837" cy="3188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A5CEB05-1FF9-D37E-91E3-21ABA0A97683}"/>
              </a:ext>
            </a:extLst>
          </p:cNvPr>
          <p:cNvSpPr/>
          <p:nvPr/>
        </p:nvSpPr>
        <p:spPr>
          <a:xfrm>
            <a:off x="8892181" y="3557016"/>
            <a:ext cx="1913880" cy="56685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Basic charge/discharge voltage and current safety mechanism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Graphic 17" descr="Badge Tick with solid fill">
            <a:extLst>
              <a:ext uri="{FF2B5EF4-FFF2-40B4-BE49-F238E27FC236}">
                <a16:creationId xmlns:a16="http://schemas.microsoft.com/office/drawing/2014/main" id="{D9335EE2-B68C-6E2C-681F-21C11C1D7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0032" y="4799408"/>
            <a:ext cx="318837" cy="31883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AD447A7-F91E-B6CF-62A5-203C98B960B4}"/>
              </a:ext>
            </a:extLst>
          </p:cNvPr>
          <p:cNvSpPr/>
          <p:nvPr/>
        </p:nvSpPr>
        <p:spPr>
          <a:xfrm>
            <a:off x="4168079" y="4739136"/>
            <a:ext cx="2616769" cy="56685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Simulated basic DC-AC converter to integrate in the power grid’s AC-AT step up transformers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543F621-3F36-DB80-D32B-5378FC2A783C}"/>
              </a:ext>
            </a:extLst>
          </p:cNvPr>
          <p:cNvCxnSpPr>
            <a:cxnSpLocks/>
          </p:cNvCxnSpPr>
          <p:nvPr/>
        </p:nvCxnSpPr>
        <p:spPr>
          <a:xfrm>
            <a:off x="6726716" y="4945775"/>
            <a:ext cx="7165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81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353938-9C0A-457B-8057-02F1C27E5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96" y="2493440"/>
            <a:ext cx="4618786" cy="2972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5309DA-C309-0EC7-512B-475BFCB2D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826" y="2493440"/>
            <a:ext cx="4926495" cy="29726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6765FE-9478-5887-F9A8-E9A1CDD61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76" y="712929"/>
            <a:ext cx="9927600" cy="471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9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9406AA-CC4D-F6D2-7186-4B0776A04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09" y="384208"/>
            <a:ext cx="11329457" cy="6089583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9B300A-FF95-31E5-E6BE-701C608C27F9}"/>
              </a:ext>
            </a:extLst>
          </p:cNvPr>
          <p:cNvSpPr/>
          <p:nvPr/>
        </p:nvSpPr>
        <p:spPr>
          <a:xfrm>
            <a:off x="137160" y="256032"/>
            <a:ext cx="11832336" cy="6318504"/>
          </a:xfrm>
          <a:custGeom>
            <a:avLst/>
            <a:gdLst>
              <a:gd name="connsiteX0" fmla="*/ 4200148 w 11832336"/>
              <a:gd name="connsiteY0" fmla="*/ 4114800 h 6318504"/>
              <a:gd name="connsiteX1" fmla="*/ 4023360 w 11832336"/>
              <a:gd name="connsiteY1" fmla="*/ 4291588 h 6318504"/>
              <a:gd name="connsiteX2" fmla="*/ 4023360 w 11832336"/>
              <a:gd name="connsiteY2" fmla="*/ 5830820 h 6318504"/>
              <a:gd name="connsiteX3" fmla="*/ 4200148 w 11832336"/>
              <a:gd name="connsiteY3" fmla="*/ 6007608 h 6318504"/>
              <a:gd name="connsiteX4" fmla="*/ 4907277 w 11832336"/>
              <a:gd name="connsiteY4" fmla="*/ 6007608 h 6318504"/>
              <a:gd name="connsiteX5" fmla="*/ 5084064 w 11832336"/>
              <a:gd name="connsiteY5" fmla="*/ 5830820 h 6318504"/>
              <a:gd name="connsiteX6" fmla="*/ 5084064 w 11832336"/>
              <a:gd name="connsiteY6" fmla="*/ 4291588 h 6318504"/>
              <a:gd name="connsiteX7" fmla="*/ 4907277 w 11832336"/>
              <a:gd name="connsiteY7" fmla="*/ 4114800 h 6318504"/>
              <a:gd name="connsiteX8" fmla="*/ 5442717 w 11832336"/>
              <a:gd name="connsiteY8" fmla="*/ 2465832 h 6318504"/>
              <a:gd name="connsiteX9" fmla="*/ 5184648 w 11832336"/>
              <a:gd name="connsiteY9" fmla="*/ 2723901 h 6318504"/>
              <a:gd name="connsiteX10" fmla="*/ 5184648 w 11832336"/>
              <a:gd name="connsiteY10" fmla="*/ 4286499 h 6318504"/>
              <a:gd name="connsiteX11" fmla="*/ 5442717 w 11832336"/>
              <a:gd name="connsiteY11" fmla="*/ 4544568 h 6318504"/>
              <a:gd name="connsiteX12" fmla="*/ 6474965 w 11832336"/>
              <a:gd name="connsiteY12" fmla="*/ 4544568 h 6318504"/>
              <a:gd name="connsiteX13" fmla="*/ 6733034 w 11832336"/>
              <a:gd name="connsiteY13" fmla="*/ 4286499 h 6318504"/>
              <a:gd name="connsiteX14" fmla="*/ 6733034 w 11832336"/>
              <a:gd name="connsiteY14" fmla="*/ 2723901 h 6318504"/>
              <a:gd name="connsiteX15" fmla="*/ 6474965 w 11832336"/>
              <a:gd name="connsiteY15" fmla="*/ 2465832 h 6318504"/>
              <a:gd name="connsiteX16" fmla="*/ 1475237 w 11832336"/>
              <a:gd name="connsiteY16" fmla="*/ 2139696 h 6318504"/>
              <a:gd name="connsiteX17" fmla="*/ 1207008 w 11832336"/>
              <a:gd name="connsiteY17" fmla="*/ 2407925 h 6318504"/>
              <a:gd name="connsiteX18" fmla="*/ 1207008 w 11832336"/>
              <a:gd name="connsiteY18" fmla="*/ 3480811 h 6318504"/>
              <a:gd name="connsiteX19" fmla="*/ 1475237 w 11832336"/>
              <a:gd name="connsiteY19" fmla="*/ 3749040 h 6318504"/>
              <a:gd name="connsiteX20" fmla="*/ 2913883 w 11832336"/>
              <a:gd name="connsiteY20" fmla="*/ 3749040 h 6318504"/>
              <a:gd name="connsiteX21" fmla="*/ 3182112 w 11832336"/>
              <a:gd name="connsiteY21" fmla="*/ 3480811 h 6318504"/>
              <a:gd name="connsiteX22" fmla="*/ 3182112 w 11832336"/>
              <a:gd name="connsiteY22" fmla="*/ 2407925 h 6318504"/>
              <a:gd name="connsiteX23" fmla="*/ 2913883 w 11832336"/>
              <a:gd name="connsiteY23" fmla="*/ 2139696 h 6318504"/>
              <a:gd name="connsiteX24" fmla="*/ 0 w 11832336"/>
              <a:gd name="connsiteY24" fmla="*/ 0 h 6318504"/>
              <a:gd name="connsiteX25" fmla="*/ 11832336 w 11832336"/>
              <a:gd name="connsiteY25" fmla="*/ 0 h 6318504"/>
              <a:gd name="connsiteX26" fmla="*/ 11832336 w 11832336"/>
              <a:gd name="connsiteY26" fmla="*/ 6318504 h 6318504"/>
              <a:gd name="connsiteX27" fmla="*/ 0 w 11832336"/>
              <a:gd name="connsiteY27" fmla="*/ 6318504 h 6318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832336" h="6318504">
                <a:moveTo>
                  <a:pt x="4200148" y="4114800"/>
                </a:moveTo>
                <a:cubicBezTo>
                  <a:pt x="4102511" y="4114800"/>
                  <a:pt x="4023360" y="4193951"/>
                  <a:pt x="4023360" y="4291588"/>
                </a:cubicBezTo>
                <a:lnTo>
                  <a:pt x="4023360" y="5830820"/>
                </a:lnTo>
                <a:cubicBezTo>
                  <a:pt x="4023360" y="5928457"/>
                  <a:pt x="4102511" y="6007608"/>
                  <a:pt x="4200148" y="6007608"/>
                </a:cubicBezTo>
                <a:lnTo>
                  <a:pt x="4907277" y="6007608"/>
                </a:lnTo>
                <a:cubicBezTo>
                  <a:pt x="5004913" y="6007608"/>
                  <a:pt x="5084064" y="5928457"/>
                  <a:pt x="5084064" y="5830820"/>
                </a:cubicBezTo>
                <a:lnTo>
                  <a:pt x="5084064" y="4291588"/>
                </a:lnTo>
                <a:cubicBezTo>
                  <a:pt x="5084064" y="4193951"/>
                  <a:pt x="5004913" y="4114800"/>
                  <a:pt x="4907277" y="4114800"/>
                </a:cubicBezTo>
                <a:close/>
                <a:moveTo>
                  <a:pt x="5442717" y="2465832"/>
                </a:moveTo>
                <a:cubicBezTo>
                  <a:pt x="5300189" y="2465832"/>
                  <a:pt x="5184648" y="2581373"/>
                  <a:pt x="5184648" y="2723901"/>
                </a:cubicBezTo>
                <a:lnTo>
                  <a:pt x="5184648" y="4286499"/>
                </a:lnTo>
                <a:cubicBezTo>
                  <a:pt x="5184648" y="4429027"/>
                  <a:pt x="5300189" y="4544568"/>
                  <a:pt x="5442717" y="4544568"/>
                </a:cubicBezTo>
                <a:lnTo>
                  <a:pt x="6474965" y="4544568"/>
                </a:lnTo>
                <a:cubicBezTo>
                  <a:pt x="6617493" y="4544568"/>
                  <a:pt x="6733034" y="4429027"/>
                  <a:pt x="6733034" y="4286499"/>
                </a:cubicBezTo>
                <a:lnTo>
                  <a:pt x="6733034" y="2723901"/>
                </a:lnTo>
                <a:cubicBezTo>
                  <a:pt x="6733034" y="2581373"/>
                  <a:pt x="6617493" y="2465832"/>
                  <a:pt x="6474965" y="2465832"/>
                </a:cubicBezTo>
                <a:close/>
                <a:moveTo>
                  <a:pt x="1475237" y="2139696"/>
                </a:moveTo>
                <a:cubicBezTo>
                  <a:pt x="1327098" y="2139696"/>
                  <a:pt x="1207008" y="2259786"/>
                  <a:pt x="1207008" y="2407925"/>
                </a:cubicBezTo>
                <a:lnTo>
                  <a:pt x="1207008" y="3480811"/>
                </a:lnTo>
                <a:cubicBezTo>
                  <a:pt x="1207008" y="3628950"/>
                  <a:pt x="1327098" y="3749040"/>
                  <a:pt x="1475237" y="3749040"/>
                </a:cubicBezTo>
                <a:lnTo>
                  <a:pt x="2913883" y="3749040"/>
                </a:lnTo>
                <a:cubicBezTo>
                  <a:pt x="3062022" y="3749040"/>
                  <a:pt x="3182112" y="3628950"/>
                  <a:pt x="3182112" y="3480811"/>
                </a:cubicBezTo>
                <a:lnTo>
                  <a:pt x="3182112" y="2407925"/>
                </a:lnTo>
                <a:cubicBezTo>
                  <a:pt x="3182112" y="2259786"/>
                  <a:pt x="3062022" y="2139696"/>
                  <a:pt x="2913883" y="2139696"/>
                </a:cubicBezTo>
                <a:close/>
                <a:moveTo>
                  <a:pt x="0" y="0"/>
                </a:moveTo>
                <a:lnTo>
                  <a:pt x="11832336" y="0"/>
                </a:lnTo>
                <a:lnTo>
                  <a:pt x="11832336" y="6318504"/>
                </a:lnTo>
                <a:lnTo>
                  <a:pt x="0" y="6318504"/>
                </a:lnTo>
                <a:close/>
              </a:path>
            </a:pathLst>
          </a:custGeom>
          <a:solidFill>
            <a:schemeClr val="dk1">
              <a:alpha val="64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E4BE37-2027-3BAD-DC37-E8DCE52DF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067" y="719111"/>
            <a:ext cx="2857143" cy="2057143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327C92-69E9-39C6-08ED-44F5FAF3BDFA}"/>
              </a:ext>
            </a:extLst>
          </p:cNvPr>
          <p:cNvCxnSpPr>
            <a:cxnSpLocks/>
          </p:cNvCxnSpPr>
          <p:nvPr/>
        </p:nvCxnSpPr>
        <p:spPr>
          <a:xfrm flipH="1">
            <a:off x="2050473" y="1394691"/>
            <a:ext cx="593898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E08AAB-5200-A66D-15AA-ABDC6A6B3020}"/>
              </a:ext>
            </a:extLst>
          </p:cNvPr>
          <p:cNvCxnSpPr/>
          <p:nvPr/>
        </p:nvCxnSpPr>
        <p:spPr>
          <a:xfrm>
            <a:off x="2059709" y="1376218"/>
            <a:ext cx="0" cy="1634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33AB2D-8FAA-4FCF-D924-22E748AD12B0}"/>
              </a:ext>
            </a:extLst>
          </p:cNvPr>
          <p:cNvCxnSpPr>
            <a:cxnSpLocks/>
          </p:cNvCxnSpPr>
          <p:nvPr/>
        </p:nvCxnSpPr>
        <p:spPr>
          <a:xfrm>
            <a:off x="8626764" y="2776254"/>
            <a:ext cx="0" cy="261778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0B9ABF-FCDC-177B-2DD7-62C50BAE398A}"/>
              </a:ext>
            </a:extLst>
          </p:cNvPr>
          <p:cNvCxnSpPr/>
          <p:nvPr/>
        </p:nvCxnSpPr>
        <p:spPr>
          <a:xfrm flipH="1">
            <a:off x="5227782" y="5394036"/>
            <a:ext cx="33989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837382-9D1A-3E1E-6382-D9629D61C8C3}"/>
              </a:ext>
            </a:extLst>
          </p:cNvPr>
          <p:cNvCxnSpPr>
            <a:cxnSpLocks/>
          </p:cNvCxnSpPr>
          <p:nvPr/>
        </p:nvCxnSpPr>
        <p:spPr>
          <a:xfrm flipH="1">
            <a:off x="6636328" y="4428836"/>
            <a:ext cx="19904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C1087B-7638-CFC4-C3DD-AF06B3E0F68D}"/>
              </a:ext>
            </a:extLst>
          </p:cNvPr>
          <p:cNvCxnSpPr>
            <a:cxnSpLocks/>
          </p:cNvCxnSpPr>
          <p:nvPr/>
        </p:nvCxnSpPr>
        <p:spPr>
          <a:xfrm>
            <a:off x="2615925" y="932873"/>
            <a:ext cx="0" cy="23829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365CDB-0A97-2527-C1EA-6B4FA6928936}"/>
              </a:ext>
            </a:extLst>
          </p:cNvPr>
          <p:cNvCxnSpPr>
            <a:cxnSpLocks/>
          </p:cNvCxnSpPr>
          <p:nvPr/>
        </p:nvCxnSpPr>
        <p:spPr>
          <a:xfrm>
            <a:off x="6425925" y="932873"/>
            <a:ext cx="0" cy="21692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7FEB57-D02F-AE0C-4BF7-7EEF5DFC8C22}"/>
              </a:ext>
            </a:extLst>
          </p:cNvPr>
          <p:cNvCxnSpPr>
            <a:cxnSpLocks/>
          </p:cNvCxnSpPr>
          <p:nvPr/>
        </p:nvCxnSpPr>
        <p:spPr>
          <a:xfrm>
            <a:off x="4564798" y="932873"/>
            <a:ext cx="0" cy="36206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17A8E9B-B826-0210-55F9-5D4CB5F1330D}"/>
              </a:ext>
            </a:extLst>
          </p:cNvPr>
          <p:cNvSpPr/>
          <p:nvPr/>
        </p:nvSpPr>
        <p:spPr>
          <a:xfrm>
            <a:off x="2767431" y="1519040"/>
            <a:ext cx="1645862" cy="33855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Energy Battery Scope</a:t>
            </a:r>
            <a:endParaRPr lang="en-SG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933392-20B5-D056-933A-9D2A4F099A59}"/>
              </a:ext>
            </a:extLst>
          </p:cNvPr>
          <p:cNvSpPr/>
          <p:nvPr/>
        </p:nvSpPr>
        <p:spPr>
          <a:xfrm>
            <a:off x="5188306" y="932872"/>
            <a:ext cx="1645862" cy="33855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OEM Scope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4899B9-2CE9-A3CE-1E17-21AAD0BB5B61}"/>
              </a:ext>
            </a:extLst>
          </p:cNvPr>
          <p:cNvSpPr/>
          <p:nvPr/>
        </p:nvSpPr>
        <p:spPr>
          <a:xfrm>
            <a:off x="7965666" y="626750"/>
            <a:ext cx="1532114" cy="3385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BESS</a:t>
            </a:r>
            <a:endParaRPr lang="en-SG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074D18-1A79-DAA8-6E38-BF78A4213431}"/>
              </a:ext>
            </a:extLst>
          </p:cNvPr>
          <p:cNvCxnSpPr>
            <a:cxnSpLocks/>
          </p:cNvCxnSpPr>
          <p:nvPr/>
        </p:nvCxnSpPr>
        <p:spPr>
          <a:xfrm flipH="1">
            <a:off x="2615925" y="932873"/>
            <a:ext cx="68818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F38AA4D-FC19-6F17-4252-DDED7E9A89DB}"/>
              </a:ext>
            </a:extLst>
          </p:cNvPr>
          <p:cNvSpPr/>
          <p:nvPr/>
        </p:nvSpPr>
        <p:spPr>
          <a:xfrm>
            <a:off x="1540421" y="4137181"/>
            <a:ext cx="1720003" cy="33855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BESS for renewable power source </a:t>
            </a:r>
            <a:endParaRPr lang="en-SG" sz="1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971E2AB-72E0-2489-E711-45ADBEED0287}"/>
              </a:ext>
            </a:extLst>
          </p:cNvPr>
          <p:cNvSpPr/>
          <p:nvPr/>
        </p:nvSpPr>
        <p:spPr>
          <a:xfrm>
            <a:off x="5235998" y="5797682"/>
            <a:ext cx="1720003" cy="33855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BESS for traditional power plant</a:t>
            </a:r>
            <a:endParaRPr lang="en-SG" sz="1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D4E5C1-CF31-92FF-436B-B80A7418037D}"/>
              </a:ext>
            </a:extLst>
          </p:cNvPr>
          <p:cNvSpPr/>
          <p:nvPr/>
        </p:nvSpPr>
        <p:spPr>
          <a:xfrm>
            <a:off x="6834168" y="3415158"/>
            <a:ext cx="1720003" cy="33855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BESS for power station</a:t>
            </a:r>
            <a:endParaRPr lang="en-SG" sz="1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26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A530A7CB-804C-C296-8FFC-E6BE45B5778A}"/>
              </a:ext>
            </a:extLst>
          </p:cNvPr>
          <p:cNvSpPr/>
          <p:nvPr/>
        </p:nvSpPr>
        <p:spPr>
          <a:xfrm>
            <a:off x="221673" y="212436"/>
            <a:ext cx="11813309" cy="64654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8" name="Picture 87" descr="A logo for a power grid simulation system&#10;&#10;AI-generated content may be incorrect.">
            <a:extLst>
              <a:ext uri="{FF2B5EF4-FFF2-40B4-BE49-F238E27FC236}">
                <a16:creationId xmlns:a16="http://schemas.microsoft.com/office/drawing/2014/main" id="{FE8471DE-2E52-1595-FF16-269C581DC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92" y="286346"/>
            <a:ext cx="1058669" cy="1148656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08007BF2-D0F7-994E-8C3F-6E6DF4D9BBEB}"/>
              </a:ext>
            </a:extLst>
          </p:cNvPr>
          <p:cNvSpPr/>
          <p:nvPr/>
        </p:nvSpPr>
        <p:spPr>
          <a:xfrm>
            <a:off x="7991526" y="1085212"/>
            <a:ext cx="3876535" cy="13556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CD23608-92B8-375F-EB7B-8E4C186D4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6" y="1626501"/>
            <a:ext cx="5924136" cy="3194097"/>
          </a:xfrm>
          <a:prstGeom prst="rect">
            <a:avLst/>
          </a:prstGeom>
        </p:spPr>
      </p:pic>
      <p:pic>
        <p:nvPicPr>
          <p:cNvPr id="5" name="Picture 4" descr="A diagram of a machine&#10;&#10;AI-generated content may be incorrect.">
            <a:extLst>
              <a:ext uri="{FF2B5EF4-FFF2-40B4-BE49-F238E27FC236}">
                <a16:creationId xmlns:a16="http://schemas.microsoft.com/office/drawing/2014/main" id="{CEE74466-7ED4-009E-18B0-2A53F0315A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01" y="1085212"/>
            <a:ext cx="3809525" cy="18380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F9AE00-C0E0-336B-80B6-A08FB125A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561" y="4992022"/>
            <a:ext cx="485714" cy="46666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F3B7CE-93C0-7906-42A7-BC42A88B4DF2}"/>
              </a:ext>
            </a:extLst>
          </p:cNvPr>
          <p:cNvSpPr txBox="1"/>
          <p:nvPr/>
        </p:nvSpPr>
        <p:spPr>
          <a:xfrm>
            <a:off x="601415" y="5043364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MU00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1C2F8B-468D-2D8F-26C8-F6FDFC6728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3259" y="5014632"/>
            <a:ext cx="485714" cy="46666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60C910-9439-3169-4827-772C00F98C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684" y="4992340"/>
            <a:ext cx="485714" cy="46666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F28546-1A76-3713-CE2B-F3F2E7344097}"/>
              </a:ext>
            </a:extLst>
          </p:cNvPr>
          <p:cNvSpPr txBox="1"/>
          <p:nvPr/>
        </p:nvSpPr>
        <p:spPr>
          <a:xfrm>
            <a:off x="1762458" y="5061253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MU01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627FA7-3828-EAA6-097A-1628156BD046}"/>
              </a:ext>
            </a:extLst>
          </p:cNvPr>
          <p:cNvSpPr txBox="1"/>
          <p:nvPr/>
        </p:nvSpPr>
        <p:spPr>
          <a:xfrm>
            <a:off x="2739598" y="5048202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MU02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EE0600-08ED-23D6-32FC-A39C7995FA2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393418" y="3408217"/>
            <a:ext cx="0" cy="158380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168BA7-D18B-1C54-9886-FCB440B2DF5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556116" y="4618181"/>
            <a:ext cx="0" cy="39645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2DD8C9-E596-B64D-A74A-AE92D9E1881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501541" y="3916217"/>
            <a:ext cx="0" cy="107612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B25A26-E03C-82D4-07A1-6C69E0361087}"/>
              </a:ext>
            </a:extLst>
          </p:cNvPr>
          <p:cNvCxnSpPr>
            <a:stCxn id="10" idx="2"/>
          </p:cNvCxnSpPr>
          <p:nvPr/>
        </p:nvCxnSpPr>
        <p:spPr>
          <a:xfrm>
            <a:off x="1393418" y="5458689"/>
            <a:ext cx="0" cy="27553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EE20A8-3475-0E52-5AB4-C5673262381B}"/>
              </a:ext>
            </a:extLst>
          </p:cNvPr>
          <p:cNvCxnSpPr/>
          <p:nvPr/>
        </p:nvCxnSpPr>
        <p:spPr>
          <a:xfrm>
            <a:off x="2556116" y="5481299"/>
            <a:ext cx="0" cy="27553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AEC90B-0903-71C9-BE32-3F326866C832}"/>
              </a:ext>
            </a:extLst>
          </p:cNvPr>
          <p:cNvCxnSpPr/>
          <p:nvPr/>
        </p:nvCxnSpPr>
        <p:spPr>
          <a:xfrm>
            <a:off x="3501541" y="5458689"/>
            <a:ext cx="0" cy="27553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74D019-5922-76AA-B8EE-5AA2154D875B}"/>
              </a:ext>
            </a:extLst>
          </p:cNvPr>
          <p:cNvCxnSpPr>
            <a:cxnSpLocks/>
          </p:cNvCxnSpPr>
          <p:nvPr/>
        </p:nvCxnSpPr>
        <p:spPr>
          <a:xfrm flipV="1">
            <a:off x="422355" y="5734221"/>
            <a:ext cx="3549282" cy="2261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DC75DEC-B3E9-D6C2-0694-7F1982B4007B}"/>
              </a:ext>
            </a:extLst>
          </p:cNvPr>
          <p:cNvSpPr txBox="1"/>
          <p:nvPr/>
        </p:nvSpPr>
        <p:spPr>
          <a:xfrm>
            <a:off x="319646" y="5472803"/>
            <a:ext cx="11311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IEC61850 Bus</a:t>
            </a:r>
            <a:endParaRPr lang="en-SG" sz="1200" b="1" dirty="0"/>
          </a:p>
        </p:txBody>
      </p:sp>
      <p:pic>
        <p:nvPicPr>
          <p:cNvPr id="38" name="Picture 37" descr="An electronic device with buttons and a red arrow pointing to the center&#10;&#10;AI-generated content may be incorrect.">
            <a:extLst>
              <a:ext uri="{FF2B5EF4-FFF2-40B4-BE49-F238E27FC236}">
                <a16:creationId xmlns:a16="http://schemas.microsoft.com/office/drawing/2014/main" id="{A059F44D-CAD5-7EA7-B083-3D2914C7DC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93" y="5138157"/>
            <a:ext cx="730572" cy="7421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AB3CD49-6D32-7D3E-F95C-5F3F82952EB4}"/>
              </a:ext>
            </a:extLst>
          </p:cNvPr>
          <p:cNvSpPr txBox="1"/>
          <p:nvPr/>
        </p:nvSpPr>
        <p:spPr>
          <a:xfrm>
            <a:off x="4689375" y="5154977"/>
            <a:ext cx="18856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AC500 PLC Simulator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7BE2184-3FC2-B747-EA00-BABF2888BCC1}"/>
              </a:ext>
            </a:extLst>
          </p:cNvPr>
          <p:cNvCxnSpPr>
            <a:cxnSpLocks/>
          </p:cNvCxnSpPr>
          <p:nvPr/>
        </p:nvCxnSpPr>
        <p:spPr>
          <a:xfrm>
            <a:off x="4746889" y="5756831"/>
            <a:ext cx="173974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215B550-9E28-EA5C-072F-DBDA158423C6}"/>
              </a:ext>
            </a:extLst>
          </p:cNvPr>
          <p:cNvSpPr txBox="1"/>
          <p:nvPr/>
        </p:nvSpPr>
        <p:spPr>
          <a:xfrm>
            <a:off x="4806892" y="5509256"/>
            <a:ext cx="16011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IEC60870-5-104  Bus</a:t>
            </a:r>
            <a:endParaRPr lang="en-SG" sz="1200" b="1" dirty="0"/>
          </a:p>
        </p:txBody>
      </p:sp>
      <p:pic>
        <p:nvPicPr>
          <p:cNvPr id="45" name="Picture 44" descr="A computer screen shot of a power distribution system&#10;&#10;AI-generated content may be incorrect.">
            <a:extLst>
              <a:ext uri="{FF2B5EF4-FFF2-40B4-BE49-F238E27FC236}">
                <a16:creationId xmlns:a16="http://schemas.microsoft.com/office/drawing/2014/main" id="{28B4D533-00B7-5C5E-1C6E-EAAD471CE6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638" y="3008250"/>
            <a:ext cx="5343445" cy="28721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2B623E9-A0C8-B39D-6FE7-E4E6EAED1FAD}"/>
              </a:ext>
            </a:extLst>
          </p:cNvPr>
          <p:cNvSpPr txBox="1"/>
          <p:nvPr/>
        </p:nvSpPr>
        <p:spPr>
          <a:xfrm>
            <a:off x="4102967" y="1015107"/>
            <a:ext cx="19837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Battery Based Energy Storage System (BESS)</a:t>
            </a:r>
            <a:endParaRPr lang="en-SG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816761-6C12-82EC-C37C-2105CB96B63A}"/>
              </a:ext>
            </a:extLst>
          </p:cNvPr>
          <p:cNvSpPr txBox="1"/>
          <p:nvPr/>
        </p:nvSpPr>
        <p:spPr>
          <a:xfrm>
            <a:off x="422354" y="5921437"/>
            <a:ext cx="5055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GOOSE (Generic Object-Oriented Substation Event) Network 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B317F1-51F0-E4A7-E81A-767AEBC7E072}"/>
              </a:ext>
            </a:extLst>
          </p:cNvPr>
          <p:cNvSpPr txBox="1"/>
          <p:nvPr/>
        </p:nvSpPr>
        <p:spPr>
          <a:xfrm>
            <a:off x="5751067" y="5928208"/>
            <a:ext cx="5113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SCADA (Supervisory Control and Data Acquisition)  Network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71CD03A-5FA6-4BFB-F6DE-FD5CF344555B}"/>
              </a:ext>
            </a:extLst>
          </p:cNvPr>
          <p:cNvCxnSpPr>
            <a:cxnSpLocks/>
          </p:cNvCxnSpPr>
          <p:nvPr/>
        </p:nvCxnSpPr>
        <p:spPr>
          <a:xfrm flipV="1">
            <a:off x="4362979" y="3117271"/>
            <a:ext cx="0" cy="20208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F450950-2DCB-CD39-BA76-33F4AB533634}"/>
              </a:ext>
            </a:extLst>
          </p:cNvPr>
          <p:cNvCxnSpPr>
            <a:cxnSpLocks/>
          </p:cNvCxnSpPr>
          <p:nvPr/>
        </p:nvCxnSpPr>
        <p:spPr>
          <a:xfrm>
            <a:off x="2933579" y="4322617"/>
            <a:ext cx="1429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13198D5-2AD0-6B7D-F3D8-4DF0FD0BCD59}"/>
              </a:ext>
            </a:extLst>
          </p:cNvPr>
          <p:cNvCxnSpPr>
            <a:cxnSpLocks/>
          </p:cNvCxnSpPr>
          <p:nvPr/>
        </p:nvCxnSpPr>
        <p:spPr>
          <a:xfrm>
            <a:off x="3713298" y="3117271"/>
            <a:ext cx="6496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38FBDE5-9BA4-C2F9-12A8-69168ACC7326}"/>
              </a:ext>
            </a:extLst>
          </p:cNvPr>
          <p:cNvCxnSpPr>
            <a:cxnSpLocks/>
          </p:cNvCxnSpPr>
          <p:nvPr/>
        </p:nvCxnSpPr>
        <p:spPr>
          <a:xfrm>
            <a:off x="1754909" y="4730387"/>
            <a:ext cx="26080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0DE042-E89A-7BD2-B52D-3C47BF156D33}"/>
              </a:ext>
            </a:extLst>
          </p:cNvPr>
          <p:cNvCxnSpPr>
            <a:cxnSpLocks/>
          </p:cNvCxnSpPr>
          <p:nvPr/>
        </p:nvCxnSpPr>
        <p:spPr>
          <a:xfrm>
            <a:off x="1754909" y="3515805"/>
            <a:ext cx="0" cy="1214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D20CB97-6CB8-3EE9-97BA-ACE2867A52F6}"/>
              </a:ext>
            </a:extLst>
          </p:cNvPr>
          <p:cNvSpPr txBox="1"/>
          <p:nvPr/>
        </p:nvSpPr>
        <p:spPr>
          <a:xfrm>
            <a:off x="1309861" y="1101726"/>
            <a:ext cx="2966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Power Grid Cyber Range Physical World  OT Components Simulator</a:t>
            </a:r>
            <a:endParaRPr lang="en-SG" sz="14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753587-896C-EDBF-3F37-C1A8FC8D5609}"/>
              </a:ext>
            </a:extLst>
          </p:cNvPr>
          <p:cNvSpPr txBox="1"/>
          <p:nvPr/>
        </p:nvSpPr>
        <p:spPr>
          <a:xfrm>
            <a:off x="7992919" y="2525835"/>
            <a:ext cx="36813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Power Grid Cyber Range Operator SCADA Human Machine Interface </a:t>
            </a:r>
            <a:endParaRPr lang="en-SG" sz="1400" b="1" dirty="0"/>
          </a:p>
        </p:txBody>
      </p:sp>
      <p:pic>
        <p:nvPicPr>
          <p:cNvPr id="71" name="Picture 7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8BD37C-4C0B-A24B-C038-7027F26497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4"/>
          <a:stretch>
            <a:fillRect/>
          </a:stretch>
        </p:blipFill>
        <p:spPr>
          <a:xfrm>
            <a:off x="8108070" y="1468791"/>
            <a:ext cx="903511" cy="8158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3" name="Picture 72" descr="A computer screen shot of a diagram&#10;&#10;AI-generated content may be incorrect.">
            <a:extLst>
              <a:ext uri="{FF2B5EF4-FFF2-40B4-BE49-F238E27FC236}">
                <a16:creationId xmlns:a16="http://schemas.microsoft.com/office/drawing/2014/main" id="{94B043B6-8675-6975-0963-2F4C5C0652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055" y="1455005"/>
            <a:ext cx="648519" cy="8258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5" name="Picture 74" descr="A diagram of a solar power generator&#10;&#10;AI-generated content may be incorrect.">
            <a:extLst>
              <a:ext uri="{FF2B5EF4-FFF2-40B4-BE49-F238E27FC236}">
                <a16:creationId xmlns:a16="http://schemas.microsoft.com/office/drawing/2014/main" id="{1C38E639-3996-275F-5D07-6D3ED38F05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42"/>
          <a:stretch>
            <a:fillRect/>
          </a:stretch>
        </p:blipFill>
        <p:spPr>
          <a:xfrm>
            <a:off x="10021496" y="1460018"/>
            <a:ext cx="843283" cy="8158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7" name="Picture 7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6940A32-913C-101F-A773-2FC52D8842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15"/>
          <a:stretch>
            <a:fillRect/>
          </a:stretch>
        </p:blipFill>
        <p:spPr>
          <a:xfrm>
            <a:off x="11045575" y="1455005"/>
            <a:ext cx="732360" cy="8078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005B7D8B-1A49-BCD8-B4A4-19007EA9FC1C}"/>
              </a:ext>
            </a:extLst>
          </p:cNvPr>
          <p:cNvSpPr txBox="1"/>
          <p:nvPr/>
        </p:nvSpPr>
        <p:spPr>
          <a:xfrm>
            <a:off x="8002155" y="1170556"/>
            <a:ext cx="9277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Charging</a:t>
            </a:r>
            <a:endParaRPr lang="en-SG" sz="12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1EE5EB-836D-E126-4BB6-A4EF795D678F}"/>
              </a:ext>
            </a:extLst>
          </p:cNvPr>
          <p:cNvSpPr txBox="1"/>
          <p:nvPr/>
        </p:nvSpPr>
        <p:spPr>
          <a:xfrm>
            <a:off x="9895042" y="1152726"/>
            <a:ext cx="1150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Discharging</a:t>
            </a:r>
            <a:endParaRPr lang="en-SG" sz="12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B8DA3D-E187-6793-0848-EA73D2811509}"/>
              </a:ext>
            </a:extLst>
          </p:cNvPr>
          <p:cNvSpPr txBox="1"/>
          <p:nvPr/>
        </p:nvSpPr>
        <p:spPr>
          <a:xfrm>
            <a:off x="9086233" y="1160783"/>
            <a:ext cx="6485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Idle</a:t>
            </a:r>
            <a:endParaRPr lang="en-SG" sz="12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F8F0663-633A-3CD1-6D99-0325F28E7C49}"/>
              </a:ext>
            </a:extLst>
          </p:cNvPr>
          <p:cNvSpPr txBox="1"/>
          <p:nvPr/>
        </p:nvSpPr>
        <p:spPr>
          <a:xfrm>
            <a:off x="10910322" y="1160783"/>
            <a:ext cx="10366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Disconnect </a:t>
            </a:r>
            <a:endParaRPr lang="en-SG" sz="12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6003B9A-F5E8-3D36-21BA-4C3560595AD1}"/>
              </a:ext>
            </a:extLst>
          </p:cNvPr>
          <p:cNvSpPr txBox="1"/>
          <p:nvPr/>
        </p:nvSpPr>
        <p:spPr>
          <a:xfrm>
            <a:off x="1315740" y="434571"/>
            <a:ext cx="10625068" cy="40011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Implement Battery Energy Storage System (BESS) In Power Grid Simulation OT Cyber Range</a:t>
            </a:r>
            <a:endParaRPr lang="en-SG" sz="2000" b="1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134B61F-AC6A-FF71-666A-3812B10BEA8A}"/>
              </a:ext>
            </a:extLst>
          </p:cNvPr>
          <p:cNvSpPr/>
          <p:nvPr/>
        </p:nvSpPr>
        <p:spPr>
          <a:xfrm>
            <a:off x="422354" y="6236949"/>
            <a:ext cx="3526839" cy="3347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Level 0 OT Physical Process Field I/O  Device Layer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1F5B6C2-B4A2-4FF9-E23E-7E4F8AAD8A9F}"/>
              </a:ext>
            </a:extLst>
          </p:cNvPr>
          <p:cNvSpPr/>
          <p:nvPr/>
        </p:nvSpPr>
        <p:spPr>
          <a:xfrm>
            <a:off x="4038138" y="6236949"/>
            <a:ext cx="3425860" cy="3347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tx1"/>
                </a:solidFill>
              </a:rPr>
              <a:t>Level 1 OT System Controller LAN Layer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A404225-1558-CD1B-44BA-98129861B2F7}"/>
              </a:ext>
            </a:extLst>
          </p:cNvPr>
          <p:cNvSpPr/>
          <p:nvPr/>
        </p:nvSpPr>
        <p:spPr>
          <a:xfrm>
            <a:off x="7605092" y="6217938"/>
            <a:ext cx="4224991" cy="334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Level 2 Power Grid Control Center Processing LAN Layer</a:t>
            </a:r>
            <a:endParaRPr lang="en-SG" sz="11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6FA80-A467-87E3-F803-438C11ED87D5}"/>
              </a:ext>
            </a:extLst>
          </p:cNvPr>
          <p:cNvSpPr txBox="1"/>
          <p:nvPr/>
        </p:nvSpPr>
        <p:spPr>
          <a:xfrm>
            <a:off x="4312360" y="4781754"/>
            <a:ext cx="18186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Simulated Electrical Signal </a:t>
            </a:r>
            <a:endParaRPr lang="en-SG" sz="11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3B282-ABF3-E101-551C-F9124E40B496}"/>
              </a:ext>
            </a:extLst>
          </p:cNvPr>
          <p:cNvSpPr txBox="1"/>
          <p:nvPr/>
        </p:nvSpPr>
        <p:spPr>
          <a:xfrm>
            <a:off x="1357241" y="4786810"/>
            <a:ext cx="21443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Simulated Metering Unit Data </a:t>
            </a:r>
            <a:endParaRPr lang="en-SG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9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176</Words>
  <Application>Microsoft Office PowerPoint</Application>
  <PresentationFormat>Widescreen</PresentationFormat>
  <Paragraphs>34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10</cp:revision>
  <dcterms:created xsi:type="dcterms:W3CDTF">2025-10-07T01:35:00Z</dcterms:created>
  <dcterms:modified xsi:type="dcterms:W3CDTF">2025-10-11T14:22:18Z</dcterms:modified>
</cp:coreProperties>
</file>