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6"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5036" autoAdjust="0"/>
  </p:normalViewPr>
  <p:slideViewPr>
    <p:cSldViewPr snapToGrid="0">
      <p:cViewPr varScale="1">
        <p:scale>
          <a:sx n="103" d="100"/>
          <a:sy n="103"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C5369-3639-4211-A2A5-1F8F1117A685}" type="datetimeFigureOut">
              <a:rPr lang="en-SG" smtClean="0"/>
              <a:t>5/3/2025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2F849E-929F-43D7-B1FD-043E997157B1}" type="slidenum">
              <a:rPr lang="en-SG" smtClean="0"/>
              <a:t>‹#›</a:t>
            </a:fld>
            <a:endParaRPr lang="en-SG"/>
          </a:p>
        </p:txBody>
      </p:sp>
    </p:spTree>
    <p:extLst>
      <p:ext uri="{BB962C8B-B14F-4D97-AF65-F5344CB8AC3E}">
        <p14:creationId xmlns:p14="http://schemas.microsoft.com/office/powerpoint/2010/main" val="293956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22F849E-929F-43D7-B1FD-043E997157B1}" type="slidenum">
              <a:rPr lang="en-SG" smtClean="0"/>
              <a:t>1</a:t>
            </a:fld>
            <a:endParaRPr lang="en-SG"/>
          </a:p>
        </p:txBody>
      </p:sp>
    </p:spTree>
    <p:extLst>
      <p:ext uri="{BB962C8B-B14F-4D97-AF65-F5344CB8AC3E}">
        <p14:creationId xmlns:p14="http://schemas.microsoft.com/office/powerpoint/2010/main" val="2185995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82D0-F427-438C-912C-653B913C2A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006BECFF-FE40-E933-261E-854DF3A696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6250145-C7CC-565A-505F-37F0274E6C81}"/>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12632317-B059-EE07-FB06-71688133744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3767035-9CB1-4B8F-A5E7-223213994A50}"/>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22334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8CC8-2052-72D7-EC2D-BBAA2867FA52}"/>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B47286CA-F9C9-93F2-8472-1339DD15C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7E5103E-C9E5-DDCE-2F08-E3DE277F32E3}"/>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FE04B5FE-63FB-20EA-182B-604EA27339D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A34A93-9895-C9CA-9F59-7FBC8CB14536}"/>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371304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44700A-CFA2-D75F-0633-08A3A58976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3D40E24-5CE5-6EE5-C3E9-CBD428F209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5E3484-FC0C-00CE-0867-4AB410C43FCD}"/>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CE80F749-A622-5865-8DF0-853A1B3B99B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C74C33F-B9F4-6847-F6F5-3EBADBEE5E8A}"/>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264375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A4BCF-F826-810C-D14D-0E1AB4CF8FD3}"/>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362975-B62E-6DD7-BDC7-8FDA288DEB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8CF46D-2B67-C466-2872-5C4F078C590A}"/>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75514B89-2AC5-665D-D8CB-7B818B35F32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7957E2-2640-2ACE-C00C-BBF84FAED0D9}"/>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3954406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D3F2-4EC5-03B2-40FC-BBD53F2957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8FC4B236-9689-682E-9ABA-B14316544E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A63CF-886B-F6F1-5034-426073AF9CE9}"/>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7D6848BA-2FE9-2747-44C3-F8F8D0FB928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3EFD394-CA05-93BB-82EC-82CACBC6D444}"/>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404105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6BE9-B76B-9CA2-5FB3-113D337259A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5A7757E-D81C-919F-67B9-E9DD61DE69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E381B5B1-1BC2-2E7D-1B07-91C9B812E9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7476D2E-3C29-AC9E-C6E4-8E062B4CBCCA}"/>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6" name="Footer Placeholder 5">
            <a:extLst>
              <a:ext uri="{FF2B5EF4-FFF2-40B4-BE49-F238E27FC236}">
                <a16:creationId xmlns:a16="http://schemas.microsoft.com/office/drawing/2014/main" id="{B908BC92-4B72-B94F-F21E-812177C2EC5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72160D3-E547-058B-335B-1E20D340ABCD}"/>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23370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59B-C1B6-7EB5-05D5-B078EA71A9A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240F330-EC46-3CB6-296A-C6E0580DC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40736A-DD15-300A-65CE-97F0D277D3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9E10AFF1-1099-63A5-4856-A59CEBCF85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A4A463-BE30-A4FD-9C25-356003114B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10AF6EE-3F04-53AC-2E02-42F1AEDE50D1}"/>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8" name="Footer Placeholder 7">
            <a:extLst>
              <a:ext uri="{FF2B5EF4-FFF2-40B4-BE49-F238E27FC236}">
                <a16:creationId xmlns:a16="http://schemas.microsoft.com/office/drawing/2014/main" id="{1182AA32-845D-5D53-F098-DCB3E0FC9CC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37FA6713-63FF-6A56-0523-677B06E9CB20}"/>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2248382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6E2CC-AEFB-E2E4-064B-4E519523BC1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E94C0F4-7E76-792F-5218-3BB538EAEC3A}"/>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4" name="Footer Placeholder 3">
            <a:extLst>
              <a:ext uri="{FF2B5EF4-FFF2-40B4-BE49-F238E27FC236}">
                <a16:creationId xmlns:a16="http://schemas.microsoft.com/office/drawing/2014/main" id="{128A9F45-96E7-9D23-2042-D124BF3254D4}"/>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9393FE3-2BA1-790F-2547-26180384385D}"/>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2873709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A42EC-4F3F-E634-B760-33FF50CB8A90}"/>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3" name="Footer Placeholder 2">
            <a:extLst>
              <a:ext uri="{FF2B5EF4-FFF2-40B4-BE49-F238E27FC236}">
                <a16:creationId xmlns:a16="http://schemas.microsoft.com/office/drawing/2014/main" id="{6214B4FD-4365-DE1F-387E-73ECB2FB35A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FD67FC38-D1F2-F664-F40A-899B8E4CE778}"/>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4290598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6D8EB-DFEB-8033-9252-4A494FCEF7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39CE740-D783-016A-8811-50B4C923E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C92F269-3535-1A98-C0B3-F711AD9D8C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C787E-3185-FB0D-16F5-5E08368FADE6}"/>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6" name="Footer Placeholder 5">
            <a:extLst>
              <a:ext uri="{FF2B5EF4-FFF2-40B4-BE49-F238E27FC236}">
                <a16:creationId xmlns:a16="http://schemas.microsoft.com/office/drawing/2014/main" id="{E4DC1FDC-0B94-484B-5947-220ECDE4324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92974C4-6E2C-B7E9-C679-82A7DC8DDB02}"/>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108731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2CF6D-49E2-FEC4-BD53-506C2986C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1ACAF63-7E0C-0F11-A5C4-40B046997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8C0D892-59ED-41D5-27A2-4E1F871DB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AC24A-5F3A-14CB-9444-DD87713F61CC}"/>
              </a:ext>
            </a:extLst>
          </p:cNvPr>
          <p:cNvSpPr>
            <a:spLocks noGrp="1"/>
          </p:cNvSpPr>
          <p:nvPr>
            <p:ph type="dt" sz="half" idx="10"/>
          </p:nvPr>
        </p:nvSpPr>
        <p:spPr/>
        <p:txBody>
          <a:bodyPr/>
          <a:lstStyle/>
          <a:p>
            <a:fld id="{3D9900F3-7719-4912-B7D4-3F8F3272936C}" type="datetimeFigureOut">
              <a:rPr lang="en-SG" smtClean="0"/>
              <a:t>5/3/2025</a:t>
            </a:fld>
            <a:endParaRPr lang="en-SG"/>
          </a:p>
        </p:txBody>
      </p:sp>
      <p:sp>
        <p:nvSpPr>
          <p:cNvPr id="6" name="Footer Placeholder 5">
            <a:extLst>
              <a:ext uri="{FF2B5EF4-FFF2-40B4-BE49-F238E27FC236}">
                <a16:creationId xmlns:a16="http://schemas.microsoft.com/office/drawing/2014/main" id="{8E76D4B3-BC43-2438-B6F0-938B08DCADD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62FAD3F-AA4B-8A16-0F4B-17556620B01E}"/>
              </a:ext>
            </a:extLst>
          </p:cNvPr>
          <p:cNvSpPr>
            <a:spLocks noGrp="1"/>
          </p:cNvSpPr>
          <p:nvPr>
            <p:ph type="sldNum" sz="quarter" idx="12"/>
          </p:nvPr>
        </p:nvSpPr>
        <p:spPr/>
        <p:txBody>
          <a:bodyPr/>
          <a:lstStyle/>
          <a:p>
            <a:fld id="{DA851E10-3CD7-4667-9452-4274E4BC5D1D}" type="slidenum">
              <a:rPr lang="en-SG" smtClean="0"/>
              <a:t>‹#›</a:t>
            </a:fld>
            <a:endParaRPr lang="en-SG"/>
          </a:p>
        </p:txBody>
      </p:sp>
    </p:spTree>
    <p:extLst>
      <p:ext uri="{BB962C8B-B14F-4D97-AF65-F5344CB8AC3E}">
        <p14:creationId xmlns:p14="http://schemas.microsoft.com/office/powerpoint/2010/main" val="3743135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1878E-A6FF-3067-9FA4-B128643B30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69ED409B-71C2-367A-1E47-D7884CDBE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F936142-BEC4-A125-16FA-789B1969CF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9900F3-7719-4912-B7D4-3F8F3272936C}" type="datetimeFigureOut">
              <a:rPr lang="en-SG" smtClean="0"/>
              <a:t>5/3/2025</a:t>
            </a:fld>
            <a:endParaRPr lang="en-SG"/>
          </a:p>
        </p:txBody>
      </p:sp>
      <p:sp>
        <p:nvSpPr>
          <p:cNvPr id="5" name="Footer Placeholder 4">
            <a:extLst>
              <a:ext uri="{FF2B5EF4-FFF2-40B4-BE49-F238E27FC236}">
                <a16:creationId xmlns:a16="http://schemas.microsoft.com/office/drawing/2014/main" id="{0428E345-6845-63C9-5740-F5A7725271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BED4CBD5-7A32-E3CC-63BE-0C1A03E1D7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851E10-3CD7-4667-9452-4274E4BC5D1D}" type="slidenum">
              <a:rPr lang="en-SG" smtClean="0"/>
              <a:t>‹#›</a:t>
            </a:fld>
            <a:endParaRPr lang="en-SG"/>
          </a:p>
        </p:txBody>
      </p:sp>
    </p:spTree>
    <p:extLst>
      <p:ext uri="{BB962C8B-B14F-4D97-AF65-F5344CB8AC3E}">
        <p14:creationId xmlns:p14="http://schemas.microsoft.com/office/powerpoint/2010/main" val="2934889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A78C19A8-0648-9C0B-1E9F-EFAE5517642E}"/>
              </a:ext>
            </a:extLst>
          </p:cNvPr>
          <p:cNvSpPr/>
          <p:nvPr/>
        </p:nvSpPr>
        <p:spPr>
          <a:xfrm>
            <a:off x="621792" y="320040"/>
            <a:ext cx="11018519" cy="6263640"/>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2" name="Picture 1" descr="A computer screen shot of a computer&#10;&#10;AI-generated content may be incorrect.">
            <a:extLst>
              <a:ext uri="{FF2B5EF4-FFF2-40B4-BE49-F238E27FC236}">
                <a16:creationId xmlns:a16="http://schemas.microsoft.com/office/drawing/2014/main" id="{CDBBAE54-35DE-736A-9A38-A20616F535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123" y="2197277"/>
            <a:ext cx="5528910" cy="3131824"/>
          </a:xfrm>
          <a:prstGeom prst="rect">
            <a:avLst/>
          </a:prstGeom>
          <a:ln w="9525">
            <a:solidFill>
              <a:schemeClr val="tx1"/>
            </a:solidFill>
          </a:ln>
        </p:spPr>
      </p:pic>
      <p:pic>
        <p:nvPicPr>
          <p:cNvPr id="4" name="Picture 3">
            <a:extLst>
              <a:ext uri="{FF2B5EF4-FFF2-40B4-BE49-F238E27FC236}">
                <a16:creationId xmlns:a16="http://schemas.microsoft.com/office/drawing/2014/main" id="{B3273D62-99EB-DE4A-750E-9C9658A93882}"/>
              </a:ext>
            </a:extLst>
          </p:cNvPr>
          <p:cNvPicPr>
            <a:picLocks noChangeAspect="1"/>
          </p:cNvPicPr>
          <p:nvPr/>
        </p:nvPicPr>
        <p:blipFill>
          <a:blip r:embed="rId4">
            <a:alphaModFix amt="70000"/>
          </a:blip>
          <a:stretch>
            <a:fillRect/>
          </a:stretch>
        </p:blipFill>
        <p:spPr>
          <a:xfrm>
            <a:off x="822111" y="1604480"/>
            <a:ext cx="1599559" cy="1026714"/>
          </a:xfrm>
          <a:prstGeom prst="roundRect">
            <a:avLst/>
          </a:prstGeom>
          <a:ln w="12700">
            <a:solidFill>
              <a:schemeClr val="tx1"/>
            </a:solidFill>
          </a:ln>
        </p:spPr>
      </p:pic>
      <p:cxnSp>
        <p:nvCxnSpPr>
          <p:cNvPr id="8" name="Straight Connector 7">
            <a:extLst>
              <a:ext uri="{FF2B5EF4-FFF2-40B4-BE49-F238E27FC236}">
                <a16:creationId xmlns:a16="http://schemas.microsoft.com/office/drawing/2014/main" id="{C82AB314-E7BE-B034-3FE5-1F61E0CFFB15}"/>
              </a:ext>
            </a:extLst>
          </p:cNvPr>
          <p:cNvCxnSpPr/>
          <p:nvPr/>
        </p:nvCxnSpPr>
        <p:spPr>
          <a:xfrm>
            <a:off x="2439215" y="2398445"/>
            <a:ext cx="632425"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1E1CB7AB-D62E-826B-7B21-D7B5015E1172}"/>
              </a:ext>
            </a:extLst>
          </p:cNvPr>
          <p:cNvPicPr>
            <a:picLocks noChangeAspect="1"/>
          </p:cNvPicPr>
          <p:nvPr/>
        </p:nvPicPr>
        <p:blipFill>
          <a:blip r:embed="rId5">
            <a:alphaModFix amt="70000"/>
          </a:blip>
          <a:stretch>
            <a:fillRect/>
          </a:stretch>
        </p:blipFill>
        <p:spPr>
          <a:xfrm>
            <a:off x="813776" y="2882561"/>
            <a:ext cx="1599559" cy="1080686"/>
          </a:xfrm>
          <a:prstGeom prst="roundRect">
            <a:avLst/>
          </a:prstGeom>
          <a:ln>
            <a:solidFill>
              <a:schemeClr val="tx1"/>
            </a:solidFill>
          </a:ln>
        </p:spPr>
      </p:pic>
      <p:cxnSp>
        <p:nvCxnSpPr>
          <p:cNvPr id="13" name="Straight Connector 12">
            <a:extLst>
              <a:ext uri="{FF2B5EF4-FFF2-40B4-BE49-F238E27FC236}">
                <a16:creationId xmlns:a16="http://schemas.microsoft.com/office/drawing/2014/main" id="{DACC65CC-4FAB-0CEF-74EA-C6AFA14CA0F0}"/>
              </a:ext>
            </a:extLst>
          </p:cNvPr>
          <p:cNvCxnSpPr>
            <a:cxnSpLocks/>
          </p:cNvCxnSpPr>
          <p:nvPr/>
        </p:nvCxnSpPr>
        <p:spPr>
          <a:xfrm>
            <a:off x="2421671" y="3526536"/>
            <a:ext cx="1574257"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69C6CF9-16F9-0611-D623-0A2012AFE9FF}"/>
              </a:ext>
            </a:extLst>
          </p:cNvPr>
          <p:cNvCxnSpPr>
            <a:cxnSpLocks/>
          </p:cNvCxnSpPr>
          <p:nvPr/>
        </p:nvCxnSpPr>
        <p:spPr>
          <a:xfrm flipV="1">
            <a:off x="3995928" y="3246120"/>
            <a:ext cx="82296" cy="280416"/>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E94BDBF5-A408-0542-6565-19675F341670}"/>
              </a:ext>
            </a:extLst>
          </p:cNvPr>
          <p:cNvPicPr>
            <a:picLocks noChangeAspect="1"/>
          </p:cNvPicPr>
          <p:nvPr/>
        </p:nvPicPr>
        <p:blipFill>
          <a:blip r:embed="rId6">
            <a:alphaModFix amt="70000"/>
          </a:blip>
          <a:stretch>
            <a:fillRect/>
          </a:stretch>
        </p:blipFill>
        <p:spPr>
          <a:xfrm>
            <a:off x="812327" y="4243820"/>
            <a:ext cx="1599560" cy="1085281"/>
          </a:xfrm>
          <a:prstGeom prst="roundRect">
            <a:avLst/>
          </a:prstGeom>
          <a:ln>
            <a:solidFill>
              <a:schemeClr val="tx1"/>
            </a:solidFill>
            <a:prstDash val="solid"/>
          </a:ln>
        </p:spPr>
      </p:pic>
      <p:sp>
        <p:nvSpPr>
          <p:cNvPr id="20" name="Rectangle 19">
            <a:extLst>
              <a:ext uri="{FF2B5EF4-FFF2-40B4-BE49-F238E27FC236}">
                <a16:creationId xmlns:a16="http://schemas.microsoft.com/office/drawing/2014/main" id="{62075D17-4D4F-4AF7-C3A3-B375F3600762}"/>
              </a:ext>
            </a:extLst>
          </p:cNvPr>
          <p:cNvSpPr/>
          <p:nvPr/>
        </p:nvSpPr>
        <p:spPr>
          <a:xfrm>
            <a:off x="2971800" y="3907536"/>
            <a:ext cx="1609344" cy="1203956"/>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1" name="Straight Connector 20">
            <a:extLst>
              <a:ext uri="{FF2B5EF4-FFF2-40B4-BE49-F238E27FC236}">
                <a16:creationId xmlns:a16="http://schemas.microsoft.com/office/drawing/2014/main" id="{F9BC6B4B-6CC0-BE01-E822-951151391E4E}"/>
              </a:ext>
            </a:extLst>
          </p:cNvPr>
          <p:cNvCxnSpPr>
            <a:cxnSpLocks/>
          </p:cNvCxnSpPr>
          <p:nvPr/>
        </p:nvCxnSpPr>
        <p:spPr>
          <a:xfrm>
            <a:off x="2421671" y="4962144"/>
            <a:ext cx="550129"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24" name="Picture 23">
            <a:extLst>
              <a:ext uri="{FF2B5EF4-FFF2-40B4-BE49-F238E27FC236}">
                <a16:creationId xmlns:a16="http://schemas.microsoft.com/office/drawing/2014/main" id="{D7FB4AB7-4EEE-9F19-2E5C-2114CD1A6F87}"/>
              </a:ext>
            </a:extLst>
          </p:cNvPr>
          <p:cNvPicPr>
            <a:picLocks noChangeAspect="1"/>
          </p:cNvPicPr>
          <p:nvPr/>
        </p:nvPicPr>
        <p:blipFill>
          <a:blip r:embed="rId7">
            <a:alphaModFix amt="70000"/>
          </a:blip>
          <a:stretch>
            <a:fillRect/>
          </a:stretch>
        </p:blipFill>
        <p:spPr>
          <a:xfrm>
            <a:off x="1181448" y="5665828"/>
            <a:ext cx="912773" cy="710496"/>
          </a:xfrm>
          <a:prstGeom prst="roundRect">
            <a:avLst/>
          </a:prstGeom>
          <a:ln w="12700">
            <a:solidFill>
              <a:schemeClr val="tx1"/>
            </a:solidFill>
          </a:ln>
        </p:spPr>
      </p:pic>
      <p:pic>
        <p:nvPicPr>
          <p:cNvPr id="26" name="Picture 25">
            <a:extLst>
              <a:ext uri="{FF2B5EF4-FFF2-40B4-BE49-F238E27FC236}">
                <a16:creationId xmlns:a16="http://schemas.microsoft.com/office/drawing/2014/main" id="{C4D64CD4-0D53-C8A8-57A9-DF76BC9EEB87}"/>
              </a:ext>
            </a:extLst>
          </p:cNvPr>
          <p:cNvPicPr>
            <a:picLocks noChangeAspect="1"/>
          </p:cNvPicPr>
          <p:nvPr/>
        </p:nvPicPr>
        <p:blipFill>
          <a:blip r:embed="rId8">
            <a:alphaModFix amt="70000"/>
          </a:blip>
          <a:stretch>
            <a:fillRect/>
          </a:stretch>
        </p:blipFill>
        <p:spPr>
          <a:xfrm>
            <a:off x="2276235" y="5654535"/>
            <a:ext cx="804672" cy="715264"/>
          </a:xfrm>
          <a:prstGeom prst="roundRect">
            <a:avLst/>
          </a:prstGeom>
          <a:ln w="9525">
            <a:solidFill>
              <a:schemeClr val="tx1"/>
            </a:solidFill>
          </a:ln>
        </p:spPr>
      </p:pic>
      <p:pic>
        <p:nvPicPr>
          <p:cNvPr id="28" name="Picture 27">
            <a:extLst>
              <a:ext uri="{FF2B5EF4-FFF2-40B4-BE49-F238E27FC236}">
                <a16:creationId xmlns:a16="http://schemas.microsoft.com/office/drawing/2014/main" id="{2DB27362-E319-54C8-7B6A-751D18FAB0B5}"/>
              </a:ext>
            </a:extLst>
          </p:cNvPr>
          <p:cNvPicPr>
            <a:picLocks noChangeAspect="1"/>
          </p:cNvPicPr>
          <p:nvPr/>
        </p:nvPicPr>
        <p:blipFill>
          <a:blip r:embed="rId9">
            <a:alphaModFix amt="70000"/>
          </a:blip>
          <a:stretch>
            <a:fillRect/>
          </a:stretch>
        </p:blipFill>
        <p:spPr>
          <a:xfrm>
            <a:off x="3262921" y="5649012"/>
            <a:ext cx="804672" cy="720787"/>
          </a:xfrm>
          <a:prstGeom prst="roundRect">
            <a:avLst/>
          </a:prstGeom>
          <a:ln w="9525">
            <a:solidFill>
              <a:schemeClr val="tx1"/>
            </a:solidFill>
          </a:ln>
        </p:spPr>
      </p:pic>
      <p:pic>
        <p:nvPicPr>
          <p:cNvPr id="30" name="Picture 29">
            <a:extLst>
              <a:ext uri="{FF2B5EF4-FFF2-40B4-BE49-F238E27FC236}">
                <a16:creationId xmlns:a16="http://schemas.microsoft.com/office/drawing/2014/main" id="{2F0B88A8-B56C-7779-5AC9-5438430A8692}"/>
              </a:ext>
            </a:extLst>
          </p:cNvPr>
          <p:cNvPicPr>
            <a:picLocks noChangeAspect="1"/>
          </p:cNvPicPr>
          <p:nvPr/>
        </p:nvPicPr>
        <p:blipFill>
          <a:blip r:embed="rId10">
            <a:alphaModFix amt="70000"/>
          </a:blip>
          <a:stretch>
            <a:fillRect/>
          </a:stretch>
        </p:blipFill>
        <p:spPr>
          <a:xfrm>
            <a:off x="4249607" y="5675867"/>
            <a:ext cx="1095046" cy="690417"/>
          </a:xfrm>
          <a:prstGeom prst="roundRect">
            <a:avLst/>
          </a:prstGeom>
          <a:ln w="9525">
            <a:solidFill>
              <a:schemeClr val="tx1"/>
            </a:solidFill>
          </a:ln>
        </p:spPr>
      </p:pic>
      <p:cxnSp>
        <p:nvCxnSpPr>
          <p:cNvPr id="31" name="Straight Connector 30">
            <a:extLst>
              <a:ext uri="{FF2B5EF4-FFF2-40B4-BE49-F238E27FC236}">
                <a16:creationId xmlns:a16="http://schemas.microsoft.com/office/drawing/2014/main" id="{E4F4220F-22F6-E562-034E-A384400B0E44}"/>
              </a:ext>
            </a:extLst>
          </p:cNvPr>
          <p:cNvCxnSpPr>
            <a:cxnSpLocks/>
          </p:cNvCxnSpPr>
          <p:nvPr/>
        </p:nvCxnSpPr>
        <p:spPr>
          <a:xfrm flipH="1" flipV="1">
            <a:off x="3089185" y="2385665"/>
            <a:ext cx="154702" cy="145534"/>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9D4BF97-ABB7-EED0-1552-1AB378EB5582}"/>
              </a:ext>
            </a:extLst>
          </p:cNvPr>
          <p:cNvCxnSpPr>
            <a:cxnSpLocks/>
          </p:cNvCxnSpPr>
          <p:nvPr/>
        </p:nvCxnSpPr>
        <p:spPr>
          <a:xfrm>
            <a:off x="1621890" y="5477256"/>
            <a:ext cx="3175240"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B7F5658-F01C-E87C-9262-BB6F4A718C34}"/>
              </a:ext>
            </a:extLst>
          </p:cNvPr>
          <p:cNvCxnSpPr>
            <a:cxnSpLocks/>
          </p:cNvCxnSpPr>
          <p:nvPr/>
        </p:nvCxnSpPr>
        <p:spPr>
          <a:xfrm>
            <a:off x="3776472" y="5111492"/>
            <a:ext cx="0" cy="365764"/>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274DF66D-9D86-4B0C-2203-7AADB0CB76BB}"/>
              </a:ext>
            </a:extLst>
          </p:cNvPr>
          <p:cNvCxnSpPr>
            <a:cxnSpLocks/>
            <a:endCxn id="24" idx="0"/>
          </p:cNvCxnSpPr>
          <p:nvPr/>
        </p:nvCxnSpPr>
        <p:spPr>
          <a:xfrm>
            <a:off x="1621890" y="5492985"/>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411F934-1BE5-26CD-D070-08D1FC1BB3C3}"/>
              </a:ext>
            </a:extLst>
          </p:cNvPr>
          <p:cNvCxnSpPr>
            <a:cxnSpLocks/>
          </p:cNvCxnSpPr>
          <p:nvPr/>
        </p:nvCxnSpPr>
        <p:spPr>
          <a:xfrm>
            <a:off x="2678571" y="5476169"/>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AF464B6E-D22C-375B-51BD-378BD88175B6}"/>
              </a:ext>
            </a:extLst>
          </p:cNvPr>
          <p:cNvCxnSpPr>
            <a:cxnSpLocks/>
          </p:cNvCxnSpPr>
          <p:nvPr/>
        </p:nvCxnSpPr>
        <p:spPr>
          <a:xfrm>
            <a:off x="3857635" y="5483840"/>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CAF763C0-937D-15FD-43A2-CB720FC4EB52}"/>
              </a:ext>
            </a:extLst>
          </p:cNvPr>
          <p:cNvCxnSpPr>
            <a:cxnSpLocks/>
          </p:cNvCxnSpPr>
          <p:nvPr/>
        </p:nvCxnSpPr>
        <p:spPr>
          <a:xfrm>
            <a:off x="4783805" y="5492983"/>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50" name="Picture 49">
            <a:extLst>
              <a:ext uri="{FF2B5EF4-FFF2-40B4-BE49-F238E27FC236}">
                <a16:creationId xmlns:a16="http://schemas.microsoft.com/office/drawing/2014/main" id="{C24D3EA8-445A-6DA1-F4A8-ECE3C975ECA3}"/>
              </a:ext>
            </a:extLst>
          </p:cNvPr>
          <p:cNvPicPr>
            <a:picLocks noChangeAspect="1"/>
          </p:cNvPicPr>
          <p:nvPr/>
        </p:nvPicPr>
        <p:blipFill>
          <a:blip r:embed="rId11">
            <a:alphaModFix amt="70000"/>
          </a:blip>
          <a:stretch>
            <a:fillRect/>
          </a:stretch>
        </p:blipFill>
        <p:spPr>
          <a:xfrm>
            <a:off x="2865477" y="950058"/>
            <a:ext cx="1599560" cy="1124691"/>
          </a:xfrm>
          <a:prstGeom prst="roundRect">
            <a:avLst/>
          </a:prstGeom>
          <a:ln w="6350">
            <a:solidFill>
              <a:schemeClr val="tx1"/>
            </a:solidFill>
          </a:ln>
        </p:spPr>
      </p:pic>
      <p:cxnSp>
        <p:nvCxnSpPr>
          <p:cNvPr id="51" name="Straight Connector 50">
            <a:extLst>
              <a:ext uri="{FF2B5EF4-FFF2-40B4-BE49-F238E27FC236}">
                <a16:creationId xmlns:a16="http://schemas.microsoft.com/office/drawing/2014/main" id="{1B756A17-6A76-CB36-8C95-79E99BE952D2}"/>
              </a:ext>
            </a:extLst>
          </p:cNvPr>
          <p:cNvCxnSpPr>
            <a:cxnSpLocks/>
          </p:cNvCxnSpPr>
          <p:nvPr/>
        </p:nvCxnSpPr>
        <p:spPr>
          <a:xfrm>
            <a:off x="4480917" y="1576717"/>
            <a:ext cx="302888"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17CF7CF-4F66-3480-7BB5-802355A0237F}"/>
              </a:ext>
            </a:extLst>
          </p:cNvPr>
          <p:cNvCxnSpPr>
            <a:cxnSpLocks/>
          </p:cNvCxnSpPr>
          <p:nvPr/>
        </p:nvCxnSpPr>
        <p:spPr>
          <a:xfrm flipH="1" flipV="1">
            <a:off x="4754142" y="1576717"/>
            <a:ext cx="229338" cy="1949819"/>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56" name="Picture 55">
            <a:extLst>
              <a:ext uri="{FF2B5EF4-FFF2-40B4-BE49-F238E27FC236}">
                <a16:creationId xmlns:a16="http://schemas.microsoft.com/office/drawing/2014/main" id="{1F851B60-88F9-1CDC-DAC2-3D2DB7E6B8B0}"/>
              </a:ext>
            </a:extLst>
          </p:cNvPr>
          <p:cNvPicPr>
            <a:picLocks noChangeAspect="1"/>
          </p:cNvPicPr>
          <p:nvPr/>
        </p:nvPicPr>
        <p:blipFill>
          <a:blip r:embed="rId12">
            <a:alphaModFix amt="70000"/>
          </a:blip>
          <a:stretch>
            <a:fillRect/>
          </a:stretch>
        </p:blipFill>
        <p:spPr>
          <a:xfrm>
            <a:off x="5131811" y="950058"/>
            <a:ext cx="1989053" cy="1049543"/>
          </a:xfrm>
          <a:prstGeom prst="roundRect">
            <a:avLst/>
          </a:prstGeom>
          <a:ln w="12700">
            <a:solidFill>
              <a:schemeClr val="tx1"/>
            </a:solidFill>
          </a:ln>
        </p:spPr>
      </p:pic>
      <p:pic>
        <p:nvPicPr>
          <p:cNvPr id="57" name="Picture 56" descr="A computer screen shot of a computer&#10;&#10;AI-generated content may be incorrect.">
            <a:extLst>
              <a:ext uri="{FF2B5EF4-FFF2-40B4-BE49-F238E27FC236}">
                <a16:creationId xmlns:a16="http://schemas.microsoft.com/office/drawing/2014/main" id="{7CD4B1DA-E786-6985-2B18-8469CA70A5F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1586" y="2452241"/>
            <a:ext cx="3024846" cy="1732597"/>
          </a:xfrm>
          <a:prstGeom prst="rect">
            <a:avLst/>
          </a:prstGeom>
          <a:ln w="6350">
            <a:solidFill>
              <a:schemeClr val="tx1"/>
            </a:solidFill>
          </a:ln>
        </p:spPr>
      </p:pic>
      <p:pic>
        <p:nvPicPr>
          <p:cNvPr id="58" name="Picture 57">
            <a:extLst>
              <a:ext uri="{FF2B5EF4-FFF2-40B4-BE49-F238E27FC236}">
                <a16:creationId xmlns:a16="http://schemas.microsoft.com/office/drawing/2014/main" id="{11A2F1C2-A4E0-4559-63CD-493B065AAB79}"/>
              </a:ext>
            </a:extLst>
          </p:cNvPr>
          <p:cNvPicPr>
            <a:picLocks noChangeAspect="1"/>
          </p:cNvPicPr>
          <p:nvPr/>
        </p:nvPicPr>
        <p:blipFill>
          <a:blip r:embed="rId14">
            <a:alphaModFix amt="70000"/>
          </a:blip>
          <a:stretch>
            <a:fillRect/>
          </a:stretch>
        </p:blipFill>
        <p:spPr>
          <a:xfrm>
            <a:off x="8447556" y="4521109"/>
            <a:ext cx="2863164" cy="1845175"/>
          </a:xfrm>
          <a:prstGeom prst="roundRect">
            <a:avLst/>
          </a:prstGeom>
          <a:ln w="12700">
            <a:solidFill>
              <a:schemeClr val="tx1"/>
            </a:solidFill>
          </a:ln>
        </p:spPr>
      </p:pic>
      <p:cxnSp>
        <p:nvCxnSpPr>
          <p:cNvPr id="59" name="Straight Connector 58">
            <a:extLst>
              <a:ext uri="{FF2B5EF4-FFF2-40B4-BE49-F238E27FC236}">
                <a16:creationId xmlns:a16="http://schemas.microsoft.com/office/drawing/2014/main" id="{9891D97C-146E-A8FB-BA45-880523AE4454}"/>
              </a:ext>
            </a:extLst>
          </p:cNvPr>
          <p:cNvCxnSpPr>
            <a:cxnSpLocks/>
          </p:cNvCxnSpPr>
          <p:nvPr/>
        </p:nvCxnSpPr>
        <p:spPr>
          <a:xfrm>
            <a:off x="6135481" y="2006215"/>
            <a:ext cx="0" cy="545411"/>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64" name="Picture 63">
            <a:extLst>
              <a:ext uri="{FF2B5EF4-FFF2-40B4-BE49-F238E27FC236}">
                <a16:creationId xmlns:a16="http://schemas.microsoft.com/office/drawing/2014/main" id="{86BE11C3-4AAF-DEEE-D178-10F1476033CA}"/>
              </a:ext>
            </a:extLst>
          </p:cNvPr>
          <p:cNvPicPr>
            <a:picLocks noChangeAspect="1"/>
          </p:cNvPicPr>
          <p:nvPr/>
        </p:nvPicPr>
        <p:blipFill>
          <a:blip r:embed="rId15">
            <a:alphaModFix amt="70000"/>
          </a:blip>
          <a:stretch>
            <a:fillRect/>
          </a:stretch>
        </p:blipFill>
        <p:spPr>
          <a:xfrm>
            <a:off x="7452872" y="1099173"/>
            <a:ext cx="1142123" cy="759554"/>
          </a:xfrm>
          <a:prstGeom prst="roundRect">
            <a:avLst/>
          </a:prstGeom>
          <a:ln w="12700">
            <a:solidFill>
              <a:schemeClr val="tx1"/>
            </a:solidFill>
          </a:ln>
        </p:spPr>
      </p:pic>
      <p:sp>
        <p:nvSpPr>
          <p:cNvPr id="66" name="Rectangle 65">
            <a:extLst>
              <a:ext uri="{FF2B5EF4-FFF2-40B4-BE49-F238E27FC236}">
                <a16:creationId xmlns:a16="http://schemas.microsoft.com/office/drawing/2014/main" id="{0C943C50-634A-9CBC-3726-6E8241158E10}"/>
              </a:ext>
            </a:extLst>
          </p:cNvPr>
          <p:cNvSpPr/>
          <p:nvPr/>
        </p:nvSpPr>
        <p:spPr>
          <a:xfrm>
            <a:off x="5565646" y="3427092"/>
            <a:ext cx="1987298" cy="1748409"/>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73" name="Picture 72">
            <a:extLst>
              <a:ext uri="{FF2B5EF4-FFF2-40B4-BE49-F238E27FC236}">
                <a16:creationId xmlns:a16="http://schemas.microsoft.com/office/drawing/2014/main" id="{51C591EF-9149-30BA-0B32-7D80B4DC8AF1}"/>
              </a:ext>
            </a:extLst>
          </p:cNvPr>
          <p:cNvPicPr>
            <a:picLocks noChangeAspect="1"/>
          </p:cNvPicPr>
          <p:nvPr/>
        </p:nvPicPr>
        <p:blipFill>
          <a:blip r:embed="rId16">
            <a:alphaModFix amt="70000"/>
          </a:blip>
          <a:stretch>
            <a:fillRect/>
          </a:stretch>
        </p:blipFill>
        <p:spPr>
          <a:xfrm>
            <a:off x="8732745" y="1082958"/>
            <a:ext cx="1072611" cy="759552"/>
          </a:xfrm>
          <a:prstGeom prst="roundRect">
            <a:avLst/>
          </a:prstGeom>
          <a:ln w="12700">
            <a:solidFill>
              <a:schemeClr val="tx1"/>
            </a:solidFill>
          </a:ln>
        </p:spPr>
      </p:pic>
      <p:pic>
        <p:nvPicPr>
          <p:cNvPr id="75" name="Picture 74">
            <a:extLst>
              <a:ext uri="{FF2B5EF4-FFF2-40B4-BE49-F238E27FC236}">
                <a16:creationId xmlns:a16="http://schemas.microsoft.com/office/drawing/2014/main" id="{FF63BD82-AB68-B2A6-E30E-3BB010624CD4}"/>
              </a:ext>
            </a:extLst>
          </p:cNvPr>
          <p:cNvPicPr>
            <a:picLocks noChangeAspect="1"/>
          </p:cNvPicPr>
          <p:nvPr/>
        </p:nvPicPr>
        <p:blipFill>
          <a:blip r:embed="rId17">
            <a:alphaModFix amt="50000"/>
          </a:blip>
          <a:stretch>
            <a:fillRect/>
          </a:stretch>
        </p:blipFill>
        <p:spPr>
          <a:xfrm>
            <a:off x="9936764" y="1077982"/>
            <a:ext cx="1139322" cy="773670"/>
          </a:xfrm>
          <a:prstGeom prst="roundRect">
            <a:avLst/>
          </a:prstGeom>
          <a:ln w="12700">
            <a:solidFill>
              <a:schemeClr val="tx1"/>
            </a:solidFill>
          </a:ln>
        </p:spPr>
      </p:pic>
      <p:cxnSp>
        <p:nvCxnSpPr>
          <p:cNvPr id="76" name="Straight Connector 75">
            <a:extLst>
              <a:ext uri="{FF2B5EF4-FFF2-40B4-BE49-F238E27FC236}">
                <a16:creationId xmlns:a16="http://schemas.microsoft.com/office/drawing/2014/main" id="{E973D4F6-A0F9-B3DD-6A49-D6C70EE39EE9}"/>
              </a:ext>
            </a:extLst>
          </p:cNvPr>
          <p:cNvCxnSpPr>
            <a:cxnSpLocks/>
          </p:cNvCxnSpPr>
          <p:nvPr/>
        </p:nvCxnSpPr>
        <p:spPr>
          <a:xfrm>
            <a:off x="7463093" y="2065605"/>
            <a:ext cx="3175240"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B0BD7E4A-8867-234F-9D47-6646094ABB03}"/>
              </a:ext>
            </a:extLst>
          </p:cNvPr>
          <p:cNvCxnSpPr>
            <a:cxnSpLocks/>
          </p:cNvCxnSpPr>
          <p:nvPr/>
        </p:nvCxnSpPr>
        <p:spPr>
          <a:xfrm>
            <a:off x="7463093" y="2074749"/>
            <a:ext cx="0" cy="135425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D6965205-68C2-DDEE-1AD9-5C8D08692AB9}"/>
              </a:ext>
            </a:extLst>
          </p:cNvPr>
          <p:cNvCxnSpPr>
            <a:cxnSpLocks/>
          </p:cNvCxnSpPr>
          <p:nvPr/>
        </p:nvCxnSpPr>
        <p:spPr>
          <a:xfrm>
            <a:off x="8137149" y="1833372"/>
            <a:ext cx="0" cy="23223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8036B52-8BB6-7EAA-8943-E820B1DAA4A2}"/>
              </a:ext>
            </a:extLst>
          </p:cNvPr>
          <p:cNvCxnSpPr>
            <a:cxnSpLocks/>
          </p:cNvCxnSpPr>
          <p:nvPr/>
        </p:nvCxnSpPr>
        <p:spPr>
          <a:xfrm>
            <a:off x="9563988" y="1842510"/>
            <a:ext cx="0" cy="232239"/>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692D6C54-C146-6DDA-5B72-F3560AE028D9}"/>
              </a:ext>
            </a:extLst>
          </p:cNvPr>
          <p:cNvCxnSpPr>
            <a:cxnSpLocks/>
          </p:cNvCxnSpPr>
          <p:nvPr/>
        </p:nvCxnSpPr>
        <p:spPr>
          <a:xfrm>
            <a:off x="10638333" y="1872207"/>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ABD6EA05-542C-2791-6802-335C59836015}"/>
              </a:ext>
            </a:extLst>
          </p:cNvPr>
          <p:cNvSpPr/>
          <p:nvPr/>
        </p:nvSpPr>
        <p:spPr>
          <a:xfrm>
            <a:off x="9401422" y="5492983"/>
            <a:ext cx="1335024" cy="644055"/>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86" name="Straight Connector 85">
            <a:extLst>
              <a:ext uri="{FF2B5EF4-FFF2-40B4-BE49-F238E27FC236}">
                <a16:creationId xmlns:a16="http://schemas.microsoft.com/office/drawing/2014/main" id="{1A6FDFE1-CC5B-D516-3BF4-9807B764AD0B}"/>
              </a:ext>
            </a:extLst>
          </p:cNvPr>
          <p:cNvCxnSpPr>
            <a:cxnSpLocks/>
          </p:cNvCxnSpPr>
          <p:nvPr/>
        </p:nvCxnSpPr>
        <p:spPr>
          <a:xfrm flipV="1">
            <a:off x="10506424" y="4156865"/>
            <a:ext cx="1" cy="1346201"/>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pic>
        <p:nvPicPr>
          <p:cNvPr id="92" name="Picture 91">
            <a:extLst>
              <a:ext uri="{FF2B5EF4-FFF2-40B4-BE49-F238E27FC236}">
                <a16:creationId xmlns:a16="http://schemas.microsoft.com/office/drawing/2014/main" id="{06DE90B7-03D6-7698-F5EA-A8BEEE26E18F}"/>
              </a:ext>
            </a:extLst>
          </p:cNvPr>
          <p:cNvPicPr>
            <a:picLocks noChangeAspect="1"/>
          </p:cNvPicPr>
          <p:nvPr/>
        </p:nvPicPr>
        <p:blipFill>
          <a:blip r:embed="rId18">
            <a:alphaModFix amt="70000"/>
          </a:blip>
          <a:stretch>
            <a:fillRect/>
          </a:stretch>
        </p:blipFill>
        <p:spPr>
          <a:xfrm>
            <a:off x="6525612" y="5674985"/>
            <a:ext cx="716318" cy="703134"/>
          </a:xfrm>
          <a:prstGeom prst="roundRect">
            <a:avLst/>
          </a:prstGeom>
          <a:ln w="12700">
            <a:solidFill>
              <a:schemeClr val="tx1"/>
            </a:solidFill>
          </a:ln>
        </p:spPr>
      </p:pic>
      <p:pic>
        <p:nvPicPr>
          <p:cNvPr id="94" name="Picture 93">
            <a:extLst>
              <a:ext uri="{FF2B5EF4-FFF2-40B4-BE49-F238E27FC236}">
                <a16:creationId xmlns:a16="http://schemas.microsoft.com/office/drawing/2014/main" id="{F7C67A0C-C6B9-E60D-1CB5-6723ECDF561F}"/>
              </a:ext>
            </a:extLst>
          </p:cNvPr>
          <p:cNvPicPr>
            <a:picLocks noChangeAspect="1"/>
          </p:cNvPicPr>
          <p:nvPr/>
        </p:nvPicPr>
        <p:blipFill>
          <a:blip r:embed="rId19">
            <a:alphaModFix amt="70000"/>
          </a:blip>
          <a:stretch>
            <a:fillRect/>
          </a:stretch>
        </p:blipFill>
        <p:spPr>
          <a:xfrm>
            <a:off x="7400562" y="5667623"/>
            <a:ext cx="745608" cy="710496"/>
          </a:xfrm>
          <a:prstGeom prst="roundRect">
            <a:avLst/>
          </a:prstGeom>
          <a:ln w="6350">
            <a:solidFill>
              <a:schemeClr val="tx1"/>
            </a:solidFill>
          </a:ln>
        </p:spPr>
      </p:pic>
      <p:pic>
        <p:nvPicPr>
          <p:cNvPr id="96" name="Picture 95">
            <a:extLst>
              <a:ext uri="{FF2B5EF4-FFF2-40B4-BE49-F238E27FC236}">
                <a16:creationId xmlns:a16="http://schemas.microsoft.com/office/drawing/2014/main" id="{74B0BCC8-F390-E748-59A8-C4832F152D10}"/>
              </a:ext>
            </a:extLst>
          </p:cNvPr>
          <p:cNvPicPr>
            <a:picLocks noChangeAspect="1"/>
          </p:cNvPicPr>
          <p:nvPr/>
        </p:nvPicPr>
        <p:blipFill>
          <a:blip r:embed="rId20">
            <a:alphaModFix amt="70000"/>
          </a:blip>
          <a:stretch>
            <a:fillRect/>
          </a:stretch>
        </p:blipFill>
        <p:spPr>
          <a:xfrm>
            <a:off x="5629305" y="5674985"/>
            <a:ext cx="782058" cy="703135"/>
          </a:xfrm>
          <a:prstGeom prst="roundRect">
            <a:avLst/>
          </a:prstGeom>
          <a:ln w="6350">
            <a:solidFill>
              <a:schemeClr val="tx1"/>
            </a:solidFill>
          </a:ln>
        </p:spPr>
      </p:pic>
      <p:cxnSp>
        <p:nvCxnSpPr>
          <p:cNvPr id="97" name="Straight Connector 96">
            <a:extLst>
              <a:ext uri="{FF2B5EF4-FFF2-40B4-BE49-F238E27FC236}">
                <a16:creationId xmlns:a16="http://schemas.microsoft.com/office/drawing/2014/main" id="{041777ED-5517-4862-0BE6-61088C5A7577}"/>
              </a:ext>
            </a:extLst>
          </p:cNvPr>
          <p:cNvCxnSpPr>
            <a:cxnSpLocks/>
          </p:cNvCxnSpPr>
          <p:nvPr/>
        </p:nvCxnSpPr>
        <p:spPr>
          <a:xfrm>
            <a:off x="5350749" y="5106593"/>
            <a:ext cx="0" cy="360432"/>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30B40430-05DA-6274-D35D-A6E6CD18E7E4}"/>
              </a:ext>
            </a:extLst>
          </p:cNvPr>
          <p:cNvCxnSpPr>
            <a:cxnSpLocks/>
          </p:cNvCxnSpPr>
          <p:nvPr/>
        </p:nvCxnSpPr>
        <p:spPr>
          <a:xfrm>
            <a:off x="5344653" y="5443696"/>
            <a:ext cx="2433981" cy="0"/>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16BC7D13-73B2-7B61-7378-4C4F1F5EBF31}"/>
              </a:ext>
            </a:extLst>
          </p:cNvPr>
          <p:cNvCxnSpPr>
            <a:cxnSpLocks/>
          </p:cNvCxnSpPr>
          <p:nvPr/>
        </p:nvCxnSpPr>
        <p:spPr>
          <a:xfrm>
            <a:off x="6026250" y="5476169"/>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50164036-A561-02E1-CED3-A7C2DA66660A}"/>
              </a:ext>
            </a:extLst>
          </p:cNvPr>
          <p:cNvCxnSpPr>
            <a:cxnSpLocks/>
          </p:cNvCxnSpPr>
          <p:nvPr/>
        </p:nvCxnSpPr>
        <p:spPr>
          <a:xfrm>
            <a:off x="6873594" y="5492983"/>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0A6451FC-1528-C37F-9DB6-B9869B1DD4AD}"/>
              </a:ext>
            </a:extLst>
          </p:cNvPr>
          <p:cNvCxnSpPr>
            <a:cxnSpLocks/>
          </p:cNvCxnSpPr>
          <p:nvPr/>
        </p:nvCxnSpPr>
        <p:spPr>
          <a:xfrm>
            <a:off x="7748508" y="5467025"/>
            <a:ext cx="0" cy="172843"/>
          </a:xfrm>
          <a:prstGeom prst="line">
            <a:avLst/>
          </a:prstGeom>
          <a:ln>
            <a:solidFill>
              <a:srgbClr val="FF0000"/>
            </a:solidFill>
            <a:prstDash val="sysDash"/>
          </a:ln>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C3F48AD2-B2A7-12CF-1BF6-A37C8F52749E}"/>
              </a:ext>
            </a:extLst>
          </p:cNvPr>
          <p:cNvSpPr txBox="1"/>
          <p:nvPr/>
        </p:nvSpPr>
        <p:spPr>
          <a:xfrm>
            <a:off x="789678" y="1372298"/>
            <a:ext cx="1743791" cy="261610"/>
          </a:xfrm>
          <a:prstGeom prst="rect">
            <a:avLst/>
          </a:prstGeom>
          <a:noFill/>
        </p:spPr>
        <p:txBody>
          <a:bodyPr wrap="square" rtlCol="0">
            <a:spAutoFit/>
          </a:bodyPr>
          <a:lstStyle/>
          <a:p>
            <a:r>
              <a:rPr lang="en-US" sz="1100" b="1" dirty="0">
                <a:solidFill>
                  <a:schemeClr val="accent1">
                    <a:lumMod val="75000"/>
                  </a:schemeClr>
                </a:solidFill>
              </a:rPr>
              <a:t>Solar Photovoltaic Farm</a:t>
            </a:r>
          </a:p>
        </p:txBody>
      </p:sp>
      <p:sp>
        <p:nvSpPr>
          <p:cNvPr id="107" name="TextBox 106">
            <a:extLst>
              <a:ext uri="{FF2B5EF4-FFF2-40B4-BE49-F238E27FC236}">
                <a16:creationId xmlns:a16="http://schemas.microsoft.com/office/drawing/2014/main" id="{0A26CA2D-8935-6BD0-5D81-29D0F2E9EDFC}"/>
              </a:ext>
            </a:extLst>
          </p:cNvPr>
          <p:cNvSpPr txBox="1"/>
          <p:nvPr/>
        </p:nvSpPr>
        <p:spPr>
          <a:xfrm>
            <a:off x="839779" y="2630692"/>
            <a:ext cx="1743791" cy="261610"/>
          </a:xfrm>
          <a:prstGeom prst="rect">
            <a:avLst/>
          </a:prstGeom>
          <a:noFill/>
        </p:spPr>
        <p:txBody>
          <a:bodyPr wrap="square" rtlCol="0">
            <a:spAutoFit/>
          </a:bodyPr>
          <a:lstStyle/>
          <a:p>
            <a:r>
              <a:rPr lang="en-US" sz="1100" b="1" dirty="0">
                <a:solidFill>
                  <a:schemeClr val="accent1">
                    <a:lumMod val="75000"/>
                  </a:schemeClr>
                </a:solidFill>
              </a:rPr>
              <a:t>Wind Turbine Farm</a:t>
            </a:r>
          </a:p>
        </p:txBody>
      </p:sp>
      <p:sp>
        <p:nvSpPr>
          <p:cNvPr id="108" name="TextBox 107">
            <a:extLst>
              <a:ext uri="{FF2B5EF4-FFF2-40B4-BE49-F238E27FC236}">
                <a16:creationId xmlns:a16="http://schemas.microsoft.com/office/drawing/2014/main" id="{A120097B-D1B7-84D1-F471-37EA1398F7D7}"/>
              </a:ext>
            </a:extLst>
          </p:cNvPr>
          <p:cNvSpPr txBox="1"/>
          <p:nvPr/>
        </p:nvSpPr>
        <p:spPr>
          <a:xfrm>
            <a:off x="820810" y="4015920"/>
            <a:ext cx="1743791" cy="261610"/>
          </a:xfrm>
          <a:prstGeom prst="rect">
            <a:avLst/>
          </a:prstGeom>
          <a:noFill/>
        </p:spPr>
        <p:txBody>
          <a:bodyPr wrap="square" rtlCol="0">
            <a:spAutoFit/>
          </a:bodyPr>
          <a:lstStyle/>
          <a:p>
            <a:r>
              <a:rPr lang="en-US" sz="1100" b="1" dirty="0">
                <a:solidFill>
                  <a:schemeClr val="accent1">
                    <a:lumMod val="75000"/>
                  </a:schemeClr>
                </a:solidFill>
              </a:rPr>
              <a:t>Natural Gas Power Plant</a:t>
            </a:r>
          </a:p>
        </p:txBody>
      </p:sp>
      <p:sp>
        <p:nvSpPr>
          <p:cNvPr id="109" name="TextBox 108">
            <a:extLst>
              <a:ext uri="{FF2B5EF4-FFF2-40B4-BE49-F238E27FC236}">
                <a16:creationId xmlns:a16="http://schemas.microsoft.com/office/drawing/2014/main" id="{A157E91D-B1FC-670C-A00A-208881C9C027}"/>
              </a:ext>
            </a:extLst>
          </p:cNvPr>
          <p:cNvSpPr txBox="1"/>
          <p:nvPr/>
        </p:nvSpPr>
        <p:spPr>
          <a:xfrm>
            <a:off x="748799" y="5431785"/>
            <a:ext cx="912774" cy="261610"/>
          </a:xfrm>
          <a:prstGeom prst="rect">
            <a:avLst/>
          </a:prstGeom>
          <a:noFill/>
        </p:spPr>
        <p:txBody>
          <a:bodyPr wrap="square" rtlCol="0">
            <a:spAutoFit/>
          </a:bodyPr>
          <a:lstStyle/>
          <a:p>
            <a:r>
              <a:rPr lang="en-US" sz="1100" b="1" dirty="0">
                <a:solidFill>
                  <a:schemeClr val="accent1">
                    <a:lumMod val="75000"/>
                  </a:schemeClr>
                </a:solidFill>
              </a:rPr>
              <a:t>Gas Motor</a:t>
            </a:r>
          </a:p>
        </p:txBody>
      </p:sp>
      <p:sp>
        <p:nvSpPr>
          <p:cNvPr id="110" name="TextBox 109">
            <a:extLst>
              <a:ext uri="{FF2B5EF4-FFF2-40B4-BE49-F238E27FC236}">
                <a16:creationId xmlns:a16="http://schemas.microsoft.com/office/drawing/2014/main" id="{9C5C02D6-7BB0-1B44-0023-B949339194E7}"/>
              </a:ext>
            </a:extLst>
          </p:cNvPr>
          <p:cNvSpPr txBox="1"/>
          <p:nvPr/>
        </p:nvSpPr>
        <p:spPr>
          <a:xfrm>
            <a:off x="1915687" y="5439183"/>
            <a:ext cx="912774" cy="261610"/>
          </a:xfrm>
          <a:prstGeom prst="rect">
            <a:avLst/>
          </a:prstGeom>
          <a:noFill/>
        </p:spPr>
        <p:txBody>
          <a:bodyPr wrap="square" rtlCol="0">
            <a:spAutoFit/>
          </a:bodyPr>
          <a:lstStyle/>
          <a:p>
            <a:r>
              <a:rPr lang="en-US" sz="1100" b="1" dirty="0">
                <a:solidFill>
                  <a:schemeClr val="accent1">
                    <a:lumMod val="75000"/>
                  </a:schemeClr>
                </a:solidFill>
              </a:rPr>
              <a:t>Generator </a:t>
            </a:r>
          </a:p>
        </p:txBody>
      </p:sp>
      <p:sp>
        <p:nvSpPr>
          <p:cNvPr id="111" name="TextBox 110">
            <a:extLst>
              <a:ext uri="{FF2B5EF4-FFF2-40B4-BE49-F238E27FC236}">
                <a16:creationId xmlns:a16="http://schemas.microsoft.com/office/drawing/2014/main" id="{A86657ED-899C-093F-E766-2B7AA59074AB}"/>
              </a:ext>
            </a:extLst>
          </p:cNvPr>
          <p:cNvSpPr txBox="1"/>
          <p:nvPr/>
        </p:nvSpPr>
        <p:spPr>
          <a:xfrm>
            <a:off x="2935921" y="5431785"/>
            <a:ext cx="1100676" cy="261610"/>
          </a:xfrm>
          <a:prstGeom prst="rect">
            <a:avLst/>
          </a:prstGeom>
          <a:noFill/>
        </p:spPr>
        <p:txBody>
          <a:bodyPr wrap="square" rtlCol="0">
            <a:spAutoFit/>
          </a:bodyPr>
          <a:lstStyle/>
          <a:p>
            <a:r>
              <a:rPr lang="en-US" sz="1100" b="1" dirty="0">
                <a:solidFill>
                  <a:schemeClr val="accent1">
                    <a:lumMod val="75000"/>
                  </a:schemeClr>
                </a:solidFill>
              </a:rPr>
              <a:t>Transformer</a:t>
            </a:r>
          </a:p>
        </p:txBody>
      </p:sp>
      <p:sp>
        <p:nvSpPr>
          <p:cNvPr id="112" name="TextBox 111">
            <a:extLst>
              <a:ext uri="{FF2B5EF4-FFF2-40B4-BE49-F238E27FC236}">
                <a16:creationId xmlns:a16="http://schemas.microsoft.com/office/drawing/2014/main" id="{A9DE299E-1D20-DA91-D133-C58B39A244BA}"/>
              </a:ext>
            </a:extLst>
          </p:cNvPr>
          <p:cNvSpPr txBox="1"/>
          <p:nvPr/>
        </p:nvSpPr>
        <p:spPr>
          <a:xfrm>
            <a:off x="4274484" y="5460772"/>
            <a:ext cx="1100676" cy="261610"/>
          </a:xfrm>
          <a:prstGeom prst="rect">
            <a:avLst/>
          </a:prstGeom>
          <a:noFill/>
        </p:spPr>
        <p:txBody>
          <a:bodyPr wrap="square" rtlCol="0">
            <a:spAutoFit/>
          </a:bodyPr>
          <a:lstStyle/>
          <a:p>
            <a:r>
              <a:rPr lang="en-US" sz="1100" b="1" dirty="0">
                <a:solidFill>
                  <a:schemeClr val="accent1">
                    <a:lumMod val="75000"/>
                  </a:schemeClr>
                </a:solidFill>
              </a:rPr>
              <a:t>Power Storage</a:t>
            </a:r>
          </a:p>
        </p:txBody>
      </p:sp>
      <p:sp>
        <p:nvSpPr>
          <p:cNvPr id="113" name="TextBox 112">
            <a:extLst>
              <a:ext uri="{FF2B5EF4-FFF2-40B4-BE49-F238E27FC236}">
                <a16:creationId xmlns:a16="http://schemas.microsoft.com/office/drawing/2014/main" id="{D749FBDF-68B0-08E6-034B-E905A47FCB05}"/>
              </a:ext>
            </a:extLst>
          </p:cNvPr>
          <p:cNvSpPr txBox="1"/>
          <p:nvPr/>
        </p:nvSpPr>
        <p:spPr>
          <a:xfrm>
            <a:off x="5629305" y="5448599"/>
            <a:ext cx="432978" cy="261610"/>
          </a:xfrm>
          <a:prstGeom prst="rect">
            <a:avLst/>
          </a:prstGeom>
          <a:noFill/>
        </p:spPr>
        <p:txBody>
          <a:bodyPr wrap="square" rtlCol="0">
            <a:spAutoFit/>
          </a:bodyPr>
          <a:lstStyle/>
          <a:p>
            <a:r>
              <a:rPr lang="en-US" sz="1100" b="1" dirty="0">
                <a:solidFill>
                  <a:schemeClr val="accent1">
                    <a:lumMod val="75000"/>
                  </a:schemeClr>
                </a:solidFill>
              </a:rPr>
              <a:t>MU</a:t>
            </a:r>
          </a:p>
        </p:txBody>
      </p:sp>
      <p:sp>
        <p:nvSpPr>
          <p:cNvPr id="114" name="TextBox 113">
            <a:extLst>
              <a:ext uri="{FF2B5EF4-FFF2-40B4-BE49-F238E27FC236}">
                <a16:creationId xmlns:a16="http://schemas.microsoft.com/office/drawing/2014/main" id="{97AC612E-CCBA-0FCD-098D-60DFC2F17031}"/>
              </a:ext>
            </a:extLst>
          </p:cNvPr>
          <p:cNvSpPr txBox="1"/>
          <p:nvPr/>
        </p:nvSpPr>
        <p:spPr>
          <a:xfrm>
            <a:off x="6471067" y="5443021"/>
            <a:ext cx="533672" cy="261610"/>
          </a:xfrm>
          <a:prstGeom prst="rect">
            <a:avLst/>
          </a:prstGeom>
          <a:noFill/>
        </p:spPr>
        <p:txBody>
          <a:bodyPr wrap="square" rtlCol="0">
            <a:spAutoFit/>
          </a:bodyPr>
          <a:lstStyle/>
          <a:p>
            <a:r>
              <a:rPr lang="en-US" sz="1100" b="1" dirty="0">
                <a:solidFill>
                  <a:schemeClr val="accent1">
                    <a:lumMod val="75000"/>
                  </a:schemeClr>
                </a:solidFill>
              </a:rPr>
              <a:t>PLC</a:t>
            </a:r>
          </a:p>
        </p:txBody>
      </p:sp>
      <p:sp>
        <p:nvSpPr>
          <p:cNvPr id="115" name="TextBox 114">
            <a:extLst>
              <a:ext uri="{FF2B5EF4-FFF2-40B4-BE49-F238E27FC236}">
                <a16:creationId xmlns:a16="http://schemas.microsoft.com/office/drawing/2014/main" id="{CDD7F6CC-9034-6958-29FA-2C62E42EAF00}"/>
              </a:ext>
            </a:extLst>
          </p:cNvPr>
          <p:cNvSpPr txBox="1"/>
          <p:nvPr/>
        </p:nvSpPr>
        <p:spPr>
          <a:xfrm>
            <a:off x="7332405" y="5448599"/>
            <a:ext cx="491089" cy="261610"/>
          </a:xfrm>
          <a:prstGeom prst="rect">
            <a:avLst/>
          </a:prstGeom>
          <a:noFill/>
        </p:spPr>
        <p:txBody>
          <a:bodyPr wrap="square" rtlCol="0">
            <a:spAutoFit/>
          </a:bodyPr>
          <a:lstStyle/>
          <a:p>
            <a:r>
              <a:rPr lang="en-US" sz="1100" b="1" dirty="0">
                <a:solidFill>
                  <a:schemeClr val="accent1">
                    <a:lumMod val="75000"/>
                  </a:schemeClr>
                </a:solidFill>
              </a:rPr>
              <a:t>RTU</a:t>
            </a:r>
          </a:p>
        </p:txBody>
      </p:sp>
      <p:sp>
        <p:nvSpPr>
          <p:cNvPr id="116" name="TextBox 115">
            <a:extLst>
              <a:ext uri="{FF2B5EF4-FFF2-40B4-BE49-F238E27FC236}">
                <a16:creationId xmlns:a16="http://schemas.microsoft.com/office/drawing/2014/main" id="{3864E3E1-EF83-8059-FF4C-FFEF1600BF44}"/>
              </a:ext>
            </a:extLst>
          </p:cNvPr>
          <p:cNvSpPr txBox="1"/>
          <p:nvPr/>
        </p:nvSpPr>
        <p:spPr>
          <a:xfrm>
            <a:off x="3143975" y="968368"/>
            <a:ext cx="1386766" cy="261610"/>
          </a:xfrm>
          <a:prstGeom prst="rect">
            <a:avLst/>
          </a:prstGeom>
          <a:noFill/>
        </p:spPr>
        <p:txBody>
          <a:bodyPr wrap="square" rtlCol="0">
            <a:spAutoFit/>
          </a:bodyPr>
          <a:lstStyle/>
          <a:p>
            <a:r>
              <a:rPr lang="en-US" sz="1100" b="1" dirty="0">
                <a:solidFill>
                  <a:schemeClr val="bg1"/>
                </a:solidFill>
              </a:rPr>
              <a:t>Power Substation </a:t>
            </a:r>
          </a:p>
        </p:txBody>
      </p:sp>
      <p:sp>
        <p:nvSpPr>
          <p:cNvPr id="117" name="TextBox 116">
            <a:extLst>
              <a:ext uri="{FF2B5EF4-FFF2-40B4-BE49-F238E27FC236}">
                <a16:creationId xmlns:a16="http://schemas.microsoft.com/office/drawing/2014/main" id="{412D4B68-65ED-5094-E0D9-12437FAECCEA}"/>
              </a:ext>
            </a:extLst>
          </p:cNvPr>
          <p:cNvSpPr txBox="1"/>
          <p:nvPr/>
        </p:nvSpPr>
        <p:spPr>
          <a:xfrm>
            <a:off x="5662246" y="932983"/>
            <a:ext cx="1684395" cy="430887"/>
          </a:xfrm>
          <a:prstGeom prst="rect">
            <a:avLst/>
          </a:prstGeom>
          <a:noFill/>
        </p:spPr>
        <p:txBody>
          <a:bodyPr wrap="square" rtlCol="0">
            <a:spAutoFit/>
          </a:bodyPr>
          <a:lstStyle/>
          <a:p>
            <a:r>
              <a:rPr lang="en-US" sz="1100" b="1" dirty="0"/>
              <a:t>High Tension Power Transmission towers</a:t>
            </a:r>
          </a:p>
        </p:txBody>
      </p:sp>
      <p:sp>
        <p:nvSpPr>
          <p:cNvPr id="118" name="TextBox 117">
            <a:extLst>
              <a:ext uri="{FF2B5EF4-FFF2-40B4-BE49-F238E27FC236}">
                <a16:creationId xmlns:a16="http://schemas.microsoft.com/office/drawing/2014/main" id="{9BFBF8D0-E5B3-653F-6436-158E176220DF}"/>
              </a:ext>
            </a:extLst>
          </p:cNvPr>
          <p:cNvSpPr txBox="1"/>
          <p:nvPr/>
        </p:nvSpPr>
        <p:spPr>
          <a:xfrm>
            <a:off x="8726403" y="1110688"/>
            <a:ext cx="937801" cy="261610"/>
          </a:xfrm>
          <a:prstGeom prst="rect">
            <a:avLst/>
          </a:prstGeom>
          <a:noFill/>
        </p:spPr>
        <p:txBody>
          <a:bodyPr wrap="square" rtlCol="0">
            <a:spAutoFit/>
          </a:bodyPr>
          <a:lstStyle/>
          <a:p>
            <a:r>
              <a:rPr lang="en-US" sz="1100" b="1" dirty="0">
                <a:solidFill>
                  <a:schemeClr val="accent1">
                    <a:lumMod val="75000"/>
                  </a:schemeClr>
                </a:solidFill>
              </a:rPr>
              <a:t>Industry</a:t>
            </a:r>
          </a:p>
        </p:txBody>
      </p:sp>
      <p:sp>
        <p:nvSpPr>
          <p:cNvPr id="119" name="TextBox 118">
            <a:extLst>
              <a:ext uri="{FF2B5EF4-FFF2-40B4-BE49-F238E27FC236}">
                <a16:creationId xmlns:a16="http://schemas.microsoft.com/office/drawing/2014/main" id="{921D6107-09C0-2B89-7E04-5A194F15BD1A}"/>
              </a:ext>
            </a:extLst>
          </p:cNvPr>
          <p:cNvSpPr txBox="1"/>
          <p:nvPr/>
        </p:nvSpPr>
        <p:spPr>
          <a:xfrm>
            <a:off x="7443766" y="1102260"/>
            <a:ext cx="1063202" cy="261610"/>
          </a:xfrm>
          <a:prstGeom prst="rect">
            <a:avLst/>
          </a:prstGeom>
          <a:noFill/>
        </p:spPr>
        <p:txBody>
          <a:bodyPr wrap="square" rtlCol="0">
            <a:spAutoFit/>
          </a:bodyPr>
          <a:lstStyle/>
          <a:p>
            <a:r>
              <a:rPr lang="en-US" sz="1100" b="1" dirty="0">
                <a:solidFill>
                  <a:schemeClr val="bg1"/>
                </a:solidFill>
              </a:rPr>
              <a:t>Railway</a:t>
            </a:r>
          </a:p>
        </p:txBody>
      </p:sp>
      <p:sp>
        <p:nvSpPr>
          <p:cNvPr id="120" name="TextBox 119">
            <a:extLst>
              <a:ext uri="{FF2B5EF4-FFF2-40B4-BE49-F238E27FC236}">
                <a16:creationId xmlns:a16="http://schemas.microsoft.com/office/drawing/2014/main" id="{CD4AF008-B3EA-4240-E900-E660007AE512}"/>
              </a:ext>
            </a:extLst>
          </p:cNvPr>
          <p:cNvSpPr txBox="1"/>
          <p:nvPr/>
        </p:nvSpPr>
        <p:spPr>
          <a:xfrm>
            <a:off x="9889981" y="1057427"/>
            <a:ext cx="937801" cy="261610"/>
          </a:xfrm>
          <a:prstGeom prst="rect">
            <a:avLst/>
          </a:prstGeom>
          <a:noFill/>
        </p:spPr>
        <p:txBody>
          <a:bodyPr wrap="square" rtlCol="0">
            <a:spAutoFit/>
          </a:bodyPr>
          <a:lstStyle/>
          <a:p>
            <a:r>
              <a:rPr lang="en-US" sz="1100" b="1" dirty="0">
                <a:solidFill>
                  <a:schemeClr val="accent1">
                    <a:lumMod val="75000"/>
                  </a:schemeClr>
                </a:solidFill>
              </a:rPr>
              <a:t>City House </a:t>
            </a:r>
          </a:p>
        </p:txBody>
      </p:sp>
      <p:sp>
        <p:nvSpPr>
          <p:cNvPr id="122" name="TextBox 121">
            <a:extLst>
              <a:ext uri="{FF2B5EF4-FFF2-40B4-BE49-F238E27FC236}">
                <a16:creationId xmlns:a16="http://schemas.microsoft.com/office/drawing/2014/main" id="{EB7DF51D-98F9-50CD-4C1F-ACF18A7147AE}"/>
              </a:ext>
            </a:extLst>
          </p:cNvPr>
          <p:cNvSpPr txBox="1"/>
          <p:nvPr/>
        </p:nvSpPr>
        <p:spPr>
          <a:xfrm>
            <a:off x="8401586" y="4244110"/>
            <a:ext cx="2192310" cy="276999"/>
          </a:xfrm>
          <a:prstGeom prst="rect">
            <a:avLst/>
          </a:prstGeom>
          <a:noFill/>
        </p:spPr>
        <p:txBody>
          <a:bodyPr wrap="square" rtlCol="0">
            <a:spAutoFit/>
          </a:bodyPr>
          <a:lstStyle/>
          <a:p>
            <a:r>
              <a:rPr lang="en-US" sz="1200" b="1" dirty="0">
                <a:solidFill>
                  <a:schemeClr val="accent1">
                    <a:lumMod val="75000"/>
                  </a:schemeClr>
                </a:solidFill>
              </a:rPr>
              <a:t>Power Grid HQ Center </a:t>
            </a:r>
          </a:p>
        </p:txBody>
      </p:sp>
      <p:sp>
        <p:nvSpPr>
          <p:cNvPr id="123" name="TextBox 122">
            <a:extLst>
              <a:ext uri="{FF2B5EF4-FFF2-40B4-BE49-F238E27FC236}">
                <a16:creationId xmlns:a16="http://schemas.microsoft.com/office/drawing/2014/main" id="{047DE4AC-6483-3059-8536-2F55494F95F6}"/>
              </a:ext>
            </a:extLst>
          </p:cNvPr>
          <p:cNvSpPr txBox="1"/>
          <p:nvPr/>
        </p:nvSpPr>
        <p:spPr>
          <a:xfrm>
            <a:off x="8420555" y="2172077"/>
            <a:ext cx="2192310" cy="276999"/>
          </a:xfrm>
          <a:prstGeom prst="rect">
            <a:avLst/>
          </a:prstGeom>
          <a:noFill/>
        </p:spPr>
        <p:txBody>
          <a:bodyPr wrap="square" rtlCol="0">
            <a:spAutoFit/>
          </a:bodyPr>
          <a:lstStyle/>
          <a:p>
            <a:r>
              <a:rPr lang="en-US" sz="1200" b="1" dirty="0">
                <a:solidFill>
                  <a:schemeClr val="accent1">
                    <a:lumMod val="75000"/>
                  </a:schemeClr>
                </a:solidFill>
              </a:rPr>
              <a:t>Human-Machine Interface </a:t>
            </a:r>
          </a:p>
        </p:txBody>
      </p:sp>
      <p:sp>
        <p:nvSpPr>
          <p:cNvPr id="124" name="TextBox 123">
            <a:extLst>
              <a:ext uri="{FF2B5EF4-FFF2-40B4-BE49-F238E27FC236}">
                <a16:creationId xmlns:a16="http://schemas.microsoft.com/office/drawing/2014/main" id="{7F807B3E-2B1F-D9F4-2C47-65104FF9B71F}"/>
              </a:ext>
            </a:extLst>
          </p:cNvPr>
          <p:cNvSpPr txBox="1"/>
          <p:nvPr/>
        </p:nvSpPr>
        <p:spPr>
          <a:xfrm>
            <a:off x="748799" y="437925"/>
            <a:ext cx="9903109" cy="400110"/>
          </a:xfrm>
          <a:prstGeom prst="rect">
            <a:avLst/>
          </a:prstGeom>
          <a:noFill/>
        </p:spPr>
        <p:txBody>
          <a:bodyPr wrap="square" rtlCol="0">
            <a:spAutoFit/>
          </a:bodyPr>
          <a:lstStyle/>
          <a:p>
            <a:r>
              <a:rPr lang="en-US" sz="2000" b="1" dirty="0"/>
              <a:t>Power Grid Simulation System [ Mini OT-Energy-System Cyber Security Digital Twin ]</a:t>
            </a:r>
          </a:p>
        </p:txBody>
      </p:sp>
    </p:spTree>
    <p:extLst>
      <p:ext uri="{BB962C8B-B14F-4D97-AF65-F5344CB8AC3E}">
        <p14:creationId xmlns:p14="http://schemas.microsoft.com/office/powerpoint/2010/main" val="2588077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gionalized power planning diagram 3.3. Visualization display technology for power grid planning under big data analysis From the perspective of visual display modeling format, DWG and 3D formats are usually used, and the format conversion is performed according to the actual situation of visual display grid technology, so as to adapt to the requirements of visual display modeling rendering, and make the three-dimensional mode more realistic. Integrated application of power grid planning and construction As far as the current situation is concerned, there are very few visual display models used in smart grid planning and construction. It is more common to visualize the big data technology used in related power units. From the actual situation of transmission line management, its large amount of data and long distance between space, visual display of grid technology under the application of big data technology can intuitively reflect the location of space objects and related business information, through the establishment of corresponding &quot;Visualize the digital work platform&quot; to enable integrated management of power grid planning and construction.">
            <a:extLst>
              <a:ext uri="{FF2B5EF4-FFF2-40B4-BE49-F238E27FC236}">
                <a16:creationId xmlns:a16="http://schemas.microsoft.com/office/drawing/2014/main" id="{3291F841-A4CC-C656-ABC4-85EECAE2C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744" y="705341"/>
            <a:ext cx="6735200" cy="442877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AA239F-AA4D-1079-CFB0-B1F5B4E8BE56}"/>
              </a:ext>
            </a:extLst>
          </p:cNvPr>
          <p:cNvSpPr txBox="1"/>
          <p:nvPr/>
        </p:nvSpPr>
        <p:spPr>
          <a:xfrm>
            <a:off x="410736" y="366787"/>
            <a:ext cx="2405616" cy="338554"/>
          </a:xfrm>
          <a:prstGeom prst="rect">
            <a:avLst/>
          </a:prstGeom>
          <a:noFill/>
        </p:spPr>
        <p:txBody>
          <a:bodyPr wrap="square" rtlCol="0">
            <a:spAutoFit/>
          </a:bodyPr>
          <a:lstStyle/>
          <a:p>
            <a:r>
              <a:rPr lang="en-US" sz="1600" b="1" dirty="0">
                <a:solidFill>
                  <a:schemeClr val="accent1">
                    <a:lumMod val="75000"/>
                  </a:schemeClr>
                </a:solidFill>
              </a:rPr>
              <a:t>Real World Power Grid</a:t>
            </a:r>
          </a:p>
        </p:txBody>
      </p:sp>
      <p:sp>
        <p:nvSpPr>
          <p:cNvPr id="7" name="TextBox 6">
            <a:extLst>
              <a:ext uri="{FF2B5EF4-FFF2-40B4-BE49-F238E27FC236}">
                <a16:creationId xmlns:a16="http://schemas.microsoft.com/office/drawing/2014/main" id="{5EA396F7-17F3-E85A-E4FA-580CA10AA3C1}"/>
              </a:ext>
            </a:extLst>
          </p:cNvPr>
          <p:cNvSpPr txBox="1"/>
          <p:nvPr/>
        </p:nvSpPr>
        <p:spPr>
          <a:xfrm>
            <a:off x="1613544" y="1147442"/>
            <a:ext cx="1126813" cy="461665"/>
          </a:xfrm>
          <a:prstGeom prst="rect">
            <a:avLst/>
          </a:prstGeom>
          <a:noFill/>
        </p:spPr>
        <p:txBody>
          <a:bodyPr wrap="square" rtlCol="0">
            <a:spAutoFit/>
          </a:bodyPr>
          <a:lstStyle/>
          <a:p>
            <a:r>
              <a:rPr lang="en-US" sz="1200" b="1" dirty="0">
                <a:solidFill>
                  <a:schemeClr val="accent1">
                    <a:lumMod val="75000"/>
                  </a:schemeClr>
                </a:solidFill>
              </a:rPr>
              <a:t>Power Generation </a:t>
            </a:r>
          </a:p>
        </p:txBody>
      </p:sp>
      <p:sp>
        <p:nvSpPr>
          <p:cNvPr id="8" name="TextBox 7">
            <a:extLst>
              <a:ext uri="{FF2B5EF4-FFF2-40B4-BE49-F238E27FC236}">
                <a16:creationId xmlns:a16="http://schemas.microsoft.com/office/drawing/2014/main" id="{FBFF54A8-0F5F-AA58-43B9-0BA6D26904F0}"/>
              </a:ext>
            </a:extLst>
          </p:cNvPr>
          <p:cNvSpPr txBox="1"/>
          <p:nvPr/>
        </p:nvSpPr>
        <p:spPr>
          <a:xfrm>
            <a:off x="2881512" y="2326002"/>
            <a:ext cx="1126813" cy="461665"/>
          </a:xfrm>
          <a:prstGeom prst="rect">
            <a:avLst/>
          </a:prstGeom>
          <a:noFill/>
        </p:spPr>
        <p:txBody>
          <a:bodyPr wrap="square" rtlCol="0">
            <a:spAutoFit/>
          </a:bodyPr>
          <a:lstStyle/>
          <a:p>
            <a:r>
              <a:rPr lang="en-US" sz="1200" b="1" dirty="0">
                <a:solidFill>
                  <a:schemeClr val="accent1">
                    <a:lumMod val="75000"/>
                  </a:schemeClr>
                </a:solidFill>
              </a:rPr>
              <a:t>Power Transmission</a:t>
            </a:r>
          </a:p>
        </p:txBody>
      </p:sp>
      <p:sp>
        <p:nvSpPr>
          <p:cNvPr id="9" name="TextBox 8">
            <a:extLst>
              <a:ext uri="{FF2B5EF4-FFF2-40B4-BE49-F238E27FC236}">
                <a16:creationId xmlns:a16="http://schemas.microsoft.com/office/drawing/2014/main" id="{0EABBEB9-5F8F-556E-0B3F-7755B5E7EE09}"/>
              </a:ext>
            </a:extLst>
          </p:cNvPr>
          <p:cNvSpPr txBox="1"/>
          <p:nvPr/>
        </p:nvSpPr>
        <p:spPr>
          <a:xfrm>
            <a:off x="5752728" y="1609107"/>
            <a:ext cx="1126813" cy="461665"/>
          </a:xfrm>
          <a:prstGeom prst="rect">
            <a:avLst/>
          </a:prstGeom>
          <a:noFill/>
        </p:spPr>
        <p:txBody>
          <a:bodyPr wrap="square" rtlCol="0">
            <a:spAutoFit/>
          </a:bodyPr>
          <a:lstStyle/>
          <a:p>
            <a:r>
              <a:rPr lang="en-US" sz="1200" b="1" dirty="0">
                <a:solidFill>
                  <a:schemeClr val="accent1">
                    <a:lumMod val="75000"/>
                  </a:schemeClr>
                </a:solidFill>
              </a:rPr>
              <a:t>Power Storage </a:t>
            </a:r>
          </a:p>
        </p:txBody>
      </p:sp>
      <p:sp>
        <p:nvSpPr>
          <p:cNvPr id="10" name="TextBox 9">
            <a:extLst>
              <a:ext uri="{FF2B5EF4-FFF2-40B4-BE49-F238E27FC236}">
                <a16:creationId xmlns:a16="http://schemas.microsoft.com/office/drawing/2014/main" id="{ECA0A037-87A9-BC39-0F78-D033BEB90786}"/>
              </a:ext>
            </a:extLst>
          </p:cNvPr>
          <p:cNvSpPr txBox="1"/>
          <p:nvPr/>
        </p:nvSpPr>
        <p:spPr>
          <a:xfrm>
            <a:off x="2252945" y="3268393"/>
            <a:ext cx="1126813" cy="461665"/>
          </a:xfrm>
          <a:prstGeom prst="rect">
            <a:avLst/>
          </a:prstGeom>
          <a:noFill/>
        </p:spPr>
        <p:txBody>
          <a:bodyPr wrap="square" rtlCol="0">
            <a:spAutoFit/>
          </a:bodyPr>
          <a:lstStyle/>
          <a:p>
            <a:r>
              <a:rPr lang="en-US" sz="1200" b="1" dirty="0">
                <a:solidFill>
                  <a:schemeClr val="accent1">
                    <a:lumMod val="75000"/>
                  </a:schemeClr>
                </a:solidFill>
              </a:rPr>
              <a:t>Power Distribution</a:t>
            </a:r>
          </a:p>
        </p:txBody>
      </p:sp>
      <p:sp>
        <p:nvSpPr>
          <p:cNvPr id="11" name="TextBox 10">
            <a:extLst>
              <a:ext uri="{FF2B5EF4-FFF2-40B4-BE49-F238E27FC236}">
                <a16:creationId xmlns:a16="http://schemas.microsoft.com/office/drawing/2014/main" id="{C7A3705B-A8FB-5D93-F6D9-09FE00493B4D}"/>
              </a:ext>
            </a:extLst>
          </p:cNvPr>
          <p:cNvSpPr txBox="1"/>
          <p:nvPr/>
        </p:nvSpPr>
        <p:spPr>
          <a:xfrm>
            <a:off x="4517609" y="4663305"/>
            <a:ext cx="1126813" cy="461665"/>
          </a:xfrm>
          <a:prstGeom prst="rect">
            <a:avLst/>
          </a:prstGeom>
          <a:noFill/>
        </p:spPr>
        <p:txBody>
          <a:bodyPr wrap="square" rtlCol="0">
            <a:spAutoFit/>
          </a:bodyPr>
          <a:lstStyle/>
          <a:p>
            <a:r>
              <a:rPr lang="en-US" sz="1200" b="1" dirty="0">
                <a:solidFill>
                  <a:schemeClr val="accent1">
                    <a:lumMod val="75000"/>
                  </a:schemeClr>
                </a:solidFill>
              </a:rPr>
              <a:t>Power Distribution</a:t>
            </a:r>
          </a:p>
        </p:txBody>
      </p:sp>
      <p:sp>
        <p:nvSpPr>
          <p:cNvPr id="12" name="TextBox 11">
            <a:extLst>
              <a:ext uri="{FF2B5EF4-FFF2-40B4-BE49-F238E27FC236}">
                <a16:creationId xmlns:a16="http://schemas.microsoft.com/office/drawing/2014/main" id="{BC7237CA-7773-F8E9-DF59-8B93821E89F3}"/>
              </a:ext>
            </a:extLst>
          </p:cNvPr>
          <p:cNvSpPr txBox="1"/>
          <p:nvPr/>
        </p:nvSpPr>
        <p:spPr>
          <a:xfrm>
            <a:off x="417037" y="3504928"/>
            <a:ext cx="1126813" cy="461665"/>
          </a:xfrm>
          <a:prstGeom prst="rect">
            <a:avLst/>
          </a:prstGeom>
          <a:noFill/>
        </p:spPr>
        <p:txBody>
          <a:bodyPr wrap="square" rtlCol="0">
            <a:spAutoFit/>
          </a:bodyPr>
          <a:lstStyle/>
          <a:p>
            <a:r>
              <a:rPr lang="en-US" sz="1200" b="1" dirty="0">
                <a:solidFill>
                  <a:schemeClr val="accent1">
                    <a:lumMod val="75000"/>
                  </a:schemeClr>
                </a:solidFill>
              </a:rPr>
              <a:t>Power Generation </a:t>
            </a:r>
          </a:p>
        </p:txBody>
      </p:sp>
      <p:sp>
        <p:nvSpPr>
          <p:cNvPr id="13" name="TextBox 12">
            <a:extLst>
              <a:ext uri="{FF2B5EF4-FFF2-40B4-BE49-F238E27FC236}">
                <a16:creationId xmlns:a16="http://schemas.microsoft.com/office/drawing/2014/main" id="{C99E7F10-C4F4-66D2-4603-C58EE5AEC851}"/>
              </a:ext>
            </a:extLst>
          </p:cNvPr>
          <p:cNvSpPr txBox="1"/>
          <p:nvPr/>
        </p:nvSpPr>
        <p:spPr>
          <a:xfrm>
            <a:off x="6140838" y="739947"/>
            <a:ext cx="1126813" cy="461665"/>
          </a:xfrm>
          <a:prstGeom prst="rect">
            <a:avLst/>
          </a:prstGeom>
          <a:noFill/>
        </p:spPr>
        <p:txBody>
          <a:bodyPr wrap="square" rtlCol="0">
            <a:spAutoFit/>
          </a:bodyPr>
          <a:lstStyle/>
          <a:p>
            <a:r>
              <a:rPr lang="en-US" sz="1200" b="1" dirty="0">
                <a:solidFill>
                  <a:schemeClr val="accent1">
                    <a:lumMod val="75000"/>
                  </a:schemeClr>
                </a:solidFill>
              </a:rPr>
              <a:t>Power Generation </a:t>
            </a:r>
          </a:p>
        </p:txBody>
      </p:sp>
      <p:sp>
        <p:nvSpPr>
          <p:cNvPr id="14" name="TextBox 13">
            <a:extLst>
              <a:ext uri="{FF2B5EF4-FFF2-40B4-BE49-F238E27FC236}">
                <a16:creationId xmlns:a16="http://schemas.microsoft.com/office/drawing/2014/main" id="{47360B32-0312-A321-A97E-D9D92F47F218}"/>
              </a:ext>
            </a:extLst>
          </p:cNvPr>
          <p:cNvSpPr txBox="1"/>
          <p:nvPr/>
        </p:nvSpPr>
        <p:spPr>
          <a:xfrm>
            <a:off x="4857630" y="3105834"/>
            <a:ext cx="1126813" cy="646331"/>
          </a:xfrm>
          <a:prstGeom prst="rect">
            <a:avLst/>
          </a:prstGeom>
          <a:noFill/>
        </p:spPr>
        <p:txBody>
          <a:bodyPr wrap="square" rtlCol="0">
            <a:spAutoFit/>
          </a:bodyPr>
          <a:lstStyle/>
          <a:p>
            <a:r>
              <a:rPr lang="en-US" sz="1200" b="1" dirty="0">
                <a:solidFill>
                  <a:schemeClr val="accent1">
                    <a:lumMod val="75000"/>
                  </a:schemeClr>
                </a:solidFill>
              </a:rPr>
              <a:t>Grid Controller Center</a:t>
            </a:r>
          </a:p>
        </p:txBody>
      </p:sp>
      <p:pic>
        <p:nvPicPr>
          <p:cNvPr id="16" name="Picture 15" descr="A diagram of a power plant&#10;&#10;AI-generated content may be incorrect.">
            <a:extLst>
              <a:ext uri="{FF2B5EF4-FFF2-40B4-BE49-F238E27FC236}">
                <a16:creationId xmlns:a16="http://schemas.microsoft.com/office/drawing/2014/main" id="{4C8F5C62-4A88-7B84-BC76-13B154019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315" y="953417"/>
            <a:ext cx="4650348" cy="2176363"/>
          </a:xfrm>
          <a:prstGeom prst="rect">
            <a:avLst/>
          </a:prstGeom>
        </p:spPr>
      </p:pic>
    </p:spTree>
    <p:extLst>
      <p:ext uri="{BB962C8B-B14F-4D97-AF65-F5344CB8AC3E}">
        <p14:creationId xmlns:p14="http://schemas.microsoft.com/office/powerpoint/2010/main" val="294647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2F9FB1DC-2CAE-DB3E-C11E-5599DBA8AA40}"/>
              </a:ext>
            </a:extLst>
          </p:cNvPr>
          <p:cNvPicPr>
            <a:picLocks noChangeAspect="1"/>
          </p:cNvPicPr>
          <p:nvPr/>
        </p:nvPicPr>
        <p:blipFill>
          <a:blip r:embed="rId2"/>
          <a:stretch>
            <a:fillRect/>
          </a:stretch>
        </p:blipFill>
        <p:spPr>
          <a:xfrm>
            <a:off x="193984" y="270771"/>
            <a:ext cx="5677702" cy="3926772"/>
          </a:xfrm>
          <a:prstGeom prst="rect">
            <a:avLst/>
          </a:prstGeom>
        </p:spPr>
      </p:pic>
      <p:sp>
        <p:nvSpPr>
          <p:cNvPr id="6" name="Arrow: Right 5">
            <a:extLst>
              <a:ext uri="{FF2B5EF4-FFF2-40B4-BE49-F238E27FC236}">
                <a16:creationId xmlns:a16="http://schemas.microsoft.com/office/drawing/2014/main" id="{2D6B6EDA-B83A-5C04-171C-3BF053FBA8D6}"/>
              </a:ext>
            </a:extLst>
          </p:cNvPr>
          <p:cNvSpPr/>
          <p:nvPr/>
        </p:nvSpPr>
        <p:spPr>
          <a:xfrm>
            <a:off x="5978763" y="1045365"/>
            <a:ext cx="385011" cy="1828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Arrow: Right 8">
            <a:extLst>
              <a:ext uri="{FF2B5EF4-FFF2-40B4-BE49-F238E27FC236}">
                <a16:creationId xmlns:a16="http://schemas.microsoft.com/office/drawing/2014/main" id="{5CC784E6-7792-3767-2084-9E06D2C30298}"/>
              </a:ext>
            </a:extLst>
          </p:cNvPr>
          <p:cNvSpPr/>
          <p:nvPr/>
        </p:nvSpPr>
        <p:spPr>
          <a:xfrm rot="5400000">
            <a:off x="8338278" y="3254080"/>
            <a:ext cx="338834" cy="177353"/>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SG" dirty="0"/>
          </a:p>
        </p:txBody>
      </p:sp>
      <p:pic>
        <p:nvPicPr>
          <p:cNvPr id="11" name="Picture 10" descr="A computer screen shot of a computer&#10;&#10;AI-generated content may be incorrect.">
            <a:extLst>
              <a:ext uri="{FF2B5EF4-FFF2-40B4-BE49-F238E27FC236}">
                <a16:creationId xmlns:a16="http://schemas.microsoft.com/office/drawing/2014/main" id="{23A85DED-B2CB-3DA8-659D-11B786D263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365" y="3616040"/>
            <a:ext cx="4869829" cy="2758491"/>
          </a:xfrm>
          <a:prstGeom prst="rect">
            <a:avLst/>
          </a:prstGeom>
          <a:ln w="9525">
            <a:solidFill>
              <a:schemeClr val="tx1"/>
            </a:solidFill>
          </a:ln>
        </p:spPr>
      </p:pic>
      <p:pic>
        <p:nvPicPr>
          <p:cNvPr id="13" name="Picture 12">
            <a:extLst>
              <a:ext uri="{FF2B5EF4-FFF2-40B4-BE49-F238E27FC236}">
                <a16:creationId xmlns:a16="http://schemas.microsoft.com/office/drawing/2014/main" id="{4D0CAFBF-45E1-7F5B-5947-E8A8AC52F4BA}"/>
              </a:ext>
            </a:extLst>
          </p:cNvPr>
          <p:cNvPicPr>
            <a:picLocks noChangeAspect="1"/>
          </p:cNvPicPr>
          <p:nvPr/>
        </p:nvPicPr>
        <p:blipFill>
          <a:blip r:embed="rId4"/>
          <a:stretch>
            <a:fillRect/>
          </a:stretch>
        </p:blipFill>
        <p:spPr>
          <a:xfrm>
            <a:off x="6600365" y="557268"/>
            <a:ext cx="4869829" cy="2512708"/>
          </a:xfrm>
          <a:prstGeom prst="rect">
            <a:avLst/>
          </a:prstGeom>
          <a:ln w="9525">
            <a:solidFill>
              <a:schemeClr val="tx1"/>
            </a:solidFill>
          </a:ln>
        </p:spPr>
      </p:pic>
      <p:sp>
        <p:nvSpPr>
          <p:cNvPr id="14" name="TextBox 13">
            <a:extLst>
              <a:ext uri="{FF2B5EF4-FFF2-40B4-BE49-F238E27FC236}">
                <a16:creationId xmlns:a16="http://schemas.microsoft.com/office/drawing/2014/main" id="{D851965C-E2BA-499D-4A3F-6C24081FBEE4}"/>
              </a:ext>
            </a:extLst>
          </p:cNvPr>
          <p:cNvSpPr txBox="1"/>
          <p:nvPr/>
        </p:nvSpPr>
        <p:spPr>
          <a:xfrm>
            <a:off x="5800367" y="1255447"/>
            <a:ext cx="1126813" cy="276999"/>
          </a:xfrm>
          <a:prstGeom prst="rect">
            <a:avLst/>
          </a:prstGeom>
          <a:noFill/>
        </p:spPr>
        <p:txBody>
          <a:bodyPr wrap="square" rtlCol="0">
            <a:spAutoFit/>
          </a:bodyPr>
          <a:lstStyle/>
          <a:p>
            <a:r>
              <a:rPr lang="en-US" sz="1200" b="1" dirty="0">
                <a:solidFill>
                  <a:schemeClr val="accent1">
                    <a:lumMod val="75000"/>
                  </a:schemeClr>
                </a:solidFill>
              </a:rPr>
              <a:t>Virtualize </a:t>
            </a:r>
          </a:p>
        </p:txBody>
      </p:sp>
      <p:sp>
        <p:nvSpPr>
          <p:cNvPr id="15" name="TextBox 14">
            <a:extLst>
              <a:ext uri="{FF2B5EF4-FFF2-40B4-BE49-F238E27FC236}">
                <a16:creationId xmlns:a16="http://schemas.microsoft.com/office/drawing/2014/main" id="{4F04B096-9060-696F-DD91-15075A38B90D}"/>
              </a:ext>
            </a:extLst>
          </p:cNvPr>
          <p:cNvSpPr txBox="1"/>
          <p:nvPr/>
        </p:nvSpPr>
        <p:spPr>
          <a:xfrm>
            <a:off x="8596372" y="3173339"/>
            <a:ext cx="1480379" cy="276999"/>
          </a:xfrm>
          <a:prstGeom prst="rect">
            <a:avLst/>
          </a:prstGeom>
          <a:noFill/>
        </p:spPr>
        <p:txBody>
          <a:bodyPr wrap="square" rtlCol="0">
            <a:spAutoFit/>
          </a:bodyPr>
          <a:lstStyle/>
          <a:p>
            <a:r>
              <a:rPr lang="en-US" sz="1200" b="1" dirty="0">
                <a:solidFill>
                  <a:schemeClr val="accent1">
                    <a:lumMod val="75000"/>
                  </a:schemeClr>
                </a:solidFill>
              </a:rPr>
              <a:t>Digital Equivalent</a:t>
            </a:r>
          </a:p>
        </p:txBody>
      </p:sp>
      <p:pic>
        <p:nvPicPr>
          <p:cNvPr id="18" name="Picture 17" descr="A computer screen shot of a computer&#10;&#10;AI-generated content may be incorrect.">
            <a:extLst>
              <a:ext uri="{FF2B5EF4-FFF2-40B4-BE49-F238E27FC236}">
                <a16:creationId xmlns:a16="http://schemas.microsoft.com/office/drawing/2014/main" id="{BF0271DC-04A6-CC4A-DEBB-B78190F061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3992" y="4522838"/>
            <a:ext cx="3111755" cy="1782377"/>
          </a:xfrm>
          <a:prstGeom prst="rect">
            <a:avLst/>
          </a:prstGeom>
          <a:ln w="6350">
            <a:solidFill>
              <a:schemeClr val="tx1"/>
            </a:solidFill>
          </a:ln>
        </p:spPr>
      </p:pic>
      <p:sp>
        <p:nvSpPr>
          <p:cNvPr id="19" name="Rectangle 18">
            <a:extLst>
              <a:ext uri="{FF2B5EF4-FFF2-40B4-BE49-F238E27FC236}">
                <a16:creationId xmlns:a16="http://schemas.microsoft.com/office/drawing/2014/main" id="{C71CAD21-ABE4-E022-B439-7DD274A03280}"/>
              </a:ext>
            </a:extLst>
          </p:cNvPr>
          <p:cNvSpPr/>
          <p:nvPr/>
        </p:nvSpPr>
        <p:spPr>
          <a:xfrm>
            <a:off x="438912" y="3520440"/>
            <a:ext cx="557784" cy="429768"/>
          </a:xfrm>
          <a:prstGeom prst="rect">
            <a:avLst/>
          </a:prstGeom>
          <a:noFill/>
          <a:ln>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21" name="Straight Arrow Connector 20">
            <a:extLst>
              <a:ext uri="{FF2B5EF4-FFF2-40B4-BE49-F238E27FC236}">
                <a16:creationId xmlns:a16="http://schemas.microsoft.com/office/drawing/2014/main" id="{616AD019-09DD-ADE3-A4A8-73C7EE4283E0}"/>
              </a:ext>
            </a:extLst>
          </p:cNvPr>
          <p:cNvCxnSpPr>
            <a:cxnSpLocks/>
          </p:cNvCxnSpPr>
          <p:nvPr/>
        </p:nvCxnSpPr>
        <p:spPr>
          <a:xfrm>
            <a:off x="543698" y="3998425"/>
            <a:ext cx="0" cy="5244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928B8DC0-A6D9-5029-D252-A34C0AE65DAA}"/>
              </a:ext>
            </a:extLst>
          </p:cNvPr>
          <p:cNvSpPr/>
          <p:nvPr/>
        </p:nvSpPr>
        <p:spPr>
          <a:xfrm>
            <a:off x="3502152" y="2560320"/>
            <a:ext cx="454152" cy="420624"/>
          </a:xfrm>
          <a:prstGeom prst="rect">
            <a:avLst/>
          </a:prstGeom>
          <a:noFill/>
          <a:ln>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3346E478-68B3-9147-27E9-213AF83B0225}"/>
              </a:ext>
            </a:extLst>
          </p:cNvPr>
          <p:cNvSpPr txBox="1"/>
          <p:nvPr/>
        </p:nvSpPr>
        <p:spPr>
          <a:xfrm>
            <a:off x="577228" y="4100326"/>
            <a:ext cx="2192310" cy="461665"/>
          </a:xfrm>
          <a:prstGeom prst="rect">
            <a:avLst/>
          </a:prstGeom>
          <a:noFill/>
        </p:spPr>
        <p:txBody>
          <a:bodyPr wrap="square" rtlCol="0">
            <a:spAutoFit/>
          </a:bodyPr>
          <a:lstStyle/>
          <a:p>
            <a:r>
              <a:rPr lang="en-US" sz="1200" b="1" dirty="0">
                <a:solidFill>
                  <a:schemeClr val="accent1">
                    <a:lumMod val="75000"/>
                  </a:schemeClr>
                </a:solidFill>
              </a:rPr>
              <a:t>Power Grid HQ Center Control Console   </a:t>
            </a:r>
          </a:p>
        </p:txBody>
      </p:sp>
      <p:sp>
        <p:nvSpPr>
          <p:cNvPr id="29" name="TextBox 28">
            <a:extLst>
              <a:ext uri="{FF2B5EF4-FFF2-40B4-BE49-F238E27FC236}">
                <a16:creationId xmlns:a16="http://schemas.microsoft.com/office/drawing/2014/main" id="{F5049381-32C7-56AF-5E94-29580D47BFA0}"/>
              </a:ext>
            </a:extLst>
          </p:cNvPr>
          <p:cNvSpPr txBox="1"/>
          <p:nvPr/>
        </p:nvSpPr>
        <p:spPr>
          <a:xfrm>
            <a:off x="6540638" y="3201639"/>
            <a:ext cx="1811128" cy="430887"/>
          </a:xfrm>
          <a:prstGeom prst="rect">
            <a:avLst/>
          </a:prstGeom>
          <a:noFill/>
        </p:spPr>
        <p:txBody>
          <a:bodyPr wrap="square" rtlCol="0">
            <a:spAutoFit/>
          </a:bodyPr>
          <a:lstStyle/>
          <a:p>
            <a:r>
              <a:rPr lang="en-US" sz="1100" b="1" dirty="0"/>
              <a:t>Physical World Components Simulation</a:t>
            </a:r>
          </a:p>
        </p:txBody>
      </p:sp>
      <p:pic>
        <p:nvPicPr>
          <p:cNvPr id="32" name="Picture 31">
            <a:extLst>
              <a:ext uri="{FF2B5EF4-FFF2-40B4-BE49-F238E27FC236}">
                <a16:creationId xmlns:a16="http://schemas.microsoft.com/office/drawing/2014/main" id="{0E8CA7FB-F3C3-D234-35EC-E2E525582183}"/>
              </a:ext>
            </a:extLst>
          </p:cNvPr>
          <p:cNvPicPr>
            <a:picLocks noChangeAspect="1"/>
          </p:cNvPicPr>
          <p:nvPr/>
        </p:nvPicPr>
        <p:blipFill>
          <a:blip r:embed="rId6">
            <a:alphaModFix amt="70000"/>
          </a:blip>
          <a:stretch>
            <a:fillRect/>
          </a:stretch>
        </p:blipFill>
        <p:spPr>
          <a:xfrm>
            <a:off x="327130" y="4527229"/>
            <a:ext cx="2557326" cy="1782378"/>
          </a:xfrm>
          <a:prstGeom prst="rect">
            <a:avLst/>
          </a:prstGeom>
          <a:ln w="6350">
            <a:solidFill>
              <a:schemeClr val="tx1"/>
            </a:solidFill>
          </a:ln>
        </p:spPr>
      </p:pic>
      <p:sp>
        <p:nvSpPr>
          <p:cNvPr id="34" name="Rectangle 33">
            <a:extLst>
              <a:ext uri="{FF2B5EF4-FFF2-40B4-BE49-F238E27FC236}">
                <a16:creationId xmlns:a16="http://schemas.microsoft.com/office/drawing/2014/main" id="{E2A0FE98-2639-BDBF-FD06-E7A516062D9D}"/>
              </a:ext>
            </a:extLst>
          </p:cNvPr>
          <p:cNvSpPr/>
          <p:nvPr/>
        </p:nvSpPr>
        <p:spPr>
          <a:xfrm>
            <a:off x="996696" y="5418417"/>
            <a:ext cx="1335024" cy="644055"/>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35" name="Straight Arrow Connector 34">
            <a:extLst>
              <a:ext uri="{FF2B5EF4-FFF2-40B4-BE49-F238E27FC236}">
                <a16:creationId xmlns:a16="http://schemas.microsoft.com/office/drawing/2014/main" id="{63C6EAF7-2529-2035-C8CA-20B2C0644725}"/>
              </a:ext>
            </a:extLst>
          </p:cNvPr>
          <p:cNvCxnSpPr>
            <a:cxnSpLocks/>
          </p:cNvCxnSpPr>
          <p:nvPr/>
        </p:nvCxnSpPr>
        <p:spPr>
          <a:xfrm>
            <a:off x="2331720" y="5740444"/>
            <a:ext cx="912272" cy="0"/>
          </a:xfrm>
          <a:prstGeom prst="straightConnector1">
            <a:avLst/>
          </a:prstGeom>
          <a:ln>
            <a:solidFill>
              <a:srgbClr val="FF0000"/>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F6679051-B9E7-6B53-2406-0D51E4BE0A8C}"/>
              </a:ext>
            </a:extLst>
          </p:cNvPr>
          <p:cNvSpPr txBox="1"/>
          <p:nvPr/>
        </p:nvSpPr>
        <p:spPr>
          <a:xfrm>
            <a:off x="2361797" y="5733244"/>
            <a:ext cx="1126813" cy="276999"/>
          </a:xfrm>
          <a:prstGeom prst="rect">
            <a:avLst/>
          </a:prstGeom>
          <a:noFill/>
        </p:spPr>
        <p:txBody>
          <a:bodyPr wrap="square" rtlCol="0">
            <a:spAutoFit/>
          </a:bodyPr>
          <a:lstStyle/>
          <a:p>
            <a:r>
              <a:rPr lang="en-US" sz="1200" b="1" dirty="0">
                <a:solidFill>
                  <a:srgbClr val="C00000"/>
                </a:solidFill>
              </a:rPr>
              <a:t>Simulate</a:t>
            </a:r>
            <a:r>
              <a:rPr lang="en-US" sz="1200" b="1" dirty="0">
                <a:solidFill>
                  <a:schemeClr val="accent1">
                    <a:lumMod val="75000"/>
                  </a:schemeClr>
                </a:solidFill>
              </a:rPr>
              <a:t> </a:t>
            </a:r>
          </a:p>
        </p:txBody>
      </p:sp>
      <p:sp>
        <p:nvSpPr>
          <p:cNvPr id="40" name="TextBox 39">
            <a:extLst>
              <a:ext uri="{FF2B5EF4-FFF2-40B4-BE49-F238E27FC236}">
                <a16:creationId xmlns:a16="http://schemas.microsoft.com/office/drawing/2014/main" id="{C6282B5A-A242-74B5-B009-491F2361592E}"/>
              </a:ext>
            </a:extLst>
          </p:cNvPr>
          <p:cNvSpPr txBox="1"/>
          <p:nvPr/>
        </p:nvSpPr>
        <p:spPr>
          <a:xfrm>
            <a:off x="3168853" y="4261228"/>
            <a:ext cx="1811128" cy="261610"/>
          </a:xfrm>
          <a:prstGeom prst="rect">
            <a:avLst/>
          </a:prstGeom>
          <a:noFill/>
        </p:spPr>
        <p:txBody>
          <a:bodyPr wrap="square" rtlCol="0">
            <a:spAutoFit/>
          </a:bodyPr>
          <a:lstStyle/>
          <a:p>
            <a:r>
              <a:rPr lang="en-US" sz="1100" b="1" dirty="0"/>
              <a:t>Power Grid SCADA HMI</a:t>
            </a:r>
          </a:p>
        </p:txBody>
      </p:sp>
      <p:pic>
        <p:nvPicPr>
          <p:cNvPr id="42" name="Picture 41" descr="A logo for a power grid simulation system&#10;&#10;AI-generated content may be incorrect.">
            <a:extLst>
              <a:ext uri="{FF2B5EF4-FFF2-40B4-BE49-F238E27FC236}">
                <a16:creationId xmlns:a16="http://schemas.microsoft.com/office/drawing/2014/main" id="{48AD0636-82F4-44C0-48B7-758DF07B34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8203" y="3247359"/>
            <a:ext cx="1045085" cy="1133917"/>
          </a:xfrm>
          <a:prstGeom prst="rect">
            <a:avLst/>
          </a:prstGeom>
          <a:ln w="12700">
            <a:solidFill>
              <a:schemeClr val="tx1"/>
            </a:solidFill>
          </a:ln>
        </p:spPr>
      </p:pic>
    </p:spTree>
    <p:extLst>
      <p:ext uri="{BB962C8B-B14F-4D97-AF65-F5344CB8AC3E}">
        <p14:creationId xmlns:p14="http://schemas.microsoft.com/office/powerpoint/2010/main" val="111906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 name="Cloud 1048">
            <a:extLst>
              <a:ext uri="{FF2B5EF4-FFF2-40B4-BE49-F238E27FC236}">
                <a16:creationId xmlns:a16="http://schemas.microsoft.com/office/drawing/2014/main" id="{38E5884F-7710-56AF-EBBC-6A787310F74F}"/>
              </a:ext>
            </a:extLst>
          </p:cNvPr>
          <p:cNvSpPr/>
          <p:nvPr/>
        </p:nvSpPr>
        <p:spPr>
          <a:xfrm>
            <a:off x="1658810" y="2836775"/>
            <a:ext cx="1438350" cy="971550"/>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Internet</a:t>
            </a:r>
            <a:endParaRPr lang="en-SG" sz="1400" b="1" dirty="0">
              <a:solidFill>
                <a:schemeClr val="tx1"/>
              </a:solidFill>
            </a:endParaRPr>
          </a:p>
        </p:txBody>
      </p:sp>
      <p:sp>
        <p:nvSpPr>
          <p:cNvPr id="29" name="Rectangle 28">
            <a:extLst>
              <a:ext uri="{FF2B5EF4-FFF2-40B4-BE49-F238E27FC236}">
                <a16:creationId xmlns:a16="http://schemas.microsoft.com/office/drawing/2014/main" id="{83FAB8B1-CFD7-940B-9EBF-61EAD338D854}"/>
              </a:ext>
            </a:extLst>
          </p:cNvPr>
          <p:cNvSpPr/>
          <p:nvPr/>
        </p:nvSpPr>
        <p:spPr>
          <a:xfrm>
            <a:off x="5691127" y="3808325"/>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TextBox 3">
            <a:extLst>
              <a:ext uri="{FF2B5EF4-FFF2-40B4-BE49-F238E27FC236}">
                <a16:creationId xmlns:a16="http://schemas.microsoft.com/office/drawing/2014/main" id="{932A87B4-D364-A11C-F806-CC655120A896}"/>
              </a:ext>
            </a:extLst>
          </p:cNvPr>
          <p:cNvSpPr txBox="1"/>
          <p:nvPr/>
        </p:nvSpPr>
        <p:spPr>
          <a:xfrm>
            <a:off x="476512" y="500718"/>
            <a:ext cx="7762815" cy="369332"/>
          </a:xfrm>
          <a:prstGeom prst="rect">
            <a:avLst/>
          </a:prstGeom>
          <a:noFill/>
        </p:spPr>
        <p:txBody>
          <a:bodyPr wrap="square">
            <a:spAutoFit/>
          </a:bodyPr>
          <a:lstStyle/>
          <a:p>
            <a:r>
              <a:rPr lang="en-US" b="1" dirty="0" err="1"/>
              <a:t>Power_Grid_OT_Simulation_System</a:t>
            </a:r>
            <a:r>
              <a:rPr lang="en-US" b="1" dirty="0"/>
              <a:t> Environment Access  Diagram </a:t>
            </a:r>
            <a:endParaRPr lang="en-SG" b="1" dirty="0"/>
          </a:p>
        </p:txBody>
      </p:sp>
      <p:pic>
        <p:nvPicPr>
          <p:cNvPr id="5" name="Picture 4">
            <a:extLst>
              <a:ext uri="{FF2B5EF4-FFF2-40B4-BE49-F238E27FC236}">
                <a16:creationId xmlns:a16="http://schemas.microsoft.com/office/drawing/2014/main" id="{40F5326B-6B65-5204-2DF1-0719C92A55C2}"/>
              </a:ext>
            </a:extLst>
          </p:cNvPr>
          <p:cNvPicPr>
            <a:picLocks noChangeAspect="1"/>
          </p:cNvPicPr>
          <p:nvPr/>
        </p:nvPicPr>
        <p:blipFill>
          <a:blip r:embed="rId2"/>
          <a:stretch>
            <a:fillRect/>
          </a:stretch>
        </p:blipFill>
        <p:spPr>
          <a:xfrm>
            <a:off x="5837222" y="1709726"/>
            <a:ext cx="2402105" cy="1361192"/>
          </a:xfrm>
          <a:prstGeom prst="rect">
            <a:avLst/>
          </a:prstGeom>
          <a:ln w="12700">
            <a:solidFill>
              <a:schemeClr val="tx1"/>
            </a:solidFill>
          </a:ln>
        </p:spPr>
      </p:pic>
      <p:pic>
        <p:nvPicPr>
          <p:cNvPr id="6" name="Picture 5">
            <a:extLst>
              <a:ext uri="{FF2B5EF4-FFF2-40B4-BE49-F238E27FC236}">
                <a16:creationId xmlns:a16="http://schemas.microsoft.com/office/drawing/2014/main" id="{4D7D93F0-D016-63F6-9D57-21202F724AA8}"/>
              </a:ext>
            </a:extLst>
          </p:cNvPr>
          <p:cNvPicPr>
            <a:picLocks noChangeAspect="1"/>
          </p:cNvPicPr>
          <p:nvPr/>
        </p:nvPicPr>
        <p:blipFill>
          <a:blip r:embed="rId3"/>
          <a:stretch>
            <a:fillRect/>
          </a:stretch>
        </p:blipFill>
        <p:spPr>
          <a:xfrm>
            <a:off x="3109397" y="1709727"/>
            <a:ext cx="2377629" cy="1361192"/>
          </a:xfrm>
          <a:prstGeom prst="rect">
            <a:avLst/>
          </a:prstGeom>
          <a:ln w="9525">
            <a:solidFill>
              <a:schemeClr val="tx1"/>
            </a:solidFill>
          </a:ln>
        </p:spPr>
      </p:pic>
      <p:pic>
        <p:nvPicPr>
          <p:cNvPr id="7" name="Picture 6">
            <a:extLst>
              <a:ext uri="{FF2B5EF4-FFF2-40B4-BE49-F238E27FC236}">
                <a16:creationId xmlns:a16="http://schemas.microsoft.com/office/drawing/2014/main" id="{96556ACD-B3FF-70FE-BBCD-C8A19484AAC9}"/>
              </a:ext>
            </a:extLst>
          </p:cNvPr>
          <p:cNvPicPr>
            <a:picLocks noChangeAspect="1"/>
          </p:cNvPicPr>
          <p:nvPr/>
        </p:nvPicPr>
        <p:blipFill>
          <a:blip r:embed="rId4"/>
          <a:stretch>
            <a:fillRect/>
          </a:stretch>
        </p:blipFill>
        <p:spPr>
          <a:xfrm>
            <a:off x="8589523" y="1674007"/>
            <a:ext cx="2440024" cy="1396913"/>
          </a:xfrm>
          <a:prstGeom prst="rect">
            <a:avLst/>
          </a:prstGeom>
          <a:ln w="6350">
            <a:solidFill>
              <a:schemeClr val="tx1"/>
            </a:solidFill>
          </a:ln>
        </p:spPr>
      </p:pic>
      <p:pic>
        <p:nvPicPr>
          <p:cNvPr id="8" name="Picture 7">
            <a:extLst>
              <a:ext uri="{FF2B5EF4-FFF2-40B4-BE49-F238E27FC236}">
                <a16:creationId xmlns:a16="http://schemas.microsoft.com/office/drawing/2014/main" id="{47F7E87D-DD50-E8C8-A835-5F0A3AEB1D87}"/>
              </a:ext>
            </a:extLst>
          </p:cNvPr>
          <p:cNvPicPr>
            <a:picLocks noChangeAspect="1"/>
          </p:cNvPicPr>
          <p:nvPr/>
        </p:nvPicPr>
        <p:blipFill>
          <a:blip r:embed="rId5"/>
          <a:stretch>
            <a:fillRect/>
          </a:stretch>
        </p:blipFill>
        <p:spPr>
          <a:xfrm>
            <a:off x="3109397" y="1366215"/>
            <a:ext cx="415663" cy="428964"/>
          </a:xfrm>
          <a:prstGeom prst="rect">
            <a:avLst/>
          </a:prstGeom>
          <a:ln w="9525">
            <a:solidFill>
              <a:schemeClr val="tx1"/>
            </a:solidFill>
          </a:ln>
        </p:spPr>
      </p:pic>
      <p:pic>
        <p:nvPicPr>
          <p:cNvPr id="9" name="Picture 8">
            <a:extLst>
              <a:ext uri="{FF2B5EF4-FFF2-40B4-BE49-F238E27FC236}">
                <a16:creationId xmlns:a16="http://schemas.microsoft.com/office/drawing/2014/main" id="{62FDF3BA-37FE-133B-BC96-381569354E1D}"/>
              </a:ext>
            </a:extLst>
          </p:cNvPr>
          <p:cNvPicPr>
            <a:picLocks noChangeAspect="1"/>
          </p:cNvPicPr>
          <p:nvPr/>
        </p:nvPicPr>
        <p:blipFill>
          <a:blip r:embed="rId5"/>
          <a:stretch>
            <a:fillRect/>
          </a:stretch>
        </p:blipFill>
        <p:spPr>
          <a:xfrm>
            <a:off x="5837222" y="1366215"/>
            <a:ext cx="415663" cy="428964"/>
          </a:xfrm>
          <a:prstGeom prst="rect">
            <a:avLst/>
          </a:prstGeom>
          <a:ln w="9525">
            <a:solidFill>
              <a:schemeClr val="tx1"/>
            </a:solidFill>
          </a:ln>
        </p:spPr>
      </p:pic>
      <p:pic>
        <p:nvPicPr>
          <p:cNvPr id="10" name="Picture 9">
            <a:extLst>
              <a:ext uri="{FF2B5EF4-FFF2-40B4-BE49-F238E27FC236}">
                <a16:creationId xmlns:a16="http://schemas.microsoft.com/office/drawing/2014/main" id="{DBB142F9-9D71-2301-5AB9-01762E4E610A}"/>
              </a:ext>
            </a:extLst>
          </p:cNvPr>
          <p:cNvPicPr>
            <a:picLocks noChangeAspect="1"/>
          </p:cNvPicPr>
          <p:nvPr/>
        </p:nvPicPr>
        <p:blipFill>
          <a:blip r:embed="rId5"/>
          <a:stretch>
            <a:fillRect/>
          </a:stretch>
        </p:blipFill>
        <p:spPr>
          <a:xfrm>
            <a:off x="8589523" y="1401936"/>
            <a:ext cx="415663" cy="428964"/>
          </a:xfrm>
          <a:prstGeom prst="rect">
            <a:avLst/>
          </a:prstGeom>
          <a:ln w="9525">
            <a:solidFill>
              <a:schemeClr val="tx1"/>
            </a:solidFill>
          </a:ln>
        </p:spPr>
      </p:pic>
      <p:pic>
        <p:nvPicPr>
          <p:cNvPr id="11" name="Graphic 10" descr="User with solid fill">
            <a:extLst>
              <a:ext uri="{FF2B5EF4-FFF2-40B4-BE49-F238E27FC236}">
                <a16:creationId xmlns:a16="http://schemas.microsoft.com/office/drawing/2014/main" id="{937B1280-3369-F05C-41CD-02CFEB6DC9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8942" y="4494142"/>
            <a:ext cx="615152" cy="615152"/>
          </a:xfrm>
          <a:prstGeom prst="rect">
            <a:avLst/>
          </a:prstGeom>
        </p:spPr>
      </p:pic>
      <p:pic>
        <p:nvPicPr>
          <p:cNvPr id="12" name="Picture 11">
            <a:extLst>
              <a:ext uri="{FF2B5EF4-FFF2-40B4-BE49-F238E27FC236}">
                <a16:creationId xmlns:a16="http://schemas.microsoft.com/office/drawing/2014/main" id="{8B36C9BE-264F-D611-A89E-D7CCDF37A12D}"/>
              </a:ext>
            </a:extLst>
          </p:cNvPr>
          <p:cNvPicPr>
            <a:picLocks noChangeAspect="1"/>
          </p:cNvPicPr>
          <p:nvPr/>
        </p:nvPicPr>
        <p:blipFill>
          <a:blip r:embed="rId5"/>
          <a:stretch>
            <a:fillRect/>
          </a:stretch>
        </p:blipFill>
        <p:spPr>
          <a:xfrm>
            <a:off x="864561" y="2973732"/>
            <a:ext cx="510676" cy="527017"/>
          </a:xfrm>
          <a:prstGeom prst="rect">
            <a:avLst/>
          </a:prstGeom>
        </p:spPr>
      </p:pic>
      <p:cxnSp>
        <p:nvCxnSpPr>
          <p:cNvPr id="17" name="Connector: Elbow 16">
            <a:extLst>
              <a:ext uri="{FF2B5EF4-FFF2-40B4-BE49-F238E27FC236}">
                <a16:creationId xmlns:a16="http://schemas.microsoft.com/office/drawing/2014/main" id="{7073DE63-F0F8-38BD-EA68-8F25E9F59963}"/>
              </a:ext>
            </a:extLst>
          </p:cNvPr>
          <p:cNvCxnSpPr>
            <a:stCxn id="12" idx="3"/>
            <a:endCxn id="8" idx="0"/>
          </p:cNvCxnSpPr>
          <p:nvPr/>
        </p:nvCxnSpPr>
        <p:spPr>
          <a:xfrm flipV="1">
            <a:off x="1375237" y="1366215"/>
            <a:ext cx="1941992" cy="1871026"/>
          </a:xfrm>
          <a:prstGeom prst="bentConnector4">
            <a:avLst>
              <a:gd name="adj1" fmla="val 44649"/>
              <a:gd name="adj2" fmla="val 112218"/>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A0A8411A-B49E-1E5A-E7B9-441FA8C2AAE3}"/>
              </a:ext>
            </a:extLst>
          </p:cNvPr>
          <p:cNvCxnSpPr>
            <a:cxnSpLocks/>
            <a:endCxn id="9" idx="0"/>
          </p:cNvCxnSpPr>
          <p:nvPr/>
        </p:nvCxnSpPr>
        <p:spPr>
          <a:xfrm>
            <a:off x="3317228" y="1120253"/>
            <a:ext cx="2727826" cy="245962"/>
          </a:xfrm>
          <a:prstGeom prst="bentConnector2">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1EF19DD9-0C03-AE57-695F-483AAD8EED89}"/>
              </a:ext>
            </a:extLst>
          </p:cNvPr>
          <p:cNvCxnSpPr>
            <a:cxnSpLocks/>
          </p:cNvCxnSpPr>
          <p:nvPr/>
        </p:nvCxnSpPr>
        <p:spPr>
          <a:xfrm>
            <a:off x="6045053" y="1140157"/>
            <a:ext cx="2727826" cy="245962"/>
          </a:xfrm>
          <a:prstGeom prst="bentConnector2">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B9EC71CD-487C-94B4-6F2F-9F3AFAB7E23D}"/>
              </a:ext>
            </a:extLst>
          </p:cNvPr>
          <p:cNvSpPr txBox="1"/>
          <p:nvPr/>
        </p:nvSpPr>
        <p:spPr>
          <a:xfrm>
            <a:off x="3521329" y="1175277"/>
            <a:ext cx="2169798"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 Small_PG_PW_Railway_0X</a:t>
            </a:r>
          </a:p>
          <a:p>
            <a:r>
              <a:rPr lang="en-US" sz="1000" b="1" dirty="0">
                <a:solidFill>
                  <a:schemeClr val="tx1">
                    <a:lumMod val="75000"/>
                    <a:lumOff val="25000"/>
                  </a:schemeClr>
                </a:solidFill>
              </a:rPr>
              <a:t>OS: </a:t>
            </a:r>
            <a:r>
              <a:rPr lang="en-US" sz="1000" dirty="0">
                <a:solidFill>
                  <a:schemeClr val="tx1">
                    <a:lumMod val="75000"/>
                    <a:lumOff val="25000"/>
                  </a:schemeClr>
                </a:solidFill>
              </a:rPr>
              <a:t>Windows-10</a:t>
            </a:r>
          </a:p>
          <a:p>
            <a:r>
              <a:rPr lang="en-US" sz="1000" b="1" dirty="0">
                <a:solidFill>
                  <a:schemeClr val="tx1">
                    <a:lumMod val="75000"/>
                    <a:lumOff val="25000"/>
                  </a:schemeClr>
                </a:solidFill>
              </a:rPr>
              <a:t>Access Tool</a:t>
            </a:r>
            <a:r>
              <a:rPr lang="en-US" sz="1000" dirty="0">
                <a:solidFill>
                  <a:schemeClr val="tx1">
                    <a:lumMod val="75000"/>
                    <a:lumOff val="25000"/>
                  </a:schemeClr>
                </a:solidFill>
              </a:rPr>
              <a:t>: TeamViewer</a:t>
            </a:r>
          </a:p>
        </p:txBody>
      </p:sp>
      <p:sp>
        <p:nvSpPr>
          <p:cNvPr id="27" name="TextBox 26">
            <a:extLst>
              <a:ext uri="{FF2B5EF4-FFF2-40B4-BE49-F238E27FC236}">
                <a16:creationId xmlns:a16="http://schemas.microsoft.com/office/drawing/2014/main" id="{177FE4B9-51A1-5DD9-FE99-E81B2C0A8D89}"/>
              </a:ext>
            </a:extLst>
          </p:cNvPr>
          <p:cNvSpPr txBox="1"/>
          <p:nvPr/>
        </p:nvSpPr>
        <p:spPr>
          <a:xfrm>
            <a:off x="6234944" y="1155473"/>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:Small_PG_PW_PowerGrid_0X</a:t>
            </a:r>
          </a:p>
          <a:p>
            <a:r>
              <a:rPr lang="en-US" sz="1000" b="1" dirty="0">
                <a:solidFill>
                  <a:schemeClr val="tx1">
                    <a:lumMod val="75000"/>
                    <a:lumOff val="25000"/>
                  </a:schemeClr>
                </a:solidFill>
              </a:rPr>
              <a:t>OS: </a:t>
            </a:r>
            <a:r>
              <a:rPr lang="en-US" sz="1000" dirty="0">
                <a:solidFill>
                  <a:schemeClr val="tx1">
                    <a:lumMod val="75000"/>
                    <a:lumOff val="25000"/>
                  </a:schemeClr>
                </a:solidFill>
              </a:rPr>
              <a:t>Windows-10</a:t>
            </a:r>
          </a:p>
          <a:p>
            <a:r>
              <a:rPr lang="en-US" sz="1000" b="1" dirty="0">
                <a:solidFill>
                  <a:schemeClr val="tx1">
                    <a:lumMod val="75000"/>
                    <a:lumOff val="25000"/>
                  </a:schemeClr>
                </a:solidFill>
              </a:rPr>
              <a:t>Access Tool</a:t>
            </a:r>
            <a:r>
              <a:rPr lang="en-US" sz="1000" dirty="0">
                <a:solidFill>
                  <a:schemeClr val="tx1">
                    <a:lumMod val="75000"/>
                    <a:lumOff val="25000"/>
                  </a:schemeClr>
                </a:solidFill>
              </a:rPr>
              <a:t>: TeamViewer</a:t>
            </a:r>
          </a:p>
        </p:txBody>
      </p:sp>
      <p:sp>
        <p:nvSpPr>
          <p:cNvPr id="28" name="TextBox 27">
            <a:extLst>
              <a:ext uri="{FF2B5EF4-FFF2-40B4-BE49-F238E27FC236}">
                <a16:creationId xmlns:a16="http://schemas.microsoft.com/office/drawing/2014/main" id="{9943ADBB-DF43-B294-EDAF-4083C9470242}"/>
              </a:ext>
            </a:extLst>
          </p:cNvPr>
          <p:cNvSpPr txBox="1"/>
          <p:nvPr/>
        </p:nvSpPr>
        <p:spPr>
          <a:xfrm>
            <a:off x="9005186" y="1089216"/>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:Small_PG_SCADA_HMI_0X</a:t>
            </a:r>
          </a:p>
          <a:p>
            <a:r>
              <a:rPr lang="en-US" sz="1000" b="1" dirty="0">
                <a:solidFill>
                  <a:schemeClr val="tx1">
                    <a:lumMod val="75000"/>
                    <a:lumOff val="25000"/>
                  </a:schemeClr>
                </a:solidFill>
              </a:rPr>
              <a:t>OS: </a:t>
            </a:r>
            <a:r>
              <a:rPr lang="en-US" sz="1000" dirty="0">
                <a:solidFill>
                  <a:schemeClr val="tx1">
                    <a:lumMod val="75000"/>
                    <a:lumOff val="25000"/>
                  </a:schemeClr>
                </a:solidFill>
              </a:rPr>
              <a:t>Windows-10</a:t>
            </a:r>
          </a:p>
          <a:p>
            <a:r>
              <a:rPr lang="en-US" sz="1000" b="1" dirty="0">
                <a:solidFill>
                  <a:schemeClr val="tx1">
                    <a:lumMod val="75000"/>
                    <a:lumOff val="25000"/>
                  </a:schemeClr>
                </a:solidFill>
              </a:rPr>
              <a:t>Access Tool</a:t>
            </a:r>
            <a:r>
              <a:rPr lang="en-US" sz="1000" dirty="0">
                <a:solidFill>
                  <a:schemeClr val="tx1">
                    <a:lumMod val="75000"/>
                    <a:lumOff val="25000"/>
                  </a:schemeClr>
                </a:solidFill>
              </a:rPr>
              <a:t>: TeamViewer</a:t>
            </a:r>
          </a:p>
        </p:txBody>
      </p:sp>
      <p:pic>
        <p:nvPicPr>
          <p:cNvPr id="1026" name="Picture 2" descr="Router Vector Icons free download in SVG, PNG Format">
            <a:extLst>
              <a:ext uri="{FF2B5EF4-FFF2-40B4-BE49-F238E27FC236}">
                <a16:creationId xmlns:a16="http://schemas.microsoft.com/office/drawing/2014/main" id="{D5749587-EDE2-DC07-5B42-071ED943A0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30979" y="3808325"/>
            <a:ext cx="643812" cy="64381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60ADA729-BEDB-5348-5574-153036D13142}"/>
              </a:ext>
            </a:extLst>
          </p:cNvPr>
          <p:cNvSpPr txBox="1"/>
          <p:nvPr/>
        </p:nvSpPr>
        <p:spPr>
          <a:xfrm>
            <a:off x="5520248" y="4467831"/>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:Small_PG_Router_0X</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a:t>
            </a:r>
            <a:r>
              <a:rPr lang="en-US" sz="1000" b="1" dirty="0" err="1">
                <a:solidFill>
                  <a:schemeClr val="tx1">
                    <a:lumMod val="75000"/>
                    <a:lumOff val="25000"/>
                  </a:schemeClr>
                </a:solidFill>
              </a:rPr>
              <a:t>Tool</a:t>
            </a:r>
            <a:r>
              <a:rPr lang="en-US" sz="1000" dirty="0" err="1">
                <a:solidFill>
                  <a:schemeClr val="tx1">
                    <a:lumMod val="75000"/>
                    <a:lumOff val="25000"/>
                  </a:schemeClr>
                </a:solidFill>
              </a:rPr>
              <a:t>:SSH</a:t>
            </a:r>
            <a:endParaRPr lang="en-US" sz="1000" dirty="0">
              <a:solidFill>
                <a:schemeClr val="tx1">
                  <a:lumMod val="75000"/>
                  <a:lumOff val="25000"/>
                </a:schemeClr>
              </a:solidFill>
            </a:endParaRPr>
          </a:p>
        </p:txBody>
      </p:sp>
      <p:sp>
        <p:nvSpPr>
          <p:cNvPr id="43" name="Rectangle 42">
            <a:extLst>
              <a:ext uri="{FF2B5EF4-FFF2-40B4-BE49-F238E27FC236}">
                <a16:creationId xmlns:a16="http://schemas.microsoft.com/office/drawing/2014/main" id="{1817FA36-AC65-BF2F-1975-D7EA892AEB66}"/>
              </a:ext>
            </a:extLst>
          </p:cNvPr>
          <p:cNvSpPr/>
          <p:nvPr/>
        </p:nvSpPr>
        <p:spPr>
          <a:xfrm>
            <a:off x="5691127" y="5242342"/>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4" name="Picture 43">
            <a:extLst>
              <a:ext uri="{FF2B5EF4-FFF2-40B4-BE49-F238E27FC236}">
                <a16:creationId xmlns:a16="http://schemas.microsoft.com/office/drawing/2014/main" id="{63DB2E38-56A3-8F3E-3D25-25B2C245B3AB}"/>
              </a:ext>
            </a:extLst>
          </p:cNvPr>
          <p:cNvPicPr>
            <a:picLocks noChangeAspect="1"/>
          </p:cNvPicPr>
          <p:nvPr/>
        </p:nvPicPr>
        <p:blipFill>
          <a:blip r:embed="rId9"/>
          <a:stretch>
            <a:fillRect/>
          </a:stretch>
        </p:blipFill>
        <p:spPr>
          <a:xfrm>
            <a:off x="6033591" y="5322526"/>
            <a:ext cx="531176" cy="467941"/>
          </a:xfrm>
          <a:prstGeom prst="rect">
            <a:avLst/>
          </a:prstGeom>
        </p:spPr>
      </p:pic>
      <p:sp>
        <p:nvSpPr>
          <p:cNvPr id="45" name="Rectangle 44">
            <a:extLst>
              <a:ext uri="{FF2B5EF4-FFF2-40B4-BE49-F238E27FC236}">
                <a16:creationId xmlns:a16="http://schemas.microsoft.com/office/drawing/2014/main" id="{54EA42B3-866C-AD54-B66D-3436B71BCB82}"/>
              </a:ext>
            </a:extLst>
          </p:cNvPr>
          <p:cNvSpPr/>
          <p:nvPr/>
        </p:nvSpPr>
        <p:spPr>
          <a:xfrm>
            <a:off x="8129669" y="4700891"/>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6" name="Picture 45">
            <a:extLst>
              <a:ext uri="{FF2B5EF4-FFF2-40B4-BE49-F238E27FC236}">
                <a16:creationId xmlns:a16="http://schemas.microsoft.com/office/drawing/2014/main" id="{2000E422-503A-D7CE-3778-97415AF6980C}"/>
              </a:ext>
            </a:extLst>
          </p:cNvPr>
          <p:cNvPicPr>
            <a:picLocks noChangeAspect="1"/>
          </p:cNvPicPr>
          <p:nvPr/>
        </p:nvPicPr>
        <p:blipFill>
          <a:blip r:embed="rId9"/>
          <a:stretch>
            <a:fillRect/>
          </a:stretch>
        </p:blipFill>
        <p:spPr>
          <a:xfrm>
            <a:off x="8472133" y="4781075"/>
            <a:ext cx="531176" cy="467941"/>
          </a:xfrm>
          <a:prstGeom prst="rect">
            <a:avLst/>
          </a:prstGeom>
        </p:spPr>
      </p:pic>
      <p:sp>
        <p:nvSpPr>
          <p:cNvPr id="47" name="Rectangle 46">
            <a:extLst>
              <a:ext uri="{FF2B5EF4-FFF2-40B4-BE49-F238E27FC236}">
                <a16:creationId xmlns:a16="http://schemas.microsoft.com/office/drawing/2014/main" id="{04F6E197-085D-F943-0A7B-A06E42E72FCD}"/>
              </a:ext>
            </a:extLst>
          </p:cNvPr>
          <p:cNvSpPr/>
          <p:nvPr/>
        </p:nvSpPr>
        <p:spPr>
          <a:xfrm>
            <a:off x="8125035" y="3825955"/>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48" name="Picture 47">
            <a:extLst>
              <a:ext uri="{FF2B5EF4-FFF2-40B4-BE49-F238E27FC236}">
                <a16:creationId xmlns:a16="http://schemas.microsoft.com/office/drawing/2014/main" id="{2F9DC174-EFC8-3914-BB20-DD24CC3817CC}"/>
              </a:ext>
            </a:extLst>
          </p:cNvPr>
          <p:cNvPicPr>
            <a:picLocks noChangeAspect="1"/>
          </p:cNvPicPr>
          <p:nvPr/>
        </p:nvPicPr>
        <p:blipFill>
          <a:blip r:embed="rId9"/>
          <a:stretch>
            <a:fillRect/>
          </a:stretch>
        </p:blipFill>
        <p:spPr>
          <a:xfrm>
            <a:off x="8467499" y="3906139"/>
            <a:ext cx="531176" cy="467941"/>
          </a:xfrm>
          <a:prstGeom prst="rect">
            <a:avLst/>
          </a:prstGeom>
        </p:spPr>
      </p:pic>
      <p:sp>
        <p:nvSpPr>
          <p:cNvPr id="49" name="Rectangle 48">
            <a:extLst>
              <a:ext uri="{FF2B5EF4-FFF2-40B4-BE49-F238E27FC236}">
                <a16:creationId xmlns:a16="http://schemas.microsoft.com/office/drawing/2014/main" id="{A641423A-BEDD-3822-75F0-58AAC74ADDFA}"/>
              </a:ext>
            </a:extLst>
          </p:cNvPr>
          <p:cNvSpPr/>
          <p:nvPr/>
        </p:nvSpPr>
        <p:spPr>
          <a:xfrm>
            <a:off x="8125035" y="5493126"/>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50" name="Picture 49">
            <a:extLst>
              <a:ext uri="{FF2B5EF4-FFF2-40B4-BE49-F238E27FC236}">
                <a16:creationId xmlns:a16="http://schemas.microsoft.com/office/drawing/2014/main" id="{C7FE432F-541B-943F-E8AB-38688FC64962}"/>
              </a:ext>
            </a:extLst>
          </p:cNvPr>
          <p:cNvPicPr>
            <a:picLocks noChangeAspect="1"/>
          </p:cNvPicPr>
          <p:nvPr/>
        </p:nvPicPr>
        <p:blipFill>
          <a:blip r:embed="rId9"/>
          <a:stretch>
            <a:fillRect/>
          </a:stretch>
        </p:blipFill>
        <p:spPr>
          <a:xfrm>
            <a:off x="8467499" y="5573310"/>
            <a:ext cx="531176" cy="467941"/>
          </a:xfrm>
          <a:prstGeom prst="rect">
            <a:avLst/>
          </a:prstGeom>
        </p:spPr>
      </p:pic>
      <p:pic>
        <p:nvPicPr>
          <p:cNvPr id="51" name="Picture 50">
            <a:extLst>
              <a:ext uri="{FF2B5EF4-FFF2-40B4-BE49-F238E27FC236}">
                <a16:creationId xmlns:a16="http://schemas.microsoft.com/office/drawing/2014/main" id="{3C93EE7D-C670-FC85-7300-856693701BC1}"/>
              </a:ext>
            </a:extLst>
          </p:cNvPr>
          <p:cNvPicPr>
            <a:picLocks noChangeAspect="1"/>
          </p:cNvPicPr>
          <p:nvPr/>
        </p:nvPicPr>
        <p:blipFill>
          <a:blip r:embed="rId10"/>
          <a:stretch>
            <a:fillRect/>
          </a:stretch>
        </p:blipFill>
        <p:spPr>
          <a:xfrm>
            <a:off x="5627506" y="3824019"/>
            <a:ext cx="367095" cy="361490"/>
          </a:xfrm>
          <a:prstGeom prst="rect">
            <a:avLst/>
          </a:prstGeom>
        </p:spPr>
      </p:pic>
      <p:pic>
        <p:nvPicPr>
          <p:cNvPr id="52" name="Picture 51">
            <a:extLst>
              <a:ext uri="{FF2B5EF4-FFF2-40B4-BE49-F238E27FC236}">
                <a16:creationId xmlns:a16="http://schemas.microsoft.com/office/drawing/2014/main" id="{671336E5-C716-C652-E26B-F0499FD0A949}"/>
              </a:ext>
            </a:extLst>
          </p:cNvPr>
          <p:cNvPicPr>
            <a:picLocks noChangeAspect="1"/>
          </p:cNvPicPr>
          <p:nvPr/>
        </p:nvPicPr>
        <p:blipFill>
          <a:blip r:embed="rId10"/>
          <a:stretch>
            <a:fillRect/>
          </a:stretch>
        </p:blipFill>
        <p:spPr>
          <a:xfrm>
            <a:off x="8076120" y="3751853"/>
            <a:ext cx="367095" cy="361490"/>
          </a:xfrm>
          <a:prstGeom prst="rect">
            <a:avLst/>
          </a:prstGeom>
        </p:spPr>
      </p:pic>
      <p:pic>
        <p:nvPicPr>
          <p:cNvPr id="53" name="Picture 52">
            <a:extLst>
              <a:ext uri="{FF2B5EF4-FFF2-40B4-BE49-F238E27FC236}">
                <a16:creationId xmlns:a16="http://schemas.microsoft.com/office/drawing/2014/main" id="{7CCF72ED-3BFE-884B-7394-04B6F6274F24}"/>
              </a:ext>
            </a:extLst>
          </p:cNvPr>
          <p:cNvPicPr>
            <a:picLocks noChangeAspect="1"/>
          </p:cNvPicPr>
          <p:nvPr/>
        </p:nvPicPr>
        <p:blipFill>
          <a:blip r:embed="rId10"/>
          <a:stretch>
            <a:fillRect/>
          </a:stretch>
        </p:blipFill>
        <p:spPr>
          <a:xfrm>
            <a:off x="8076120" y="4644419"/>
            <a:ext cx="367095" cy="361490"/>
          </a:xfrm>
          <a:prstGeom prst="rect">
            <a:avLst/>
          </a:prstGeom>
        </p:spPr>
      </p:pic>
      <p:pic>
        <p:nvPicPr>
          <p:cNvPr id="54" name="Picture 53">
            <a:extLst>
              <a:ext uri="{FF2B5EF4-FFF2-40B4-BE49-F238E27FC236}">
                <a16:creationId xmlns:a16="http://schemas.microsoft.com/office/drawing/2014/main" id="{510F89B4-DF24-7F59-4068-B544E90116B2}"/>
              </a:ext>
            </a:extLst>
          </p:cNvPr>
          <p:cNvPicPr>
            <a:picLocks noChangeAspect="1"/>
          </p:cNvPicPr>
          <p:nvPr/>
        </p:nvPicPr>
        <p:blipFill>
          <a:blip r:embed="rId10"/>
          <a:stretch>
            <a:fillRect/>
          </a:stretch>
        </p:blipFill>
        <p:spPr>
          <a:xfrm>
            <a:off x="8055779" y="5471627"/>
            <a:ext cx="367095" cy="361490"/>
          </a:xfrm>
          <a:prstGeom prst="rect">
            <a:avLst/>
          </a:prstGeom>
        </p:spPr>
      </p:pic>
      <p:cxnSp>
        <p:nvCxnSpPr>
          <p:cNvPr id="56" name="Connector: Elbow 55">
            <a:extLst>
              <a:ext uri="{FF2B5EF4-FFF2-40B4-BE49-F238E27FC236}">
                <a16:creationId xmlns:a16="http://schemas.microsoft.com/office/drawing/2014/main" id="{568CD6AB-45A8-C8C6-4F42-2D5E3A7141FF}"/>
              </a:ext>
            </a:extLst>
          </p:cNvPr>
          <p:cNvCxnSpPr>
            <a:stCxn id="29" idx="3"/>
            <a:endCxn id="45" idx="1"/>
          </p:cNvCxnSpPr>
          <p:nvPr/>
        </p:nvCxnSpPr>
        <p:spPr>
          <a:xfrm>
            <a:off x="6827847" y="4129263"/>
            <a:ext cx="1301822" cy="892566"/>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9" name="Connector: Elbow 58">
            <a:extLst>
              <a:ext uri="{FF2B5EF4-FFF2-40B4-BE49-F238E27FC236}">
                <a16:creationId xmlns:a16="http://schemas.microsoft.com/office/drawing/2014/main" id="{D40B7157-3926-FE95-FF88-FB231EC3EC7D}"/>
              </a:ext>
            </a:extLst>
          </p:cNvPr>
          <p:cNvCxnSpPr>
            <a:stCxn id="6" idx="2"/>
            <a:endCxn id="1026" idx="0"/>
          </p:cNvCxnSpPr>
          <p:nvPr/>
        </p:nvCxnSpPr>
        <p:spPr>
          <a:xfrm rot="16200000" flipH="1">
            <a:off x="4906845" y="2462285"/>
            <a:ext cx="737406" cy="1954673"/>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61E50B1-7500-BE1F-AE8B-BF58CC627C72}"/>
              </a:ext>
            </a:extLst>
          </p:cNvPr>
          <p:cNvCxnSpPr>
            <a:stCxn id="5" idx="2"/>
            <a:endCxn id="1026" idx="0"/>
          </p:cNvCxnSpPr>
          <p:nvPr/>
        </p:nvCxnSpPr>
        <p:spPr>
          <a:xfrm rot="5400000">
            <a:off x="6276877" y="3046926"/>
            <a:ext cx="737407" cy="785390"/>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024" name="Connector: Elbow 1023">
            <a:extLst>
              <a:ext uri="{FF2B5EF4-FFF2-40B4-BE49-F238E27FC236}">
                <a16:creationId xmlns:a16="http://schemas.microsoft.com/office/drawing/2014/main" id="{E702A8FC-4357-E81F-F66D-2F8CA2E53C3E}"/>
              </a:ext>
            </a:extLst>
          </p:cNvPr>
          <p:cNvCxnSpPr>
            <a:cxnSpLocks/>
            <a:endCxn id="49" idx="1"/>
          </p:cNvCxnSpPr>
          <p:nvPr/>
        </p:nvCxnSpPr>
        <p:spPr>
          <a:xfrm rot="16200000" flipH="1">
            <a:off x="7413008" y="5102037"/>
            <a:ext cx="792236" cy="631818"/>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029" name="Straight Connector 1028">
            <a:extLst>
              <a:ext uri="{FF2B5EF4-FFF2-40B4-BE49-F238E27FC236}">
                <a16:creationId xmlns:a16="http://schemas.microsoft.com/office/drawing/2014/main" id="{15C0B8D2-F6AB-A2E5-C58A-320BA20DE06A}"/>
              </a:ext>
            </a:extLst>
          </p:cNvPr>
          <p:cNvCxnSpPr>
            <a:cxnSpLocks/>
          </p:cNvCxnSpPr>
          <p:nvPr/>
        </p:nvCxnSpPr>
        <p:spPr>
          <a:xfrm>
            <a:off x="7478758" y="4129263"/>
            <a:ext cx="646277" cy="0"/>
          </a:xfrm>
          <a:prstGeom prst="line">
            <a:avLst/>
          </a:prstGeom>
        </p:spPr>
        <p:style>
          <a:lnRef idx="2">
            <a:schemeClr val="accent1"/>
          </a:lnRef>
          <a:fillRef idx="0">
            <a:schemeClr val="accent1"/>
          </a:fillRef>
          <a:effectRef idx="1">
            <a:schemeClr val="accent1"/>
          </a:effectRef>
          <a:fontRef idx="minor">
            <a:schemeClr val="tx1"/>
          </a:fontRef>
        </p:style>
      </p:cxnSp>
      <p:sp>
        <p:nvSpPr>
          <p:cNvPr id="1031" name="TextBox 1030">
            <a:extLst>
              <a:ext uri="{FF2B5EF4-FFF2-40B4-BE49-F238E27FC236}">
                <a16:creationId xmlns:a16="http://schemas.microsoft.com/office/drawing/2014/main" id="{A64341CC-0A77-0E60-537F-5DB1A5B1D789}"/>
              </a:ext>
            </a:extLst>
          </p:cNvPr>
          <p:cNvSpPr txBox="1"/>
          <p:nvPr/>
        </p:nvSpPr>
        <p:spPr>
          <a:xfrm>
            <a:off x="9311507" y="3787081"/>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:Small_PG_PW_Weather_0X</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Tool</a:t>
            </a:r>
            <a:r>
              <a:rPr lang="en-US" sz="1000" dirty="0">
                <a:solidFill>
                  <a:schemeClr val="tx1">
                    <a:lumMod val="75000"/>
                    <a:lumOff val="25000"/>
                  </a:schemeClr>
                </a:solidFill>
              </a:rPr>
              <a:t>: SSH</a:t>
            </a:r>
          </a:p>
        </p:txBody>
      </p:sp>
      <p:sp>
        <p:nvSpPr>
          <p:cNvPr id="1032" name="TextBox 1031">
            <a:extLst>
              <a:ext uri="{FF2B5EF4-FFF2-40B4-BE49-F238E27FC236}">
                <a16:creationId xmlns:a16="http://schemas.microsoft.com/office/drawing/2014/main" id="{6CBCE4B8-E656-14C4-B67A-EED3DB675FE3}"/>
              </a:ext>
            </a:extLst>
          </p:cNvPr>
          <p:cNvSpPr txBox="1"/>
          <p:nvPr/>
        </p:nvSpPr>
        <p:spPr>
          <a:xfrm>
            <a:off x="9295307" y="4656150"/>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:Small_PG_SCADA_PLC_0X</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Tool</a:t>
            </a:r>
            <a:r>
              <a:rPr lang="en-US" sz="1000" dirty="0">
                <a:solidFill>
                  <a:schemeClr val="tx1">
                    <a:lumMod val="75000"/>
                    <a:lumOff val="25000"/>
                  </a:schemeClr>
                </a:solidFill>
              </a:rPr>
              <a:t>: SSH</a:t>
            </a:r>
          </a:p>
        </p:txBody>
      </p:sp>
      <p:sp>
        <p:nvSpPr>
          <p:cNvPr id="1033" name="TextBox 1032">
            <a:extLst>
              <a:ext uri="{FF2B5EF4-FFF2-40B4-BE49-F238E27FC236}">
                <a16:creationId xmlns:a16="http://schemas.microsoft.com/office/drawing/2014/main" id="{636C396B-8242-DCE6-9B2F-9ABBF0126851}"/>
              </a:ext>
            </a:extLst>
          </p:cNvPr>
          <p:cNvSpPr txBox="1"/>
          <p:nvPr/>
        </p:nvSpPr>
        <p:spPr>
          <a:xfrm>
            <a:off x="9311507" y="5471627"/>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:Small_PG_SCADA_RTU_0X</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Tool</a:t>
            </a:r>
            <a:r>
              <a:rPr lang="en-US" sz="1000" dirty="0">
                <a:solidFill>
                  <a:schemeClr val="tx1">
                    <a:lumMod val="75000"/>
                    <a:lumOff val="25000"/>
                  </a:schemeClr>
                </a:solidFill>
              </a:rPr>
              <a:t>: SSH</a:t>
            </a:r>
          </a:p>
        </p:txBody>
      </p:sp>
      <p:pic>
        <p:nvPicPr>
          <p:cNvPr id="1034" name="Picture 1033">
            <a:extLst>
              <a:ext uri="{FF2B5EF4-FFF2-40B4-BE49-F238E27FC236}">
                <a16:creationId xmlns:a16="http://schemas.microsoft.com/office/drawing/2014/main" id="{F898B740-2423-6C9D-4E51-F4602CAE692B}"/>
              </a:ext>
            </a:extLst>
          </p:cNvPr>
          <p:cNvPicPr>
            <a:picLocks noChangeAspect="1"/>
          </p:cNvPicPr>
          <p:nvPr/>
        </p:nvPicPr>
        <p:blipFill>
          <a:blip r:embed="rId10"/>
          <a:stretch>
            <a:fillRect/>
          </a:stretch>
        </p:blipFill>
        <p:spPr>
          <a:xfrm>
            <a:off x="5689982" y="5054708"/>
            <a:ext cx="367095" cy="361490"/>
          </a:xfrm>
          <a:prstGeom prst="rect">
            <a:avLst/>
          </a:prstGeom>
        </p:spPr>
      </p:pic>
      <p:sp>
        <p:nvSpPr>
          <p:cNvPr id="1035" name="TextBox 1034">
            <a:extLst>
              <a:ext uri="{FF2B5EF4-FFF2-40B4-BE49-F238E27FC236}">
                <a16:creationId xmlns:a16="http://schemas.microsoft.com/office/drawing/2014/main" id="{AC68371C-0BF6-D46D-1392-23EF599E1A2C}"/>
              </a:ext>
            </a:extLst>
          </p:cNvPr>
          <p:cNvSpPr txBox="1"/>
          <p:nvPr/>
        </p:nvSpPr>
        <p:spPr>
          <a:xfrm>
            <a:off x="5611292" y="5927611"/>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:Small_PG_PW_Weather_0X</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Tool</a:t>
            </a:r>
            <a:r>
              <a:rPr lang="en-US" sz="1000" dirty="0">
                <a:solidFill>
                  <a:schemeClr val="tx1">
                    <a:lumMod val="75000"/>
                    <a:lumOff val="25000"/>
                  </a:schemeClr>
                </a:solidFill>
              </a:rPr>
              <a:t>: SSH</a:t>
            </a:r>
          </a:p>
        </p:txBody>
      </p:sp>
      <p:cxnSp>
        <p:nvCxnSpPr>
          <p:cNvPr id="1036" name="Connector: Elbow 1035">
            <a:extLst>
              <a:ext uri="{FF2B5EF4-FFF2-40B4-BE49-F238E27FC236}">
                <a16:creationId xmlns:a16="http://schemas.microsoft.com/office/drawing/2014/main" id="{761B4C96-7B6E-ABDA-65C3-281F84B4626C}"/>
              </a:ext>
            </a:extLst>
          </p:cNvPr>
          <p:cNvCxnSpPr>
            <a:cxnSpLocks/>
            <a:stCxn id="7" idx="2"/>
            <a:endCxn id="1026" idx="0"/>
          </p:cNvCxnSpPr>
          <p:nvPr/>
        </p:nvCxnSpPr>
        <p:spPr>
          <a:xfrm rot="5400000">
            <a:off x="7662508" y="1661297"/>
            <a:ext cx="737405" cy="3556650"/>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042" name="Straight Connector 1041">
            <a:extLst>
              <a:ext uri="{FF2B5EF4-FFF2-40B4-BE49-F238E27FC236}">
                <a16:creationId xmlns:a16="http://schemas.microsoft.com/office/drawing/2014/main" id="{23481B79-97C5-D369-6B1F-B34EE50C4F01}"/>
              </a:ext>
            </a:extLst>
          </p:cNvPr>
          <p:cNvCxnSpPr>
            <a:cxnSpLocks/>
          </p:cNvCxnSpPr>
          <p:nvPr/>
        </p:nvCxnSpPr>
        <p:spPr>
          <a:xfrm>
            <a:off x="6832481" y="5573310"/>
            <a:ext cx="646277" cy="0"/>
          </a:xfrm>
          <a:prstGeom prst="line">
            <a:avLst/>
          </a:prstGeom>
        </p:spPr>
        <p:style>
          <a:lnRef idx="2">
            <a:schemeClr val="accent1"/>
          </a:lnRef>
          <a:fillRef idx="0">
            <a:schemeClr val="accent1"/>
          </a:fillRef>
          <a:effectRef idx="1">
            <a:schemeClr val="accent1"/>
          </a:effectRef>
          <a:fontRef idx="minor">
            <a:schemeClr val="tx1"/>
          </a:fontRef>
        </p:style>
      </p:cxnSp>
      <p:sp>
        <p:nvSpPr>
          <p:cNvPr id="1043" name="Rectangle 1042">
            <a:extLst>
              <a:ext uri="{FF2B5EF4-FFF2-40B4-BE49-F238E27FC236}">
                <a16:creationId xmlns:a16="http://schemas.microsoft.com/office/drawing/2014/main" id="{50469444-C445-6CEF-9AC2-E1A179F3D308}"/>
              </a:ext>
            </a:extLst>
          </p:cNvPr>
          <p:cNvSpPr/>
          <p:nvPr/>
        </p:nvSpPr>
        <p:spPr>
          <a:xfrm>
            <a:off x="3438855" y="5226989"/>
            <a:ext cx="1136720" cy="641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044" name="Picture 1043">
            <a:extLst>
              <a:ext uri="{FF2B5EF4-FFF2-40B4-BE49-F238E27FC236}">
                <a16:creationId xmlns:a16="http://schemas.microsoft.com/office/drawing/2014/main" id="{4834885C-A530-7E8D-DEA2-4066A84E246F}"/>
              </a:ext>
            </a:extLst>
          </p:cNvPr>
          <p:cNvPicPr>
            <a:picLocks noChangeAspect="1"/>
          </p:cNvPicPr>
          <p:nvPr/>
        </p:nvPicPr>
        <p:blipFill>
          <a:blip r:embed="rId10"/>
          <a:stretch>
            <a:fillRect/>
          </a:stretch>
        </p:blipFill>
        <p:spPr>
          <a:xfrm>
            <a:off x="3437710" y="5039355"/>
            <a:ext cx="367095" cy="361490"/>
          </a:xfrm>
          <a:prstGeom prst="rect">
            <a:avLst/>
          </a:prstGeom>
        </p:spPr>
      </p:pic>
      <p:sp>
        <p:nvSpPr>
          <p:cNvPr id="1045" name="TextBox 1044">
            <a:extLst>
              <a:ext uri="{FF2B5EF4-FFF2-40B4-BE49-F238E27FC236}">
                <a16:creationId xmlns:a16="http://schemas.microsoft.com/office/drawing/2014/main" id="{75A30FCD-E613-EF5C-620D-E3CE4ABEB06D}"/>
              </a:ext>
            </a:extLst>
          </p:cNvPr>
          <p:cNvSpPr txBox="1"/>
          <p:nvPr/>
        </p:nvSpPr>
        <p:spPr>
          <a:xfrm>
            <a:off x="3359020" y="5912258"/>
            <a:ext cx="2250663" cy="553998"/>
          </a:xfrm>
          <a:prstGeom prst="rect">
            <a:avLst/>
          </a:prstGeom>
          <a:noFill/>
        </p:spPr>
        <p:txBody>
          <a:bodyPr wrap="square">
            <a:spAutoFit/>
          </a:bodyPr>
          <a:lstStyle/>
          <a:p>
            <a:r>
              <a:rPr lang="en-US" sz="1000" b="1" dirty="0">
                <a:solidFill>
                  <a:schemeClr val="tx1">
                    <a:lumMod val="75000"/>
                    <a:lumOff val="25000"/>
                  </a:schemeClr>
                </a:solidFill>
              </a:rPr>
              <a:t>VM_ID</a:t>
            </a:r>
            <a:r>
              <a:rPr lang="en-US" sz="1000" dirty="0">
                <a:solidFill>
                  <a:schemeClr val="tx1">
                    <a:lumMod val="75000"/>
                    <a:lumOff val="25000"/>
                  </a:schemeClr>
                </a:solidFill>
              </a:rPr>
              <a:t>:</a:t>
            </a:r>
            <a:r>
              <a:rPr lang="en-US" sz="1000" b="1" dirty="0">
                <a:solidFill>
                  <a:schemeClr val="tx1">
                    <a:lumMod val="75000"/>
                    <a:lumOff val="25000"/>
                  </a:schemeClr>
                </a:solidFill>
              </a:rPr>
              <a:t> </a:t>
            </a:r>
            <a:r>
              <a:rPr lang="en-US" sz="1000" dirty="0">
                <a:solidFill>
                  <a:schemeClr val="tx1">
                    <a:lumMod val="75000"/>
                    <a:lumOff val="25000"/>
                  </a:schemeClr>
                </a:solidFill>
              </a:rPr>
              <a:t>Transaction VM</a:t>
            </a:r>
          </a:p>
          <a:p>
            <a:r>
              <a:rPr lang="en-US" sz="1000" b="1" dirty="0">
                <a:solidFill>
                  <a:schemeClr val="tx1">
                    <a:lumMod val="75000"/>
                    <a:lumOff val="25000"/>
                  </a:schemeClr>
                </a:solidFill>
              </a:rPr>
              <a:t>OS: </a:t>
            </a:r>
            <a:r>
              <a:rPr lang="en-US" sz="1000" dirty="0">
                <a:solidFill>
                  <a:schemeClr val="tx1">
                    <a:lumMod val="75000"/>
                    <a:lumOff val="25000"/>
                  </a:schemeClr>
                </a:solidFill>
              </a:rPr>
              <a:t>Ubuntu 22.04</a:t>
            </a:r>
          </a:p>
          <a:p>
            <a:r>
              <a:rPr lang="en-US" sz="1000" b="1" dirty="0">
                <a:solidFill>
                  <a:schemeClr val="tx1">
                    <a:lumMod val="75000"/>
                    <a:lumOff val="25000"/>
                  </a:schemeClr>
                </a:solidFill>
              </a:rPr>
              <a:t>Access Tool</a:t>
            </a:r>
            <a:r>
              <a:rPr lang="en-US" sz="1000" dirty="0">
                <a:solidFill>
                  <a:schemeClr val="tx1">
                    <a:lumMod val="75000"/>
                    <a:lumOff val="25000"/>
                  </a:schemeClr>
                </a:solidFill>
              </a:rPr>
              <a:t>: SSH</a:t>
            </a:r>
          </a:p>
        </p:txBody>
      </p:sp>
      <p:pic>
        <p:nvPicPr>
          <p:cNvPr id="1046" name="Picture 1045">
            <a:extLst>
              <a:ext uri="{FF2B5EF4-FFF2-40B4-BE49-F238E27FC236}">
                <a16:creationId xmlns:a16="http://schemas.microsoft.com/office/drawing/2014/main" id="{19AB6F72-B785-B4D1-FDFD-38EC34D3348A}"/>
              </a:ext>
            </a:extLst>
          </p:cNvPr>
          <p:cNvPicPr>
            <a:picLocks noChangeAspect="1"/>
          </p:cNvPicPr>
          <p:nvPr/>
        </p:nvPicPr>
        <p:blipFill>
          <a:blip r:embed="rId9"/>
          <a:stretch>
            <a:fillRect/>
          </a:stretch>
        </p:blipFill>
        <p:spPr>
          <a:xfrm>
            <a:off x="3846351" y="5320423"/>
            <a:ext cx="531176" cy="467941"/>
          </a:xfrm>
          <a:prstGeom prst="rect">
            <a:avLst/>
          </a:prstGeom>
        </p:spPr>
      </p:pic>
      <p:pic>
        <p:nvPicPr>
          <p:cNvPr id="1051" name="Picture 1050">
            <a:extLst>
              <a:ext uri="{FF2B5EF4-FFF2-40B4-BE49-F238E27FC236}">
                <a16:creationId xmlns:a16="http://schemas.microsoft.com/office/drawing/2014/main" id="{99573DF7-84E4-7D6C-D678-975A5B8D58A2}"/>
              </a:ext>
            </a:extLst>
          </p:cNvPr>
          <p:cNvPicPr>
            <a:picLocks noChangeAspect="1"/>
          </p:cNvPicPr>
          <p:nvPr/>
        </p:nvPicPr>
        <p:blipFill>
          <a:blip r:embed="rId10"/>
          <a:stretch>
            <a:fillRect/>
          </a:stretch>
        </p:blipFill>
        <p:spPr>
          <a:xfrm>
            <a:off x="904144" y="3567720"/>
            <a:ext cx="367095" cy="361490"/>
          </a:xfrm>
          <a:prstGeom prst="rect">
            <a:avLst/>
          </a:prstGeom>
        </p:spPr>
      </p:pic>
      <p:cxnSp>
        <p:nvCxnSpPr>
          <p:cNvPr id="1052" name="Connector: Elbow 1051">
            <a:extLst>
              <a:ext uri="{FF2B5EF4-FFF2-40B4-BE49-F238E27FC236}">
                <a16:creationId xmlns:a16="http://schemas.microsoft.com/office/drawing/2014/main" id="{7D85490D-A8DC-B8C6-4D1F-AD1286C18548}"/>
              </a:ext>
            </a:extLst>
          </p:cNvPr>
          <p:cNvCxnSpPr>
            <a:cxnSpLocks/>
            <a:stCxn id="1043" idx="3"/>
            <a:endCxn id="29" idx="1"/>
          </p:cNvCxnSpPr>
          <p:nvPr/>
        </p:nvCxnSpPr>
        <p:spPr>
          <a:xfrm flipV="1">
            <a:off x="4575575" y="4129263"/>
            <a:ext cx="1115552" cy="1418664"/>
          </a:xfrm>
          <a:prstGeom prst="bentConnector3">
            <a:avLst/>
          </a:prstGeom>
        </p:spPr>
        <p:style>
          <a:lnRef idx="2">
            <a:schemeClr val="accent1"/>
          </a:lnRef>
          <a:fillRef idx="0">
            <a:schemeClr val="accent1"/>
          </a:fillRef>
          <a:effectRef idx="1">
            <a:schemeClr val="accent1"/>
          </a:effectRef>
          <a:fontRef idx="minor">
            <a:schemeClr val="tx1"/>
          </a:fontRef>
        </p:style>
      </p:cxnSp>
      <p:pic>
        <p:nvPicPr>
          <p:cNvPr id="1055" name="Picture 1054" descr="A computer device with wires connected to it&#10;&#10;Description automatically generated">
            <a:extLst>
              <a:ext uri="{FF2B5EF4-FFF2-40B4-BE49-F238E27FC236}">
                <a16:creationId xmlns:a16="http://schemas.microsoft.com/office/drawing/2014/main" id="{CE1A2662-7C0E-C748-4E08-F8715D9E37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272745" y="3594173"/>
            <a:ext cx="559277" cy="559277"/>
          </a:xfrm>
          <a:prstGeom prst="rect">
            <a:avLst/>
          </a:prstGeom>
        </p:spPr>
      </p:pic>
      <p:cxnSp>
        <p:nvCxnSpPr>
          <p:cNvPr id="1058" name="Straight Arrow Connector 1057">
            <a:extLst>
              <a:ext uri="{FF2B5EF4-FFF2-40B4-BE49-F238E27FC236}">
                <a16:creationId xmlns:a16="http://schemas.microsoft.com/office/drawing/2014/main" id="{8CE36710-88DB-B3ED-CECF-ADD79DB63A74}"/>
              </a:ext>
            </a:extLst>
          </p:cNvPr>
          <p:cNvCxnSpPr>
            <a:cxnSpLocks/>
          </p:cNvCxnSpPr>
          <p:nvPr/>
        </p:nvCxnSpPr>
        <p:spPr>
          <a:xfrm flipV="1">
            <a:off x="1283617" y="3672664"/>
            <a:ext cx="1989128" cy="1505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59" name="Straight Arrow Connector 1058">
            <a:extLst>
              <a:ext uri="{FF2B5EF4-FFF2-40B4-BE49-F238E27FC236}">
                <a16:creationId xmlns:a16="http://schemas.microsoft.com/office/drawing/2014/main" id="{EDC0D3A6-2C82-BEC6-4DC4-0DB1F9E34615}"/>
              </a:ext>
            </a:extLst>
          </p:cNvPr>
          <p:cNvCxnSpPr>
            <a:cxnSpLocks/>
          </p:cNvCxnSpPr>
          <p:nvPr/>
        </p:nvCxnSpPr>
        <p:spPr>
          <a:xfrm>
            <a:off x="3931239" y="3830022"/>
            <a:ext cx="1589009" cy="138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66" name="Straight Arrow Connector 1065">
            <a:extLst>
              <a:ext uri="{FF2B5EF4-FFF2-40B4-BE49-F238E27FC236}">
                <a16:creationId xmlns:a16="http://schemas.microsoft.com/office/drawing/2014/main" id="{E1C2298A-B848-F185-B9D3-8A6D61B2F6A2}"/>
              </a:ext>
            </a:extLst>
          </p:cNvPr>
          <p:cNvCxnSpPr>
            <a:cxnSpLocks/>
          </p:cNvCxnSpPr>
          <p:nvPr/>
        </p:nvCxnSpPr>
        <p:spPr>
          <a:xfrm flipH="1">
            <a:off x="5062687" y="4001027"/>
            <a:ext cx="482118" cy="25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69" name="Straight Arrow Connector 1068">
            <a:extLst>
              <a:ext uri="{FF2B5EF4-FFF2-40B4-BE49-F238E27FC236}">
                <a16:creationId xmlns:a16="http://schemas.microsoft.com/office/drawing/2014/main" id="{F9B86ABE-C8B0-9B55-6DFA-7C58C7263AF2}"/>
              </a:ext>
            </a:extLst>
          </p:cNvPr>
          <p:cNvCxnSpPr>
            <a:cxnSpLocks/>
          </p:cNvCxnSpPr>
          <p:nvPr/>
        </p:nvCxnSpPr>
        <p:spPr>
          <a:xfrm>
            <a:off x="5030925" y="4066344"/>
            <a:ext cx="0" cy="12563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76" name="Straight Arrow Connector 1075">
            <a:extLst>
              <a:ext uri="{FF2B5EF4-FFF2-40B4-BE49-F238E27FC236}">
                <a16:creationId xmlns:a16="http://schemas.microsoft.com/office/drawing/2014/main" id="{F6B442C7-F1DE-442A-D0D8-1DD801053A6A}"/>
              </a:ext>
            </a:extLst>
          </p:cNvPr>
          <p:cNvCxnSpPr>
            <a:cxnSpLocks/>
          </p:cNvCxnSpPr>
          <p:nvPr/>
        </p:nvCxnSpPr>
        <p:spPr>
          <a:xfrm flipH="1">
            <a:off x="4606228" y="5362719"/>
            <a:ext cx="376843"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81" name="TextBox 1080">
            <a:extLst>
              <a:ext uri="{FF2B5EF4-FFF2-40B4-BE49-F238E27FC236}">
                <a16:creationId xmlns:a16="http://schemas.microsoft.com/office/drawing/2014/main" id="{7533A77F-5A5D-D95F-A03E-D20F8969460A}"/>
              </a:ext>
            </a:extLst>
          </p:cNvPr>
          <p:cNvSpPr txBox="1"/>
          <p:nvPr/>
        </p:nvSpPr>
        <p:spPr>
          <a:xfrm>
            <a:off x="3097160" y="4206595"/>
            <a:ext cx="1222538" cy="276999"/>
          </a:xfrm>
          <a:prstGeom prst="rect">
            <a:avLst/>
          </a:prstGeom>
          <a:noFill/>
        </p:spPr>
        <p:txBody>
          <a:bodyPr wrap="square">
            <a:spAutoFit/>
          </a:bodyPr>
          <a:lstStyle/>
          <a:p>
            <a:r>
              <a:rPr lang="en-SG" sz="1200" b="1" dirty="0"/>
              <a:t>NCL Gateway </a:t>
            </a:r>
          </a:p>
        </p:txBody>
      </p:sp>
      <p:sp>
        <p:nvSpPr>
          <p:cNvPr id="1084" name="TextBox 1083">
            <a:extLst>
              <a:ext uri="{FF2B5EF4-FFF2-40B4-BE49-F238E27FC236}">
                <a16:creationId xmlns:a16="http://schemas.microsoft.com/office/drawing/2014/main" id="{594C2360-A7EF-BD9B-FF41-771C0D3B899B}"/>
              </a:ext>
            </a:extLst>
          </p:cNvPr>
          <p:cNvSpPr txBox="1"/>
          <p:nvPr/>
        </p:nvSpPr>
        <p:spPr>
          <a:xfrm>
            <a:off x="801261" y="2557842"/>
            <a:ext cx="1222538" cy="461665"/>
          </a:xfrm>
          <a:prstGeom prst="rect">
            <a:avLst/>
          </a:prstGeom>
          <a:noFill/>
        </p:spPr>
        <p:txBody>
          <a:bodyPr wrap="square">
            <a:spAutoFit/>
          </a:bodyPr>
          <a:lstStyle/>
          <a:p>
            <a:r>
              <a:rPr lang="en-SG" sz="1200" b="1" dirty="0"/>
              <a:t>TeamViewer Client</a:t>
            </a:r>
          </a:p>
        </p:txBody>
      </p:sp>
      <p:sp>
        <p:nvSpPr>
          <p:cNvPr id="1085" name="TextBox 1084">
            <a:extLst>
              <a:ext uri="{FF2B5EF4-FFF2-40B4-BE49-F238E27FC236}">
                <a16:creationId xmlns:a16="http://schemas.microsoft.com/office/drawing/2014/main" id="{BC03BFA1-7F16-ECFD-7D5E-A0BE985CAB1D}"/>
              </a:ext>
            </a:extLst>
          </p:cNvPr>
          <p:cNvSpPr txBox="1"/>
          <p:nvPr/>
        </p:nvSpPr>
        <p:spPr>
          <a:xfrm>
            <a:off x="823606" y="3984646"/>
            <a:ext cx="1222538" cy="276999"/>
          </a:xfrm>
          <a:prstGeom prst="rect">
            <a:avLst/>
          </a:prstGeom>
          <a:noFill/>
        </p:spPr>
        <p:txBody>
          <a:bodyPr wrap="square">
            <a:spAutoFit/>
          </a:bodyPr>
          <a:lstStyle/>
          <a:p>
            <a:r>
              <a:rPr lang="en-SG" sz="1200" b="1" dirty="0"/>
              <a:t>SSH Client</a:t>
            </a:r>
          </a:p>
        </p:txBody>
      </p:sp>
      <p:sp>
        <p:nvSpPr>
          <p:cNvPr id="1086" name="TextBox 1085">
            <a:extLst>
              <a:ext uri="{FF2B5EF4-FFF2-40B4-BE49-F238E27FC236}">
                <a16:creationId xmlns:a16="http://schemas.microsoft.com/office/drawing/2014/main" id="{668EEEC0-D8F2-C50C-23E1-975BDFA393C4}"/>
              </a:ext>
            </a:extLst>
          </p:cNvPr>
          <p:cNvSpPr txBox="1"/>
          <p:nvPr/>
        </p:nvSpPr>
        <p:spPr>
          <a:xfrm>
            <a:off x="830612" y="5044155"/>
            <a:ext cx="1222538" cy="276999"/>
          </a:xfrm>
          <a:prstGeom prst="rect">
            <a:avLst/>
          </a:prstGeom>
          <a:noFill/>
        </p:spPr>
        <p:txBody>
          <a:bodyPr wrap="square">
            <a:spAutoFit/>
          </a:bodyPr>
          <a:lstStyle/>
          <a:p>
            <a:r>
              <a:rPr lang="en-SG" sz="1200" b="1" dirty="0"/>
              <a:t>User </a:t>
            </a:r>
          </a:p>
        </p:txBody>
      </p:sp>
      <p:sp>
        <p:nvSpPr>
          <p:cNvPr id="1087" name="Arrow: Up 1086">
            <a:extLst>
              <a:ext uri="{FF2B5EF4-FFF2-40B4-BE49-F238E27FC236}">
                <a16:creationId xmlns:a16="http://schemas.microsoft.com/office/drawing/2014/main" id="{A01A39E1-4F71-15EE-A9F4-F03BBE9B3621}"/>
              </a:ext>
            </a:extLst>
          </p:cNvPr>
          <p:cNvSpPr/>
          <p:nvPr/>
        </p:nvSpPr>
        <p:spPr>
          <a:xfrm>
            <a:off x="1017037" y="4261645"/>
            <a:ext cx="102862" cy="23249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07126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 network&#10;&#10;Description automatically generated">
            <a:extLst>
              <a:ext uri="{FF2B5EF4-FFF2-40B4-BE49-F238E27FC236}">
                <a16:creationId xmlns:a16="http://schemas.microsoft.com/office/drawing/2014/main" id="{31974987-A210-EE37-BCF5-8907EFF3C321}"/>
              </a:ext>
            </a:extLst>
          </p:cNvPr>
          <p:cNvPicPr>
            <a:picLocks noChangeAspect="1"/>
          </p:cNvPicPr>
          <p:nvPr/>
        </p:nvPicPr>
        <p:blipFill>
          <a:blip r:embed="rId2">
            <a:extLst>
              <a:ext uri="{28A0092B-C50C-407E-A947-70E740481C1C}">
                <a14:useLocalDpi xmlns:a14="http://schemas.microsoft.com/office/drawing/2010/main" val="0"/>
              </a:ext>
            </a:extLst>
          </a:blip>
          <a:srcRect t="10229"/>
          <a:stretch/>
        </p:blipFill>
        <p:spPr>
          <a:xfrm>
            <a:off x="3815523" y="1568162"/>
            <a:ext cx="6535485" cy="3070395"/>
          </a:xfrm>
          <a:prstGeom prst="rect">
            <a:avLst/>
          </a:prstGeom>
          <a:ln w="9525">
            <a:solidFill>
              <a:schemeClr val="tx1"/>
            </a:solidFill>
          </a:ln>
        </p:spPr>
      </p:pic>
    </p:spTree>
    <p:extLst>
      <p:ext uri="{BB962C8B-B14F-4D97-AF65-F5344CB8AC3E}">
        <p14:creationId xmlns:p14="http://schemas.microsoft.com/office/powerpoint/2010/main" val="296394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TotalTime>
  <Words>285</Words>
  <Application>Microsoft Office PowerPoint</Application>
  <PresentationFormat>Widescreen</PresentationFormat>
  <Paragraphs>67</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40</cp:revision>
  <dcterms:created xsi:type="dcterms:W3CDTF">2025-02-13T06:14:02Z</dcterms:created>
  <dcterms:modified xsi:type="dcterms:W3CDTF">2025-03-05T02:47:34Z</dcterms:modified>
</cp:coreProperties>
</file>