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332" r:id="rId3"/>
    <p:sldId id="334" r:id="rId4"/>
    <p:sldId id="331" r:id="rId5"/>
    <p:sldId id="330" r:id="rId6"/>
    <p:sldId id="335" r:id="rId7"/>
    <p:sldId id="260" r:id="rId8"/>
    <p:sldId id="261" r:id="rId9"/>
    <p:sldId id="262" r:id="rId10"/>
    <p:sldId id="33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42EE5-636A-4C1E-9A32-D4BF9A08B586}" type="datetimeFigureOut">
              <a:rPr lang="en-SG" smtClean="0"/>
              <a:t>9/4/2025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2A26B-4ECB-45CF-AB22-75BB9EEFF332}" type="slidenum">
              <a:rPr lang="en-SG" smtClean="0"/>
              <a:t>‹#›</a:t>
            </a:fld>
            <a:endParaRPr lang="en-SG"/>
          </a:p>
        </p:txBody>
      </p:sp>
    </p:spTree>
    <p:extLst>
      <p:ext uri="{BB962C8B-B14F-4D97-AF65-F5344CB8AC3E}">
        <p14:creationId xmlns:p14="http://schemas.microsoft.com/office/powerpoint/2010/main" val="338612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F6449-D3FB-A218-DD58-B83608C9FE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BCD01-A9C9-A4C3-254F-5EE80B1342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F5F1D-A032-8774-E245-2F477D2A56D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A29DFE74-6D58-4B67-8ED0-6B32C51134F5}"/>
              </a:ext>
            </a:extLst>
          </p:cNvPr>
          <p:cNvSpPr>
            <a:spLocks noGrp="1"/>
          </p:cNvSpPr>
          <p:nvPr>
            <p:ph type="sldNum" sz="quarter" idx="5"/>
          </p:nvPr>
        </p:nvSpPr>
        <p:spPr/>
        <p:txBody>
          <a:bodyPr/>
          <a:lstStyle/>
          <a:p>
            <a:fld id="{F172A26B-4ECB-45CF-AB22-75BB9EEFF332}" type="slidenum">
              <a:rPr lang="en-SG" smtClean="0"/>
              <a:t>4</a:t>
            </a:fld>
            <a:endParaRPr lang="en-SG"/>
          </a:p>
        </p:txBody>
      </p:sp>
    </p:spTree>
    <p:extLst>
      <p:ext uri="{BB962C8B-B14F-4D97-AF65-F5344CB8AC3E}">
        <p14:creationId xmlns:p14="http://schemas.microsoft.com/office/powerpoint/2010/main" val="3002847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172A26B-4ECB-45CF-AB22-75BB9EEFF332}" type="slidenum">
              <a:rPr lang="en-SG" smtClean="0"/>
              <a:t>7</a:t>
            </a:fld>
            <a:endParaRPr lang="en-SG"/>
          </a:p>
        </p:txBody>
      </p:sp>
    </p:spTree>
    <p:extLst>
      <p:ext uri="{BB962C8B-B14F-4D97-AF65-F5344CB8AC3E}">
        <p14:creationId xmlns:p14="http://schemas.microsoft.com/office/powerpoint/2010/main" val="97156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172A26B-4ECB-45CF-AB22-75BB9EEFF332}" type="slidenum">
              <a:rPr lang="en-SG" smtClean="0"/>
              <a:t>9</a:t>
            </a:fld>
            <a:endParaRPr lang="en-SG"/>
          </a:p>
        </p:txBody>
      </p:sp>
    </p:spTree>
    <p:extLst>
      <p:ext uri="{BB962C8B-B14F-4D97-AF65-F5344CB8AC3E}">
        <p14:creationId xmlns:p14="http://schemas.microsoft.com/office/powerpoint/2010/main" val="203571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23F4-0998-B8C5-B877-49225EBBB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B1782F-2E52-EABD-B4F4-8C8751637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9EA14C7-2BB3-5D3D-65A5-8614369E8AC4}"/>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5" name="Footer Placeholder 4">
            <a:extLst>
              <a:ext uri="{FF2B5EF4-FFF2-40B4-BE49-F238E27FC236}">
                <a16:creationId xmlns:a16="http://schemas.microsoft.com/office/drawing/2014/main" id="{F900FA5B-8B14-DA11-88B4-4B52892253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055D33A-5E41-6C6B-4485-724BF9E7626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73281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996E-7B6F-F976-2C02-CE42FC2C56C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5434008-970B-1DEB-FA94-1642E4E53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540F309-1719-A840-B42B-1C3BC8C315BA}"/>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5" name="Footer Placeholder 4">
            <a:extLst>
              <a:ext uri="{FF2B5EF4-FFF2-40B4-BE49-F238E27FC236}">
                <a16:creationId xmlns:a16="http://schemas.microsoft.com/office/drawing/2014/main" id="{56AC1482-09F7-E1DA-7170-2E857A6235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978B26-A148-7591-5755-FCF435523E9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61544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BF81C-92E7-F77F-74C0-87B02B34BD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4A7E533-1028-CB6A-D1F5-A634F31E4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0C14C22-A1F1-76A9-95FD-028BC2B2334C}"/>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5" name="Footer Placeholder 4">
            <a:extLst>
              <a:ext uri="{FF2B5EF4-FFF2-40B4-BE49-F238E27FC236}">
                <a16:creationId xmlns:a16="http://schemas.microsoft.com/office/drawing/2014/main" id="{9EA89D97-E7CA-DA02-F464-4EF6A83004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F5455E-A99D-E17A-FB2D-4A3019B31F17}"/>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51574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2CA2-D87D-07D2-E32D-BB24FB0AD61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7584E7B-8C61-9642-70B5-6AA249A55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CC9BBC-1CE4-C35E-7AE0-E28C391CD602}"/>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5" name="Footer Placeholder 4">
            <a:extLst>
              <a:ext uri="{FF2B5EF4-FFF2-40B4-BE49-F238E27FC236}">
                <a16:creationId xmlns:a16="http://schemas.microsoft.com/office/drawing/2014/main" id="{1D38449C-C6A5-992E-C628-BEF204A8F22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757979C-2CA0-809A-F645-B993D5EAEECF}"/>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57804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2CE-74DC-60C4-03E6-D4CC3F793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AD16027-4900-D2E9-DBCA-04E1446951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7AE4D2-A065-18A6-B201-9F55963B21B5}"/>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5" name="Footer Placeholder 4">
            <a:extLst>
              <a:ext uri="{FF2B5EF4-FFF2-40B4-BE49-F238E27FC236}">
                <a16:creationId xmlns:a16="http://schemas.microsoft.com/office/drawing/2014/main" id="{E17257F4-63FD-684B-7E06-DBB6FFA690F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85CA7D2-5401-1A08-666F-4D7DDDF75FB9}"/>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57487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4CCD-9869-9514-0D30-41D539C6DB3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423D1EF-2E0C-BD8D-E6B8-C543D70CD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E58FB7A-5E56-2623-B50E-38D7B466A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ED10C6B-8BDA-958E-D731-D52549EBED3C}"/>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6" name="Footer Placeholder 5">
            <a:extLst>
              <a:ext uri="{FF2B5EF4-FFF2-40B4-BE49-F238E27FC236}">
                <a16:creationId xmlns:a16="http://schemas.microsoft.com/office/drawing/2014/main" id="{B12D6678-3E72-9A39-3463-2DABCD787F3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37E412D-029D-E173-18F2-97C71CBD0168}"/>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70272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6A61-2AD6-CE4B-7C34-8752B7C4F4A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5629BB5-96CC-F95B-CCF9-977C9D900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0E1F3-80B3-DBD4-53BB-9DB26ADD2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A18F9D6-6219-143F-B909-25FBC1FDD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BD3D5-CEAD-31CA-2179-B266A2A5F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17496AF-69AB-3510-28A6-0636D8C708F7}"/>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8" name="Footer Placeholder 7">
            <a:extLst>
              <a:ext uri="{FF2B5EF4-FFF2-40B4-BE49-F238E27FC236}">
                <a16:creationId xmlns:a16="http://schemas.microsoft.com/office/drawing/2014/main" id="{34AD9D1D-4F31-5DA8-C0E0-126FB86B630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5E0EA78-133F-D729-3D75-DAB99F69507C}"/>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58379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8D34-A305-7104-D370-862D458C05E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86D56AF-A5DD-B0D9-2D35-A588D93D723B}"/>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4" name="Footer Placeholder 3">
            <a:extLst>
              <a:ext uri="{FF2B5EF4-FFF2-40B4-BE49-F238E27FC236}">
                <a16:creationId xmlns:a16="http://schemas.microsoft.com/office/drawing/2014/main" id="{7E1BE0C5-9675-9D0F-C2E1-FF554EABE41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021D336-FCB5-B50A-D42A-72833D99B378}"/>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25074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7B530-1CB2-B53F-48AB-183B78854BB9}"/>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3" name="Footer Placeholder 2">
            <a:extLst>
              <a:ext uri="{FF2B5EF4-FFF2-40B4-BE49-F238E27FC236}">
                <a16:creationId xmlns:a16="http://schemas.microsoft.com/office/drawing/2014/main" id="{10EA1985-868A-1376-D5E6-85A87F69B76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441DA0E-B8EC-2D71-F52E-3C49E5D25CDA}"/>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71219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7F7B-33F2-2C26-EB0B-87A4C6FE4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C1F0F84-38FB-5F1A-FD7B-6AB94885D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2308755-4810-3703-202A-C5894D307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FE867-08C3-155F-3F61-39217C6C6193}"/>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6" name="Footer Placeholder 5">
            <a:extLst>
              <a:ext uri="{FF2B5EF4-FFF2-40B4-BE49-F238E27FC236}">
                <a16:creationId xmlns:a16="http://schemas.microsoft.com/office/drawing/2014/main" id="{AC69476D-4EC8-05C6-687B-226FD155BF7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432DF72-29DB-8D64-CC21-579DA44E46C1}"/>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2333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7C3-CA28-6A3A-F297-DBC57F1C4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E41588D-3EED-3BC4-3DDC-6F6013E27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6E384AF-3EE8-A964-7728-C8A162FE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42E45-E4BC-1A37-6F2B-CFB0BF4D9A15}"/>
              </a:ext>
            </a:extLst>
          </p:cNvPr>
          <p:cNvSpPr>
            <a:spLocks noGrp="1"/>
          </p:cNvSpPr>
          <p:nvPr>
            <p:ph type="dt" sz="half" idx="10"/>
          </p:nvPr>
        </p:nvSpPr>
        <p:spPr/>
        <p:txBody>
          <a:bodyPr/>
          <a:lstStyle/>
          <a:p>
            <a:fld id="{CDABA62A-970D-44BA-BCA4-FF1EE97A39D4}" type="datetimeFigureOut">
              <a:rPr lang="en-SG" smtClean="0"/>
              <a:t>9/4/2025</a:t>
            </a:fld>
            <a:endParaRPr lang="en-SG"/>
          </a:p>
        </p:txBody>
      </p:sp>
      <p:sp>
        <p:nvSpPr>
          <p:cNvPr id="6" name="Footer Placeholder 5">
            <a:extLst>
              <a:ext uri="{FF2B5EF4-FFF2-40B4-BE49-F238E27FC236}">
                <a16:creationId xmlns:a16="http://schemas.microsoft.com/office/drawing/2014/main" id="{15F92F01-FD1B-E3D5-1C1E-AA392B40694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919587A-1B99-320F-CF06-1BF7EC418C3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97662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89025-D11C-966F-116D-30F9D045F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CD674D0-D40C-FBA9-AD9B-E4937DA5C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AACB626-8443-53BD-6FEA-116D7E91E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ABA62A-970D-44BA-BCA4-FF1EE97A39D4}" type="datetimeFigureOut">
              <a:rPr lang="en-SG" smtClean="0"/>
              <a:t>9/4/2025</a:t>
            </a:fld>
            <a:endParaRPr lang="en-SG"/>
          </a:p>
        </p:txBody>
      </p:sp>
      <p:sp>
        <p:nvSpPr>
          <p:cNvPr id="5" name="Footer Placeholder 4">
            <a:extLst>
              <a:ext uri="{FF2B5EF4-FFF2-40B4-BE49-F238E27FC236}">
                <a16:creationId xmlns:a16="http://schemas.microsoft.com/office/drawing/2014/main" id="{6072C653-829A-863D-B16E-EA14578FB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60005119-F190-4643-451E-AC44DD6A5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0DFC74-0B1E-4AD7-836E-0CE0A8E67613}" type="slidenum">
              <a:rPr lang="en-SG" smtClean="0"/>
              <a:t>‹#›</a:t>
            </a:fld>
            <a:endParaRPr lang="en-SG"/>
          </a:p>
        </p:txBody>
      </p:sp>
    </p:spTree>
    <p:extLst>
      <p:ext uri="{BB962C8B-B14F-4D97-AF65-F5344CB8AC3E}">
        <p14:creationId xmlns:p14="http://schemas.microsoft.com/office/powerpoint/2010/main" val="111197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gif"/><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3.jp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AB38C-E24A-984A-1182-BB8B452B15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C0BBAF-AAA2-E583-D2DA-641DE5690DC6}"/>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endParaRPr lang="en-SG" sz="2400" dirty="0">
              <a:solidFill>
                <a:srgbClr val="FF0000"/>
              </a:solidFill>
            </a:endParaRPr>
          </a:p>
        </p:txBody>
      </p:sp>
      <p:sp>
        <p:nvSpPr>
          <p:cNvPr id="5" name="TextBox 4">
            <a:extLst>
              <a:ext uri="{FF2B5EF4-FFF2-40B4-BE49-F238E27FC236}">
                <a16:creationId xmlns:a16="http://schemas.microsoft.com/office/drawing/2014/main" id="{594CD5EA-C508-DAAE-4510-01569912CA32}"/>
              </a:ext>
            </a:extLst>
          </p:cNvPr>
          <p:cNvSpPr txBox="1"/>
          <p:nvPr/>
        </p:nvSpPr>
        <p:spPr>
          <a:xfrm>
            <a:off x="915414" y="1042338"/>
            <a:ext cx="8076971" cy="2308324"/>
          </a:xfrm>
          <a:prstGeom prst="rect">
            <a:avLst/>
          </a:prstGeom>
          <a:noFill/>
        </p:spPr>
        <p:txBody>
          <a:bodyPr wrap="square" rtlCol="0">
            <a:spAutoFit/>
          </a:bodyPr>
          <a:lstStyle/>
          <a:p>
            <a:r>
              <a:rPr lang="en-US" sz="3200" b="1" dirty="0">
                <a:solidFill>
                  <a:schemeClr val="tx2">
                    <a:lumMod val="90000"/>
                    <a:lumOff val="10000"/>
                  </a:schemeClr>
                </a:solidFill>
              </a:rPr>
              <a:t>Power Grid OT Simulation System</a:t>
            </a:r>
          </a:p>
          <a:p>
            <a:endParaRPr lang="en-US" sz="3200" b="1" dirty="0">
              <a:solidFill>
                <a:srgbClr val="1F2328"/>
              </a:solidFill>
            </a:endParaRPr>
          </a:p>
          <a:p>
            <a:r>
              <a:rPr lang="en-US" sz="2400" b="1" dirty="0">
                <a:solidFill>
                  <a:srgbClr val="1F2328"/>
                </a:solidFill>
              </a:rPr>
              <a:t>Mini OT-Energy-System Cyber Security Digital Twin</a:t>
            </a:r>
          </a:p>
          <a:p>
            <a:endParaRPr lang="en-US" sz="3200" b="1" dirty="0">
              <a:solidFill>
                <a:srgbClr val="1F2328"/>
              </a:solidFill>
            </a:endParaRPr>
          </a:p>
          <a:p>
            <a:r>
              <a:rPr lang="en-US" sz="2400" b="1" dirty="0">
                <a:solidFill>
                  <a:srgbClr val="1F2328"/>
                </a:solidFill>
              </a:rPr>
              <a:t>Service Introduction</a:t>
            </a:r>
          </a:p>
        </p:txBody>
      </p:sp>
      <p:sp>
        <p:nvSpPr>
          <p:cNvPr id="6" name="TextBox 5">
            <a:extLst>
              <a:ext uri="{FF2B5EF4-FFF2-40B4-BE49-F238E27FC236}">
                <a16:creationId xmlns:a16="http://schemas.microsoft.com/office/drawing/2014/main" id="{99FC7D38-B0AA-49B0-A2D7-2A784AAACEE1}"/>
              </a:ext>
            </a:extLst>
          </p:cNvPr>
          <p:cNvSpPr txBox="1"/>
          <p:nvPr/>
        </p:nvSpPr>
        <p:spPr>
          <a:xfrm>
            <a:off x="639189" y="5988386"/>
            <a:ext cx="9567801" cy="523220"/>
          </a:xfrm>
          <a:prstGeom prst="rect">
            <a:avLst/>
          </a:prstGeom>
          <a:noFill/>
        </p:spPr>
        <p:txBody>
          <a:bodyPr wrap="square">
            <a:spAutoFit/>
          </a:bodyPr>
          <a:lstStyle/>
          <a:p>
            <a:pPr algn="just" rtl="0">
              <a:spcBef>
                <a:spcPts val="0"/>
              </a:spcBef>
              <a:spcAft>
                <a:spcPts val="0"/>
              </a:spcAft>
            </a:pPr>
            <a:r>
              <a:rPr lang="en-US" sz="1400" i="0" u="none" strike="noStrike" dirty="0">
                <a:effectLst/>
              </a:rPr>
              <a:t>Disclaimer: This presentation is intended solely for internal use and may contain confidential and/or privileged information. Unauthorized use, disclosure, distribution, or copying of the contents in this presentation is strictly prohibited. </a:t>
            </a:r>
            <a:endParaRPr lang="en-US" sz="1400" dirty="0">
              <a:effectLst/>
            </a:endParaRPr>
          </a:p>
        </p:txBody>
      </p:sp>
      <p:sp>
        <p:nvSpPr>
          <p:cNvPr id="10" name="TextBox 9">
            <a:extLst>
              <a:ext uri="{FF2B5EF4-FFF2-40B4-BE49-F238E27FC236}">
                <a16:creationId xmlns:a16="http://schemas.microsoft.com/office/drawing/2014/main" id="{688624EB-1AD5-E189-88CB-2CCF470E97A3}"/>
              </a:ext>
            </a:extLst>
          </p:cNvPr>
          <p:cNvSpPr txBox="1"/>
          <p:nvPr/>
        </p:nvSpPr>
        <p:spPr>
          <a:xfrm>
            <a:off x="5712808" y="4063469"/>
            <a:ext cx="3572185" cy="1477328"/>
          </a:xfrm>
          <a:prstGeom prst="rect">
            <a:avLst/>
          </a:prstGeom>
          <a:noFill/>
        </p:spPr>
        <p:txBody>
          <a:bodyPr wrap="square" rtlCol="0">
            <a:spAutoFit/>
          </a:bodyPr>
          <a:lstStyle/>
          <a:p>
            <a:r>
              <a:rPr lang="en-US" sz="1800" b="1" i="0" dirty="0">
                <a:solidFill>
                  <a:srgbClr val="1F2328"/>
                </a:solidFill>
                <a:effectLst/>
              </a:rPr>
              <a:t>Version: V_0.2.0</a:t>
            </a:r>
          </a:p>
          <a:p>
            <a:endParaRPr lang="en-US" sz="1800" b="1" i="0" dirty="0">
              <a:solidFill>
                <a:srgbClr val="1F2328"/>
              </a:solidFill>
              <a:effectLst/>
            </a:endParaRPr>
          </a:p>
          <a:p>
            <a:r>
              <a:rPr lang="en-US" sz="1800" b="1" i="0" dirty="0">
                <a:solidFill>
                  <a:srgbClr val="1F2328"/>
                </a:solidFill>
                <a:effectLst/>
              </a:rPr>
              <a:t>By NCL Development Team</a:t>
            </a:r>
          </a:p>
          <a:p>
            <a:endParaRPr lang="en-US" sz="1800" b="1" i="0" dirty="0">
              <a:solidFill>
                <a:srgbClr val="1F2328"/>
              </a:solidFill>
              <a:effectLst/>
            </a:endParaRPr>
          </a:p>
          <a:p>
            <a:r>
              <a:rPr lang="en-US" b="1">
                <a:solidFill>
                  <a:srgbClr val="1F2328"/>
                </a:solidFill>
              </a:rPr>
              <a:t>07 Apr 2025</a:t>
            </a:r>
            <a:endParaRPr lang="en-US" sz="1800" b="1" i="0" dirty="0">
              <a:solidFill>
                <a:srgbClr val="1F2328"/>
              </a:solidFill>
              <a:effectLst/>
            </a:endParaRPr>
          </a:p>
        </p:txBody>
      </p:sp>
      <p:pic>
        <p:nvPicPr>
          <p:cNvPr id="11" name="Picture 10" descr="Text&#10;&#10;Description automatically generated with medium confidence">
            <a:extLst>
              <a:ext uri="{FF2B5EF4-FFF2-40B4-BE49-F238E27FC236}">
                <a16:creationId xmlns:a16="http://schemas.microsoft.com/office/drawing/2014/main" id="{35FCB7D5-B41C-DBDC-58AC-63709257CD57}"/>
              </a:ext>
            </a:extLst>
          </p:cNvPr>
          <p:cNvPicPr>
            <a:picLocks noChangeAspect="1"/>
          </p:cNvPicPr>
          <p:nvPr/>
        </p:nvPicPr>
        <p:blipFill>
          <a:blip r:embed="rId2"/>
          <a:stretch>
            <a:fillRect/>
          </a:stretch>
        </p:blipFill>
        <p:spPr>
          <a:xfrm>
            <a:off x="997710" y="4063469"/>
            <a:ext cx="4342861" cy="1511774"/>
          </a:xfrm>
          <a:prstGeom prst="rect">
            <a:avLst/>
          </a:prstGeom>
        </p:spPr>
      </p:pic>
      <p:pic>
        <p:nvPicPr>
          <p:cNvPr id="4" name="Picture 3" descr="A logo for a power grid simulation system&#10;&#10;Description automatically generated">
            <a:extLst>
              <a:ext uri="{FF2B5EF4-FFF2-40B4-BE49-F238E27FC236}">
                <a16:creationId xmlns:a16="http://schemas.microsoft.com/office/drawing/2014/main" id="{31443EB4-6A93-6BD4-C9F2-97D69326E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567" y="862251"/>
            <a:ext cx="2664683" cy="2891180"/>
          </a:xfrm>
          <a:prstGeom prst="rect">
            <a:avLst/>
          </a:prstGeom>
        </p:spPr>
      </p:pic>
      <p:pic>
        <p:nvPicPr>
          <p:cNvPr id="9" name="Picture 8">
            <a:extLst>
              <a:ext uri="{FF2B5EF4-FFF2-40B4-BE49-F238E27FC236}">
                <a16:creationId xmlns:a16="http://schemas.microsoft.com/office/drawing/2014/main" id="{C0B82751-C3F2-F6B6-4034-7BD93A619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Tree>
    <p:extLst>
      <p:ext uri="{BB962C8B-B14F-4D97-AF65-F5344CB8AC3E}">
        <p14:creationId xmlns:p14="http://schemas.microsoft.com/office/powerpoint/2010/main" val="312546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65796-5261-4AE5-9B3A-310F6C7CE24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545C01-A25C-6393-0446-81A5EE11FDD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Summary ]</a:t>
            </a:r>
            <a:endParaRPr lang="en-SG" sz="2400" dirty="0">
              <a:solidFill>
                <a:srgbClr val="FF0000"/>
              </a:solidFill>
            </a:endParaRPr>
          </a:p>
        </p:txBody>
      </p:sp>
      <p:pic>
        <p:nvPicPr>
          <p:cNvPr id="9" name="Picture 8">
            <a:extLst>
              <a:ext uri="{FF2B5EF4-FFF2-40B4-BE49-F238E27FC236}">
                <a16:creationId xmlns:a16="http://schemas.microsoft.com/office/drawing/2014/main" id="{FA6E843C-E529-64BC-4EF5-6E06FB380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42D042D4-B68E-BE3C-21C4-50F6106D3D21}"/>
              </a:ext>
            </a:extLst>
          </p:cNvPr>
          <p:cNvSpPr txBox="1"/>
          <p:nvPr/>
        </p:nvSpPr>
        <p:spPr>
          <a:xfrm>
            <a:off x="541064" y="954945"/>
            <a:ext cx="9850712" cy="5262979"/>
          </a:xfrm>
          <a:prstGeom prst="rect">
            <a:avLst/>
          </a:prstGeom>
          <a:noFill/>
        </p:spPr>
        <p:txBody>
          <a:bodyPr wrap="square" rtlCol="0">
            <a:spAutoFit/>
          </a:bodyPr>
          <a:lstStyle/>
          <a:p>
            <a:pPr algn="just"/>
            <a:r>
              <a:rPr lang="en-US" sz="1600" dirty="0"/>
              <a:t>The Mini OT-Energy-System Cyber Security Test Platform is a comprehensive software platform designed to simulate the essential operations of a small-scale hybrid power grid. The key objectives of this project will cover: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Cybersecurity Training &amp; Exercises</a:t>
            </a:r>
            <a:r>
              <a:rPr lang="en-US" sz="1600" dirty="0"/>
              <a:t>: The platform will enable hands-on cybersecurity exercises, allowing professionals to explore and mitigate the effects of various cyber-attacks on OT systems.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OT System Simulation</a:t>
            </a:r>
            <a:r>
              <a:rPr lang="en-US" sz="1600" dirty="0"/>
              <a:t>: Simulating power grid operations with components that follow the [International Electrotechnical Commission](https://iec.ch/) standards, particularly IEC 61850 (communication networks and systems for power utility automation) and IEC 60617 (graphical symbols for diagrams), ensuring adherence to industry protocols.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Research &amp; Development (R&amp;D): </a:t>
            </a:r>
            <a:r>
              <a:rPr lang="en-US" sz="1600" dirty="0"/>
              <a:t>Providing a research platform to explore and develop novel cybersecurity strategies, protocols, and solutions specifically for OT systems in the energy sector.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Training for ICS Professionals</a:t>
            </a:r>
            <a:r>
              <a:rPr lang="en-US" sz="1600" dirty="0"/>
              <a:t>: Offering a realistic environment for industrial control system (ICS) professionals to enhance their understanding of OT operations and cyber-attack scenarios in a controlled, risk-free setting.</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R&amp;D and Testing</a:t>
            </a:r>
            <a:r>
              <a:rPr lang="en-US" sz="1600" dirty="0"/>
              <a:t>: Facilitating the testing of new OT security tools and protocols, as well as demonstrating the impact of cyber-attacks on critical infrastructures, such as power generation and distribution networks.</a:t>
            </a:r>
          </a:p>
        </p:txBody>
      </p:sp>
      <p:pic>
        <p:nvPicPr>
          <p:cNvPr id="3" name="Picture 2" descr="A logo for a power grid simulation system&#10;&#10;Description automatically generated">
            <a:extLst>
              <a:ext uri="{FF2B5EF4-FFF2-40B4-BE49-F238E27FC236}">
                <a16:creationId xmlns:a16="http://schemas.microsoft.com/office/drawing/2014/main" id="{6AD06C65-A265-48FA-7B7E-BCD9DE25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921" y="5451847"/>
            <a:ext cx="1186510" cy="1287363"/>
          </a:xfrm>
          <a:prstGeom prst="rect">
            <a:avLst/>
          </a:prstGeom>
        </p:spPr>
      </p:pic>
    </p:spTree>
    <p:extLst>
      <p:ext uri="{BB962C8B-B14F-4D97-AF65-F5344CB8AC3E}">
        <p14:creationId xmlns:p14="http://schemas.microsoft.com/office/powerpoint/2010/main" val="212991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6266F-F652-8D73-101F-B671FB04E6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FB1514-29F3-7FB2-5AA7-190BAE341700}"/>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endParaRPr lang="en-SG" sz="2400" dirty="0">
              <a:solidFill>
                <a:srgbClr val="FF0000"/>
              </a:solidFill>
            </a:endParaRPr>
          </a:p>
        </p:txBody>
      </p:sp>
      <p:pic>
        <p:nvPicPr>
          <p:cNvPr id="9" name="Picture 8">
            <a:extLst>
              <a:ext uri="{FF2B5EF4-FFF2-40B4-BE49-F238E27FC236}">
                <a16:creationId xmlns:a16="http://schemas.microsoft.com/office/drawing/2014/main" id="{C316F864-95CF-A6F4-4CA0-FE37AA8CD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pic>
        <p:nvPicPr>
          <p:cNvPr id="3" name="Picture 2" descr="A logo for a power grid simulation system&#10;&#10;Description automatically generated">
            <a:extLst>
              <a:ext uri="{FF2B5EF4-FFF2-40B4-BE49-F238E27FC236}">
                <a16:creationId xmlns:a16="http://schemas.microsoft.com/office/drawing/2014/main" id="{DA18D3D1-9CDD-3029-2C16-463ED3AF1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8" name="Picture 7" descr="A computer screen shot of a computer&#10;&#10;AI-generated content may be incorrect.">
            <a:extLst>
              <a:ext uri="{FF2B5EF4-FFF2-40B4-BE49-F238E27FC236}">
                <a16:creationId xmlns:a16="http://schemas.microsoft.com/office/drawing/2014/main" id="{26E03087-09EE-E369-7BA9-16C3BED7F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209" y="949461"/>
            <a:ext cx="9300741" cy="5406056"/>
          </a:xfrm>
          <a:prstGeom prst="rect">
            <a:avLst/>
          </a:prstGeom>
        </p:spPr>
      </p:pic>
    </p:spTree>
    <p:extLst>
      <p:ext uri="{BB962C8B-B14F-4D97-AF65-F5344CB8AC3E}">
        <p14:creationId xmlns:p14="http://schemas.microsoft.com/office/powerpoint/2010/main" val="45457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09D6C-C290-63F1-B935-9253690B7D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69D563-D642-4A0F-D807-68458A5BBAB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Introduction ]</a:t>
            </a:r>
            <a:endParaRPr lang="en-SG" sz="2400" dirty="0">
              <a:solidFill>
                <a:srgbClr val="FF0000"/>
              </a:solidFill>
            </a:endParaRPr>
          </a:p>
        </p:txBody>
      </p:sp>
      <p:pic>
        <p:nvPicPr>
          <p:cNvPr id="9" name="Picture 8">
            <a:extLst>
              <a:ext uri="{FF2B5EF4-FFF2-40B4-BE49-F238E27FC236}">
                <a16:creationId xmlns:a16="http://schemas.microsoft.com/office/drawing/2014/main" id="{5A288EE0-2B7D-20C3-0140-BAD01AC33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4" name="TextBox 3">
            <a:extLst>
              <a:ext uri="{FF2B5EF4-FFF2-40B4-BE49-F238E27FC236}">
                <a16:creationId xmlns:a16="http://schemas.microsoft.com/office/drawing/2014/main" id="{FDCCAB07-3D98-60DF-A83B-34B4C57520DF}"/>
              </a:ext>
            </a:extLst>
          </p:cNvPr>
          <p:cNvSpPr txBox="1"/>
          <p:nvPr/>
        </p:nvSpPr>
        <p:spPr>
          <a:xfrm>
            <a:off x="422762" y="801905"/>
            <a:ext cx="10861168" cy="1508105"/>
          </a:xfrm>
          <a:prstGeom prst="rect">
            <a:avLst/>
          </a:prstGeom>
          <a:noFill/>
        </p:spPr>
        <p:txBody>
          <a:bodyPr wrap="square" rtlCol="0">
            <a:spAutoFit/>
          </a:bodyPr>
          <a:lstStyle/>
          <a:p>
            <a:pPr algn="just"/>
            <a:r>
              <a:rPr lang="en-US" sz="2000" b="1" dirty="0"/>
              <a:t>Introduction</a:t>
            </a:r>
          </a:p>
          <a:p>
            <a:pPr algn="just"/>
            <a:endParaRPr lang="en-US" b="1" dirty="0"/>
          </a:p>
          <a:p>
            <a:pPr algn="just"/>
            <a:r>
              <a:rPr lang="en-US" dirty="0"/>
              <a:t>The objective of this project is to simulate a Power Grid OT digital system that can be used for cyber-security related activities. The system is a comprehensive software platform designed to simulate the essential operations of a typical small-scale hybrid power grid. The simulated Power Grid have the following:</a:t>
            </a:r>
          </a:p>
        </p:txBody>
      </p:sp>
      <p:sp>
        <p:nvSpPr>
          <p:cNvPr id="6" name="Rectangle 5">
            <a:extLst>
              <a:ext uri="{FF2B5EF4-FFF2-40B4-BE49-F238E27FC236}">
                <a16:creationId xmlns:a16="http://schemas.microsoft.com/office/drawing/2014/main" id="{0EAF25A5-6B36-C8AA-0764-9E0E240BE383}"/>
              </a:ext>
            </a:extLst>
          </p:cNvPr>
          <p:cNvSpPr/>
          <p:nvPr/>
        </p:nvSpPr>
        <p:spPr>
          <a:xfrm>
            <a:off x="3428698" y="2528715"/>
            <a:ext cx="4826470" cy="852854"/>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b="1" dirty="0">
              <a:solidFill>
                <a:schemeClr val="bg1"/>
              </a:solidFill>
            </a:endParaRPr>
          </a:p>
        </p:txBody>
      </p:sp>
      <p:sp>
        <p:nvSpPr>
          <p:cNvPr id="7" name="TextBox 6">
            <a:extLst>
              <a:ext uri="{FF2B5EF4-FFF2-40B4-BE49-F238E27FC236}">
                <a16:creationId xmlns:a16="http://schemas.microsoft.com/office/drawing/2014/main" id="{7BF88DA9-2CFF-BA48-BA2C-D93AA906F3CF}"/>
              </a:ext>
            </a:extLst>
          </p:cNvPr>
          <p:cNvSpPr txBox="1"/>
          <p:nvPr/>
        </p:nvSpPr>
        <p:spPr>
          <a:xfrm>
            <a:off x="3263185" y="2595327"/>
            <a:ext cx="4416704" cy="369332"/>
          </a:xfrm>
          <a:prstGeom prst="rect">
            <a:avLst/>
          </a:prstGeom>
          <a:noFill/>
        </p:spPr>
        <p:txBody>
          <a:bodyPr wrap="square" rtlCol="0">
            <a:spAutoFit/>
          </a:bodyPr>
          <a:lstStyle/>
          <a:p>
            <a:pPr algn="ctr"/>
            <a:r>
              <a:rPr lang="en-SG" b="1" dirty="0">
                <a:solidFill>
                  <a:schemeClr val="bg1"/>
                </a:solidFill>
              </a:rPr>
              <a:t>Power Grid Simulation System</a:t>
            </a:r>
          </a:p>
        </p:txBody>
      </p:sp>
      <p:pic>
        <p:nvPicPr>
          <p:cNvPr id="10" name="Picture 9" descr="A logo for a power grid simulation system&#10;&#10;Description automatically generated">
            <a:extLst>
              <a:ext uri="{FF2B5EF4-FFF2-40B4-BE49-F238E27FC236}">
                <a16:creationId xmlns:a16="http://schemas.microsoft.com/office/drawing/2014/main" id="{2FC236AF-C7B3-BBAE-37A6-F79AC6B2F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128" y="2577396"/>
            <a:ext cx="661268" cy="717475"/>
          </a:xfrm>
          <a:prstGeom prst="rect">
            <a:avLst/>
          </a:prstGeom>
        </p:spPr>
      </p:pic>
      <p:sp>
        <p:nvSpPr>
          <p:cNvPr id="11" name="Rectangle 10">
            <a:extLst>
              <a:ext uri="{FF2B5EF4-FFF2-40B4-BE49-F238E27FC236}">
                <a16:creationId xmlns:a16="http://schemas.microsoft.com/office/drawing/2014/main" id="{3263192D-FF4B-CED1-E51E-83818BFC046E}"/>
              </a:ext>
            </a:extLst>
          </p:cNvPr>
          <p:cNvSpPr/>
          <p:nvPr/>
        </p:nvSpPr>
        <p:spPr>
          <a:xfrm>
            <a:off x="718914" y="4099126"/>
            <a:ext cx="2281461" cy="186206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a:extLst>
              <a:ext uri="{FF2B5EF4-FFF2-40B4-BE49-F238E27FC236}">
                <a16:creationId xmlns:a16="http://schemas.microsoft.com/office/drawing/2014/main" id="{5B6E8FA7-F2DE-43E4-6AEE-A13623BA60B9}"/>
              </a:ext>
            </a:extLst>
          </p:cNvPr>
          <p:cNvSpPr txBox="1"/>
          <p:nvPr/>
        </p:nvSpPr>
        <p:spPr>
          <a:xfrm>
            <a:off x="787648" y="4125016"/>
            <a:ext cx="2415440" cy="307777"/>
          </a:xfrm>
          <a:prstGeom prst="rect">
            <a:avLst/>
          </a:prstGeom>
          <a:noFill/>
        </p:spPr>
        <p:txBody>
          <a:bodyPr wrap="square" rtlCol="0">
            <a:spAutoFit/>
          </a:bodyPr>
          <a:lstStyle/>
          <a:p>
            <a:r>
              <a:rPr lang="en-SG" sz="1400" b="1" dirty="0"/>
              <a:t>Power Generation</a:t>
            </a:r>
          </a:p>
        </p:txBody>
      </p:sp>
      <p:sp>
        <p:nvSpPr>
          <p:cNvPr id="19" name="Rectangle 18">
            <a:extLst>
              <a:ext uri="{FF2B5EF4-FFF2-40B4-BE49-F238E27FC236}">
                <a16:creationId xmlns:a16="http://schemas.microsoft.com/office/drawing/2014/main" id="{00435226-298C-D675-4F15-390D1D2651E8}"/>
              </a:ext>
            </a:extLst>
          </p:cNvPr>
          <p:cNvSpPr/>
          <p:nvPr/>
        </p:nvSpPr>
        <p:spPr>
          <a:xfrm>
            <a:off x="863770" y="4574855"/>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Solar Photovoltaic Farm</a:t>
            </a:r>
          </a:p>
        </p:txBody>
      </p:sp>
      <p:sp>
        <p:nvSpPr>
          <p:cNvPr id="20" name="Rectangle 19">
            <a:extLst>
              <a:ext uri="{FF2B5EF4-FFF2-40B4-BE49-F238E27FC236}">
                <a16:creationId xmlns:a16="http://schemas.microsoft.com/office/drawing/2014/main" id="{A6019753-6BAC-01B3-0DA0-94DC583DB49C}"/>
              </a:ext>
            </a:extLst>
          </p:cNvPr>
          <p:cNvSpPr/>
          <p:nvPr/>
        </p:nvSpPr>
        <p:spPr>
          <a:xfrm>
            <a:off x="863770" y="5043104"/>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Wind Turbine Farm</a:t>
            </a:r>
          </a:p>
        </p:txBody>
      </p:sp>
      <p:sp>
        <p:nvSpPr>
          <p:cNvPr id="21" name="Rectangle 20">
            <a:extLst>
              <a:ext uri="{FF2B5EF4-FFF2-40B4-BE49-F238E27FC236}">
                <a16:creationId xmlns:a16="http://schemas.microsoft.com/office/drawing/2014/main" id="{8065D347-AFCA-4674-4AAE-0A590B8318B1}"/>
              </a:ext>
            </a:extLst>
          </p:cNvPr>
          <p:cNvSpPr/>
          <p:nvPr/>
        </p:nvSpPr>
        <p:spPr>
          <a:xfrm>
            <a:off x="863770" y="5483230"/>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Natural Gas Power Plant</a:t>
            </a:r>
          </a:p>
        </p:txBody>
      </p:sp>
      <p:sp>
        <p:nvSpPr>
          <p:cNvPr id="22" name="Rectangle 21">
            <a:extLst>
              <a:ext uri="{FF2B5EF4-FFF2-40B4-BE49-F238E27FC236}">
                <a16:creationId xmlns:a16="http://schemas.microsoft.com/office/drawing/2014/main" id="{BA473436-2497-920D-E025-64A9DB6565C8}"/>
              </a:ext>
            </a:extLst>
          </p:cNvPr>
          <p:cNvSpPr/>
          <p:nvPr/>
        </p:nvSpPr>
        <p:spPr>
          <a:xfrm>
            <a:off x="3428697" y="4093144"/>
            <a:ext cx="2407373" cy="1862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a:extLst>
              <a:ext uri="{FF2B5EF4-FFF2-40B4-BE49-F238E27FC236}">
                <a16:creationId xmlns:a16="http://schemas.microsoft.com/office/drawing/2014/main" id="{E9494B26-CE68-6527-9F91-2007982B10EE}"/>
              </a:ext>
            </a:extLst>
          </p:cNvPr>
          <p:cNvSpPr txBox="1"/>
          <p:nvPr/>
        </p:nvSpPr>
        <p:spPr>
          <a:xfrm>
            <a:off x="3437905" y="4135232"/>
            <a:ext cx="2623773" cy="307777"/>
          </a:xfrm>
          <a:prstGeom prst="rect">
            <a:avLst/>
          </a:prstGeom>
          <a:noFill/>
        </p:spPr>
        <p:txBody>
          <a:bodyPr wrap="square" rtlCol="0">
            <a:spAutoFit/>
          </a:bodyPr>
          <a:lstStyle/>
          <a:p>
            <a:r>
              <a:rPr lang="en-SG" sz="1400" b="1" dirty="0"/>
              <a:t>High Tension Transmissions</a:t>
            </a:r>
          </a:p>
        </p:txBody>
      </p:sp>
      <p:sp>
        <p:nvSpPr>
          <p:cNvPr id="24" name="Rectangle 23">
            <a:extLst>
              <a:ext uri="{FF2B5EF4-FFF2-40B4-BE49-F238E27FC236}">
                <a16:creationId xmlns:a16="http://schemas.microsoft.com/office/drawing/2014/main" id="{84886198-6EBF-98CB-3723-383D7E874746}"/>
              </a:ext>
            </a:extLst>
          </p:cNvPr>
          <p:cNvSpPr/>
          <p:nvPr/>
        </p:nvSpPr>
        <p:spPr>
          <a:xfrm>
            <a:off x="3559345" y="4574854"/>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Power Substation</a:t>
            </a:r>
            <a:endParaRPr lang="en-SG" sz="1200" b="1" dirty="0">
              <a:solidFill>
                <a:schemeClr val="tx1"/>
              </a:solidFill>
            </a:endParaRPr>
          </a:p>
        </p:txBody>
      </p:sp>
      <p:sp>
        <p:nvSpPr>
          <p:cNvPr id="25" name="Rectangle 24">
            <a:extLst>
              <a:ext uri="{FF2B5EF4-FFF2-40B4-BE49-F238E27FC236}">
                <a16:creationId xmlns:a16="http://schemas.microsoft.com/office/drawing/2014/main" id="{3CB1853D-3F7D-7262-984C-4434CB9C12D8}"/>
              </a:ext>
            </a:extLst>
          </p:cNvPr>
          <p:cNvSpPr/>
          <p:nvPr/>
        </p:nvSpPr>
        <p:spPr>
          <a:xfrm>
            <a:off x="3549819" y="5043104"/>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Various Transformers</a:t>
            </a:r>
          </a:p>
        </p:txBody>
      </p:sp>
      <p:sp>
        <p:nvSpPr>
          <p:cNvPr id="26" name="Rectangle 25">
            <a:extLst>
              <a:ext uri="{FF2B5EF4-FFF2-40B4-BE49-F238E27FC236}">
                <a16:creationId xmlns:a16="http://schemas.microsoft.com/office/drawing/2014/main" id="{FB54B289-92E8-ABB5-9A3D-424B55ECAF35}"/>
              </a:ext>
            </a:extLst>
          </p:cNvPr>
          <p:cNvSpPr/>
          <p:nvPr/>
        </p:nvSpPr>
        <p:spPr>
          <a:xfrm>
            <a:off x="3549819" y="5499157"/>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Transmission Towers</a:t>
            </a:r>
            <a:endParaRPr lang="en-SG" sz="1200" b="1" dirty="0">
              <a:solidFill>
                <a:schemeClr val="tx1"/>
              </a:solidFill>
            </a:endParaRPr>
          </a:p>
        </p:txBody>
      </p:sp>
      <p:sp>
        <p:nvSpPr>
          <p:cNvPr id="27" name="Rectangle 26">
            <a:extLst>
              <a:ext uri="{FF2B5EF4-FFF2-40B4-BE49-F238E27FC236}">
                <a16:creationId xmlns:a16="http://schemas.microsoft.com/office/drawing/2014/main" id="{5A801F16-1D6B-6095-C372-F3C372725AED}"/>
              </a:ext>
            </a:extLst>
          </p:cNvPr>
          <p:cNvSpPr/>
          <p:nvPr/>
        </p:nvSpPr>
        <p:spPr>
          <a:xfrm>
            <a:off x="6264392" y="4103360"/>
            <a:ext cx="2407373" cy="214504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a:extLst>
              <a:ext uri="{FF2B5EF4-FFF2-40B4-BE49-F238E27FC236}">
                <a16:creationId xmlns:a16="http://schemas.microsoft.com/office/drawing/2014/main" id="{365E27B6-F61C-071D-6D93-E01E5E8FDFFF}"/>
              </a:ext>
            </a:extLst>
          </p:cNvPr>
          <p:cNvSpPr txBox="1"/>
          <p:nvPr/>
        </p:nvSpPr>
        <p:spPr>
          <a:xfrm>
            <a:off x="6264392" y="4100754"/>
            <a:ext cx="1990775" cy="307777"/>
          </a:xfrm>
          <a:prstGeom prst="rect">
            <a:avLst/>
          </a:prstGeom>
          <a:noFill/>
        </p:spPr>
        <p:txBody>
          <a:bodyPr wrap="square" rtlCol="0">
            <a:spAutoFit/>
          </a:bodyPr>
          <a:lstStyle/>
          <a:p>
            <a:r>
              <a:rPr lang="en-SG" sz="1400" b="1" dirty="0"/>
              <a:t>Power Output</a:t>
            </a:r>
          </a:p>
        </p:txBody>
      </p:sp>
      <p:sp>
        <p:nvSpPr>
          <p:cNvPr id="29" name="Rectangle 28">
            <a:extLst>
              <a:ext uri="{FF2B5EF4-FFF2-40B4-BE49-F238E27FC236}">
                <a16:creationId xmlns:a16="http://schemas.microsoft.com/office/drawing/2014/main" id="{042F5A65-3EC3-2EA5-640A-BCE2FA1D584C}"/>
              </a:ext>
            </a:extLst>
          </p:cNvPr>
          <p:cNvSpPr/>
          <p:nvPr/>
        </p:nvSpPr>
        <p:spPr>
          <a:xfrm>
            <a:off x="6372491" y="4474883"/>
            <a:ext cx="1990775" cy="448743"/>
          </a:xfrm>
          <a:prstGeom prst="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26-69KV to simulate supply to large scale user</a:t>
            </a:r>
            <a:endParaRPr lang="en-SG" sz="1200" b="1" dirty="0">
              <a:solidFill>
                <a:schemeClr val="tx1"/>
              </a:solidFill>
            </a:endParaRPr>
          </a:p>
        </p:txBody>
      </p:sp>
      <p:sp>
        <p:nvSpPr>
          <p:cNvPr id="30" name="Rectangle 29">
            <a:extLst>
              <a:ext uri="{FF2B5EF4-FFF2-40B4-BE49-F238E27FC236}">
                <a16:creationId xmlns:a16="http://schemas.microsoft.com/office/drawing/2014/main" id="{05A45B6A-9BD9-483F-AC67-CA62CEE4F546}"/>
              </a:ext>
            </a:extLst>
          </p:cNvPr>
          <p:cNvSpPr/>
          <p:nvPr/>
        </p:nvSpPr>
        <p:spPr>
          <a:xfrm>
            <a:off x="6372491" y="5076719"/>
            <a:ext cx="1990775" cy="448743"/>
          </a:xfrm>
          <a:prstGeom prst="rect">
            <a:avLst/>
          </a:prstGeom>
          <a:solidFill>
            <a:schemeClr val="accent2">
              <a:lumMod val="40000"/>
              <a:lumOff val="6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4-13KV to simulate supply to middle scale user</a:t>
            </a:r>
            <a:endParaRPr lang="en-SG" sz="1200" b="1" dirty="0">
              <a:solidFill>
                <a:schemeClr val="tx1"/>
              </a:solidFill>
            </a:endParaRPr>
          </a:p>
        </p:txBody>
      </p:sp>
      <p:sp>
        <p:nvSpPr>
          <p:cNvPr id="31" name="Rectangle 30">
            <a:extLst>
              <a:ext uri="{FF2B5EF4-FFF2-40B4-BE49-F238E27FC236}">
                <a16:creationId xmlns:a16="http://schemas.microsoft.com/office/drawing/2014/main" id="{AD81D7DD-B0C9-350B-0DCB-0D0BE192DA33}"/>
              </a:ext>
            </a:extLst>
          </p:cNvPr>
          <p:cNvSpPr/>
          <p:nvPr/>
        </p:nvSpPr>
        <p:spPr>
          <a:xfrm>
            <a:off x="6372490" y="5678555"/>
            <a:ext cx="1990775" cy="448743"/>
          </a:xfrm>
          <a:prstGeom prst="rect">
            <a:avLst/>
          </a:prstGeom>
          <a:solidFill>
            <a:schemeClr val="accent2">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120-240V to simulate supply to end consumer</a:t>
            </a:r>
            <a:endParaRPr lang="en-SG" sz="1200" b="1" dirty="0">
              <a:solidFill>
                <a:schemeClr val="tx1"/>
              </a:solidFill>
            </a:endParaRPr>
          </a:p>
        </p:txBody>
      </p:sp>
      <p:sp>
        <p:nvSpPr>
          <p:cNvPr id="32" name="Rectangle 31">
            <a:extLst>
              <a:ext uri="{FF2B5EF4-FFF2-40B4-BE49-F238E27FC236}">
                <a16:creationId xmlns:a16="http://schemas.microsoft.com/office/drawing/2014/main" id="{254C6DF7-3FA3-B396-D8A0-47BA53B73048}"/>
              </a:ext>
            </a:extLst>
          </p:cNvPr>
          <p:cNvSpPr/>
          <p:nvPr/>
        </p:nvSpPr>
        <p:spPr>
          <a:xfrm>
            <a:off x="9100087" y="4103624"/>
            <a:ext cx="2407373" cy="214477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52828833-E43F-7D2D-6BB1-B5317C98C7FE}"/>
              </a:ext>
            </a:extLst>
          </p:cNvPr>
          <p:cNvSpPr/>
          <p:nvPr/>
        </p:nvSpPr>
        <p:spPr>
          <a:xfrm>
            <a:off x="9221209" y="4574854"/>
            <a:ext cx="1990775" cy="338555"/>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Various PLC and RTU</a:t>
            </a:r>
            <a:endParaRPr lang="en-SG" sz="1200" b="1" dirty="0">
              <a:solidFill>
                <a:schemeClr val="tx1"/>
              </a:solidFill>
            </a:endParaRPr>
          </a:p>
        </p:txBody>
      </p:sp>
      <p:sp>
        <p:nvSpPr>
          <p:cNvPr id="34" name="Rectangle 33">
            <a:extLst>
              <a:ext uri="{FF2B5EF4-FFF2-40B4-BE49-F238E27FC236}">
                <a16:creationId xmlns:a16="http://schemas.microsoft.com/office/drawing/2014/main" id="{9EAD965D-203C-2FE4-E5A7-31B60E613817}"/>
              </a:ext>
            </a:extLst>
          </p:cNvPr>
          <p:cNvSpPr/>
          <p:nvPr/>
        </p:nvSpPr>
        <p:spPr>
          <a:xfrm>
            <a:off x="9221209" y="5053584"/>
            <a:ext cx="2107021" cy="429646"/>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Sensors, metering units and circuit breakers</a:t>
            </a:r>
          </a:p>
        </p:txBody>
      </p:sp>
      <p:sp>
        <p:nvSpPr>
          <p:cNvPr id="35" name="Rectangle 34">
            <a:extLst>
              <a:ext uri="{FF2B5EF4-FFF2-40B4-BE49-F238E27FC236}">
                <a16:creationId xmlns:a16="http://schemas.microsoft.com/office/drawing/2014/main" id="{54B4F90D-48BE-4B73-D989-919A6E954825}"/>
              </a:ext>
            </a:extLst>
          </p:cNvPr>
          <p:cNvSpPr/>
          <p:nvPr/>
        </p:nvSpPr>
        <p:spPr>
          <a:xfrm>
            <a:off x="9221209" y="5663096"/>
            <a:ext cx="1990775" cy="464202"/>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SCADA-Human Machine Interface system</a:t>
            </a:r>
            <a:endParaRPr lang="en-SG" sz="1200" b="1" dirty="0">
              <a:solidFill>
                <a:schemeClr val="tx1"/>
              </a:solidFill>
            </a:endParaRPr>
          </a:p>
        </p:txBody>
      </p:sp>
      <p:sp>
        <p:nvSpPr>
          <p:cNvPr id="36" name="TextBox 35">
            <a:extLst>
              <a:ext uri="{FF2B5EF4-FFF2-40B4-BE49-F238E27FC236}">
                <a16:creationId xmlns:a16="http://schemas.microsoft.com/office/drawing/2014/main" id="{23EAD6D9-24AD-AA2D-BFAB-8EC102708C4A}"/>
              </a:ext>
            </a:extLst>
          </p:cNvPr>
          <p:cNvSpPr txBox="1"/>
          <p:nvPr/>
        </p:nvSpPr>
        <p:spPr>
          <a:xfrm>
            <a:off x="9124853" y="4147862"/>
            <a:ext cx="1990775" cy="307777"/>
          </a:xfrm>
          <a:prstGeom prst="rect">
            <a:avLst/>
          </a:prstGeom>
          <a:noFill/>
        </p:spPr>
        <p:txBody>
          <a:bodyPr wrap="square" rtlCol="0">
            <a:spAutoFit/>
          </a:bodyPr>
          <a:lstStyle/>
          <a:p>
            <a:r>
              <a:rPr lang="en-SG" sz="1400" b="1" dirty="0"/>
              <a:t>OT-Field Components</a:t>
            </a:r>
          </a:p>
        </p:txBody>
      </p:sp>
      <p:cxnSp>
        <p:nvCxnSpPr>
          <p:cNvPr id="38" name="Straight Connector 37">
            <a:extLst>
              <a:ext uri="{FF2B5EF4-FFF2-40B4-BE49-F238E27FC236}">
                <a16:creationId xmlns:a16="http://schemas.microsoft.com/office/drawing/2014/main" id="{924911F0-E6DD-E328-DBC1-A4CDCA279927}"/>
              </a:ext>
            </a:extLst>
          </p:cNvPr>
          <p:cNvCxnSpPr>
            <a:cxnSpLocks/>
            <a:stCxn id="6" idx="2"/>
          </p:cNvCxnSpPr>
          <p:nvPr/>
        </p:nvCxnSpPr>
        <p:spPr>
          <a:xfrm>
            <a:off x="5841933" y="3381569"/>
            <a:ext cx="0" cy="299046"/>
          </a:xfrm>
          <a:prstGeom prst="line">
            <a:avLst/>
          </a:prstGeom>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25E1D4D8-CF9E-5950-FC03-12023FDE05CA}"/>
              </a:ext>
            </a:extLst>
          </p:cNvPr>
          <p:cNvSpPr txBox="1"/>
          <p:nvPr/>
        </p:nvSpPr>
        <p:spPr>
          <a:xfrm>
            <a:off x="3263185" y="2999247"/>
            <a:ext cx="4416704" cy="276999"/>
          </a:xfrm>
          <a:prstGeom prst="rect">
            <a:avLst/>
          </a:prstGeom>
          <a:noFill/>
        </p:spPr>
        <p:txBody>
          <a:bodyPr wrap="square" rtlCol="0">
            <a:spAutoFit/>
          </a:bodyPr>
          <a:lstStyle/>
          <a:p>
            <a:pPr algn="ctr"/>
            <a:r>
              <a:rPr lang="en-SG" sz="1200" b="1" dirty="0">
                <a:solidFill>
                  <a:schemeClr val="bg1"/>
                </a:solidFill>
              </a:rPr>
              <a:t>Mini OT-Energy-System Cyber Security Digital Twin</a:t>
            </a:r>
          </a:p>
        </p:txBody>
      </p:sp>
      <p:cxnSp>
        <p:nvCxnSpPr>
          <p:cNvPr id="43" name="Straight Connector 42">
            <a:extLst>
              <a:ext uri="{FF2B5EF4-FFF2-40B4-BE49-F238E27FC236}">
                <a16:creationId xmlns:a16="http://schemas.microsoft.com/office/drawing/2014/main" id="{D15F714C-7E20-3941-9352-0F9799693112}"/>
              </a:ext>
            </a:extLst>
          </p:cNvPr>
          <p:cNvCxnSpPr>
            <a:cxnSpLocks/>
          </p:cNvCxnSpPr>
          <p:nvPr/>
        </p:nvCxnSpPr>
        <p:spPr>
          <a:xfrm>
            <a:off x="1714500" y="3680615"/>
            <a:ext cx="848677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BACD045B-39B9-1335-DC90-7BFAFA813205}"/>
              </a:ext>
            </a:extLst>
          </p:cNvPr>
          <p:cNvCxnSpPr>
            <a:cxnSpLocks/>
          </p:cNvCxnSpPr>
          <p:nvPr/>
        </p:nvCxnSpPr>
        <p:spPr>
          <a:xfrm flipH="1">
            <a:off x="1714500" y="368061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F78DCD8D-0537-AF6F-C4B1-BF3B10FAC12F}"/>
              </a:ext>
            </a:extLst>
          </p:cNvPr>
          <p:cNvCxnSpPr>
            <a:cxnSpLocks/>
          </p:cNvCxnSpPr>
          <p:nvPr/>
        </p:nvCxnSpPr>
        <p:spPr>
          <a:xfrm flipH="1">
            <a:off x="4533900" y="368061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E3B0B408-1EBE-0F70-89E4-5CDE90B1719F}"/>
              </a:ext>
            </a:extLst>
          </p:cNvPr>
          <p:cNvCxnSpPr>
            <a:cxnSpLocks/>
          </p:cNvCxnSpPr>
          <p:nvPr/>
        </p:nvCxnSpPr>
        <p:spPr>
          <a:xfrm flipH="1">
            <a:off x="7487128" y="368822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9E014CA1-C192-7083-B4F0-E191E47BD3E5}"/>
              </a:ext>
            </a:extLst>
          </p:cNvPr>
          <p:cNvCxnSpPr>
            <a:cxnSpLocks/>
          </p:cNvCxnSpPr>
          <p:nvPr/>
        </p:nvCxnSpPr>
        <p:spPr>
          <a:xfrm flipH="1">
            <a:off x="10191750" y="3680615"/>
            <a:ext cx="0" cy="41252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731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2F1D6-911C-2C83-6860-A2A2D388B94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9D0CDE-4B03-E754-8A11-2B6065A6F737}"/>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Project Use Case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B107B94-1C1F-9586-7CD9-9C6B55CA2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0F1BAF7E-E709-312D-E5A8-3978529BC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3" name="TextBox 2">
            <a:extLst>
              <a:ext uri="{FF2B5EF4-FFF2-40B4-BE49-F238E27FC236}">
                <a16:creationId xmlns:a16="http://schemas.microsoft.com/office/drawing/2014/main" id="{33895B86-1C2E-DD71-67EB-EAA9342B4ADD}"/>
              </a:ext>
            </a:extLst>
          </p:cNvPr>
          <p:cNvSpPr txBox="1"/>
          <p:nvPr/>
        </p:nvSpPr>
        <p:spPr>
          <a:xfrm>
            <a:off x="501559" y="854235"/>
            <a:ext cx="10864434" cy="1569660"/>
          </a:xfrm>
          <a:prstGeom prst="rect">
            <a:avLst/>
          </a:prstGeom>
          <a:noFill/>
        </p:spPr>
        <p:txBody>
          <a:bodyPr wrap="square" rtlCol="0">
            <a:spAutoFit/>
          </a:bodyPr>
          <a:lstStyle/>
          <a:p>
            <a:pPr algn="just"/>
            <a:r>
              <a:rPr lang="en-US" sz="1600" b="1" dirty="0"/>
              <a:t>Crossed Swords 2024 (Dec 2024 ): </a:t>
            </a:r>
          </a:p>
          <a:p>
            <a:pPr algn="just"/>
            <a:endParaRPr lang="en-US" sz="1600" b="1" dirty="0"/>
          </a:p>
          <a:p>
            <a:pPr algn="just"/>
            <a:r>
              <a:rPr lang="en-US" sz="1600" dirty="0"/>
              <a:t>The Power Grid Simulation System with its substation power customer Railway System is used as one attack target critical infrastructure system in the Crossed Swords (XS) 2024 exercise in Estonia Tallinn, conducted by the NATO Cooperative Cyber Defense Centre of Excellence (CCDCOE) </a:t>
            </a:r>
          </a:p>
          <a:p>
            <a:pPr marL="285750" indent="-285750" algn="just">
              <a:buFont typeface="Arial" panose="020B0604020202020204" pitchFamily="34" charset="0"/>
              <a:buChar char="•"/>
            </a:pPr>
            <a:r>
              <a:rPr lang="en-US" sz="1600" dirty="0">
                <a:solidFill>
                  <a:srgbClr val="002060"/>
                </a:solidFill>
              </a:rPr>
              <a:t>https://ccdcoe.org/exercises/crossed-swords/ </a:t>
            </a:r>
          </a:p>
        </p:txBody>
      </p:sp>
      <p:pic>
        <p:nvPicPr>
          <p:cNvPr id="7" name="Picture 6" descr="A screenshot of a computer&#10;&#10;Description automatically generated">
            <a:extLst>
              <a:ext uri="{FF2B5EF4-FFF2-40B4-BE49-F238E27FC236}">
                <a16:creationId xmlns:a16="http://schemas.microsoft.com/office/drawing/2014/main" id="{ADF96BAA-642F-E904-D949-AA3637F26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797" y="2563444"/>
            <a:ext cx="7138889" cy="4117589"/>
          </a:xfrm>
          <a:prstGeom prst="rect">
            <a:avLst/>
          </a:prstGeom>
        </p:spPr>
      </p:pic>
      <p:pic>
        <p:nvPicPr>
          <p:cNvPr id="10" name="Picture 9">
            <a:extLst>
              <a:ext uri="{FF2B5EF4-FFF2-40B4-BE49-F238E27FC236}">
                <a16:creationId xmlns:a16="http://schemas.microsoft.com/office/drawing/2014/main" id="{819B23CB-7C3D-1B96-AC7D-ABF9E3BE34EE}"/>
              </a:ext>
            </a:extLst>
          </p:cNvPr>
          <p:cNvPicPr>
            <a:picLocks noChangeAspect="1"/>
          </p:cNvPicPr>
          <p:nvPr/>
        </p:nvPicPr>
        <p:blipFill>
          <a:blip r:embed="rId6"/>
          <a:stretch>
            <a:fillRect/>
          </a:stretch>
        </p:blipFill>
        <p:spPr>
          <a:xfrm>
            <a:off x="7384120" y="2849432"/>
            <a:ext cx="2173775" cy="899608"/>
          </a:xfrm>
          <a:prstGeom prst="rect">
            <a:avLst/>
          </a:prstGeom>
        </p:spPr>
      </p:pic>
      <p:pic>
        <p:nvPicPr>
          <p:cNvPr id="11" name="Picture 10">
            <a:extLst>
              <a:ext uri="{FF2B5EF4-FFF2-40B4-BE49-F238E27FC236}">
                <a16:creationId xmlns:a16="http://schemas.microsoft.com/office/drawing/2014/main" id="{6B5386E8-8310-1848-3705-BD32CF550DC0}"/>
              </a:ext>
            </a:extLst>
          </p:cNvPr>
          <p:cNvPicPr>
            <a:picLocks noChangeAspect="1"/>
          </p:cNvPicPr>
          <p:nvPr/>
        </p:nvPicPr>
        <p:blipFill>
          <a:blip r:embed="rId7"/>
          <a:stretch>
            <a:fillRect/>
          </a:stretch>
        </p:blipFill>
        <p:spPr>
          <a:xfrm>
            <a:off x="9776491" y="2832324"/>
            <a:ext cx="1935481" cy="877164"/>
          </a:xfrm>
          <a:prstGeom prst="rect">
            <a:avLst/>
          </a:prstGeom>
        </p:spPr>
      </p:pic>
      <p:pic>
        <p:nvPicPr>
          <p:cNvPr id="14" name="Picture 13">
            <a:extLst>
              <a:ext uri="{FF2B5EF4-FFF2-40B4-BE49-F238E27FC236}">
                <a16:creationId xmlns:a16="http://schemas.microsoft.com/office/drawing/2014/main" id="{F616A4DD-DAB5-7297-E6D9-F1A3F8DE6C02}"/>
              </a:ext>
            </a:extLst>
          </p:cNvPr>
          <p:cNvPicPr>
            <a:picLocks noChangeAspect="1"/>
          </p:cNvPicPr>
          <p:nvPr/>
        </p:nvPicPr>
        <p:blipFill>
          <a:blip r:embed="rId8"/>
          <a:stretch>
            <a:fillRect/>
          </a:stretch>
        </p:blipFill>
        <p:spPr>
          <a:xfrm>
            <a:off x="10550906" y="3354461"/>
            <a:ext cx="655041" cy="241331"/>
          </a:xfrm>
          <a:prstGeom prst="rect">
            <a:avLst/>
          </a:prstGeom>
        </p:spPr>
      </p:pic>
      <p:pic>
        <p:nvPicPr>
          <p:cNvPr id="15" name="Picture 14">
            <a:extLst>
              <a:ext uri="{FF2B5EF4-FFF2-40B4-BE49-F238E27FC236}">
                <a16:creationId xmlns:a16="http://schemas.microsoft.com/office/drawing/2014/main" id="{10C60151-F51D-9879-32D7-733E644E5464}"/>
              </a:ext>
            </a:extLst>
          </p:cNvPr>
          <p:cNvPicPr>
            <a:picLocks noChangeAspect="1"/>
          </p:cNvPicPr>
          <p:nvPr/>
        </p:nvPicPr>
        <p:blipFill>
          <a:blip r:embed="rId9"/>
          <a:stretch>
            <a:fillRect/>
          </a:stretch>
        </p:blipFill>
        <p:spPr>
          <a:xfrm>
            <a:off x="7384120" y="3987758"/>
            <a:ext cx="4204236" cy="2278287"/>
          </a:xfrm>
          <a:prstGeom prst="rect">
            <a:avLst/>
          </a:prstGeom>
          <a:ln w="9525">
            <a:solidFill>
              <a:schemeClr val="tx1"/>
            </a:solidFill>
          </a:ln>
        </p:spPr>
      </p:pic>
    </p:spTree>
    <p:extLst>
      <p:ext uri="{BB962C8B-B14F-4D97-AF65-F5344CB8AC3E}">
        <p14:creationId xmlns:p14="http://schemas.microsoft.com/office/powerpoint/2010/main" val="50719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AB38C-E24A-984A-1182-BB8B452B1583}"/>
            </a:ext>
          </a:extLst>
        </p:cNvPr>
        <p:cNvGrpSpPr/>
        <p:nvPr/>
      </p:nvGrpSpPr>
      <p:grpSpPr>
        <a:xfrm>
          <a:off x="0" y="0"/>
          <a:ext cx="0" cy="0"/>
          <a:chOff x="0" y="0"/>
          <a:chExt cx="0" cy="0"/>
        </a:xfrm>
      </p:grpSpPr>
      <p:pic>
        <p:nvPicPr>
          <p:cNvPr id="5" name="Picture 4" descr="A logo for a power grid simulation system&#10;&#10;Description automatically generated">
            <a:extLst>
              <a:ext uri="{FF2B5EF4-FFF2-40B4-BE49-F238E27FC236}">
                <a16:creationId xmlns:a16="http://schemas.microsoft.com/office/drawing/2014/main" id="{A918479B-98DD-42A4-6B21-E2A926765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sp>
        <p:nvSpPr>
          <p:cNvPr id="2" name="TextBox 1">
            <a:extLst>
              <a:ext uri="{FF2B5EF4-FFF2-40B4-BE49-F238E27FC236}">
                <a16:creationId xmlns:a16="http://schemas.microsoft.com/office/drawing/2014/main" id="{D7C0BBAF-AAA2-E583-D2DA-641DE5690DC6}"/>
              </a:ext>
            </a:extLst>
          </p:cNvPr>
          <p:cNvSpPr txBox="1"/>
          <p:nvPr/>
        </p:nvSpPr>
        <p:spPr>
          <a:xfrm>
            <a:off x="1" y="11341"/>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Overview ]</a:t>
            </a:r>
            <a:endParaRPr lang="en-SG" sz="2400" dirty="0">
              <a:solidFill>
                <a:srgbClr val="FF0000"/>
              </a:solidFill>
            </a:endParaRPr>
          </a:p>
        </p:txBody>
      </p:sp>
      <p:sp>
        <p:nvSpPr>
          <p:cNvPr id="3" name="TextBox 2">
            <a:extLst>
              <a:ext uri="{FF2B5EF4-FFF2-40B4-BE49-F238E27FC236}">
                <a16:creationId xmlns:a16="http://schemas.microsoft.com/office/drawing/2014/main" id="{20550351-1A35-E0DF-2BF4-36515855B024}"/>
              </a:ext>
            </a:extLst>
          </p:cNvPr>
          <p:cNvSpPr txBox="1"/>
          <p:nvPr/>
        </p:nvSpPr>
        <p:spPr>
          <a:xfrm>
            <a:off x="601069" y="890809"/>
            <a:ext cx="10164499" cy="1877437"/>
          </a:xfrm>
          <a:prstGeom prst="rect">
            <a:avLst/>
          </a:prstGeom>
          <a:noFill/>
        </p:spPr>
        <p:txBody>
          <a:bodyPr wrap="square" rtlCol="0">
            <a:spAutoFit/>
          </a:bodyPr>
          <a:lstStyle/>
          <a:p>
            <a:pPr algn="just"/>
            <a:r>
              <a:rPr lang="en-US" b="1" dirty="0"/>
              <a:t>System Overview </a:t>
            </a:r>
          </a:p>
          <a:p>
            <a:pPr algn="just"/>
            <a:endParaRPr lang="en-US" b="1" dirty="0"/>
          </a:p>
          <a:p>
            <a:pPr algn="just"/>
            <a:r>
              <a:rPr lang="en-US" sz="1600" dirty="0"/>
              <a:t>The </a:t>
            </a:r>
            <a:r>
              <a:rPr lang="en-US" sz="1600" b="1" dirty="0"/>
              <a:t>Mini OT Power Grid Simulation System </a:t>
            </a:r>
            <a:r>
              <a:rPr lang="en-US" sz="1600" dirty="0"/>
              <a:t>is a digital equivalent software platform designed to simulate the core operations of a hybrid power grid system, including  hybrid power generation (natural gas power plants, solar power plants, and wind turbine farms), high-voltage power transmission and a three-level step-down power distribution system. The simulation integrates a SCADA system that incorporates PLCs for remote system control, RTUs and MUs for real-time data monitoring, and an HMI interface for operators to manage the grid. </a:t>
            </a:r>
          </a:p>
        </p:txBody>
      </p:sp>
      <p:pic>
        <p:nvPicPr>
          <p:cNvPr id="7" name="Picture 6" descr="A diagram of a power plant&#10;&#10;Description automatically generated">
            <a:extLst>
              <a:ext uri="{FF2B5EF4-FFF2-40B4-BE49-F238E27FC236}">
                <a16:creationId xmlns:a16="http://schemas.microsoft.com/office/drawing/2014/main" id="{36CCAFF9-CD5E-CA2B-2048-56B653677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4" y="2838909"/>
            <a:ext cx="7990481" cy="3739545"/>
          </a:xfrm>
          <a:prstGeom prst="rect">
            <a:avLst/>
          </a:prstGeom>
        </p:spPr>
      </p:pic>
      <p:pic>
        <p:nvPicPr>
          <p:cNvPr id="8" name="Picture 7">
            <a:extLst>
              <a:ext uri="{FF2B5EF4-FFF2-40B4-BE49-F238E27FC236}">
                <a16:creationId xmlns:a16="http://schemas.microsoft.com/office/drawing/2014/main" id="{8DA3AE35-BCF4-5D0F-E961-B2EEEDF52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Tree>
    <p:extLst>
      <p:ext uri="{BB962C8B-B14F-4D97-AF65-F5344CB8AC3E}">
        <p14:creationId xmlns:p14="http://schemas.microsoft.com/office/powerpoint/2010/main" val="289151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8B0BA-8A27-18F7-86DF-2E8DC9557946}"/>
            </a:ext>
          </a:extLst>
        </p:cNvPr>
        <p:cNvGrpSpPr/>
        <p:nvPr/>
      </p:nvGrpSpPr>
      <p:grpSpPr>
        <a:xfrm>
          <a:off x="0" y="0"/>
          <a:ext cx="0" cy="0"/>
          <a:chOff x="0" y="0"/>
          <a:chExt cx="0" cy="0"/>
        </a:xfrm>
      </p:grpSpPr>
      <p:pic>
        <p:nvPicPr>
          <p:cNvPr id="5" name="Picture 4" descr="A logo for a power grid simulation system&#10;&#10;Description automatically generated">
            <a:extLst>
              <a:ext uri="{FF2B5EF4-FFF2-40B4-BE49-F238E27FC236}">
                <a16:creationId xmlns:a16="http://schemas.microsoft.com/office/drawing/2014/main" id="{7A23FDF7-D115-BDBF-311A-F2ADCECF9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sp>
        <p:nvSpPr>
          <p:cNvPr id="2" name="TextBox 1">
            <a:extLst>
              <a:ext uri="{FF2B5EF4-FFF2-40B4-BE49-F238E27FC236}">
                <a16:creationId xmlns:a16="http://schemas.microsoft.com/office/drawing/2014/main" id="{649F169F-094D-1EC4-BAED-72859490C6DF}"/>
              </a:ext>
            </a:extLst>
          </p:cNvPr>
          <p:cNvSpPr txBox="1"/>
          <p:nvPr/>
        </p:nvSpPr>
        <p:spPr>
          <a:xfrm>
            <a:off x="1" y="11341"/>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Architecture ]</a:t>
            </a:r>
            <a:endParaRPr lang="en-SG" sz="2400" dirty="0">
              <a:solidFill>
                <a:srgbClr val="FF0000"/>
              </a:solidFill>
            </a:endParaRPr>
          </a:p>
        </p:txBody>
      </p:sp>
      <p:sp>
        <p:nvSpPr>
          <p:cNvPr id="3" name="TextBox 2">
            <a:extLst>
              <a:ext uri="{FF2B5EF4-FFF2-40B4-BE49-F238E27FC236}">
                <a16:creationId xmlns:a16="http://schemas.microsoft.com/office/drawing/2014/main" id="{F8A9BD29-D7C0-7C39-7BB2-2AC49F7A7AD8}"/>
              </a:ext>
            </a:extLst>
          </p:cNvPr>
          <p:cNvSpPr txBox="1"/>
          <p:nvPr/>
        </p:nvSpPr>
        <p:spPr>
          <a:xfrm>
            <a:off x="486770" y="768557"/>
            <a:ext cx="10628905" cy="2616101"/>
          </a:xfrm>
          <a:prstGeom prst="rect">
            <a:avLst/>
          </a:prstGeom>
          <a:noFill/>
        </p:spPr>
        <p:txBody>
          <a:bodyPr wrap="square" rtlCol="0">
            <a:spAutoFit/>
          </a:bodyPr>
          <a:lstStyle/>
          <a:p>
            <a:pPr algn="just"/>
            <a:r>
              <a:rPr lang="en-US" b="1" dirty="0"/>
              <a:t>System Architecture</a:t>
            </a:r>
          </a:p>
          <a:p>
            <a:pPr algn="just"/>
            <a:endParaRPr lang="en-US" b="1" dirty="0"/>
          </a:p>
          <a:p>
            <a:pPr algn="just"/>
            <a:r>
              <a:rPr lang="en-US" sz="1600" dirty="0"/>
              <a:t>The system architecture consists of three primary modules:</a:t>
            </a:r>
          </a:p>
          <a:p>
            <a:pPr algn="just"/>
            <a:endParaRPr lang="en-US" sz="1600" dirty="0"/>
          </a:p>
          <a:p>
            <a:pPr marL="285750" indent="-285750" algn="just">
              <a:buFont typeface="Arial" panose="020B0604020202020204" pitchFamily="34" charset="0"/>
              <a:buChar char="•"/>
            </a:pPr>
            <a:r>
              <a:rPr lang="en-US" sz="1600" b="1" dirty="0"/>
              <a:t>2D Physical World Visualization Program: </a:t>
            </a:r>
            <a:r>
              <a:rPr lang="en-US" sz="1600" dirty="0"/>
              <a:t>Simulates the physical-world devices and components of the power grid, providing a clear visual representation of grid operations.</a:t>
            </a:r>
          </a:p>
          <a:p>
            <a:pPr marL="285750" indent="-285750" algn="just">
              <a:buFont typeface="Arial" panose="020B0604020202020204" pitchFamily="34" charset="0"/>
              <a:buChar char="•"/>
            </a:pPr>
            <a:r>
              <a:rPr lang="en-US" sz="1600" b="1" dirty="0"/>
              <a:t>OT Field Controller Simulation: </a:t>
            </a:r>
            <a:r>
              <a:rPr lang="en-US" sz="1600" dirty="0"/>
              <a:t>Includes simulation programs for PLCs, sensors, Metering Units (MUs), and Remote Terminal Units (RTUs) that enable interaction between the grid’s physical elements and the control systems</a:t>
            </a:r>
            <a:r>
              <a:rPr lang="en-US" sz="1600" b="1" dirty="0"/>
              <a:t>.</a:t>
            </a:r>
          </a:p>
          <a:p>
            <a:pPr marL="285750" indent="-285750" algn="just">
              <a:buFont typeface="Arial" panose="020B0604020202020204" pitchFamily="34" charset="0"/>
              <a:buChar char="•"/>
            </a:pPr>
            <a:r>
              <a:rPr lang="en-US" sz="1600" b="1" dirty="0"/>
              <a:t>SCADA and HMI System: </a:t>
            </a:r>
            <a:r>
              <a:rPr lang="en-US" sz="1600" dirty="0"/>
              <a:t>Provides supervisory control and real-time monitoring of the simulated power grid, allowing for detailed oversight of grid performance and operations</a:t>
            </a:r>
            <a:r>
              <a:rPr lang="en-US" sz="1600" b="1" dirty="0"/>
              <a:t>.</a:t>
            </a:r>
          </a:p>
        </p:txBody>
      </p:sp>
      <p:pic>
        <p:nvPicPr>
          <p:cNvPr id="8" name="Picture 7">
            <a:extLst>
              <a:ext uri="{FF2B5EF4-FFF2-40B4-BE49-F238E27FC236}">
                <a16:creationId xmlns:a16="http://schemas.microsoft.com/office/drawing/2014/main" id="{FC528CEC-1CCC-CFD5-659B-F79C80D60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pic>
        <p:nvPicPr>
          <p:cNvPr id="4" name="Picture 3" descr="A computer screen shot of a computer&#10;&#10;Description automatically generated">
            <a:extLst>
              <a:ext uri="{FF2B5EF4-FFF2-40B4-BE49-F238E27FC236}">
                <a16:creationId xmlns:a16="http://schemas.microsoft.com/office/drawing/2014/main" id="{B1F0317C-8527-38E6-B0CE-D7854B788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480" y="3680209"/>
            <a:ext cx="5328284" cy="2855072"/>
          </a:xfrm>
          <a:prstGeom prst="rect">
            <a:avLst/>
          </a:prstGeom>
          <a:ln w="6350">
            <a:solidFill>
              <a:schemeClr val="tx1"/>
            </a:solidFill>
          </a:ln>
        </p:spPr>
      </p:pic>
      <p:pic>
        <p:nvPicPr>
          <p:cNvPr id="6" name="Picture 5" descr="A computer screen shot of a computer&#10;&#10;Description automatically generated">
            <a:extLst>
              <a:ext uri="{FF2B5EF4-FFF2-40B4-BE49-F238E27FC236}">
                <a16:creationId xmlns:a16="http://schemas.microsoft.com/office/drawing/2014/main" id="{22241FFC-83D1-87A9-1CF9-29DB1EC8DF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680209"/>
            <a:ext cx="5181645" cy="2841268"/>
          </a:xfrm>
          <a:prstGeom prst="rect">
            <a:avLst/>
          </a:prstGeom>
          <a:ln w="3175">
            <a:solidFill>
              <a:schemeClr val="tx1"/>
            </a:solidFill>
          </a:ln>
        </p:spPr>
      </p:pic>
    </p:spTree>
    <p:extLst>
      <p:ext uri="{BB962C8B-B14F-4D97-AF65-F5344CB8AC3E}">
        <p14:creationId xmlns:p14="http://schemas.microsoft.com/office/powerpoint/2010/main" val="70977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D3EE-9D97-74C4-EE0B-668934E2433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29A219-F38F-3766-263F-31CEEB21E457}"/>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Design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7D93EA9-39AD-9F08-020E-DEEA05859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1F57D472-68E4-3B41-2810-84C7BAE56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3" name="TextBox 2">
            <a:extLst>
              <a:ext uri="{FF2B5EF4-FFF2-40B4-BE49-F238E27FC236}">
                <a16:creationId xmlns:a16="http://schemas.microsoft.com/office/drawing/2014/main" id="{D409C1EF-A23C-D855-195C-84E84B3E62B9}"/>
              </a:ext>
            </a:extLst>
          </p:cNvPr>
          <p:cNvSpPr txBox="1"/>
          <p:nvPr/>
        </p:nvSpPr>
        <p:spPr>
          <a:xfrm>
            <a:off x="619610" y="594073"/>
            <a:ext cx="10585679" cy="2092881"/>
          </a:xfrm>
          <a:prstGeom prst="rect">
            <a:avLst/>
          </a:prstGeom>
          <a:noFill/>
        </p:spPr>
        <p:txBody>
          <a:bodyPr wrap="square" rtlCol="0">
            <a:spAutoFit/>
          </a:bodyPr>
          <a:lstStyle/>
          <a:p>
            <a:pPr algn="just"/>
            <a:r>
              <a:rPr lang="en-US" b="1" dirty="0"/>
              <a:t>System Design </a:t>
            </a:r>
          </a:p>
          <a:p>
            <a:pPr algn="just"/>
            <a:endParaRPr lang="en-US" sz="1600" b="1" dirty="0"/>
          </a:p>
          <a:p>
            <a:pPr algn="just"/>
            <a:r>
              <a:rPr lang="en-US" sz="1600" dirty="0"/>
              <a:t>The simulation provides a modular, comprehensive approach to replicating the functionality of a real-world small sized 18KW (560+MkWh/year) hybrid power grid with power generation, transmission, and distribution processes. It will integrate physical-world simulation with various control and monitoring units, including electrical metering units (MUs), programmable logic controllers (PLCs), remote terminal units (RTUs), and a SCADA-HMI interface. By offering full-spectrum emulation from Level 0 (physical field devices and sensors) to Level 2 (control center operations) to full fill the requirements for cybersecurity training, exercises, and research in </a:t>
            </a:r>
            <a:r>
              <a:rPr lang="en-US" sz="1600" dirty="0">
                <a:solidFill>
                  <a:srgbClr val="1F2328"/>
                </a:solidFill>
              </a:rPr>
              <a:t>OT-Energy-System-Security field.</a:t>
            </a:r>
            <a:endParaRPr lang="en-US" sz="1600" b="1" dirty="0"/>
          </a:p>
        </p:txBody>
      </p:sp>
      <p:sp>
        <p:nvSpPr>
          <p:cNvPr id="12" name="TextBox 11">
            <a:extLst>
              <a:ext uri="{FF2B5EF4-FFF2-40B4-BE49-F238E27FC236}">
                <a16:creationId xmlns:a16="http://schemas.microsoft.com/office/drawing/2014/main" id="{129470F4-D487-49D6-0CF6-634E00DD6D63}"/>
              </a:ext>
            </a:extLst>
          </p:cNvPr>
          <p:cNvSpPr txBox="1"/>
          <p:nvPr/>
        </p:nvSpPr>
        <p:spPr>
          <a:xfrm>
            <a:off x="7455325" y="2831919"/>
            <a:ext cx="3331174" cy="3293209"/>
          </a:xfrm>
          <a:prstGeom prst="rect">
            <a:avLst/>
          </a:prstGeom>
          <a:noFill/>
        </p:spPr>
        <p:txBody>
          <a:bodyPr wrap="square" rtlCol="0">
            <a:spAutoFit/>
          </a:bodyPr>
          <a:lstStyle/>
          <a:p>
            <a:r>
              <a:rPr lang="en-US" sz="1600" b="1" dirty="0"/>
              <a:t>Provide three Levels OT Environment Simulation: </a:t>
            </a:r>
          </a:p>
          <a:p>
            <a:endParaRPr lang="en-US" sz="1600" b="1" dirty="0"/>
          </a:p>
          <a:p>
            <a:r>
              <a:rPr lang="en-US" sz="1600" b="1" dirty="0"/>
              <a:t>Level 0 </a:t>
            </a:r>
            <a:r>
              <a:rPr lang="en-US" sz="1600" dirty="0"/>
              <a:t>:  2D Power Grid Physical-world Simulation.</a:t>
            </a:r>
          </a:p>
          <a:p>
            <a:endParaRPr lang="en-US" sz="1600" dirty="0"/>
          </a:p>
          <a:p>
            <a:r>
              <a:rPr lang="en-US" sz="1600" b="1" dirty="0"/>
              <a:t>Level 1</a:t>
            </a:r>
            <a:r>
              <a:rPr lang="en-US" sz="1600" dirty="0"/>
              <a:t>:Power System Controller Simulation (MU, PLC &amp; RTU).</a:t>
            </a:r>
          </a:p>
          <a:p>
            <a:endParaRPr lang="en-US" sz="1600" dirty="0"/>
          </a:p>
          <a:p>
            <a:r>
              <a:rPr lang="en-US" sz="1600" b="1" dirty="0"/>
              <a:t>Level 2 </a:t>
            </a:r>
            <a:r>
              <a:rPr lang="en-US" sz="1600" dirty="0"/>
              <a:t>: Power Grid Supervisory Control and Data Acquisition (SCADA)  System. </a:t>
            </a:r>
            <a:endParaRPr lang="en-SG" sz="1600" dirty="0"/>
          </a:p>
          <a:p>
            <a:pPr algn="just"/>
            <a:endParaRPr lang="en-US" sz="1600" b="1" dirty="0"/>
          </a:p>
        </p:txBody>
      </p:sp>
      <p:pic>
        <p:nvPicPr>
          <p:cNvPr id="5" name="Picture 4" descr="A diagram of a computer system&#10;&#10;Description automatically generated">
            <a:extLst>
              <a:ext uri="{FF2B5EF4-FFF2-40B4-BE49-F238E27FC236}">
                <a16:creationId xmlns:a16="http://schemas.microsoft.com/office/drawing/2014/main" id="{D685ED9B-28F8-19F4-28F6-AAFBFF260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436" y="2831919"/>
            <a:ext cx="6600340" cy="3712690"/>
          </a:xfrm>
          <a:prstGeom prst="rect">
            <a:avLst/>
          </a:prstGeom>
        </p:spPr>
      </p:pic>
    </p:spTree>
    <p:extLst>
      <p:ext uri="{BB962C8B-B14F-4D97-AF65-F5344CB8AC3E}">
        <p14:creationId xmlns:p14="http://schemas.microsoft.com/office/powerpoint/2010/main" val="370671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FB3B0-3574-6061-98FF-26A3226144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C8C4494-027D-99EA-37DB-00AEAFCF1176}"/>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Technical Specification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76EFF36-4D37-2B5A-CE47-7B985BC99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D9A0323D-7AF7-7F12-F5BE-02FCE3D52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6F9A8B1E-4A87-AF10-8FB2-9FA6C4DAAA2E}"/>
              </a:ext>
            </a:extLst>
          </p:cNvPr>
          <p:cNvSpPr txBox="1"/>
          <p:nvPr/>
        </p:nvSpPr>
        <p:spPr>
          <a:xfrm>
            <a:off x="443495" y="673012"/>
            <a:ext cx="10454553" cy="1877437"/>
          </a:xfrm>
          <a:prstGeom prst="rect">
            <a:avLst/>
          </a:prstGeom>
          <a:noFill/>
        </p:spPr>
        <p:txBody>
          <a:bodyPr wrap="square" rtlCol="0">
            <a:spAutoFit/>
          </a:bodyPr>
          <a:lstStyle/>
          <a:p>
            <a:pPr algn="just"/>
            <a:r>
              <a:rPr lang="en-US" sz="2000" b="1" dirty="0"/>
              <a:t>Technical Specification</a:t>
            </a:r>
          </a:p>
          <a:p>
            <a:pPr algn="just"/>
            <a:endParaRPr lang="en-US" sz="1600" b="1" dirty="0"/>
          </a:p>
          <a:p>
            <a:pPr algn="just"/>
            <a:r>
              <a:rPr lang="en-US" sz="1600" dirty="0"/>
              <a:t>The Power Grid Simulation System is a POC project and provides a fully digital simulation of an OT environment without the needs for additional physical OT devices. The main program’s development follows the International Electrotechnical Commission IEC 61850, IEC 60617 standard. </a:t>
            </a:r>
            <a:r>
              <a:rPr lang="en-SG" sz="1600" dirty="0"/>
              <a:t>The system supports both </a:t>
            </a:r>
            <a:r>
              <a:rPr lang="en-US" sz="1600" dirty="0"/>
              <a:t>all-in-one deployment mode and multi-VM cluster deployment mode, making it suitable for diverse use cases such as professional training and cybersecurity exercises. Below are some technical details:</a:t>
            </a:r>
          </a:p>
        </p:txBody>
      </p:sp>
      <p:sp>
        <p:nvSpPr>
          <p:cNvPr id="6" name="TextBox 5">
            <a:extLst>
              <a:ext uri="{FF2B5EF4-FFF2-40B4-BE49-F238E27FC236}">
                <a16:creationId xmlns:a16="http://schemas.microsoft.com/office/drawing/2014/main" id="{60043E6F-EAB4-4724-F823-B4B08AC1F798}"/>
              </a:ext>
            </a:extLst>
          </p:cNvPr>
          <p:cNvSpPr txBox="1"/>
          <p:nvPr/>
        </p:nvSpPr>
        <p:spPr>
          <a:xfrm>
            <a:off x="443495" y="2550449"/>
            <a:ext cx="3899905" cy="39392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One 2D UI physical world simulation program.</a:t>
            </a:r>
          </a:p>
          <a:p>
            <a:pPr marL="285750" indent="-285750">
              <a:lnSpc>
                <a:spcPct val="150000"/>
              </a:lnSpc>
              <a:buFont typeface="Arial" panose="020B0604020202020204" pitchFamily="34" charset="0"/>
              <a:buChar char="•"/>
            </a:pPr>
            <a:r>
              <a:rPr lang="en-US" sz="1400" dirty="0"/>
              <a:t>Two types of OT protocol in SCADA network: Modbus-TCP and Siemens-S7Comm</a:t>
            </a:r>
          </a:p>
          <a:p>
            <a:pPr marL="285750" indent="-285750">
              <a:lnSpc>
                <a:spcPct val="150000"/>
              </a:lnSpc>
              <a:buFont typeface="Arial" panose="020B0604020202020204" pitchFamily="34" charset="0"/>
              <a:buChar char="•"/>
            </a:pPr>
            <a:r>
              <a:rPr lang="en-US" sz="1400" dirty="0"/>
              <a:t>Three PLC simulation module.</a:t>
            </a:r>
          </a:p>
          <a:p>
            <a:pPr marL="285750" indent="-285750">
              <a:lnSpc>
                <a:spcPct val="150000"/>
              </a:lnSpc>
              <a:buFont typeface="Arial" panose="020B0604020202020204" pitchFamily="34" charset="0"/>
              <a:buChar char="•"/>
            </a:pPr>
            <a:r>
              <a:rPr lang="en-US" sz="1400" dirty="0"/>
              <a:t>One or multiple RTU + eight Metering Units(MU) simulation module. </a:t>
            </a:r>
          </a:p>
          <a:p>
            <a:pPr marL="285750" indent="-285750">
              <a:lnSpc>
                <a:spcPct val="150000"/>
              </a:lnSpc>
              <a:buFont typeface="Arial" panose="020B0604020202020204" pitchFamily="34" charset="0"/>
              <a:buChar char="•"/>
            </a:pPr>
            <a:r>
              <a:rPr lang="en-US" sz="1400" dirty="0"/>
              <a:t>Flexible deployment mode (1 ~ 11 </a:t>
            </a:r>
            <a:r>
              <a:rPr lang="en-US" sz="1400" dirty="0" err="1"/>
              <a:t>Vms</a:t>
            </a:r>
            <a:r>
              <a:rPr lang="en-US" sz="1400" dirty="0"/>
              <a:t>)</a:t>
            </a:r>
          </a:p>
          <a:p>
            <a:pPr marL="285750" indent="-285750">
              <a:lnSpc>
                <a:spcPct val="150000"/>
              </a:lnSpc>
              <a:buFont typeface="Arial" panose="020B0604020202020204" pitchFamily="34" charset="0"/>
              <a:buChar char="•"/>
            </a:pPr>
            <a:r>
              <a:rPr lang="en-US" sz="1400" dirty="0"/>
              <a:t>Real time weather </a:t>
            </a:r>
            <a:r>
              <a:rPr lang="en-SG" sz="1400" dirty="0"/>
              <a:t>impacts </a:t>
            </a:r>
            <a:r>
              <a:rPr lang="en-US" sz="1400" dirty="0"/>
              <a:t>for renewable power generation. </a:t>
            </a:r>
          </a:p>
          <a:p>
            <a:pPr marL="285750" indent="-285750">
              <a:lnSpc>
                <a:spcPct val="150000"/>
              </a:lnSpc>
              <a:buFont typeface="Arial" panose="020B0604020202020204" pitchFamily="34" charset="0"/>
              <a:buChar char="•"/>
            </a:pPr>
            <a:r>
              <a:rPr lang="en-US" sz="1400" dirty="0"/>
              <a:t>Integrable API for link to other OT system. </a:t>
            </a:r>
          </a:p>
          <a:p>
            <a:pPr marL="285750" indent="-285750">
              <a:lnSpc>
                <a:spcPct val="150000"/>
              </a:lnSpc>
              <a:buFont typeface="Arial" panose="020B0604020202020204" pitchFamily="34" charset="0"/>
              <a:buChar char="•"/>
            </a:pPr>
            <a:r>
              <a:rPr lang="en-SG" sz="1400" dirty="0"/>
              <a:t>Compatible </a:t>
            </a:r>
            <a:r>
              <a:rPr lang="en-US" sz="1400" dirty="0"/>
              <a:t>for different IT system. </a:t>
            </a:r>
          </a:p>
        </p:txBody>
      </p:sp>
      <p:pic>
        <p:nvPicPr>
          <p:cNvPr id="8" name="Picture 7" descr="A diagram of a computer network&#10;&#10;Description automatically generated">
            <a:extLst>
              <a:ext uri="{FF2B5EF4-FFF2-40B4-BE49-F238E27FC236}">
                <a16:creationId xmlns:a16="http://schemas.microsoft.com/office/drawing/2014/main" id="{77577095-9CB9-5EEC-9EE0-EA7D3587E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952" y="2639978"/>
            <a:ext cx="7688201" cy="4023491"/>
          </a:xfrm>
          <a:prstGeom prst="rect">
            <a:avLst/>
          </a:prstGeom>
        </p:spPr>
      </p:pic>
    </p:spTree>
    <p:extLst>
      <p:ext uri="{BB962C8B-B14F-4D97-AF65-F5344CB8AC3E}">
        <p14:creationId xmlns:p14="http://schemas.microsoft.com/office/powerpoint/2010/main" val="103334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EC0A0-4407-7B0D-5872-AD7DF79D5BD6}"/>
            </a:ext>
          </a:extLst>
        </p:cNvPr>
        <p:cNvGrpSpPr/>
        <p:nvPr/>
      </p:nvGrpSpPr>
      <p:grpSpPr>
        <a:xfrm>
          <a:off x="0" y="0"/>
          <a:ext cx="0" cy="0"/>
          <a:chOff x="0" y="0"/>
          <a:chExt cx="0" cy="0"/>
        </a:xfrm>
      </p:grpSpPr>
      <p:sp>
        <p:nvSpPr>
          <p:cNvPr id="97" name="Rectangle 96">
            <a:extLst>
              <a:ext uri="{FF2B5EF4-FFF2-40B4-BE49-F238E27FC236}">
                <a16:creationId xmlns:a16="http://schemas.microsoft.com/office/drawing/2014/main" id="{18D73016-2AA9-07F0-6843-E8CF279B1C1E}"/>
              </a:ext>
            </a:extLst>
          </p:cNvPr>
          <p:cNvSpPr/>
          <p:nvPr/>
        </p:nvSpPr>
        <p:spPr>
          <a:xfrm>
            <a:off x="8140471" y="3024485"/>
            <a:ext cx="3178918" cy="3529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9" name="Picture 18" descr="A computer screen shot of a computer&#10;&#10;Description automatically generated">
            <a:extLst>
              <a:ext uri="{FF2B5EF4-FFF2-40B4-BE49-F238E27FC236}">
                <a16:creationId xmlns:a16="http://schemas.microsoft.com/office/drawing/2014/main" id="{EEEB5950-D9DD-D2BF-D27C-7234721BE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933" y="2984639"/>
            <a:ext cx="1358555" cy="732243"/>
          </a:xfrm>
          <a:prstGeom prst="rect">
            <a:avLst/>
          </a:prstGeom>
          <a:ln w="9525">
            <a:solidFill>
              <a:schemeClr val="tx1"/>
            </a:solidFill>
          </a:ln>
        </p:spPr>
      </p:pic>
      <p:sp>
        <p:nvSpPr>
          <p:cNvPr id="2" name="TextBox 1">
            <a:extLst>
              <a:ext uri="{FF2B5EF4-FFF2-40B4-BE49-F238E27FC236}">
                <a16:creationId xmlns:a16="http://schemas.microsoft.com/office/drawing/2014/main" id="{63E8227E-97EE-FD6E-9584-30CC2F2EEC8A}"/>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Service Usage ]</a:t>
            </a:r>
            <a:endParaRPr lang="en-SG" sz="2400" dirty="0">
              <a:solidFill>
                <a:srgbClr val="FF0000"/>
              </a:solidFill>
            </a:endParaRPr>
          </a:p>
        </p:txBody>
      </p:sp>
      <p:pic>
        <p:nvPicPr>
          <p:cNvPr id="9" name="Picture 8">
            <a:extLst>
              <a:ext uri="{FF2B5EF4-FFF2-40B4-BE49-F238E27FC236}">
                <a16:creationId xmlns:a16="http://schemas.microsoft.com/office/drawing/2014/main" id="{9937ADF8-88DA-AE83-8E22-3E116CA6B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0D04CEDA-5578-C4F7-1247-DAA32C4002C8}"/>
              </a:ext>
            </a:extLst>
          </p:cNvPr>
          <p:cNvSpPr txBox="1"/>
          <p:nvPr/>
        </p:nvSpPr>
        <p:spPr>
          <a:xfrm>
            <a:off x="481498" y="576388"/>
            <a:ext cx="10900780" cy="1938992"/>
          </a:xfrm>
          <a:prstGeom prst="rect">
            <a:avLst/>
          </a:prstGeom>
          <a:noFill/>
        </p:spPr>
        <p:txBody>
          <a:bodyPr wrap="square" rtlCol="0">
            <a:spAutoFit/>
          </a:bodyPr>
          <a:lstStyle/>
          <a:p>
            <a:pPr algn="just"/>
            <a:r>
              <a:rPr lang="en-US" sz="2000" b="1" dirty="0"/>
              <a:t>Service Usage</a:t>
            </a:r>
          </a:p>
          <a:p>
            <a:pPr algn="just"/>
            <a:endParaRPr lang="en-US" sz="2000" b="1" dirty="0">
              <a:solidFill>
                <a:schemeClr val="tx2">
                  <a:lumMod val="90000"/>
                  <a:lumOff val="10000"/>
                </a:schemeClr>
              </a:solidFill>
            </a:endParaRPr>
          </a:p>
          <a:p>
            <a:pPr algn="just"/>
            <a:r>
              <a:rPr lang="en-US" sz="1600" dirty="0"/>
              <a:t>Currently we provide the hosting service within the NUS-NCL infrastructure, enabling users to access it remotely. Multiple instances of the system can be deployed based on specific user requirements for cybersecurity exercises or training sessions. To facilitate remote access, we offer multiple connectivity options to suit user preferences: TeamViewer or VPN + RDP for accessing VMs with a user interface, SSH Connection for lightweight and terminal-based access to standard VMs. The remote access diagram is shown below : </a:t>
            </a:r>
          </a:p>
        </p:txBody>
      </p:sp>
      <p:pic>
        <p:nvPicPr>
          <p:cNvPr id="12" name="Graphic 11" descr="Classroom with solid fill">
            <a:extLst>
              <a:ext uri="{FF2B5EF4-FFF2-40B4-BE49-F238E27FC236}">
                <a16:creationId xmlns:a16="http://schemas.microsoft.com/office/drawing/2014/main" id="{337C1C35-B6B1-620A-56D6-D04203A083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31" y="3254847"/>
            <a:ext cx="971550" cy="971550"/>
          </a:xfrm>
          <a:prstGeom prst="rect">
            <a:avLst/>
          </a:prstGeom>
        </p:spPr>
      </p:pic>
      <p:pic>
        <p:nvPicPr>
          <p:cNvPr id="14" name="Graphic 13" descr="User with solid fill">
            <a:extLst>
              <a:ext uri="{FF2B5EF4-FFF2-40B4-BE49-F238E27FC236}">
                <a16:creationId xmlns:a16="http://schemas.microsoft.com/office/drawing/2014/main" id="{0DC69E94-619E-22BF-89BB-8E0C7821EE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2561" y="5451847"/>
            <a:ext cx="471653" cy="471653"/>
          </a:xfrm>
          <a:prstGeom prst="rect">
            <a:avLst/>
          </a:prstGeom>
        </p:spPr>
      </p:pic>
      <p:pic>
        <p:nvPicPr>
          <p:cNvPr id="16" name="Picture 15" descr="A computer device with wires connected to it&#10;&#10;Description automatically generated">
            <a:extLst>
              <a:ext uri="{FF2B5EF4-FFF2-40B4-BE49-F238E27FC236}">
                <a16:creationId xmlns:a16="http://schemas.microsoft.com/office/drawing/2014/main" id="{BEFC7CD6-E237-6E84-9B00-1DCC960361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3554" y="3757696"/>
            <a:ext cx="917343" cy="917343"/>
          </a:xfrm>
          <a:prstGeom prst="rect">
            <a:avLst/>
          </a:prstGeom>
        </p:spPr>
      </p:pic>
      <p:pic>
        <p:nvPicPr>
          <p:cNvPr id="18" name="Picture 17">
            <a:extLst>
              <a:ext uri="{FF2B5EF4-FFF2-40B4-BE49-F238E27FC236}">
                <a16:creationId xmlns:a16="http://schemas.microsoft.com/office/drawing/2014/main" id="{C56AF065-91D5-B1F6-FF62-D044B62D5E81}"/>
              </a:ext>
            </a:extLst>
          </p:cNvPr>
          <p:cNvPicPr>
            <a:picLocks noChangeAspect="1"/>
          </p:cNvPicPr>
          <p:nvPr/>
        </p:nvPicPr>
        <p:blipFill>
          <a:blip r:embed="rId10"/>
          <a:stretch>
            <a:fillRect/>
          </a:stretch>
        </p:blipFill>
        <p:spPr>
          <a:xfrm>
            <a:off x="3066431" y="3520465"/>
            <a:ext cx="609295" cy="628792"/>
          </a:xfrm>
          <a:prstGeom prst="rect">
            <a:avLst/>
          </a:prstGeom>
        </p:spPr>
      </p:pic>
      <p:sp>
        <p:nvSpPr>
          <p:cNvPr id="20" name="TextBox 19">
            <a:extLst>
              <a:ext uri="{FF2B5EF4-FFF2-40B4-BE49-F238E27FC236}">
                <a16:creationId xmlns:a16="http://schemas.microsoft.com/office/drawing/2014/main" id="{E4532DC6-84D4-B940-206B-A6C272CD44D1}"/>
              </a:ext>
            </a:extLst>
          </p:cNvPr>
          <p:cNvSpPr txBox="1"/>
          <p:nvPr/>
        </p:nvSpPr>
        <p:spPr>
          <a:xfrm>
            <a:off x="610409" y="2889095"/>
            <a:ext cx="1403572" cy="461665"/>
          </a:xfrm>
          <a:prstGeom prst="rect">
            <a:avLst/>
          </a:prstGeom>
          <a:noFill/>
        </p:spPr>
        <p:txBody>
          <a:bodyPr wrap="square">
            <a:spAutoFit/>
          </a:bodyPr>
          <a:lstStyle/>
          <a:p>
            <a:r>
              <a:rPr lang="en-SG" sz="1200" b="1" dirty="0">
                <a:solidFill>
                  <a:schemeClr val="accent2"/>
                </a:solidFill>
              </a:rPr>
              <a:t>Teacher or Instructor </a:t>
            </a:r>
          </a:p>
        </p:txBody>
      </p:sp>
      <p:sp>
        <p:nvSpPr>
          <p:cNvPr id="21" name="TextBox 20">
            <a:extLst>
              <a:ext uri="{FF2B5EF4-FFF2-40B4-BE49-F238E27FC236}">
                <a16:creationId xmlns:a16="http://schemas.microsoft.com/office/drawing/2014/main" id="{23330DF1-49B6-8F18-6023-D47951ADA007}"/>
              </a:ext>
            </a:extLst>
          </p:cNvPr>
          <p:cNvSpPr txBox="1"/>
          <p:nvPr/>
        </p:nvSpPr>
        <p:spPr>
          <a:xfrm>
            <a:off x="3066431" y="3024485"/>
            <a:ext cx="727116" cy="461665"/>
          </a:xfrm>
          <a:prstGeom prst="rect">
            <a:avLst/>
          </a:prstGeom>
          <a:noFill/>
        </p:spPr>
        <p:txBody>
          <a:bodyPr wrap="square">
            <a:spAutoFit/>
          </a:bodyPr>
          <a:lstStyle/>
          <a:p>
            <a:r>
              <a:rPr lang="en-SG" sz="1200" b="1" dirty="0">
                <a:solidFill>
                  <a:schemeClr val="tx2">
                    <a:lumMod val="90000"/>
                    <a:lumOff val="10000"/>
                  </a:schemeClr>
                </a:solidFill>
              </a:rPr>
              <a:t>Team Viewer</a:t>
            </a:r>
          </a:p>
        </p:txBody>
      </p:sp>
      <p:pic>
        <p:nvPicPr>
          <p:cNvPr id="23" name="Picture 22">
            <a:extLst>
              <a:ext uri="{FF2B5EF4-FFF2-40B4-BE49-F238E27FC236}">
                <a16:creationId xmlns:a16="http://schemas.microsoft.com/office/drawing/2014/main" id="{AE8A5281-89EF-A23A-F897-00D9737D9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0886" y="3333512"/>
            <a:ext cx="1494798" cy="351278"/>
          </a:xfrm>
          <a:prstGeom prst="rect">
            <a:avLst/>
          </a:prstGeom>
        </p:spPr>
      </p:pic>
      <p:sp>
        <p:nvSpPr>
          <p:cNvPr id="24" name="TextBox 23">
            <a:extLst>
              <a:ext uri="{FF2B5EF4-FFF2-40B4-BE49-F238E27FC236}">
                <a16:creationId xmlns:a16="http://schemas.microsoft.com/office/drawing/2014/main" id="{CBE4D1EC-388F-864A-7528-D0017CC0195A}"/>
              </a:ext>
            </a:extLst>
          </p:cNvPr>
          <p:cNvSpPr txBox="1"/>
          <p:nvPr/>
        </p:nvSpPr>
        <p:spPr>
          <a:xfrm>
            <a:off x="6345151" y="4693737"/>
            <a:ext cx="957297" cy="461665"/>
          </a:xfrm>
          <a:prstGeom prst="rect">
            <a:avLst/>
          </a:prstGeom>
          <a:noFill/>
        </p:spPr>
        <p:txBody>
          <a:bodyPr wrap="square">
            <a:spAutoFit/>
          </a:bodyPr>
          <a:lstStyle/>
          <a:p>
            <a:r>
              <a:rPr lang="en-SG" sz="1200" b="1" dirty="0"/>
              <a:t>NCL Gateway </a:t>
            </a:r>
          </a:p>
        </p:txBody>
      </p:sp>
      <p:cxnSp>
        <p:nvCxnSpPr>
          <p:cNvPr id="26" name="Connector: Elbow 25">
            <a:extLst>
              <a:ext uri="{FF2B5EF4-FFF2-40B4-BE49-F238E27FC236}">
                <a16:creationId xmlns:a16="http://schemas.microsoft.com/office/drawing/2014/main" id="{032FA2ED-16CB-1315-B2AE-DD8C5055C4CE}"/>
              </a:ext>
            </a:extLst>
          </p:cNvPr>
          <p:cNvCxnSpPr>
            <a:cxnSpLocks/>
          </p:cNvCxnSpPr>
          <p:nvPr/>
        </p:nvCxnSpPr>
        <p:spPr>
          <a:xfrm>
            <a:off x="3793547" y="3834861"/>
            <a:ext cx="2963006" cy="30404"/>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pic>
        <p:nvPicPr>
          <p:cNvPr id="28" name="Graphic 27" descr="User with solid fill">
            <a:extLst>
              <a:ext uri="{FF2B5EF4-FFF2-40B4-BE49-F238E27FC236}">
                <a16:creationId xmlns:a16="http://schemas.microsoft.com/office/drawing/2014/main" id="{29F73B4E-F638-0A6E-6208-193E357299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649" y="4711004"/>
            <a:ext cx="471653" cy="471653"/>
          </a:xfrm>
          <a:prstGeom prst="rect">
            <a:avLst/>
          </a:prstGeom>
        </p:spPr>
      </p:pic>
      <p:sp>
        <p:nvSpPr>
          <p:cNvPr id="29" name="TextBox 28">
            <a:extLst>
              <a:ext uri="{FF2B5EF4-FFF2-40B4-BE49-F238E27FC236}">
                <a16:creationId xmlns:a16="http://schemas.microsoft.com/office/drawing/2014/main" id="{BC64D1E4-CE2B-E751-2747-8BD9364DC1AA}"/>
              </a:ext>
            </a:extLst>
          </p:cNvPr>
          <p:cNvSpPr txBox="1"/>
          <p:nvPr/>
        </p:nvSpPr>
        <p:spPr>
          <a:xfrm>
            <a:off x="610409" y="4319989"/>
            <a:ext cx="921161" cy="461665"/>
          </a:xfrm>
          <a:prstGeom prst="rect">
            <a:avLst/>
          </a:prstGeom>
          <a:noFill/>
        </p:spPr>
        <p:txBody>
          <a:bodyPr wrap="square">
            <a:spAutoFit/>
          </a:bodyPr>
          <a:lstStyle/>
          <a:p>
            <a:r>
              <a:rPr lang="en-SG" sz="1200" b="1" dirty="0">
                <a:solidFill>
                  <a:schemeClr val="accent6">
                    <a:lumMod val="75000"/>
                  </a:schemeClr>
                </a:solidFill>
              </a:rPr>
              <a:t>Student or Trainee </a:t>
            </a:r>
          </a:p>
        </p:txBody>
      </p:sp>
      <p:pic>
        <p:nvPicPr>
          <p:cNvPr id="30" name="Picture 29" descr="A computer screen shot of a computer&#10;&#10;Description automatically generated">
            <a:extLst>
              <a:ext uri="{FF2B5EF4-FFF2-40B4-BE49-F238E27FC236}">
                <a16:creationId xmlns:a16="http://schemas.microsoft.com/office/drawing/2014/main" id="{02FF17A9-7C74-9310-1972-D0F66A38A2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73858" y="4509353"/>
            <a:ext cx="1401463" cy="732244"/>
          </a:xfrm>
          <a:prstGeom prst="rect">
            <a:avLst/>
          </a:prstGeom>
          <a:ln w="9525">
            <a:solidFill>
              <a:schemeClr val="tx1"/>
            </a:solidFill>
          </a:ln>
        </p:spPr>
      </p:pic>
      <p:pic>
        <p:nvPicPr>
          <p:cNvPr id="31" name="Picture 30">
            <a:extLst>
              <a:ext uri="{FF2B5EF4-FFF2-40B4-BE49-F238E27FC236}">
                <a16:creationId xmlns:a16="http://schemas.microsoft.com/office/drawing/2014/main" id="{E542FAA2-2502-A4DE-9B12-AF988A735BF4}"/>
              </a:ext>
            </a:extLst>
          </p:cNvPr>
          <p:cNvPicPr>
            <a:picLocks noChangeAspect="1"/>
          </p:cNvPicPr>
          <p:nvPr/>
        </p:nvPicPr>
        <p:blipFill>
          <a:blip r:embed="rId10"/>
          <a:stretch>
            <a:fillRect/>
          </a:stretch>
        </p:blipFill>
        <p:spPr>
          <a:xfrm>
            <a:off x="3084304" y="4685728"/>
            <a:ext cx="609295" cy="628792"/>
          </a:xfrm>
          <a:prstGeom prst="rect">
            <a:avLst/>
          </a:prstGeom>
        </p:spPr>
      </p:pic>
      <p:sp>
        <p:nvSpPr>
          <p:cNvPr id="32" name="TextBox 31">
            <a:extLst>
              <a:ext uri="{FF2B5EF4-FFF2-40B4-BE49-F238E27FC236}">
                <a16:creationId xmlns:a16="http://schemas.microsoft.com/office/drawing/2014/main" id="{D8ED35F8-F38E-F3EC-F457-2DCC92B6065B}"/>
              </a:ext>
            </a:extLst>
          </p:cNvPr>
          <p:cNvSpPr txBox="1"/>
          <p:nvPr/>
        </p:nvSpPr>
        <p:spPr>
          <a:xfrm>
            <a:off x="3220954" y="4294456"/>
            <a:ext cx="727116" cy="461665"/>
          </a:xfrm>
          <a:prstGeom prst="rect">
            <a:avLst/>
          </a:prstGeom>
          <a:noFill/>
        </p:spPr>
        <p:txBody>
          <a:bodyPr wrap="square">
            <a:spAutoFit/>
          </a:bodyPr>
          <a:lstStyle/>
          <a:p>
            <a:r>
              <a:rPr lang="en-SG" sz="1200" b="1" dirty="0">
                <a:solidFill>
                  <a:schemeClr val="tx2">
                    <a:lumMod val="90000"/>
                    <a:lumOff val="10000"/>
                  </a:schemeClr>
                </a:solidFill>
              </a:rPr>
              <a:t>Team Viewer</a:t>
            </a:r>
          </a:p>
        </p:txBody>
      </p:sp>
      <p:pic>
        <p:nvPicPr>
          <p:cNvPr id="34" name="Picture 33">
            <a:extLst>
              <a:ext uri="{FF2B5EF4-FFF2-40B4-BE49-F238E27FC236}">
                <a16:creationId xmlns:a16="http://schemas.microsoft.com/office/drawing/2014/main" id="{AC1E1B1C-064E-D5E5-E66F-F81EF0AA408A}"/>
              </a:ext>
            </a:extLst>
          </p:cNvPr>
          <p:cNvPicPr>
            <a:picLocks noChangeAspect="1"/>
          </p:cNvPicPr>
          <p:nvPr/>
        </p:nvPicPr>
        <p:blipFill>
          <a:blip r:embed="rId12"/>
          <a:stretch>
            <a:fillRect/>
          </a:stretch>
        </p:blipFill>
        <p:spPr>
          <a:xfrm>
            <a:off x="3154533" y="5417972"/>
            <a:ext cx="471653" cy="514531"/>
          </a:xfrm>
          <a:prstGeom prst="rect">
            <a:avLst/>
          </a:prstGeom>
        </p:spPr>
      </p:pic>
      <p:pic>
        <p:nvPicPr>
          <p:cNvPr id="36" name="Picture 35">
            <a:extLst>
              <a:ext uri="{FF2B5EF4-FFF2-40B4-BE49-F238E27FC236}">
                <a16:creationId xmlns:a16="http://schemas.microsoft.com/office/drawing/2014/main" id="{15C798FA-6A98-60DC-1D90-B0120D882B42}"/>
              </a:ext>
            </a:extLst>
          </p:cNvPr>
          <p:cNvPicPr>
            <a:picLocks noChangeAspect="1"/>
          </p:cNvPicPr>
          <p:nvPr/>
        </p:nvPicPr>
        <p:blipFill>
          <a:blip r:embed="rId13"/>
          <a:stretch>
            <a:fillRect/>
          </a:stretch>
        </p:blipFill>
        <p:spPr>
          <a:xfrm>
            <a:off x="1873858" y="5470477"/>
            <a:ext cx="471653" cy="476491"/>
          </a:xfrm>
          <a:prstGeom prst="rect">
            <a:avLst/>
          </a:prstGeom>
        </p:spPr>
      </p:pic>
      <p:sp>
        <p:nvSpPr>
          <p:cNvPr id="37" name="TextBox 36">
            <a:extLst>
              <a:ext uri="{FF2B5EF4-FFF2-40B4-BE49-F238E27FC236}">
                <a16:creationId xmlns:a16="http://schemas.microsoft.com/office/drawing/2014/main" id="{C29D4362-A46B-91E7-6458-52331AE538E3}"/>
              </a:ext>
            </a:extLst>
          </p:cNvPr>
          <p:cNvSpPr txBox="1"/>
          <p:nvPr/>
        </p:nvSpPr>
        <p:spPr>
          <a:xfrm>
            <a:off x="1802352" y="5233279"/>
            <a:ext cx="727116" cy="276999"/>
          </a:xfrm>
          <a:prstGeom prst="rect">
            <a:avLst/>
          </a:prstGeom>
          <a:noFill/>
        </p:spPr>
        <p:txBody>
          <a:bodyPr wrap="square">
            <a:spAutoFit/>
          </a:bodyPr>
          <a:lstStyle/>
          <a:p>
            <a:r>
              <a:rPr lang="en-SG" sz="1200" b="1" dirty="0">
                <a:solidFill>
                  <a:schemeClr val="tx2">
                    <a:lumMod val="90000"/>
                    <a:lumOff val="10000"/>
                  </a:schemeClr>
                </a:solidFill>
              </a:rPr>
              <a:t>RDP</a:t>
            </a:r>
          </a:p>
        </p:txBody>
      </p:sp>
      <p:cxnSp>
        <p:nvCxnSpPr>
          <p:cNvPr id="39" name="Straight Arrow Connector 38">
            <a:extLst>
              <a:ext uri="{FF2B5EF4-FFF2-40B4-BE49-F238E27FC236}">
                <a16:creationId xmlns:a16="http://schemas.microsoft.com/office/drawing/2014/main" id="{D59A6642-A6C1-F287-E9D5-9F8FE39C04FA}"/>
              </a:ext>
            </a:extLst>
          </p:cNvPr>
          <p:cNvCxnSpPr/>
          <p:nvPr/>
        </p:nvCxnSpPr>
        <p:spPr>
          <a:xfrm>
            <a:off x="2013981" y="3863436"/>
            <a:ext cx="90150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Straight Arrow Connector 40">
            <a:extLst>
              <a:ext uri="{FF2B5EF4-FFF2-40B4-BE49-F238E27FC236}">
                <a16:creationId xmlns:a16="http://schemas.microsoft.com/office/drawing/2014/main" id="{6EF096BE-2977-89E8-7637-50E4BBFBB03E}"/>
              </a:ext>
            </a:extLst>
          </p:cNvPr>
          <p:cNvCxnSpPr/>
          <p:nvPr/>
        </p:nvCxnSpPr>
        <p:spPr>
          <a:xfrm>
            <a:off x="1491302" y="4946830"/>
            <a:ext cx="311050" cy="0"/>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6EEA4658-244F-0189-8437-731BF584D054}"/>
              </a:ext>
            </a:extLst>
          </p:cNvPr>
          <p:cNvCxnSpPr/>
          <p:nvPr/>
        </p:nvCxnSpPr>
        <p:spPr>
          <a:xfrm>
            <a:off x="1491302" y="5669067"/>
            <a:ext cx="3110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6AD61A6C-9145-DCEF-DDF2-3D59D39D4495}"/>
              </a:ext>
            </a:extLst>
          </p:cNvPr>
          <p:cNvCxnSpPr>
            <a:cxnSpLocks/>
          </p:cNvCxnSpPr>
          <p:nvPr/>
        </p:nvCxnSpPr>
        <p:spPr>
          <a:xfrm>
            <a:off x="2373943" y="5708722"/>
            <a:ext cx="692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F5AED3AB-B352-C80D-286B-A49E2DF2CBC1}"/>
              </a:ext>
            </a:extLst>
          </p:cNvPr>
          <p:cNvCxnSpPr>
            <a:cxnSpLocks/>
            <a:stCxn id="31" idx="3"/>
          </p:cNvCxnSpPr>
          <p:nvPr/>
        </p:nvCxnSpPr>
        <p:spPr>
          <a:xfrm flipV="1">
            <a:off x="3693599" y="4049160"/>
            <a:ext cx="3062954" cy="950964"/>
          </a:xfrm>
          <a:prstGeom prst="bentConnector3">
            <a:avLst>
              <a:gd name="adj1" fmla="val 14860"/>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4E80F876-6089-B3A2-AE58-F8E969FED903}"/>
              </a:ext>
            </a:extLst>
          </p:cNvPr>
          <p:cNvCxnSpPr>
            <a:cxnSpLocks/>
          </p:cNvCxnSpPr>
          <p:nvPr/>
        </p:nvCxnSpPr>
        <p:spPr>
          <a:xfrm flipV="1">
            <a:off x="3644059" y="4242552"/>
            <a:ext cx="3112494" cy="1472053"/>
          </a:xfrm>
          <a:prstGeom prst="bentConnector3">
            <a:avLst>
              <a:gd name="adj1" fmla="val 25518"/>
            </a:avLst>
          </a:prstGeom>
          <a:ln>
            <a:tailEnd type="triangle"/>
          </a:ln>
        </p:spPr>
        <p:style>
          <a:lnRef idx="2">
            <a:schemeClr val="accent1"/>
          </a:lnRef>
          <a:fillRef idx="0">
            <a:schemeClr val="accent1"/>
          </a:fillRef>
          <a:effectRef idx="1">
            <a:schemeClr val="accent1"/>
          </a:effectRef>
          <a:fontRef idx="minor">
            <a:schemeClr val="tx1"/>
          </a:fontRef>
        </p:style>
      </p:cxnSp>
      <p:pic>
        <p:nvPicPr>
          <p:cNvPr id="58" name="Graphic 57" descr="User with solid fill">
            <a:extLst>
              <a:ext uri="{FF2B5EF4-FFF2-40B4-BE49-F238E27FC236}">
                <a16:creationId xmlns:a16="http://schemas.microsoft.com/office/drawing/2014/main" id="{48951F55-E27E-6205-56CB-38562E2C907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9648" y="6082289"/>
            <a:ext cx="471653" cy="471653"/>
          </a:xfrm>
          <a:prstGeom prst="rect">
            <a:avLst/>
          </a:prstGeom>
        </p:spPr>
      </p:pic>
      <p:sp>
        <p:nvSpPr>
          <p:cNvPr id="59" name="TextBox 58">
            <a:extLst>
              <a:ext uri="{FF2B5EF4-FFF2-40B4-BE49-F238E27FC236}">
                <a16:creationId xmlns:a16="http://schemas.microsoft.com/office/drawing/2014/main" id="{AF90731C-94C9-3158-FF3A-0BEF28EC0A8E}"/>
              </a:ext>
            </a:extLst>
          </p:cNvPr>
          <p:cNvSpPr txBox="1"/>
          <p:nvPr/>
        </p:nvSpPr>
        <p:spPr>
          <a:xfrm>
            <a:off x="591822" y="5923500"/>
            <a:ext cx="1575039" cy="276999"/>
          </a:xfrm>
          <a:prstGeom prst="rect">
            <a:avLst/>
          </a:prstGeom>
          <a:noFill/>
        </p:spPr>
        <p:txBody>
          <a:bodyPr wrap="square">
            <a:spAutoFit/>
          </a:bodyPr>
          <a:lstStyle/>
          <a:p>
            <a:r>
              <a:rPr lang="en-SG" sz="1200" b="1" dirty="0">
                <a:solidFill>
                  <a:srgbClr val="C00000"/>
                </a:solidFill>
              </a:rPr>
              <a:t>Red Team Attacker</a:t>
            </a:r>
          </a:p>
        </p:txBody>
      </p:sp>
      <p:pic>
        <p:nvPicPr>
          <p:cNvPr id="63" name="Picture 62">
            <a:extLst>
              <a:ext uri="{FF2B5EF4-FFF2-40B4-BE49-F238E27FC236}">
                <a16:creationId xmlns:a16="http://schemas.microsoft.com/office/drawing/2014/main" id="{ECA931A1-E9E3-BB2E-FA33-B169EB33E4A0}"/>
              </a:ext>
            </a:extLst>
          </p:cNvPr>
          <p:cNvPicPr>
            <a:picLocks noChangeAspect="1"/>
          </p:cNvPicPr>
          <p:nvPr/>
        </p:nvPicPr>
        <p:blipFill>
          <a:blip r:embed="rId16"/>
          <a:stretch>
            <a:fillRect/>
          </a:stretch>
        </p:blipFill>
        <p:spPr>
          <a:xfrm>
            <a:off x="2426310" y="6038609"/>
            <a:ext cx="489178" cy="481709"/>
          </a:xfrm>
          <a:prstGeom prst="rect">
            <a:avLst/>
          </a:prstGeom>
        </p:spPr>
      </p:pic>
      <p:cxnSp>
        <p:nvCxnSpPr>
          <p:cNvPr id="64" name="Straight Arrow Connector 63">
            <a:extLst>
              <a:ext uri="{FF2B5EF4-FFF2-40B4-BE49-F238E27FC236}">
                <a16:creationId xmlns:a16="http://schemas.microsoft.com/office/drawing/2014/main" id="{19789031-4C80-4B8E-7D14-2B5437BC625E}"/>
              </a:ext>
            </a:extLst>
          </p:cNvPr>
          <p:cNvCxnSpPr>
            <a:cxnSpLocks/>
          </p:cNvCxnSpPr>
          <p:nvPr/>
        </p:nvCxnSpPr>
        <p:spPr>
          <a:xfrm>
            <a:off x="1434152" y="6318115"/>
            <a:ext cx="911359"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E01E639B-7ED8-A0F7-40F1-18F899A3FEB2}"/>
              </a:ext>
            </a:extLst>
          </p:cNvPr>
          <p:cNvCxnSpPr>
            <a:cxnSpLocks/>
            <a:stCxn id="63" idx="3"/>
          </p:cNvCxnSpPr>
          <p:nvPr/>
        </p:nvCxnSpPr>
        <p:spPr>
          <a:xfrm flipV="1">
            <a:off x="2915488" y="4426447"/>
            <a:ext cx="3816983" cy="1853017"/>
          </a:xfrm>
          <a:prstGeom prst="bentConnector3">
            <a:avLst>
              <a:gd name="adj1" fmla="val 50000"/>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2" name="Cloud 21">
            <a:extLst>
              <a:ext uri="{FF2B5EF4-FFF2-40B4-BE49-F238E27FC236}">
                <a16:creationId xmlns:a16="http://schemas.microsoft.com/office/drawing/2014/main" id="{3663687A-2DFB-87A4-F242-7D0198C7BF8A}"/>
              </a:ext>
            </a:extLst>
          </p:cNvPr>
          <p:cNvSpPr/>
          <p:nvPr/>
        </p:nvSpPr>
        <p:spPr>
          <a:xfrm>
            <a:off x="4636169" y="3661538"/>
            <a:ext cx="1438350" cy="971550"/>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Internet</a:t>
            </a:r>
            <a:endParaRPr lang="en-SG" sz="1400" b="1" dirty="0">
              <a:solidFill>
                <a:schemeClr val="tx1"/>
              </a:solidFill>
            </a:endParaRPr>
          </a:p>
        </p:txBody>
      </p:sp>
      <p:pic>
        <p:nvPicPr>
          <p:cNvPr id="89" name="Picture 88">
            <a:extLst>
              <a:ext uri="{FF2B5EF4-FFF2-40B4-BE49-F238E27FC236}">
                <a16:creationId xmlns:a16="http://schemas.microsoft.com/office/drawing/2014/main" id="{5FF7A166-DF46-D6D6-306C-93F46CD2AE3E}"/>
              </a:ext>
            </a:extLst>
          </p:cNvPr>
          <p:cNvPicPr>
            <a:picLocks noChangeAspect="1"/>
          </p:cNvPicPr>
          <p:nvPr/>
        </p:nvPicPr>
        <p:blipFill>
          <a:blip r:embed="rId17"/>
          <a:stretch>
            <a:fillRect/>
          </a:stretch>
        </p:blipFill>
        <p:spPr>
          <a:xfrm>
            <a:off x="8318361" y="3454750"/>
            <a:ext cx="2701865" cy="1188820"/>
          </a:xfrm>
          <a:prstGeom prst="rect">
            <a:avLst/>
          </a:prstGeom>
        </p:spPr>
      </p:pic>
      <p:pic>
        <p:nvPicPr>
          <p:cNvPr id="96" name="Picture 95">
            <a:extLst>
              <a:ext uri="{FF2B5EF4-FFF2-40B4-BE49-F238E27FC236}">
                <a16:creationId xmlns:a16="http://schemas.microsoft.com/office/drawing/2014/main" id="{B8C5295A-79F9-F76C-D6A9-686FF733B4D7}"/>
              </a:ext>
            </a:extLst>
          </p:cNvPr>
          <p:cNvPicPr>
            <a:picLocks noChangeAspect="1"/>
          </p:cNvPicPr>
          <p:nvPr/>
        </p:nvPicPr>
        <p:blipFill>
          <a:blip r:embed="rId17"/>
          <a:stretch>
            <a:fillRect/>
          </a:stretch>
        </p:blipFill>
        <p:spPr>
          <a:xfrm>
            <a:off x="8328155" y="5126288"/>
            <a:ext cx="2701865" cy="1188820"/>
          </a:xfrm>
          <a:prstGeom prst="rect">
            <a:avLst/>
          </a:prstGeom>
        </p:spPr>
      </p:pic>
      <p:sp>
        <p:nvSpPr>
          <p:cNvPr id="98" name="TextBox 97">
            <a:extLst>
              <a:ext uri="{FF2B5EF4-FFF2-40B4-BE49-F238E27FC236}">
                <a16:creationId xmlns:a16="http://schemas.microsoft.com/office/drawing/2014/main" id="{99B32FA4-4E0F-C64E-0474-32B0A29690D2}"/>
              </a:ext>
            </a:extLst>
          </p:cNvPr>
          <p:cNvSpPr txBox="1"/>
          <p:nvPr/>
        </p:nvSpPr>
        <p:spPr>
          <a:xfrm>
            <a:off x="8207668" y="3123295"/>
            <a:ext cx="2701865" cy="276999"/>
          </a:xfrm>
          <a:prstGeom prst="rect">
            <a:avLst/>
          </a:prstGeom>
          <a:noFill/>
        </p:spPr>
        <p:txBody>
          <a:bodyPr wrap="square">
            <a:spAutoFit/>
          </a:bodyPr>
          <a:lstStyle/>
          <a:p>
            <a:r>
              <a:rPr lang="en-SG" sz="1200" b="1" dirty="0">
                <a:solidFill>
                  <a:schemeClr val="bg1"/>
                </a:solidFill>
              </a:rPr>
              <a:t>OT Professional Training Env Set</a:t>
            </a:r>
          </a:p>
        </p:txBody>
      </p:sp>
      <p:sp>
        <p:nvSpPr>
          <p:cNvPr id="99" name="TextBox 98">
            <a:extLst>
              <a:ext uri="{FF2B5EF4-FFF2-40B4-BE49-F238E27FC236}">
                <a16:creationId xmlns:a16="http://schemas.microsoft.com/office/drawing/2014/main" id="{64936507-BC34-FBAE-10FB-254FEF78CC68}"/>
              </a:ext>
            </a:extLst>
          </p:cNvPr>
          <p:cNvSpPr txBox="1"/>
          <p:nvPr/>
        </p:nvSpPr>
        <p:spPr>
          <a:xfrm>
            <a:off x="8265720" y="4789213"/>
            <a:ext cx="1854187" cy="276999"/>
          </a:xfrm>
          <a:prstGeom prst="rect">
            <a:avLst/>
          </a:prstGeom>
          <a:noFill/>
        </p:spPr>
        <p:txBody>
          <a:bodyPr wrap="square">
            <a:spAutoFit/>
          </a:bodyPr>
          <a:lstStyle/>
          <a:p>
            <a:r>
              <a:rPr lang="en-SG" sz="1200" b="1" dirty="0">
                <a:solidFill>
                  <a:schemeClr val="bg1"/>
                </a:solidFill>
              </a:rPr>
              <a:t>Cyber Exercise Env Set</a:t>
            </a:r>
          </a:p>
        </p:txBody>
      </p:sp>
      <p:cxnSp>
        <p:nvCxnSpPr>
          <p:cNvPr id="100" name="Straight Arrow Connector 99">
            <a:extLst>
              <a:ext uri="{FF2B5EF4-FFF2-40B4-BE49-F238E27FC236}">
                <a16:creationId xmlns:a16="http://schemas.microsoft.com/office/drawing/2014/main" id="{D91ED0C8-501B-3970-1851-6E1B2D61CAFE}"/>
              </a:ext>
            </a:extLst>
          </p:cNvPr>
          <p:cNvCxnSpPr>
            <a:cxnSpLocks/>
          </p:cNvCxnSpPr>
          <p:nvPr/>
        </p:nvCxnSpPr>
        <p:spPr>
          <a:xfrm>
            <a:off x="7689717" y="3878772"/>
            <a:ext cx="62864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id="{F33E6CDC-0E87-2A19-539F-0753380E296C}"/>
              </a:ext>
            </a:extLst>
          </p:cNvPr>
          <p:cNvCxnSpPr>
            <a:cxnSpLocks/>
          </p:cNvCxnSpPr>
          <p:nvPr/>
        </p:nvCxnSpPr>
        <p:spPr>
          <a:xfrm>
            <a:off x="7713799" y="4142979"/>
            <a:ext cx="604562" cy="0"/>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Connector: Elbow 102">
            <a:extLst>
              <a:ext uri="{FF2B5EF4-FFF2-40B4-BE49-F238E27FC236}">
                <a16:creationId xmlns:a16="http://schemas.microsoft.com/office/drawing/2014/main" id="{61E8AAD0-5D48-F45D-13DE-F66F9975CFF0}"/>
              </a:ext>
            </a:extLst>
          </p:cNvPr>
          <p:cNvCxnSpPr>
            <a:cxnSpLocks/>
            <a:endCxn id="96" idx="1"/>
          </p:cNvCxnSpPr>
          <p:nvPr/>
        </p:nvCxnSpPr>
        <p:spPr>
          <a:xfrm rot="16200000" flipH="1">
            <a:off x="7515117" y="4907660"/>
            <a:ext cx="987638" cy="638438"/>
          </a:xfrm>
          <a:prstGeom prst="bentConnector2">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2A99B506-412C-072E-B121-576258FBA28B}"/>
              </a:ext>
            </a:extLst>
          </p:cNvPr>
          <p:cNvSpPr txBox="1"/>
          <p:nvPr/>
        </p:nvSpPr>
        <p:spPr>
          <a:xfrm>
            <a:off x="637772" y="5195731"/>
            <a:ext cx="921161" cy="276999"/>
          </a:xfrm>
          <a:prstGeom prst="rect">
            <a:avLst/>
          </a:prstGeom>
          <a:noFill/>
        </p:spPr>
        <p:txBody>
          <a:bodyPr wrap="square">
            <a:spAutoFit/>
          </a:bodyPr>
          <a:lstStyle/>
          <a:p>
            <a:r>
              <a:rPr lang="en-SG" sz="1200" b="1" dirty="0">
                <a:solidFill>
                  <a:schemeClr val="tx2">
                    <a:lumMod val="90000"/>
                    <a:lumOff val="10000"/>
                  </a:schemeClr>
                </a:solidFill>
              </a:rPr>
              <a:t>Blue Team</a:t>
            </a:r>
          </a:p>
        </p:txBody>
      </p:sp>
      <p:cxnSp>
        <p:nvCxnSpPr>
          <p:cNvPr id="125" name="Straight Arrow Connector 124">
            <a:extLst>
              <a:ext uri="{FF2B5EF4-FFF2-40B4-BE49-F238E27FC236}">
                <a16:creationId xmlns:a16="http://schemas.microsoft.com/office/drawing/2014/main" id="{CCC8623A-2208-4510-9F73-8D7C0EC6EEED}"/>
              </a:ext>
            </a:extLst>
          </p:cNvPr>
          <p:cNvCxnSpPr>
            <a:cxnSpLocks/>
          </p:cNvCxnSpPr>
          <p:nvPr/>
        </p:nvCxnSpPr>
        <p:spPr>
          <a:xfrm>
            <a:off x="7512448" y="6081049"/>
            <a:ext cx="79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 name="Picture 3" descr="A logo for a power grid simulation system&#10;&#10;Description automatically generated">
            <a:extLst>
              <a:ext uri="{FF2B5EF4-FFF2-40B4-BE49-F238E27FC236}">
                <a16:creationId xmlns:a16="http://schemas.microsoft.com/office/drawing/2014/main" id="{4A5B2AE8-2D72-BE97-B455-FD789B02BEF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20921" y="5451847"/>
            <a:ext cx="1186510" cy="1287363"/>
          </a:xfrm>
          <a:prstGeom prst="rect">
            <a:avLst/>
          </a:prstGeom>
        </p:spPr>
      </p:pic>
      <p:cxnSp>
        <p:nvCxnSpPr>
          <p:cNvPr id="128" name="Straight Connector 127">
            <a:extLst>
              <a:ext uri="{FF2B5EF4-FFF2-40B4-BE49-F238E27FC236}">
                <a16:creationId xmlns:a16="http://schemas.microsoft.com/office/drawing/2014/main" id="{89A980A5-6C65-2108-126B-E020DA085FDD}"/>
              </a:ext>
            </a:extLst>
          </p:cNvPr>
          <p:cNvCxnSpPr>
            <a:cxnSpLocks/>
          </p:cNvCxnSpPr>
          <p:nvPr/>
        </p:nvCxnSpPr>
        <p:spPr>
          <a:xfrm>
            <a:off x="7521973" y="4756121"/>
            <a:ext cx="0" cy="1326168"/>
          </a:xfrm>
          <a:prstGeom prst="line">
            <a:avLst/>
          </a:prstGeom>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080CED6F-FD58-A136-8F64-AE59778AEEA0}"/>
              </a:ext>
            </a:extLst>
          </p:cNvPr>
          <p:cNvSpPr txBox="1"/>
          <p:nvPr/>
        </p:nvSpPr>
        <p:spPr>
          <a:xfrm>
            <a:off x="8096106" y="2720589"/>
            <a:ext cx="1515135" cy="276999"/>
          </a:xfrm>
          <a:prstGeom prst="rect">
            <a:avLst/>
          </a:prstGeom>
          <a:noFill/>
        </p:spPr>
        <p:txBody>
          <a:bodyPr wrap="square">
            <a:spAutoFit/>
          </a:bodyPr>
          <a:lstStyle/>
          <a:p>
            <a:r>
              <a:rPr lang="en-SG" sz="1200" b="1" dirty="0"/>
              <a:t>NCL Cloud Cluster </a:t>
            </a:r>
          </a:p>
        </p:txBody>
      </p:sp>
    </p:spTree>
    <p:extLst>
      <p:ext uri="{BB962C8B-B14F-4D97-AF65-F5344CB8AC3E}">
        <p14:creationId xmlns:p14="http://schemas.microsoft.com/office/powerpoint/2010/main" val="1031385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TotalTime>
  <Words>1201</Words>
  <Application>Microsoft Office PowerPoint</Application>
  <PresentationFormat>Widescreen</PresentationFormat>
  <Paragraphs>106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236</cp:revision>
  <dcterms:created xsi:type="dcterms:W3CDTF">2025-01-23T06:27:07Z</dcterms:created>
  <dcterms:modified xsi:type="dcterms:W3CDTF">2025-04-09T08:18:40Z</dcterms:modified>
</cp:coreProperties>
</file>