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76137610" r:id="rId2"/>
    <p:sldId id="2076137613" r:id="rId3"/>
    <p:sldId id="2076137611" r:id="rId4"/>
    <p:sldId id="2076137612" r:id="rId5"/>
    <p:sldId id="287" r:id="rId6"/>
    <p:sldId id="2076137614" r:id="rId7"/>
    <p:sldId id="2076137615" r:id="rId8"/>
    <p:sldId id="2076137616" r:id="rId9"/>
    <p:sldId id="2076137617" r:id="rId10"/>
    <p:sldId id="207613761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83D-4DFC-4E8F-9D98-CAF691DD7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003EB1-7892-4EE6-81E1-969F13F0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03041D8-5923-4568-B8B3-B890F26BA6E2}"/>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5B93F3C0-13F9-4DE0-8EA9-D163D908AC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22043F-FA10-479B-85B5-735DCB1E5656}"/>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63378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2A6-2471-43A3-AE80-DD3AE54759B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D42063-22C2-4F00-B0A4-4747694A3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4D3043-1E36-44CB-B253-65BC03A103D0}"/>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D77E6F6E-9B8F-4252-BD08-66A3E72296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818061-9516-4A2F-8CF8-8AF323985EAB}"/>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4818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92D9C-F951-4D02-B536-618FC9C3F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540FB-5F87-4A90-8D1C-539ACFE5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C36491-D616-4F95-A92B-1C4135638A4D}"/>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B23AC82C-DC2A-4A12-BE6F-17789E2F41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DD7C5D-4CC4-48B7-9BEC-FA516F62EFB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0104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cxnSp>
        <p:nvCxnSpPr>
          <p:cNvPr id="12" name="Google Shape;65;p14">
            <a:extLst>
              <a:ext uri="{FF2B5EF4-FFF2-40B4-BE49-F238E27FC236}">
                <a16:creationId xmlns:a16="http://schemas.microsoft.com/office/drawing/2014/main" id="{2052BEE0-584E-5743-80B9-A2E5D5845837}"/>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13" name="TextBox 12">
            <a:extLst>
              <a:ext uri="{FF2B5EF4-FFF2-40B4-BE49-F238E27FC236}">
                <a16:creationId xmlns:a16="http://schemas.microsoft.com/office/drawing/2014/main" id="{BE5CA3DA-2FD8-8842-9430-54B3D35B530F}"/>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6" name="Straight Connector 15">
            <a:extLst>
              <a:ext uri="{FF2B5EF4-FFF2-40B4-BE49-F238E27FC236}">
                <a16:creationId xmlns:a16="http://schemas.microsoft.com/office/drawing/2014/main" id="{AEA6204D-20E6-1246-A8C6-95D6751F0F60}"/>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64;p14">
            <a:extLst>
              <a:ext uri="{FF2B5EF4-FFF2-40B4-BE49-F238E27FC236}">
                <a16:creationId xmlns:a16="http://schemas.microsoft.com/office/drawing/2014/main" id="{801C68B1-61C1-B446-8D6A-E36FA399E9E6}"/>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5" name="Graphic 4">
            <a:extLst>
              <a:ext uri="{FF2B5EF4-FFF2-40B4-BE49-F238E27FC236}">
                <a16:creationId xmlns:a16="http://schemas.microsoft.com/office/drawing/2014/main" id="{21126305-A27F-483E-B83F-B7CA7478A611}"/>
              </a:ext>
            </a:extLst>
          </p:cNvPr>
          <p:cNvGrpSpPr/>
          <p:nvPr userDrawn="1"/>
        </p:nvGrpSpPr>
        <p:grpSpPr>
          <a:xfrm>
            <a:off x="270243" y="6517798"/>
            <a:ext cx="724037" cy="161562"/>
            <a:chOff x="2497995" y="2687207"/>
            <a:chExt cx="5762625" cy="1285875"/>
          </a:xfrm>
        </p:grpSpPr>
        <p:sp>
          <p:nvSpPr>
            <p:cNvPr id="18" name="Freeform: Shape 17">
              <a:extLst>
                <a:ext uri="{FF2B5EF4-FFF2-40B4-BE49-F238E27FC236}">
                  <a16:creationId xmlns:a16="http://schemas.microsoft.com/office/drawing/2014/main" id="{6D6A76E6-6399-4133-BEAF-40706292B6D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D8FC94-8779-49E3-B001-E3098624C063}"/>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0FDEE-CDF0-4C1A-962B-792F5A6233D6}"/>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B432C1-E916-4FE7-BC77-FAEECBEBC9AB}"/>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847EC27-9795-4B8F-8EC7-32028255066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1560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04C-9E9E-4C3C-B0A2-E99CB25BF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5F700B-BB4C-4A0E-86BF-E30FE3DAF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C4EFC8-7C7B-4949-8E11-B63645048C8E}"/>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232BA4C9-EC7D-4ACE-8034-BDF2F6AAD2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D0F847-1DF8-489B-822C-A331EA083609}"/>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22665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7B1-4331-4D0F-A72B-E76B61F2B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71465B-5449-44C9-A38D-29398C9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049E-157E-485C-A12B-18D299E74621}"/>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4E2CD415-8D5A-4183-BBB9-B1FDB0500B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A989BD-4A2A-4A40-A0A4-F8C51B11CD8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621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5460-CFF2-49EF-B102-54C68C44CD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B01007A-30D7-4515-BA70-F720DE1E9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CEC5A21-6F1B-40B5-8D1C-155849756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E22C86-0DC8-4AFC-8F45-5FD15B7010F9}"/>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6" name="Footer Placeholder 5">
            <a:extLst>
              <a:ext uri="{FF2B5EF4-FFF2-40B4-BE49-F238E27FC236}">
                <a16:creationId xmlns:a16="http://schemas.microsoft.com/office/drawing/2014/main" id="{62E0C333-1D5E-4D04-83E5-DA6E92F32C1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CFEE0D-6C0C-4477-8894-2FC9D16279BE}"/>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5667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4DC-4D65-4DEB-90B6-87C7989A048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5EC065-8025-4B75-A59B-178104E0E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03FAD-4294-41C1-9D7B-5B88BF792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67F2593-373A-4B8E-AB4B-B2D23786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79D74-5886-4C54-860A-76861A50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470F16-23AE-41A7-827E-280CB057B61D}"/>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8" name="Footer Placeholder 7">
            <a:extLst>
              <a:ext uri="{FF2B5EF4-FFF2-40B4-BE49-F238E27FC236}">
                <a16:creationId xmlns:a16="http://schemas.microsoft.com/office/drawing/2014/main" id="{A0A90482-B06E-4C25-9757-49B99CB08D3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5BADC1-1210-4FC6-87F2-330478EC759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503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957-236C-4E4A-A913-82F6ED4398A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E2ED85-3525-4F27-A2BA-29033A7B7EE0}"/>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4" name="Footer Placeholder 3">
            <a:extLst>
              <a:ext uri="{FF2B5EF4-FFF2-40B4-BE49-F238E27FC236}">
                <a16:creationId xmlns:a16="http://schemas.microsoft.com/office/drawing/2014/main" id="{97A29625-7DBE-4860-B150-0E554D5741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6CFB1E6-91E0-4417-BC5E-44A1FEDBEE8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2879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B1F8A-D7C7-4075-89AA-D8AC3354B1BA}"/>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3" name="Footer Placeholder 2">
            <a:extLst>
              <a:ext uri="{FF2B5EF4-FFF2-40B4-BE49-F238E27FC236}">
                <a16:creationId xmlns:a16="http://schemas.microsoft.com/office/drawing/2014/main" id="{A61E876F-8D48-428D-823B-DB0841B2EDB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F4A495B-C13B-457F-9EA6-85BA1721CD2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993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9EEB-76DB-4BFF-9565-DCB53FC25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EA3DE7F-32EC-49DC-A9D4-A71B1A9A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76D06C6-E1B1-4190-8FD4-BC7E651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42946-AA05-4F94-A97E-2A3F29256D6B}"/>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6" name="Footer Placeholder 5">
            <a:extLst>
              <a:ext uri="{FF2B5EF4-FFF2-40B4-BE49-F238E27FC236}">
                <a16:creationId xmlns:a16="http://schemas.microsoft.com/office/drawing/2014/main" id="{FAE42A13-BD66-4DF9-89FE-FC00558CB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6C63B2-342B-482F-A101-7AEC9044198D}"/>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55879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B0B-22DD-48B4-A65F-D25EA8E6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4832F3F-99AC-499B-9F60-470E9E753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638B896-58E9-4B85-932C-F1FF619D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9005F-DFC5-4A32-9B05-99D217C62501}"/>
              </a:ext>
            </a:extLst>
          </p:cNvPr>
          <p:cNvSpPr>
            <a:spLocks noGrp="1"/>
          </p:cNvSpPr>
          <p:nvPr>
            <p:ph type="dt" sz="half" idx="10"/>
          </p:nvPr>
        </p:nvSpPr>
        <p:spPr/>
        <p:txBody>
          <a:bodyPr/>
          <a:lstStyle/>
          <a:p>
            <a:fld id="{CF1267A5-9448-410E-9905-2BFAF5898020}" type="datetimeFigureOut">
              <a:rPr lang="en-SG" smtClean="0"/>
              <a:t>25/11/2021</a:t>
            </a:fld>
            <a:endParaRPr lang="en-SG"/>
          </a:p>
        </p:txBody>
      </p:sp>
      <p:sp>
        <p:nvSpPr>
          <p:cNvPr id="6" name="Footer Placeholder 5">
            <a:extLst>
              <a:ext uri="{FF2B5EF4-FFF2-40B4-BE49-F238E27FC236}">
                <a16:creationId xmlns:a16="http://schemas.microsoft.com/office/drawing/2014/main" id="{98E4EB17-505B-4B9B-BF3F-E8503FFD7C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5A1E-272F-4247-9777-F1D4B6A282A3}"/>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8497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A466-680C-4F95-AB5B-1FDF50718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D02954-B43E-4842-B947-B10955F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D61075-C084-4A68-A65C-26A1C4B1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7A5-9448-410E-9905-2BFAF5898020}" type="datetimeFigureOut">
              <a:rPr lang="en-SG" smtClean="0"/>
              <a:t>25/11/2021</a:t>
            </a:fld>
            <a:endParaRPr lang="en-SG"/>
          </a:p>
        </p:txBody>
      </p:sp>
      <p:sp>
        <p:nvSpPr>
          <p:cNvPr id="5" name="Footer Placeholder 4">
            <a:extLst>
              <a:ext uri="{FF2B5EF4-FFF2-40B4-BE49-F238E27FC236}">
                <a16:creationId xmlns:a16="http://schemas.microsoft.com/office/drawing/2014/main" id="{7E587763-08F7-412A-8546-67F3D81EF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701BCF0-D010-43E0-80A3-EEF885482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175C8-74FF-4DE6-AA89-A269DCC5981E}" type="slidenum">
              <a:rPr lang="en-SG" smtClean="0"/>
              <a:t>‹#›</a:t>
            </a:fld>
            <a:endParaRPr lang="en-SG"/>
          </a:p>
        </p:txBody>
      </p:sp>
    </p:spTree>
    <p:extLst>
      <p:ext uri="{BB962C8B-B14F-4D97-AF65-F5344CB8AC3E}">
        <p14:creationId xmlns:p14="http://schemas.microsoft.com/office/powerpoint/2010/main" val="2980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uYuancheng/WebDownloader/blob/master/doc/pedia_rlt.txt" TargetMode="External"/><Relationship Id="rId2" Type="http://schemas.openxmlformats.org/officeDocument/2006/relationships/hyperlink" Target="https://github.com/LiuYuancheng/WebDownloader/blob/master/doc/test_pedia.txt"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skubuntu.com/questions/92556/how-do-i-boot-into-a-root-shell" TargetMode="External"/><Relationship Id="rId5" Type="http://schemas.openxmlformats.org/officeDocument/2006/relationships/hyperlink" Target="https://github.com/pmeier/light-the-torch"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Yuancheng/ProgramTools/blob/master/library/Log.py" TargetMode="External"/><Relationship Id="rId2" Type="http://schemas.openxmlformats.org/officeDocument/2006/relationships/hyperlink" Target="https://github.com/LiuYuancheng/ProgramTools/blob/master/library/BgCtrl.py"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iuYuancheng/WebDownloader/blob/master/doc/Phishpedia_cfg.md" TargetMode="External"/><Relationship Id="rId2" Type="http://schemas.openxmlformats.org/officeDocument/2006/relationships/hyperlink" Target="https://github.com/LiuYuancheng/WebDownloader"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[19/11/2021]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401444" y="4677174"/>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10" name="直接箭头连接符 49">
            <a:extLst>
              <a:ext uri="{FF2B5EF4-FFF2-40B4-BE49-F238E27FC236}">
                <a16:creationId xmlns:a16="http://schemas.microsoft.com/office/drawing/2014/main" id="{CF95249C-2CEC-4421-8632-79DF0814F760}"/>
              </a:ext>
            </a:extLst>
          </p:cNvPr>
          <p:cNvCxnSpPr>
            <a:cxnSpLocks/>
          </p:cNvCxnSpPr>
          <p:nvPr/>
        </p:nvCxnSpPr>
        <p:spPr>
          <a:xfrm>
            <a:off x="171314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矩形: 圆角 34">
            <a:extLst>
              <a:ext uri="{FF2B5EF4-FFF2-40B4-BE49-F238E27FC236}">
                <a16:creationId xmlns:a16="http://schemas.microsoft.com/office/drawing/2014/main" id="{C17A4F6A-1907-46A4-B420-45988F305349}"/>
              </a:ext>
            </a:extLst>
          </p:cNvPr>
          <p:cNvSpPr/>
          <p:nvPr/>
        </p:nvSpPr>
        <p:spPr>
          <a:xfrm>
            <a:off x="1345578" y="4677174"/>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12" name="直接箭头连接符 49">
            <a:extLst>
              <a:ext uri="{FF2B5EF4-FFF2-40B4-BE49-F238E27FC236}">
                <a16:creationId xmlns:a16="http://schemas.microsoft.com/office/drawing/2014/main" id="{80431889-6B95-4F23-8FB0-F66114B0CF50}"/>
              </a:ext>
            </a:extLst>
          </p:cNvPr>
          <p:cNvCxnSpPr>
            <a:cxnSpLocks/>
          </p:cNvCxnSpPr>
          <p:nvPr/>
        </p:nvCxnSpPr>
        <p:spPr>
          <a:xfrm>
            <a:off x="258665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圆角 34">
            <a:extLst>
              <a:ext uri="{FF2B5EF4-FFF2-40B4-BE49-F238E27FC236}">
                <a16:creationId xmlns:a16="http://schemas.microsoft.com/office/drawing/2014/main" id="{FA6AD746-928C-45EC-98CB-F508F955497D}"/>
              </a:ext>
            </a:extLst>
          </p:cNvPr>
          <p:cNvSpPr/>
          <p:nvPr/>
        </p:nvSpPr>
        <p:spPr>
          <a:xfrm>
            <a:off x="2219087" y="4677174"/>
            <a:ext cx="86979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pic>
        <p:nvPicPr>
          <p:cNvPr id="21" name="Picture 20">
            <a:extLst>
              <a:ext uri="{FF2B5EF4-FFF2-40B4-BE49-F238E27FC236}">
                <a16:creationId xmlns:a16="http://schemas.microsoft.com/office/drawing/2014/main" id="{7A5D68B0-9BB0-4723-83D3-D0C648E5FE23}"/>
              </a:ext>
            </a:extLst>
          </p:cNvPr>
          <p:cNvPicPr>
            <a:picLocks noChangeAspect="1"/>
          </p:cNvPicPr>
          <p:nvPr/>
        </p:nvPicPr>
        <p:blipFill>
          <a:blip r:embed="rId2"/>
          <a:stretch>
            <a:fillRect/>
          </a:stretch>
        </p:blipFill>
        <p:spPr>
          <a:xfrm>
            <a:off x="5655089" y="2341585"/>
            <a:ext cx="5927310" cy="1218233"/>
          </a:xfrm>
          <a:prstGeom prst="rect">
            <a:avLst/>
          </a:prstGeom>
        </p:spPr>
      </p:pic>
      <p:pic>
        <p:nvPicPr>
          <p:cNvPr id="23" name="Picture 22">
            <a:extLst>
              <a:ext uri="{FF2B5EF4-FFF2-40B4-BE49-F238E27FC236}">
                <a16:creationId xmlns:a16="http://schemas.microsoft.com/office/drawing/2014/main" id="{E0B6A907-1C54-43D3-AD5E-58B85165EFB4}"/>
              </a:ext>
            </a:extLst>
          </p:cNvPr>
          <p:cNvPicPr>
            <a:picLocks noChangeAspect="1"/>
          </p:cNvPicPr>
          <p:nvPr/>
        </p:nvPicPr>
        <p:blipFill>
          <a:blip r:embed="rId3"/>
          <a:stretch>
            <a:fillRect/>
          </a:stretch>
        </p:blipFill>
        <p:spPr>
          <a:xfrm>
            <a:off x="5655089" y="3863578"/>
            <a:ext cx="3612995" cy="2788232"/>
          </a:xfrm>
          <a:prstGeom prst="rect">
            <a:avLst/>
          </a:prstGeom>
        </p:spPr>
      </p:pic>
      <p:sp>
        <p:nvSpPr>
          <p:cNvPr id="24" name="TextBox 23">
            <a:extLst>
              <a:ext uri="{FF2B5EF4-FFF2-40B4-BE49-F238E27FC236}">
                <a16:creationId xmlns:a16="http://schemas.microsoft.com/office/drawing/2014/main" id="{09DB25ED-F17D-4426-9235-E14B6199BDAC}"/>
              </a:ext>
            </a:extLst>
          </p:cNvPr>
          <p:cNvSpPr txBox="1"/>
          <p:nvPr/>
        </p:nvSpPr>
        <p:spPr>
          <a:xfrm>
            <a:off x="5653681" y="2179871"/>
            <a:ext cx="507422" cy="246221"/>
          </a:xfrm>
          <a:prstGeom prst="rect">
            <a:avLst/>
          </a:prstGeom>
          <a:solidFill>
            <a:schemeClr val="bg1"/>
          </a:solidFill>
          <a:ln w="3175">
            <a:solidFill>
              <a:schemeClr val="tx1"/>
            </a:solidFill>
          </a:ln>
        </p:spPr>
        <p:txBody>
          <a:bodyPr wrap="square" rtlCol="0">
            <a:spAutoFit/>
          </a:bodyPr>
          <a:lstStyle/>
          <a:p>
            <a:r>
              <a:rPr lang="en-SG" sz="1000" b="1" dirty="0"/>
              <a:t>Input </a:t>
            </a:r>
          </a:p>
        </p:txBody>
      </p:sp>
      <p:sp>
        <p:nvSpPr>
          <p:cNvPr id="25" name="TextBox 24">
            <a:extLst>
              <a:ext uri="{FF2B5EF4-FFF2-40B4-BE49-F238E27FC236}">
                <a16:creationId xmlns:a16="http://schemas.microsoft.com/office/drawing/2014/main" id="{7290D81F-93BB-4C70-A73B-D192C77F0A50}"/>
              </a:ext>
            </a:extLst>
          </p:cNvPr>
          <p:cNvSpPr txBox="1"/>
          <p:nvPr/>
        </p:nvSpPr>
        <p:spPr>
          <a:xfrm>
            <a:off x="5653680" y="3704071"/>
            <a:ext cx="632881" cy="246221"/>
          </a:xfrm>
          <a:prstGeom prst="rect">
            <a:avLst/>
          </a:prstGeom>
          <a:solidFill>
            <a:schemeClr val="bg1"/>
          </a:solidFill>
          <a:ln w="3175">
            <a:solidFill>
              <a:schemeClr val="tx1"/>
            </a:solidFill>
          </a:ln>
        </p:spPr>
        <p:txBody>
          <a:bodyPr wrap="square" rtlCol="0">
            <a:spAutoFit/>
          </a:bodyPr>
          <a:lstStyle/>
          <a:p>
            <a:r>
              <a:rPr lang="en-SG" sz="1000" b="1" dirty="0"/>
              <a:t>Output </a:t>
            </a:r>
          </a:p>
        </p:txBody>
      </p:sp>
      <p:sp>
        <p:nvSpPr>
          <p:cNvPr id="27" name="Rectangle 26">
            <a:extLst>
              <a:ext uri="{FF2B5EF4-FFF2-40B4-BE49-F238E27FC236}">
                <a16:creationId xmlns:a16="http://schemas.microsoft.com/office/drawing/2014/main" id="{8FC46065-7CA2-4D16-8126-8691ACA1D222}"/>
              </a:ext>
            </a:extLst>
          </p:cNvPr>
          <p:cNvSpPr/>
          <p:nvPr/>
        </p:nvSpPr>
        <p:spPr>
          <a:xfrm>
            <a:off x="177552" y="4314549"/>
            <a:ext cx="4518731"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178869" y="417435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29" name="直接箭头连接符 49">
            <a:extLst>
              <a:ext uri="{FF2B5EF4-FFF2-40B4-BE49-F238E27FC236}">
                <a16:creationId xmlns:a16="http://schemas.microsoft.com/office/drawing/2014/main" id="{4EBFA8F5-DC88-454E-8C80-88594B7D84EB}"/>
              </a:ext>
            </a:extLst>
          </p:cNvPr>
          <p:cNvCxnSpPr>
            <a:cxnSpLocks/>
          </p:cNvCxnSpPr>
          <p:nvPr/>
        </p:nvCxnSpPr>
        <p:spPr>
          <a:xfrm>
            <a:off x="2846014" y="3959562"/>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56584168-3CDF-4CDF-AE12-B9FD56010EAD}"/>
              </a:ext>
            </a:extLst>
          </p:cNvPr>
          <p:cNvSpPr/>
          <p:nvPr/>
        </p:nvSpPr>
        <p:spPr>
          <a:xfrm>
            <a:off x="3373298" y="4690678"/>
            <a:ext cx="110104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Tree>
    <p:extLst>
      <p:ext uri="{BB962C8B-B14F-4D97-AF65-F5344CB8AC3E}">
        <p14:creationId xmlns:p14="http://schemas.microsoft.com/office/powerpoint/2010/main" val="63220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4636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Result: </a:t>
            </a:r>
          </a:p>
          <a:p>
            <a:pPr marL="342900" indent="-342900">
              <a:buAutoNum type="arabicPeriod"/>
            </a:pPr>
            <a:r>
              <a:rPr lang="en-US" sz="1600" dirty="0">
                <a:solidFill>
                  <a:srgbClr val="24292F"/>
                </a:solidFill>
                <a:latin typeface="-apple-system"/>
              </a:rPr>
              <a:t>Execution log: </a:t>
            </a:r>
          </a:p>
          <a:p>
            <a:pPr marL="0" indent="0">
              <a:buNone/>
            </a:pPr>
            <a:r>
              <a:rPr lang="en-US" sz="1600" dirty="0">
                <a:solidFill>
                  <a:srgbClr val="24292F"/>
                </a:solidFill>
                <a:latin typeface="-apple-system"/>
                <a:hlinkClick r:id="rId2"/>
              </a:rPr>
              <a:t> https://github.com/LiuYuancheng/WebDownloader/blob/master/doc/test_pedia.txt</a:t>
            </a: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342900" indent="-342900">
              <a:buAutoNum type="arabicPeriod" startAt="2"/>
            </a:pPr>
            <a:r>
              <a:rPr lang="en-US" sz="1600" dirty="0">
                <a:solidFill>
                  <a:srgbClr val="24292F"/>
                </a:solidFill>
                <a:latin typeface="-apple-system"/>
              </a:rPr>
              <a:t>Final result: </a:t>
            </a:r>
          </a:p>
          <a:p>
            <a:pPr marL="0" indent="0">
              <a:buNone/>
            </a:pPr>
            <a:r>
              <a:rPr lang="en-US" sz="1600" dirty="0">
                <a:solidFill>
                  <a:srgbClr val="24292F"/>
                </a:solidFill>
                <a:latin typeface="-apple-system"/>
                <a:hlinkClick r:id="rId3"/>
              </a:rPr>
              <a:t>https://github.com/LiuYuancheng/WebDownloader/blob/master/doc/pedia_rlt.txt</a:t>
            </a:r>
            <a:r>
              <a:rPr lang="en-US" sz="1600" dirty="0">
                <a:solidFill>
                  <a:srgbClr val="24292F"/>
                </a:solidFill>
                <a:latin typeface="-apple-system"/>
              </a:rPr>
              <a:t>  </a:t>
            </a:r>
          </a:p>
        </p:txBody>
      </p: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pic>
        <p:nvPicPr>
          <p:cNvPr id="9" name="Picture 8">
            <a:extLst>
              <a:ext uri="{FF2B5EF4-FFF2-40B4-BE49-F238E27FC236}">
                <a16:creationId xmlns:a16="http://schemas.microsoft.com/office/drawing/2014/main" id="{08A09CA7-2155-4B8E-A330-6A303024441C}"/>
              </a:ext>
            </a:extLst>
          </p:cNvPr>
          <p:cNvPicPr>
            <a:picLocks noChangeAspect="1"/>
          </p:cNvPicPr>
          <p:nvPr/>
        </p:nvPicPr>
        <p:blipFill>
          <a:blip r:embed="rId4"/>
          <a:stretch>
            <a:fillRect/>
          </a:stretch>
        </p:blipFill>
        <p:spPr>
          <a:xfrm>
            <a:off x="486473" y="2294350"/>
            <a:ext cx="8558074" cy="1817254"/>
          </a:xfrm>
          <a:prstGeom prst="rect">
            <a:avLst/>
          </a:prstGeom>
        </p:spPr>
      </p:pic>
    </p:spTree>
    <p:extLst>
      <p:ext uri="{BB962C8B-B14F-4D97-AF65-F5344CB8AC3E}">
        <p14:creationId xmlns:p14="http://schemas.microsoft.com/office/powerpoint/2010/main" val="21323078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9786615-6AE9-4ED0-A3E9-B646863AF13D}"/>
              </a:ext>
            </a:extLst>
          </p:cNvPr>
          <p:cNvSpPr/>
          <p:nvPr/>
        </p:nvSpPr>
        <p:spPr>
          <a:xfrm>
            <a:off x="6095998" y="3554306"/>
            <a:ext cx="2888201" cy="13818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[22/11/2021]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webScreenShoter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744279" y="4649534"/>
            <a:ext cx="190674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sp>
        <p:nvSpPr>
          <p:cNvPr id="27" name="Rectangle 26">
            <a:extLst>
              <a:ext uri="{FF2B5EF4-FFF2-40B4-BE49-F238E27FC236}">
                <a16:creationId xmlns:a16="http://schemas.microsoft.com/office/drawing/2014/main" id="{8FC46065-7CA2-4D16-8126-8691ACA1D222}"/>
              </a:ext>
            </a:extLst>
          </p:cNvPr>
          <p:cNvSpPr/>
          <p:nvPr/>
        </p:nvSpPr>
        <p:spPr>
          <a:xfrm>
            <a:off x="520389" y="4286909"/>
            <a:ext cx="2361462" cy="11049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521705" y="414671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sp>
        <p:nvSpPr>
          <p:cNvPr id="22" name="矩形: 圆角 34">
            <a:extLst>
              <a:ext uri="{FF2B5EF4-FFF2-40B4-BE49-F238E27FC236}">
                <a16:creationId xmlns:a16="http://schemas.microsoft.com/office/drawing/2014/main" id="{7FFF480A-33BF-4BB5-87F5-3E1A17144D2C}"/>
              </a:ext>
            </a:extLst>
          </p:cNvPr>
          <p:cNvSpPr/>
          <p:nvPr/>
        </p:nvSpPr>
        <p:spPr>
          <a:xfrm>
            <a:off x="6096000" y="2303975"/>
            <a:ext cx="1308411"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Dataset </a:t>
            </a:r>
            <a:endParaRPr lang="zh-CN" altLang="en-US" b="1" dirty="0"/>
          </a:p>
        </p:txBody>
      </p:sp>
      <p:cxnSp>
        <p:nvCxnSpPr>
          <p:cNvPr id="26" name="直接箭头连接符 49">
            <a:extLst>
              <a:ext uri="{FF2B5EF4-FFF2-40B4-BE49-F238E27FC236}">
                <a16:creationId xmlns:a16="http://schemas.microsoft.com/office/drawing/2014/main" id="{2014826D-A45E-4A2B-8E54-0C8AA2586F25}"/>
              </a:ext>
            </a:extLst>
          </p:cNvPr>
          <p:cNvCxnSpPr>
            <a:cxnSpLocks/>
          </p:cNvCxnSpPr>
          <p:nvPr/>
        </p:nvCxnSpPr>
        <p:spPr>
          <a:xfrm>
            <a:off x="6727474" y="2737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圆角 34">
            <a:extLst>
              <a:ext uri="{FF2B5EF4-FFF2-40B4-BE49-F238E27FC236}">
                <a16:creationId xmlns:a16="http://schemas.microsoft.com/office/drawing/2014/main" id="{8BF10616-7037-49F9-AAF4-9DF4D42B528D}"/>
              </a:ext>
            </a:extLst>
          </p:cNvPr>
          <p:cNvSpPr/>
          <p:nvPr/>
        </p:nvSpPr>
        <p:spPr>
          <a:xfrm>
            <a:off x="6096001" y="3353192"/>
            <a:ext cx="2041426"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32" name="直接箭头连接符 49">
            <a:extLst>
              <a:ext uri="{FF2B5EF4-FFF2-40B4-BE49-F238E27FC236}">
                <a16:creationId xmlns:a16="http://schemas.microsoft.com/office/drawing/2014/main" id="{4AE6A967-DCA5-498C-84E6-F901A0BBC3E9}"/>
              </a:ext>
            </a:extLst>
          </p:cNvPr>
          <p:cNvCxnSpPr>
            <a:cxnSpLocks/>
          </p:cNvCxnSpPr>
          <p:nvPr/>
        </p:nvCxnSpPr>
        <p:spPr>
          <a:xfrm flipV="1">
            <a:off x="9001093" y="4245215"/>
            <a:ext cx="585276" cy="515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矩形: 圆角 34">
            <a:extLst>
              <a:ext uri="{FF2B5EF4-FFF2-40B4-BE49-F238E27FC236}">
                <a16:creationId xmlns:a16="http://schemas.microsoft.com/office/drawing/2014/main" id="{4E80ABC5-C0C2-405D-BA59-900F04104478}"/>
              </a:ext>
            </a:extLst>
          </p:cNvPr>
          <p:cNvSpPr/>
          <p:nvPr/>
        </p:nvSpPr>
        <p:spPr>
          <a:xfrm>
            <a:off x="9586369" y="4094485"/>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37" name="TextBox 36">
            <a:extLst>
              <a:ext uri="{FF2B5EF4-FFF2-40B4-BE49-F238E27FC236}">
                <a16:creationId xmlns:a16="http://schemas.microsoft.com/office/drawing/2014/main" id="{6507CAF9-553D-446E-90B6-71EC094DCC01}"/>
              </a:ext>
            </a:extLst>
          </p:cNvPr>
          <p:cNvSpPr txBox="1"/>
          <p:nvPr/>
        </p:nvSpPr>
        <p:spPr>
          <a:xfrm>
            <a:off x="7116714" y="3875760"/>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a:t>
            </a:r>
            <a:r>
              <a:rPr lang="en-SG" sz="1000" b="1" dirty="0"/>
              <a:t> layout detector</a:t>
            </a:r>
          </a:p>
        </p:txBody>
      </p:sp>
      <p:sp>
        <p:nvSpPr>
          <p:cNvPr id="38" name="TextBox 37">
            <a:extLst>
              <a:ext uri="{FF2B5EF4-FFF2-40B4-BE49-F238E27FC236}">
                <a16:creationId xmlns:a16="http://schemas.microsoft.com/office/drawing/2014/main" id="{E885FD2B-81BE-484B-828A-8A20D6ACF4E0}"/>
              </a:ext>
            </a:extLst>
          </p:cNvPr>
          <p:cNvSpPr txBox="1"/>
          <p:nvPr/>
        </p:nvSpPr>
        <p:spPr>
          <a:xfrm>
            <a:off x="7116714" y="4230764"/>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phishpedia_classifier_logo</a:t>
            </a:r>
            <a:endParaRPr lang="en-SG" sz="1000" b="1" dirty="0"/>
          </a:p>
        </p:txBody>
      </p:sp>
      <p:sp>
        <p:nvSpPr>
          <p:cNvPr id="39" name="TextBox 38">
            <a:extLst>
              <a:ext uri="{FF2B5EF4-FFF2-40B4-BE49-F238E27FC236}">
                <a16:creationId xmlns:a16="http://schemas.microsoft.com/office/drawing/2014/main" id="{25E60679-8E46-41B0-99FD-2CB5ED221E25}"/>
              </a:ext>
            </a:extLst>
          </p:cNvPr>
          <p:cNvSpPr txBox="1"/>
          <p:nvPr/>
        </p:nvSpPr>
        <p:spPr>
          <a:xfrm>
            <a:off x="7122195" y="4582341"/>
            <a:ext cx="1760152" cy="246221"/>
          </a:xfrm>
          <a:prstGeom prst="rect">
            <a:avLst/>
          </a:prstGeom>
          <a:solidFill>
            <a:schemeClr val="bg1"/>
          </a:solidFill>
          <a:ln w="3175">
            <a:solidFill>
              <a:schemeClr val="tx1"/>
            </a:solidFill>
          </a:ln>
        </p:spPr>
        <p:txBody>
          <a:bodyPr wrap="square" rtlCol="0">
            <a:spAutoFit/>
          </a:bodyPr>
          <a:lstStyle/>
          <a:p>
            <a:r>
              <a:rPr lang="en-SG" sz="1000" b="1" dirty="0"/>
              <a:t>Siamese (logo matcher)</a:t>
            </a:r>
          </a:p>
        </p:txBody>
      </p:sp>
      <p:sp>
        <p:nvSpPr>
          <p:cNvPr id="40" name="TextBox 39">
            <a:extLst>
              <a:ext uri="{FF2B5EF4-FFF2-40B4-BE49-F238E27FC236}">
                <a16:creationId xmlns:a16="http://schemas.microsoft.com/office/drawing/2014/main" id="{F614D18E-3847-491E-BBF2-4F9F05559C53}"/>
              </a:ext>
            </a:extLst>
          </p:cNvPr>
          <p:cNvSpPr txBox="1"/>
          <p:nvPr/>
        </p:nvSpPr>
        <p:spPr>
          <a:xfrm>
            <a:off x="6023496" y="4082558"/>
            <a:ext cx="1407956" cy="276999"/>
          </a:xfrm>
          <a:prstGeom prst="rect">
            <a:avLst/>
          </a:prstGeom>
          <a:noFill/>
        </p:spPr>
        <p:txBody>
          <a:bodyPr wrap="square">
            <a:spAutoFit/>
          </a:bodyPr>
          <a:lstStyle/>
          <a:p>
            <a:r>
              <a:rPr lang="en-SG" sz="1200" b="1" dirty="0" err="1"/>
              <a:t>Phishpedia</a:t>
            </a:r>
            <a:endParaRPr lang="en-SG" sz="1200" dirty="0"/>
          </a:p>
        </p:txBody>
      </p:sp>
      <p:cxnSp>
        <p:nvCxnSpPr>
          <p:cNvPr id="18" name="Straight Arrow Connector 17">
            <a:extLst>
              <a:ext uri="{FF2B5EF4-FFF2-40B4-BE49-F238E27FC236}">
                <a16:creationId xmlns:a16="http://schemas.microsoft.com/office/drawing/2014/main" id="{25560341-F99C-4D0A-BE08-5982D127AA89}"/>
              </a:ext>
            </a:extLst>
          </p:cNvPr>
          <p:cNvCxnSpPr>
            <a:endCxn id="37" idx="1"/>
          </p:cNvCxnSpPr>
          <p:nvPr/>
        </p:nvCxnSpPr>
        <p:spPr>
          <a:xfrm flipV="1">
            <a:off x="6750205" y="3998871"/>
            <a:ext cx="366509" cy="24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BE20FB-82A4-417D-80E8-C1D48CF9C632}"/>
              </a:ext>
            </a:extLst>
          </p:cNvPr>
          <p:cNvCxnSpPr>
            <a:cxnSpLocks/>
          </p:cNvCxnSpPr>
          <p:nvPr/>
        </p:nvCxnSpPr>
        <p:spPr>
          <a:xfrm>
            <a:off x="6837999" y="4286909"/>
            <a:ext cx="261821" cy="10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AFFE5D-2A83-44AC-9A89-970437B93265}"/>
              </a:ext>
            </a:extLst>
          </p:cNvPr>
          <p:cNvCxnSpPr>
            <a:cxnSpLocks/>
          </p:cNvCxnSpPr>
          <p:nvPr/>
        </p:nvCxnSpPr>
        <p:spPr>
          <a:xfrm>
            <a:off x="6681111" y="4312346"/>
            <a:ext cx="418709" cy="39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9">
            <a:extLst>
              <a:ext uri="{FF2B5EF4-FFF2-40B4-BE49-F238E27FC236}">
                <a16:creationId xmlns:a16="http://schemas.microsoft.com/office/drawing/2014/main" id="{96B010CD-D535-4082-8BBA-796CD05FB8E0}"/>
              </a:ext>
            </a:extLst>
          </p:cNvPr>
          <p:cNvCxnSpPr>
            <a:cxnSpLocks/>
          </p:cNvCxnSpPr>
          <p:nvPr/>
        </p:nvCxnSpPr>
        <p:spPr>
          <a:xfrm>
            <a:off x="2832407" y="3690947"/>
            <a:ext cx="399065"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圆角 34">
            <a:extLst>
              <a:ext uri="{FF2B5EF4-FFF2-40B4-BE49-F238E27FC236}">
                <a16:creationId xmlns:a16="http://schemas.microsoft.com/office/drawing/2014/main" id="{F553DB42-FA6C-4CB6-B5BC-427DD684EDED}"/>
              </a:ext>
            </a:extLst>
          </p:cNvPr>
          <p:cNvSpPr/>
          <p:nvPr/>
        </p:nvSpPr>
        <p:spPr>
          <a:xfrm>
            <a:off x="3267308" y="3506272"/>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spTree>
    <p:extLst>
      <p:ext uri="{BB962C8B-B14F-4D97-AF65-F5344CB8AC3E}">
        <p14:creationId xmlns:p14="http://schemas.microsoft.com/office/powerpoint/2010/main" val="123518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9718" y="902870"/>
            <a:ext cx="4992193" cy="6057223"/>
          </a:xfrm>
        </p:spPr>
        <p:txBody>
          <a:bodyPr>
            <a:normAutofit/>
          </a:bodyPr>
          <a:lstStyle/>
          <a:p>
            <a:pPr marL="0" indent="0" algn="l">
              <a:buNone/>
            </a:pPr>
            <a:r>
              <a:rPr lang="en-US" sz="2400" b="1" dirty="0">
                <a:solidFill>
                  <a:srgbClr val="24292F"/>
                </a:solidFill>
                <a:latin typeface="-apple-system"/>
              </a:rPr>
              <a:t>P</a:t>
            </a:r>
            <a:r>
              <a:rPr lang="en-US" sz="2400" b="1" i="0" dirty="0">
                <a:solidFill>
                  <a:srgbClr val="24292F"/>
                </a:solidFill>
                <a:effectLst/>
                <a:latin typeface="-apple-system"/>
              </a:rPr>
              <a:t>rogress </a:t>
            </a:r>
          </a:p>
          <a:p>
            <a:pPr marL="342900" indent="-342900" algn="l">
              <a:buAutoNum type="arabicPeriod"/>
            </a:pPr>
            <a:r>
              <a:rPr lang="en-US" sz="1600" b="0" i="0" dirty="0">
                <a:solidFill>
                  <a:srgbClr val="24292F"/>
                </a:solidFill>
                <a:effectLst/>
                <a:latin typeface="-apple-system"/>
              </a:rPr>
              <a:t>Setup the program execution environment : Ubuntu Finished , Windows got problem. </a:t>
            </a:r>
          </a:p>
          <a:p>
            <a:pPr algn="l">
              <a:buFontTx/>
              <a:buChar char="-"/>
            </a:pPr>
            <a:r>
              <a:rPr lang="en-US" sz="1600" b="0" i="0" dirty="0">
                <a:solidFill>
                  <a:srgbClr val="24292F"/>
                </a:solidFill>
                <a:effectLst/>
                <a:latin typeface="-apple-system"/>
              </a:rPr>
              <a:t>Problem 1 [fixed] : 2 libs:  torch=1.6.0, </a:t>
            </a:r>
            <a:r>
              <a:rPr lang="en-US" sz="1600" b="0" i="0" dirty="0" err="1">
                <a:solidFill>
                  <a:srgbClr val="24292F"/>
                </a:solidFill>
                <a:effectLst/>
                <a:latin typeface="-apple-system"/>
              </a:rPr>
              <a:t>pathlib</a:t>
            </a:r>
            <a:r>
              <a:rPr lang="en-US" sz="1600" b="0" i="0" dirty="0">
                <a:solidFill>
                  <a:srgbClr val="24292F"/>
                </a:solidFill>
                <a:effectLst/>
                <a:latin typeface="-apple-system"/>
              </a:rPr>
              <a:t> 1.0.1 -&gt; Windows compatible problem for 32 bit python. </a:t>
            </a:r>
          </a:p>
          <a:p>
            <a:pPr algn="l">
              <a:buFontTx/>
              <a:buChar char="-"/>
            </a:pPr>
            <a:r>
              <a:rPr lang="en-US" sz="1600" b="0" i="0" dirty="0">
                <a:solidFill>
                  <a:srgbClr val="24292F"/>
                </a:solidFill>
                <a:effectLst/>
                <a:latin typeface="-apple-system"/>
              </a:rPr>
              <a:t>Problem </a:t>
            </a:r>
            <a:r>
              <a:rPr lang="en-US" sz="1600" dirty="0">
                <a:solidFill>
                  <a:srgbClr val="24292F"/>
                </a:solidFill>
                <a:latin typeface="-apple-system"/>
              </a:rPr>
              <a:t>2 [not fixed]: lib Detectron2 no more Windows support for </a:t>
            </a:r>
            <a:r>
              <a:rPr lang="en-US" sz="1600" b="0" i="0" dirty="0">
                <a:solidFill>
                  <a:srgbClr val="24292F"/>
                </a:solidFill>
                <a:effectLst/>
                <a:latin typeface="-apple-system"/>
              </a:rPr>
              <a:t>torch &gt; 1.6.0. </a:t>
            </a:r>
            <a:r>
              <a:rPr lang="en-US" sz="1600" b="0" i="0" dirty="0" err="1">
                <a:solidFill>
                  <a:srgbClr val="24292F"/>
                </a:solidFill>
                <a:effectLst/>
                <a:latin typeface="-apple-system"/>
              </a:rPr>
              <a:t>pycocotool</a:t>
            </a:r>
            <a:r>
              <a:rPr lang="en-US" sz="1600" b="0" i="0" dirty="0">
                <a:solidFill>
                  <a:srgbClr val="24292F"/>
                </a:solidFill>
                <a:effectLst/>
                <a:latin typeface="-apple-system"/>
              </a:rPr>
              <a:t> 64-bit Window install error. </a:t>
            </a:r>
          </a:p>
          <a:p>
            <a:pPr marL="0" indent="0">
              <a:buNone/>
            </a:pPr>
            <a:r>
              <a:rPr lang="en-US" sz="1600" b="0" i="0" dirty="0">
                <a:solidFill>
                  <a:srgbClr val="24292F"/>
                </a:solidFill>
                <a:effectLst/>
                <a:latin typeface="-apple-system"/>
              </a:rPr>
              <a:t>2. Setu</a:t>
            </a:r>
            <a:r>
              <a:rPr lang="en-US" sz="1600" dirty="0">
                <a:solidFill>
                  <a:srgbClr val="24292F"/>
                </a:solidFill>
                <a:latin typeface="-apple-system"/>
              </a:rPr>
              <a:t>p </a:t>
            </a:r>
            <a:r>
              <a:rPr lang="en-US" sz="1600" b="0" i="0" dirty="0">
                <a:solidFill>
                  <a:srgbClr val="24292F"/>
                </a:solidFill>
                <a:effectLst/>
                <a:latin typeface="-apple-system"/>
              </a:rPr>
              <a:t>logo </a:t>
            </a:r>
            <a:r>
              <a:rPr lang="en-US" sz="1600" b="0" i="0" dirty="0" err="1">
                <a:solidFill>
                  <a:srgbClr val="24292F"/>
                </a:solidFill>
                <a:effectLst/>
                <a:latin typeface="-apple-system"/>
              </a:rPr>
              <a:t>targetlist</a:t>
            </a:r>
            <a:r>
              <a:rPr lang="en-US" sz="1600" dirty="0">
                <a:solidFill>
                  <a:srgbClr val="24292F"/>
                </a:solidFill>
                <a:latin typeface="-apple-system"/>
              </a:rPr>
              <a:t>: Finished </a:t>
            </a:r>
          </a:p>
          <a:p>
            <a:pPr marL="0" indent="0">
              <a:buNone/>
            </a:pPr>
            <a:r>
              <a:rPr lang="en-US" sz="1600" b="0" i="0" dirty="0">
                <a:solidFill>
                  <a:srgbClr val="24292F"/>
                </a:solidFill>
                <a:effectLst/>
                <a:latin typeface="-apple-system"/>
              </a:rPr>
              <a:t>3. Download model files: Finished</a:t>
            </a:r>
          </a:p>
          <a:p>
            <a:pPr>
              <a:buFontTx/>
              <a:buChar char="-"/>
            </a:pPr>
            <a:r>
              <a:rPr lang="en-US" sz="1600" dirty="0">
                <a:solidFill>
                  <a:srgbClr val="24292F"/>
                </a:solidFill>
                <a:latin typeface="-apple-system"/>
              </a:rPr>
              <a:t>Problem 1 [Fixed]: Their document link doesn't contain the modules file they used in the program. As shown on the right side(Q: did they use the original version or they did any modify ? ): </a:t>
            </a:r>
          </a:p>
          <a:p>
            <a:pPr marL="0" indent="0">
              <a:buNone/>
            </a:pPr>
            <a:r>
              <a:rPr lang="en-US" sz="1600" b="0" i="0" dirty="0">
                <a:solidFill>
                  <a:srgbClr val="24292F"/>
                </a:solidFill>
                <a:effectLst/>
                <a:latin typeface="-apple-system"/>
              </a:rPr>
              <a:t>4. Run experiment [Error]</a:t>
            </a:r>
          </a:p>
          <a:p>
            <a:pPr marL="0" indent="0">
              <a:buNone/>
            </a:pPr>
            <a:r>
              <a:rPr lang="en-US" sz="1600" dirty="0">
                <a:solidFill>
                  <a:srgbClr val="24292F"/>
                </a:solidFill>
                <a:latin typeface="-apple-system"/>
              </a:rPr>
              <a:t>-  Problem 1[fixed] No </a:t>
            </a:r>
            <a:r>
              <a:rPr lang="en-US" sz="1600" dirty="0" err="1">
                <a:solidFill>
                  <a:srgbClr val="24292F"/>
                </a:solidFill>
                <a:latin typeface="-apple-system"/>
              </a:rPr>
              <a:t>nivida</a:t>
            </a:r>
            <a:r>
              <a:rPr lang="en-US" sz="1600" dirty="0">
                <a:solidFill>
                  <a:srgbClr val="24292F"/>
                </a:solidFill>
                <a:latin typeface="-apple-system"/>
              </a:rPr>
              <a:t> graph card and driver. </a:t>
            </a:r>
          </a:p>
          <a:p>
            <a:pPr marL="0" indent="0">
              <a:buNone/>
            </a:pPr>
            <a:r>
              <a:rPr lang="en-US" sz="1600" b="0" i="0" dirty="0">
                <a:solidFill>
                  <a:srgbClr val="24292F"/>
                </a:solidFill>
                <a:effectLst/>
                <a:latin typeface="-apple-system"/>
              </a:rPr>
              <a:t>-  Problem 2[not fixed]: only can install driver v-340 , then got error driver too old can not used by CUDA toolkit. </a:t>
            </a:r>
          </a:p>
          <a:p>
            <a:pPr marL="0" indent="0">
              <a:buNone/>
            </a:pPr>
            <a:r>
              <a:rPr lang="en-US" sz="1600" dirty="0">
                <a:solidFill>
                  <a:srgbClr val="24292F"/>
                </a:solidFill>
                <a:latin typeface="-apple-system"/>
              </a:rPr>
              <a:t>Q: Need I have a computer with real </a:t>
            </a:r>
            <a:r>
              <a:rPr lang="en-US" sz="1600" dirty="0" err="1">
                <a:solidFill>
                  <a:srgbClr val="24292F"/>
                </a:solidFill>
                <a:latin typeface="-apple-system"/>
              </a:rPr>
              <a:t>nivida</a:t>
            </a:r>
            <a:r>
              <a:rPr lang="en-US" sz="1600" dirty="0">
                <a:solidFill>
                  <a:srgbClr val="24292F"/>
                </a:solidFill>
                <a:latin typeface="-apple-system"/>
              </a:rPr>
              <a:t> graph card installed ? </a:t>
            </a: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err="1"/>
              <a:t>Phishpedia</a:t>
            </a:r>
            <a:r>
              <a:rPr lang="en-SG" altLang="zh-CN" b="1" dirty="0"/>
              <a:t> Integration</a:t>
            </a:r>
            <a:endParaRPr lang="zh-CN" altLang="en-US" b="1" dirty="0"/>
          </a:p>
        </p:txBody>
      </p:sp>
      <p:pic>
        <p:nvPicPr>
          <p:cNvPr id="14" name="Picture 13" descr="A screenshot of a computer&#10;&#10;Description automatically generated">
            <a:extLst>
              <a:ext uri="{FF2B5EF4-FFF2-40B4-BE49-F238E27FC236}">
                <a16:creationId xmlns:a16="http://schemas.microsoft.com/office/drawing/2014/main" id="{C210CBD0-D966-4495-ADA0-7BA9F7E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44" y="729496"/>
            <a:ext cx="6285561" cy="3792605"/>
          </a:xfrm>
          <a:prstGeom prst="rect">
            <a:avLst/>
          </a:prstGeom>
        </p:spPr>
      </p:pic>
      <p:sp>
        <p:nvSpPr>
          <p:cNvPr id="22" name="TextBox 21">
            <a:extLst>
              <a:ext uri="{FF2B5EF4-FFF2-40B4-BE49-F238E27FC236}">
                <a16:creationId xmlns:a16="http://schemas.microsoft.com/office/drawing/2014/main" id="{06FCED16-B73F-42E5-825B-43321B1C8310}"/>
              </a:ext>
            </a:extLst>
          </p:cNvPr>
          <p:cNvSpPr txBox="1"/>
          <p:nvPr/>
        </p:nvSpPr>
        <p:spPr>
          <a:xfrm>
            <a:off x="5634045" y="559216"/>
            <a:ext cx="1158641" cy="246221"/>
          </a:xfrm>
          <a:prstGeom prst="rect">
            <a:avLst/>
          </a:prstGeom>
          <a:solidFill>
            <a:schemeClr val="bg1"/>
          </a:solidFill>
          <a:ln w="3175">
            <a:solidFill>
              <a:schemeClr val="tx1"/>
            </a:solidFill>
          </a:ln>
        </p:spPr>
        <p:txBody>
          <a:bodyPr wrap="square" rtlCol="0">
            <a:spAutoFit/>
          </a:bodyPr>
          <a:lstStyle/>
          <a:p>
            <a:r>
              <a:rPr lang="en-SG" sz="1000" b="1" dirty="0"/>
              <a:t>Modules missing </a:t>
            </a:r>
          </a:p>
        </p:txBody>
      </p:sp>
      <p:pic>
        <p:nvPicPr>
          <p:cNvPr id="27" name="Picture 26" descr="Graphical user interface, text&#10;&#10;Description automatically generated">
            <a:extLst>
              <a:ext uri="{FF2B5EF4-FFF2-40B4-BE49-F238E27FC236}">
                <a16:creationId xmlns:a16="http://schemas.microsoft.com/office/drawing/2014/main" id="{378CB2CA-7F5D-440E-877D-5E4A59485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45" y="4935894"/>
            <a:ext cx="4158025" cy="1607089"/>
          </a:xfrm>
          <a:prstGeom prst="rect">
            <a:avLst/>
          </a:prstGeom>
        </p:spPr>
      </p:pic>
      <p:sp>
        <p:nvSpPr>
          <p:cNvPr id="28" name="TextBox 27">
            <a:extLst>
              <a:ext uri="{FF2B5EF4-FFF2-40B4-BE49-F238E27FC236}">
                <a16:creationId xmlns:a16="http://schemas.microsoft.com/office/drawing/2014/main" id="{490A20DB-B8B9-469A-891C-2F6DC365E715}"/>
              </a:ext>
            </a:extLst>
          </p:cNvPr>
          <p:cNvSpPr txBox="1"/>
          <p:nvPr/>
        </p:nvSpPr>
        <p:spPr>
          <a:xfrm>
            <a:off x="5634044" y="4777714"/>
            <a:ext cx="1158641" cy="246221"/>
          </a:xfrm>
          <a:prstGeom prst="rect">
            <a:avLst/>
          </a:prstGeom>
          <a:solidFill>
            <a:schemeClr val="bg1"/>
          </a:solidFill>
          <a:ln w="3175">
            <a:solidFill>
              <a:schemeClr val="tx1"/>
            </a:solidFill>
          </a:ln>
        </p:spPr>
        <p:txBody>
          <a:bodyPr wrap="square" rtlCol="0">
            <a:spAutoFit/>
          </a:bodyPr>
          <a:lstStyle/>
          <a:p>
            <a:r>
              <a:rPr lang="en-SG" sz="1000" b="1" dirty="0"/>
              <a:t>Driver we tried</a:t>
            </a:r>
          </a:p>
        </p:txBody>
      </p:sp>
    </p:spTree>
    <p:extLst>
      <p:ext uri="{BB962C8B-B14F-4D97-AF65-F5344CB8AC3E}">
        <p14:creationId xmlns:p14="http://schemas.microsoft.com/office/powerpoint/2010/main" val="30345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107BD6F-56CC-44D1-B14A-2465DD7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5" y="420611"/>
            <a:ext cx="5094948" cy="2874412"/>
          </a:xfrm>
          <a:prstGeom prst="rect">
            <a:avLst/>
          </a:prstGeom>
        </p:spPr>
      </p:pic>
      <p:pic>
        <p:nvPicPr>
          <p:cNvPr id="9" name="Picture 8" descr="Text&#10;&#10;Description automatically generated">
            <a:extLst>
              <a:ext uri="{FF2B5EF4-FFF2-40B4-BE49-F238E27FC236}">
                <a16:creationId xmlns:a16="http://schemas.microsoft.com/office/drawing/2014/main" id="{857B7215-3A83-4554-AE48-0A9CC442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5" y="3748254"/>
            <a:ext cx="5094950" cy="2928833"/>
          </a:xfrm>
          <a:prstGeom prst="rect">
            <a:avLst/>
          </a:prstGeom>
        </p:spPr>
      </p:pic>
      <p:sp>
        <p:nvSpPr>
          <p:cNvPr id="10" name="TextBox 9">
            <a:extLst>
              <a:ext uri="{FF2B5EF4-FFF2-40B4-BE49-F238E27FC236}">
                <a16:creationId xmlns:a16="http://schemas.microsoft.com/office/drawing/2014/main" id="{625A2DB0-6001-4A4F-8FFA-0A3D6DA278C3}"/>
              </a:ext>
            </a:extLst>
          </p:cNvPr>
          <p:cNvSpPr txBox="1"/>
          <p:nvPr/>
        </p:nvSpPr>
        <p:spPr>
          <a:xfrm>
            <a:off x="409205" y="180913"/>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1</a:t>
            </a:r>
          </a:p>
        </p:txBody>
      </p:sp>
      <p:sp>
        <p:nvSpPr>
          <p:cNvPr id="11" name="TextBox 10">
            <a:extLst>
              <a:ext uri="{FF2B5EF4-FFF2-40B4-BE49-F238E27FC236}">
                <a16:creationId xmlns:a16="http://schemas.microsoft.com/office/drawing/2014/main" id="{FFD0350C-2A59-4599-AABA-A8A84EE7AACC}"/>
              </a:ext>
            </a:extLst>
          </p:cNvPr>
          <p:cNvSpPr txBox="1"/>
          <p:nvPr/>
        </p:nvSpPr>
        <p:spPr>
          <a:xfrm>
            <a:off x="409204" y="3562978"/>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2</a:t>
            </a:r>
          </a:p>
        </p:txBody>
      </p:sp>
      <p:pic>
        <p:nvPicPr>
          <p:cNvPr id="13" name="Picture 12">
            <a:extLst>
              <a:ext uri="{FF2B5EF4-FFF2-40B4-BE49-F238E27FC236}">
                <a16:creationId xmlns:a16="http://schemas.microsoft.com/office/drawing/2014/main" id="{E0F561E6-5CB9-495A-B166-CF2EBB03CE2C}"/>
              </a:ext>
            </a:extLst>
          </p:cNvPr>
          <p:cNvPicPr>
            <a:picLocks noChangeAspect="1"/>
          </p:cNvPicPr>
          <p:nvPr/>
        </p:nvPicPr>
        <p:blipFill>
          <a:blip r:embed="rId4"/>
          <a:stretch>
            <a:fillRect/>
          </a:stretch>
        </p:blipFill>
        <p:spPr>
          <a:xfrm>
            <a:off x="6287035" y="827805"/>
            <a:ext cx="4606544" cy="4080765"/>
          </a:xfrm>
          <a:prstGeom prst="rect">
            <a:avLst/>
          </a:prstGeom>
        </p:spPr>
      </p:pic>
      <p:sp>
        <p:nvSpPr>
          <p:cNvPr id="14" name="TextBox 13">
            <a:extLst>
              <a:ext uri="{FF2B5EF4-FFF2-40B4-BE49-F238E27FC236}">
                <a16:creationId xmlns:a16="http://schemas.microsoft.com/office/drawing/2014/main" id="{8277E7D8-0FC8-42A5-B034-B2032A48BDE5}"/>
              </a:ext>
            </a:extLst>
          </p:cNvPr>
          <p:cNvSpPr txBox="1"/>
          <p:nvPr/>
        </p:nvSpPr>
        <p:spPr>
          <a:xfrm>
            <a:off x="6287034" y="174389"/>
            <a:ext cx="4153105" cy="400110"/>
          </a:xfrm>
          <a:prstGeom prst="rect">
            <a:avLst/>
          </a:prstGeom>
          <a:solidFill>
            <a:schemeClr val="bg1"/>
          </a:solidFill>
          <a:ln w="3175">
            <a:solidFill>
              <a:schemeClr val="tx1"/>
            </a:solidFill>
          </a:ln>
        </p:spPr>
        <p:txBody>
          <a:bodyPr wrap="square" rtlCol="0">
            <a:spAutoFit/>
          </a:bodyPr>
          <a:lstStyle/>
          <a:p>
            <a:r>
              <a:rPr lang="en-SG" sz="1000" b="1" dirty="0"/>
              <a:t>The lib Detectron2 git latest version has removed the part they can modify in the related file . The cocoeval.cpp is not used. </a:t>
            </a:r>
          </a:p>
        </p:txBody>
      </p:sp>
      <p:sp>
        <p:nvSpPr>
          <p:cNvPr id="2" name="TextBox 1">
            <a:extLst>
              <a:ext uri="{FF2B5EF4-FFF2-40B4-BE49-F238E27FC236}">
                <a16:creationId xmlns:a16="http://schemas.microsoft.com/office/drawing/2014/main" id="{61FE2D2C-5FB8-47DB-A65D-2C6438F22B9B}"/>
              </a:ext>
            </a:extLst>
          </p:cNvPr>
          <p:cNvSpPr txBox="1"/>
          <p:nvPr/>
        </p:nvSpPr>
        <p:spPr>
          <a:xfrm>
            <a:off x="6287034" y="4908570"/>
            <a:ext cx="4978729" cy="1477328"/>
          </a:xfrm>
          <a:prstGeom prst="rect">
            <a:avLst/>
          </a:prstGeom>
          <a:noFill/>
        </p:spPr>
        <p:txBody>
          <a:bodyPr wrap="square" rtlCol="0">
            <a:spAutoFit/>
          </a:bodyPr>
          <a:lstStyle/>
          <a:p>
            <a:r>
              <a:rPr lang="en-SG" sz="1200" dirty="0"/>
              <a:t>Problem: Ubuntu will not start after installed the </a:t>
            </a:r>
            <a:r>
              <a:rPr lang="en-SG" sz="1200" dirty="0" err="1"/>
              <a:t>nvidia</a:t>
            </a:r>
            <a:r>
              <a:rPr lang="en-SG" sz="1200" dirty="0"/>
              <a:t> driver n-375 and </a:t>
            </a:r>
            <a:r>
              <a:rPr lang="en-SG" sz="1200" b="1" i="0" u="none" strike="noStrike" dirty="0">
                <a:effectLst/>
                <a:latin typeface="-apple-system"/>
                <a:hlinkClick r:id="rId5"/>
              </a:rPr>
              <a:t>light-the-torch</a:t>
            </a:r>
            <a:r>
              <a:rPr lang="en-SG" sz="1200" dirty="0"/>
              <a:t> : </a:t>
            </a:r>
          </a:p>
          <a:p>
            <a:endParaRPr lang="en-SG" sz="1200" dirty="0"/>
          </a:p>
          <a:p>
            <a:r>
              <a:rPr lang="en-SG" sz="1200" dirty="0"/>
              <a:t>Solution: </a:t>
            </a:r>
          </a:p>
          <a:p>
            <a:r>
              <a:rPr lang="en-SG" sz="1200" dirty="0"/>
              <a:t>1. </a:t>
            </a:r>
            <a:r>
              <a:rPr lang="en-US" sz="1200" b="0" i="0" u="sng" dirty="0">
                <a:solidFill>
                  <a:srgbClr val="232629"/>
                </a:solidFill>
                <a:effectLst/>
                <a:latin typeface="inherit"/>
                <a:hlinkClick r:id="rId6"/>
              </a:rPr>
              <a:t>Boot to a root shell</a:t>
            </a:r>
            <a:endParaRPr lang="en-US" sz="1200" b="0" i="0" dirty="0">
              <a:solidFill>
                <a:srgbClr val="232629"/>
              </a:solidFill>
              <a:effectLst/>
              <a:latin typeface="inherit"/>
            </a:endParaRPr>
          </a:p>
          <a:p>
            <a:r>
              <a:rPr lang="en-SG" sz="1200" dirty="0"/>
              <a:t>2. Uninstall all the </a:t>
            </a:r>
            <a:r>
              <a:rPr lang="en-SG" sz="1200" dirty="0" err="1"/>
              <a:t>nvidia</a:t>
            </a:r>
            <a:r>
              <a:rPr lang="en-SG" sz="1200" dirty="0"/>
              <a:t> drivers: </a:t>
            </a:r>
            <a:r>
              <a:rPr lang="en-SG" sz="1200" b="0" i="0" dirty="0" err="1">
                <a:solidFill>
                  <a:srgbClr val="E83E8C"/>
                </a:solidFill>
                <a:effectLst/>
                <a:latin typeface="SFMono-Regular"/>
              </a:rPr>
              <a:t>sudo</a:t>
            </a:r>
            <a:r>
              <a:rPr lang="en-SG" sz="1200" b="0" i="0" dirty="0">
                <a:solidFill>
                  <a:srgbClr val="E83E8C"/>
                </a:solidFill>
                <a:effectLst/>
                <a:latin typeface="SFMono-Regular"/>
              </a:rPr>
              <a:t> apt-get purge </a:t>
            </a:r>
            <a:r>
              <a:rPr lang="en-SG" sz="1200" b="0" i="0" dirty="0" err="1">
                <a:solidFill>
                  <a:srgbClr val="E83E8C"/>
                </a:solidFill>
                <a:effectLst/>
                <a:latin typeface="SFMono-Regular"/>
              </a:rPr>
              <a:t>nvidia</a:t>
            </a:r>
            <a:r>
              <a:rPr lang="en-SG" sz="1200" b="0" i="0" dirty="0">
                <a:solidFill>
                  <a:srgbClr val="E83E8C"/>
                </a:solidFill>
                <a:effectLst/>
                <a:latin typeface="SFMono-Regular"/>
              </a:rPr>
              <a:t>*</a:t>
            </a:r>
            <a:endParaRPr lang="en-SG" sz="1200" dirty="0"/>
          </a:p>
          <a:p>
            <a:endParaRPr lang="en-SG" dirty="0"/>
          </a:p>
        </p:txBody>
      </p:sp>
    </p:spTree>
    <p:extLst>
      <p:ext uri="{BB962C8B-B14F-4D97-AF65-F5344CB8AC3E}">
        <p14:creationId xmlns:p14="http://schemas.microsoft.com/office/powerpoint/2010/main" val="23847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520823" y="3678865"/>
            <a:ext cx="3349840" cy="1834523"/>
          </a:xfrm>
        </p:spPr>
        <p:txBody>
          <a:bodyPr>
            <a:normAutofit/>
          </a:bodyPr>
          <a:lstStyle/>
          <a:p>
            <a:pPr algn="just"/>
            <a:r>
              <a:rPr lang="en-US" b="1" dirty="0" err="1">
                <a:solidFill>
                  <a:srgbClr val="24292F"/>
                </a:solidFill>
                <a:latin typeface="-apple-system"/>
              </a:rPr>
              <a:t>W</a:t>
            </a:r>
            <a:r>
              <a:rPr lang="en-US" sz="1400" b="1" dirty="0" err="1">
                <a:solidFill>
                  <a:srgbClr val="24292F"/>
                </a:solidFill>
                <a:latin typeface="-apple-system"/>
              </a:rPr>
              <a:t>ebDownloader</a:t>
            </a:r>
            <a:r>
              <a:rPr lang="en-US" b="1" dirty="0">
                <a:solidFill>
                  <a:srgbClr val="24292F"/>
                </a:solidFill>
                <a:latin typeface="-apple-system"/>
              </a:rPr>
              <a:t>: </a:t>
            </a:r>
            <a:r>
              <a:rPr lang="en-US" sz="1400" dirty="0">
                <a:solidFill>
                  <a:srgbClr val="24292F"/>
                </a:solidFill>
                <a:latin typeface="-apple-system"/>
              </a:rPr>
              <a:t>This module will  provide API to download the webpage component: html file, image file, </a:t>
            </a:r>
            <a:r>
              <a:rPr lang="en-US" sz="1400" dirty="0" err="1">
                <a:solidFill>
                  <a:srgbClr val="24292F"/>
                </a:solidFill>
                <a:latin typeface="-apple-system"/>
              </a:rPr>
              <a:t>javascript</a:t>
            </a:r>
            <a:r>
              <a:rPr lang="en-US" sz="1400" dirty="0">
                <a:solidFill>
                  <a:srgbClr val="24292F"/>
                </a:solidFill>
                <a:latin typeface="-apple-system"/>
              </a:rPr>
              <a:t> file, </a:t>
            </a:r>
            <a:r>
              <a:rPr lang="en-US" sz="1400" dirty="0" err="1">
                <a:solidFill>
                  <a:srgbClr val="24292F"/>
                </a:solidFill>
                <a:latin typeface="-apple-system"/>
              </a:rPr>
              <a:t>href</a:t>
            </a:r>
            <a:r>
              <a:rPr lang="en-US" sz="1400" dirty="0">
                <a:solidFill>
                  <a:srgbClr val="24292F"/>
                </a:solidFill>
                <a:latin typeface="-apple-system"/>
              </a:rPr>
              <a:t> link file based on the input URL. </a:t>
            </a:r>
          </a:p>
          <a:p>
            <a:endParaRPr lang="en-US" sz="1400" dirty="0">
              <a:solidFill>
                <a:srgbClr val="24292F"/>
              </a:solidFill>
              <a:latin typeface="-apple-system"/>
            </a:endParaRPr>
          </a:p>
        </p:txBody>
      </p:sp>
      <p:cxnSp>
        <p:nvCxnSpPr>
          <p:cNvPr id="7" name="Google Shape;65;p14">
            <a:extLst>
              <a:ext uri="{FF2B5EF4-FFF2-40B4-BE49-F238E27FC236}">
                <a16:creationId xmlns:a16="http://schemas.microsoft.com/office/drawing/2014/main" id="{EB6FCEC6-CC41-CD4F-8420-5F77A4BE4BEA}"/>
              </a:ext>
            </a:extLst>
          </p:cNvPr>
          <p:cNvCxnSpPr/>
          <p:nvPr/>
        </p:nvCxnSpPr>
        <p:spPr>
          <a:xfrm flipH="1" flipV="1">
            <a:off x="4153193" y="358281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p:nvPr/>
        </p:nvCxnSpPr>
        <p:spPr>
          <a:xfrm flipH="1" flipV="1">
            <a:off x="7858125" y="3582812"/>
            <a:ext cx="0" cy="2771232"/>
          </a:xfrm>
          <a:prstGeom prst="straightConnector1">
            <a:avLst/>
          </a:prstGeom>
          <a:noFill/>
          <a:ln w="9525" cap="flat" cmpd="sng">
            <a:solidFill>
              <a:srgbClr val="00A7E1"/>
            </a:solidFill>
            <a:prstDash val="solid"/>
            <a:round/>
            <a:headEnd type="none" w="med" len="med"/>
            <a:tailEnd type="none" w="med" len="med"/>
          </a:ln>
        </p:spPr>
      </p:cxn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0" y="1098022"/>
            <a:ext cx="11640423"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Introduction</a:t>
            </a:r>
          </a:p>
          <a:p>
            <a:pPr marL="0" indent="0">
              <a:buFont typeface="Arial" panose="020B0604020202020204" pitchFamily="34" charset="0"/>
              <a:buNone/>
            </a:pPr>
            <a:r>
              <a:rPr lang="en-SG" sz="1600" dirty="0">
                <a:solidFill>
                  <a:srgbClr val="24292F"/>
                </a:solidFill>
                <a:latin typeface="-apple-system"/>
              </a:rPr>
              <a:t>We want to check several batch of web URLs (1~100 K) and find the phishing website/URL among them. </a:t>
            </a:r>
            <a:r>
              <a:rPr lang="en-US" sz="1600" dirty="0">
                <a:solidFill>
                  <a:srgbClr val="24292F"/>
                </a:solidFill>
                <a:latin typeface="-apple-system"/>
              </a:rPr>
              <a:t>This module is designed to do the URL/web attestation by using the API from NUS-</a:t>
            </a:r>
            <a:r>
              <a:rPr lang="en-US" sz="1600" dirty="0" err="1">
                <a:solidFill>
                  <a:srgbClr val="24292F"/>
                </a:solidFill>
                <a:latin typeface="-apple-system"/>
              </a:rPr>
              <a:t>Phishperida</a:t>
            </a:r>
            <a:r>
              <a:rPr lang="en-US" sz="1600" dirty="0">
                <a:solidFill>
                  <a:srgbClr val="24292F"/>
                </a:solidFill>
                <a:latin typeface="-apple-system"/>
              </a:rPr>
              <a:t>-Project. The user can list all the URLs he wants to check in the file "urllist.txt" .</a:t>
            </a:r>
          </a:p>
          <a:p>
            <a:pPr marL="0" indent="0">
              <a:buFont typeface="Arial" panose="020B0604020202020204" pitchFamily="34" charset="0"/>
              <a:buNone/>
            </a:pPr>
            <a:r>
              <a:rPr lang="en-US" sz="1600" dirty="0">
                <a:solidFill>
                  <a:srgbClr val="24292F"/>
                </a:solidFill>
                <a:latin typeface="-apple-system"/>
              </a:rPr>
              <a:t>For each URL, the program will do below steps:</a:t>
            </a:r>
          </a:p>
          <a:p>
            <a:pPr marL="0" indent="0">
              <a:buFont typeface="Arial" panose="020B0604020202020204" pitchFamily="34" charset="0"/>
              <a:buNone/>
            </a:pPr>
            <a:r>
              <a:rPr lang="en-US" sz="1600" dirty="0">
                <a:solidFill>
                  <a:srgbClr val="24292F"/>
                </a:solidFill>
                <a:latin typeface="-apple-system"/>
              </a:rPr>
              <a:t>1. Use </a:t>
            </a:r>
            <a:r>
              <a:rPr lang="en-US" sz="1600" dirty="0" err="1">
                <a:solidFill>
                  <a:srgbClr val="24292F"/>
                </a:solidFill>
                <a:latin typeface="-apple-system"/>
              </a:rPr>
              <a:t>webDownloader</a:t>
            </a:r>
            <a:r>
              <a:rPr lang="en-US" sz="1600" dirty="0">
                <a:solidFill>
                  <a:srgbClr val="24292F"/>
                </a:solidFill>
                <a:latin typeface="-apple-system"/>
              </a:rPr>
              <a:t> module to download all the web components.</a:t>
            </a:r>
          </a:p>
          <a:p>
            <a:pPr marL="0" indent="0">
              <a:buFont typeface="Arial" panose="020B0604020202020204" pitchFamily="34" charset="0"/>
              <a:buNone/>
            </a:pPr>
            <a:r>
              <a:rPr lang="en-US" sz="1600" dirty="0">
                <a:solidFill>
                  <a:srgbClr val="24292F"/>
                </a:solidFill>
                <a:latin typeface="-apple-system"/>
              </a:rPr>
              <a:t>2. Use </a:t>
            </a:r>
            <a:r>
              <a:rPr lang="en-US" sz="1600" dirty="0" err="1">
                <a:solidFill>
                  <a:srgbClr val="24292F"/>
                </a:solidFill>
                <a:latin typeface="-apple-system"/>
              </a:rPr>
              <a:t>webScreenShoter</a:t>
            </a:r>
            <a:r>
              <a:rPr lang="en-US" sz="1600" dirty="0">
                <a:solidFill>
                  <a:srgbClr val="24292F"/>
                </a:solidFill>
                <a:latin typeface="-apple-system"/>
              </a:rPr>
              <a:t> module to get a webpage screenshot of the </a:t>
            </a:r>
            <a:r>
              <a:rPr lang="en-US" sz="1600" dirty="0" err="1">
                <a:solidFill>
                  <a:srgbClr val="24292F"/>
                </a:solidFill>
                <a:latin typeface="-apple-system"/>
              </a:rPr>
              <a:t>url</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3. Pass the web components and the screen shot to </a:t>
            </a:r>
            <a:r>
              <a:rPr lang="en-US" sz="1600" dirty="0" err="1">
                <a:solidFill>
                  <a:srgbClr val="24292F"/>
                </a:solidFill>
                <a:latin typeface="-apple-system"/>
              </a:rPr>
              <a:t>PhishperidaPKG</a:t>
            </a:r>
            <a:r>
              <a:rPr lang="en-US" sz="1600" dirty="0">
                <a:solidFill>
                  <a:srgbClr val="24292F"/>
                </a:solidFill>
                <a:latin typeface="-apple-system"/>
              </a:rPr>
              <a:t> to do the </a:t>
            </a:r>
            <a:r>
              <a:rPr lang="en-US" sz="1600" dirty="0" err="1">
                <a:solidFill>
                  <a:srgbClr val="24292F"/>
                </a:solidFill>
                <a:latin typeface="-apple-system"/>
              </a:rPr>
              <a:t>siamese</a:t>
            </a:r>
            <a:r>
              <a:rPr lang="en-US" sz="1600" dirty="0">
                <a:solidFill>
                  <a:srgbClr val="24292F"/>
                </a:solidFill>
                <a:latin typeface="-apple-system"/>
              </a:rPr>
              <a:t> checking.</a:t>
            </a:r>
          </a:p>
        </p:txBody>
      </p:sp>
      <p:pic>
        <p:nvPicPr>
          <p:cNvPr id="16" name="Picture 15">
            <a:extLst>
              <a:ext uri="{FF2B5EF4-FFF2-40B4-BE49-F238E27FC236}">
                <a16:creationId xmlns:a16="http://schemas.microsoft.com/office/drawing/2014/main" id="{DDBB32D3-9F5A-4121-A8F1-EF60A1A76D13}"/>
              </a:ext>
            </a:extLst>
          </p:cNvPr>
          <p:cNvPicPr>
            <a:picLocks noChangeAspect="1"/>
          </p:cNvPicPr>
          <p:nvPr/>
        </p:nvPicPr>
        <p:blipFill>
          <a:blip r:embed="rId2"/>
          <a:stretch>
            <a:fillRect/>
          </a:stretch>
        </p:blipFill>
        <p:spPr>
          <a:xfrm>
            <a:off x="520823" y="4693452"/>
            <a:ext cx="2549690" cy="1660592"/>
          </a:xfrm>
          <a:prstGeom prst="rect">
            <a:avLst/>
          </a:prstGeom>
        </p:spPr>
      </p:pic>
      <p:sp>
        <p:nvSpPr>
          <p:cNvPr id="17" name="Text Placeholder 2">
            <a:extLst>
              <a:ext uri="{FF2B5EF4-FFF2-40B4-BE49-F238E27FC236}">
                <a16:creationId xmlns:a16="http://schemas.microsoft.com/office/drawing/2014/main" id="{9CB4BC40-F533-4005-82F5-A2FD1D436B90}"/>
              </a:ext>
            </a:extLst>
          </p:cNvPr>
          <p:cNvSpPr txBox="1">
            <a:spLocks/>
          </p:cNvSpPr>
          <p:nvPr/>
        </p:nvSpPr>
        <p:spPr>
          <a:xfrm>
            <a:off x="8064501" y="3712645"/>
            <a:ext cx="3867085"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err="1">
                <a:solidFill>
                  <a:srgbClr val="24292F"/>
                </a:solidFill>
                <a:latin typeface="-apple-system"/>
              </a:rPr>
              <a:t>PhishperidaPKG</a:t>
            </a:r>
            <a:r>
              <a:rPr lang="en-US" sz="1400" dirty="0">
                <a:solidFill>
                  <a:srgbClr val="24292F"/>
                </a:solidFill>
                <a:latin typeface="-apple-system"/>
              </a:rPr>
              <a:t> </a:t>
            </a:r>
            <a:r>
              <a:rPr lang="en-US" b="1" dirty="0">
                <a:solidFill>
                  <a:srgbClr val="24292F"/>
                </a:solidFill>
                <a:latin typeface="-apple-system"/>
              </a:rPr>
              <a:t>: </a:t>
            </a:r>
            <a:r>
              <a:rPr lang="en-US" dirty="0">
                <a:solidFill>
                  <a:srgbClr val="24292F"/>
                </a:solidFill>
                <a:latin typeface="-apple-system"/>
              </a:rPr>
              <a:t>This module is used to encapsulate the NUS-</a:t>
            </a:r>
            <a:r>
              <a:rPr lang="en-US" dirty="0" err="1">
                <a:solidFill>
                  <a:srgbClr val="24292F"/>
                </a:solidFill>
                <a:latin typeface="-apple-system"/>
              </a:rPr>
              <a:t>Phishperida</a:t>
            </a:r>
            <a:r>
              <a:rPr lang="en-US" dirty="0">
                <a:solidFill>
                  <a:srgbClr val="24292F"/>
                </a:solidFill>
                <a:latin typeface="-apple-system"/>
              </a:rPr>
              <a:t> project (not OOP) as a black box API for other projects to use.</a:t>
            </a:r>
          </a:p>
        </p:txBody>
      </p:sp>
      <p:sp>
        <p:nvSpPr>
          <p:cNvPr id="20" name="Text Placeholder 2">
            <a:extLst>
              <a:ext uri="{FF2B5EF4-FFF2-40B4-BE49-F238E27FC236}">
                <a16:creationId xmlns:a16="http://schemas.microsoft.com/office/drawing/2014/main" id="{1374FEA0-F1A7-476C-B808-D693F3B15224}"/>
              </a:ext>
            </a:extLst>
          </p:cNvPr>
          <p:cNvSpPr txBox="1">
            <a:spLocks/>
          </p:cNvSpPr>
          <p:nvPr/>
        </p:nvSpPr>
        <p:spPr>
          <a:xfrm>
            <a:off x="4330739" y="3678864"/>
            <a:ext cx="3349840"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solidFill>
                  <a:srgbClr val="24292F"/>
                </a:solidFill>
                <a:latin typeface="-apple-system"/>
              </a:rPr>
              <a:t>W</a:t>
            </a:r>
            <a:r>
              <a:rPr lang="en-US" sz="1400" b="1" dirty="0" err="1">
                <a:solidFill>
                  <a:srgbClr val="24292F"/>
                </a:solidFill>
                <a:latin typeface="-apple-system"/>
              </a:rPr>
              <a:t>ebScreenShoter</a:t>
            </a:r>
            <a:r>
              <a:rPr lang="en-US" b="1" dirty="0">
                <a:solidFill>
                  <a:srgbClr val="24292F"/>
                </a:solidFill>
                <a:latin typeface="-apple-system"/>
              </a:rPr>
              <a:t>: </a:t>
            </a:r>
            <a:r>
              <a:rPr lang="en-US" dirty="0">
                <a:solidFill>
                  <a:srgbClr val="24292F"/>
                </a:solidFill>
                <a:latin typeface="-apple-system"/>
              </a:rPr>
              <a:t>This module will use different web browser's driver to capture the webpage's screen shot based on the given URL.</a:t>
            </a:r>
          </a:p>
          <a:p>
            <a:endParaRPr lang="en-US" dirty="0">
              <a:solidFill>
                <a:srgbClr val="24292F"/>
              </a:solidFill>
              <a:latin typeface="-apple-system"/>
            </a:endParaRPr>
          </a:p>
        </p:txBody>
      </p:sp>
      <p:pic>
        <p:nvPicPr>
          <p:cNvPr id="22" name="Picture 21">
            <a:extLst>
              <a:ext uri="{FF2B5EF4-FFF2-40B4-BE49-F238E27FC236}">
                <a16:creationId xmlns:a16="http://schemas.microsoft.com/office/drawing/2014/main" id="{AEF5F84D-9E5A-4A4D-9DB3-89BD0AD8C16C}"/>
              </a:ext>
            </a:extLst>
          </p:cNvPr>
          <p:cNvPicPr>
            <a:picLocks noChangeAspect="1"/>
          </p:cNvPicPr>
          <p:nvPr/>
        </p:nvPicPr>
        <p:blipFill>
          <a:blip r:embed="rId3"/>
          <a:stretch>
            <a:fillRect/>
          </a:stretch>
        </p:blipFill>
        <p:spPr>
          <a:xfrm>
            <a:off x="8064501" y="4596125"/>
            <a:ext cx="3025899" cy="1726003"/>
          </a:xfrm>
          <a:prstGeom prst="rect">
            <a:avLst/>
          </a:prstGeom>
        </p:spPr>
      </p:pic>
      <p:pic>
        <p:nvPicPr>
          <p:cNvPr id="24" name="Picture 23">
            <a:extLst>
              <a:ext uri="{FF2B5EF4-FFF2-40B4-BE49-F238E27FC236}">
                <a16:creationId xmlns:a16="http://schemas.microsoft.com/office/drawing/2014/main" id="{EF3DA901-97AC-41B7-A5D7-55572765CC28}"/>
              </a:ext>
            </a:extLst>
          </p:cNvPr>
          <p:cNvPicPr>
            <a:picLocks noChangeAspect="1"/>
          </p:cNvPicPr>
          <p:nvPr/>
        </p:nvPicPr>
        <p:blipFill>
          <a:blip r:embed="rId4"/>
          <a:stretch>
            <a:fillRect/>
          </a:stretch>
        </p:blipFill>
        <p:spPr>
          <a:xfrm>
            <a:off x="4392722" y="4782446"/>
            <a:ext cx="2380778" cy="1461881"/>
          </a:xfrm>
          <a:prstGeom prst="rect">
            <a:avLst/>
          </a:prstGeom>
        </p:spPr>
      </p:pic>
    </p:spTree>
    <p:extLst>
      <p:ext uri="{BB962C8B-B14F-4D97-AF65-F5344CB8AC3E}">
        <p14:creationId xmlns:p14="http://schemas.microsoft.com/office/powerpoint/2010/main" val="625592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896862" y="2253426"/>
            <a:ext cx="1308411"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528336" y="26867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1896862" y="3302643"/>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12024"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688707" y="4453625"/>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300040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632841" y="4453625"/>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87391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506350" y="4453625"/>
            <a:ext cx="86979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4815" y="4091000"/>
            <a:ext cx="6533966"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950802"/>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4133277" y="3736013"/>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660561" y="4467129"/>
            <a:ext cx="110104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5017760" y="3301037"/>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a:solidFill>
                  <a:srgbClr val="24292F"/>
                </a:solidFill>
                <a:latin typeface="-apple-system"/>
              </a:rPr>
              <a:t>Web </a:t>
            </a:r>
            <a:r>
              <a:rPr lang="en-US" sz="1800" b="1" dirty="0" err="1">
                <a:solidFill>
                  <a:srgbClr val="24292F"/>
                </a:solidFill>
                <a:latin typeface="-apple-system"/>
              </a:rPr>
              <a:t>ScreenShoter</a:t>
            </a:r>
            <a:endParaRPr lang="zh-CN" altLang="en-US"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p:cNvCxnSpPr>
          <p:nvPr/>
        </p:nvCxnSpPr>
        <p:spPr>
          <a:xfrm>
            <a:off x="7240568" y="3465792"/>
            <a:ext cx="399065"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7675469" y="3281117"/>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241109" y="2535108"/>
            <a:ext cx="1969976" cy="7460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6662983" y="37343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981527" y="4430530"/>
            <a:ext cx="190674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72954" y="4536782"/>
            <a:ext cx="351360" cy="11035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290111"/>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p:cNvCxnSpPr>
          <p:nvPr/>
        </p:nvCxnSpPr>
        <p:spPr>
          <a:xfrm>
            <a:off x="2550822" y="5536332"/>
            <a:ext cx="1103543" cy="35136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860816" y="492048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761609" y="4863900"/>
            <a:ext cx="645401" cy="67243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20183" y="5641131"/>
            <a:ext cx="2375816" cy="4827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6102209" y="5887692"/>
            <a:ext cx="1035438"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7137647" y="5665810"/>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695532"/>
            <a:ext cx="93253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820367"/>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Tree>
    <p:extLst>
      <p:ext uri="{BB962C8B-B14F-4D97-AF65-F5344CB8AC3E}">
        <p14:creationId xmlns:p14="http://schemas.microsoft.com/office/powerpoint/2010/main" val="30288048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Performance</a:t>
            </a:r>
          </a:p>
        </p:txBody>
      </p:sp>
      <p:sp>
        <p:nvSpPr>
          <p:cNvPr id="3" name="TextBox 2">
            <a:extLst>
              <a:ext uri="{FF2B5EF4-FFF2-40B4-BE49-F238E27FC236}">
                <a16:creationId xmlns:a16="http://schemas.microsoft.com/office/drawing/2014/main" id="{A874E518-A2EF-48B8-8FEB-ABB9E4C02DE6}"/>
              </a:ext>
            </a:extLst>
          </p:cNvPr>
          <p:cNvSpPr txBox="1"/>
          <p:nvPr/>
        </p:nvSpPr>
        <p:spPr>
          <a:xfrm>
            <a:off x="379941" y="1571347"/>
            <a:ext cx="6171779" cy="1754326"/>
          </a:xfrm>
          <a:prstGeom prst="rect">
            <a:avLst/>
          </a:prstGeom>
          <a:noFill/>
        </p:spPr>
        <p:txBody>
          <a:bodyPr wrap="square" rtlCol="0">
            <a:spAutoFit/>
          </a:bodyPr>
          <a:lstStyle/>
          <a:p>
            <a:pPr algn="l" fontAlgn="base"/>
            <a:r>
              <a:rPr lang="en-SG" sz="1800" b="1" i="0" dirty="0">
                <a:solidFill>
                  <a:srgbClr val="000000"/>
                </a:solidFill>
                <a:effectLst/>
                <a:latin typeface="Calibri" panose="020F0502020204030204" pitchFamily="34" charset="0"/>
              </a:rPr>
              <a:t>Execution Env</a:t>
            </a:r>
            <a:r>
              <a:rPr lang="en-SG" sz="1800" b="0" i="0" dirty="0">
                <a:solidFill>
                  <a:srgbClr val="000000"/>
                </a:solidFill>
                <a:effectLst/>
                <a:latin typeface="Calibri" panose="020F0502020204030204" pitchFamily="34" charset="0"/>
              </a:rPr>
              <a:t>: </a:t>
            </a:r>
          </a:p>
          <a:p>
            <a:pPr algn="l" fontAlgn="base"/>
            <a:r>
              <a:rPr lang="en-SG" sz="1800" b="0" i="0" dirty="0">
                <a:solidFill>
                  <a:srgbClr val="000000"/>
                </a:solidFill>
                <a:effectLst/>
                <a:latin typeface="Calibri" panose="020F0502020204030204" pitchFamily="34" charset="0"/>
              </a:rPr>
              <a:t>VM: Ubuntu 20.04, 3 cores, 4GB RAM</a:t>
            </a:r>
          </a:p>
          <a:p>
            <a:pPr algn="l" fontAlgn="base"/>
            <a:r>
              <a:rPr lang="en-SG" sz="1800" b="0" i="0" dirty="0">
                <a:solidFill>
                  <a:srgbClr val="000000"/>
                </a:solidFill>
                <a:effectLst/>
                <a:latin typeface="Calibri" panose="020F0502020204030204" pitchFamily="34" charset="0"/>
              </a:rPr>
              <a:t>python 3.8.10 - 64 bit. </a:t>
            </a:r>
          </a:p>
          <a:p>
            <a:pPr algn="l" fontAlgn="base"/>
            <a:r>
              <a:rPr lang="en-SG" sz="1800" b="0" i="0" dirty="0">
                <a:solidFill>
                  <a:srgbClr val="000000"/>
                </a:solidFill>
                <a:effectLst/>
                <a:latin typeface="Calibri" panose="020F0502020204030204" pitchFamily="34" charset="0"/>
              </a:rPr>
              <a:t>torch==1.8.1+cpu </a:t>
            </a:r>
            <a:r>
              <a:rPr lang="en-SG" sz="1800" b="0" i="0" dirty="0" err="1">
                <a:solidFill>
                  <a:srgbClr val="000000"/>
                </a:solidFill>
                <a:effectLst/>
                <a:latin typeface="Calibri" panose="020F0502020204030204" pitchFamily="34" charset="0"/>
              </a:rPr>
              <a:t>torchvision</a:t>
            </a:r>
            <a:r>
              <a:rPr lang="en-SG" sz="1800" b="0" i="0" dirty="0">
                <a:solidFill>
                  <a:srgbClr val="000000"/>
                </a:solidFill>
                <a:effectLst/>
                <a:latin typeface="Calibri" panose="020F0502020204030204" pitchFamily="34" charset="0"/>
              </a:rPr>
              <a:t>==0.8.2+cpu </a:t>
            </a:r>
            <a:r>
              <a:rPr lang="en-SG" sz="1800" b="0" i="0" dirty="0" err="1">
                <a:solidFill>
                  <a:srgbClr val="000000"/>
                </a:solidFill>
                <a:effectLst/>
                <a:latin typeface="Calibri" panose="020F0502020204030204" pitchFamily="34" charset="0"/>
              </a:rPr>
              <a:t>torchaudio</a:t>
            </a:r>
            <a:r>
              <a:rPr lang="en-SG" sz="1800" b="0" i="0" dirty="0">
                <a:solidFill>
                  <a:srgbClr val="000000"/>
                </a:solidFill>
                <a:effectLst/>
                <a:latin typeface="Calibri" panose="020F0502020204030204" pitchFamily="34" charset="0"/>
              </a:rPr>
              <a:t>==0.7.2</a:t>
            </a:r>
            <a:br>
              <a:rPr lang="en-SG" sz="1800" b="0" i="0" dirty="0">
                <a:solidFill>
                  <a:srgbClr val="000000"/>
                </a:solidFill>
                <a:effectLst/>
                <a:latin typeface="Calibri" panose="020F0502020204030204" pitchFamily="34" charset="0"/>
              </a:rPr>
            </a:br>
            <a:r>
              <a:rPr lang="en-SG" sz="1800" b="0" i="0" dirty="0">
                <a:solidFill>
                  <a:srgbClr val="000000"/>
                </a:solidFill>
                <a:effectLst/>
                <a:latin typeface="Calibri" panose="020F0502020204030204" pitchFamily="34" charset="0"/>
              </a:rPr>
              <a:t>detectron2: detectron2/wheels/</a:t>
            </a:r>
            <a:r>
              <a:rPr lang="en-SG" sz="1800" b="0" i="0" dirty="0" err="1">
                <a:solidFill>
                  <a:srgbClr val="000000"/>
                </a:solidFill>
                <a:effectLst/>
                <a:latin typeface="Calibri" panose="020F0502020204030204" pitchFamily="34" charset="0"/>
              </a:rPr>
              <a:t>cpu</a:t>
            </a:r>
            <a:r>
              <a:rPr lang="en-SG" sz="1800" b="0" i="0" dirty="0">
                <a:solidFill>
                  <a:srgbClr val="000000"/>
                </a:solidFill>
                <a:effectLst/>
                <a:latin typeface="Calibri" panose="020F0502020204030204" pitchFamily="34" charset="0"/>
              </a:rPr>
              <a:t>/torch1.8</a:t>
            </a:r>
          </a:p>
          <a:p>
            <a:pPr algn="l" fontAlgn="base"/>
            <a:endParaRPr lang="en-SG" dirty="0">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4B00889E-7A44-4E9F-8048-75CFCA1A9F34}"/>
              </a:ext>
            </a:extLst>
          </p:cNvPr>
          <p:cNvGraphicFramePr>
            <a:graphicFrameLocks noGrp="1"/>
          </p:cNvGraphicFramePr>
          <p:nvPr>
            <p:extLst>
              <p:ext uri="{D42A27DB-BD31-4B8C-83A1-F6EECF244321}">
                <p14:modId xmlns:p14="http://schemas.microsoft.com/office/powerpoint/2010/main" val="282932558"/>
              </p:ext>
            </p:extLst>
          </p:nvPr>
        </p:nvGraphicFramePr>
        <p:xfrm>
          <a:off x="416091" y="3122935"/>
          <a:ext cx="10228236" cy="3083886"/>
        </p:xfrm>
        <a:graphic>
          <a:graphicData uri="http://schemas.openxmlformats.org/drawingml/2006/table">
            <a:tbl>
              <a:tblPr firstRow="1" bandRow="1">
                <a:tableStyleId>{5C22544A-7EE6-4342-B048-85BDC9FD1C3A}</a:tableStyleId>
              </a:tblPr>
              <a:tblGrid>
                <a:gridCol w="4947211">
                  <a:extLst>
                    <a:ext uri="{9D8B030D-6E8A-4147-A177-3AD203B41FA5}">
                      <a16:colId xmlns:a16="http://schemas.microsoft.com/office/drawing/2014/main" val="3211057372"/>
                    </a:ext>
                  </a:extLst>
                </a:gridCol>
                <a:gridCol w="1960056">
                  <a:extLst>
                    <a:ext uri="{9D8B030D-6E8A-4147-A177-3AD203B41FA5}">
                      <a16:colId xmlns:a16="http://schemas.microsoft.com/office/drawing/2014/main" val="2098424165"/>
                    </a:ext>
                  </a:extLst>
                </a:gridCol>
                <a:gridCol w="1994292">
                  <a:extLst>
                    <a:ext uri="{9D8B030D-6E8A-4147-A177-3AD203B41FA5}">
                      <a16:colId xmlns:a16="http://schemas.microsoft.com/office/drawing/2014/main" val="2433796513"/>
                    </a:ext>
                  </a:extLst>
                </a:gridCol>
                <a:gridCol w="1326677">
                  <a:extLst>
                    <a:ext uri="{9D8B030D-6E8A-4147-A177-3AD203B41FA5}">
                      <a16:colId xmlns:a16="http://schemas.microsoft.com/office/drawing/2014/main" val="3591096675"/>
                    </a:ext>
                  </a:extLst>
                </a:gridCol>
              </a:tblGrid>
              <a:tr h="428522">
                <a:tc>
                  <a:txBody>
                    <a:bodyPr/>
                    <a:lstStyle/>
                    <a:p>
                      <a:r>
                        <a:rPr lang="en-SG" sz="1200" dirty="0">
                          <a:latin typeface="+mn-lt"/>
                        </a:rPr>
                        <a:t>URL\module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200" b="1" dirty="0">
                          <a:latin typeface="+mn-lt"/>
                        </a:rPr>
                        <a:t>Web Downloader</a:t>
                      </a:r>
                      <a:endParaRPr lang="zh-CN" altLang="en-US" sz="1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Web </a:t>
                      </a:r>
                      <a:r>
                        <a:rPr lang="en-US" sz="1200" b="1" dirty="0" err="1">
                          <a:solidFill>
                            <a:schemeClr val="bg1"/>
                          </a:solidFill>
                          <a:latin typeface="+mn-lt"/>
                        </a:rPr>
                        <a:t>ScreenShoter</a:t>
                      </a:r>
                      <a:r>
                        <a:rPr lang="en-US" sz="1200" b="1" dirty="0">
                          <a:solidFill>
                            <a:schemeClr val="bg1"/>
                          </a:solidFill>
                          <a:latin typeface="+mn-lt"/>
                        </a:rPr>
                        <a:t> (1000x1000)</a:t>
                      </a:r>
                      <a:endParaRPr lang="zh-CN" altLang="en-US" sz="1200" b="1"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bg1"/>
                          </a:solidFill>
                          <a:latin typeface="+mn-lt"/>
                        </a:rPr>
                        <a:t>PhishperidaPKG</a:t>
                      </a:r>
                      <a:endParaRPr lang="zh-CN" altLang="en-US" sz="1200" b="1" dirty="0">
                        <a:solidFill>
                          <a:schemeClr val="bg1"/>
                        </a:solidFill>
                        <a:latin typeface="+mn-lt"/>
                      </a:endParaRPr>
                    </a:p>
                  </a:txBody>
                  <a:tcPr/>
                </a:tc>
                <a:extLst>
                  <a:ext uri="{0D108BD9-81ED-4DB2-BD59-A6C34878D82A}">
                    <a16:rowId xmlns:a16="http://schemas.microsoft.com/office/drawing/2014/main" val="1021507970"/>
                  </a:ext>
                </a:extLst>
              </a:tr>
              <a:tr h="428522">
                <a:tc>
                  <a:txBody>
                    <a:bodyPr/>
                    <a:lstStyle/>
                    <a:p>
                      <a:r>
                        <a:rPr lang="en-SG" sz="800" dirty="0">
                          <a:solidFill>
                            <a:srgbClr val="FF0000"/>
                          </a:solidFill>
                        </a:rPr>
                        <a:t>https://accounts.g.cdcde.com/ServiceLogin?passive=1209600&amp;osid=1&amp;continue=https://plus.g.cdcde.com/&amp;followup=https://plus.g.cdcde.com/</a:t>
                      </a:r>
                    </a:p>
                  </a:txBody>
                  <a:tcPr/>
                </a:tc>
                <a:tc>
                  <a:txBody>
                    <a:bodyPr/>
                    <a:lstStyle/>
                    <a:p>
                      <a:r>
                        <a:rPr lang="en-SG" dirty="0"/>
                        <a:t>2 sec</a:t>
                      </a:r>
                    </a:p>
                  </a:txBody>
                  <a:tcPr/>
                </a:tc>
                <a:tc>
                  <a:txBody>
                    <a:bodyPr/>
                    <a:lstStyle/>
                    <a:p>
                      <a:r>
                        <a:rPr lang="en-SG" dirty="0"/>
                        <a:t>2+ sec</a:t>
                      </a:r>
                    </a:p>
                  </a:txBody>
                  <a:tcPr/>
                </a:tc>
                <a:tc>
                  <a:txBody>
                    <a:bodyPr/>
                    <a:lstStyle/>
                    <a:p>
                      <a:r>
                        <a:rPr lang="en-SG" dirty="0"/>
                        <a:t>8 min 30 sec</a:t>
                      </a:r>
                    </a:p>
                  </a:txBody>
                  <a:tcPr/>
                </a:tc>
                <a:extLst>
                  <a:ext uri="{0D108BD9-81ED-4DB2-BD59-A6C34878D82A}">
                    <a16:rowId xmlns:a16="http://schemas.microsoft.com/office/drawing/2014/main" val="3695401527"/>
                  </a:ext>
                </a:extLst>
              </a:tr>
              <a:tr h="428522">
                <a:tc>
                  <a:txBody>
                    <a:bodyPr/>
                    <a:lstStyle/>
                    <a:p>
                      <a:r>
                        <a:rPr lang="en-SG" sz="900" dirty="0"/>
                        <a:t>https://www.google.com</a:t>
                      </a:r>
                    </a:p>
                  </a:txBody>
                  <a:tcPr/>
                </a:tc>
                <a:tc>
                  <a:txBody>
                    <a:bodyPr/>
                    <a:lstStyle/>
                    <a:p>
                      <a:r>
                        <a:rPr lang="en-SG" dirty="0"/>
                        <a:t>0.3 sec</a:t>
                      </a:r>
                    </a:p>
                  </a:txBody>
                  <a:tcPr/>
                </a:tc>
                <a:tc>
                  <a:txBody>
                    <a:bodyPr/>
                    <a:lstStyle/>
                    <a:p>
                      <a:r>
                        <a:rPr lang="en-SG" dirty="0"/>
                        <a:t>1.5 sec</a:t>
                      </a:r>
                    </a:p>
                  </a:txBody>
                  <a:tcPr/>
                </a:tc>
                <a:tc>
                  <a:txBody>
                    <a:bodyPr/>
                    <a:lstStyle/>
                    <a:p>
                      <a:r>
                        <a:rPr lang="en-SG" dirty="0"/>
                        <a:t>5 sec </a:t>
                      </a:r>
                    </a:p>
                  </a:txBody>
                  <a:tcPr/>
                </a:tc>
                <a:extLst>
                  <a:ext uri="{0D108BD9-81ED-4DB2-BD59-A6C34878D82A}">
                    <a16:rowId xmlns:a16="http://schemas.microsoft.com/office/drawing/2014/main" val="1946175244"/>
                  </a:ext>
                </a:extLst>
              </a:tr>
              <a:tr h="428522">
                <a:tc>
                  <a:txBody>
                    <a:bodyPr/>
                    <a:lstStyle/>
                    <a:p>
                      <a:r>
                        <a:rPr lang="en-SG" sz="1000" dirty="0"/>
                        <a:t>https://www.carousell.sg/</a:t>
                      </a:r>
                    </a:p>
                  </a:txBody>
                  <a:tcPr/>
                </a:tc>
                <a:tc>
                  <a:txBody>
                    <a:bodyPr/>
                    <a:lstStyle/>
                    <a:p>
                      <a:r>
                        <a:rPr lang="en-SG" dirty="0"/>
                        <a:t>3+ sec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2+ sec</a:t>
                      </a:r>
                    </a:p>
                  </a:txBody>
                  <a:tcPr/>
                </a:tc>
                <a:tc>
                  <a:txBody>
                    <a:bodyPr/>
                    <a:lstStyle/>
                    <a:p>
                      <a:r>
                        <a:rPr lang="en-SG" dirty="0"/>
                        <a:t>10 sec </a:t>
                      </a:r>
                    </a:p>
                  </a:txBody>
                  <a:tcPr/>
                </a:tc>
                <a:extLst>
                  <a:ext uri="{0D108BD9-81ED-4DB2-BD59-A6C34878D82A}">
                    <a16:rowId xmlns:a16="http://schemas.microsoft.com/office/drawing/2014/main" val="2019707188"/>
                  </a:ext>
                </a:extLst>
              </a:tr>
              <a:tr h="638103">
                <a:tc>
                  <a:txBody>
                    <a:bodyPr/>
                    <a:lstStyle/>
                    <a:p>
                      <a:r>
                        <a:rPr lang="en-SG" sz="800" dirty="0"/>
                        <a:t>https://www.google.com/search?q=github&amp;sxsrf=AOaemvJh3t5_h8H85AE8Ajbb1IMnBrRISA%3A1636698503535&amp;source=hp&amp;ei=hwmOYY6mHdGkqtsPq8S9sAY&amp;iflsig=ALs-wAMAAAAAYY4Xl7GLWS16_xc2Q9XrG0p3q277DpkL&amp;oq=&amp;gs_lcp=Cgdnd3Mtd2l6EAEYADIHCCMQ6gIQJzIHCCMQ6gIQJzIHCCMQ6gIQJzIHCCMQ6gIQJzIHCCMQ6gIQJzIHCCMQ6gIQJzINCC4QxwEQowIQ6gIQJzIHCCMQ6gIQJzIHCCMQ6gIQJzIHCCMQ6gIQJ1AAWABgjgdoAXAAeACAAQCIAQCSAQCYAQCwAQo&amp;sclient=gws-wiz</a:t>
                      </a:r>
                    </a:p>
                  </a:txBody>
                  <a:tcPr/>
                </a:tc>
                <a:tc>
                  <a:txBody>
                    <a:bodyPr/>
                    <a:lstStyle/>
                    <a:p>
                      <a:r>
                        <a:rPr lang="en-SG" dirty="0"/>
                        <a:t>&lt;1sec </a:t>
                      </a:r>
                    </a:p>
                  </a:txBody>
                  <a:tcPr/>
                </a:tc>
                <a:tc>
                  <a:txBody>
                    <a:bodyPr/>
                    <a:lstStyle/>
                    <a:p>
                      <a:r>
                        <a:rPr lang="en-SG" dirty="0"/>
                        <a:t>1.8 sec</a:t>
                      </a:r>
                    </a:p>
                  </a:txBody>
                  <a:tcPr/>
                </a:tc>
                <a:tc>
                  <a:txBody>
                    <a:bodyPr/>
                    <a:lstStyle/>
                    <a:p>
                      <a:r>
                        <a:rPr lang="en-SG" dirty="0"/>
                        <a:t>19 sec </a:t>
                      </a:r>
                    </a:p>
                  </a:txBody>
                  <a:tcPr/>
                </a:tc>
                <a:extLst>
                  <a:ext uri="{0D108BD9-81ED-4DB2-BD59-A6C34878D82A}">
                    <a16:rowId xmlns:a16="http://schemas.microsoft.com/office/drawing/2014/main" val="228374782"/>
                  </a:ext>
                </a:extLst>
              </a:tr>
              <a:tr h="428522">
                <a:tc>
                  <a:txBody>
                    <a:bodyPr/>
                    <a:lstStyle/>
                    <a:p>
                      <a:r>
                        <a:rPr lang="en-SG" sz="800" dirty="0"/>
                        <a:t>https://stackoverflow.com/questions/66022042/how-to-let-kubernetes-pod-run-a-local-script/66025424</a:t>
                      </a:r>
                    </a:p>
                  </a:txBody>
                  <a:tcPr/>
                </a:tc>
                <a:tc>
                  <a:txBody>
                    <a:bodyPr/>
                    <a:lstStyle/>
                    <a:p>
                      <a:r>
                        <a:rPr lang="en-SG" dirty="0"/>
                        <a:t>1+ sec </a:t>
                      </a:r>
                    </a:p>
                  </a:txBody>
                  <a:tcPr/>
                </a:tc>
                <a:tc>
                  <a:txBody>
                    <a:bodyPr/>
                    <a:lstStyle/>
                    <a:p>
                      <a:r>
                        <a:rPr lang="en-SG" dirty="0"/>
                        <a:t>1+ sec</a:t>
                      </a:r>
                    </a:p>
                  </a:txBody>
                  <a:tcPr/>
                </a:tc>
                <a:tc>
                  <a:txBody>
                    <a:bodyPr/>
                    <a:lstStyle/>
                    <a:p>
                      <a:r>
                        <a:rPr lang="en-SG" dirty="0"/>
                        <a:t>24 sec </a:t>
                      </a:r>
                    </a:p>
                  </a:txBody>
                  <a:tcPr/>
                </a:tc>
                <a:extLst>
                  <a:ext uri="{0D108BD9-81ED-4DB2-BD59-A6C34878D82A}">
                    <a16:rowId xmlns:a16="http://schemas.microsoft.com/office/drawing/2014/main" val="875469822"/>
                  </a:ext>
                </a:extLst>
              </a:tr>
            </a:tbl>
          </a:graphicData>
        </a:graphic>
      </p:graphicFrame>
      <p:sp>
        <p:nvSpPr>
          <p:cNvPr id="39" name="TextBox 38">
            <a:extLst>
              <a:ext uri="{FF2B5EF4-FFF2-40B4-BE49-F238E27FC236}">
                <a16:creationId xmlns:a16="http://schemas.microsoft.com/office/drawing/2014/main" id="{48FDB9DF-D4ED-4C33-82A7-B04FFF027A6F}"/>
              </a:ext>
            </a:extLst>
          </p:cNvPr>
          <p:cNvSpPr txBox="1"/>
          <p:nvPr/>
        </p:nvSpPr>
        <p:spPr>
          <a:xfrm>
            <a:off x="6471502" y="1608477"/>
            <a:ext cx="5340557" cy="1477328"/>
          </a:xfrm>
          <a:prstGeom prst="rect">
            <a:avLst/>
          </a:prstGeom>
          <a:noFill/>
        </p:spPr>
        <p:txBody>
          <a:bodyPr wrap="square" rtlCol="0">
            <a:spAutoFit/>
          </a:bodyPr>
          <a:lstStyle/>
          <a:p>
            <a:pPr algn="l" fontAlgn="base"/>
            <a:r>
              <a:rPr lang="en-SG" b="1" dirty="0">
                <a:solidFill>
                  <a:srgbClr val="000000"/>
                </a:solidFill>
                <a:latin typeface="Calibri" panose="020F0502020204030204" pitchFamily="34" charset="0"/>
              </a:rPr>
              <a:t>URL set </a:t>
            </a:r>
            <a:r>
              <a:rPr lang="en-SG" sz="1800" b="0" i="0" dirty="0">
                <a:solidFill>
                  <a:srgbClr val="000000"/>
                </a:solidFill>
                <a:effectLst/>
                <a:latin typeface="Calibri" panose="020F0502020204030204" pitchFamily="34" charset="0"/>
              </a:rPr>
              <a:t>:</a:t>
            </a:r>
          </a:p>
          <a:p>
            <a:pPr algn="l" fontAlgn="base"/>
            <a:r>
              <a:rPr lang="en-SG" sz="1800" b="0" i="0" dirty="0">
                <a:solidFill>
                  <a:srgbClr val="000000"/>
                </a:solidFill>
                <a:effectLst/>
                <a:latin typeface="Calibri" panose="020F0502020204030204" pitchFamily="34" charset="0"/>
              </a:rPr>
              <a:t>1 X </a:t>
            </a:r>
            <a:r>
              <a:rPr lang="en-SG" dirty="0">
                <a:solidFill>
                  <a:srgbClr val="000000"/>
                </a:solidFill>
                <a:latin typeface="Calibri" panose="020F0502020204030204" pitchFamily="34" charset="0"/>
              </a:rPr>
              <a:t>phishing URL</a:t>
            </a:r>
          </a:p>
          <a:p>
            <a:pPr algn="l" fontAlgn="base"/>
            <a:r>
              <a:rPr lang="en-SG" sz="1800" b="0" i="0" dirty="0">
                <a:solidFill>
                  <a:srgbClr val="000000"/>
                </a:solidFill>
                <a:effectLst/>
                <a:latin typeface="Calibri" panose="020F0502020204030204" pitchFamily="34" charset="0"/>
              </a:rPr>
              <a:t>4 X  normal URL</a:t>
            </a:r>
          </a:p>
          <a:p>
            <a:pPr algn="l" fontAlgn="base"/>
            <a:r>
              <a:rPr lang="en-SG" sz="1800" b="0" i="0" dirty="0">
                <a:solidFill>
                  <a:srgbClr val="000000"/>
                </a:solidFill>
                <a:effectLst/>
                <a:latin typeface="Calibri" panose="020F0502020204030204" pitchFamily="34" charset="0"/>
              </a:rPr>
              <a:t> </a:t>
            </a:r>
            <a:r>
              <a:rPr lang="en-SG" b="1" dirty="0" err="1">
                <a:solidFill>
                  <a:srgbClr val="000000"/>
                </a:solidFill>
                <a:latin typeface="Calibri" panose="020F0502020204030204" pitchFamily="34" charset="0"/>
              </a:rPr>
              <a:t>ScreenShot</a:t>
            </a:r>
            <a:r>
              <a:rPr lang="en-SG" b="1" dirty="0">
                <a:solidFill>
                  <a:srgbClr val="000000"/>
                </a:solidFill>
                <a:latin typeface="Calibri" panose="020F0502020204030204" pitchFamily="34" charset="0"/>
              </a:rPr>
              <a:t> driver </a:t>
            </a:r>
            <a:r>
              <a:rPr lang="en-SG" dirty="0">
                <a:solidFill>
                  <a:srgbClr val="000000"/>
                </a:solidFill>
                <a:latin typeface="Calibri" panose="020F0502020204030204" pitchFamily="34" charset="0"/>
              </a:rPr>
              <a:t>: </a:t>
            </a:r>
            <a:r>
              <a:rPr lang="en-SG" dirty="0" err="1">
                <a:solidFill>
                  <a:srgbClr val="000000"/>
                </a:solidFill>
                <a:latin typeface="Calibri" panose="020F0502020204030204" pitchFamily="34" charset="0"/>
              </a:rPr>
              <a:t>ChromeDriver</a:t>
            </a:r>
            <a:r>
              <a:rPr lang="en-SG" dirty="0">
                <a:solidFill>
                  <a:srgbClr val="000000"/>
                </a:solidFill>
                <a:latin typeface="Calibri" panose="020F0502020204030204" pitchFamily="34" charset="0"/>
              </a:rPr>
              <a:t> 96.0.4664.45</a:t>
            </a:r>
          </a:p>
          <a:p>
            <a:pPr algn="l" fontAlgn="base"/>
            <a:r>
              <a:rPr lang="en-SG" dirty="0">
                <a:solidFill>
                  <a:srgbClr val="000000"/>
                </a:solidFill>
                <a:latin typeface="Calibri" panose="020F0502020204030204" pitchFamily="34" charset="0"/>
                <a:hlinkClick r:id="rId2"/>
              </a:rPr>
              <a:t>https://chromedriver.chromium.org/downloads</a:t>
            </a:r>
            <a:r>
              <a:rPr lang="en-SG" dirty="0">
                <a:solidFill>
                  <a:srgbClr val="000000"/>
                </a:solidFill>
                <a:latin typeface="Calibri" panose="020F0502020204030204" pitchFamily="34" charset="0"/>
              </a:rPr>
              <a:t>  </a:t>
            </a:r>
            <a:endParaRPr lang="en-SG"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429070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2754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Further Development </a:t>
            </a:r>
          </a:p>
          <a:p>
            <a:pPr marL="0" indent="0">
              <a:buNone/>
            </a:pPr>
            <a:r>
              <a:rPr lang="en-US" sz="1600" dirty="0">
                <a:solidFill>
                  <a:srgbClr val="24292F"/>
                </a:solidFill>
                <a:latin typeface="-apple-system"/>
              </a:rPr>
              <a:t>1. Add </a:t>
            </a:r>
            <a:r>
              <a:rPr lang="en-US" sz="1600" dirty="0" err="1">
                <a:solidFill>
                  <a:srgbClr val="24292F"/>
                </a:solidFill>
                <a:latin typeface="-apple-system"/>
              </a:rPr>
              <a:t>BgPool</a:t>
            </a:r>
            <a:r>
              <a:rPr lang="en-US" sz="1600" dirty="0">
                <a:solidFill>
                  <a:srgbClr val="24292F"/>
                </a:solidFill>
                <a:latin typeface="-apple-system"/>
              </a:rPr>
              <a:t> (Background execution controller , Multithread execution, task balancer[optional]) </a:t>
            </a:r>
            <a:r>
              <a:rPr lang="en-US" sz="1600" dirty="0">
                <a:solidFill>
                  <a:srgbClr val="24292F"/>
                </a:solidFill>
                <a:latin typeface="-apple-system"/>
                <a:hlinkClick r:id="rId2"/>
              </a:rPr>
              <a:t>https://github.com/LiuYuancheng/ProgramTools/blob/master/library/BgCtrl.py</a:t>
            </a:r>
            <a:r>
              <a:rPr lang="en-US" sz="1600" dirty="0">
                <a:solidFill>
                  <a:srgbClr val="24292F"/>
                </a:solidFill>
                <a:latin typeface="-apple-system"/>
              </a:rPr>
              <a:t> </a:t>
            </a:r>
          </a:p>
          <a:p>
            <a:pPr marL="0" indent="0">
              <a:buFont typeface="Arial" panose="020B0604020202020204" pitchFamily="34" charset="0"/>
              <a:buNone/>
            </a:pPr>
            <a:r>
              <a:rPr lang="en-US" sz="1600" dirty="0">
                <a:solidFill>
                  <a:srgbClr val="24292F"/>
                </a:solidFill>
                <a:latin typeface="-apple-system"/>
              </a:rPr>
              <a:t>2. Add Logger(</a:t>
            </a:r>
            <a:r>
              <a:rPr lang="en-US" sz="1600" dirty="0">
                <a:solidFill>
                  <a:srgbClr val="24292F"/>
                </a:solidFill>
                <a:latin typeface="-apple-system"/>
                <a:hlinkClick r:id="rId3"/>
              </a:rPr>
              <a:t>https://github.com/LiuYuancheng/ProgramTools/blob/master/library/Log.py</a:t>
            </a:r>
            <a:r>
              <a:rPr lang="en-US" sz="1600" dirty="0">
                <a:solidFill>
                  <a:srgbClr val="24292F"/>
                </a:solidFill>
                <a:latin typeface="-apple-system"/>
              </a:rPr>
              <a:t> ) for execution monitor and next step.</a:t>
            </a:r>
          </a:p>
          <a:p>
            <a:pPr marL="0" indent="0">
              <a:buFont typeface="Arial" panose="020B0604020202020204" pitchFamily="34" charset="0"/>
              <a:buNone/>
            </a:pPr>
            <a:r>
              <a:rPr lang="en-US" sz="1600" dirty="0">
                <a:solidFill>
                  <a:srgbClr val="24292F"/>
                </a:solidFill>
                <a:latin typeface="-apple-system"/>
              </a:rPr>
              <a:t>3. Add the recover method (</a:t>
            </a:r>
            <a:r>
              <a:rPr lang="en-US" sz="1600" dirty="0" err="1">
                <a:solidFill>
                  <a:srgbClr val="24292F"/>
                </a:solidFill>
                <a:latin typeface="-apple-system"/>
              </a:rPr>
              <a:t>StateRecorder</a:t>
            </a:r>
            <a:r>
              <a:rPr lang="en-US" sz="1600" dirty="0">
                <a:solidFill>
                  <a:srgbClr val="24292F"/>
                </a:solidFill>
                <a:latin typeface="-apple-system"/>
              </a:rPr>
              <a:t>). (If the program/thread crashed, the program will continuous its task after restarting:  the processed </a:t>
            </a:r>
            <a:r>
              <a:rPr lang="en-US" sz="1600" dirty="0" err="1">
                <a:solidFill>
                  <a:srgbClr val="24292F"/>
                </a:solidFill>
                <a:latin typeface="-apple-system"/>
              </a:rPr>
              <a:t>url</a:t>
            </a:r>
            <a:r>
              <a:rPr lang="en-US" sz="1600" dirty="0">
                <a:solidFill>
                  <a:srgbClr val="24292F"/>
                </a:solidFill>
                <a:latin typeface="-apple-system"/>
              </a:rPr>
              <a:t> will be </a:t>
            </a:r>
            <a:r>
              <a:rPr lang="en-US" sz="1600" dirty="0" err="1">
                <a:solidFill>
                  <a:srgbClr val="24292F"/>
                </a:solidFill>
                <a:latin typeface="-apple-system"/>
              </a:rPr>
              <a:t>ingored</a:t>
            </a:r>
            <a:r>
              <a:rPr lang="en-US" sz="1600" dirty="0">
                <a:solidFill>
                  <a:srgbClr val="24292F"/>
                </a:solidFill>
                <a:latin typeface="-apple-system"/>
              </a:rPr>
              <a:t> -&gt; remove the corrupted file -&gt; continuous with not processed URLs  ) </a:t>
            </a:r>
          </a:p>
          <a:p>
            <a:pPr marL="0" indent="0">
              <a:buFont typeface="Arial" panose="020B0604020202020204" pitchFamily="34" charset="0"/>
              <a:buNone/>
            </a:pPr>
            <a:r>
              <a:rPr lang="en-US" sz="1600" dirty="0">
                <a:solidFill>
                  <a:srgbClr val="24292F"/>
                </a:solidFill>
                <a:latin typeface="-apple-system"/>
              </a:rPr>
              <a:t>4. Optional: use pyQT5 to replace the browsers driver in the </a:t>
            </a:r>
            <a:r>
              <a:rPr lang="en-US" sz="1600" dirty="0" err="1">
                <a:solidFill>
                  <a:srgbClr val="24292F"/>
                </a:solidFill>
                <a:latin typeface="-apple-system"/>
              </a:rPr>
              <a:t>webScreenShoter</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5. </a:t>
            </a:r>
            <a:r>
              <a:rPr lang="en-US" sz="1600" dirty="0" err="1">
                <a:solidFill>
                  <a:srgbClr val="24292F"/>
                </a:solidFill>
                <a:latin typeface="-apple-system"/>
              </a:rPr>
              <a:t>PhishperidaPKG</a:t>
            </a:r>
            <a:r>
              <a:rPr lang="en-US" sz="1600" dirty="0">
                <a:solidFill>
                  <a:srgbClr val="24292F"/>
                </a:solidFill>
                <a:latin typeface="-apple-system"/>
              </a:rPr>
              <a:t>: test GPU mode running on GPU server and add more web logo sample image in the logo folder(1.8G)</a:t>
            </a:r>
          </a:p>
          <a:p>
            <a:pPr marL="0" indent="0">
              <a:buFont typeface="Arial" panose="020B0604020202020204" pitchFamily="34" charset="0"/>
              <a:buNone/>
            </a:pPr>
            <a:endParaRPr lang="en-US" sz="1600" dirty="0">
              <a:solidFill>
                <a:srgbClr val="24292F"/>
              </a:solidFill>
              <a:latin typeface="-apple-system"/>
            </a:endParaRPr>
          </a:p>
        </p:txBody>
      </p:sp>
      <p:sp>
        <p:nvSpPr>
          <p:cNvPr id="79" name="TextBox 78">
            <a:extLst>
              <a:ext uri="{FF2B5EF4-FFF2-40B4-BE49-F238E27FC236}">
                <a16:creationId xmlns:a16="http://schemas.microsoft.com/office/drawing/2014/main" id="{0301FBBA-9D0F-461B-BF12-45D9D951E0DB}"/>
              </a:ext>
            </a:extLst>
          </p:cNvPr>
          <p:cNvSpPr txBox="1"/>
          <p:nvPr/>
        </p:nvSpPr>
        <p:spPr>
          <a:xfrm>
            <a:off x="558598" y="3986518"/>
            <a:ext cx="765223" cy="246221"/>
          </a:xfrm>
          <a:prstGeom prst="rect">
            <a:avLst/>
          </a:prstGeom>
          <a:solidFill>
            <a:schemeClr val="bg1"/>
          </a:solidFill>
          <a:ln w="3175">
            <a:solidFill>
              <a:schemeClr val="tx1"/>
            </a:solidFill>
          </a:ln>
        </p:spPr>
        <p:txBody>
          <a:bodyPr wrap="square" rtlCol="0">
            <a:spAutoFit/>
          </a:bodyPr>
          <a:lstStyle/>
          <a:p>
            <a:r>
              <a:rPr lang="en-SG" sz="1000" b="1" dirty="0" err="1"/>
              <a:t>Bg</a:t>
            </a:r>
            <a:r>
              <a:rPr lang="en-SG" sz="1000" b="1" dirty="0"/>
              <a:t> Pool (4)</a:t>
            </a:r>
          </a:p>
        </p:txBody>
      </p:sp>
      <p:sp>
        <p:nvSpPr>
          <p:cNvPr id="80" name="Rectangle 79">
            <a:extLst>
              <a:ext uri="{FF2B5EF4-FFF2-40B4-BE49-F238E27FC236}">
                <a16:creationId xmlns:a16="http://schemas.microsoft.com/office/drawing/2014/main" id="{36CB12D4-741A-449D-BBD5-8707AF43DD50}"/>
              </a:ext>
            </a:extLst>
          </p:cNvPr>
          <p:cNvSpPr/>
          <p:nvPr/>
        </p:nvSpPr>
        <p:spPr>
          <a:xfrm>
            <a:off x="443882" y="3852910"/>
            <a:ext cx="10147177" cy="24679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81" name="矩形: 圆角 34">
            <a:extLst>
              <a:ext uri="{FF2B5EF4-FFF2-40B4-BE49-F238E27FC236}">
                <a16:creationId xmlns:a16="http://schemas.microsoft.com/office/drawing/2014/main" id="{D861D0FC-B307-454B-9059-13E178D1AD13}"/>
              </a:ext>
            </a:extLst>
          </p:cNvPr>
          <p:cNvSpPr/>
          <p:nvPr/>
        </p:nvSpPr>
        <p:spPr>
          <a:xfrm>
            <a:off x="738942" y="5086906"/>
            <a:ext cx="1169757" cy="279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Balancer</a:t>
            </a:r>
            <a:endParaRPr lang="zh-CN" altLang="en-US" b="1" dirty="0"/>
          </a:p>
        </p:txBody>
      </p:sp>
      <p:sp>
        <p:nvSpPr>
          <p:cNvPr id="82" name="矩形: 圆角 34">
            <a:extLst>
              <a:ext uri="{FF2B5EF4-FFF2-40B4-BE49-F238E27FC236}">
                <a16:creationId xmlns:a16="http://schemas.microsoft.com/office/drawing/2014/main" id="{49146218-F59B-409D-BA7C-3D930E497568}"/>
              </a:ext>
            </a:extLst>
          </p:cNvPr>
          <p:cNvSpPr/>
          <p:nvPr/>
        </p:nvSpPr>
        <p:spPr>
          <a:xfrm>
            <a:off x="2878164" y="4436851"/>
            <a:ext cx="1835879"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Attestation</a:t>
            </a:r>
            <a:endParaRPr lang="zh-CN" altLang="en-US" b="1" dirty="0"/>
          </a:p>
        </p:txBody>
      </p:sp>
      <p:sp>
        <p:nvSpPr>
          <p:cNvPr id="83" name="矩形: 圆角 34">
            <a:extLst>
              <a:ext uri="{FF2B5EF4-FFF2-40B4-BE49-F238E27FC236}">
                <a16:creationId xmlns:a16="http://schemas.microsoft.com/office/drawing/2014/main" id="{EC149A7A-71BE-4A20-A2E4-79E294953D70}"/>
              </a:ext>
            </a:extLst>
          </p:cNvPr>
          <p:cNvSpPr/>
          <p:nvPr/>
        </p:nvSpPr>
        <p:spPr>
          <a:xfrm>
            <a:off x="738942" y="4436851"/>
            <a:ext cx="1169757"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84" name="直接箭头连接符 49">
            <a:extLst>
              <a:ext uri="{FF2B5EF4-FFF2-40B4-BE49-F238E27FC236}">
                <a16:creationId xmlns:a16="http://schemas.microsoft.com/office/drawing/2014/main" id="{9ADBC38F-3B1D-4E59-A50C-D22E4471A1BE}"/>
              </a:ext>
            </a:extLst>
          </p:cNvPr>
          <p:cNvCxnSpPr>
            <a:cxnSpLocks/>
            <a:stCxn id="83" idx="2"/>
            <a:endCxn id="81" idx="0"/>
          </p:cNvCxnSpPr>
          <p:nvPr/>
        </p:nvCxnSpPr>
        <p:spPr>
          <a:xfrm>
            <a:off x="1323821" y="4760671"/>
            <a:ext cx="0" cy="32623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699BA3F-39EB-4FE5-9635-2D635B718F9E}"/>
              </a:ext>
            </a:extLst>
          </p:cNvPr>
          <p:cNvSpPr/>
          <p:nvPr/>
        </p:nvSpPr>
        <p:spPr>
          <a:xfrm>
            <a:off x="3426780" y="5060274"/>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a:extLst>
              <a:ext uri="{FF2B5EF4-FFF2-40B4-BE49-F238E27FC236}">
                <a16:creationId xmlns:a16="http://schemas.microsoft.com/office/drawing/2014/main" id="{6E471D5C-C696-4F5C-BD26-EE496A9D8E39}"/>
              </a:ext>
            </a:extLst>
          </p:cNvPr>
          <p:cNvSpPr/>
          <p:nvPr/>
        </p:nvSpPr>
        <p:spPr>
          <a:xfrm>
            <a:off x="3426780"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a:extLst>
              <a:ext uri="{FF2B5EF4-FFF2-40B4-BE49-F238E27FC236}">
                <a16:creationId xmlns:a16="http://schemas.microsoft.com/office/drawing/2014/main" id="{FD203A44-31D3-4E37-B549-31BFB22062A4}"/>
              </a:ext>
            </a:extLst>
          </p:cNvPr>
          <p:cNvSpPr/>
          <p:nvPr/>
        </p:nvSpPr>
        <p:spPr>
          <a:xfrm>
            <a:off x="3426780" y="5790480"/>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直接箭头连接符 49">
            <a:extLst>
              <a:ext uri="{FF2B5EF4-FFF2-40B4-BE49-F238E27FC236}">
                <a16:creationId xmlns:a16="http://schemas.microsoft.com/office/drawing/2014/main" id="{4BAF18F8-D3D8-41C2-B0A1-BD75ECF74D22}"/>
              </a:ext>
            </a:extLst>
          </p:cNvPr>
          <p:cNvCxnSpPr>
            <a:cxnSpLocks/>
          </p:cNvCxnSpPr>
          <p:nvPr/>
        </p:nvCxnSpPr>
        <p:spPr>
          <a:xfrm flipV="1">
            <a:off x="1908699" y="4598761"/>
            <a:ext cx="896645" cy="61579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DFC0D05-2CD7-4AE9-BDE5-84940DE2DD37}"/>
              </a:ext>
            </a:extLst>
          </p:cNvPr>
          <p:cNvSpPr txBox="1"/>
          <p:nvPr/>
        </p:nvSpPr>
        <p:spPr>
          <a:xfrm>
            <a:off x="2070998" y="475427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cxnSp>
        <p:nvCxnSpPr>
          <p:cNvPr id="90" name="直接箭头连接符 49">
            <a:extLst>
              <a:ext uri="{FF2B5EF4-FFF2-40B4-BE49-F238E27FC236}">
                <a16:creationId xmlns:a16="http://schemas.microsoft.com/office/drawing/2014/main" id="{8039903C-7AF1-4B67-BEBC-CF08915C1E8F}"/>
              </a:ext>
            </a:extLst>
          </p:cNvPr>
          <p:cNvCxnSpPr>
            <a:cxnSpLocks/>
          </p:cNvCxnSpPr>
          <p:nvPr/>
        </p:nvCxnSpPr>
        <p:spPr>
          <a:xfrm flipV="1">
            <a:off x="1972641" y="5175683"/>
            <a:ext cx="1417580" cy="6369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49">
            <a:extLst>
              <a:ext uri="{FF2B5EF4-FFF2-40B4-BE49-F238E27FC236}">
                <a16:creationId xmlns:a16="http://schemas.microsoft.com/office/drawing/2014/main" id="{ADAE0003-A2FD-4008-A19D-ADC4EF73B621}"/>
              </a:ext>
            </a:extLst>
          </p:cNvPr>
          <p:cNvCxnSpPr>
            <a:cxnSpLocks/>
          </p:cNvCxnSpPr>
          <p:nvPr/>
        </p:nvCxnSpPr>
        <p:spPr>
          <a:xfrm flipV="1">
            <a:off x="4777985" y="4598761"/>
            <a:ext cx="992500" cy="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9">
            <a:extLst>
              <a:ext uri="{FF2B5EF4-FFF2-40B4-BE49-F238E27FC236}">
                <a16:creationId xmlns:a16="http://schemas.microsoft.com/office/drawing/2014/main" id="{A13F64C2-1AFB-4DB4-BC46-F7B164D7558D}"/>
              </a:ext>
            </a:extLst>
          </p:cNvPr>
          <p:cNvCxnSpPr>
            <a:cxnSpLocks/>
          </p:cNvCxnSpPr>
          <p:nvPr/>
        </p:nvCxnSpPr>
        <p:spPr>
          <a:xfrm>
            <a:off x="4714043" y="4838216"/>
            <a:ext cx="1381957" cy="7724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AF79B13-10BE-4BF9-ACD2-15B9F4038E2A}"/>
              </a:ext>
            </a:extLst>
          </p:cNvPr>
          <p:cNvSpPr txBox="1"/>
          <p:nvPr/>
        </p:nvSpPr>
        <p:spPr>
          <a:xfrm>
            <a:off x="2849790" y="4144965"/>
            <a:ext cx="946313" cy="246221"/>
          </a:xfrm>
          <a:prstGeom prst="rect">
            <a:avLst/>
          </a:prstGeom>
          <a:solidFill>
            <a:schemeClr val="bg1"/>
          </a:solidFill>
          <a:ln w="3175">
            <a:noFill/>
          </a:ln>
        </p:spPr>
        <p:txBody>
          <a:bodyPr wrap="square" rtlCol="0">
            <a:spAutoFit/>
          </a:bodyPr>
          <a:lstStyle/>
          <a:p>
            <a:r>
              <a:rPr lang="en-SG" sz="1000" b="1" dirty="0" err="1"/>
              <a:t>Bg</a:t>
            </a:r>
            <a:r>
              <a:rPr lang="en-SG" sz="1000" b="1" dirty="0"/>
              <a:t> Process </a:t>
            </a:r>
          </a:p>
        </p:txBody>
      </p:sp>
      <p:sp>
        <p:nvSpPr>
          <p:cNvPr id="99" name="TextBox 98">
            <a:extLst>
              <a:ext uri="{FF2B5EF4-FFF2-40B4-BE49-F238E27FC236}">
                <a16:creationId xmlns:a16="http://schemas.microsoft.com/office/drawing/2014/main" id="{1E9B8055-F806-4535-AAC5-DBD6F20E2CAB}"/>
              </a:ext>
            </a:extLst>
          </p:cNvPr>
          <p:cNvSpPr txBox="1"/>
          <p:nvPr/>
        </p:nvSpPr>
        <p:spPr>
          <a:xfrm>
            <a:off x="4865780" y="434382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01" name="Rectangle 100">
            <a:extLst>
              <a:ext uri="{FF2B5EF4-FFF2-40B4-BE49-F238E27FC236}">
                <a16:creationId xmlns:a16="http://schemas.microsoft.com/office/drawing/2014/main" id="{317FFB8B-DB3E-49E8-B940-CBAF8D67023B}"/>
              </a:ext>
            </a:extLst>
          </p:cNvPr>
          <p:cNvSpPr/>
          <p:nvPr/>
        </p:nvSpPr>
        <p:spPr>
          <a:xfrm>
            <a:off x="5909357" y="4346080"/>
            <a:ext cx="2435654" cy="8933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2" name="矩形: 圆角 34">
            <a:extLst>
              <a:ext uri="{FF2B5EF4-FFF2-40B4-BE49-F238E27FC236}">
                <a16:creationId xmlns:a16="http://schemas.microsoft.com/office/drawing/2014/main" id="{67BF497C-C8DD-4C15-85E9-67FF3D924ED2}"/>
              </a:ext>
            </a:extLst>
          </p:cNvPr>
          <p:cNvSpPr/>
          <p:nvPr/>
        </p:nvSpPr>
        <p:spPr>
          <a:xfrm>
            <a:off x="5909359" y="4144965"/>
            <a:ext cx="1760152" cy="366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Worker thread </a:t>
            </a:r>
            <a:endParaRPr lang="zh-CN" altLang="en-US" b="1" dirty="0"/>
          </a:p>
        </p:txBody>
      </p:sp>
      <p:sp>
        <p:nvSpPr>
          <p:cNvPr id="103" name="TextBox 102">
            <a:extLst>
              <a:ext uri="{FF2B5EF4-FFF2-40B4-BE49-F238E27FC236}">
                <a16:creationId xmlns:a16="http://schemas.microsoft.com/office/drawing/2014/main" id="{27D359B3-B065-479E-96B0-A511F7F8C7B1}"/>
              </a:ext>
            </a:extLst>
          </p:cNvPr>
          <p:cNvSpPr txBox="1"/>
          <p:nvPr/>
        </p:nvSpPr>
        <p:spPr>
          <a:xfrm>
            <a:off x="5961452" y="4579042"/>
            <a:ext cx="1265789" cy="246221"/>
          </a:xfrm>
          <a:prstGeom prst="rect">
            <a:avLst/>
          </a:prstGeom>
          <a:solidFill>
            <a:schemeClr val="bg1"/>
          </a:solidFill>
          <a:ln w="3175">
            <a:solidFill>
              <a:schemeClr val="tx1"/>
            </a:solidFill>
          </a:ln>
        </p:spPr>
        <p:txBody>
          <a:bodyPr wrap="square" rtlCol="0">
            <a:spAutoFit/>
          </a:bodyPr>
          <a:lstStyle/>
          <a:p>
            <a:r>
              <a:rPr lang="en-SG" sz="1000" b="1" dirty="0"/>
              <a:t>Web downloader </a:t>
            </a:r>
          </a:p>
        </p:txBody>
      </p:sp>
      <p:sp>
        <p:nvSpPr>
          <p:cNvPr id="104" name="TextBox 103">
            <a:extLst>
              <a:ext uri="{FF2B5EF4-FFF2-40B4-BE49-F238E27FC236}">
                <a16:creationId xmlns:a16="http://schemas.microsoft.com/office/drawing/2014/main" id="{AE01A201-2B8B-4A74-A546-5F0F24189EF0}"/>
              </a:ext>
            </a:extLst>
          </p:cNvPr>
          <p:cNvSpPr txBox="1"/>
          <p:nvPr/>
        </p:nvSpPr>
        <p:spPr>
          <a:xfrm>
            <a:off x="5961452" y="4906656"/>
            <a:ext cx="1608028" cy="246221"/>
          </a:xfrm>
          <a:prstGeom prst="rect">
            <a:avLst/>
          </a:prstGeom>
          <a:solidFill>
            <a:schemeClr val="bg1"/>
          </a:solidFill>
          <a:ln w="3175">
            <a:solidFill>
              <a:schemeClr val="tx1"/>
            </a:solidFill>
          </a:ln>
        </p:spPr>
        <p:txBody>
          <a:bodyPr wrap="square" rtlCol="0">
            <a:spAutoFit/>
          </a:bodyPr>
          <a:lstStyle/>
          <a:p>
            <a:r>
              <a:rPr lang="en-SG" sz="1000" b="1" dirty="0"/>
              <a:t>Web </a:t>
            </a:r>
            <a:r>
              <a:rPr lang="en-SG" sz="1000" b="1" dirty="0" err="1"/>
              <a:t>ScreenShoter</a:t>
            </a:r>
            <a:endParaRPr lang="en-SG" sz="1000" b="1" dirty="0"/>
          </a:p>
        </p:txBody>
      </p:sp>
      <p:sp>
        <p:nvSpPr>
          <p:cNvPr id="105" name="TextBox 104">
            <a:extLst>
              <a:ext uri="{FF2B5EF4-FFF2-40B4-BE49-F238E27FC236}">
                <a16:creationId xmlns:a16="http://schemas.microsoft.com/office/drawing/2014/main" id="{CF433114-CA7A-4CAE-9E23-0511D6D5A474}"/>
              </a:ext>
            </a:extLst>
          </p:cNvPr>
          <p:cNvSpPr txBox="1"/>
          <p:nvPr/>
        </p:nvSpPr>
        <p:spPr>
          <a:xfrm>
            <a:off x="7327196" y="4569612"/>
            <a:ext cx="822530" cy="246221"/>
          </a:xfrm>
          <a:prstGeom prst="rect">
            <a:avLst/>
          </a:prstGeom>
          <a:solidFill>
            <a:schemeClr val="bg1"/>
          </a:solidFill>
          <a:ln w="3175">
            <a:solidFill>
              <a:schemeClr val="tx1"/>
            </a:solidFill>
          </a:ln>
        </p:spPr>
        <p:txBody>
          <a:bodyPr wrap="square" rtlCol="0">
            <a:spAutoFit/>
          </a:bodyPr>
          <a:lstStyle/>
          <a:p>
            <a:r>
              <a:rPr lang="en-SG" sz="1000" b="1" dirty="0" err="1"/>
              <a:t>Phishpedia</a:t>
            </a:r>
            <a:endParaRPr lang="en-SG" sz="1000" b="1" dirty="0"/>
          </a:p>
        </p:txBody>
      </p:sp>
      <p:sp>
        <p:nvSpPr>
          <p:cNvPr id="111" name="TextBox 110">
            <a:extLst>
              <a:ext uri="{FF2B5EF4-FFF2-40B4-BE49-F238E27FC236}">
                <a16:creationId xmlns:a16="http://schemas.microsoft.com/office/drawing/2014/main" id="{E62E5D36-42A1-4939-9047-B0F434DC4608}"/>
              </a:ext>
            </a:extLst>
          </p:cNvPr>
          <p:cNvSpPr txBox="1"/>
          <p:nvPr/>
        </p:nvSpPr>
        <p:spPr>
          <a:xfrm>
            <a:off x="2507363" y="5013926"/>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12" name="Oval 111">
            <a:extLst>
              <a:ext uri="{FF2B5EF4-FFF2-40B4-BE49-F238E27FC236}">
                <a16:creationId xmlns:a16="http://schemas.microsoft.com/office/drawing/2014/main" id="{8E17A4F8-46CD-46B1-AC2D-F290F2488CE2}"/>
              </a:ext>
            </a:extLst>
          </p:cNvPr>
          <p:cNvSpPr/>
          <p:nvPr/>
        </p:nvSpPr>
        <p:spPr>
          <a:xfrm>
            <a:off x="6242481"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Oval 112">
            <a:extLst>
              <a:ext uri="{FF2B5EF4-FFF2-40B4-BE49-F238E27FC236}">
                <a16:creationId xmlns:a16="http://schemas.microsoft.com/office/drawing/2014/main" id="{1A8BA85B-A95B-4CBC-BED6-2C8E3856E4D6}"/>
              </a:ext>
            </a:extLst>
          </p:cNvPr>
          <p:cNvSpPr/>
          <p:nvPr/>
        </p:nvSpPr>
        <p:spPr>
          <a:xfrm>
            <a:off x="6242480" y="5790479"/>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直接箭头连接符 49">
            <a:extLst>
              <a:ext uri="{FF2B5EF4-FFF2-40B4-BE49-F238E27FC236}">
                <a16:creationId xmlns:a16="http://schemas.microsoft.com/office/drawing/2014/main" id="{4224C1B4-11E9-4B36-A7E3-80008FFA91E9}"/>
              </a:ext>
            </a:extLst>
          </p:cNvPr>
          <p:cNvCxnSpPr>
            <a:cxnSpLocks/>
          </p:cNvCxnSpPr>
          <p:nvPr/>
        </p:nvCxnSpPr>
        <p:spPr>
          <a:xfrm>
            <a:off x="8408952" y="4548235"/>
            <a:ext cx="649228" cy="2770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矩形: 圆角 34">
            <a:extLst>
              <a:ext uri="{FF2B5EF4-FFF2-40B4-BE49-F238E27FC236}">
                <a16:creationId xmlns:a16="http://schemas.microsoft.com/office/drawing/2014/main" id="{884B1CE7-5BA0-4A96-B1C4-E6F7AA489972}"/>
              </a:ext>
            </a:extLst>
          </p:cNvPr>
          <p:cNvSpPr/>
          <p:nvPr/>
        </p:nvSpPr>
        <p:spPr>
          <a:xfrm>
            <a:off x="9147907" y="4806012"/>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cxnSp>
        <p:nvCxnSpPr>
          <p:cNvPr id="118" name="直接箭头连接符 49">
            <a:extLst>
              <a:ext uri="{FF2B5EF4-FFF2-40B4-BE49-F238E27FC236}">
                <a16:creationId xmlns:a16="http://schemas.microsoft.com/office/drawing/2014/main" id="{C7583F22-CC9C-465E-B41E-5CB3B7FA8CA4}"/>
              </a:ext>
            </a:extLst>
          </p:cNvPr>
          <p:cNvCxnSpPr>
            <a:cxnSpLocks/>
          </p:cNvCxnSpPr>
          <p:nvPr/>
        </p:nvCxnSpPr>
        <p:spPr>
          <a:xfrm flipV="1">
            <a:off x="6594346" y="5260147"/>
            <a:ext cx="2463834" cy="53127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spTree>
    <p:extLst>
      <p:ext uri="{BB962C8B-B14F-4D97-AF65-F5344CB8AC3E}">
        <p14:creationId xmlns:p14="http://schemas.microsoft.com/office/powerpoint/2010/main" val="1095671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51962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342900" indent="-342900">
              <a:buAutoNum type="arabicPeriod"/>
            </a:pPr>
            <a:r>
              <a:rPr lang="en-US" sz="1600" dirty="0" err="1">
                <a:solidFill>
                  <a:srgbClr val="24292F"/>
                </a:solidFill>
                <a:latin typeface="-apple-system"/>
              </a:rPr>
              <a:t>WebDownerloader</a:t>
            </a:r>
            <a:r>
              <a:rPr lang="en-US" sz="1600" dirty="0">
                <a:solidFill>
                  <a:srgbClr val="24292F"/>
                </a:solidFill>
                <a:latin typeface="-apple-system"/>
              </a:rPr>
              <a:t>: </a:t>
            </a:r>
            <a:r>
              <a:rPr lang="en-US" sz="1600" dirty="0">
                <a:solidFill>
                  <a:srgbClr val="24292F"/>
                </a:solidFill>
                <a:latin typeface="-apple-system"/>
                <a:hlinkClick r:id="rId2"/>
              </a:rPr>
              <a:t>https://github.com/LiuYuancheng/WebDownloader</a:t>
            </a:r>
            <a:endParaRPr lang="en-US" sz="1600" dirty="0">
              <a:solidFill>
                <a:srgbClr val="24292F"/>
              </a:solidFill>
              <a:latin typeface="-apple-system"/>
            </a:endParaRPr>
          </a:p>
          <a:p>
            <a:pPr marL="342900" indent="-342900">
              <a:buAutoNum type="arabicPeriod"/>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p>
          <a:p>
            <a:pPr marL="342900" indent="-342900">
              <a:buAutoNum type="arabicPeriod" startAt="3"/>
            </a:pPr>
            <a:r>
              <a:rPr lang="en-US" sz="1600" dirty="0" err="1">
                <a:solidFill>
                  <a:srgbClr val="24292F"/>
                </a:solidFill>
                <a:latin typeface="-apple-system"/>
              </a:rPr>
              <a:t>PhishperidaPKG</a:t>
            </a:r>
            <a:r>
              <a:rPr lang="en-US" sz="1600" dirty="0">
                <a:solidFill>
                  <a:srgbClr val="24292F"/>
                </a:solidFill>
                <a:latin typeface="-apple-system"/>
              </a:rPr>
              <a:t>:</a:t>
            </a:r>
          </a:p>
          <a:p>
            <a:pPr marL="0" indent="0">
              <a:buNone/>
            </a:pPr>
            <a:r>
              <a:rPr lang="en-US" sz="1600" dirty="0">
                <a:solidFill>
                  <a:srgbClr val="24292F"/>
                </a:solidFill>
                <a:latin typeface="-apple-system"/>
              </a:rPr>
              <a:t>        Project config steps and solution: </a:t>
            </a:r>
            <a:r>
              <a:rPr lang="en-US" sz="1600" dirty="0">
                <a:solidFill>
                  <a:srgbClr val="24292F"/>
                </a:solidFill>
                <a:latin typeface="-apple-system"/>
                <a:hlinkClick r:id="rId3"/>
              </a:rPr>
              <a:t>https://github.com/LiuYuancheng/WebDownloader/blob/master/doc/Phishpedia_cfg.md</a:t>
            </a:r>
            <a:r>
              <a:rPr lang="en-US" sz="1600" dirty="0">
                <a:solidFill>
                  <a:srgbClr val="24292F"/>
                </a:solidFill>
                <a:latin typeface="-apple-system"/>
              </a:rPr>
              <a:t> </a:t>
            </a:r>
          </a:p>
          <a:p>
            <a:pPr marL="0" indent="0">
              <a:buNone/>
            </a:pPr>
            <a:r>
              <a:rPr lang="en-US" sz="1600" dirty="0">
                <a:solidFill>
                  <a:srgbClr val="24292F"/>
                </a:solidFill>
                <a:latin typeface="-apple-system"/>
              </a:rPr>
              <a:t>        Phishing </a:t>
            </a:r>
            <a:r>
              <a:rPr lang="en-US" sz="1600" dirty="0" err="1">
                <a:solidFill>
                  <a:srgbClr val="24292F"/>
                </a:solidFill>
                <a:latin typeface="-apple-system"/>
              </a:rPr>
              <a:t>url</a:t>
            </a:r>
            <a:r>
              <a:rPr lang="en-US" sz="1600" dirty="0">
                <a:solidFill>
                  <a:srgbClr val="24292F"/>
                </a:solidFill>
                <a:latin typeface="-apple-system"/>
              </a:rPr>
              <a:t> not detected/result return None: logo sample not included in the logo folder. </a:t>
            </a:r>
          </a:p>
          <a:p>
            <a:pPr marL="0" indent="0">
              <a:buNone/>
            </a:pPr>
            <a:r>
              <a:rPr lang="en-US" sz="1600" dirty="0">
                <a:solidFill>
                  <a:srgbClr val="24292F"/>
                </a:solidFill>
                <a:latin typeface="-apple-system"/>
              </a:rPr>
              <a:t>        Normal </a:t>
            </a:r>
            <a:r>
              <a:rPr lang="en-US" sz="1600" dirty="0" err="1">
                <a:solidFill>
                  <a:srgbClr val="24292F"/>
                </a:solidFill>
                <a:latin typeface="-apple-system"/>
              </a:rPr>
              <a:t>url</a:t>
            </a:r>
            <a:r>
              <a:rPr lang="en-US" sz="1600" dirty="0">
                <a:solidFill>
                  <a:srgbClr val="24292F"/>
                </a:solidFill>
                <a:latin typeface="-apple-system"/>
              </a:rPr>
              <a:t> detected as phishing web:  Logo changed, such as google sometimes the logo may have a big change on holiday time  (As shown below, if the change is very big it will be detected as phishing </a:t>
            </a:r>
            <a:r>
              <a:rPr lang="en-US" sz="1600" dirty="0" err="1">
                <a:solidFill>
                  <a:srgbClr val="24292F"/>
                </a:solidFill>
                <a:latin typeface="-apple-system"/>
              </a:rPr>
              <a:t>url</a:t>
            </a: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lgn="l" fontAlgn="base">
              <a:buNone/>
            </a:pPr>
            <a:endParaRPr lang="en-US" sz="1200" b="1" i="0" dirty="0">
              <a:solidFill>
                <a:srgbClr val="000000"/>
              </a:solidFill>
              <a:effectLst/>
              <a:latin typeface="Calibri" panose="020F0502020204030204" pitchFamily="34" charset="0"/>
            </a:endParaRPr>
          </a:p>
          <a:p>
            <a:pPr marL="0" indent="0" algn="l" fontAlgn="base">
              <a:buNone/>
            </a:pPr>
            <a:r>
              <a:rPr lang="en-US" sz="1200" b="1" dirty="0">
                <a:solidFill>
                  <a:srgbClr val="000000"/>
                </a:solidFill>
                <a:latin typeface="Calibri" panose="020F0502020204030204" pitchFamily="34" charset="0"/>
              </a:rPr>
              <a:t>Question to Dr. Lin Yun (</a:t>
            </a:r>
            <a:r>
              <a:rPr lang="en-US" sz="1200" b="1">
                <a:solidFill>
                  <a:srgbClr val="0070C0"/>
                </a:solidFill>
                <a:latin typeface="Calibri" panose="020F0502020204030204" pitchFamily="34" charset="0"/>
              </a:rPr>
              <a:t>currently the answer </a:t>
            </a:r>
            <a:r>
              <a:rPr lang="en-US" sz="1200" b="1" dirty="0">
                <a:solidFill>
                  <a:srgbClr val="0070C0"/>
                </a:solidFill>
                <a:latin typeface="Calibri" panose="020F0502020204030204" pitchFamily="34" charset="0"/>
              </a:rPr>
              <a:t>is not necessary if they don’t have time</a:t>
            </a:r>
            <a:r>
              <a:rPr lang="en-US" sz="1200" b="1" dirty="0">
                <a:solidFill>
                  <a:srgbClr val="000000"/>
                </a:solidFill>
                <a:latin typeface="Calibri" panose="020F0502020204030204" pitchFamily="34" charset="0"/>
              </a:rPr>
              <a:t>)</a:t>
            </a:r>
            <a:endParaRPr lang="en-US" sz="1200" b="1" i="0" dirty="0">
              <a:solidFill>
                <a:srgbClr val="000000"/>
              </a:solidFill>
              <a:effectLst/>
              <a:latin typeface="Calibri" panose="020F0502020204030204" pitchFamily="34" charset="0"/>
            </a:endParaRPr>
          </a:p>
          <a:p>
            <a:pPr marL="0" indent="0" algn="l" fontAlgn="base">
              <a:buNone/>
            </a:pPr>
            <a:r>
              <a:rPr lang="en-US" sz="1200" b="1" i="0" dirty="0">
                <a:solidFill>
                  <a:srgbClr val="000000"/>
                </a:solidFill>
                <a:effectLst/>
                <a:latin typeface="Calibri" panose="020F0502020204030204" pitchFamily="34" charset="0"/>
              </a:rPr>
              <a:t>Question 1</a:t>
            </a:r>
            <a:r>
              <a:rPr lang="en-US" sz="1200" b="0" i="0" dirty="0">
                <a:solidFill>
                  <a:srgbClr val="000000"/>
                </a:solidFill>
                <a:effectLst/>
                <a:latin typeface="Calibri" panose="020F0502020204030204" pitchFamily="34" charset="0"/>
              </a:rPr>
              <a:t>: Is there any requirement about the screenshot file in dataset. The screenshot needs to have the logo of the website, is that correct ? For some of my test web, if I use different web browser to open the URL, the page shows up will got a little different. Will that make any influence of the result, or you prefer us to use Google-Chrome to do the screenshot. </a:t>
            </a:r>
          </a:p>
          <a:p>
            <a:pPr marL="0" indent="0">
              <a:buNone/>
            </a:pPr>
            <a:r>
              <a:rPr lang="en-US" sz="1200" b="1" i="0" dirty="0">
                <a:solidFill>
                  <a:srgbClr val="000000"/>
                </a:solidFill>
                <a:effectLst/>
                <a:latin typeface="Calibri" panose="020F0502020204030204" pitchFamily="34" charset="0"/>
              </a:rPr>
              <a:t>Question 2</a:t>
            </a:r>
            <a:r>
              <a:rPr lang="en-US" sz="1200" b="0" i="0" dirty="0">
                <a:solidFill>
                  <a:srgbClr val="000000"/>
                </a:solidFill>
                <a:effectLst/>
                <a:latin typeface="Calibri" panose="020F0502020204030204" pitchFamily="34" charset="0"/>
              </a:rPr>
              <a:t>:  If we want to check some URL/web and its logo is not in the logo folder "Logo-2k"(As shown below), we should copy the logo files with different resolution in a folder and put it in the </a:t>
            </a:r>
            <a:r>
              <a:rPr lang="en-US" sz="1200" b="0" i="0" dirty="0" err="1">
                <a:solidFill>
                  <a:srgbClr val="000000"/>
                </a:solidFill>
                <a:effectLst/>
                <a:latin typeface="Calibri" panose="020F0502020204030204" pitchFamily="34" charset="0"/>
              </a:rPr>
              <a:t>foler</a:t>
            </a:r>
            <a:r>
              <a:rPr lang="en-US" sz="1200" b="0" i="0" dirty="0">
                <a:solidFill>
                  <a:srgbClr val="000000"/>
                </a:solidFill>
                <a:effectLst/>
                <a:latin typeface="Calibri" panose="020F0502020204030204" pitchFamily="34" charset="0"/>
              </a:rPr>
              <a:t> "Logo-2k", am I correct ? </a:t>
            </a:r>
            <a:br>
              <a:rPr lang="en-US" sz="1100" dirty="0"/>
            </a:b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342900" indent="-342900">
              <a:buAutoNum type="arabicPeriod"/>
            </a:pPr>
            <a:endParaRPr lang="en-US" sz="1600" dirty="0">
              <a:solidFill>
                <a:srgbClr val="24292F"/>
              </a:solidFill>
              <a:latin typeface="-apple-system"/>
            </a:endParaRPr>
          </a:p>
        </p:txBody>
      </p:sp>
      <p:pic>
        <p:nvPicPr>
          <p:cNvPr id="4" name="Picture 3" descr="A picture containing text&#10;&#10;Description automatically generated">
            <a:extLst>
              <a:ext uri="{FF2B5EF4-FFF2-40B4-BE49-F238E27FC236}">
                <a16:creationId xmlns:a16="http://schemas.microsoft.com/office/drawing/2014/main" id="{8A946A22-6398-4637-8436-2AC0E06B4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38" y="3908395"/>
            <a:ext cx="2500544" cy="1001195"/>
          </a:xfrm>
          <a:prstGeom prst="rect">
            <a:avLst/>
          </a:prstGeom>
        </p:spPr>
      </p:pic>
    </p:spTree>
    <p:extLst>
      <p:ext uri="{BB962C8B-B14F-4D97-AF65-F5344CB8AC3E}">
        <p14:creationId xmlns:p14="http://schemas.microsoft.com/office/powerpoint/2010/main" val="358400157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1552</Words>
  <Application>Microsoft Office PowerPoint</Application>
  <PresentationFormat>Widescreen</PresentationFormat>
  <Paragraphs>166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inherit</vt:lpstr>
      <vt:lpstr>SFMono-Regular</vt:lpstr>
      <vt:lpstr>Ubuntu</vt:lpstr>
      <vt:lpstr>Arial</vt:lpstr>
      <vt:lpstr>Calibri</vt:lpstr>
      <vt:lpstr>Calibri Light</vt:lpstr>
      <vt:lpstr>Office Theme</vt:lpstr>
      <vt:lpstr>PowerPoint Presentation</vt:lpstr>
      <vt:lpstr>PowerPoint Presentation</vt:lpstr>
      <vt:lpstr>PowerPoint Presentation</vt:lpstr>
      <vt:lpstr>PowerPoint Presentation</vt:lpstr>
      <vt:lpstr>Web Attestation [25/11/2021]</vt:lpstr>
      <vt:lpstr>Web Attestation [25/11/2021]</vt:lpstr>
      <vt:lpstr>Web Attestation [25/11/2021]</vt:lpstr>
      <vt:lpstr>Web Attestation [25/11/2021]</vt:lpstr>
      <vt:lpstr>Web Attestation [25/11/2021]</vt:lpstr>
      <vt:lpstr>Web Attestation [25/11/2021]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88</cp:revision>
  <dcterms:created xsi:type="dcterms:W3CDTF">2021-11-18T06:42:33Z</dcterms:created>
  <dcterms:modified xsi:type="dcterms:W3CDTF">2021-11-25T13:30:51Z</dcterms:modified>
</cp:coreProperties>
</file>