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293" r:id="rId4"/>
    <p:sldId id="294" r:id="rId5"/>
    <p:sldId id="290" r:id="rId6"/>
    <p:sldId id="292" r:id="rId7"/>
    <p:sldId id="296" r:id="rId8"/>
    <p:sldId id="2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95" y="175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188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316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96" y="246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2693" y="188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4780" y="242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3739" y="321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4011691" y="289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301082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3203671" y="364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749666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7496664" y="290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7496664" y="359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60704" y="2679191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36" y="312990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4104" y="303703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87" y="312990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9055" y="303703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40" y="310856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4006" y="3037035"/>
            <a:ext cx="483067" cy="483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599" y="278521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cxnSpLocks/>
            <a:stCxn id="19" idx="1"/>
            <a:endCxn id="11" idx="0"/>
          </p:cNvCxnSpPr>
          <p:nvPr/>
        </p:nvCxnSpPr>
        <p:spPr>
          <a:xfrm rot="10800000">
            <a:off x="4065539" y="3037036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65804" y="368540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72819" y="369382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65295" y="369381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917249" y="269943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545076" y="2256759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98691" y="3708329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57171" y="280065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82122" y="280065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56043" y="280065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24006" y="165875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71466" y="177898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49711" y="189440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62773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042" y="158612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342719" y="2065402"/>
            <a:ext cx="15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85437" y="183874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6134157" y="2989202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673909" y="1156819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9710" y="1495797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9255356" y="1536118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8441" y="1940495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7226" y="2085790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9255356" y="2022342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879710" y="2508566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46581" y="152211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96" y="162899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8363" y="153611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46919" y="178953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390138" y="2530302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9800" y="236821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39784" y="265700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99374" y="205416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87843" y="128948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823049" y="3108328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390138" y="2854112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823049" y="3542708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426000" y="3315777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A4291B37-B70A-E348-3658-436063C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7224" y="2761708"/>
            <a:ext cx="227494" cy="22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963DE-554E-A279-5285-6D806BF23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009" y="2907003"/>
            <a:ext cx="320040" cy="268970"/>
          </a:xfrm>
          <a:prstGeom prst="rect">
            <a:avLst/>
          </a:prstGeom>
        </p:spPr>
      </p:pic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D9115F43-EEB9-604E-EAC5-809E303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57369" y="3344675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C7EE2-B55B-3AEC-A6B7-F5CBD1CF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154" y="3489970"/>
            <a:ext cx="320040" cy="268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60290D-3100-62A5-5EDE-09AD0685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441" y="340765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18025A1-5C04-5A25-FACD-C000CEFE060F}"/>
              </a:ext>
            </a:extLst>
          </p:cNvPr>
          <p:cNvSpPr/>
          <p:nvPr/>
        </p:nvSpPr>
        <p:spPr>
          <a:xfrm>
            <a:off x="5887899" y="353681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74C6-F8F1-6A06-5C20-F2C2AA49BBDF}"/>
              </a:ext>
            </a:extLst>
          </p:cNvPr>
          <p:cNvSpPr txBox="1"/>
          <p:nvPr/>
        </p:nvSpPr>
        <p:spPr>
          <a:xfrm>
            <a:off x="6755150" y="336223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76BF6D-2DC8-816D-CC7D-51F85E710F11}"/>
              </a:ext>
            </a:extLst>
          </p:cNvPr>
          <p:cNvCxnSpPr>
            <a:cxnSpLocks/>
            <a:stCxn id="33" idx="1"/>
            <a:endCxn id="11" idx="1"/>
          </p:cNvCxnSpPr>
          <p:nvPr/>
        </p:nvCxnSpPr>
        <p:spPr>
          <a:xfrm rot="10800000">
            <a:off x="4307074" y="3278569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2048453" y="89880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1463040" y="53518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Back door trojan [Victim host]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A312-BF7E-4272-ADE0-3198631282F6}"/>
              </a:ext>
            </a:extLst>
          </p:cNvPr>
          <p:cNvSpPr txBox="1"/>
          <p:nvPr/>
        </p:nvSpPr>
        <p:spPr>
          <a:xfrm>
            <a:off x="5795647" y="494466"/>
            <a:ext cx="123384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1">
                    <a:lumMod val="75000"/>
                  </a:schemeClr>
                </a:solidFill>
              </a:rPr>
              <a:t>Hacker-1’s Trojan connector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F642-3C5B-3B26-43AB-CD98719FA817}"/>
              </a:ext>
            </a:extLst>
          </p:cNvPr>
          <p:cNvSpPr txBox="1"/>
          <p:nvPr/>
        </p:nvSpPr>
        <p:spPr>
          <a:xfrm>
            <a:off x="9424933" y="494466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Hacker-N Trojan connector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C5DC8-3C95-279F-6DF6-DCF87DAF2B7E}"/>
              </a:ext>
            </a:extLst>
          </p:cNvPr>
          <p:cNvSpPr txBox="1"/>
          <p:nvPr/>
        </p:nvSpPr>
        <p:spPr>
          <a:xfrm>
            <a:off x="3661271" y="494466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Host Service Probe program [defender]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CC9DA-7F4A-0826-B36D-AB2EF74F4D3B}"/>
              </a:ext>
            </a:extLst>
          </p:cNvPr>
          <p:cNvCxnSpPr>
            <a:cxnSpLocks/>
          </p:cNvCxnSpPr>
          <p:nvPr/>
        </p:nvCxnSpPr>
        <p:spPr>
          <a:xfrm>
            <a:off x="4303524" y="898803"/>
            <a:ext cx="0" cy="43622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D67A-64F6-84DB-4091-7599A6B5A546}"/>
              </a:ext>
            </a:extLst>
          </p:cNvPr>
          <p:cNvCxnSpPr>
            <a:cxnSpLocks/>
          </p:cNvCxnSpPr>
          <p:nvPr/>
        </p:nvCxnSpPr>
        <p:spPr>
          <a:xfrm>
            <a:off x="6343085" y="898803"/>
            <a:ext cx="0" cy="47291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D2AE7-6A90-7E78-15E1-EA52B90E27FD}"/>
              </a:ext>
            </a:extLst>
          </p:cNvPr>
          <p:cNvCxnSpPr>
            <a:cxnSpLocks/>
          </p:cNvCxnSpPr>
          <p:nvPr/>
        </p:nvCxnSpPr>
        <p:spPr>
          <a:xfrm>
            <a:off x="10006367" y="885629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CECF3-791F-B895-A525-AB3BA2B9E603}"/>
              </a:ext>
            </a:extLst>
          </p:cNvPr>
          <p:cNvCxnSpPr>
            <a:cxnSpLocks/>
          </p:cNvCxnSpPr>
          <p:nvPr/>
        </p:nvCxnSpPr>
        <p:spPr>
          <a:xfrm flipH="1">
            <a:off x="2034090" y="1368905"/>
            <a:ext cx="225507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53D5B-BEE3-CB4E-0D13-D02E3A58BEEB}"/>
              </a:ext>
            </a:extLst>
          </p:cNvPr>
          <p:cNvSpPr txBox="1"/>
          <p:nvPr/>
        </p:nvSpPr>
        <p:spPr>
          <a:xfrm>
            <a:off x="2292349" y="115830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 Handshake request without correct active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1D4AA-854F-0909-1333-51C8670D249A}"/>
              </a:ext>
            </a:extLst>
          </p:cNvPr>
          <p:cNvCxnSpPr>
            <a:cxnSpLocks/>
          </p:cNvCxnSpPr>
          <p:nvPr/>
        </p:nvCxnSpPr>
        <p:spPr>
          <a:xfrm flipH="1">
            <a:off x="2060226" y="167677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42FA7-94AE-234F-25C4-C789D1965F09}"/>
              </a:ext>
            </a:extLst>
          </p:cNvPr>
          <p:cNvSpPr txBox="1"/>
          <p:nvPr/>
        </p:nvSpPr>
        <p:spPr>
          <a:xfrm>
            <a:off x="4610276" y="146781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2.1 Handshake request with correct active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E031E-87A2-BD9E-46F2-8BB961EF5594}"/>
              </a:ext>
            </a:extLst>
          </p:cNvPr>
          <p:cNvCxnSpPr>
            <a:cxnSpLocks/>
          </p:cNvCxnSpPr>
          <p:nvPr/>
        </p:nvCxnSpPr>
        <p:spPr>
          <a:xfrm>
            <a:off x="2048453" y="206272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ACC407-C97E-5485-950C-F6651EC89A7C}"/>
              </a:ext>
            </a:extLst>
          </p:cNvPr>
          <p:cNvSpPr txBox="1"/>
          <p:nvPr/>
        </p:nvSpPr>
        <p:spPr>
          <a:xfrm>
            <a:off x="2274779" y="20861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2.2 Trojan ready response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E04A0-E4BB-FD55-4BE9-5339F14E10F5}"/>
              </a:ext>
            </a:extLst>
          </p:cNvPr>
          <p:cNvSpPr txBox="1"/>
          <p:nvPr/>
        </p:nvSpPr>
        <p:spPr>
          <a:xfrm>
            <a:off x="1460285" y="17520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Trojan function activated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668AA-B162-FC8A-4E39-0BB95AD62FE7}"/>
              </a:ext>
            </a:extLst>
          </p:cNvPr>
          <p:cNvCxnSpPr>
            <a:cxnSpLocks/>
          </p:cNvCxnSpPr>
          <p:nvPr/>
        </p:nvCxnSpPr>
        <p:spPr>
          <a:xfrm flipH="1">
            <a:off x="2037637" y="2614134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3A9B5-10F4-3F6F-F048-5D4733466784}"/>
              </a:ext>
            </a:extLst>
          </p:cNvPr>
          <p:cNvSpPr txBox="1"/>
          <p:nvPr/>
        </p:nvSpPr>
        <p:spPr>
          <a:xfrm>
            <a:off x="4800194" y="2331642"/>
            <a:ext cx="17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2.3 Run command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9226A-9CE8-F602-A12C-D043E1CEBDC5}"/>
              </a:ext>
            </a:extLst>
          </p:cNvPr>
          <p:cNvSpPr txBox="1"/>
          <p:nvPr/>
        </p:nvSpPr>
        <p:spPr>
          <a:xfrm>
            <a:off x="1458429" y="2683930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9335C-C2B1-F23F-D25A-5A2AF5EEA3AC}"/>
              </a:ext>
            </a:extLst>
          </p:cNvPr>
          <p:cNvCxnSpPr>
            <a:cxnSpLocks/>
          </p:cNvCxnSpPr>
          <p:nvPr/>
        </p:nvCxnSpPr>
        <p:spPr>
          <a:xfrm>
            <a:off x="2048452" y="3011475"/>
            <a:ext cx="4273001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F0E07B-621B-75A6-3D15-8BB4B2A64A59}"/>
              </a:ext>
            </a:extLst>
          </p:cNvPr>
          <p:cNvSpPr txBox="1"/>
          <p:nvPr/>
        </p:nvSpPr>
        <p:spPr>
          <a:xfrm>
            <a:off x="2274779" y="3021167"/>
            <a:ext cx="185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2.4 Command execution 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D9F2-0C0B-BCAA-F26C-B08CB3132EFD}"/>
              </a:ext>
            </a:extLst>
          </p:cNvPr>
          <p:cNvSpPr txBox="1"/>
          <p:nvPr/>
        </p:nvSpPr>
        <p:spPr>
          <a:xfrm>
            <a:off x="7657184" y="481292"/>
            <a:ext cx="106438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Hacker-2 Trojan connector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B07787-8CF5-1941-2DC2-0F636A91BD6A}"/>
              </a:ext>
            </a:extLst>
          </p:cNvPr>
          <p:cNvCxnSpPr>
            <a:cxnSpLocks/>
          </p:cNvCxnSpPr>
          <p:nvPr/>
        </p:nvCxnSpPr>
        <p:spPr>
          <a:xfrm>
            <a:off x="8172974" y="898803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1DF04-4043-C7A6-507B-96D6592494BE}"/>
              </a:ext>
            </a:extLst>
          </p:cNvPr>
          <p:cNvCxnSpPr>
            <a:cxnSpLocks/>
          </p:cNvCxnSpPr>
          <p:nvPr/>
        </p:nvCxnSpPr>
        <p:spPr>
          <a:xfrm flipH="1">
            <a:off x="2022784" y="3361519"/>
            <a:ext cx="614615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23738D-9C7F-4180-B486-FEE63137B9EA}"/>
              </a:ext>
            </a:extLst>
          </p:cNvPr>
          <p:cNvSpPr txBox="1"/>
          <p:nvPr/>
        </p:nvSpPr>
        <p:spPr>
          <a:xfrm>
            <a:off x="6558595" y="3161464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3.1 Copy file from victim, path /home/xxx/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B31D7-0113-D71D-FB94-E08C2E8A6F93}"/>
              </a:ext>
            </a:extLst>
          </p:cNvPr>
          <p:cNvSpPr txBox="1"/>
          <p:nvPr/>
        </p:nvSpPr>
        <p:spPr>
          <a:xfrm>
            <a:off x="1458263" y="346758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975FE5-0246-D5E4-9334-2C6905C8656B}"/>
              </a:ext>
            </a:extLst>
          </p:cNvPr>
          <p:cNvCxnSpPr>
            <a:cxnSpLocks/>
          </p:cNvCxnSpPr>
          <p:nvPr/>
        </p:nvCxnSpPr>
        <p:spPr>
          <a:xfrm flipV="1">
            <a:off x="2070085" y="4261207"/>
            <a:ext cx="6098851" cy="182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79D1B-B31E-3D0B-9590-19734BD0C4B4}"/>
              </a:ext>
            </a:extLst>
          </p:cNvPr>
          <p:cNvSpPr txBox="1"/>
          <p:nvPr/>
        </p:nvSpPr>
        <p:spPr>
          <a:xfrm>
            <a:off x="2022783" y="4067738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179BB-9F22-24C1-0E77-29645ED3A576}"/>
              </a:ext>
            </a:extLst>
          </p:cNvPr>
          <p:cNvSpPr txBox="1"/>
          <p:nvPr/>
        </p:nvSpPr>
        <p:spPr>
          <a:xfrm>
            <a:off x="7516503" y="4382262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12252-FB09-60D0-6CFF-625842453831}"/>
              </a:ext>
            </a:extLst>
          </p:cNvPr>
          <p:cNvCxnSpPr>
            <a:cxnSpLocks/>
          </p:cNvCxnSpPr>
          <p:nvPr/>
        </p:nvCxnSpPr>
        <p:spPr>
          <a:xfrm flipH="1">
            <a:off x="2026322" y="3808215"/>
            <a:ext cx="7969686" cy="31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0FE17C-94A4-23FD-509A-EF1405338570}"/>
              </a:ext>
            </a:extLst>
          </p:cNvPr>
          <p:cNvSpPr txBox="1"/>
          <p:nvPr/>
        </p:nvSpPr>
        <p:spPr>
          <a:xfrm>
            <a:off x="8287913" y="3573083"/>
            <a:ext cx="1697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4.1 Inject a malware 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6E8C3-35FD-59D1-94AF-78D90D1E9DD8}"/>
              </a:ext>
            </a:extLst>
          </p:cNvPr>
          <p:cNvCxnSpPr>
            <a:cxnSpLocks/>
          </p:cNvCxnSpPr>
          <p:nvPr/>
        </p:nvCxnSpPr>
        <p:spPr>
          <a:xfrm>
            <a:off x="2036681" y="4082269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F18D3-0D79-E88C-6D5A-9D7C9FA2934E}"/>
              </a:ext>
            </a:extLst>
          </p:cNvPr>
          <p:cNvSpPr txBox="1"/>
          <p:nvPr/>
        </p:nvSpPr>
        <p:spPr>
          <a:xfrm>
            <a:off x="2019444" y="3867683"/>
            <a:ext cx="17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4.2 Trojan busy, task queued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4C30F8-2DCE-50C7-DCB3-AD79F0DA6528}"/>
              </a:ext>
            </a:extLst>
          </p:cNvPr>
          <p:cNvCxnSpPr>
            <a:cxnSpLocks/>
          </p:cNvCxnSpPr>
          <p:nvPr/>
        </p:nvCxnSpPr>
        <p:spPr>
          <a:xfrm>
            <a:off x="2070085" y="4766335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91341-4014-DE2E-0A68-09585F0F44D0}"/>
              </a:ext>
            </a:extLst>
          </p:cNvPr>
          <p:cNvSpPr txBox="1"/>
          <p:nvPr/>
        </p:nvSpPr>
        <p:spPr>
          <a:xfrm>
            <a:off x="1992796" y="4514204"/>
            <a:ext cx="2735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4.3 Trojan free, ready to receive malware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90CF4D-B832-D30C-BA62-7629B5E1A53D}"/>
              </a:ext>
            </a:extLst>
          </p:cNvPr>
          <p:cNvSpPr txBox="1"/>
          <p:nvPr/>
        </p:nvSpPr>
        <p:spPr>
          <a:xfrm>
            <a:off x="9579026" y="436211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CC4E9-53BD-0A9D-EB30-97AC30A7F4D0}"/>
              </a:ext>
            </a:extLst>
          </p:cNvPr>
          <p:cNvCxnSpPr>
            <a:cxnSpLocks/>
          </p:cNvCxnSpPr>
          <p:nvPr/>
        </p:nvCxnSpPr>
        <p:spPr>
          <a:xfrm flipH="1">
            <a:off x="2027617" y="5019473"/>
            <a:ext cx="79541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2EA09E-8681-4F6E-071F-E72D4CAB3256}"/>
              </a:ext>
            </a:extLst>
          </p:cNvPr>
          <p:cNvSpPr txBox="1"/>
          <p:nvPr/>
        </p:nvSpPr>
        <p:spPr>
          <a:xfrm>
            <a:off x="1453797" y="5146646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146BE-92D7-03FF-4058-CF82B9E37E85}"/>
              </a:ext>
            </a:extLst>
          </p:cNvPr>
          <p:cNvSpPr txBox="1"/>
          <p:nvPr/>
        </p:nvSpPr>
        <p:spPr>
          <a:xfrm>
            <a:off x="8534738" y="4807673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4.4 Malware File data stream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EFD5F2-0CC3-29E5-E9A2-22EC67E93BA3}"/>
              </a:ext>
            </a:extLst>
          </p:cNvPr>
          <p:cNvSpPr txBox="1"/>
          <p:nvPr/>
        </p:nvSpPr>
        <p:spPr>
          <a:xfrm>
            <a:off x="3365774" y="5250346"/>
            <a:ext cx="226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Not detect trojan service as there is no response (handshake fail)</a:t>
            </a:r>
          </a:p>
        </p:txBody>
      </p:sp>
      <p:pic>
        <p:nvPicPr>
          <p:cNvPr id="2" name="Picture 1" descr="A red horse on wheels&#10;&#10;Description automatically generated">
            <a:extLst>
              <a:ext uri="{FF2B5EF4-FFF2-40B4-BE49-F238E27FC236}">
                <a16:creationId xmlns:a16="http://schemas.microsoft.com/office/drawing/2014/main" id="{1D320202-1B5E-35A6-F8DA-631F52A5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3" name="Picture 2" descr="A red horse on wheels&#10;&#10;Description automatically generated">
            <a:extLst>
              <a:ext uri="{FF2B5EF4-FFF2-40B4-BE49-F238E27FC236}">
                <a16:creationId xmlns:a16="http://schemas.microsoft.com/office/drawing/2014/main" id="{924009DC-3363-032F-CB93-1DC2F449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691" y="484538"/>
            <a:ext cx="227494" cy="22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5B806-B03E-F0F6-C2E2-7F5A585B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76" y="629833"/>
            <a:ext cx="320040" cy="268970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AB8BA4A0-1D1A-38D2-7449-B75BD008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4408" y="475613"/>
            <a:ext cx="227494" cy="22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E6E26-4C81-D4BE-DDCD-14DD33C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93" y="620908"/>
            <a:ext cx="320040" cy="268970"/>
          </a:xfrm>
          <a:prstGeom prst="rect">
            <a:avLst/>
          </a:prstGeom>
        </p:spPr>
      </p:pic>
      <p:pic>
        <p:nvPicPr>
          <p:cNvPr id="18" name="Picture 17" descr="A red horse on wheels&#10;&#10;Description automatically generated">
            <a:extLst>
              <a:ext uri="{FF2B5EF4-FFF2-40B4-BE49-F238E27FC236}">
                <a16:creationId xmlns:a16="http://schemas.microsoft.com/office/drawing/2014/main" id="{9375D1BA-DF7F-C2AF-9720-90CB21AC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6151" y="493682"/>
            <a:ext cx="227494" cy="227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61B33-7063-2797-73E9-4AEC43DF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36" y="638977"/>
            <a:ext cx="320040" cy="2689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406A3-3972-D14E-6FAC-A0AC0E13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47" y="2172514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08971F-5DF6-5055-6851-0444B509D6F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53902" y="2338392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C6874D-2B33-951B-B0E1-645B44B5ED88}"/>
              </a:ext>
            </a:extLst>
          </p:cNvPr>
          <p:cNvSpPr txBox="1"/>
          <p:nvPr/>
        </p:nvSpPr>
        <p:spPr>
          <a:xfrm>
            <a:off x="6502281" y="1681842"/>
            <a:ext cx="1383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Hacker-1 control action: rum </a:t>
            </a:r>
            <a:r>
              <a:rPr lang="en-SG" sz="1100" b="1" dirty="0" err="1"/>
              <a:t>cmd</a:t>
            </a:r>
            <a:endParaRPr lang="en-SG" sz="11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650CDD-55A3-72DE-7913-A6B056FF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3" y="301147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6C2C15-AB01-86F8-99F9-BC6125AE8E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205998" y="317735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935CEB-752F-5BFB-9627-328C89DC69BA}"/>
              </a:ext>
            </a:extLst>
          </p:cNvPr>
          <p:cNvSpPr txBox="1"/>
          <p:nvPr/>
        </p:nvSpPr>
        <p:spPr>
          <a:xfrm>
            <a:off x="8287913" y="2518521"/>
            <a:ext cx="1259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Hacker-2 control action: Steal file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085CB0D-3834-44E6-7887-B8D11B07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093" y="348069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766805-2F53-CFEF-4430-BE445EE7ED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0067748" y="364657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843048-3EF9-8653-0E25-36DA48EC017C}"/>
              </a:ext>
            </a:extLst>
          </p:cNvPr>
          <p:cNvSpPr txBox="1"/>
          <p:nvPr/>
        </p:nvSpPr>
        <p:spPr>
          <a:xfrm>
            <a:off x="10149663" y="2987741"/>
            <a:ext cx="1518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Hacker-N control action: inject malware</a:t>
            </a:r>
          </a:p>
        </p:txBody>
      </p:sp>
    </p:spTree>
    <p:extLst>
      <p:ext uri="{BB962C8B-B14F-4D97-AF65-F5344CB8AC3E}">
        <p14:creationId xmlns:p14="http://schemas.microsoft.com/office/powerpoint/2010/main" val="14946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9846154" y="884288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9261922" y="51145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Trojan Controller hub </a:t>
            </a:r>
          </a:p>
        </p:txBody>
      </p:sp>
      <p:pic>
        <p:nvPicPr>
          <p:cNvPr id="29" name="Picture 28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305B99C7-A593-8B90-8053-0CAC4C48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10485165" y="496122"/>
            <a:ext cx="489508" cy="3942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D1708C-BDDD-2045-CEA0-545AE8A046C4}"/>
              </a:ext>
            </a:extLst>
          </p:cNvPr>
          <p:cNvSpPr txBox="1"/>
          <p:nvPr/>
        </p:nvSpPr>
        <p:spPr>
          <a:xfrm>
            <a:off x="1368422" y="511459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Backdoor trojan-0 </a:t>
            </a:r>
          </a:p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[Victim_00]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F1654-2BEF-87B5-49CB-6D0E55466570}"/>
              </a:ext>
            </a:extLst>
          </p:cNvPr>
          <p:cNvCxnSpPr>
            <a:cxnSpLocks/>
          </p:cNvCxnSpPr>
          <p:nvPr/>
        </p:nvCxnSpPr>
        <p:spPr>
          <a:xfrm>
            <a:off x="2010675" y="915796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46993-35F0-08DD-AC03-7C1141C2B5CB}"/>
              </a:ext>
            </a:extLst>
          </p:cNvPr>
          <p:cNvCxnSpPr>
            <a:cxnSpLocks/>
          </p:cNvCxnSpPr>
          <p:nvPr/>
        </p:nvCxnSpPr>
        <p:spPr>
          <a:xfrm>
            <a:off x="2010675" y="123444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7AFAF1-E318-4745-4CD0-D5B27397862A}"/>
              </a:ext>
            </a:extLst>
          </p:cNvPr>
          <p:cNvSpPr txBox="1"/>
          <p:nvPr/>
        </p:nvSpPr>
        <p:spPr>
          <a:xfrm>
            <a:off x="1999111" y="997075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 Trojan register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EF8A7B-B3AE-C751-4A40-BE1AED343FF9}"/>
              </a:ext>
            </a:extLst>
          </p:cNvPr>
          <p:cNvCxnSpPr>
            <a:cxnSpLocks/>
          </p:cNvCxnSpPr>
          <p:nvPr/>
        </p:nvCxnSpPr>
        <p:spPr>
          <a:xfrm flipH="1">
            <a:off x="2010675" y="140817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20301-BFF7-266C-96AA-1CDAF65F89BB}"/>
              </a:ext>
            </a:extLst>
          </p:cNvPr>
          <p:cNvSpPr txBox="1"/>
          <p:nvPr/>
        </p:nvSpPr>
        <p:spPr>
          <a:xfrm>
            <a:off x="7788679" y="1392683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1.1 Trojan register accept response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80854-9505-2195-A45A-BAD4C0FA3C2E}"/>
              </a:ext>
            </a:extLst>
          </p:cNvPr>
          <p:cNvSpPr txBox="1"/>
          <p:nvPr/>
        </p:nvSpPr>
        <p:spPr>
          <a:xfrm>
            <a:off x="3907406" y="496122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Backdoor trojan-1 </a:t>
            </a:r>
          </a:p>
          <a:p>
            <a:r>
              <a:rPr lang="en-SG" sz="1100" b="1" dirty="0">
                <a:solidFill>
                  <a:srgbClr val="7030A0"/>
                </a:solidFill>
              </a:rPr>
              <a:t>[Victim_01]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7EBFC-B466-1582-8AD5-124074E4F03A}"/>
              </a:ext>
            </a:extLst>
          </p:cNvPr>
          <p:cNvCxnSpPr>
            <a:cxnSpLocks/>
          </p:cNvCxnSpPr>
          <p:nvPr/>
        </p:nvCxnSpPr>
        <p:spPr>
          <a:xfrm>
            <a:off x="4549659" y="900459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E0D609-DA8E-8D8E-00B1-435F806225F8}"/>
              </a:ext>
            </a:extLst>
          </p:cNvPr>
          <p:cNvSpPr txBox="1"/>
          <p:nvPr/>
        </p:nvSpPr>
        <p:spPr>
          <a:xfrm>
            <a:off x="6510562" y="470737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Backdoor trojan-N </a:t>
            </a:r>
          </a:p>
          <a:p>
            <a:r>
              <a:rPr lang="en-SG" sz="1100" b="1" dirty="0">
                <a:solidFill>
                  <a:srgbClr val="FF0000"/>
                </a:solidFill>
              </a:rPr>
              <a:t>[</a:t>
            </a:r>
            <a:r>
              <a:rPr lang="en-SG" sz="1100" b="1" dirty="0" err="1">
                <a:solidFill>
                  <a:srgbClr val="FF0000"/>
                </a:solidFill>
              </a:rPr>
              <a:t>Victim_N</a:t>
            </a:r>
            <a:r>
              <a:rPr lang="en-SG" sz="11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714062-A4CF-7269-43F8-1307B2091814}"/>
              </a:ext>
            </a:extLst>
          </p:cNvPr>
          <p:cNvCxnSpPr>
            <a:cxnSpLocks/>
          </p:cNvCxnSpPr>
          <p:nvPr/>
        </p:nvCxnSpPr>
        <p:spPr>
          <a:xfrm>
            <a:off x="7152815" y="875074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628F8F-3475-EA62-E8D0-3D506FB9AFDA}"/>
              </a:ext>
            </a:extLst>
          </p:cNvPr>
          <p:cNvCxnSpPr>
            <a:cxnSpLocks/>
          </p:cNvCxnSpPr>
          <p:nvPr/>
        </p:nvCxnSpPr>
        <p:spPr>
          <a:xfrm>
            <a:off x="4549659" y="183433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07E9A1-EF1B-0621-C87D-319634D96599}"/>
              </a:ext>
            </a:extLst>
          </p:cNvPr>
          <p:cNvCxnSpPr>
            <a:cxnSpLocks/>
          </p:cNvCxnSpPr>
          <p:nvPr/>
        </p:nvCxnSpPr>
        <p:spPr>
          <a:xfrm flipH="1">
            <a:off x="4538095" y="2029250"/>
            <a:ext cx="5229439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1CAD3B-49BB-4D89-8753-BD17C63ACD00}"/>
              </a:ext>
            </a:extLst>
          </p:cNvPr>
          <p:cNvSpPr txBox="1"/>
          <p:nvPr/>
        </p:nvSpPr>
        <p:spPr>
          <a:xfrm>
            <a:off x="4613831" y="1577186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 Trojan register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77E2D8-C09F-56BB-B14D-28EAD8A5BDE6}"/>
              </a:ext>
            </a:extLst>
          </p:cNvPr>
          <p:cNvSpPr txBox="1"/>
          <p:nvPr/>
        </p:nvSpPr>
        <p:spPr>
          <a:xfrm>
            <a:off x="7806844" y="2029250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2.1 Trojan register accept response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747CFE-FF0F-6B74-A15B-20D9D264329F}"/>
              </a:ext>
            </a:extLst>
          </p:cNvPr>
          <p:cNvCxnSpPr>
            <a:cxnSpLocks/>
          </p:cNvCxnSpPr>
          <p:nvPr/>
        </p:nvCxnSpPr>
        <p:spPr>
          <a:xfrm>
            <a:off x="2028841" y="2476069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7CA0C4-0FFE-5823-1881-66C7DE6109CF}"/>
              </a:ext>
            </a:extLst>
          </p:cNvPr>
          <p:cNvSpPr txBox="1"/>
          <p:nvPr/>
        </p:nvSpPr>
        <p:spPr>
          <a:xfrm>
            <a:off x="2022240" y="22467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1.2 Trojan task fetch request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190A9-0004-A6F0-21CC-DF26EF9F71D9}"/>
              </a:ext>
            </a:extLst>
          </p:cNvPr>
          <p:cNvCxnSpPr>
            <a:cxnSpLocks/>
          </p:cNvCxnSpPr>
          <p:nvPr/>
        </p:nvCxnSpPr>
        <p:spPr>
          <a:xfrm flipH="1">
            <a:off x="2028841" y="2648712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E0D24D-C692-17FD-2363-207D817381C2}"/>
              </a:ext>
            </a:extLst>
          </p:cNvPr>
          <p:cNvSpPr txBox="1"/>
          <p:nvPr/>
        </p:nvSpPr>
        <p:spPr>
          <a:xfrm>
            <a:off x="8111319" y="2650323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1.3 Trojan no task response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09231C0-EF20-E2B6-7A77-999FD73D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2648712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AC4A33-B53C-8A11-114C-F9B059271963}"/>
              </a:ext>
            </a:extLst>
          </p:cNvPr>
          <p:cNvCxnSpPr>
            <a:cxnSpLocks/>
          </p:cNvCxnSpPr>
          <p:nvPr/>
        </p:nvCxnSpPr>
        <p:spPr>
          <a:xfrm flipH="1">
            <a:off x="9864320" y="2814590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DE04BEF-FB17-57EE-D5C4-7795D9B6A7E0}"/>
              </a:ext>
            </a:extLst>
          </p:cNvPr>
          <p:cNvSpPr txBox="1"/>
          <p:nvPr/>
        </p:nvSpPr>
        <p:spPr>
          <a:xfrm>
            <a:off x="10542530" y="2548006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1.4 Hacker assign run </a:t>
            </a:r>
            <a:r>
              <a:rPr lang="en-SG" sz="1100" b="1" dirty="0" err="1"/>
              <a:t>cmd</a:t>
            </a:r>
            <a:r>
              <a:rPr lang="en-SG" sz="1100" b="1" dirty="0"/>
              <a:t> task to trojan id=0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0CF45C-159C-D645-7FFF-7F5F199BDEA2}"/>
              </a:ext>
            </a:extLst>
          </p:cNvPr>
          <p:cNvCxnSpPr>
            <a:cxnSpLocks/>
          </p:cNvCxnSpPr>
          <p:nvPr/>
        </p:nvCxnSpPr>
        <p:spPr>
          <a:xfrm>
            <a:off x="2010674" y="305174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E48AAD5-26C8-8034-C293-2654DAD62813}"/>
              </a:ext>
            </a:extLst>
          </p:cNvPr>
          <p:cNvSpPr txBox="1"/>
          <p:nvPr/>
        </p:nvSpPr>
        <p:spPr>
          <a:xfrm>
            <a:off x="2037803" y="283119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1.5 Trojan task fetch 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5C2048-F41B-2481-AAD4-91B1BFAE7E2A}"/>
              </a:ext>
            </a:extLst>
          </p:cNvPr>
          <p:cNvCxnSpPr>
            <a:cxnSpLocks/>
          </p:cNvCxnSpPr>
          <p:nvPr/>
        </p:nvCxnSpPr>
        <p:spPr>
          <a:xfrm flipH="1">
            <a:off x="2010673" y="3280351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0D6E44-A21E-D26C-905E-4567E7EED136}"/>
              </a:ext>
            </a:extLst>
          </p:cNvPr>
          <p:cNvSpPr txBox="1"/>
          <p:nvPr/>
        </p:nvSpPr>
        <p:spPr>
          <a:xfrm>
            <a:off x="8225680" y="3297741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1.6 Trojan run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F94BC-0A3E-8A29-C37F-BFF9C24C21AA}"/>
              </a:ext>
            </a:extLst>
          </p:cNvPr>
          <p:cNvSpPr txBox="1"/>
          <p:nvPr/>
        </p:nvSpPr>
        <p:spPr>
          <a:xfrm>
            <a:off x="1440024" y="34361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12AEA3-9AE7-3DB8-2578-4D09B56B5F5B}"/>
              </a:ext>
            </a:extLst>
          </p:cNvPr>
          <p:cNvCxnSpPr>
            <a:cxnSpLocks/>
          </p:cNvCxnSpPr>
          <p:nvPr/>
        </p:nvCxnSpPr>
        <p:spPr>
          <a:xfrm>
            <a:off x="2010672" y="389909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7E4F9B-CCF8-CDC0-3DD5-4B006A390C6B}"/>
              </a:ext>
            </a:extLst>
          </p:cNvPr>
          <p:cNvSpPr txBox="1"/>
          <p:nvPr/>
        </p:nvSpPr>
        <p:spPr>
          <a:xfrm>
            <a:off x="2028841" y="3892629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1.7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execution result 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F3E364C-E9C3-AFC9-0D88-AD4C3C92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3496737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6A0CC8-B937-6333-2261-2D49DFE48378}"/>
              </a:ext>
            </a:extLst>
          </p:cNvPr>
          <p:cNvCxnSpPr>
            <a:cxnSpLocks/>
          </p:cNvCxnSpPr>
          <p:nvPr/>
        </p:nvCxnSpPr>
        <p:spPr>
          <a:xfrm flipH="1">
            <a:off x="9864320" y="3662615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88A82D8-CDBA-B41A-0A94-B0B861A55FEC}"/>
              </a:ext>
            </a:extLst>
          </p:cNvPr>
          <p:cNvSpPr txBox="1"/>
          <p:nvPr/>
        </p:nvSpPr>
        <p:spPr>
          <a:xfrm>
            <a:off x="10542530" y="3396031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2.2 Hacker assign steal file from trojan id=1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843331-F488-92C4-D689-5D46F07F1B31}"/>
              </a:ext>
            </a:extLst>
          </p:cNvPr>
          <p:cNvCxnSpPr>
            <a:cxnSpLocks/>
          </p:cNvCxnSpPr>
          <p:nvPr/>
        </p:nvCxnSpPr>
        <p:spPr>
          <a:xfrm>
            <a:off x="4549659" y="422701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527347-D026-AED2-EFDC-F56000CBE11E}"/>
              </a:ext>
            </a:extLst>
          </p:cNvPr>
          <p:cNvSpPr txBox="1"/>
          <p:nvPr/>
        </p:nvSpPr>
        <p:spPr>
          <a:xfrm>
            <a:off x="4519564" y="3963401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task fetch request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1F0D39-FC71-6F10-C98F-A68040FD8146}"/>
              </a:ext>
            </a:extLst>
          </p:cNvPr>
          <p:cNvCxnSpPr>
            <a:cxnSpLocks/>
          </p:cNvCxnSpPr>
          <p:nvPr/>
        </p:nvCxnSpPr>
        <p:spPr>
          <a:xfrm flipH="1">
            <a:off x="4549659" y="4434232"/>
            <a:ext cx="5278330" cy="2741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0EDF23-D308-5B84-8181-06426959A10B}"/>
              </a:ext>
            </a:extLst>
          </p:cNvPr>
          <p:cNvSpPr txBox="1"/>
          <p:nvPr/>
        </p:nvSpPr>
        <p:spPr>
          <a:xfrm>
            <a:off x="7725284" y="4397776"/>
            <a:ext cx="222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transfer file to hub request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2CE1CB-BEBC-C12E-FF66-DF5B2BC18A87}"/>
              </a:ext>
            </a:extLst>
          </p:cNvPr>
          <p:cNvSpPr txBox="1"/>
          <p:nvPr/>
        </p:nvSpPr>
        <p:spPr>
          <a:xfrm>
            <a:off x="4045823" y="4564345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F65B64-2E37-5CA6-AC74-D331299AFE63}"/>
              </a:ext>
            </a:extLst>
          </p:cNvPr>
          <p:cNvCxnSpPr>
            <a:cxnSpLocks/>
          </p:cNvCxnSpPr>
          <p:nvPr/>
        </p:nvCxnSpPr>
        <p:spPr>
          <a:xfrm flipV="1">
            <a:off x="4549659" y="4870225"/>
            <a:ext cx="5278330" cy="1386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D23ADF-1EBA-4466-587B-4F9A15BD398C}"/>
              </a:ext>
            </a:extLst>
          </p:cNvPr>
          <p:cNvSpPr txBox="1"/>
          <p:nvPr/>
        </p:nvSpPr>
        <p:spPr>
          <a:xfrm>
            <a:off x="4499514" y="4927959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FC532E-FF10-6AC1-DDA2-F6B36D225AC8}"/>
              </a:ext>
            </a:extLst>
          </p:cNvPr>
          <p:cNvSpPr txBox="1"/>
          <p:nvPr/>
        </p:nvSpPr>
        <p:spPr>
          <a:xfrm>
            <a:off x="9344801" y="5055598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97DD47-C595-B5EB-FA6C-8DCD2C608F64}"/>
              </a:ext>
            </a:extLst>
          </p:cNvPr>
          <p:cNvCxnSpPr>
            <a:cxnSpLocks/>
          </p:cNvCxnSpPr>
          <p:nvPr/>
        </p:nvCxnSpPr>
        <p:spPr>
          <a:xfrm>
            <a:off x="7189269" y="1634439"/>
            <a:ext cx="2596553" cy="19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BAA41-C43F-A0DC-4984-EEEDFAEA455B}"/>
              </a:ext>
            </a:extLst>
          </p:cNvPr>
          <p:cNvSpPr txBox="1"/>
          <p:nvPr/>
        </p:nvSpPr>
        <p:spPr>
          <a:xfrm>
            <a:off x="7150195" y="1606958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3.1 Trojan register request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4A5419-7054-D05B-6B4A-1B8F0911DD4A}"/>
              </a:ext>
            </a:extLst>
          </p:cNvPr>
          <p:cNvCxnSpPr>
            <a:cxnSpLocks/>
          </p:cNvCxnSpPr>
          <p:nvPr/>
        </p:nvCxnSpPr>
        <p:spPr>
          <a:xfrm flipH="1">
            <a:off x="7188824" y="2281901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5AEE302-4D2E-A13D-6BBC-9E681983AB7C}"/>
              </a:ext>
            </a:extLst>
          </p:cNvPr>
          <p:cNvSpPr txBox="1"/>
          <p:nvPr/>
        </p:nvSpPr>
        <p:spPr>
          <a:xfrm>
            <a:off x="7813445" y="2259848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3.2 Trojan register reject response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283950F3-97C4-1C9D-D9E5-62100DCF5825}"/>
              </a:ext>
            </a:extLst>
          </p:cNvPr>
          <p:cNvSpPr/>
          <p:nvPr/>
        </p:nvSpPr>
        <p:spPr>
          <a:xfrm>
            <a:off x="6821123" y="2281902"/>
            <a:ext cx="283209" cy="27129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9AF55-5303-BE83-9EFA-8ECB661CA049}"/>
              </a:ext>
            </a:extLst>
          </p:cNvPr>
          <p:cNvSpPr txBox="1"/>
          <p:nvPr/>
        </p:nvSpPr>
        <p:spPr>
          <a:xfrm>
            <a:off x="5488322" y="3455141"/>
            <a:ext cx="153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3.3 sleep register cooldown time interval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8C0528-E068-74CF-268E-74B88504B79A}"/>
              </a:ext>
            </a:extLst>
          </p:cNvPr>
          <p:cNvCxnSpPr>
            <a:cxnSpLocks/>
          </p:cNvCxnSpPr>
          <p:nvPr/>
        </p:nvCxnSpPr>
        <p:spPr>
          <a:xfrm>
            <a:off x="7170981" y="4943052"/>
            <a:ext cx="2693339" cy="6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86ACA-B93F-B0B9-5D2A-7D6D6954E923}"/>
              </a:ext>
            </a:extLst>
          </p:cNvPr>
          <p:cNvSpPr txBox="1"/>
          <p:nvPr/>
        </p:nvSpPr>
        <p:spPr>
          <a:xfrm>
            <a:off x="7120586" y="4987202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3.4 Trojan register request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2362893-FAB5-74E2-08A4-5191E7566E16}"/>
              </a:ext>
            </a:extLst>
          </p:cNvPr>
          <p:cNvCxnSpPr>
            <a:cxnSpLocks/>
          </p:cNvCxnSpPr>
          <p:nvPr/>
        </p:nvCxnSpPr>
        <p:spPr>
          <a:xfrm flipH="1">
            <a:off x="7165151" y="5388369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43E3332-96E3-B69F-E244-7064707EEEB2}"/>
              </a:ext>
            </a:extLst>
          </p:cNvPr>
          <p:cNvSpPr txBox="1"/>
          <p:nvPr/>
        </p:nvSpPr>
        <p:spPr>
          <a:xfrm>
            <a:off x="7789772" y="5366316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3.5 Trojan register accept response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A59C736-79DD-A2E8-891D-7D45A176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537775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E8136-CDFE-24FF-C1A2-2421C558F851}"/>
              </a:ext>
            </a:extLst>
          </p:cNvPr>
          <p:cNvCxnSpPr>
            <a:cxnSpLocks/>
          </p:cNvCxnSpPr>
          <p:nvPr/>
        </p:nvCxnSpPr>
        <p:spPr>
          <a:xfrm flipH="1">
            <a:off x="9864320" y="5488769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D85AB3D-13FA-3177-86EF-F49E76807E25}"/>
              </a:ext>
            </a:extLst>
          </p:cNvPr>
          <p:cNvSpPr txBox="1"/>
          <p:nvPr/>
        </p:nvSpPr>
        <p:spPr>
          <a:xfrm>
            <a:off x="10542530" y="5277049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3.7 Hacker assign inject malware to trojan id=N</a:t>
            </a:r>
          </a:p>
        </p:txBody>
      </p:sp>
      <p:pic>
        <p:nvPicPr>
          <p:cNvPr id="135" name="Picture 134" descr="A red horse on wheels&#10;&#10;Description automatically generated">
            <a:extLst>
              <a:ext uri="{FF2B5EF4-FFF2-40B4-BE49-F238E27FC236}">
                <a16:creationId xmlns:a16="http://schemas.microsoft.com/office/drawing/2014/main" id="{F01200E4-EC65-1AFE-C0A4-FF44F52C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136" name="Picture 135" descr="A red horse on wheels&#10;&#10;Description automatically generated">
            <a:extLst>
              <a:ext uri="{FF2B5EF4-FFF2-40B4-BE49-F238E27FC236}">
                <a16:creationId xmlns:a16="http://schemas.microsoft.com/office/drawing/2014/main" id="{E0874974-4AAF-39E2-333A-EC9B5696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5484" y="505892"/>
            <a:ext cx="323830" cy="323830"/>
          </a:xfrm>
          <a:prstGeom prst="rect">
            <a:avLst/>
          </a:prstGeom>
        </p:spPr>
      </p:pic>
      <p:pic>
        <p:nvPicPr>
          <p:cNvPr id="137" name="Picture 136" descr="A red horse on wheels&#10;&#10;Description automatically generated">
            <a:extLst>
              <a:ext uri="{FF2B5EF4-FFF2-40B4-BE49-F238E27FC236}">
                <a16:creationId xmlns:a16="http://schemas.microsoft.com/office/drawing/2014/main" id="{435509F9-85AB-523D-BA8C-DFC29C4E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221" y="475944"/>
            <a:ext cx="323830" cy="3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04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 loop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35ECD-D496-50E4-63FB-4C38E6174598}"/>
              </a:ext>
            </a:extLst>
          </p:cNvPr>
          <p:cNvSpPr/>
          <p:nvPr/>
        </p:nvSpPr>
        <p:spPr>
          <a:xfrm>
            <a:off x="1398887" y="1407464"/>
            <a:ext cx="1446916" cy="376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in new background session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085681" y="2143345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4479596" y="87107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1195843" y="614954"/>
            <a:ext cx="219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Trojan background process</a:t>
            </a:r>
            <a:endParaRPr lang="en-SG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E7575-0DD4-240C-7A8E-A62C501E5DE1}"/>
              </a:ext>
            </a:extLst>
          </p:cNvPr>
          <p:cNvSpPr txBox="1"/>
          <p:nvPr/>
        </p:nvSpPr>
        <p:spPr>
          <a:xfrm>
            <a:off x="5197218" y="590087"/>
            <a:ext cx="30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Watchdog protector background process</a:t>
            </a:r>
            <a:endParaRPr lang="en-SG" sz="1200" b="1" dirty="0"/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00" y="2816240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55C93-5068-6DB0-19DC-7227270824DC}"/>
              </a:ext>
            </a:extLst>
          </p:cNvPr>
          <p:cNvCxnSpPr>
            <a:cxnSpLocks/>
            <a:stCxn id="17" idx="3"/>
            <a:endCxn id="1026" idx="1"/>
          </p:cNvCxnSpPr>
          <p:nvPr/>
        </p:nvCxnSpPr>
        <p:spPr>
          <a:xfrm>
            <a:off x="3288997" y="3098620"/>
            <a:ext cx="914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315180" y="2478253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FF635E-709D-105B-C70C-5BE662970A5F}"/>
              </a:ext>
            </a:extLst>
          </p:cNvPr>
          <p:cNvCxnSpPr>
            <a:cxnSpLocks/>
          </p:cNvCxnSpPr>
          <p:nvPr/>
        </p:nvCxnSpPr>
        <p:spPr>
          <a:xfrm>
            <a:off x="2467913" y="1802506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597554" y="2572819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079051" y="2899977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 info loop</a:t>
            </a:r>
            <a:endParaRPr lang="en-SG" sz="1200" b="1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B7C5279-AAAD-9710-3ED0-819FC45E15DC}"/>
              </a:ext>
            </a:extLst>
          </p:cNvPr>
          <p:cNvSpPr/>
          <p:nvPr/>
        </p:nvSpPr>
        <p:spPr>
          <a:xfrm>
            <a:off x="1943654" y="3696356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0B8C9-9694-127C-DB53-7DCC8C262478}"/>
              </a:ext>
            </a:extLst>
          </p:cNvPr>
          <p:cNvCxnSpPr>
            <a:cxnSpLocks/>
          </p:cNvCxnSpPr>
          <p:nvPr/>
        </p:nvCxnSpPr>
        <p:spPr>
          <a:xfrm>
            <a:off x="2592654" y="3352025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239098-CCA1-2FF1-D4D6-2B5FFCEFE9F5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>
            <a:off x="1943653" y="3098620"/>
            <a:ext cx="135397" cy="897774"/>
          </a:xfrm>
          <a:prstGeom prst="bentConnector3">
            <a:avLst>
              <a:gd name="adj1" fmla="val -168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885F09-744B-0854-93BF-6D06993AA7DB}"/>
              </a:ext>
            </a:extLst>
          </p:cNvPr>
          <p:cNvSpPr txBox="1"/>
          <p:nvPr/>
        </p:nvSpPr>
        <p:spPr>
          <a:xfrm>
            <a:off x="1706082" y="341935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5878147" y="1425972"/>
            <a:ext cx="16195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Protecter start in new background session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5869464" y="2211789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4A3A1-8F1C-0A6B-091C-6FEDB2CEBA93}"/>
              </a:ext>
            </a:extLst>
          </p:cNvPr>
          <p:cNvCxnSpPr>
            <a:cxnSpLocks/>
          </p:cNvCxnSpPr>
          <p:nvPr/>
        </p:nvCxnSpPr>
        <p:spPr>
          <a:xfrm>
            <a:off x="1568261" y="1816187"/>
            <a:ext cx="0" cy="26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1289995" y="4476370"/>
            <a:ext cx="1155956" cy="410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Trojan main functions </a:t>
            </a:r>
            <a:endParaRPr lang="en-SG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1139143" y="18502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2412429" y="1835808"/>
            <a:ext cx="17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EB097E2-6ED1-EEC9-E4F4-02EED5067A24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 flipH="1" flipV="1">
            <a:off x="3205059" y="813567"/>
            <a:ext cx="2870459" cy="4095270"/>
          </a:xfrm>
          <a:prstGeom prst="bentConnector5">
            <a:avLst>
              <a:gd name="adj1" fmla="val -7964"/>
              <a:gd name="adj2" fmla="val 57730"/>
              <a:gd name="adj3" fmla="val 107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41653" y="3322863"/>
            <a:ext cx="988906" cy="673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292765" y="3567113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24E382-C683-623F-26C9-D421BA14B2FE}"/>
              </a:ext>
            </a:extLst>
          </p:cNvPr>
          <p:cNvSpPr txBox="1"/>
          <p:nvPr/>
        </p:nvSpPr>
        <p:spPr>
          <a:xfrm>
            <a:off x="2673727" y="4518730"/>
            <a:ext cx="16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protector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AD2072-90A3-4057-B422-5687FF489CCE}"/>
              </a:ext>
            </a:extLst>
          </p:cNvPr>
          <p:cNvSpPr txBox="1"/>
          <p:nvPr/>
        </p:nvSpPr>
        <p:spPr>
          <a:xfrm>
            <a:off x="2548500" y="4296431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6338728" y="18846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55698-5D64-A001-EFBB-6D2AC632EC87}"/>
              </a:ext>
            </a:extLst>
          </p:cNvPr>
          <p:cNvSpPr/>
          <p:nvPr/>
        </p:nvSpPr>
        <p:spPr>
          <a:xfrm>
            <a:off x="5878146" y="2939816"/>
            <a:ext cx="137319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target’s  info loop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E6D399-4218-4E7C-5F86-9C9A6A6D1034}"/>
              </a:ext>
            </a:extLst>
          </p:cNvPr>
          <p:cNvCxnSpPr>
            <a:cxnSpLocks/>
          </p:cNvCxnSpPr>
          <p:nvPr/>
        </p:nvCxnSpPr>
        <p:spPr>
          <a:xfrm>
            <a:off x="6325817" y="2609074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080DA-A11F-D66A-7B41-30AA5195CBBE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768059" y="3098620"/>
            <a:ext cx="1101405" cy="1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9A46C-ED5F-E6AF-FA9B-087C2F7C435D}"/>
              </a:ext>
            </a:extLst>
          </p:cNvPr>
          <p:cNvSpPr txBox="1"/>
          <p:nvPr/>
        </p:nvSpPr>
        <p:spPr>
          <a:xfrm>
            <a:off x="4930916" y="247825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4365C89-1C40-36C7-8B35-69B5B847369F}"/>
              </a:ext>
            </a:extLst>
          </p:cNvPr>
          <p:cNvSpPr/>
          <p:nvPr/>
        </p:nvSpPr>
        <p:spPr>
          <a:xfrm>
            <a:off x="5695059" y="3688373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BCC4B2-81AF-B020-B2D3-C7B372CD9A73}"/>
              </a:ext>
            </a:extLst>
          </p:cNvPr>
          <p:cNvCxnSpPr>
            <a:cxnSpLocks/>
          </p:cNvCxnSpPr>
          <p:nvPr/>
        </p:nvCxnSpPr>
        <p:spPr>
          <a:xfrm>
            <a:off x="6344059" y="3344042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7B7AA6F-1A7B-3288-E465-11BBAE51C821}"/>
              </a:ext>
            </a:extLst>
          </p:cNvPr>
          <p:cNvCxnSpPr>
            <a:cxnSpLocks/>
            <a:stCxn id="54" idx="3"/>
            <a:endCxn id="49" idx="3"/>
          </p:cNvCxnSpPr>
          <p:nvPr/>
        </p:nvCxnSpPr>
        <p:spPr>
          <a:xfrm flipV="1">
            <a:off x="6993058" y="3138459"/>
            <a:ext cx="258283" cy="849952"/>
          </a:xfrm>
          <a:prstGeom prst="bentConnector3">
            <a:avLst>
              <a:gd name="adj1" fmla="val 18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9A935F-C8D1-9E8C-E7FC-575DF9097403}"/>
              </a:ext>
            </a:extLst>
          </p:cNvPr>
          <p:cNvSpPr txBox="1"/>
          <p:nvPr/>
        </p:nvSpPr>
        <p:spPr>
          <a:xfrm>
            <a:off x="7081437" y="3461534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5400000" flipH="1">
            <a:off x="2792710" y="737099"/>
            <a:ext cx="2880984" cy="4221714"/>
          </a:xfrm>
          <a:prstGeom prst="bentConnector5">
            <a:avLst>
              <a:gd name="adj1" fmla="val -7935"/>
              <a:gd name="adj2" fmla="val -39616"/>
              <a:gd name="adj3" fmla="val 114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710C165-797F-B73D-4E49-0E4AA2F0D0A3}"/>
              </a:ext>
            </a:extLst>
          </p:cNvPr>
          <p:cNvSpPr txBox="1"/>
          <p:nvPr/>
        </p:nvSpPr>
        <p:spPr>
          <a:xfrm>
            <a:off x="6432343" y="4288449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6DD1B6E2-0E2F-C273-298C-213C755F0711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4709073" y="3268473"/>
            <a:ext cx="985987" cy="719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484BCD4-5AF0-60B6-DA8C-BD94B2EC7A70}"/>
              </a:ext>
            </a:extLst>
          </p:cNvPr>
          <p:cNvSpPr txBox="1"/>
          <p:nvPr/>
        </p:nvSpPr>
        <p:spPr>
          <a:xfrm>
            <a:off x="5008793" y="4076360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365C537-0ABD-A6C8-51CA-647AB8CE8927}"/>
              </a:ext>
            </a:extLst>
          </p:cNvPr>
          <p:cNvSpPr txBox="1"/>
          <p:nvPr/>
        </p:nvSpPr>
        <p:spPr>
          <a:xfrm>
            <a:off x="6429476" y="4565448"/>
            <a:ext cx="213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Trojan</a:t>
            </a:r>
            <a:endParaRPr lang="en-SG" sz="1200" b="1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083094" y="128421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38E1FA-E144-2D06-7017-A56E2BF74503}"/>
              </a:ext>
            </a:extLst>
          </p:cNvPr>
          <p:cNvSpPr txBox="1"/>
          <p:nvPr/>
        </p:nvSpPr>
        <p:spPr>
          <a:xfrm>
            <a:off x="256314" y="3287048"/>
            <a:ext cx="128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selection dropdown menu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8A9B62-A0B7-2EC1-E3DC-A6620354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44" y="1026517"/>
            <a:ext cx="8438095" cy="4695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570C7-96AB-88B9-F547-35EE248EA53C}"/>
              </a:ext>
            </a:extLst>
          </p:cNvPr>
          <p:cNvSpPr/>
          <p:nvPr/>
        </p:nvSpPr>
        <p:spPr>
          <a:xfrm>
            <a:off x="3425641" y="2658292"/>
            <a:ext cx="460559" cy="313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63F7DB-A6D6-AAD2-D743-AA9160600A5D}"/>
              </a:ext>
            </a:extLst>
          </p:cNvPr>
          <p:cNvCxnSpPr>
            <a:cxnSpLocks/>
          </p:cNvCxnSpPr>
          <p:nvPr/>
        </p:nvCxnSpPr>
        <p:spPr>
          <a:xfrm>
            <a:off x="1481328" y="2897342"/>
            <a:ext cx="1944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898892-060D-6382-034E-CD4BE9865D64}"/>
              </a:ext>
            </a:extLst>
          </p:cNvPr>
          <p:cNvSpPr txBox="1"/>
          <p:nvPr/>
        </p:nvSpPr>
        <p:spPr>
          <a:xfrm>
            <a:off x="256314" y="2721973"/>
            <a:ext cx="15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Number of trojan registered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464D12-A692-52D0-951C-36CA7AE11142}"/>
              </a:ext>
            </a:extLst>
          </p:cNvPr>
          <p:cNvCxnSpPr>
            <a:cxnSpLocks/>
          </p:cNvCxnSpPr>
          <p:nvPr/>
        </p:nvCxnSpPr>
        <p:spPr>
          <a:xfrm>
            <a:off x="1481328" y="350694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DB95E-1023-CA0A-94C6-C81291C58E75}"/>
              </a:ext>
            </a:extLst>
          </p:cNvPr>
          <p:cNvCxnSpPr>
            <a:cxnSpLocks/>
          </p:cNvCxnSpPr>
          <p:nvPr/>
        </p:nvCxnSpPr>
        <p:spPr>
          <a:xfrm>
            <a:off x="1452216" y="407996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577432-3B49-5E9D-4586-EA282999238D}"/>
              </a:ext>
            </a:extLst>
          </p:cNvPr>
          <p:cNvSpPr txBox="1"/>
          <p:nvPr/>
        </p:nvSpPr>
        <p:spPr>
          <a:xfrm>
            <a:off x="256314" y="3847883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Function selection 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154B28-1809-E961-DBF8-0142D941D194}"/>
              </a:ext>
            </a:extLst>
          </p:cNvPr>
          <p:cNvCxnSpPr>
            <a:cxnSpLocks/>
          </p:cNvCxnSpPr>
          <p:nvPr/>
        </p:nvCxnSpPr>
        <p:spPr>
          <a:xfrm>
            <a:off x="1459680" y="455240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479500-A05D-EB81-CF51-3E8195592D0F}"/>
              </a:ext>
            </a:extLst>
          </p:cNvPr>
          <p:cNvSpPr txBox="1"/>
          <p:nvPr/>
        </p:nvSpPr>
        <p:spPr>
          <a:xfrm>
            <a:off x="292714" y="4321736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Task parameter input text field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F5148D-460B-06F9-A231-C737640C3BFD}"/>
              </a:ext>
            </a:extLst>
          </p:cNvPr>
          <p:cNvCxnSpPr>
            <a:cxnSpLocks/>
          </p:cNvCxnSpPr>
          <p:nvPr/>
        </p:nvCxnSpPr>
        <p:spPr>
          <a:xfrm>
            <a:off x="1447176" y="496998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3847F5-F329-3F87-DA69-16E27E23EF6D}"/>
              </a:ext>
            </a:extLst>
          </p:cNvPr>
          <p:cNvSpPr txBox="1"/>
          <p:nvPr/>
        </p:nvSpPr>
        <p:spPr>
          <a:xfrm>
            <a:off x="256314" y="4794176"/>
            <a:ext cx="14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Execution button (press then the tasks will be assigned to the related trojan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44BF95-3939-ED57-AA0E-B828CDD768A7}"/>
              </a:ext>
            </a:extLst>
          </p:cNvPr>
          <p:cNvSpPr/>
          <p:nvPr/>
        </p:nvSpPr>
        <p:spPr>
          <a:xfrm>
            <a:off x="4876489" y="1399032"/>
            <a:ext cx="4368095" cy="4078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C8609-CFA6-D11F-703D-68023E279B01}"/>
              </a:ext>
            </a:extLst>
          </p:cNvPr>
          <p:cNvSpPr txBox="1"/>
          <p:nvPr/>
        </p:nvSpPr>
        <p:spPr>
          <a:xfrm>
            <a:off x="7892306" y="4812637"/>
            <a:ext cx="152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 display area to show the tasks execution result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7BEEE1-F595-BA49-801C-1A651AC3F678}"/>
              </a:ext>
            </a:extLst>
          </p:cNvPr>
          <p:cNvCxnSpPr>
            <a:cxnSpLocks/>
          </p:cNvCxnSpPr>
          <p:nvPr/>
        </p:nvCxnSpPr>
        <p:spPr>
          <a:xfrm>
            <a:off x="1447175" y="1848830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566F58-CB5D-E0C0-2176-ABA1DB80D698}"/>
              </a:ext>
            </a:extLst>
          </p:cNvPr>
          <p:cNvSpPr txBox="1"/>
          <p:nvPr/>
        </p:nvSpPr>
        <p:spPr>
          <a:xfrm>
            <a:off x="933514" y="1693202"/>
            <a:ext cx="152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4948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841</Words>
  <Application>Microsoft Office PowerPoint</Application>
  <PresentationFormat>Widescreen</PresentationFormat>
  <Paragraphs>185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61</cp:revision>
  <dcterms:created xsi:type="dcterms:W3CDTF">2023-10-19T02:43:42Z</dcterms:created>
  <dcterms:modified xsi:type="dcterms:W3CDTF">2023-10-29T12:55:27Z</dcterms:modified>
</cp:coreProperties>
</file>