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1" r:id="rId3"/>
    <p:sldId id="293" r:id="rId4"/>
    <p:sldId id="294" r:id="rId5"/>
    <p:sldId id="290" r:id="rId6"/>
    <p:sldId id="292" r:id="rId7"/>
    <p:sldId id="296" r:id="rId8"/>
    <p:sldId id="297" r:id="rId9"/>
    <p:sldId id="298" r:id="rId10"/>
    <p:sldId id="299" r:id="rId11"/>
    <p:sldId id="300" r:id="rId12"/>
    <p:sldId id="301" r:id="rId13"/>
    <p:sldId id="30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UDP DDoS Attack 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t0</c:v>
                </c:pt>
                <c:pt idx="1">
                  <c:v>t0+1min</c:v>
                </c:pt>
                <c:pt idx="2">
                  <c:v>t0+2min</c:v>
                </c:pt>
                <c:pt idx="3">
                  <c:v>t0+3min</c:v>
                </c:pt>
                <c:pt idx="4">
                  <c:v>t0+4min</c:v>
                </c:pt>
                <c:pt idx="5">
                  <c:v>t0+5min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88203085</c:v>
                </c:pt>
                <c:pt idx="1">
                  <c:v>159577552</c:v>
                </c:pt>
                <c:pt idx="2">
                  <c:v>150423062</c:v>
                </c:pt>
                <c:pt idx="3">
                  <c:v>134258015</c:v>
                </c:pt>
                <c:pt idx="4">
                  <c:v>160475639</c:v>
                </c:pt>
                <c:pt idx="5">
                  <c:v>130293332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44-401B-A070-7EFBC85BC05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92311744"/>
        <c:axId val="1572072592"/>
      </c:lineChart>
      <c:catAx>
        <c:axId val="159231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072592"/>
        <c:crosses val="autoZero"/>
        <c:auto val="1"/>
        <c:lblAlgn val="ctr"/>
        <c:lblOffset val="100"/>
        <c:noMultiLvlLbl val="0"/>
      </c:catAx>
      <c:valAx>
        <c:axId val="157207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231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366340571064984"/>
          <c:y val="0.87756519007739864"/>
          <c:w val="0.45691543205859608"/>
          <c:h val="8.50360981004530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HTTPS-POST DDoS Attack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t0</c:v>
                </c:pt>
                <c:pt idx="1">
                  <c:v>t0+1min</c:v>
                </c:pt>
                <c:pt idx="2">
                  <c:v>t0+2min</c:v>
                </c:pt>
                <c:pt idx="3">
                  <c:v>t0+3min</c:v>
                </c:pt>
                <c:pt idx="4">
                  <c:v>t0+4min</c:v>
                </c:pt>
                <c:pt idx="5">
                  <c:v>t0+5min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7456</c:v>
                </c:pt>
                <c:pt idx="1">
                  <c:v>11673</c:v>
                </c:pt>
                <c:pt idx="2">
                  <c:v>15919</c:v>
                </c:pt>
                <c:pt idx="3">
                  <c:v>19967</c:v>
                </c:pt>
                <c:pt idx="4">
                  <c:v>14334</c:v>
                </c:pt>
                <c:pt idx="5">
                  <c:v>15129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6C-4998-966A-11D6E0E9BD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2311744"/>
        <c:axId val="1572072592"/>
      </c:lineChart>
      <c:catAx>
        <c:axId val="159231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072592"/>
        <c:crosses val="autoZero"/>
        <c:auto val="1"/>
        <c:lblAlgn val="ctr"/>
        <c:lblOffset val="100"/>
        <c:noMultiLvlLbl val="0"/>
      </c:catAx>
      <c:valAx>
        <c:axId val="157207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231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366340571064984"/>
          <c:y val="0.87756519007739864"/>
          <c:w val="0.45691543205859608"/>
          <c:h val="8.50360981004530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62BEA-6C65-41CB-B521-7C9DB089D720}" type="datetimeFigureOut">
              <a:rPr lang="en-SG" smtClean="0"/>
              <a:t>29/11/2023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AACD3-E340-4597-A58C-8551D22C54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182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543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69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27FD-9146-9725-909F-EACD60328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DD28D-DF5F-01C7-3DE7-068104B8E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F28B6-B389-A6B6-51EC-B5C56C22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29/11/2023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B24B-D39A-330E-1BD5-6E13BBD7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98756-D592-9D79-2AA4-8E558725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32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BE29-BF75-4CE2-E9C0-A83DF386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00299-B4F9-F6F2-55B9-2E615C784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6F443-7E40-1371-13F1-5FD2C76D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29/11/2023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9EFA8-8A8B-4CB1-C57B-DC10F4CE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FC34E-8143-8177-2D2C-5BE8493D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518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E354E-9021-0C9A-5372-FF190EE01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E5AC5-BC46-6095-D1C0-C6E6C861D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D482A-3BE8-05D1-755F-EACE7816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29/11/2023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0AE6B-9E92-5E9A-72A9-401DAE07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B329D-0837-7E4E-6026-120A84BE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33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42C1-8F18-E1C9-2CC7-A358E2C2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B0F5-3372-B717-6D2C-96433134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EBD3F-0A07-F6A7-B61D-538FBA01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29/11/2023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84531-341B-92C8-BF6D-A5017CDB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484AB-8BCF-4046-2A85-9338B72F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45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F312-D3D7-3A5D-A77D-2A9A12D5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E611A-718F-B5A2-267D-B69996E5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04211-2317-8B4A-8B83-C8FA7A19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29/11/2023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8216-6A21-74BA-D1BD-F7B13161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F987-8942-0477-0853-4BE3322B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169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0765-BE61-841B-3AE5-E0B0FF46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828D-A118-8B63-B791-7EC56E25A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8A2A9-50CA-3AEB-3D9D-DA2DB6AFF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7D59-5EBC-00A5-FE9B-FD5AADD5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29/11/2023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191EA-3EFF-5EAF-64AF-53FF925A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FE362-9AA9-B94F-1BA4-7612363F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583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5260-D929-59AA-7C9F-0286C99D2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ACDDC-7550-825E-CCC8-E7180B2B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2522D-DB87-A292-03E3-6524110F1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40B4E-43DF-E2A6-92DF-E338F44C5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F3426-B777-B20F-D195-53E8BEC1A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7F4F1-0E5F-78C9-153A-5449F529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29/11/2023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A9927-020C-1FA8-6052-E89E332B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5C5B5-44A6-BDA4-D4AB-1C67787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72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1444-B451-C2B8-8BAA-5534C555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9EA8C-0692-A74A-B268-2F42E69F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29/11/2023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8DE9A-F9E7-FF21-CE6D-620EDFB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F1BBD-B485-F0E4-2761-5846A7C5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572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B6F83-9D38-26BD-E404-1390904D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29/11/2023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74D11-DA0E-E17B-BE9A-82D0B1A4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E8AC8-634E-3D96-6297-BBBDD7F4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409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E0F-B0A9-7E3B-C2C5-17931533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4A7CF-BFA1-4B9E-51D7-6AED3AE1F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2E39F-379F-2A13-375A-20C0305A7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46F2A-3266-1D6D-62B3-6154C8F8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29/11/2023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0FC89-4F70-6101-5944-ED10B32E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E1C53-E97C-E09E-33AE-5F3B58C0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709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51FA-23F4-2529-2958-0184552E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A6804-225F-9488-F6FB-FC9F5B1C7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38418-FE66-4792-2EA5-8D188C50A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2316-F4E5-2101-69C3-3E164FB6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29/11/2023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4666A-0E73-686D-CF39-3010F824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E9D9-E426-5DCC-A3D3-FE4E4B87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82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B2C1B-B6CB-BBCF-B8C1-C82FAD3E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D93A1-DE1C-5B0D-E9A1-4A4776AEB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4DCCC-38A8-DCA2-E04C-F6EDA3C80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F7F91-36DA-4AC3-B0AA-56077EB606D8}" type="datetimeFigureOut">
              <a:rPr lang="en-SG" smtClean="0"/>
              <a:t>29/11/2023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190D-1788-21DD-7A47-FB2EADDF2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83729-60FE-0293-0975-8D4D0494E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73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EA2579-31FE-C014-DB24-88B8451B1573}"/>
              </a:ext>
            </a:extLst>
          </p:cNvPr>
          <p:cNvSpPr/>
          <p:nvPr/>
        </p:nvSpPr>
        <p:spPr>
          <a:xfrm>
            <a:off x="2479040" y="4430541"/>
            <a:ext cx="3139440" cy="23461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F3C29-E05A-D5AF-3C5D-447C5F17B5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6350" y="5783467"/>
            <a:ext cx="596690" cy="586962"/>
          </a:xfrm>
          <a:prstGeom prst="rect">
            <a:avLst/>
          </a:prstGeom>
        </p:spPr>
      </p:pic>
      <p:pic>
        <p:nvPicPr>
          <p:cNvPr id="9" name="Picture 8" descr="A red logo with a circle and a circle with a letter&#10;&#10;Description automatically generated">
            <a:extLst>
              <a:ext uri="{FF2B5EF4-FFF2-40B4-BE49-F238E27FC236}">
                <a16:creationId xmlns:a16="http://schemas.microsoft.com/office/drawing/2014/main" id="{798F547A-85B8-4CCC-2E5A-8B50295F0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5" y="487571"/>
            <a:ext cx="8123809" cy="3342857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7D44EF3A-85A3-97B8-8AAB-9092C4103F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18" y="616640"/>
            <a:ext cx="942087" cy="942087"/>
          </a:xfrm>
          <a:prstGeom prst="rect">
            <a:avLst/>
          </a:prstGeom>
        </p:spPr>
      </p:pic>
      <p:pic>
        <p:nvPicPr>
          <p:cNvPr id="12" name="Picture 11" descr="A red horse on wheels&#10;&#10;Description automatically generated">
            <a:extLst>
              <a:ext uri="{FF2B5EF4-FFF2-40B4-BE49-F238E27FC236}">
                <a16:creationId xmlns:a16="http://schemas.microsoft.com/office/drawing/2014/main" id="{15DC1F0A-A3B3-BA08-F68E-6FB562AEC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18" y="1899691"/>
            <a:ext cx="942087" cy="942087"/>
          </a:xfrm>
          <a:prstGeom prst="rect">
            <a:avLst/>
          </a:prstGeom>
        </p:spPr>
      </p:pic>
      <p:pic>
        <p:nvPicPr>
          <p:cNvPr id="13" name="Picture 12" descr="A red horse on wheels&#10;&#10;Description automatically generated">
            <a:extLst>
              <a:ext uri="{FF2B5EF4-FFF2-40B4-BE49-F238E27FC236}">
                <a16:creationId xmlns:a16="http://schemas.microsoft.com/office/drawing/2014/main" id="{CE80410A-611A-50E1-B7DD-30353C907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816" y="1198078"/>
            <a:ext cx="942087" cy="942087"/>
          </a:xfrm>
          <a:prstGeom prst="rect">
            <a:avLst/>
          </a:prstGeom>
        </p:spPr>
      </p:pic>
      <p:pic>
        <p:nvPicPr>
          <p:cNvPr id="14" name="Picture 13" descr="A red horse on wheels&#10;&#10;Description automatically generated">
            <a:extLst>
              <a:ext uri="{FF2B5EF4-FFF2-40B4-BE49-F238E27FC236}">
                <a16:creationId xmlns:a16="http://schemas.microsoft.com/office/drawing/2014/main" id="{50C2D75A-21AB-1F81-2738-EB93C8438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3013" y="616641"/>
            <a:ext cx="942087" cy="942087"/>
          </a:xfrm>
          <a:prstGeom prst="rect">
            <a:avLst/>
          </a:prstGeom>
        </p:spPr>
      </p:pic>
      <p:pic>
        <p:nvPicPr>
          <p:cNvPr id="15" name="Picture 14" descr="A red horse on wheels&#10;&#10;Description automatically generated">
            <a:extLst>
              <a:ext uri="{FF2B5EF4-FFF2-40B4-BE49-F238E27FC236}">
                <a16:creationId xmlns:a16="http://schemas.microsoft.com/office/drawing/2014/main" id="{3449A035-1A6A-677A-DFEB-FFEFBDCD2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5100" y="1155980"/>
            <a:ext cx="942087" cy="942087"/>
          </a:xfrm>
          <a:prstGeom prst="rect">
            <a:avLst/>
          </a:prstGeom>
        </p:spPr>
      </p:pic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349D22AC-6231-C7FE-3C20-DCD1F9A26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64059" y="1947265"/>
            <a:ext cx="942087" cy="94208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CE8FCF-9DB8-653A-328F-828C2818543C}"/>
              </a:ext>
            </a:extLst>
          </p:cNvPr>
          <p:cNvCxnSpPr>
            <a:cxnSpLocks/>
          </p:cNvCxnSpPr>
          <p:nvPr/>
        </p:nvCxnSpPr>
        <p:spPr>
          <a:xfrm flipH="1">
            <a:off x="2762011" y="1627023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23C55F-DCA4-23D7-B17D-4853B80064D0}"/>
              </a:ext>
            </a:extLst>
          </p:cNvPr>
          <p:cNvCxnSpPr>
            <a:cxnSpLocks/>
          </p:cNvCxnSpPr>
          <p:nvPr/>
        </p:nvCxnSpPr>
        <p:spPr>
          <a:xfrm flipH="1">
            <a:off x="1761144" y="108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AC3E51-3388-5D86-CE52-86E4EC5B7E55}"/>
              </a:ext>
            </a:extLst>
          </p:cNvPr>
          <p:cNvCxnSpPr>
            <a:cxnSpLocks/>
          </p:cNvCxnSpPr>
          <p:nvPr/>
        </p:nvCxnSpPr>
        <p:spPr>
          <a:xfrm flipH="1">
            <a:off x="1953991" y="2370735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35FAD3-89A9-9949-DB2F-C8A171F32BDB}"/>
              </a:ext>
            </a:extLst>
          </p:cNvPr>
          <p:cNvCxnSpPr>
            <a:cxnSpLocks/>
          </p:cNvCxnSpPr>
          <p:nvPr/>
        </p:nvCxnSpPr>
        <p:spPr>
          <a:xfrm flipH="1">
            <a:off x="6246984" y="108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A6E127-0CA7-C3B0-A750-982E9AC24BDC}"/>
              </a:ext>
            </a:extLst>
          </p:cNvPr>
          <p:cNvCxnSpPr>
            <a:cxnSpLocks/>
          </p:cNvCxnSpPr>
          <p:nvPr/>
        </p:nvCxnSpPr>
        <p:spPr>
          <a:xfrm flipH="1">
            <a:off x="6246984" y="1637406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732420-8C76-9CF7-3A7B-1DAB72B78140}"/>
              </a:ext>
            </a:extLst>
          </p:cNvPr>
          <p:cNvCxnSpPr>
            <a:cxnSpLocks/>
          </p:cNvCxnSpPr>
          <p:nvPr/>
        </p:nvCxnSpPr>
        <p:spPr>
          <a:xfrm flipH="1">
            <a:off x="6246984" y="2329642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dog with a shield and eye&#10;&#10;Description automatically generated">
            <a:extLst>
              <a:ext uri="{FF2B5EF4-FFF2-40B4-BE49-F238E27FC236}">
                <a16:creationId xmlns:a16="http://schemas.microsoft.com/office/drawing/2014/main" id="{F3016ED1-F2A8-01B5-B3C0-B2D4DF217F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11" y="4574139"/>
            <a:ext cx="2419589" cy="213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3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9E3A35-F6AD-A30D-6F14-12ACF637B327}"/>
              </a:ext>
            </a:extLst>
          </p:cNvPr>
          <p:cNvSpPr/>
          <p:nvPr/>
        </p:nvSpPr>
        <p:spPr>
          <a:xfrm>
            <a:off x="4489703" y="2953219"/>
            <a:ext cx="5093209" cy="3688558"/>
          </a:xfrm>
          <a:prstGeom prst="rect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38CE86-973D-1A31-CA8E-33FAB78C67CA}"/>
              </a:ext>
            </a:extLst>
          </p:cNvPr>
          <p:cNvSpPr/>
          <p:nvPr/>
        </p:nvSpPr>
        <p:spPr>
          <a:xfrm>
            <a:off x="4629798" y="3216635"/>
            <a:ext cx="1023748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Attacker Start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B11DAD-F2B9-1A45-3822-055505F2609C}"/>
              </a:ext>
            </a:extLst>
          </p:cNvPr>
          <p:cNvSpPr txBox="1"/>
          <p:nvPr/>
        </p:nvSpPr>
        <p:spPr>
          <a:xfrm>
            <a:off x="4481850" y="2923440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DDoS attacker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96E78E-5E2B-F95C-2D8E-1B10C3CDDE06}"/>
              </a:ext>
            </a:extLst>
          </p:cNvPr>
          <p:cNvSpPr/>
          <p:nvPr/>
        </p:nvSpPr>
        <p:spPr>
          <a:xfrm>
            <a:off x="6277355" y="3220813"/>
            <a:ext cx="3243386" cy="1040291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5CDF7A-BD62-6336-E961-7AEF7EF85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40" y="3218395"/>
            <a:ext cx="555541" cy="53957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8AEE30-A4C1-2D41-A7C6-7D7D72DB8E7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2044" y="3399206"/>
            <a:ext cx="303193" cy="298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5BD69D-0548-2AF3-4B56-7E2C3FAB0F1A}"/>
              </a:ext>
            </a:extLst>
          </p:cNvPr>
          <p:cNvSpPr txBox="1"/>
          <p:nvPr/>
        </p:nvSpPr>
        <p:spPr>
          <a:xfrm>
            <a:off x="6202678" y="2963334"/>
            <a:ext cx="1429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actor repo</a:t>
            </a:r>
            <a:endParaRPr lang="en-SG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B61D7-9041-CCF4-4BE4-8513D57C64F3}"/>
              </a:ext>
            </a:extLst>
          </p:cNvPr>
          <p:cNvSpPr/>
          <p:nvPr/>
        </p:nvSpPr>
        <p:spPr>
          <a:xfrm>
            <a:off x="6922234" y="3302358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SSH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4D178E-D39D-3888-1D0C-A63F609191A0}"/>
              </a:ext>
            </a:extLst>
          </p:cNvPr>
          <p:cNvSpPr/>
          <p:nvPr/>
        </p:nvSpPr>
        <p:spPr>
          <a:xfrm>
            <a:off x="7715283" y="3302357"/>
            <a:ext cx="788637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HTTP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29E0D2-DBCD-580B-F6E9-9B52940C577E}"/>
              </a:ext>
            </a:extLst>
          </p:cNvPr>
          <p:cNvSpPr/>
          <p:nvPr/>
        </p:nvSpPr>
        <p:spPr>
          <a:xfrm>
            <a:off x="8567437" y="3302357"/>
            <a:ext cx="764735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NTP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2984B6-EAE3-47DD-9F94-5D5C7F3760DC}"/>
              </a:ext>
            </a:extLst>
          </p:cNvPr>
          <p:cNvSpPr/>
          <p:nvPr/>
        </p:nvSpPr>
        <p:spPr>
          <a:xfrm>
            <a:off x="6932265" y="3610356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FTP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FDFC85-8ACD-13D7-8FB2-E9C89C02D137}"/>
              </a:ext>
            </a:extLst>
          </p:cNvPr>
          <p:cNvSpPr/>
          <p:nvPr/>
        </p:nvSpPr>
        <p:spPr>
          <a:xfrm>
            <a:off x="7715283" y="3618733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TCP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3824CA-3774-A3DE-0128-A0682B432DD8}"/>
              </a:ext>
            </a:extLst>
          </p:cNvPr>
          <p:cNvSpPr/>
          <p:nvPr/>
        </p:nvSpPr>
        <p:spPr>
          <a:xfrm>
            <a:off x="8537642" y="3618733"/>
            <a:ext cx="79305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UDP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ABDB19-4BCA-337D-BFF9-E02FA3F8DDAA}"/>
              </a:ext>
            </a:extLst>
          </p:cNvPr>
          <p:cNvSpPr/>
          <p:nvPr/>
        </p:nvSpPr>
        <p:spPr>
          <a:xfrm>
            <a:off x="6310473" y="3926504"/>
            <a:ext cx="783018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SMB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806AD7-4070-A87C-372A-B1A95E02F38A}"/>
              </a:ext>
            </a:extLst>
          </p:cNvPr>
          <p:cNvSpPr/>
          <p:nvPr/>
        </p:nvSpPr>
        <p:spPr>
          <a:xfrm>
            <a:off x="7148080" y="3934510"/>
            <a:ext cx="944360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Modbus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00B715-B9B3-33E0-27BB-17480A67508A}"/>
              </a:ext>
            </a:extLst>
          </p:cNvPr>
          <p:cNvSpPr/>
          <p:nvPr/>
        </p:nvSpPr>
        <p:spPr>
          <a:xfrm>
            <a:off x="8147029" y="3934510"/>
            <a:ext cx="822359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SMTP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941203-95D2-C708-CA1B-C25D73DE31BF}"/>
              </a:ext>
            </a:extLst>
          </p:cNvPr>
          <p:cNvSpPr/>
          <p:nvPr/>
        </p:nvSpPr>
        <p:spPr>
          <a:xfrm>
            <a:off x="9007803" y="3934510"/>
            <a:ext cx="483667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POP3</a:t>
            </a:r>
            <a:endParaRPr lang="en-SG" sz="1000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F1A40A8-8EF3-48E4-A06F-D533C6074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075" y="3768709"/>
            <a:ext cx="341265" cy="4117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73B7E48-615A-ED6B-1B1B-EC6451324AF1}"/>
              </a:ext>
            </a:extLst>
          </p:cNvPr>
          <p:cNvSpPr txBox="1"/>
          <p:nvPr/>
        </p:nvSpPr>
        <p:spPr>
          <a:xfrm>
            <a:off x="5444399" y="3524452"/>
            <a:ext cx="7214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Config file</a:t>
            </a:r>
            <a:endParaRPr lang="en-SG" sz="11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16E03EB-D305-D9C3-D038-3245EB24BC17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>
            <a:off x="5452251" y="3548330"/>
            <a:ext cx="264824" cy="426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2901F48-416E-3265-9459-E9096485BF8C}"/>
              </a:ext>
            </a:extLst>
          </p:cNvPr>
          <p:cNvSpPr/>
          <p:nvPr/>
        </p:nvSpPr>
        <p:spPr>
          <a:xfrm>
            <a:off x="5095118" y="4352841"/>
            <a:ext cx="1102991" cy="41177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Thread pool manager </a:t>
            </a:r>
            <a:endParaRPr lang="en-SG" sz="110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DB781D-7456-9373-088E-F9381290EF9A}"/>
              </a:ext>
            </a:extLst>
          </p:cNvPr>
          <p:cNvCxnSpPr/>
          <p:nvPr/>
        </p:nvCxnSpPr>
        <p:spPr>
          <a:xfrm>
            <a:off x="5321808" y="3548330"/>
            <a:ext cx="0" cy="75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F1F7467-5CD3-C543-40D5-965517BE4ED0}"/>
              </a:ext>
            </a:extLst>
          </p:cNvPr>
          <p:cNvCxnSpPr>
            <a:cxnSpLocks/>
            <a:stCxn id="7" idx="2"/>
            <a:endCxn id="29" idx="3"/>
          </p:cNvCxnSpPr>
          <p:nvPr/>
        </p:nvCxnSpPr>
        <p:spPr>
          <a:xfrm rot="5400000">
            <a:off x="6899767" y="3559447"/>
            <a:ext cx="297624" cy="17009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36A9EE4-4A3A-802E-7884-1F493C66FCF7}"/>
              </a:ext>
            </a:extLst>
          </p:cNvPr>
          <p:cNvSpPr/>
          <p:nvPr/>
        </p:nvSpPr>
        <p:spPr>
          <a:xfrm>
            <a:off x="6819181" y="5077474"/>
            <a:ext cx="2150207" cy="1385300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54663E2-F33B-E6DF-39F6-C8713EB4E3FE}"/>
              </a:ext>
            </a:extLst>
          </p:cNvPr>
          <p:cNvSpPr/>
          <p:nvPr/>
        </p:nvSpPr>
        <p:spPr>
          <a:xfrm>
            <a:off x="7099147" y="5200805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647A95-F71A-808C-56DE-B1AEFA682880}"/>
              </a:ext>
            </a:extLst>
          </p:cNvPr>
          <p:cNvSpPr txBox="1"/>
          <p:nvPr/>
        </p:nvSpPr>
        <p:spPr>
          <a:xfrm>
            <a:off x="7093491" y="5231416"/>
            <a:ext cx="1109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2E1E8D8-A1FB-4A91-2CE5-E82545DBDE5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5216031"/>
            <a:ext cx="253266" cy="249137"/>
          </a:xfrm>
          <a:prstGeom prst="rect">
            <a:avLst/>
          </a:prstGeom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408D3D7C-E60C-33A3-93AC-DDF998C00990}"/>
              </a:ext>
            </a:extLst>
          </p:cNvPr>
          <p:cNvSpPr/>
          <p:nvPr/>
        </p:nvSpPr>
        <p:spPr>
          <a:xfrm>
            <a:off x="7370439" y="4250125"/>
            <a:ext cx="109353" cy="9403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87C81B6-918F-6172-4267-360E382B91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63268" y="4623411"/>
            <a:ext cx="303193" cy="29825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5008ABD5-50D1-4636-012A-5620A7EAD04F}"/>
              </a:ext>
            </a:extLst>
          </p:cNvPr>
          <p:cNvSpPr/>
          <p:nvPr/>
        </p:nvSpPr>
        <p:spPr>
          <a:xfrm>
            <a:off x="7099147" y="5638090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B15F9A0-6722-08B5-E12B-D5780AAC0DD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5663658"/>
            <a:ext cx="253266" cy="24913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0EBE985-1704-CFC7-BDAB-CB7007A08C81}"/>
              </a:ext>
            </a:extLst>
          </p:cNvPr>
          <p:cNvSpPr txBox="1"/>
          <p:nvPr/>
        </p:nvSpPr>
        <p:spPr>
          <a:xfrm>
            <a:off x="7093491" y="5653395"/>
            <a:ext cx="1283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200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5788A7A-9774-BD4D-BD30-52E209C061FA}"/>
              </a:ext>
            </a:extLst>
          </p:cNvPr>
          <p:cNvSpPr/>
          <p:nvPr/>
        </p:nvSpPr>
        <p:spPr>
          <a:xfrm>
            <a:off x="7099147" y="6064574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7D9F64E-0B04-341E-E291-C0E697C7F5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6090142"/>
            <a:ext cx="253266" cy="24913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C63B180-BBB0-848F-66BC-B148E1AE7469}"/>
              </a:ext>
            </a:extLst>
          </p:cNvPr>
          <p:cNvSpPr txBox="1"/>
          <p:nvPr/>
        </p:nvSpPr>
        <p:spPr>
          <a:xfrm>
            <a:off x="7093491" y="6079879"/>
            <a:ext cx="1283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N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50D70C8-5B35-C3B8-FD35-D419F4FEE742}"/>
              </a:ext>
            </a:extLst>
          </p:cNvPr>
          <p:cNvCxnSpPr>
            <a:endCxn id="45" idx="1"/>
          </p:cNvCxnSpPr>
          <p:nvPr/>
        </p:nvCxnSpPr>
        <p:spPr>
          <a:xfrm>
            <a:off x="6198109" y="4693451"/>
            <a:ext cx="895382" cy="6557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5F20DEC-74A1-4178-2E7B-B865B0732884}"/>
              </a:ext>
            </a:extLst>
          </p:cNvPr>
          <p:cNvCxnSpPr>
            <a:cxnSpLocks/>
            <a:endCxn id="49" idx="1"/>
          </p:cNvCxnSpPr>
          <p:nvPr/>
        </p:nvCxnSpPr>
        <p:spPr>
          <a:xfrm rot="16200000" flipH="1">
            <a:off x="6130699" y="4821407"/>
            <a:ext cx="1019585" cy="9059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1C4A2B4-8254-A478-130A-2CCD471E76CF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5863705" y="4980898"/>
            <a:ext cx="1420276" cy="1039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EF06C10-7DA5-EBB6-D870-F3AA236F939D}"/>
              </a:ext>
            </a:extLst>
          </p:cNvPr>
          <p:cNvSpPr/>
          <p:nvPr/>
        </p:nvSpPr>
        <p:spPr>
          <a:xfrm>
            <a:off x="4665244" y="5041614"/>
            <a:ext cx="1102991" cy="312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Attack manager </a:t>
            </a:r>
            <a:endParaRPr lang="en-SG" sz="1100" b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D16FDF-71E6-ABF5-EA2D-F6B05352D5E2}"/>
              </a:ext>
            </a:extLst>
          </p:cNvPr>
          <p:cNvCxnSpPr>
            <a:cxnSpLocks/>
          </p:cNvCxnSpPr>
          <p:nvPr/>
        </p:nvCxnSpPr>
        <p:spPr>
          <a:xfrm>
            <a:off x="4898136" y="3548329"/>
            <a:ext cx="0" cy="1462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E199502-ACBE-37D9-018E-8BE50AAEF34A}"/>
              </a:ext>
            </a:extLst>
          </p:cNvPr>
          <p:cNvSpPr txBox="1"/>
          <p:nvPr/>
        </p:nvSpPr>
        <p:spPr>
          <a:xfrm>
            <a:off x="4508798" y="3635970"/>
            <a:ext cx="77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6CD5A11-B82D-B250-4014-DCC20F9F96AE}"/>
              </a:ext>
            </a:extLst>
          </p:cNvPr>
          <p:cNvCxnSpPr>
            <a:cxnSpLocks/>
          </p:cNvCxnSpPr>
          <p:nvPr/>
        </p:nvCxnSpPr>
        <p:spPr>
          <a:xfrm flipV="1">
            <a:off x="5344618" y="4764613"/>
            <a:ext cx="0" cy="26849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05DBC38-E776-C81B-6DC2-C65189457A6D}"/>
              </a:ext>
            </a:extLst>
          </p:cNvPr>
          <p:cNvSpPr txBox="1"/>
          <p:nvPr/>
        </p:nvSpPr>
        <p:spPr>
          <a:xfrm>
            <a:off x="5332875" y="4759653"/>
            <a:ext cx="905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Hub request </a:t>
            </a:r>
            <a:endParaRPr lang="en-SG" sz="1100" dirty="0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E920E25C-1F44-9A16-0A1A-CD384EEE3017}"/>
              </a:ext>
            </a:extLst>
          </p:cNvPr>
          <p:cNvCxnSpPr/>
          <p:nvPr/>
        </p:nvCxnSpPr>
        <p:spPr>
          <a:xfrm rot="10800000">
            <a:off x="5777247" y="5231416"/>
            <a:ext cx="1293696" cy="261610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6998EA4-5B24-63D5-FA07-3477377204CD}"/>
              </a:ext>
            </a:extLst>
          </p:cNvPr>
          <p:cNvCxnSpPr/>
          <p:nvPr/>
        </p:nvCxnSpPr>
        <p:spPr>
          <a:xfrm rot="10800000">
            <a:off x="6424095" y="5493027"/>
            <a:ext cx="669397" cy="437285"/>
          </a:xfrm>
          <a:prstGeom prst="bentConnector3">
            <a:avLst>
              <a:gd name="adj1" fmla="val 100542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1FF9758-8894-D645-43B0-64BAAE9747D2}"/>
              </a:ext>
            </a:extLst>
          </p:cNvPr>
          <p:cNvCxnSpPr/>
          <p:nvPr/>
        </p:nvCxnSpPr>
        <p:spPr>
          <a:xfrm rot="10800000">
            <a:off x="6427544" y="5925615"/>
            <a:ext cx="669397" cy="437285"/>
          </a:xfrm>
          <a:prstGeom prst="bentConnector3">
            <a:avLst>
              <a:gd name="adj1" fmla="val 100542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F43F00-E727-ADA9-BB85-8D9E47DFF932}"/>
              </a:ext>
            </a:extLst>
          </p:cNvPr>
          <p:cNvSpPr txBox="1"/>
          <p:nvPr/>
        </p:nvSpPr>
        <p:spPr>
          <a:xfrm>
            <a:off x="6257500" y="4292159"/>
            <a:ext cx="1310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 info</a:t>
            </a:r>
            <a:endParaRPr lang="en-SG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06DBAB-0470-6008-AE7F-4CF87E9C0827}"/>
              </a:ext>
            </a:extLst>
          </p:cNvPr>
          <p:cNvSpPr txBox="1"/>
          <p:nvPr/>
        </p:nvSpPr>
        <p:spPr>
          <a:xfrm>
            <a:off x="7498440" y="4581573"/>
            <a:ext cx="1076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</a:t>
            </a:r>
            <a:endParaRPr lang="en-SG" sz="11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1807214-5246-8FA1-73F3-48E2C55A895B}"/>
              </a:ext>
            </a:extLst>
          </p:cNvPr>
          <p:cNvSpPr txBox="1"/>
          <p:nvPr/>
        </p:nvSpPr>
        <p:spPr>
          <a:xfrm>
            <a:off x="7859930" y="4849021"/>
            <a:ext cx="1429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thread pool</a:t>
            </a:r>
            <a:endParaRPr lang="en-SG" sz="12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C16C39-EA6B-468D-083B-C03A3F59D1E0}"/>
              </a:ext>
            </a:extLst>
          </p:cNvPr>
          <p:cNvSpPr txBox="1"/>
          <p:nvPr/>
        </p:nvSpPr>
        <p:spPr>
          <a:xfrm>
            <a:off x="5935056" y="6171325"/>
            <a:ext cx="10762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 state</a:t>
            </a:r>
            <a:endParaRPr lang="en-SG" sz="11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1D5E2C1-87C9-0356-2620-2F0E38D53CAB}"/>
              </a:ext>
            </a:extLst>
          </p:cNvPr>
          <p:cNvSpPr/>
          <p:nvPr/>
        </p:nvSpPr>
        <p:spPr>
          <a:xfrm>
            <a:off x="4672936" y="5708594"/>
            <a:ext cx="1192895" cy="312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Comm manager </a:t>
            </a:r>
            <a:endParaRPr lang="en-SG" sz="110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B37BF7C-0E18-ADA8-8A26-1EDE2C509656}"/>
              </a:ext>
            </a:extLst>
          </p:cNvPr>
          <p:cNvCxnSpPr>
            <a:cxnSpLocks/>
          </p:cNvCxnSpPr>
          <p:nvPr/>
        </p:nvCxnSpPr>
        <p:spPr>
          <a:xfrm>
            <a:off x="4894113" y="5349240"/>
            <a:ext cx="0" cy="35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3BFAB18-9265-36A2-D20D-BCF483CED75F}"/>
              </a:ext>
            </a:extLst>
          </p:cNvPr>
          <p:cNvSpPr txBox="1"/>
          <p:nvPr/>
        </p:nvSpPr>
        <p:spPr>
          <a:xfrm>
            <a:off x="7468703" y="5270236"/>
            <a:ext cx="43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E0CFE76-3684-5DCE-DC5E-EFB2FF01D4B5}"/>
              </a:ext>
            </a:extLst>
          </p:cNvPr>
          <p:cNvSpPr txBox="1"/>
          <p:nvPr/>
        </p:nvSpPr>
        <p:spPr>
          <a:xfrm>
            <a:off x="7520467" y="5818186"/>
            <a:ext cx="43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F2E39B2-74F5-4319-E9B2-A51436562717}"/>
              </a:ext>
            </a:extLst>
          </p:cNvPr>
          <p:cNvSpPr/>
          <p:nvPr/>
        </p:nvSpPr>
        <p:spPr>
          <a:xfrm>
            <a:off x="4563329" y="2264791"/>
            <a:ext cx="1286640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[N] </a:t>
            </a:r>
            <a:endParaRPr lang="en-SG" sz="1100" b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4431597-219F-0C25-6159-59A756BA074B}"/>
              </a:ext>
            </a:extLst>
          </p:cNvPr>
          <p:cNvSpPr/>
          <p:nvPr/>
        </p:nvSpPr>
        <p:spPr>
          <a:xfrm>
            <a:off x="4563329" y="1038565"/>
            <a:ext cx="1286640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[0] </a:t>
            </a:r>
            <a:endParaRPr lang="en-SG" sz="1100" b="1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D23566F-EA1E-126A-67A9-E59737D8ABCF}"/>
              </a:ext>
            </a:extLst>
          </p:cNvPr>
          <p:cNvSpPr/>
          <p:nvPr/>
        </p:nvSpPr>
        <p:spPr>
          <a:xfrm>
            <a:off x="4573418" y="1627829"/>
            <a:ext cx="1361637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[10] </a:t>
            </a:r>
            <a:endParaRPr lang="en-SG" sz="11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549DA2-279F-444F-C098-3F73155D4416}"/>
              </a:ext>
            </a:extLst>
          </p:cNvPr>
          <p:cNvSpPr txBox="1"/>
          <p:nvPr/>
        </p:nvSpPr>
        <p:spPr>
          <a:xfrm>
            <a:off x="4923570" y="1801682"/>
            <a:ext cx="43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171BC29-572C-A2EE-D4E5-483AD7C54A8D}"/>
              </a:ext>
            </a:extLst>
          </p:cNvPr>
          <p:cNvCxnSpPr>
            <a:cxnSpLocks/>
          </p:cNvCxnSpPr>
          <p:nvPr/>
        </p:nvCxnSpPr>
        <p:spPr>
          <a:xfrm flipH="1">
            <a:off x="4508798" y="2577740"/>
            <a:ext cx="64621" cy="345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7041B6C-52B4-AD85-1BB6-1C9E02681044}"/>
              </a:ext>
            </a:extLst>
          </p:cNvPr>
          <p:cNvCxnSpPr>
            <a:cxnSpLocks/>
          </p:cNvCxnSpPr>
          <p:nvPr/>
        </p:nvCxnSpPr>
        <p:spPr>
          <a:xfrm>
            <a:off x="5849969" y="2585898"/>
            <a:ext cx="3732943" cy="3651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>
            <a:extLst>
              <a:ext uri="{FF2B5EF4-FFF2-40B4-BE49-F238E27FC236}">
                <a16:creationId xmlns:a16="http://schemas.microsoft.com/office/drawing/2014/main" id="{C15987AE-3A07-6976-BB20-403598FEA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1054" y="2577740"/>
            <a:ext cx="950976" cy="892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7EB7B0C9-E254-1B73-6969-83F3F238EE9D}"/>
              </a:ext>
            </a:extLst>
          </p:cNvPr>
          <p:cNvSpPr txBox="1"/>
          <p:nvPr/>
        </p:nvSpPr>
        <p:spPr>
          <a:xfrm>
            <a:off x="10426854" y="2276248"/>
            <a:ext cx="106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Target</a:t>
            </a:r>
            <a:endParaRPr lang="en-SG" sz="1200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EF0082-BD0E-C386-D24A-02EC6A808ECD}"/>
              </a:ext>
            </a:extLst>
          </p:cNvPr>
          <p:cNvCxnSpPr>
            <a:stCxn id="43" idx="3"/>
            <a:endCxn id="104" idx="2"/>
          </p:cNvCxnSpPr>
          <p:nvPr/>
        </p:nvCxnSpPr>
        <p:spPr>
          <a:xfrm flipV="1">
            <a:off x="8698948" y="3470493"/>
            <a:ext cx="2257594" cy="1876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1C27F97-D42F-94BA-2B6B-36082655DE39}"/>
              </a:ext>
            </a:extLst>
          </p:cNvPr>
          <p:cNvCxnSpPr>
            <a:cxnSpLocks/>
            <a:stCxn id="47" idx="3"/>
            <a:endCxn id="104" idx="2"/>
          </p:cNvCxnSpPr>
          <p:nvPr/>
        </p:nvCxnSpPr>
        <p:spPr>
          <a:xfrm flipV="1">
            <a:off x="8698948" y="3470493"/>
            <a:ext cx="2257594" cy="2313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14D05C1-6DCA-0605-6128-F72D6A64AD96}"/>
              </a:ext>
            </a:extLst>
          </p:cNvPr>
          <p:cNvCxnSpPr>
            <a:cxnSpLocks/>
            <a:stCxn id="50" idx="3"/>
            <a:endCxn id="104" idx="2"/>
          </p:cNvCxnSpPr>
          <p:nvPr/>
        </p:nvCxnSpPr>
        <p:spPr>
          <a:xfrm flipV="1">
            <a:off x="8698948" y="3470493"/>
            <a:ext cx="2257594" cy="2740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AF023B9-DF46-5D49-FCE3-535EC8DB844C}"/>
              </a:ext>
            </a:extLst>
          </p:cNvPr>
          <p:cNvCxnSpPr>
            <a:cxnSpLocks/>
            <a:stCxn id="92" idx="3"/>
            <a:endCxn id="104" idx="1"/>
          </p:cNvCxnSpPr>
          <p:nvPr/>
        </p:nvCxnSpPr>
        <p:spPr>
          <a:xfrm>
            <a:off x="5849969" y="2421266"/>
            <a:ext cx="4631085" cy="6028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9ED629E-D654-BCBE-4CA0-113CB50A4FF8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5935055" y="1784304"/>
            <a:ext cx="4545999" cy="10661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92495D8-DCCF-957A-3B67-FF414549E1CC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5849969" y="1195040"/>
            <a:ext cx="4620995" cy="15452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26DF657E-B510-ED43-1884-7C7B54A1FD38}"/>
              </a:ext>
            </a:extLst>
          </p:cNvPr>
          <p:cNvSpPr txBox="1"/>
          <p:nvPr/>
        </p:nvSpPr>
        <p:spPr>
          <a:xfrm>
            <a:off x="9370785" y="5340599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E85A93F-ECAD-CBA7-560D-EEF30F658955}"/>
              </a:ext>
            </a:extLst>
          </p:cNvPr>
          <p:cNvSpPr txBox="1"/>
          <p:nvPr/>
        </p:nvSpPr>
        <p:spPr>
          <a:xfrm>
            <a:off x="6033514" y="1853388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4895E9E-13F0-E906-1BCE-079FD254065A}"/>
              </a:ext>
            </a:extLst>
          </p:cNvPr>
          <p:cNvSpPr txBox="1"/>
          <p:nvPr/>
        </p:nvSpPr>
        <p:spPr>
          <a:xfrm>
            <a:off x="307016" y="1351514"/>
            <a:ext cx="1871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Control Hub</a:t>
            </a:r>
            <a:endParaRPr lang="en-SG" sz="1200" b="1" dirty="0"/>
          </a:p>
        </p:txBody>
      </p:sp>
      <p:pic>
        <p:nvPicPr>
          <p:cNvPr id="130" name="Picture 129" descr="A screenshot of a computer&#10;&#10;Description automatically generated">
            <a:extLst>
              <a:ext uri="{FF2B5EF4-FFF2-40B4-BE49-F238E27FC236}">
                <a16:creationId xmlns:a16="http://schemas.microsoft.com/office/drawing/2014/main" id="{BCC70041-549E-28FB-5773-AEE643216B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01" y="1627830"/>
            <a:ext cx="3079794" cy="21036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18265117-0069-3D55-52CD-E4B74EA24472}"/>
              </a:ext>
            </a:extLst>
          </p:cNvPr>
          <p:cNvCxnSpPr>
            <a:cxnSpLocks/>
            <a:stCxn id="130" idx="3"/>
            <a:endCxn id="83" idx="1"/>
          </p:cNvCxnSpPr>
          <p:nvPr/>
        </p:nvCxnSpPr>
        <p:spPr>
          <a:xfrm>
            <a:off x="3420295" y="2679652"/>
            <a:ext cx="1252641" cy="31854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6EDB6D3B-5B50-1ADD-327D-978C491AA4BA}"/>
              </a:ext>
            </a:extLst>
          </p:cNvPr>
          <p:cNvCxnSpPr>
            <a:cxnSpLocks/>
          </p:cNvCxnSpPr>
          <p:nvPr/>
        </p:nvCxnSpPr>
        <p:spPr>
          <a:xfrm flipV="1">
            <a:off x="3453780" y="1231287"/>
            <a:ext cx="1109549" cy="589262"/>
          </a:xfrm>
          <a:prstGeom prst="bentConnector3">
            <a:avLst>
              <a:gd name="adj1" fmla="val 4258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1C4CC050-41C1-2E96-2406-FC4CDD9CCF96}"/>
              </a:ext>
            </a:extLst>
          </p:cNvPr>
          <p:cNvCxnSpPr>
            <a:cxnSpLocks/>
            <a:endCxn id="94" idx="1"/>
          </p:cNvCxnSpPr>
          <p:nvPr/>
        </p:nvCxnSpPr>
        <p:spPr>
          <a:xfrm flipV="1">
            <a:off x="3469258" y="1784304"/>
            <a:ext cx="1104160" cy="3579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6F70D90-DF53-0E1A-AB43-84E4F0BD857E}"/>
              </a:ext>
            </a:extLst>
          </p:cNvPr>
          <p:cNvCxnSpPr>
            <a:endCxn id="92" idx="1"/>
          </p:cNvCxnSpPr>
          <p:nvPr/>
        </p:nvCxnSpPr>
        <p:spPr>
          <a:xfrm>
            <a:off x="3453780" y="2421265"/>
            <a:ext cx="11095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AB9A7E3-5154-8C64-E5F3-14CD8930E1C9}"/>
              </a:ext>
            </a:extLst>
          </p:cNvPr>
          <p:cNvSpPr txBox="1"/>
          <p:nvPr/>
        </p:nvSpPr>
        <p:spPr>
          <a:xfrm>
            <a:off x="3425421" y="2738774"/>
            <a:ext cx="1025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State report and control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FCDF7CD-B2B2-0739-C2DA-D0D1AC5B656A}"/>
              </a:ext>
            </a:extLst>
          </p:cNvPr>
          <p:cNvSpPr txBox="1"/>
          <p:nvPr/>
        </p:nvSpPr>
        <p:spPr>
          <a:xfrm>
            <a:off x="7017924" y="946367"/>
            <a:ext cx="506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DDoS Attack Management System Workflow </a:t>
            </a:r>
            <a:endParaRPr lang="en-SG" b="1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ACFB144-61E6-29E1-7EC1-B3935E17F496}"/>
              </a:ext>
            </a:extLst>
          </p:cNvPr>
          <p:cNvCxnSpPr>
            <a:cxnSpLocks/>
          </p:cNvCxnSpPr>
          <p:nvPr/>
        </p:nvCxnSpPr>
        <p:spPr>
          <a:xfrm>
            <a:off x="714797" y="4553769"/>
            <a:ext cx="5280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87FA6D7B-7DF5-1626-5EF7-77FF365ED301}"/>
              </a:ext>
            </a:extLst>
          </p:cNvPr>
          <p:cNvSpPr txBox="1"/>
          <p:nvPr/>
        </p:nvSpPr>
        <p:spPr>
          <a:xfrm>
            <a:off x="1349484" y="4416452"/>
            <a:ext cx="1595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control flow </a:t>
            </a:r>
            <a:endParaRPr lang="en-SG" sz="1200" b="1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967AE962-E485-373C-0D44-1D9B971F3BEC}"/>
              </a:ext>
            </a:extLst>
          </p:cNvPr>
          <p:cNvCxnSpPr>
            <a:cxnSpLocks/>
          </p:cNvCxnSpPr>
          <p:nvPr/>
        </p:nvCxnSpPr>
        <p:spPr>
          <a:xfrm>
            <a:off x="717845" y="4921661"/>
            <a:ext cx="525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99E8DC44-6055-A11D-9A7F-F8F1DCDFE7E6}"/>
              </a:ext>
            </a:extLst>
          </p:cNvPr>
          <p:cNvSpPr txBox="1"/>
          <p:nvPr/>
        </p:nvSpPr>
        <p:spPr>
          <a:xfrm>
            <a:off x="1374393" y="4772536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execution flow </a:t>
            </a:r>
            <a:endParaRPr lang="en-SG" sz="1200" b="1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D379A6E-5DDB-C574-C654-1C642FC149F9}"/>
              </a:ext>
            </a:extLst>
          </p:cNvPr>
          <p:cNvCxnSpPr>
            <a:cxnSpLocks/>
          </p:cNvCxnSpPr>
          <p:nvPr/>
        </p:nvCxnSpPr>
        <p:spPr>
          <a:xfrm>
            <a:off x="753032" y="5335292"/>
            <a:ext cx="48985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CB321C1E-CE09-B1A8-8921-A864CC77446A}"/>
              </a:ext>
            </a:extLst>
          </p:cNvPr>
          <p:cNvSpPr txBox="1"/>
          <p:nvPr/>
        </p:nvSpPr>
        <p:spPr>
          <a:xfrm>
            <a:off x="1363472" y="5188169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data flow </a:t>
            </a:r>
            <a:endParaRPr lang="en-SG" sz="1200" b="1" dirty="0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24E23933-0DF4-F7F7-2DA4-DAA00DF3A45C}"/>
              </a:ext>
            </a:extLst>
          </p:cNvPr>
          <p:cNvCxnSpPr>
            <a:cxnSpLocks/>
          </p:cNvCxnSpPr>
          <p:nvPr/>
        </p:nvCxnSpPr>
        <p:spPr>
          <a:xfrm>
            <a:off x="753032" y="5695497"/>
            <a:ext cx="4341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F01BE855-68D3-DF21-A222-43BA7B0A5727}"/>
              </a:ext>
            </a:extLst>
          </p:cNvPr>
          <p:cNvSpPr txBox="1"/>
          <p:nvPr/>
        </p:nvSpPr>
        <p:spPr>
          <a:xfrm>
            <a:off x="1415049" y="5556997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flow 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531739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9A844BE-0541-DD89-209E-5DEE8A4B26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083288"/>
              </p:ext>
            </p:extLst>
          </p:nvPr>
        </p:nvGraphicFramePr>
        <p:xfrm>
          <a:off x="350519" y="621665"/>
          <a:ext cx="8360995" cy="3443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7816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C633DAB0-F06B-8096-6FF1-B817C1A140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7492542"/>
              </p:ext>
            </p:extLst>
          </p:nvPr>
        </p:nvGraphicFramePr>
        <p:xfrm>
          <a:off x="407323" y="455410"/>
          <a:ext cx="8119160" cy="3582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9007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A1AA-66D5-29F8-1A75-D4D596DA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F3D58-B778-A426-75DE-1507D985A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9878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3C7AB4-5F14-8D80-679C-EF6CD8C02360}"/>
              </a:ext>
            </a:extLst>
          </p:cNvPr>
          <p:cNvSpPr/>
          <p:nvPr/>
        </p:nvSpPr>
        <p:spPr>
          <a:xfrm>
            <a:off x="1060704" y="2679191"/>
            <a:ext cx="5610988" cy="1314422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044B1-7965-A052-8BD4-4E08DADD1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36" y="3129908"/>
            <a:ext cx="1059283" cy="598183"/>
          </a:xfrm>
          <a:prstGeom prst="rect">
            <a:avLst/>
          </a:prstGeom>
        </p:spPr>
      </p:pic>
      <p:pic>
        <p:nvPicPr>
          <p:cNvPr id="6" name="Picture 5" descr="A red horse on wheels&#10;&#10;Description automatically generated">
            <a:extLst>
              <a:ext uri="{FF2B5EF4-FFF2-40B4-BE49-F238E27FC236}">
                <a16:creationId xmlns:a16="http://schemas.microsoft.com/office/drawing/2014/main" id="{5C57AF07-69E2-DA2A-D843-D98E231AF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74104" y="3037035"/>
            <a:ext cx="483067" cy="483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B45D33-4FAD-FE56-4DF2-6689F2486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87" y="3129908"/>
            <a:ext cx="1059283" cy="598183"/>
          </a:xfrm>
          <a:prstGeom prst="rect">
            <a:avLst/>
          </a:prstGeom>
        </p:spPr>
      </p:pic>
      <p:pic>
        <p:nvPicPr>
          <p:cNvPr id="9" name="Picture 8" descr="A red horse on wheels&#10;&#10;Description automatically generated">
            <a:extLst>
              <a:ext uri="{FF2B5EF4-FFF2-40B4-BE49-F238E27FC236}">
                <a16:creationId xmlns:a16="http://schemas.microsoft.com/office/drawing/2014/main" id="{BF1DE1BA-F4F8-2E97-6D0F-B4D73DFE1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99055" y="3037035"/>
            <a:ext cx="483067" cy="483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8FC91D-7CEC-1427-4AD4-D272C8F36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940" y="3108561"/>
            <a:ext cx="1059283" cy="598183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16D12BD4-BCD5-646C-1CE6-D6ACE8B20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24006" y="3037035"/>
            <a:ext cx="483067" cy="4830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E97EF0-155B-D202-1AF1-E67769CCA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599" y="2785211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487652D-0369-F1B2-F27F-4D74EDA039DC}"/>
              </a:ext>
            </a:extLst>
          </p:cNvPr>
          <p:cNvCxnSpPr>
            <a:cxnSpLocks/>
            <a:stCxn id="19" idx="1"/>
            <a:endCxn id="11" idx="0"/>
          </p:cNvCxnSpPr>
          <p:nvPr/>
        </p:nvCxnSpPr>
        <p:spPr>
          <a:xfrm rot="10800000">
            <a:off x="4065539" y="3037036"/>
            <a:ext cx="1700470" cy="4453"/>
          </a:xfrm>
          <a:prstGeom prst="bentConnector4">
            <a:avLst>
              <a:gd name="adj1" fmla="val 42898"/>
              <a:gd name="adj2" fmla="val 3796205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AE74098-EA27-8BC8-C893-B115F6AB1902}"/>
              </a:ext>
            </a:extLst>
          </p:cNvPr>
          <p:cNvSpPr txBox="1"/>
          <p:nvPr/>
        </p:nvSpPr>
        <p:spPr>
          <a:xfrm>
            <a:off x="1265804" y="3685401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4FE3AF-1839-731B-985C-509FB8EA2775}"/>
              </a:ext>
            </a:extLst>
          </p:cNvPr>
          <p:cNvSpPr txBox="1"/>
          <p:nvPr/>
        </p:nvSpPr>
        <p:spPr>
          <a:xfrm>
            <a:off x="2472819" y="369382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250996-3AEF-B541-8328-494BAAA06371}"/>
              </a:ext>
            </a:extLst>
          </p:cNvPr>
          <p:cNvSpPr txBox="1"/>
          <p:nvPr/>
        </p:nvSpPr>
        <p:spPr>
          <a:xfrm>
            <a:off x="3765295" y="3693819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4D7D99-B90C-3289-F8AF-279E06D23950}"/>
              </a:ext>
            </a:extLst>
          </p:cNvPr>
          <p:cNvSpPr txBox="1"/>
          <p:nvPr/>
        </p:nvSpPr>
        <p:spPr>
          <a:xfrm>
            <a:off x="6917249" y="2699435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Hacker-1 inside company internal subnet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E3AF3-45DD-9E59-6F75-D39BE55256CC}"/>
              </a:ext>
            </a:extLst>
          </p:cNvPr>
          <p:cNvSpPr txBox="1"/>
          <p:nvPr/>
        </p:nvSpPr>
        <p:spPr>
          <a:xfrm>
            <a:off x="4545076" y="2256759"/>
            <a:ext cx="14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Peer to peer direct trojan control [fetch mode]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F69A0B-026E-F3C8-3AEF-AB26D8FF7277}"/>
              </a:ext>
            </a:extLst>
          </p:cNvPr>
          <p:cNvSpPr txBox="1"/>
          <p:nvPr/>
        </p:nvSpPr>
        <p:spPr>
          <a:xfrm>
            <a:off x="4898691" y="3708329"/>
            <a:ext cx="135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B00079-8136-A9B3-55B0-2EF63BCA47EA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1857171" y="2800656"/>
            <a:ext cx="1298872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60A1E9-026F-EB8F-0740-5EF94CF5422A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3082122" y="2800656"/>
            <a:ext cx="73921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EB129C-D401-E24C-97FB-E9DAE8726F58}"/>
              </a:ext>
            </a:extLst>
          </p:cNvPr>
          <p:cNvCxnSpPr>
            <a:cxnSpLocks/>
            <a:stCxn id="11" idx="3"/>
          </p:cNvCxnSpPr>
          <p:nvPr/>
        </p:nvCxnSpPr>
        <p:spPr>
          <a:xfrm flipH="1" flipV="1">
            <a:off x="3156043" y="2800656"/>
            <a:ext cx="667963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loud 44">
            <a:extLst>
              <a:ext uri="{FF2B5EF4-FFF2-40B4-BE49-F238E27FC236}">
                <a16:creationId xmlns:a16="http://schemas.microsoft.com/office/drawing/2014/main" id="{095AD8AE-043E-73B1-82A7-2B2FF14B9156}"/>
              </a:ext>
            </a:extLst>
          </p:cNvPr>
          <p:cNvSpPr/>
          <p:nvPr/>
        </p:nvSpPr>
        <p:spPr>
          <a:xfrm>
            <a:off x="3824006" y="1658757"/>
            <a:ext cx="1026560" cy="47130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26B272D-9F9A-7518-DCDD-E747D95853C2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3271466" y="1778986"/>
            <a:ext cx="440301" cy="671147"/>
          </a:xfrm>
          <a:prstGeom prst="bentConnector2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A0167FA-E0E4-C729-1F18-4D75F72A53B5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4849711" y="1894407"/>
            <a:ext cx="1087669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D0F06259-C8C7-9AE6-ABAE-C31D02081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380" y="1627738"/>
            <a:ext cx="1202644" cy="50110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41CA9C8-9F42-D077-0173-61167BDA8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042" y="1586124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47BE786-B82D-E22D-EA49-377FC30E7E67}"/>
              </a:ext>
            </a:extLst>
          </p:cNvPr>
          <p:cNvSpPr txBox="1"/>
          <p:nvPr/>
        </p:nvSpPr>
        <p:spPr>
          <a:xfrm>
            <a:off x="7342719" y="2065402"/>
            <a:ext cx="154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 in the internet </a:t>
            </a:r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D612BA70-8E6F-F7C6-FBD9-054558ABCB4A}"/>
              </a:ext>
            </a:extLst>
          </p:cNvPr>
          <p:cNvSpPr/>
          <p:nvPr/>
        </p:nvSpPr>
        <p:spPr>
          <a:xfrm>
            <a:off x="7185437" y="1838743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Arrow: Left-Right 55">
            <a:extLst>
              <a:ext uri="{FF2B5EF4-FFF2-40B4-BE49-F238E27FC236}">
                <a16:creationId xmlns:a16="http://schemas.microsoft.com/office/drawing/2014/main" id="{BABBBE6D-0529-3A6C-EC98-C7448868F7B6}"/>
              </a:ext>
            </a:extLst>
          </p:cNvPr>
          <p:cNvSpPr/>
          <p:nvPr/>
        </p:nvSpPr>
        <p:spPr>
          <a:xfrm>
            <a:off x="6134157" y="2989202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F7FF78-8909-49C3-4162-C260A8AB3BBC}"/>
              </a:ext>
            </a:extLst>
          </p:cNvPr>
          <p:cNvSpPr txBox="1"/>
          <p:nvPr/>
        </p:nvSpPr>
        <p:spPr>
          <a:xfrm>
            <a:off x="5673909" y="1156819"/>
            <a:ext cx="206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Trojans control hub running with a public </a:t>
            </a:r>
            <a:r>
              <a:rPr lang="en-SG" sz="1200" b="1" dirty="0" err="1"/>
              <a:t>ip</a:t>
            </a:r>
            <a:r>
              <a:rPr lang="en-SG" sz="1200" b="1" dirty="0"/>
              <a:t>/domain</a:t>
            </a:r>
          </a:p>
        </p:txBody>
      </p:sp>
      <p:pic>
        <p:nvPicPr>
          <p:cNvPr id="60" name="Picture 59" descr="A red horse on wheels&#10;&#10;Description automatically generated">
            <a:extLst>
              <a:ext uri="{FF2B5EF4-FFF2-40B4-BE49-F238E27FC236}">
                <a16:creationId xmlns:a16="http://schemas.microsoft.com/office/drawing/2014/main" id="{67ED39CB-5A43-7B08-0DA8-8FB9EA665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79710" y="1495797"/>
            <a:ext cx="323830" cy="32383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A413438-B753-FA41-38F0-2697DED9C300}"/>
              </a:ext>
            </a:extLst>
          </p:cNvPr>
          <p:cNvSpPr txBox="1"/>
          <p:nvPr/>
        </p:nvSpPr>
        <p:spPr>
          <a:xfrm>
            <a:off x="9255356" y="1536118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Backdoor trojan </a:t>
            </a:r>
          </a:p>
        </p:txBody>
      </p:sp>
      <p:pic>
        <p:nvPicPr>
          <p:cNvPr id="62" name="Picture 61" descr="A red horse on wheels&#10;&#10;Description automatically generated">
            <a:extLst>
              <a:ext uri="{FF2B5EF4-FFF2-40B4-BE49-F238E27FC236}">
                <a16:creationId xmlns:a16="http://schemas.microsoft.com/office/drawing/2014/main" id="{38E26EEF-4412-10E2-BC9A-C1A786696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8441" y="1940495"/>
            <a:ext cx="227494" cy="22749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1BF6FCD-5954-9030-CB34-FC609D61EB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7226" y="2085790"/>
            <a:ext cx="320040" cy="26897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134E562-EE45-195F-D052-3CACAF544FF7}"/>
              </a:ext>
            </a:extLst>
          </p:cNvPr>
          <p:cNvSpPr txBox="1"/>
          <p:nvPr/>
        </p:nvSpPr>
        <p:spPr>
          <a:xfrm>
            <a:off x="9255356" y="2022342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</a:t>
            </a:r>
          </a:p>
        </p:txBody>
      </p:sp>
      <p:pic>
        <p:nvPicPr>
          <p:cNvPr id="65" name="Picture 64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93FD5CF7-B676-5698-DA14-FB7F7D95CC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8879710" y="2508566"/>
            <a:ext cx="489508" cy="394287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00FB4C1-6C58-960F-C5C7-B7D0E51E3BB0}"/>
              </a:ext>
            </a:extLst>
          </p:cNvPr>
          <p:cNvSpPr/>
          <p:nvPr/>
        </p:nvSpPr>
        <p:spPr>
          <a:xfrm>
            <a:off x="1046581" y="1522119"/>
            <a:ext cx="1265549" cy="78141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5C9CAA0-9179-BD70-43DE-EA9C5BC75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696" y="1628992"/>
            <a:ext cx="866863" cy="489522"/>
          </a:xfrm>
          <a:prstGeom prst="rect">
            <a:avLst/>
          </a:prstGeom>
        </p:spPr>
      </p:pic>
      <p:pic>
        <p:nvPicPr>
          <p:cNvPr id="68" name="Picture 67" descr="A red horse on wheels&#10;&#10;Description automatically generated">
            <a:extLst>
              <a:ext uri="{FF2B5EF4-FFF2-40B4-BE49-F238E27FC236}">
                <a16:creationId xmlns:a16="http://schemas.microsoft.com/office/drawing/2014/main" id="{98014FCD-6091-E01C-44EB-7891EF841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8363" y="1536118"/>
            <a:ext cx="395317" cy="395317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2441A44-EF6D-99C5-3440-517D4A7BD9EF}"/>
              </a:ext>
            </a:extLst>
          </p:cNvPr>
          <p:cNvCxnSpPr>
            <a:cxnSpLocks/>
          </p:cNvCxnSpPr>
          <p:nvPr/>
        </p:nvCxnSpPr>
        <p:spPr>
          <a:xfrm flipH="1">
            <a:off x="1746919" y="1789539"/>
            <a:ext cx="207708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9955494-B396-B7BC-E358-40E951AFD5DB}"/>
              </a:ext>
            </a:extLst>
          </p:cNvPr>
          <p:cNvSpPr txBox="1"/>
          <p:nvPr/>
        </p:nvSpPr>
        <p:spPr>
          <a:xfrm>
            <a:off x="9390138" y="2530302"/>
            <a:ext cx="1481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Hub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894FB4-C603-FF46-1313-3A536994A1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9800" y="2368215"/>
            <a:ext cx="512486" cy="4042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F648E5-5699-36FB-7B6E-5EE4B53E4052}"/>
              </a:ext>
            </a:extLst>
          </p:cNvPr>
          <p:cNvSpPr txBox="1"/>
          <p:nvPr/>
        </p:nvSpPr>
        <p:spPr>
          <a:xfrm>
            <a:off x="1039784" y="2657002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A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964077-EFFE-807D-91F6-61AB1AC5D0BB}"/>
              </a:ext>
            </a:extLst>
          </p:cNvPr>
          <p:cNvSpPr txBox="1"/>
          <p:nvPr/>
        </p:nvSpPr>
        <p:spPr>
          <a:xfrm>
            <a:off x="1199374" y="2054165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8BC469-3540-0DD1-2011-724D4B5BE0AD}"/>
              </a:ext>
            </a:extLst>
          </p:cNvPr>
          <p:cNvSpPr txBox="1"/>
          <p:nvPr/>
        </p:nvSpPr>
        <p:spPr>
          <a:xfrm>
            <a:off x="987843" y="1289480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B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9776F1-8994-66EF-11D3-193C79873862}"/>
              </a:ext>
            </a:extLst>
          </p:cNvPr>
          <p:cNvCxnSpPr>
            <a:cxnSpLocks/>
          </p:cNvCxnSpPr>
          <p:nvPr/>
        </p:nvCxnSpPr>
        <p:spPr>
          <a:xfrm flipH="1">
            <a:off x="8823049" y="3108328"/>
            <a:ext cx="43715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BEA1FF1-FC1C-A794-5D43-D8B6F8902ED2}"/>
              </a:ext>
            </a:extLst>
          </p:cNvPr>
          <p:cNvSpPr txBox="1"/>
          <p:nvPr/>
        </p:nvSpPr>
        <p:spPr>
          <a:xfrm>
            <a:off x="9390138" y="2854112"/>
            <a:ext cx="18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[report mode]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46C414-07A2-0533-D0E2-6BD08E6DDBA7}"/>
              </a:ext>
            </a:extLst>
          </p:cNvPr>
          <p:cNvCxnSpPr/>
          <p:nvPr/>
        </p:nvCxnSpPr>
        <p:spPr>
          <a:xfrm flipH="1" flipV="1">
            <a:off x="8823049" y="3542708"/>
            <a:ext cx="432307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A2743EC-DA4E-B39B-9A82-823B6B4C9C58}"/>
              </a:ext>
            </a:extLst>
          </p:cNvPr>
          <p:cNvSpPr txBox="1"/>
          <p:nvPr/>
        </p:nvSpPr>
        <p:spPr>
          <a:xfrm>
            <a:off x="9426000" y="3315777"/>
            <a:ext cx="18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[fetch mode]</a:t>
            </a:r>
          </a:p>
        </p:txBody>
      </p:sp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A4291B37-B70A-E348-3658-436063C4A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97224" y="2761708"/>
            <a:ext cx="227494" cy="2274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A963DE-554E-A279-5285-6D806BF23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009" y="2907003"/>
            <a:ext cx="320040" cy="268970"/>
          </a:xfrm>
          <a:prstGeom prst="rect">
            <a:avLst/>
          </a:prstGeom>
        </p:spPr>
      </p:pic>
      <p:pic>
        <p:nvPicPr>
          <p:cNvPr id="30" name="Picture 29" descr="A red horse on wheels&#10;&#10;Description automatically generated">
            <a:extLst>
              <a:ext uri="{FF2B5EF4-FFF2-40B4-BE49-F238E27FC236}">
                <a16:creationId xmlns:a16="http://schemas.microsoft.com/office/drawing/2014/main" id="{D9115F43-EEB9-604E-EAC5-809E30332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57369" y="3344675"/>
            <a:ext cx="227494" cy="22749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E4C7EE2-B55B-3AEC-A6B7-F5CBD1CF9E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6154" y="3489970"/>
            <a:ext cx="320040" cy="26897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C60290D-3100-62A5-5EDE-09AD06851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441" y="340765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718025A1-5C04-5A25-FACD-C000CEFE060F}"/>
              </a:ext>
            </a:extLst>
          </p:cNvPr>
          <p:cNvSpPr/>
          <p:nvPr/>
        </p:nvSpPr>
        <p:spPr>
          <a:xfrm>
            <a:off x="5887899" y="3536818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5974C6-F8F1-6A06-5C20-F2C2AA49BBDF}"/>
              </a:ext>
            </a:extLst>
          </p:cNvPr>
          <p:cNvSpPr txBox="1"/>
          <p:nvPr/>
        </p:nvSpPr>
        <p:spPr>
          <a:xfrm>
            <a:off x="6755150" y="3362235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Hacker-2 inside company internal subnet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376BF6D-2DC8-816D-CC7D-51F85E710F11}"/>
              </a:ext>
            </a:extLst>
          </p:cNvPr>
          <p:cNvCxnSpPr>
            <a:cxnSpLocks/>
            <a:stCxn id="33" idx="1"/>
            <a:endCxn id="11" idx="1"/>
          </p:cNvCxnSpPr>
          <p:nvPr/>
        </p:nvCxnSpPr>
        <p:spPr>
          <a:xfrm rot="10800000">
            <a:off x="4307074" y="3278569"/>
            <a:ext cx="1219081" cy="34588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59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257861-546E-512E-ADB3-9D1F3AFF89F0}"/>
              </a:ext>
            </a:extLst>
          </p:cNvPr>
          <p:cNvCxnSpPr>
            <a:cxnSpLocks/>
          </p:cNvCxnSpPr>
          <p:nvPr/>
        </p:nvCxnSpPr>
        <p:spPr>
          <a:xfrm>
            <a:off x="2048453" y="898804"/>
            <a:ext cx="0" cy="4729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419ED0-9D2F-5B30-D501-BADD6536F240}"/>
              </a:ext>
            </a:extLst>
          </p:cNvPr>
          <p:cNvSpPr txBox="1"/>
          <p:nvPr/>
        </p:nvSpPr>
        <p:spPr>
          <a:xfrm>
            <a:off x="1463040" y="535189"/>
            <a:ext cx="1168464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Back door trojan [Victim host]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77A312-BF7E-4272-ADE0-3198631282F6}"/>
              </a:ext>
            </a:extLst>
          </p:cNvPr>
          <p:cNvSpPr txBox="1"/>
          <p:nvPr/>
        </p:nvSpPr>
        <p:spPr>
          <a:xfrm>
            <a:off x="5795647" y="494466"/>
            <a:ext cx="1233849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1">
                    <a:lumMod val="75000"/>
                  </a:schemeClr>
                </a:solidFill>
              </a:rPr>
              <a:t>Hacker-1’s Trojan connector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FF642-3C5B-3B26-43AB-CD98719FA817}"/>
              </a:ext>
            </a:extLst>
          </p:cNvPr>
          <p:cNvSpPr txBox="1"/>
          <p:nvPr/>
        </p:nvSpPr>
        <p:spPr>
          <a:xfrm>
            <a:off x="9424933" y="494466"/>
            <a:ext cx="1155859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FF0000"/>
                </a:solidFill>
              </a:rPr>
              <a:t>Hacker-N Trojan connector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C5DC8-3C95-279F-6DF6-DCF87DAF2B7E}"/>
              </a:ext>
            </a:extLst>
          </p:cNvPr>
          <p:cNvSpPr txBox="1"/>
          <p:nvPr/>
        </p:nvSpPr>
        <p:spPr>
          <a:xfrm>
            <a:off x="3661271" y="494466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Host Service Probe program [defender]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BCC9DA-7F4A-0826-B36D-AB2EF74F4D3B}"/>
              </a:ext>
            </a:extLst>
          </p:cNvPr>
          <p:cNvCxnSpPr>
            <a:cxnSpLocks/>
          </p:cNvCxnSpPr>
          <p:nvPr/>
        </p:nvCxnSpPr>
        <p:spPr>
          <a:xfrm>
            <a:off x="4303524" y="898803"/>
            <a:ext cx="0" cy="436224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A8D67A-64F6-84DB-4091-7599A6B5A546}"/>
              </a:ext>
            </a:extLst>
          </p:cNvPr>
          <p:cNvCxnSpPr>
            <a:cxnSpLocks/>
          </p:cNvCxnSpPr>
          <p:nvPr/>
        </p:nvCxnSpPr>
        <p:spPr>
          <a:xfrm>
            <a:off x="6343085" y="898803"/>
            <a:ext cx="0" cy="472911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0D2AE7-6A90-7E78-15E1-EA52B90E27FD}"/>
              </a:ext>
            </a:extLst>
          </p:cNvPr>
          <p:cNvCxnSpPr>
            <a:cxnSpLocks/>
          </p:cNvCxnSpPr>
          <p:nvPr/>
        </p:nvCxnSpPr>
        <p:spPr>
          <a:xfrm>
            <a:off x="10006367" y="885629"/>
            <a:ext cx="0" cy="4729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9CECF3-791F-B895-A525-AB3BA2B9E603}"/>
              </a:ext>
            </a:extLst>
          </p:cNvPr>
          <p:cNvCxnSpPr>
            <a:cxnSpLocks/>
          </p:cNvCxnSpPr>
          <p:nvPr/>
        </p:nvCxnSpPr>
        <p:spPr>
          <a:xfrm flipH="1">
            <a:off x="2034090" y="1368905"/>
            <a:ext cx="225507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9053D5B-BEE3-CB4E-0D13-D02E3A58BEEB}"/>
              </a:ext>
            </a:extLst>
          </p:cNvPr>
          <p:cNvSpPr txBox="1"/>
          <p:nvPr/>
        </p:nvSpPr>
        <p:spPr>
          <a:xfrm>
            <a:off x="2292349" y="1158304"/>
            <a:ext cx="173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 Handshake request without correct active code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1D4AA-854F-0909-1333-51C8670D249A}"/>
              </a:ext>
            </a:extLst>
          </p:cNvPr>
          <p:cNvCxnSpPr>
            <a:cxnSpLocks/>
          </p:cNvCxnSpPr>
          <p:nvPr/>
        </p:nvCxnSpPr>
        <p:spPr>
          <a:xfrm flipH="1">
            <a:off x="2060226" y="1676778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842FA7-94AE-234F-25C4-C789D1965F09}"/>
              </a:ext>
            </a:extLst>
          </p:cNvPr>
          <p:cNvSpPr txBox="1"/>
          <p:nvPr/>
        </p:nvSpPr>
        <p:spPr>
          <a:xfrm>
            <a:off x="4610276" y="1467814"/>
            <a:ext cx="173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2.1 Handshake request with correct active 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6E031E-87A2-BD9E-46F2-8BB961EF5594}"/>
              </a:ext>
            </a:extLst>
          </p:cNvPr>
          <p:cNvCxnSpPr>
            <a:cxnSpLocks/>
          </p:cNvCxnSpPr>
          <p:nvPr/>
        </p:nvCxnSpPr>
        <p:spPr>
          <a:xfrm>
            <a:off x="2048453" y="2062728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ACC407-C97E-5485-950C-F6651EC89A7C}"/>
              </a:ext>
            </a:extLst>
          </p:cNvPr>
          <p:cNvSpPr txBox="1"/>
          <p:nvPr/>
        </p:nvSpPr>
        <p:spPr>
          <a:xfrm>
            <a:off x="2274779" y="2086110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2.2 Trojan ready response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6E04A0-E4BB-FD55-4BE9-5339F14E10F5}"/>
              </a:ext>
            </a:extLst>
          </p:cNvPr>
          <p:cNvSpPr txBox="1"/>
          <p:nvPr/>
        </p:nvSpPr>
        <p:spPr>
          <a:xfrm>
            <a:off x="1460285" y="1752033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Trojan function activated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9668AA-B162-FC8A-4E39-0BB95AD62FE7}"/>
              </a:ext>
            </a:extLst>
          </p:cNvPr>
          <p:cNvCxnSpPr>
            <a:cxnSpLocks/>
          </p:cNvCxnSpPr>
          <p:nvPr/>
        </p:nvCxnSpPr>
        <p:spPr>
          <a:xfrm flipH="1">
            <a:off x="2037637" y="2614134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33A9B5-10F4-3F6F-F048-5D4733466784}"/>
              </a:ext>
            </a:extLst>
          </p:cNvPr>
          <p:cNvSpPr txBox="1"/>
          <p:nvPr/>
        </p:nvSpPr>
        <p:spPr>
          <a:xfrm>
            <a:off x="4800194" y="2331642"/>
            <a:ext cx="1714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2.3 Run command request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99226A-9CE8-F602-A12C-D043E1CEBDC5}"/>
              </a:ext>
            </a:extLst>
          </p:cNvPr>
          <p:cNvSpPr txBox="1"/>
          <p:nvPr/>
        </p:nvSpPr>
        <p:spPr>
          <a:xfrm>
            <a:off x="1458429" y="2683930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Command execution API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79335C-C2B1-F23F-D25A-5A2AF5EEA3AC}"/>
              </a:ext>
            </a:extLst>
          </p:cNvPr>
          <p:cNvCxnSpPr>
            <a:cxnSpLocks/>
          </p:cNvCxnSpPr>
          <p:nvPr/>
        </p:nvCxnSpPr>
        <p:spPr>
          <a:xfrm>
            <a:off x="2048452" y="3011475"/>
            <a:ext cx="4273001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9F0E07B-621B-75A6-3D15-8BB4B2A64A59}"/>
              </a:ext>
            </a:extLst>
          </p:cNvPr>
          <p:cNvSpPr txBox="1"/>
          <p:nvPr/>
        </p:nvSpPr>
        <p:spPr>
          <a:xfrm>
            <a:off x="2274779" y="3021167"/>
            <a:ext cx="1856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2.4 Command execution result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87D9F2-0C0B-BCAA-F26C-B08CB3132EFD}"/>
              </a:ext>
            </a:extLst>
          </p:cNvPr>
          <p:cNvSpPr txBox="1"/>
          <p:nvPr/>
        </p:nvSpPr>
        <p:spPr>
          <a:xfrm>
            <a:off x="7657184" y="481292"/>
            <a:ext cx="1064389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7030A0"/>
                </a:solidFill>
              </a:rPr>
              <a:t>Hacker-2 Trojan connector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B07787-8CF5-1941-2DC2-0F636A91BD6A}"/>
              </a:ext>
            </a:extLst>
          </p:cNvPr>
          <p:cNvCxnSpPr>
            <a:cxnSpLocks/>
          </p:cNvCxnSpPr>
          <p:nvPr/>
        </p:nvCxnSpPr>
        <p:spPr>
          <a:xfrm>
            <a:off x="8172974" y="898803"/>
            <a:ext cx="0" cy="47291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91DF04-4043-C7A6-507B-96D6592494BE}"/>
              </a:ext>
            </a:extLst>
          </p:cNvPr>
          <p:cNvCxnSpPr>
            <a:cxnSpLocks/>
          </p:cNvCxnSpPr>
          <p:nvPr/>
        </p:nvCxnSpPr>
        <p:spPr>
          <a:xfrm flipH="1">
            <a:off x="2022784" y="3361519"/>
            <a:ext cx="6146152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723738D-9C7F-4180-B486-FEE63137B9EA}"/>
              </a:ext>
            </a:extLst>
          </p:cNvPr>
          <p:cNvSpPr txBox="1"/>
          <p:nvPr/>
        </p:nvSpPr>
        <p:spPr>
          <a:xfrm>
            <a:off x="6558595" y="3161464"/>
            <a:ext cx="155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3.1 Copy file from victim, path /home/xxx/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7B31D7-0113-D71D-FB94-E08C2E8A6F93}"/>
              </a:ext>
            </a:extLst>
          </p:cNvPr>
          <p:cNvSpPr txBox="1"/>
          <p:nvPr/>
        </p:nvSpPr>
        <p:spPr>
          <a:xfrm>
            <a:off x="1458263" y="3467586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975FE5-0246-D5E4-9334-2C6905C8656B}"/>
              </a:ext>
            </a:extLst>
          </p:cNvPr>
          <p:cNvCxnSpPr>
            <a:cxnSpLocks/>
          </p:cNvCxnSpPr>
          <p:nvPr/>
        </p:nvCxnSpPr>
        <p:spPr>
          <a:xfrm flipV="1">
            <a:off x="2070085" y="4261207"/>
            <a:ext cx="6098851" cy="1828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C679D1B-B31E-3D0B-9590-19734BD0C4B4}"/>
              </a:ext>
            </a:extLst>
          </p:cNvPr>
          <p:cNvSpPr txBox="1"/>
          <p:nvPr/>
        </p:nvSpPr>
        <p:spPr>
          <a:xfrm>
            <a:off x="2022783" y="4067738"/>
            <a:ext cx="1554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3.2 File data stream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7179BB-9F22-24C1-0E77-29645ED3A576}"/>
              </a:ext>
            </a:extLst>
          </p:cNvPr>
          <p:cNvSpPr txBox="1"/>
          <p:nvPr/>
        </p:nvSpPr>
        <p:spPr>
          <a:xfrm>
            <a:off x="7516503" y="4382262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6F12252-FB09-60D0-6CFF-625842453831}"/>
              </a:ext>
            </a:extLst>
          </p:cNvPr>
          <p:cNvCxnSpPr>
            <a:cxnSpLocks/>
          </p:cNvCxnSpPr>
          <p:nvPr/>
        </p:nvCxnSpPr>
        <p:spPr>
          <a:xfrm flipH="1">
            <a:off x="2026322" y="3808215"/>
            <a:ext cx="7969686" cy="315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90FE17C-94A4-23FD-509A-EF1405338570}"/>
              </a:ext>
            </a:extLst>
          </p:cNvPr>
          <p:cNvSpPr txBox="1"/>
          <p:nvPr/>
        </p:nvSpPr>
        <p:spPr>
          <a:xfrm>
            <a:off x="8287913" y="3573083"/>
            <a:ext cx="1697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4.1 Inject a malware request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A6E8C3-35FD-59D1-94AF-78D90D1E9DD8}"/>
              </a:ext>
            </a:extLst>
          </p:cNvPr>
          <p:cNvCxnSpPr>
            <a:cxnSpLocks/>
          </p:cNvCxnSpPr>
          <p:nvPr/>
        </p:nvCxnSpPr>
        <p:spPr>
          <a:xfrm>
            <a:off x="2036681" y="4082269"/>
            <a:ext cx="7954410" cy="128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0FF18D3-0D79-E88C-6D5A-9D7C9FA2934E}"/>
              </a:ext>
            </a:extLst>
          </p:cNvPr>
          <p:cNvSpPr txBox="1"/>
          <p:nvPr/>
        </p:nvSpPr>
        <p:spPr>
          <a:xfrm>
            <a:off x="2019444" y="3867683"/>
            <a:ext cx="1762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4.2 Trojan busy, task queued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4C30F8-2DCE-50C7-DCB3-AD79F0DA6528}"/>
              </a:ext>
            </a:extLst>
          </p:cNvPr>
          <p:cNvCxnSpPr>
            <a:cxnSpLocks/>
          </p:cNvCxnSpPr>
          <p:nvPr/>
        </p:nvCxnSpPr>
        <p:spPr>
          <a:xfrm>
            <a:off x="2070085" y="4766335"/>
            <a:ext cx="7954410" cy="128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C791341-4014-DE2E-0A68-09585F0F44D0}"/>
              </a:ext>
            </a:extLst>
          </p:cNvPr>
          <p:cNvSpPr txBox="1"/>
          <p:nvPr/>
        </p:nvSpPr>
        <p:spPr>
          <a:xfrm>
            <a:off x="1992796" y="4514204"/>
            <a:ext cx="2735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4.3 Trojan free, ready to receive malware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90CF4D-B832-D30C-BA62-7629B5E1A53D}"/>
              </a:ext>
            </a:extLst>
          </p:cNvPr>
          <p:cNvSpPr txBox="1"/>
          <p:nvPr/>
        </p:nvSpPr>
        <p:spPr>
          <a:xfrm>
            <a:off x="9579026" y="4362116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1BCC4E9-53BD-0A9D-EB30-97AC30A7F4D0}"/>
              </a:ext>
            </a:extLst>
          </p:cNvPr>
          <p:cNvCxnSpPr>
            <a:cxnSpLocks/>
          </p:cNvCxnSpPr>
          <p:nvPr/>
        </p:nvCxnSpPr>
        <p:spPr>
          <a:xfrm flipH="1">
            <a:off x="2027617" y="5019473"/>
            <a:ext cx="795415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22EA09E-8681-4F6E-071F-E72D4CAB3256}"/>
              </a:ext>
            </a:extLst>
          </p:cNvPr>
          <p:cNvSpPr txBox="1"/>
          <p:nvPr/>
        </p:nvSpPr>
        <p:spPr>
          <a:xfrm>
            <a:off x="1453797" y="5146646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95146BE-92D7-03FF-4058-CF82B9E37E85}"/>
              </a:ext>
            </a:extLst>
          </p:cNvPr>
          <p:cNvSpPr txBox="1"/>
          <p:nvPr/>
        </p:nvSpPr>
        <p:spPr>
          <a:xfrm>
            <a:off x="8534738" y="4807673"/>
            <a:ext cx="155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4.4 Malware File data stream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4EFD5F2-0CC3-29E5-E9A2-22EC67E93BA3}"/>
              </a:ext>
            </a:extLst>
          </p:cNvPr>
          <p:cNvSpPr txBox="1"/>
          <p:nvPr/>
        </p:nvSpPr>
        <p:spPr>
          <a:xfrm>
            <a:off x="3365774" y="5250346"/>
            <a:ext cx="2263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Not detect trojan service as there is no response (handshake fail)</a:t>
            </a:r>
          </a:p>
        </p:txBody>
      </p:sp>
      <p:pic>
        <p:nvPicPr>
          <p:cNvPr id="2" name="Picture 1" descr="A red horse on wheels&#10;&#10;Description automatically generated">
            <a:extLst>
              <a:ext uri="{FF2B5EF4-FFF2-40B4-BE49-F238E27FC236}">
                <a16:creationId xmlns:a16="http://schemas.microsoft.com/office/drawing/2014/main" id="{1D320202-1B5E-35A6-F8DA-631F52A54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7439" y="526343"/>
            <a:ext cx="323830" cy="323830"/>
          </a:xfrm>
          <a:prstGeom prst="rect">
            <a:avLst/>
          </a:prstGeom>
        </p:spPr>
      </p:pic>
      <p:pic>
        <p:nvPicPr>
          <p:cNvPr id="3" name="Picture 2" descr="A red horse on wheels&#10;&#10;Description automatically generated">
            <a:extLst>
              <a:ext uri="{FF2B5EF4-FFF2-40B4-BE49-F238E27FC236}">
                <a16:creationId xmlns:a16="http://schemas.microsoft.com/office/drawing/2014/main" id="{924009DC-3363-032F-CB93-1DC2F449B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0691" y="484538"/>
            <a:ext cx="227494" cy="227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D5B806-B03E-F0F6-C2E2-7F5A585BE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476" y="629833"/>
            <a:ext cx="320040" cy="268970"/>
          </a:xfrm>
          <a:prstGeom prst="rect">
            <a:avLst/>
          </a:prstGeom>
        </p:spPr>
      </p:pic>
      <p:pic>
        <p:nvPicPr>
          <p:cNvPr id="14" name="Picture 13" descr="A red horse on wheels&#10;&#10;Description automatically generated">
            <a:extLst>
              <a:ext uri="{FF2B5EF4-FFF2-40B4-BE49-F238E27FC236}">
                <a16:creationId xmlns:a16="http://schemas.microsoft.com/office/drawing/2014/main" id="{AB8BA4A0-1D1A-38D2-7449-B75BD0085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24408" y="475613"/>
            <a:ext cx="227494" cy="2274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8E6E26-4C81-D4BE-DDCD-14DD33CA8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193" y="620908"/>
            <a:ext cx="320040" cy="268970"/>
          </a:xfrm>
          <a:prstGeom prst="rect">
            <a:avLst/>
          </a:prstGeom>
        </p:spPr>
      </p:pic>
      <p:pic>
        <p:nvPicPr>
          <p:cNvPr id="18" name="Picture 17" descr="A red horse on wheels&#10;&#10;Description automatically generated">
            <a:extLst>
              <a:ext uri="{FF2B5EF4-FFF2-40B4-BE49-F238E27FC236}">
                <a16:creationId xmlns:a16="http://schemas.microsoft.com/office/drawing/2014/main" id="{9375D1BA-DF7F-C2AF-9720-90CB21AC3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96151" y="493682"/>
            <a:ext cx="227494" cy="2274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361B33-7063-2797-73E9-4AEC43DF9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936" y="638977"/>
            <a:ext cx="320040" cy="2689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7406A3-3972-D14E-6FAC-A0AC0E13B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247" y="2172514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08971F-5DF6-5055-6851-0444B509D6FE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353902" y="2338392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5C6874D-2B33-951B-B0E1-645B44B5ED88}"/>
              </a:ext>
            </a:extLst>
          </p:cNvPr>
          <p:cNvSpPr txBox="1"/>
          <p:nvPr/>
        </p:nvSpPr>
        <p:spPr>
          <a:xfrm>
            <a:off x="6502281" y="1681842"/>
            <a:ext cx="13836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Hacker-1 control action: rum </a:t>
            </a:r>
            <a:r>
              <a:rPr lang="en-SG" sz="1100" b="1" dirty="0" err="1"/>
              <a:t>cmd</a:t>
            </a:r>
            <a:endParaRPr lang="en-SG" sz="1100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1650CDD-55A3-72DE-7913-A6B056FF4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343" y="301147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6C2C15-AB01-86F8-99F9-BC6125AE8E74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8205998" y="3177353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D935CEB-752F-5BFB-9627-328C89DC69BA}"/>
              </a:ext>
            </a:extLst>
          </p:cNvPr>
          <p:cNvSpPr txBox="1"/>
          <p:nvPr/>
        </p:nvSpPr>
        <p:spPr>
          <a:xfrm>
            <a:off x="8287913" y="2518521"/>
            <a:ext cx="12598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Hacker-2 control action: Steal file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085CB0D-3834-44E6-7887-B8D11B074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4093" y="348069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5766805-2F53-CFEF-4430-BE445EE7ED84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10067748" y="3646573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F843048-3EF9-8653-0E25-36DA48EC017C}"/>
              </a:ext>
            </a:extLst>
          </p:cNvPr>
          <p:cNvSpPr txBox="1"/>
          <p:nvPr/>
        </p:nvSpPr>
        <p:spPr>
          <a:xfrm>
            <a:off x="10149663" y="2987741"/>
            <a:ext cx="1518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Hacker-N control action: inject malware</a:t>
            </a:r>
          </a:p>
        </p:txBody>
      </p:sp>
    </p:spTree>
    <p:extLst>
      <p:ext uri="{BB962C8B-B14F-4D97-AF65-F5344CB8AC3E}">
        <p14:creationId xmlns:p14="http://schemas.microsoft.com/office/powerpoint/2010/main" val="149467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257861-546E-512E-ADB3-9D1F3AFF89F0}"/>
              </a:ext>
            </a:extLst>
          </p:cNvPr>
          <p:cNvCxnSpPr>
            <a:cxnSpLocks/>
          </p:cNvCxnSpPr>
          <p:nvPr/>
        </p:nvCxnSpPr>
        <p:spPr>
          <a:xfrm>
            <a:off x="9846154" y="884288"/>
            <a:ext cx="0" cy="4729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419ED0-9D2F-5B30-D501-BADD6536F240}"/>
              </a:ext>
            </a:extLst>
          </p:cNvPr>
          <p:cNvSpPr txBox="1"/>
          <p:nvPr/>
        </p:nvSpPr>
        <p:spPr>
          <a:xfrm>
            <a:off x="9261922" y="511459"/>
            <a:ext cx="1168464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Trojan Controller hub </a:t>
            </a:r>
          </a:p>
        </p:txBody>
      </p:sp>
      <p:pic>
        <p:nvPicPr>
          <p:cNvPr id="29" name="Picture 28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305B99C7-A593-8B90-8053-0CAC4C482D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10485165" y="496122"/>
            <a:ext cx="489508" cy="39428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FD1708C-BDDD-2045-CEA0-545AE8A046C4}"/>
              </a:ext>
            </a:extLst>
          </p:cNvPr>
          <p:cNvSpPr txBox="1"/>
          <p:nvPr/>
        </p:nvSpPr>
        <p:spPr>
          <a:xfrm>
            <a:off x="1368422" y="511459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Backdoor trojan-0 </a:t>
            </a:r>
          </a:p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[Victim_00]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3F1654-2BEF-87B5-49CB-6D0E55466570}"/>
              </a:ext>
            </a:extLst>
          </p:cNvPr>
          <p:cNvCxnSpPr>
            <a:cxnSpLocks/>
          </p:cNvCxnSpPr>
          <p:nvPr/>
        </p:nvCxnSpPr>
        <p:spPr>
          <a:xfrm>
            <a:off x="2010675" y="915796"/>
            <a:ext cx="0" cy="472911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446993-35F0-08DD-AC03-7C1141C2B5CB}"/>
              </a:ext>
            </a:extLst>
          </p:cNvPr>
          <p:cNvCxnSpPr>
            <a:cxnSpLocks/>
          </p:cNvCxnSpPr>
          <p:nvPr/>
        </p:nvCxnSpPr>
        <p:spPr>
          <a:xfrm>
            <a:off x="2010675" y="1234440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A7AFAF1-E318-4745-4CD0-D5B27397862A}"/>
              </a:ext>
            </a:extLst>
          </p:cNvPr>
          <p:cNvSpPr txBox="1"/>
          <p:nvPr/>
        </p:nvSpPr>
        <p:spPr>
          <a:xfrm>
            <a:off x="1999111" y="997075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 Trojan register request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EF8A7B-B3AE-C751-4A40-BE1AED343FF9}"/>
              </a:ext>
            </a:extLst>
          </p:cNvPr>
          <p:cNvCxnSpPr>
            <a:cxnSpLocks/>
          </p:cNvCxnSpPr>
          <p:nvPr/>
        </p:nvCxnSpPr>
        <p:spPr>
          <a:xfrm flipH="1">
            <a:off x="2010675" y="1408176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6B20301-BFF7-266C-96AA-1CDAF65F89BB}"/>
              </a:ext>
            </a:extLst>
          </p:cNvPr>
          <p:cNvSpPr txBox="1"/>
          <p:nvPr/>
        </p:nvSpPr>
        <p:spPr>
          <a:xfrm>
            <a:off x="7788679" y="1392683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1.1 Trojan register accept response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F80854-9505-2195-A45A-BAD4C0FA3C2E}"/>
              </a:ext>
            </a:extLst>
          </p:cNvPr>
          <p:cNvSpPr txBox="1"/>
          <p:nvPr/>
        </p:nvSpPr>
        <p:spPr>
          <a:xfrm>
            <a:off x="3907406" y="496122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7030A0"/>
                </a:solidFill>
              </a:rPr>
              <a:t>Backdoor trojan-1 </a:t>
            </a:r>
          </a:p>
          <a:p>
            <a:r>
              <a:rPr lang="en-SG" sz="1100" b="1" dirty="0">
                <a:solidFill>
                  <a:srgbClr val="7030A0"/>
                </a:solidFill>
              </a:rPr>
              <a:t>[Victim_01]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8D7EBFC-B466-1582-8AD5-124074E4F03A}"/>
              </a:ext>
            </a:extLst>
          </p:cNvPr>
          <p:cNvCxnSpPr>
            <a:cxnSpLocks/>
          </p:cNvCxnSpPr>
          <p:nvPr/>
        </p:nvCxnSpPr>
        <p:spPr>
          <a:xfrm>
            <a:off x="4549659" y="900459"/>
            <a:ext cx="0" cy="47291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9E0D609-DA8E-8D8E-00B1-435F806225F8}"/>
              </a:ext>
            </a:extLst>
          </p:cNvPr>
          <p:cNvSpPr txBox="1"/>
          <p:nvPr/>
        </p:nvSpPr>
        <p:spPr>
          <a:xfrm>
            <a:off x="6510562" y="470737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FF0000"/>
                </a:solidFill>
              </a:rPr>
              <a:t>Backdoor trojan-N </a:t>
            </a:r>
          </a:p>
          <a:p>
            <a:r>
              <a:rPr lang="en-SG" sz="1100" b="1" dirty="0">
                <a:solidFill>
                  <a:srgbClr val="FF0000"/>
                </a:solidFill>
              </a:rPr>
              <a:t>[</a:t>
            </a:r>
            <a:r>
              <a:rPr lang="en-SG" sz="1100" b="1" dirty="0" err="1">
                <a:solidFill>
                  <a:srgbClr val="FF0000"/>
                </a:solidFill>
              </a:rPr>
              <a:t>Victim_N</a:t>
            </a:r>
            <a:r>
              <a:rPr lang="en-SG" sz="1100" b="1" dirty="0">
                <a:solidFill>
                  <a:srgbClr val="FF0000"/>
                </a:solidFill>
              </a:rPr>
              <a:t>]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E714062-A4CF-7269-43F8-1307B2091814}"/>
              </a:ext>
            </a:extLst>
          </p:cNvPr>
          <p:cNvCxnSpPr>
            <a:cxnSpLocks/>
          </p:cNvCxnSpPr>
          <p:nvPr/>
        </p:nvCxnSpPr>
        <p:spPr>
          <a:xfrm>
            <a:off x="7152815" y="875074"/>
            <a:ext cx="0" cy="4729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E628F8F-3475-EA62-E8D0-3D506FB9AFDA}"/>
              </a:ext>
            </a:extLst>
          </p:cNvPr>
          <p:cNvCxnSpPr>
            <a:cxnSpLocks/>
          </p:cNvCxnSpPr>
          <p:nvPr/>
        </p:nvCxnSpPr>
        <p:spPr>
          <a:xfrm>
            <a:off x="4549659" y="1834331"/>
            <a:ext cx="5296495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907E9A1-EF1B-0621-C87D-319634D96599}"/>
              </a:ext>
            </a:extLst>
          </p:cNvPr>
          <p:cNvCxnSpPr>
            <a:cxnSpLocks/>
          </p:cNvCxnSpPr>
          <p:nvPr/>
        </p:nvCxnSpPr>
        <p:spPr>
          <a:xfrm flipH="1">
            <a:off x="4538095" y="2029250"/>
            <a:ext cx="5229439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11CAD3B-49BB-4D89-8753-BD17C63ACD00}"/>
              </a:ext>
            </a:extLst>
          </p:cNvPr>
          <p:cNvSpPr txBox="1"/>
          <p:nvPr/>
        </p:nvSpPr>
        <p:spPr>
          <a:xfrm>
            <a:off x="4613831" y="1577186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 Trojan register request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577E2D8-C09F-56BB-B14D-28EAD8A5BDE6}"/>
              </a:ext>
            </a:extLst>
          </p:cNvPr>
          <p:cNvSpPr txBox="1"/>
          <p:nvPr/>
        </p:nvSpPr>
        <p:spPr>
          <a:xfrm>
            <a:off x="7806844" y="2029250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2.1 Trojan register accept response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3747CFE-FF0F-6B74-A15B-20D9D264329F}"/>
              </a:ext>
            </a:extLst>
          </p:cNvPr>
          <p:cNvCxnSpPr>
            <a:cxnSpLocks/>
          </p:cNvCxnSpPr>
          <p:nvPr/>
        </p:nvCxnSpPr>
        <p:spPr>
          <a:xfrm>
            <a:off x="2028841" y="2476069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57CA0C4-0FFE-5823-1881-66C7DE6109CF}"/>
              </a:ext>
            </a:extLst>
          </p:cNvPr>
          <p:cNvSpPr txBox="1"/>
          <p:nvPr/>
        </p:nvSpPr>
        <p:spPr>
          <a:xfrm>
            <a:off x="2022240" y="2246710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1.2 Trojan task fetch request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A4190A9-0004-A6F0-21CC-DF26EF9F71D9}"/>
              </a:ext>
            </a:extLst>
          </p:cNvPr>
          <p:cNvCxnSpPr>
            <a:cxnSpLocks/>
          </p:cNvCxnSpPr>
          <p:nvPr/>
        </p:nvCxnSpPr>
        <p:spPr>
          <a:xfrm flipH="1">
            <a:off x="2028841" y="2648712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AE0D24D-C692-17FD-2363-207D817381C2}"/>
              </a:ext>
            </a:extLst>
          </p:cNvPr>
          <p:cNvSpPr txBox="1"/>
          <p:nvPr/>
        </p:nvSpPr>
        <p:spPr>
          <a:xfrm>
            <a:off x="8111319" y="2650323"/>
            <a:ext cx="207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1.3 Trojan no task response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A09231C0-EF20-E2B6-7A77-999FD73D8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2648712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3AC4A33-B53C-8A11-114C-F9B059271963}"/>
              </a:ext>
            </a:extLst>
          </p:cNvPr>
          <p:cNvCxnSpPr>
            <a:cxnSpLocks/>
          </p:cNvCxnSpPr>
          <p:nvPr/>
        </p:nvCxnSpPr>
        <p:spPr>
          <a:xfrm flipH="1">
            <a:off x="9864320" y="2814590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DE04BEF-FB17-57EE-D5C4-7795D9B6A7E0}"/>
              </a:ext>
            </a:extLst>
          </p:cNvPr>
          <p:cNvSpPr txBox="1"/>
          <p:nvPr/>
        </p:nvSpPr>
        <p:spPr>
          <a:xfrm>
            <a:off x="10542530" y="2548006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1.4 Hacker assign run </a:t>
            </a:r>
            <a:r>
              <a:rPr lang="en-SG" sz="1100" b="1" dirty="0" err="1"/>
              <a:t>cmd</a:t>
            </a:r>
            <a:r>
              <a:rPr lang="en-SG" sz="1100" b="1" dirty="0"/>
              <a:t> task to trojan id=0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D0CF45C-159C-D645-7FFF-7F5F199BDEA2}"/>
              </a:ext>
            </a:extLst>
          </p:cNvPr>
          <p:cNvCxnSpPr>
            <a:cxnSpLocks/>
          </p:cNvCxnSpPr>
          <p:nvPr/>
        </p:nvCxnSpPr>
        <p:spPr>
          <a:xfrm>
            <a:off x="2010674" y="3051746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E48AAD5-26C8-8034-C293-2654DAD62813}"/>
              </a:ext>
            </a:extLst>
          </p:cNvPr>
          <p:cNvSpPr txBox="1"/>
          <p:nvPr/>
        </p:nvSpPr>
        <p:spPr>
          <a:xfrm>
            <a:off x="2037803" y="2831197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1.5 Trojan task fetch request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C5C2048-F41B-2481-AAD4-91B1BFAE7E2A}"/>
              </a:ext>
            </a:extLst>
          </p:cNvPr>
          <p:cNvCxnSpPr>
            <a:cxnSpLocks/>
          </p:cNvCxnSpPr>
          <p:nvPr/>
        </p:nvCxnSpPr>
        <p:spPr>
          <a:xfrm flipH="1">
            <a:off x="2010673" y="3280351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F0D6E44-A21E-D26C-905E-4567E7EED136}"/>
              </a:ext>
            </a:extLst>
          </p:cNvPr>
          <p:cNvSpPr txBox="1"/>
          <p:nvPr/>
        </p:nvSpPr>
        <p:spPr>
          <a:xfrm>
            <a:off x="8225680" y="3297741"/>
            <a:ext cx="207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1.6 Trojan run </a:t>
            </a:r>
            <a:r>
              <a:rPr lang="en-SG" sz="10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 request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6F94BC-0A3E-8A29-C37F-BFF9C24C21AA}"/>
              </a:ext>
            </a:extLst>
          </p:cNvPr>
          <p:cNvSpPr txBox="1"/>
          <p:nvPr/>
        </p:nvSpPr>
        <p:spPr>
          <a:xfrm>
            <a:off x="1440024" y="3436133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Command execution API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12AEA3-9AE7-3DB8-2578-4D09B56B5F5B}"/>
              </a:ext>
            </a:extLst>
          </p:cNvPr>
          <p:cNvCxnSpPr>
            <a:cxnSpLocks/>
          </p:cNvCxnSpPr>
          <p:nvPr/>
        </p:nvCxnSpPr>
        <p:spPr>
          <a:xfrm>
            <a:off x="2010672" y="3899090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27E4F9B-CCF8-CDC0-3DD5-4B006A390C6B}"/>
              </a:ext>
            </a:extLst>
          </p:cNvPr>
          <p:cNvSpPr txBox="1"/>
          <p:nvPr/>
        </p:nvSpPr>
        <p:spPr>
          <a:xfrm>
            <a:off x="2028841" y="3892629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1.7 </a:t>
            </a:r>
            <a:r>
              <a:rPr lang="en-SG" sz="10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 execution result 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4F3E364C-E9C3-AFC9-0D88-AD4C3C920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3496737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26A0CC8-B937-6333-2261-2D49DFE48378}"/>
              </a:ext>
            </a:extLst>
          </p:cNvPr>
          <p:cNvCxnSpPr>
            <a:cxnSpLocks/>
          </p:cNvCxnSpPr>
          <p:nvPr/>
        </p:nvCxnSpPr>
        <p:spPr>
          <a:xfrm flipH="1">
            <a:off x="9864320" y="3662615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88A82D8-CDBA-B41A-0A94-B0B861A55FEC}"/>
              </a:ext>
            </a:extLst>
          </p:cNvPr>
          <p:cNvSpPr txBox="1"/>
          <p:nvPr/>
        </p:nvSpPr>
        <p:spPr>
          <a:xfrm>
            <a:off x="10542530" y="3396031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2.2 Hacker assign steal file from trojan id=1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5843331-F488-92C4-D689-5D46F07F1B31}"/>
              </a:ext>
            </a:extLst>
          </p:cNvPr>
          <p:cNvCxnSpPr>
            <a:cxnSpLocks/>
          </p:cNvCxnSpPr>
          <p:nvPr/>
        </p:nvCxnSpPr>
        <p:spPr>
          <a:xfrm>
            <a:off x="4549659" y="4227011"/>
            <a:ext cx="5296495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7527347-D026-AED2-EFDC-F56000CBE11E}"/>
              </a:ext>
            </a:extLst>
          </p:cNvPr>
          <p:cNvSpPr txBox="1"/>
          <p:nvPr/>
        </p:nvSpPr>
        <p:spPr>
          <a:xfrm>
            <a:off x="4519564" y="3963401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2.2 Trojan task fetch request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E1F0D39-FC71-6F10-C98F-A68040FD8146}"/>
              </a:ext>
            </a:extLst>
          </p:cNvPr>
          <p:cNvCxnSpPr>
            <a:cxnSpLocks/>
          </p:cNvCxnSpPr>
          <p:nvPr/>
        </p:nvCxnSpPr>
        <p:spPr>
          <a:xfrm flipH="1">
            <a:off x="4549659" y="4434232"/>
            <a:ext cx="5278330" cy="2741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80EDF23-D308-5B84-8181-06426959A10B}"/>
              </a:ext>
            </a:extLst>
          </p:cNvPr>
          <p:cNvSpPr txBox="1"/>
          <p:nvPr/>
        </p:nvSpPr>
        <p:spPr>
          <a:xfrm>
            <a:off x="7725284" y="4397776"/>
            <a:ext cx="2220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2.2 Trojan transfer file to hub request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D2CE1CB-BEBC-C12E-FF66-DF5B2BC18A87}"/>
              </a:ext>
            </a:extLst>
          </p:cNvPr>
          <p:cNvSpPr txBox="1"/>
          <p:nvPr/>
        </p:nvSpPr>
        <p:spPr>
          <a:xfrm>
            <a:off x="4045823" y="4564345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0F65B64-2E37-5CA6-AC74-D331299AFE63}"/>
              </a:ext>
            </a:extLst>
          </p:cNvPr>
          <p:cNvCxnSpPr>
            <a:cxnSpLocks/>
          </p:cNvCxnSpPr>
          <p:nvPr/>
        </p:nvCxnSpPr>
        <p:spPr>
          <a:xfrm flipV="1">
            <a:off x="4549659" y="4870225"/>
            <a:ext cx="5278330" cy="1386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6D23ADF-1EBA-4466-587B-4F9A15BD398C}"/>
              </a:ext>
            </a:extLst>
          </p:cNvPr>
          <p:cNvSpPr txBox="1"/>
          <p:nvPr/>
        </p:nvSpPr>
        <p:spPr>
          <a:xfrm>
            <a:off x="4499514" y="4927959"/>
            <a:ext cx="1554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3.2 File data stream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FC532E-FF10-6AC1-DDA2-F6B36D225AC8}"/>
              </a:ext>
            </a:extLst>
          </p:cNvPr>
          <p:cNvSpPr txBox="1"/>
          <p:nvPr/>
        </p:nvSpPr>
        <p:spPr>
          <a:xfrm>
            <a:off x="9344801" y="5055598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897DD47-C595-B5EB-FA6C-8DCD2C608F64}"/>
              </a:ext>
            </a:extLst>
          </p:cNvPr>
          <p:cNvCxnSpPr>
            <a:cxnSpLocks/>
          </p:cNvCxnSpPr>
          <p:nvPr/>
        </p:nvCxnSpPr>
        <p:spPr>
          <a:xfrm>
            <a:off x="7189269" y="1634439"/>
            <a:ext cx="2596553" cy="191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A7BAA41-C43F-A0DC-4984-EEEDFAEA455B}"/>
              </a:ext>
            </a:extLst>
          </p:cNvPr>
          <p:cNvSpPr txBox="1"/>
          <p:nvPr/>
        </p:nvSpPr>
        <p:spPr>
          <a:xfrm>
            <a:off x="7150195" y="1606958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3.1 Trojan register request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B4A5419-7054-D05B-6B4A-1B8F0911DD4A}"/>
              </a:ext>
            </a:extLst>
          </p:cNvPr>
          <p:cNvCxnSpPr>
            <a:cxnSpLocks/>
          </p:cNvCxnSpPr>
          <p:nvPr/>
        </p:nvCxnSpPr>
        <p:spPr>
          <a:xfrm flipH="1">
            <a:off x="7188824" y="2281901"/>
            <a:ext cx="263300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85AEE302-4D2E-A13D-6BBC-9E681983AB7C}"/>
              </a:ext>
            </a:extLst>
          </p:cNvPr>
          <p:cNvSpPr txBox="1"/>
          <p:nvPr/>
        </p:nvSpPr>
        <p:spPr>
          <a:xfrm>
            <a:off x="7813445" y="2259848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3.2 Trojan register reject response</a:t>
            </a:r>
          </a:p>
        </p:txBody>
      </p:sp>
      <p:sp>
        <p:nvSpPr>
          <p:cNvPr id="125" name="Left Brace 124">
            <a:extLst>
              <a:ext uri="{FF2B5EF4-FFF2-40B4-BE49-F238E27FC236}">
                <a16:creationId xmlns:a16="http://schemas.microsoft.com/office/drawing/2014/main" id="{283950F3-97C4-1C9D-D9E5-62100DCF5825}"/>
              </a:ext>
            </a:extLst>
          </p:cNvPr>
          <p:cNvSpPr/>
          <p:nvPr/>
        </p:nvSpPr>
        <p:spPr>
          <a:xfrm>
            <a:off x="6821123" y="2281902"/>
            <a:ext cx="283209" cy="271292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F09AF55-5303-BE83-9EFA-8ECB661CA049}"/>
              </a:ext>
            </a:extLst>
          </p:cNvPr>
          <p:cNvSpPr txBox="1"/>
          <p:nvPr/>
        </p:nvSpPr>
        <p:spPr>
          <a:xfrm>
            <a:off x="5488322" y="3455141"/>
            <a:ext cx="1537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3.3 sleep register cooldown time interval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08C0528-E068-74CF-268E-74B88504B79A}"/>
              </a:ext>
            </a:extLst>
          </p:cNvPr>
          <p:cNvCxnSpPr>
            <a:cxnSpLocks/>
          </p:cNvCxnSpPr>
          <p:nvPr/>
        </p:nvCxnSpPr>
        <p:spPr>
          <a:xfrm>
            <a:off x="7170981" y="4943052"/>
            <a:ext cx="2693339" cy="69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5ED86ACA-B93F-B0B9-5D2A-7D6D6954E923}"/>
              </a:ext>
            </a:extLst>
          </p:cNvPr>
          <p:cNvSpPr txBox="1"/>
          <p:nvPr/>
        </p:nvSpPr>
        <p:spPr>
          <a:xfrm>
            <a:off x="7120586" y="4987202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3.4 Trojan register request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2362893-FAB5-74E2-08A4-5191E7566E16}"/>
              </a:ext>
            </a:extLst>
          </p:cNvPr>
          <p:cNvCxnSpPr>
            <a:cxnSpLocks/>
          </p:cNvCxnSpPr>
          <p:nvPr/>
        </p:nvCxnSpPr>
        <p:spPr>
          <a:xfrm flipH="1">
            <a:off x="7165151" y="5388369"/>
            <a:ext cx="263300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43E3332-96E3-B69F-E244-7064707EEEB2}"/>
              </a:ext>
            </a:extLst>
          </p:cNvPr>
          <p:cNvSpPr txBox="1"/>
          <p:nvPr/>
        </p:nvSpPr>
        <p:spPr>
          <a:xfrm>
            <a:off x="7789772" y="5366316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3.5 Trojan register accept response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EA59C736-79DD-A2E8-891D-7D45A1769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537775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08E8136-CDFE-24FF-C1A2-2421C558F851}"/>
              </a:ext>
            </a:extLst>
          </p:cNvPr>
          <p:cNvCxnSpPr>
            <a:cxnSpLocks/>
          </p:cNvCxnSpPr>
          <p:nvPr/>
        </p:nvCxnSpPr>
        <p:spPr>
          <a:xfrm flipH="1">
            <a:off x="9864320" y="5488769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D85AB3D-13FA-3177-86EF-F49E76807E25}"/>
              </a:ext>
            </a:extLst>
          </p:cNvPr>
          <p:cNvSpPr txBox="1"/>
          <p:nvPr/>
        </p:nvSpPr>
        <p:spPr>
          <a:xfrm>
            <a:off x="10542530" y="5277049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3.7 Hacker assign inject malware to trojan id=N</a:t>
            </a:r>
          </a:p>
        </p:txBody>
      </p:sp>
      <p:pic>
        <p:nvPicPr>
          <p:cNvPr id="135" name="Picture 134" descr="A red horse on wheels&#10;&#10;Description automatically generated">
            <a:extLst>
              <a:ext uri="{FF2B5EF4-FFF2-40B4-BE49-F238E27FC236}">
                <a16:creationId xmlns:a16="http://schemas.microsoft.com/office/drawing/2014/main" id="{F01200E4-EC65-1AFE-C0A4-FF44F52CB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7439" y="526343"/>
            <a:ext cx="323830" cy="323830"/>
          </a:xfrm>
          <a:prstGeom prst="rect">
            <a:avLst/>
          </a:prstGeom>
        </p:spPr>
      </p:pic>
      <p:pic>
        <p:nvPicPr>
          <p:cNvPr id="136" name="Picture 135" descr="A red horse on wheels&#10;&#10;Description automatically generated">
            <a:extLst>
              <a:ext uri="{FF2B5EF4-FFF2-40B4-BE49-F238E27FC236}">
                <a16:creationId xmlns:a16="http://schemas.microsoft.com/office/drawing/2014/main" id="{E0874974-4AAF-39E2-333A-EC9B56964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55484" y="505892"/>
            <a:ext cx="323830" cy="323830"/>
          </a:xfrm>
          <a:prstGeom prst="rect">
            <a:avLst/>
          </a:prstGeom>
        </p:spPr>
      </p:pic>
      <p:pic>
        <p:nvPicPr>
          <p:cNvPr id="137" name="Picture 136" descr="A red horse on wheels&#10;&#10;Description automatically generated">
            <a:extLst>
              <a:ext uri="{FF2B5EF4-FFF2-40B4-BE49-F238E27FC236}">
                <a16:creationId xmlns:a16="http://schemas.microsoft.com/office/drawing/2014/main" id="{435509F9-85AB-523D-BA8C-DFC29C4E6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72221" y="475944"/>
            <a:ext cx="323830" cy="32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8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1090801" y="806596"/>
            <a:ext cx="1023748" cy="2792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1090801" y="2025796"/>
            <a:ext cx="1442849" cy="5935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User’s commands history file scanner loop (every 10 sec)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02675" y="1085849"/>
            <a:ext cx="0" cy="9399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1163727" y="1247547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10F737B-CBBE-8832-3973-0748647C1CE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610342" y="1894071"/>
            <a:ext cx="1770413" cy="725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03066F5-6C41-3C55-D6DF-C6D82F310C00}"/>
              </a:ext>
            </a:extLst>
          </p:cNvPr>
          <p:cNvSpPr/>
          <p:nvPr/>
        </p:nvSpPr>
        <p:spPr>
          <a:xfrm>
            <a:off x="2761009" y="2619375"/>
            <a:ext cx="123949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Keyboard input recorder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4114179" y="2873521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</p:cNvCxnSpPr>
          <p:nvPr/>
        </p:nvCxnSpPr>
        <p:spPr>
          <a:xfrm>
            <a:off x="1610342" y="1811153"/>
            <a:ext cx="3428384" cy="1062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602675" y="1664811"/>
            <a:ext cx="5638492" cy="1189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6145481" y="2854252"/>
            <a:ext cx="219137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action reporter (UDP-server) [silence mode]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8BC13D-0287-8717-ECEC-6664378ECE36}"/>
              </a:ext>
            </a:extLst>
          </p:cNvPr>
          <p:cNvSpPr txBox="1"/>
          <p:nvPr/>
        </p:nvSpPr>
        <p:spPr>
          <a:xfrm>
            <a:off x="2812660" y="20653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4569402" y="2025796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6798376" y="19268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thread-3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D8DDC75-2439-C1DF-373C-62AE297C8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01" y="3234506"/>
            <a:ext cx="363979" cy="35063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9A67BD-1041-8FF5-C76E-63092AD7452D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251390" y="2654491"/>
            <a:ext cx="1" cy="58001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222E533-8EE1-6FB8-ECBD-D70433D5809F}"/>
              </a:ext>
            </a:extLst>
          </p:cNvPr>
          <p:cNvCxnSpPr>
            <a:cxnSpLocks/>
            <a:stCxn id="14" idx="2"/>
            <a:endCxn id="28" idx="3"/>
          </p:cNvCxnSpPr>
          <p:nvPr/>
        </p:nvCxnSpPr>
        <p:spPr>
          <a:xfrm rot="5400000">
            <a:off x="2746720" y="2775790"/>
            <a:ext cx="320697" cy="947375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68CF2058-7849-69B7-C42B-718800FB6C54}"/>
              </a:ext>
            </a:extLst>
          </p:cNvPr>
          <p:cNvSpPr/>
          <p:nvPr/>
        </p:nvSpPr>
        <p:spPr>
          <a:xfrm>
            <a:off x="4427826" y="367955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Active code correct </a:t>
            </a:r>
            <a:r>
              <a:rPr lang="en-SG" sz="800" b="1" dirty="0"/>
              <a:t>?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6205B8-E25C-1941-67D9-EA0847CD5748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 flipH="1">
            <a:off x="5076826" y="3343275"/>
            <a:ext cx="4451" cy="3362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402C20-AF8D-A796-B236-B212496CA53C}"/>
              </a:ext>
            </a:extLst>
          </p:cNvPr>
          <p:cNvCxnSpPr>
            <a:stCxn id="36" idx="3"/>
          </p:cNvCxnSpPr>
          <p:nvPr/>
        </p:nvCxnSpPr>
        <p:spPr>
          <a:xfrm flipV="1">
            <a:off x="5725825" y="3343275"/>
            <a:ext cx="0" cy="63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7011CE-3D17-69AC-6370-92C0EFD7EE6D}"/>
              </a:ext>
            </a:extLst>
          </p:cNvPr>
          <p:cNvSpPr txBox="1"/>
          <p:nvPr/>
        </p:nvSpPr>
        <p:spPr>
          <a:xfrm>
            <a:off x="5672730" y="3448792"/>
            <a:ext cx="83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No, keep silence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33CF237-7599-90C8-678B-464E4D2646C4}"/>
              </a:ext>
            </a:extLst>
          </p:cNvPr>
          <p:cNvCxnSpPr>
            <a:cxnSpLocks/>
          </p:cNvCxnSpPr>
          <p:nvPr/>
        </p:nvCxnSpPr>
        <p:spPr>
          <a:xfrm flipH="1" flipV="1">
            <a:off x="2187476" y="4279630"/>
            <a:ext cx="2870299" cy="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803382C-800B-2270-D071-5272F72C8800}"/>
              </a:ext>
            </a:extLst>
          </p:cNvPr>
          <p:cNvSpPr txBox="1"/>
          <p:nvPr/>
        </p:nvSpPr>
        <p:spPr>
          <a:xfrm>
            <a:off x="2971296" y="3814433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command executer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1090801" y="4087471"/>
            <a:ext cx="1096674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 executor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631645" y="2619375"/>
            <a:ext cx="7493" cy="146809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9A4E425-5096-01DB-222C-48A82232C64F}"/>
              </a:ext>
            </a:extLst>
          </p:cNvPr>
          <p:cNvSpPr/>
          <p:nvPr/>
        </p:nvSpPr>
        <p:spPr>
          <a:xfrm>
            <a:off x="6206088" y="4514693"/>
            <a:ext cx="206526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Load record file and send to hacker, rotation record file.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D251DD-930B-A492-0C61-A2A81B6F8BAB}"/>
              </a:ext>
            </a:extLst>
          </p:cNvPr>
          <p:cNvCxnSpPr>
            <a:cxnSpLocks/>
            <a:stCxn id="22" idx="2"/>
            <a:endCxn id="56" idx="0"/>
          </p:cNvCxnSpPr>
          <p:nvPr/>
        </p:nvCxnSpPr>
        <p:spPr>
          <a:xfrm flipH="1">
            <a:off x="7238719" y="3324006"/>
            <a:ext cx="2448" cy="11906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6E8806B3-23AE-1C1C-FD45-68A3A7CC6ADC}"/>
              </a:ext>
            </a:extLst>
          </p:cNvPr>
          <p:cNvCxnSpPr>
            <a:cxnSpLocks/>
          </p:cNvCxnSpPr>
          <p:nvPr/>
        </p:nvCxnSpPr>
        <p:spPr>
          <a:xfrm>
            <a:off x="2408040" y="3508106"/>
            <a:ext cx="3772915" cy="13782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C8712507-02A2-AD0C-5DD4-7B41178A1970}"/>
              </a:ext>
            </a:extLst>
          </p:cNvPr>
          <p:cNvCxnSpPr>
            <a:cxnSpLocks/>
            <a:stCxn id="36" idx="2"/>
            <a:endCxn id="56" idx="1"/>
          </p:cNvCxnSpPr>
          <p:nvPr/>
        </p:nvCxnSpPr>
        <p:spPr>
          <a:xfrm rot="16200000" flipH="1">
            <a:off x="5406487" y="3949969"/>
            <a:ext cx="469940" cy="11292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966A59A-30C4-ADF4-CAE8-0A850E8004F7}"/>
              </a:ext>
            </a:extLst>
          </p:cNvPr>
          <p:cNvSpPr txBox="1"/>
          <p:nvPr/>
        </p:nvSpPr>
        <p:spPr>
          <a:xfrm>
            <a:off x="5057775" y="4269479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user action reporter 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43E2382-6A29-99E3-1C29-30489DC2E3E3}"/>
              </a:ext>
            </a:extLst>
          </p:cNvPr>
          <p:cNvSpPr/>
          <p:nvPr/>
        </p:nvSpPr>
        <p:spPr>
          <a:xfrm>
            <a:off x="6048374" y="5441739"/>
            <a:ext cx="2349085" cy="6066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Continuous sending information if new commands found during the record file rotation 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66C40C3-F8A3-7E6E-2666-ED4E721DE76C}"/>
              </a:ext>
            </a:extLst>
          </p:cNvPr>
          <p:cNvCxnSpPr>
            <a:cxnSpLocks/>
          </p:cNvCxnSpPr>
          <p:nvPr/>
        </p:nvCxnSpPr>
        <p:spPr>
          <a:xfrm>
            <a:off x="7238718" y="4984447"/>
            <a:ext cx="0" cy="45729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7801196-8FCE-A77B-6C58-A2F42CB35743}"/>
              </a:ext>
            </a:extLst>
          </p:cNvPr>
          <p:cNvSpPr/>
          <p:nvPr/>
        </p:nvSpPr>
        <p:spPr>
          <a:xfrm>
            <a:off x="1104384" y="5980060"/>
            <a:ext cx="1197336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Run command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D842417-4714-3AD7-BCBF-4564B4EAE94D}"/>
              </a:ext>
            </a:extLst>
          </p:cNvPr>
          <p:cNvSpPr/>
          <p:nvPr/>
        </p:nvSpPr>
        <p:spPr>
          <a:xfrm>
            <a:off x="4288843" y="5163225"/>
            <a:ext cx="1499766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Execute command or transfer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1CC6D10-ADDF-E5B8-0523-DF331B852B65}"/>
              </a:ext>
            </a:extLst>
          </p:cNvPr>
          <p:cNvCxnSpPr>
            <a:cxnSpLocks/>
          </p:cNvCxnSpPr>
          <p:nvPr/>
        </p:nvCxnSpPr>
        <p:spPr>
          <a:xfrm flipH="1">
            <a:off x="5076825" y="4734853"/>
            <a:ext cx="7822" cy="36744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>
            <a:extLst>
              <a:ext uri="{FF2B5EF4-FFF2-40B4-BE49-F238E27FC236}">
                <a16:creationId xmlns:a16="http://schemas.microsoft.com/office/drawing/2014/main" id="{8A0E09E1-CA64-0E51-908E-4B3911E8B337}"/>
              </a:ext>
            </a:extLst>
          </p:cNvPr>
          <p:cNvSpPr/>
          <p:nvPr/>
        </p:nvSpPr>
        <p:spPr>
          <a:xfrm>
            <a:off x="1054053" y="501843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b="1" dirty="0"/>
              <a:t>User logout?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CCC339E-49DE-F8FA-5FCA-17DE105E48C1}"/>
              </a:ext>
            </a:extLst>
          </p:cNvPr>
          <p:cNvCxnSpPr>
            <a:cxnSpLocks/>
            <a:endCxn id="80" idx="0"/>
          </p:cNvCxnSpPr>
          <p:nvPr/>
        </p:nvCxnSpPr>
        <p:spPr>
          <a:xfrm flipH="1">
            <a:off x="1703053" y="4500311"/>
            <a:ext cx="2474" cy="5181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3938FE8-8ED7-C08A-33B9-2E850631319E}"/>
              </a:ext>
            </a:extLst>
          </p:cNvPr>
          <p:cNvCxnSpPr>
            <a:cxnSpLocks/>
            <a:stCxn id="80" idx="2"/>
            <a:endCxn id="75" idx="0"/>
          </p:cNvCxnSpPr>
          <p:nvPr/>
        </p:nvCxnSpPr>
        <p:spPr>
          <a:xfrm flipH="1">
            <a:off x="1703052" y="5618510"/>
            <a:ext cx="1" cy="36155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FC1F17-7C89-E2DE-FB63-2C6F96CF9E8A}"/>
              </a:ext>
            </a:extLst>
          </p:cNvPr>
          <p:cNvCxnSpPr>
            <a:cxnSpLocks/>
          </p:cNvCxnSpPr>
          <p:nvPr/>
        </p:nvCxnSpPr>
        <p:spPr>
          <a:xfrm flipH="1" flipV="1">
            <a:off x="2325158" y="5344683"/>
            <a:ext cx="1955564" cy="496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F082C9D-14FD-B494-8A79-D59F6B7622D9}"/>
              </a:ext>
            </a:extLst>
          </p:cNvPr>
          <p:cNvSpPr txBox="1"/>
          <p:nvPr/>
        </p:nvSpPr>
        <p:spPr>
          <a:xfrm>
            <a:off x="1701124" y="5621016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7043CB-02AB-6B8D-33B4-4E6F8FAE3FD6}"/>
              </a:ext>
            </a:extLst>
          </p:cNvPr>
          <p:cNvSpPr txBox="1"/>
          <p:nvPr/>
        </p:nvSpPr>
        <p:spPr>
          <a:xfrm>
            <a:off x="1079780" y="468105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0B8FD73-0FCF-51E8-62BE-31FC6F8846A2}"/>
              </a:ext>
            </a:extLst>
          </p:cNvPr>
          <p:cNvCxnSpPr>
            <a:cxnSpLocks/>
          </p:cNvCxnSpPr>
          <p:nvPr/>
        </p:nvCxnSpPr>
        <p:spPr>
          <a:xfrm flipV="1">
            <a:off x="1104384" y="4478107"/>
            <a:ext cx="0" cy="81643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F74EDE4-52B7-8A12-4857-8B290A79E82B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2301720" y="5553745"/>
            <a:ext cx="1987123" cy="61494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A80FA54-527D-F0D7-91DF-11A0466B8EEE}"/>
              </a:ext>
            </a:extLst>
          </p:cNvPr>
          <p:cNvSpPr txBox="1"/>
          <p:nvPr/>
        </p:nvSpPr>
        <p:spPr>
          <a:xfrm>
            <a:off x="1941114" y="3516272"/>
            <a:ext cx="118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Action record file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BC69068-3A4B-EE87-C8ED-DCA27F9A7128}"/>
              </a:ext>
            </a:extLst>
          </p:cNvPr>
          <p:cNvSpPr txBox="1"/>
          <p:nvPr/>
        </p:nvSpPr>
        <p:spPr>
          <a:xfrm>
            <a:off x="3277935" y="5572452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Command execution result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8C95C9B-2780-A42B-AE43-6F33914CAEE8}"/>
              </a:ext>
            </a:extLst>
          </p:cNvPr>
          <p:cNvSpPr/>
          <p:nvPr/>
        </p:nvSpPr>
        <p:spPr>
          <a:xfrm>
            <a:off x="9536606" y="1661922"/>
            <a:ext cx="1688176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connector start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027EC3-E9D7-4491-C441-AB1AF703FEF5}"/>
              </a:ext>
            </a:extLst>
          </p:cNvPr>
          <p:cNvSpPr/>
          <p:nvPr/>
        </p:nvSpPr>
        <p:spPr>
          <a:xfrm>
            <a:off x="9536607" y="2289437"/>
            <a:ext cx="940894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UDP client start  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4403C0E-7503-8AA5-535D-5DFAA2A36124}"/>
              </a:ext>
            </a:extLst>
          </p:cNvPr>
          <p:cNvCxnSpPr>
            <a:cxnSpLocks/>
          </p:cNvCxnSpPr>
          <p:nvPr/>
        </p:nvCxnSpPr>
        <p:spPr>
          <a:xfrm>
            <a:off x="10048480" y="2025796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0155E32-603D-136F-702D-79B1C405A009}"/>
              </a:ext>
            </a:extLst>
          </p:cNvPr>
          <p:cNvCxnSpPr>
            <a:cxnSpLocks/>
            <a:stCxn id="108" idx="1"/>
          </p:cNvCxnSpPr>
          <p:nvPr/>
        </p:nvCxnSpPr>
        <p:spPr>
          <a:xfrm rot="10800000" flipV="1">
            <a:off x="5725827" y="2468077"/>
            <a:ext cx="3810780" cy="382461"/>
          </a:xfrm>
          <a:prstGeom prst="bentConnector3">
            <a:avLst>
              <a:gd name="adj1" fmla="val 9974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85F0448-3E3B-6091-6064-DE566D776F97}"/>
              </a:ext>
            </a:extLst>
          </p:cNvPr>
          <p:cNvSpPr txBox="1"/>
          <p:nvPr/>
        </p:nvSpPr>
        <p:spPr>
          <a:xfrm>
            <a:off x="8229934" y="2073794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Send trojan active code and receiver IP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9917F37-1F21-9610-3409-13B291E534E4}"/>
              </a:ext>
            </a:extLst>
          </p:cNvPr>
          <p:cNvCxnSpPr>
            <a:cxnSpLocks/>
          </p:cNvCxnSpPr>
          <p:nvPr/>
        </p:nvCxnSpPr>
        <p:spPr>
          <a:xfrm>
            <a:off x="10007052" y="2646718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6D34FE6-AEE7-C327-5EDC-4A3FF4C96691}"/>
              </a:ext>
            </a:extLst>
          </p:cNvPr>
          <p:cNvSpPr/>
          <p:nvPr/>
        </p:nvSpPr>
        <p:spPr>
          <a:xfrm>
            <a:off x="9305374" y="2936138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Confirm trojan active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BB2F236-8819-B9A6-7787-6377364B2CB1}"/>
              </a:ext>
            </a:extLst>
          </p:cNvPr>
          <p:cNvSpPr txBox="1"/>
          <p:nvPr/>
        </p:nvSpPr>
        <p:spPr>
          <a:xfrm>
            <a:off x="10038955" y="20027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Main thread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D329A83-C202-69DC-49A8-AB492A53C1C4}"/>
              </a:ext>
            </a:extLst>
          </p:cNvPr>
          <p:cNvCxnSpPr>
            <a:cxnSpLocks/>
          </p:cNvCxnSpPr>
          <p:nvPr/>
        </p:nvCxnSpPr>
        <p:spPr>
          <a:xfrm>
            <a:off x="9825868" y="3314126"/>
            <a:ext cx="0" cy="73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8CD6B0-C6E9-CC38-B304-C9588CB098AF}"/>
              </a:ext>
            </a:extLst>
          </p:cNvPr>
          <p:cNvSpPr/>
          <p:nvPr/>
        </p:nvSpPr>
        <p:spPr>
          <a:xfrm>
            <a:off x="9285535" y="4070947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trojan’s function </a:t>
            </a: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4FF26445-4CA2-F277-59AF-C667EA32EE80}"/>
              </a:ext>
            </a:extLst>
          </p:cNvPr>
          <p:cNvCxnSpPr>
            <a:cxnSpLocks/>
            <a:stCxn id="130" idx="1"/>
          </p:cNvCxnSpPr>
          <p:nvPr/>
        </p:nvCxnSpPr>
        <p:spPr>
          <a:xfrm rot="10800000" flipV="1">
            <a:off x="5796731" y="4249587"/>
            <a:ext cx="3488805" cy="1042633"/>
          </a:xfrm>
          <a:prstGeom prst="bentConnector3">
            <a:avLst>
              <a:gd name="adj1" fmla="val 13831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10839522" y="371274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Start the action receiver </a:t>
            </a: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993C394-FC9E-D0F9-0317-DC658B33D536}"/>
              </a:ext>
            </a:extLst>
          </p:cNvPr>
          <p:cNvCxnSpPr>
            <a:cxnSpLocks/>
            <a:stCxn id="108" idx="3"/>
            <a:endCxn id="135" idx="0"/>
          </p:cNvCxnSpPr>
          <p:nvPr/>
        </p:nvCxnSpPr>
        <p:spPr>
          <a:xfrm>
            <a:off x="10477501" y="2468078"/>
            <a:ext cx="957295" cy="1244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F88EDA49-D500-932C-3381-EE090036D4C6}"/>
              </a:ext>
            </a:extLst>
          </p:cNvPr>
          <p:cNvSpPr txBox="1"/>
          <p:nvPr/>
        </p:nvSpPr>
        <p:spPr>
          <a:xfrm>
            <a:off x="10766763" y="2803942"/>
            <a:ext cx="186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Sub thread or new process or can be different machine 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10839522" y="485472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Data receive loop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98D3660-7802-3246-17F9-9FAE92E4E3F2}"/>
              </a:ext>
            </a:extLst>
          </p:cNvPr>
          <p:cNvCxnSpPr>
            <a:cxnSpLocks/>
            <a:endCxn id="141" idx="0"/>
          </p:cNvCxnSpPr>
          <p:nvPr/>
        </p:nvCxnSpPr>
        <p:spPr>
          <a:xfrm flipH="1">
            <a:off x="11434796" y="4207893"/>
            <a:ext cx="15117" cy="64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E612B86E-1F48-B48B-08C1-01FB6E18288C}"/>
              </a:ext>
            </a:extLst>
          </p:cNvPr>
          <p:cNvCxnSpPr>
            <a:cxnSpLocks/>
            <a:stCxn id="72" idx="3"/>
            <a:endCxn id="141" idx="1"/>
          </p:cNvCxnSpPr>
          <p:nvPr/>
        </p:nvCxnSpPr>
        <p:spPr>
          <a:xfrm flipV="1">
            <a:off x="8397459" y="5102301"/>
            <a:ext cx="2442063" cy="64275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A94D6744-8B25-2BC2-C25B-6352652432CC}"/>
              </a:ext>
            </a:extLst>
          </p:cNvPr>
          <p:cNvSpPr txBox="1"/>
          <p:nvPr/>
        </p:nvSpPr>
        <p:spPr>
          <a:xfrm>
            <a:off x="8826694" y="4470523"/>
            <a:ext cx="119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</a:t>
            </a:r>
            <a:r>
              <a:rPr lang="en-SG" sz="1200" b="1" dirty="0" err="1"/>
              <a:t>cmd</a:t>
            </a:r>
            <a:r>
              <a:rPr lang="en-SG" sz="1200" b="1" dirty="0"/>
              <a:t> or copy file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5FB3AAF-D50F-61EE-F63F-58E8BB8B220E}"/>
              </a:ext>
            </a:extLst>
          </p:cNvPr>
          <p:cNvSpPr txBox="1"/>
          <p:nvPr/>
        </p:nvSpPr>
        <p:spPr>
          <a:xfrm>
            <a:off x="9614780" y="5126257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latest typed in  command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7D9BD3D-F91E-65EF-1D09-63D7B49DF163}"/>
              </a:ext>
            </a:extLst>
          </p:cNvPr>
          <p:cNvCxnSpPr/>
          <p:nvPr/>
        </p:nvCxnSpPr>
        <p:spPr>
          <a:xfrm>
            <a:off x="8667750" y="276225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2E24ED7-E111-B51F-5E81-37C49FA93744}"/>
              </a:ext>
            </a:extLst>
          </p:cNvPr>
          <p:cNvSpPr txBox="1"/>
          <p:nvPr/>
        </p:nvSpPr>
        <p:spPr>
          <a:xfrm>
            <a:off x="8228026" y="95250"/>
            <a:ext cx="1197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Network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5023651" y="250806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599460" y="195781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C00000"/>
                </a:solidFill>
              </a:rPr>
              <a:t>Attacker Machine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110774" y="164309"/>
            <a:ext cx="3103127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/>
              <a:t>Backdoor Trojan Workflow </a:t>
            </a:r>
          </a:p>
        </p:txBody>
      </p:sp>
    </p:spTree>
    <p:extLst>
      <p:ext uri="{BB962C8B-B14F-4D97-AF65-F5344CB8AC3E}">
        <p14:creationId xmlns:p14="http://schemas.microsoft.com/office/powerpoint/2010/main" val="382311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C10BB4AF-54F5-D872-3EE8-378C1518D9EB}"/>
              </a:ext>
            </a:extLst>
          </p:cNvPr>
          <p:cNvSpPr/>
          <p:nvPr/>
        </p:nvSpPr>
        <p:spPr>
          <a:xfrm>
            <a:off x="9265650" y="1254192"/>
            <a:ext cx="1569990" cy="140228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95E213A-2F70-6517-2A18-9B75B9029F66}"/>
              </a:ext>
            </a:extLst>
          </p:cNvPr>
          <p:cNvSpPr/>
          <p:nvPr/>
        </p:nvSpPr>
        <p:spPr>
          <a:xfrm>
            <a:off x="382565" y="1153120"/>
            <a:ext cx="7144556" cy="4993121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2270646" y="1442699"/>
            <a:ext cx="1023748" cy="34899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Back door 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2183410" y="2719905"/>
            <a:ext cx="1530085" cy="4292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Init harmful function &amp; action  executor</a:t>
            </a:r>
            <a:endParaRPr lang="en-SG" sz="11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782520" y="1791693"/>
            <a:ext cx="0" cy="93994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2724000" y="18441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3917150" y="2976357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Init 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78293" y="2479910"/>
            <a:ext cx="2105955" cy="496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778293" y="2323346"/>
            <a:ext cx="3841367" cy="1185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5942774" y="3508656"/>
            <a:ext cx="1353772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Init trojan reporter (UDP-client)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3925395" y="245435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5696241" y="231074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2270646" y="4738967"/>
            <a:ext cx="1442849" cy="2629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Task execution loop</a:t>
            </a:r>
            <a:endParaRPr lang="en-SG" sz="1100" b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</p:cNvCxnSpPr>
          <p:nvPr/>
        </p:nvCxnSpPr>
        <p:spPr>
          <a:xfrm>
            <a:off x="2790187" y="3149152"/>
            <a:ext cx="0" cy="157159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9497291" y="1442699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connector </a:t>
            </a:r>
            <a:endParaRPr lang="en-SG" sz="11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346200" y="804306"/>
            <a:ext cx="286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183321" y="898039"/>
            <a:ext cx="2662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Internal Attacker Machine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423388" y="310628"/>
            <a:ext cx="315760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/>
              <a:t>Backdoor Trojan System Workflow 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52B3981-3141-5602-02A6-61EFB1F3D8B7}"/>
              </a:ext>
            </a:extLst>
          </p:cNvPr>
          <p:cNvCxnSpPr>
            <a:cxnSpLocks/>
            <a:stCxn id="17" idx="1"/>
            <a:endCxn id="64" idx="0"/>
          </p:cNvCxnSpPr>
          <p:nvPr/>
        </p:nvCxnSpPr>
        <p:spPr>
          <a:xfrm rot="10800000" flipV="1">
            <a:off x="3604276" y="3211233"/>
            <a:ext cx="312874" cy="99255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0F12731-A7B3-54C4-7720-36AD1FD2186D}"/>
              </a:ext>
            </a:extLst>
          </p:cNvPr>
          <p:cNvSpPr txBox="1"/>
          <p:nvPr/>
        </p:nvSpPr>
        <p:spPr>
          <a:xfrm>
            <a:off x="3542351" y="3381947"/>
            <a:ext cx="1530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Task execution request from trojan connector </a:t>
            </a:r>
            <a:endParaRPr lang="en-SG" sz="1200" dirty="0">
              <a:solidFill>
                <a:srgbClr val="0070C0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6617671-5E5A-D247-4767-BBBB732B09EB}"/>
              </a:ext>
            </a:extLst>
          </p:cNvPr>
          <p:cNvCxnSpPr>
            <a:cxnSpLocks/>
            <a:stCxn id="22" idx="1"/>
            <a:endCxn id="64" idx="3"/>
          </p:cNvCxnSpPr>
          <p:nvPr/>
        </p:nvCxnSpPr>
        <p:spPr>
          <a:xfrm rot="10800000" flipV="1">
            <a:off x="4105652" y="3743533"/>
            <a:ext cx="1837123" cy="62724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41573AC-D44D-9F37-7DB0-500D2903F51C}"/>
              </a:ext>
            </a:extLst>
          </p:cNvPr>
          <p:cNvSpPr txBox="1"/>
          <p:nvPr/>
        </p:nvSpPr>
        <p:spPr>
          <a:xfrm>
            <a:off x="4977320" y="3705112"/>
            <a:ext cx="132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Task execution request from trojan hub</a:t>
            </a:r>
            <a:endParaRPr lang="en-SG" sz="1200" dirty="0">
              <a:solidFill>
                <a:srgbClr val="0070C0"/>
              </a:solidFill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B9E05D3A-CC0A-F71F-F277-42FD7DEFCDB2}"/>
              </a:ext>
            </a:extLst>
          </p:cNvPr>
          <p:cNvCxnSpPr>
            <a:cxnSpLocks/>
            <a:stCxn id="30" idx="3"/>
            <a:endCxn id="17" idx="2"/>
          </p:cNvCxnSpPr>
          <p:nvPr/>
        </p:nvCxnSpPr>
        <p:spPr>
          <a:xfrm flipV="1">
            <a:off x="4517189" y="3446111"/>
            <a:ext cx="367059" cy="1987990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3D24507-21BB-6CA7-B44B-41C94B4D3C7B}"/>
              </a:ext>
            </a:extLst>
          </p:cNvPr>
          <p:cNvCxnSpPr>
            <a:cxnSpLocks/>
            <a:stCxn id="50" idx="3"/>
            <a:endCxn id="30" idx="0"/>
          </p:cNvCxnSpPr>
          <p:nvPr/>
        </p:nvCxnSpPr>
        <p:spPr>
          <a:xfrm>
            <a:off x="3713495" y="4870437"/>
            <a:ext cx="179659" cy="339187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5FA5AF2-7768-0581-ADE6-ED001CD927D2}"/>
              </a:ext>
            </a:extLst>
          </p:cNvPr>
          <p:cNvSpPr txBox="1"/>
          <p:nvPr/>
        </p:nvSpPr>
        <p:spPr>
          <a:xfrm>
            <a:off x="3734732" y="4664592"/>
            <a:ext cx="1172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Tasks execution result </a:t>
            </a:r>
            <a:endParaRPr lang="en-SG" sz="12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FC1397C-3BD6-77CB-B1D7-D71667C9DBF9}"/>
              </a:ext>
            </a:extLst>
          </p:cNvPr>
          <p:cNvSpPr/>
          <p:nvPr/>
        </p:nvSpPr>
        <p:spPr>
          <a:xfrm>
            <a:off x="3102900" y="4203789"/>
            <a:ext cx="1002751" cy="3339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Tasks queue manager  </a:t>
            </a:r>
            <a:endParaRPr lang="en-SG" sz="1100" b="1" dirty="0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D3C94A0-385D-7AC8-55B0-40CF92AD8E6E}"/>
              </a:ext>
            </a:extLst>
          </p:cNvPr>
          <p:cNvCxnSpPr>
            <a:cxnSpLocks/>
            <a:stCxn id="64" idx="1"/>
            <a:endCxn id="50" idx="0"/>
          </p:cNvCxnSpPr>
          <p:nvPr/>
        </p:nvCxnSpPr>
        <p:spPr>
          <a:xfrm rot="10800000" flipV="1">
            <a:off x="2992072" y="4370777"/>
            <a:ext cx="110829" cy="36819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9877DE1B-7469-2547-4F76-41FE489DC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48" y="3602364"/>
            <a:ext cx="361275" cy="396956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4FD98F82-4ABA-38D0-2FA9-02A465163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549" y="3754764"/>
            <a:ext cx="342978" cy="396956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FEEBF769-E3DB-2AB0-9B66-3CEDD6ACD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347" y="3909817"/>
            <a:ext cx="361275" cy="396956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11316F09-07F8-FDCC-2082-F24E729191C4}"/>
              </a:ext>
            </a:extLst>
          </p:cNvPr>
          <p:cNvSpPr txBox="1"/>
          <p:nvPr/>
        </p:nvSpPr>
        <p:spPr>
          <a:xfrm>
            <a:off x="2720890" y="3350354"/>
            <a:ext cx="7214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Harmful function API set </a:t>
            </a:r>
            <a:endParaRPr lang="en-SG" sz="11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01E0F44-26D4-860F-68FF-B71FBCB11FA2}"/>
              </a:ext>
            </a:extLst>
          </p:cNvPr>
          <p:cNvCxnSpPr>
            <a:cxnSpLocks/>
          </p:cNvCxnSpPr>
          <p:nvPr/>
        </p:nvCxnSpPr>
        <p:spPr>
          <a:xfrm>
            <a:off x="1700881" y="1206752"/>
            <a:ext cx="0" cy="494588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706D025C-F33D-3ACA-1695-27E7886DEFB5}"/>
              </a:ext>
            </a:extLst>
          </p:cNvPr>
          <p:cNvCxnSpPr>
            <a:cxnSpLocks/>
            <a:stCxn id="4" idx="1"/>
            <a:endCxn id="161" idx="0"/>
          </p:cNvCxnSpPr>
          <p:nvPr/>
        </p:nvCxnSpPr>
        <p:spPr>
          <a:xfrm rot="10800000" flipV="1">
            <a:off x="1002990" y="1617196"/>
            <a:ext cx="1267657" cy="2262958"/>
          </a:xfrm>
          <a:prstGeom prst="bentConnector2">
            <a:avLst/>
          </a:prstGeom>
          <a:ln w="190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0DE2197-DA26-9FB5-B18A-5855F2121B6F}"/>
              </a:ext>
            </a:extLst>
          </p:cNvPr>
          <p:cNvSpPr/>
          <p:nvPr/>
        </p:nvSpPr>
        <p:spPr>
          <a:xfrm>
            <a:off x="568606" y="3880154"/>
            <a:ext cx="868765" cy="3610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Watchdog</a:t>
            </a:r>
            <a:endParaRPr lang="en-SG" sz="1100" b="1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9A361-2C2B-DD11-B75C-39A08C86273F}"/>
              </a:ext>
            </a:extLst>
          </p:cNvPr>
          <p:cNvSpPr/>
          <p:nvPr/>
        </p:nvSpPr>
        <p:spPr>
          <a:xfrm>
            <a:off x="567033" y="5153332"/>
            <a:ext cx="870494" cy="53411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protection loop</a:t>
            </a:r>
            <a:endParaRPr lang="en-SG" sz="1100" b="1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021293F-F398-87E6-BD51-116C915C7494}"/>
              </a:ext>
            </a:extLst>
          </p:cNvPr>
          <p:cNvCxnSpPr>
            <a:cxnSpLocks/>
          </p:cNvCxnSpPr>
          <p:nvPr/>
        </p:nvCxnSpPr>
        <p:spPr>
          <a:xfrm flipH="1">
            <a:off x="973533" y="4241215"/>
            <a:ext cx="709" cy="91211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820F933-46F9-EEF8-209D-53BD75A73B19}"/>
              </a:ext>
            </a:extLst>
          </p:cNvPr>
          <p:cNvSpPr/>
          <p:nvPr/>
        </p:nvSpPr>
        <p:spPr>
          <a:xfrm>
            <a:off x="1804992" y="5258777"/>
            <a:ext cx="868765" cy="3232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Watchdog</a:t>
            </a:r>
            <a:endParaRPr lang="en-SG" sz="1100" b="1" dirty="0"/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13DB6B99-192B-BC37-2874-089E3BF20339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2067270" y="1982642"/>
            <a:ext cx="656731" cy="3258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BD0F3B7-705F-7229-398C-F099009DFB90}"/>
              </a:ext>
            </a:extLst>
          </p:cNvPr>
          <p:cNvSpPr/>
          <p:nvPr/>
        </p:nvSpPr>
        <p:spPr>
          <a:xfrm>
            <a:off x="1792799" y="5811111"/>
            <a:ext cx="1788195" cy="2670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protection loop</a:t>
            </a:r>
            <a:endParaRPr lang="en-SG" sz="1100" b="1" dirty="0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46A0065-04AA-67C5-296B-25F9B7E24DB0}"/>
              </a:ext>
            </a:extLst>
          </p:cNvPr>
          <p:cNvCxnSpPr>
            <a:cxnSpLocks/>
            <a:stCxn id="164" idx="3"/>
            <a:endCxn id="170" idx="1"/>
          </p:cNvCxnSpPr>
          <p:nvPr/>
        </p:nvCxnSpPr>
        <p:spPr>
          <a:xfrm>
            <a:off x="1437527" y="5420390"/>
            <a:ext cx="367465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5B2A1A0-500E-C90E-508F-A130E4F21318}"/>
              </a:ext>
            </a:extLst>
          </p:cNvPr>
          <p:cNvCxnSpPr>
            <a:cxnSpLocks/>
            <a:stCxn id="170" idx="2"/>
          </p:cNvCxnSpPr>
          <p:nvPr/>
        </p:nvCxnSpPr>
        <p:spPr>
          <a:xfrm>
            <a:off x="2239375" y="5582004"/>
            <a:ext cx="0" cy="24750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130B7444-97F1-EA32-FF42-A356E7651151}"/>
              </a:ext>
            </a:extLst>
          </p:cNvPr>
          <p:cNvCxnSpPr>
            <a:cxnSpLocks/>
            <a:stCxn id="181" idx="1"/>
            <a:endCxn id="161" idx="3"/>
          </p:cNvCxnSpPr>
          <p:nvPr/>
        </p:nvCxnSpPr>
        <p:spPr>
          <a:xfrm rot="10800000">
            <a:off x="1437371" y="4060686"/>
            <a:ext cx="355428" cy="1883955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4A94FE0A-A433-6338-1A94-6586967DDF61}"/>
              </a:ext>
            </a:extLst>
          </p:cNvPr>
          <p:cNvSpPr txBox="1"/>
          <p:nvPr/>
        </p:nvSpPr>
        <p:spPr>
          <a:xfrm>
            <a:off x="992745" y="4297815"/>
            <a:ext cx="1048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7030A0"/>
                </a:solidFill>
              </a:rPr>
              <a:t>Watchdogs mutually protection dead loop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844C781-FB3A-5527-C9D5-EC00FB133284}"/>
              </a:ext>
            </a:extLst>
          </p:cNvPr>
          <p:cNvSpPr txBox="1"/>
          <p:nvPr/>
        </p:nvSpPr>
        <p:spPr>
          <a:xfrm>
            <a:off x="365366" y="1144002"/>
            <a:ext cx="143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Watchdog process 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FB7EB53-3280-B645-0196-C1AB9E3F7B52}"/>
              </a:ext>
            </a:extLst>
          </p:cNvPr>
          <p:cNvSpPr txBox="1"/>
          <p:nvPr/>
        </p:nvSpPr>
        <p:spPr>
          <a:xfrm>
            <a:off x="1802786" y="1151681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Backdoor trojan process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47F93-6A51-F4BD-772E-97228952F4A7}"/>
              </a:ext>
            </a:extLst>
          </p:cNvPr>
          <p:cNvSpPr txBox="1"/>
          <p:nvPr/>
        </p:nvSpPr>
        <p:spPr>
          <a:xfrm>
            <a:off x="952019" y="1608059"/>
            <a:ext cx="859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Start new individual watchdog protector process </a:t>
            </a:r>
            <a:endParaRPr lang="en-SG" sz="1200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0CD42-70D6-BE48-1592-74EB5E5177B1}"/>
              </a:ext>
            </a:extLst>
          </p:cNvPr>
          <p:cNvSpPr txBox="1"/>
          <p:nvPr/>
        </p:nvSpPr>
        <p:spPr>
          <a:xfrm>
            <a:off x="1818630" y="2194812"/>
            <a:ext cx="102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Watchdog thread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0E2040-1FCF-6AEC-728B-6B577F13F150}"/>
              </a:ext>
            </a:extLst>
          </p:cNvPr>
          <p:cNvSpPr/>
          <p:nvPr/>
        </p:nvSpPr>
        <p:spPr>
          <a:xfrm>
            <a:off x="3269119" y="5209624"/>
            <a:ext cx="1248070" cy="4489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Result feedback generator </a:t>
            </a:r>
            <a:endParaRPr lang="en-SG" sz="1100" b="1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511F3D6-70B8-38C0-527F-7DCE627132B4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4510938" y="3978410"/>
            <a:ext cx="2108722" cy="160359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57F452D-6B08-E336-1992-E130D1F7A26B}"/>
              </a:ext>
            </a:extLst>
          </p:cNvPr>
          <p:cNvSpPr txBox="1"/>
          <p:nvPr/>
        </p:nvSpPr>
        <p:spPr>
          <a:xfrm>
            <a:off x="4832514" y="4961521"/>
            <a:ext cx="117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Response package to hacker </a:t>
            </a:r>
            <a:endParaRPr lang="en-SG" sz="1200" dirty="0"/>
          </a:p>
        </p:txBody>
      </p:sp>
      <p:sp>
        <p:nvSpPr>
          <p:cNvPr id="53" name="Cloud 52">
            <a:extLst>
              <a:ext uri="{FF2B5EF4-FFF2-40B4-BE49-F238E27FC236}">
                <a16:creationId xmlns:a16="http://schemas.microsoft.com/office/drawing/2014/main" id="{645E0D74-9425-5556-0A93-85A08DB07E8D}"/>
              </a:ext>
            </a:extLst>
          </p:cNvPr>
          <p:cNvSpPr/>
          <p:nvPr/>
        </p:nvSpPr>
        <p:spPr>
          <a:xfrm>
            <a:off x="7783193" y="4232975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028" name="Picture 4" descr="Top Networking Interview Questions (2023) - InterviewBit">
            <a:extLst>
              <a:ext uri="{FF2B5EF4-FFF2-40B4-BE49-F238E27FC236}">
                <a16:creationId xmlns:a16="http://schemas.microsoft.com/office/drawing/2014/main" id="{4018BE31-292C-55C0-1FCD-E6B1830D4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9"/>
          <a:stretch/>
        </p:blipFill>
        <p:spPr bwMode="auto">
          <a:xfrm>
            <a:off x="7852757" y="2422280"/>
            <a:ext cx="621253" cy="50128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A68AB53-1E17-BF89-3EF5-4D98C8BF46B8}"/>
              </a:ext>
            </a:extLst>
          </p:cNvPr>
          <p:cNvSpPr txBox="1"/>
          <p:nvPr/>
        </p:nvSpPr>
        <p:spPr>
          <a:xfrm>
            <a:off x="7839116" y="2174181"/>
            <a:ext cx="1023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Internal subnet</a:t>
            </a:r>
            <a:endParaRPr lang="en-SG" sz="1200" b="1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EF26611-0E42-8EBD-0A84-37799966F585}"/>
              </a:ext>
            </a:extLst>
          </p:cNvPr>
          <p:cNvCxnSpPr>
            <a:cxnSpLocks/>
            <a:stCxn id="135" idx="1"/>
            <a:endCxn id="1028" idx="3"/>
          </p:cNvCxnSpPr>
          <p:nvPr/>
        </p:nvCxnSpPr>
        <p:spPr>
          <a:xfrm rot="10800000" flipV="1">
            <a:off x="8474011" y="1643421"/>
            <a:ext cx="1023281" cy="102950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E3C7B4C-8C2D-1C84-3CB1-5995E8ADF68B}"/>
              </a:ext>
            </a:extLst>
          </p:cNvPr>
          <p:cNvSpPr/>
          <p:nvPr/>
        </p:nvSpPr>
        <p:spPr>
          <a:xfrm>
            <a:off x="9497291" y="2075845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feed back handler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F24A281-CCC3-34F9-BABA-9779E5D47939}"/>
              </a:ext>
            </a:extLst>
          </p:cNvPr>
          <p:cNvCxnSpPr>
            <a:cxnSpLocks/>
            <a:stCxn id="1028" idx="1"/>
          </p:cNvCxnSpPr>
          <p:nvPr/>
        </p:nvCxnSpPr>
        <p:spPr>
          <a:xfrm rot="10800000" flipV="1">
            <a:off x="5873583" y="2672922"/>
            <a:ext cx="1979175" cy="45949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017756E-F163-2B88-AEFE-E4BC85AA7597}"/>
              </a:ext>
            </a:extLst>
          </p:cNvPr>
          <p:cNvSpPr txBox="1"/>
          <p:nvPr/>
        </p:nvSpPr>
        <p:spPr>
          <a:xfrm>
            <a:off x="8069409" y="1410651"/>
            <a:ext cx="12200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Step1: Trojan harmful task request 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7E62F0AF-C42E-B0DF-8D4E-0A293B097D15}"/>
              </a:ext>
            </a:extLst>
          </p:cNvPr>
          <p:cNvCxnSpPr>
            <a:cxnSpLocks/>
          </p:cNvCxnSpPr>
          <p:nvPr/>
        </p:nvCxnSpPr>
        <p:spPr>
          <a:xfrm flipV="1">
            <a:off x="5933444" y="2791539"/>
            <a:ext cx="1931484" cy="477427"/>
          </a:xfrm>
          <a:prstGeom prst="bentConnector3">
            <a:avLst>
              <a:gd name="adj1" fmla="val 5804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38192E6-AFDD-69A9-848D-E86D548C3ED9}"/>
              </a:ext>
            </a:extLst>
          </p:cNvPr>
          <p:cNvCxnSpPr>
            <a:cxnSpLocks/>
          </p:cNvCxnSpPr>
          <p:nvPr/>
        </p:nvCxnSpPr>
        <p:spPr>
          <a:xfrm flipV="1">
            <a:off x="8511422" y="2310741"/>
            <a:ext cx="985869" cy="522287"/>
          </a:xfrm>
          <a:prstGeom prst="bentConnector3">
            <a:avLst>
              <a:gd name="adj1" fmla="val 6205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410E387-B9B4-CA52-FB37-DD5DD925EE73}"/>
              </a:ext>
            </a:extLst>
          </p:cNvPr>
          <p:cNvSpPr txBox="1"/>
          <p:nvPr/>
        </p:nvSpPr>
        <p:spPr>
          <a:xfrm>
            <a:off x="7043984" y="2863770"/>
            <a:ext cx="1481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Step2: Trojan task execution feedback </a:t>
            </a:r>
            <a:endParaRPr lang="en-SG" sz="1100" dirty="0">
              <a:solidFill>
                <a:srgbClr val="FF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D8764EF-C941-594B-55D2-9CF1B8BF171F}"/>
              </a:ext>
            </a:extLst>
          </p:cNvPr>
          <p:cNvSpPr/>
          <p:nvPr/>
        </p:nvSpPr>
        <p:spPr>
          <a:xfrm>
            <a:off x="9335671" y="3999320"/>
            <a:ext cx="1983280" cy="1938553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9497291" y="4151720"/>
            <a:ext cx="1537898" cy="3399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controller hub </a:t>
            </a:r>
            <a:endParaRPr lang="en-SG" sz="1100" b="1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C0955FF-5509-262A-1BC3-367371888769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9939528" y="1844142"/>
            <a:ext cx="0" cy="23170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11C6A8D-3D8F-03D4-D9D3-54BD4F4ECAC9}"/>
              </a:ext>
            </a:extLst>
          </p:cNvPr>
          <p:cNvSpPr txBox="1"/>
          <p:nvPr/>
        </p:nvSpPr>
        <p:spPr>
          <a:xfrm>
            <a:off x="9350855" y="3673984"/>
            <a:ext cx="228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Outside Attacker Machine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8F9B662-5C55-76F6-E155-C2B2BE68B79E}"/>
              </a:ext>
            </a:extLst>
          </p:cNvPr>
          <p:cNvSpPr/>
          <p:nvPr/>
        </p:nvSpPr>
        <p:spPr>
          <a:xfrm>
            <a:off x="10124731" y="5425476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report handler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EC7FC813-B981-B100-4FA3-5E9FB08B28D8}"/>
              </a:ext>
            </a:extLst>
          </p:cNvPr>
          <p:cNvCxnSpPr>
            <a:cxnSpLocks/>
            <a:stCxn id="22" idx="3"/>
            <a:endCxn id="53" idx="3"/>
          </p:cNvCxnSpPr>
          <p:nvPr/>
        </p:nvCxnSpPr>
        <p:spPr>
          <a:xfrm>
            <a:off x="7296546" y="3743533"/>
            <a:ext cx="1054569" cy="52429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73BBAC9B-4EFE-9DBE-68A1-C02D4DBA2EC3}"/>
              </a:ext>
            </a:extLst>
          </p:cNvPr>
          <p:cNvCxnSpPr>
            <a:cxnSpLocks/>
            <a:stCxn id="53" idx="0"/>
            <a:endCxn id="141" idx="1"/>
          </p:cNvCxnSpPr>
          <p:nvPr/>
        </p:nvCxnSpPr>
        <p:spPr>
          <a:xfrm flipV="1">
            <a:off x="8918089" y="4321679"/>
            <a:ext cx="579202" cy="2160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75325D0-A1A9-3C6F-9860-890DF3B8FFD7}"/>
              </a:ext>
            </a:extLst>
          </p:cNvPr>
          <p:cNvSpPr txBox="1"/>
          <p:nvPr/>
        </p:nvSpPr>
        <p:spPr>
          <a:xfrm>
            <a:off x="8308085" y="3429000"/>
            <a:ext cx="1093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Step1: Trojan report to hub and fetch the task assign to it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816118A2-E36B-38E0-6E34-E3A1BF57B98A}"/>
              </a:ext>
            </a:extLst>
          </p:cNvPr>
          <p:cNvCxnSpPr>
            <a:cxnSpLocks/>
          </p:cNvCxnSpPr>
          <p:nvPr/>
        </p:nvCxnSpPr>
        <p:spPr>
          <a:xfrm rot="10800000">
            <a:off x="8750807" y="4706740"/>
            <a:ext cx="766206" cy="2618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8D5F7D-AFFD-971E-EEFE-2AE8CA890D48}"/>
              </a:ext>
            </a:extLst>
          </p:cNvPr>
          <p:cNvCxnSpPr>
            <a:cxnSpLocks/>
          </p:cNvCxnSpPr>
          <p:nvPr/>
        </p:nvCxnSpPr>
        <p:spPr>
          <a:xfrm>
            <a:off x="10835640" y="4512590"/>
            <a:ext cx="0" cy="9078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81DD35C-7AF4-FD56-D670-EB49F0CC9B34}"/>
              </a:ext>
            </a:extLst>
          </p:cNvPr>
          <p:cNvSpPr/>
          <p:nvPr/>
        </p:nvSpPr>
        <p:spPr>
          <a:xfrm>
            <a:off x="9517013" y="4776279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Trojans' tasks manager 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BF6993E-9F35-E66B-3C76-634CBCED3856}"/>
              </a:ext>
            </a:extLst>
          </p:cNvPr>
          <p:cNvCxnSpPr>
            <a:cxnSpLocks/>
          </p:cNvCxnSpPr>
          <p:nvPr/>
        </p:nvCxnSpPr>
        <p:spPr>
          <a:xfrm>
            <a:off x="9845040" y="4491637"/>
            <a:ext cx="0" cy="28464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6E30BEC5-0A10-2805-A4EE-5B64ED9ACB0D}"/>
              </a:ext>
            </a:extLst>
          </p:cNvPr>
          <p:cNvCxnSpPr>
            <a:cxnSpLocks/>
          </p:cNvCxnSpPr>
          <p:nvPr/>
        </p:nvCxnSpPr>
        <p:spPr>
          <a:xfrm rot="10800000">
            <a:off x="7262853" y="3857326"/>
            <a:ext cx="941154" cy="410502"/>
          </a:xfrm>
          <a:prstGeom prst="bentConnector3">
            <a:avLst>
              <a:gd name="adj1" fmla="val 45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7D8840C-CFCB-5DB1-5308-E1570B63BB5B}"/>
              </a:ext>
            </a:extLst>
          </p:cNvPr>
          <p:cNvSpPr txBox="1"/>
          <p:nvPr/>
        </p:nvSpPr>
        <p:spPr>
          <a:xfrm>
            <a:off x="8656257" y="4706740"/>
            <a:ext cx="11358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Step2: Trojan harmful task request 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F3DB51D4-E50A-3569-3233-CE166E84308E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7142230" y="4005680"/>
            <a:ext cx="644486" cy="532084"/>
          </a:xfrm>
          <a:prstGeom prst="bentConnector3">
            <a:avLst>
              <a:gd name="adj1" fmla="val 176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9926C725-8EA0-3352-E003-B3B81B3B8ADD}"/>
              </a:ext>
            </a:extLst>
          </p:cNvPr>
          <p:cNvCxnSpPr>
            <a:cxnSpLocks/>
            <a:stCxn id="53" idx="1"/>
            <a:endCxn id="96" idx="1"/>
          </p:cNvCxnSpPr>
          <p:nvPr/>
        </p:nvCxnSpPr>
        <p:spPr>
          <a:xfrm rot="16200000" flipH="1">
            <a:off x="8845776" y="4347242"/>
            <a:ext cx="784295" cy="1773616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DD8CFBF3-11DF-FBEC-1AAC-A9C02F7D614D}"/>
              </a:ext>
            </a:extLst>
          </p:cNvPr>
          <p:cNvSpPr txBox="1"/>
          <p:nvPr/>
        </p:nvSpPr>
        <p:spPr>
          <a:xfrm>
            <a:off x="7001991" y="4616498"/>
            <a:ext cx="11681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Step3: Trojan task execution feedback </a:t>
            </a:r>
            <a:endParaRPr lang="en-SG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8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E35ECD-D496-50E4-63FB-4C38E6174598}"/>
              </a:ext>
            </a:extLst>
          </p:cNvPr>
          <p:cNvSpPr/>
          <p:nvPr/>
        </p:nvSpPr>
        <p:spPr>
          <a:xfrm>
            <a:off x="1398887" y="1407464"/>
            <a:ext cx="1446916" cy="3765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start in new background session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087989-F382-9F38-22B8-092F91C25030}"/>
              </a:ext>
            </a:extLst>
          </p:cNvPr>
          <p:cNvSpPr/>
          <p:nvPr/>
        </p:nvSpPr>
        <p:spPr>
          <a:xfrm>
            <a:off x="2085681" y="2143345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the process protector </a:t>
            </a:r>
            <a:endParaRPr lang="en-SG" sz="12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F58877-8E0C-1971-FEDD-4DDF15443474}"/>
              </a:ext>
            </a:extLst>
          </p:cNvPr>
          <p:cNvCxnSpPr/>
          <p:nvPr/>
        </p:nvCxnSpPr>
        <p:spPr>
          <a:xfrm>
            <a:off x="4479596" y="87107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5599A1-CB7C-DC04-7B8C-238539A1B2F1}"/>
              </a:ext>
            </a:extLst>
          </p:cNvPr>
          <p:cNvSpPr txBox="1"/>
          <p:nvPr/>
        </p:nvSpPr>
        <p:spPr>
          <a:xfrm>
            <a:off x="1195843" y="614954"/>
            <a:ext cx="2192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Trojan background process</a:t>
            </a:r>
            <a:endParaRPr lang="en-SG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E7575-0DD4-240C-7A8E-A62C501E5DE1}"/>
              </a:ext>
            </a:extLst>
          </p:cNvPr>
          <p:cNvSpPr txBox="1"/>
          <p:nvPr/>
        </p:nvSpPr>
        <p:spPr>
          <a:xfrm>
            <a:off x="5197218" y="590087"/>
            <a:ext cx="3009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Watchdog protector background process</a:t>
            </a:r>
            <a:endParaRPr lang="en-SG" sz="1200" b="1" dirty="0"/>
          </a:p>
        </p:txBody>
      </p:sp>
      <p:pic>
        <p:nvPicPr>
          <p:cNvPr id="102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57B9730-446A-070F-339A-8C1D8EB7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300" y="2816240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355C93-5068-6DB0-19DC-7227270824DC}"/>
              </a:ext>
            </a:extLst>
          </p:cNvPr>
          <p:cNvCxnSpPr>
            <a:cxnSpLocks/>
            <a:stCxn id="17" idx="3"/>
            <a:endCxn id="1026" idx="1"/>
          </p:cNvCxnSpPr>
          <p:nvPr/>
        </p:nvCxnSpPr>
        <p:spPr>
          <a:xfrm>
            <a:off x="3288997" y="3098620"/>
            <a:ext cx="9143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334108-55FB-C250-33D6-4DA42ECCBF6C}"/>
              </a:ext>
            </a:extLst>
          </p:cNvPr>
          <p:cNvSpPr txBox="1"/>
          <p:nvPr/>
        </p:nvSpPr>
        <p:spPr>
          <a:xfrm>
            <a:off x="3315180" y="2478253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FF635E-709D-105B-C70C-5BE662970A5F}"/>
              </a:ext>
            </a:extLst>
          </p:cNvPr>
          <p:cNvCxnSpPr>
            <a:cxnSpLocks/>
          </p:cNvCxnSpPr>
          <p:nvPr/>
        </p:nvCxnSpPr>
        <p:spPr>
          <a:xfrm>
            <a:off x="2467913" y="1802506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F2294A-3CB4-97D1-2E5D-6DC17DFC82AC}"/>
              </a:ext>
            </a:extLst>
          </p:cNvPr>
          <p:cNvCxnSpPr>
            <a:cxnSpLocks/>
          </p:cNvCxnSpPr>
          <p:nvPr/>
        </p:nvCxnSpPr>
        <p:spPr>
          <a:xfrm>
            <a:off x="2597554" y="2572819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9A3E3FA-6DCC-3A70-9A14-8B3AC16AD5C2}"/>
              </a:ext>
            </a:extLst>
          </p:cNvPr>
          <p:cNvSpPr/>
          <p:nvPr/>
        </p:nvSpPr>
        <p:spPr>
          <a:xfrm>
            <a:off x="2079051" y="2899977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Get protect target info loop</a:t>
            </a:r>
            <a:endParaRPr lang="en-SG" sz="1200" b="1" dirty="0"/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4B7C5279-AAAD-9710-3ED0-819FC45E15DC}"/>
              </a:ext>
            </a:extLst>
          </p:cNvPr>
          <p:cNvSpPr/>
          <p:nvPr/>
        </p:nvSpPr>
        <p:spPr>
          <a:xfrm>
            <a:off x="1943654" y="3696356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Target process exist ? </a:t>
            </a:r>
            <a:r>
              <a:rPr lang="en-SG" sz="800" b="1" dirty="0"/>
              <a:t>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30B8C9-9694-127C-DB53-7DCC8C262478}"/>
              </a:ext>
            </a:extLst>
          </p:cNvPr>
          <p:cNvCxnSpPr>
            <a:cxnSpLocks/>
          </p:cNvCxnSpPr>
          <p:nvPr/>
        </p:nvCxnSpPr>
        <p:spPr>
          <a:xfrm>
            <a:off x="2592654" y="3352025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3239098-CCA1-2FF1-D4D6-2B5FFCEFE9F5}"/>
              </a:ext>
            </a:extLst>
          </p:cNvPr>
          <p:cNvCxnSpPr>
            <a:cxnSpLocks/>
            <a:stCxn id="19" idx="1"/>
            <a:endCxn id="17" idx="1"/>
          </p:cNvCxnSpPr>
          <p:nvPr/>
        </p:nvCxnSpPr>
        <p:spPr>
          <a:xfrm rot="10800000" flipH="1">
            <a:off x="1943653" y="3098620"/>
            <a:ext cx="135397" cy="897774"/>
          </a:xfrm>
          <a:prstGeom prst="bentConnector3">
            <a:avLst>
              <a:gd name="adj1" fmla="val -168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885F09-744B-0854-93BF-6D06993AA7DB}"/>
              </a:ext>
            </a:extLst>
          </p:cNvPr>
          <p:cNvSpPr txBox="1"/>
          <p:nvPr/>
        </p:nvSpPr>
        <p:spPr>
          <a:xfrm>
            <a:off x="1706082" y="3419357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EDD87A-3B2B-7549-88E4-919214B62F28}"/>
              </a:ext>
            </a:extLst>
          </p:cNvPr>
          <p:cNvSpPr/>
          <p:nvPr/>
        </p:nvSpPr>
        <p:spPr>
          <a:xfrm>
            <a:off x="5878147" y="1425972"/>
            <a:ext cx="161955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Protecter start in new background session  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54722-8B04-C0DD-A34F-69842F3B6DFB}"/>
              </a:ext>
            </a:extLst>
          </p:cNvPr>
          <p:cNvSpPr/>
          <p:nvPr/>
        </p:nvSpPr>
        <p:spPr>
          <a:xfrm>
            <a:off x="5869464" y="2211789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the process protector </a:t>
            </a:r>
            <a:endParaRPr lang="en-SG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A4A3A1-8F1C-0A6B-091C-6FEDB2CEBA93}"/>
              </a:ext>
            </a:extLst>
          </p:cNvPr>
          <p:cNvCxnSpPr>
            <a:cxnSpLocks/>
          </p:cNvCxnSpPr>
          <p:nvPr/>
        </p:nvCxnSpPr>
        <p:spPr>
          <a:xfrm>
            <a:off x="1568261" y="1816187"/>
            <a:ext cx="0" cy="262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3364A23-188E-7C7A-91E8-E2193F0F9663}"/>
              </a:ext>
            </a:extLst>
          </p:cNvPr>
          <p:cNvSpPr/>
          <p:nvPr/>
        </p:nvSpPr>
        <p:spPr>
          <a:xfrm>
            <a:off x="1289995" y="4476370"/>
            <a:ext cx="1155956" cy="4100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Trojan main functions </a:t>
            </a:r>
            <a:endParaRPr lang="en-SG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A47A9D-347A-935B-E32B-BA431A459DF5}"/>
              </a:ext>
            </a:extLst>
          </p:cNvPr>
          <p:cNvSpPr txBox="1"/>
          <p:nvPr/>
        </p:nvSpPr>
        <p:spPr>
          <a:xfrm>
            <a:off x="1139143" y="185025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339462-56F7-E00E-7FA4-0BFF19914700}"/>
              </a:ext>
            </a:extLst>
          </p:cNvPr>
          <p:cNvSpPr txBox="1"/>
          <p:nvPr/>
        </p:nvSpPr>
        <p:spPr>
          <a:xfrm>
            <a:off x="2412429" y="1835808"/>
            <a:ext cx="1723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Watchdog sub-thread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EB097E2-6ED1-EEC9-E4F4-02EED5067A24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 rot="5400000" flipH="1" flipV="1">
            <a:off x="3205059" y="813567"/>
            <a:ext cx="2870459" cy="4095270"/>
          </a:xfrm>
          <a:prstGeom prst="bentConnector5">
            <a:avLst>
              <a:gd name="adj1" fmla="val -7964"/>
              <a:gd name="adj2" fmla="val 57730"/>
              <a:gd name="adj3" fmla="val 1079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9D0D2A-6C8C-E1B7-F44D-868F1658ECFA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241653" y="3322863"/>
            <a:ext cx="988906" cy="673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EC2979-E69D-6343-85D1-ACA0AA20F1DA}"/>
              </a:ext>
            </a:extLst>
          </p:cNvPr>
          <p:cNvSpPr txBox="1"/>
          <p:nvPr/>
        </p:nvSpPr>
        <p:spPr>
          <a:xfrm>
            <a:off x="3292765" y="3567113"/>
            <a:ext cx="119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Update new protector’s </a:t>
            </a:r>
            <a:r>
              <a:rPr lang="en-US" sz="1200" b="1" dirty="0" err="1"/>
              <a:t>Pid</a:t>
            </a:r>
            <a:r>
              <a:rPr lang="en-US" sz="1200" b="1" dirty="0"/>
              <a:t> in record file</a:t>
            </a:r>
            <a:endParaRPr lang="en-SG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24E382-C683-623F-26C9-D421BA14B2FE}"/>
              </a:ext>
            </a:extLst>
          </p:cNvPr>
          <p:cNvSpPr txBox="1"/>
          <p:nvPr/>
        </p:nvSpPr>
        <p:spPr>
          <a:xfrm>
            <a:off x="2673727" y="4518730"/>
            <a:ext cx="1651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Start a new background process to run protector</a:t>
            </a:r>
            <a:endParaRPr lang="en-SG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AD2072-90A3-4057-B422-5687FF489CCE}"/>
              </a:ext>
            </a:extLst>
          </p:cNvPr>
          <p:cNvSpPr txBox="1"/>
          <p:nvPr/>
        </p:nvSpPr>
        <p:spPr>
          <a:xfrm>
            <a:off x="2548500" y="4296431"/>
            <a:ext cx="53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</a:t>
            </a:r>
            <a:r>
              <a:rPr lang="en-SG" sz="1200" b="1" dirty="0"/>
              <a:t>o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F59141-1A70-2776-4FEB-903F5E7C3AAF}"/>
              </a:ext>
            </a:extLst>
          </p:cNvPr>
          <p:cNvCxnSpPr>
            <a:cxnSpLocks/>
          </p:cNvCxnSpPr>
          <p:nvPr/>
        </p:nvCxnSpPr>
        <p:spPr>
          <a:xfrm>
            <a:off x="6338728" y="1884631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0555698-5D64-A001-EFBB-6D2AC632EC87}"/>
              </a:ext>
            </a:extLst>
          </p:cNvPr>
          <p:cNvSpPr/>
          <p:nvPr/>
        </p:nvSpPr>
        <p:spPr>
          <a:xfrm>
            <a:off x="5878146" y="2939816"/>
            <a:ext cx="1373195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Get protect target’s  info loop</a:t>
            </a:r>
            <a:endParaRPr lang="en-SG" sz="12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CE6D399-4218-4E7C-5F86-9C9A6A6D1034}"/>
              </a:ext>
            </a:extLst>
          </p:cNvPr>
          <p:cNvCxnSpPr>
            <a:cxnSpLocks/>
          </p:cNvCxnSpPr>
          <p:nvPr/>
        </p:nvCxnSpPr>
        <p:spPr>
          <a:xfrm>
            <a:off x="6325817" y="2609074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A080DA-A11F-D66A-7B41-30AA5195CBBE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4768059" y="3098620"/>
            <a:ext cx="1101405" cy="14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EC9A46C-ED5F-E6AF-FA9B-087C2F7C435D}"/>
              </a:ext>
            </a:extLst>
          </p:cNvPr>
          <p:cNvSpPr txBox="1"/>
          <p:nvPr/>
        </p:nvSpPr>
        <p:spPr>
          <a:xfrm>
            <a:off x="4930916" y="2478254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64365C89-1C40-36C7-8B35-69B5B847369F}"/>
              </a:ext>
            </a:extLst>
          </p:cNvPr>
          <p:cNvSpPr/>
          <p:nvPr/>
        </p:nvSpPr>
        <p:spPr>
          <a:xfrm>
            <a:off x="5695059" y="3688373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Target process exist ? </a:t>
            </a:r>
            <a:r>
              <a:rPr lang="en-SG" sz="800" b="1" dirty="0"/>
              <a:t>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FBCC4B2-81AF-B020-B2D3-C7B372CD9A73}"/>
              </a:ext>
            </a:extLst>
          </p:cNvPr>
          <p:cNvCxnSpPr>
            <a:cxnSpLocks/>
          </p:cNvCxnSpPr>
          <p:nvPr/>
        </p:nvCxnSpPr>
        <p:spPr>
          <a:xfrm>
            <a:off x="6344059" y="3344042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7B7AA6F-1A7B-3288-E465-11BBAE51C821}"/>
              </a:ext>
            </a:extLst>
          </p:cNvPr>
          <p:cNvCxnSpPr>
            <a:cxnSpLocks/>
            <a:stCxn id="54" idx="3"/>
            <a:endCxn id="49" idx="3"/>
          </p:cNvCxnSpPr>
          <p:nvPr/>
        </p:nvCxnSpPr>
        <p:spPr>
          <a:xfrm flipV="1">
            <a:off x="6993058" y="3138459"/>
            <a:ext cx="258283" cy="849952"/>
          </a:xfrm>
          <a:prstGeom prst="bentConnector3">
            <a:avLst>
              <a:gd name="adj1" fmla="val 188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F9A935F-C8D1-9E8C-E7FC-575DF9097403}"/>
              </a:ext>
            </a:extLst>
          </p:cNvPr>
          <p:cNvSpPr txBox="1"/>
          <p:nvPr/>
        </p:nvSpPr>
        <p:spPr>
          <a:xfrm>
            <a:off x="7081437" y="3461534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968E2E1-5607-54A3-8682-428CBB5C4C91}"/>
              </a:ext>
            </a:extLst>
          </p:cNvPr>
          <p:cNvCxnSpPr>
            <a:cxnSpLocks/>
            <a:stCxn id="54" idx="2"/>
            <a:endCxn id="4" idx="0"/>
          </p:cNvCxnSpPr>
          <p:nvPr/>
        </p:nvCxnSpPr>
        <p:spPr>
          <a:xfrm rot="5400000" flipH="1">
            <a:off x="2792710" y="737099"/>
            <a:ext cx="2880984" cy="4221714"/>
          </a:xfrm>
          <a:prstGeom prst="bentConnector5">
            <a:avLst>
              <a:gd name="adj1" fmla="val -7935"/>
              <a:gd name="adj2" fmla="val -39616"/>
              <a:gd name="adj3" fmla="val 1144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F710C165-797F-B73D-4E49-0E4AA2F0D0A3}"/>
              </a:ext>
            </a:extLst>
          </p:cNvPr>
          <p:cNvSpPr txBox="1"/>
          <p:nvPr/>
        </p:nvSpPr>
        <p:spPr>
          <a:xfrm>
            <a:off x="6432343" y="4288449"/>
            <a:ext cx="53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</a:t>
            </a:r>
            <a:r>
              <a:rPr lang="en-SG" sz="1200" b="1" dirty="0"/>
              <a:t>o</a:t>
            </a:r>
          </a:p>
        </p:txBody>
      </p: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6DD1B6E2-0E2F-C273-298C-213C755F0711}"/>
              </a:ext>
            </a:extLst>
          </p:cNvPr>
          <p:cNvCxnSpPr>
            <a:cxnSpLocks/>
            <a:stCxn id="54" idx="1"/>
          </p:cNvCxnSpPr>
          <p:nvPr/>
        </p:nvCxnSpPr>
        <p:spPr>
          <a:xfrm rot="10800000">
            <a:off x="4709073" y="3268473"/>
            <a:ext cx="985987" cy="719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C484BCD4-5AF0-60B6-DA8C-BD94B2EC7A70}"/>
              </a:ext>
            </a:extLst>
          </p:cNvPr>
          <p:cNvSpPr txBox="1"/>
          <p:nvPr/>
        </p:nvSpPr>
        <p:spPr>
          <a:xfrm>
            <a:off x="5008793" y="4076360"/>
            <a:ext cx="119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Update new protector’s </a:t>
            </a:r>
            <a:r>
              <a:rPr lang="en-US" sz="1200" b="1" dirty="0" err="1"/>
              <a:t>Pid</a:t>
            </a:r>
            <a:r>
              <a:rPr lang="en-US" sz="1200" b="1" dirty="0"/>
              <a:t> in record file</a:t>
            </a:r>
            <a:endParaRPr lang="en-SG" sz="1200" b="1" dirty="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D365C537-0ABD-A6C8-51CA-647AB8CE8927}"/>
              </a:ext>
            </a:extLst>
          </p:cNvPr>
          <p:cNvSpPr txBox="1"/>
          <p:nvPr/>
        </p:nvSpPr>
        <p:spPr>
          <a:xfrm>
            <a:off x="6429476" y="4565448"/>
            <a:ext cx="2136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Start a new background process to run Trojan</a:t>
            </a:r>
            <a:endParaRPr lang="en-SG" sz="1200" b="1" dirty="0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4DEE419-205D-3712-152F-2A141B4091C5}"/>
              </a:ext>
            </a:extLst>
          </p:cNvPr>
          <p:cNvSpPr txBox="1"/>
          <p:nvPr/>
        </p:nvSpPr>
        <p:spPr>
          <a:xfrm>
            <a:off x="4083094" y="128421"/>
            <a:ext cx="893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72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∞</a:t>
            </a:r>
            <a:endParaRPr lang="en-SG" sz="7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1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238E1FA-E144-2D06-7017-A56E2BF74503}"/>
              </a:ext>
            </a:extLst>
          </p:cNvPr>
          <p:cNvSpPr txBox="1"/>
          <p:nvPr/>
        </p:nvSpPr>
        <p:spPr>
          <a:xfrm>
            <a:off x="256314" y="3287048"/>
            <a:ext cx="1280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selection dropdown menu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98A9B62-A0B7-2EC1-E3DC-A6620354B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44" y="1026517"/>
            <a:ext cx="8438095" cy="46952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2570C7-96AB-88B9-F547-35EE248EA53C}"/>
              </a:ext>
            </a:extLst>
          </p:cNvPr>
          <p:cNvSpPr/>
          <p:nvPr/>
        </p:nvSpPr>
        <p:spPr>
          <a:xfrm>
            <a:off x="3425641" y="2658292"/>
            <a:ext cx="460559" cy="3135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63F7DB-A6D6-AAD2-D743-AA9160600A5D}"/>
              </a:ext>
            </a:extLst>
          </p:cNvPr>
          <p:cNvCxnSpPr>
            <a:cxnSpLocks/>
          </p:cNvCxnSpPr>
          <p:nvPr/>
        </p:nvCxnSpPr>
        <p:spPr>
          <a:xfrm>
            <a:off x="1481328" y="2897342"/>
            <a:ext cx="19443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898892-060D-6382-034E-CD4BE9865D64}"/>
              </a:ext>
            </a:extLst>
          </p:cNvPr>
          <p:cNvSpPr txBox="1"/>
          <p:nvPr/>
        </p:nvSpPr>
        <p:spPr>
          <a:xfrm>
            <a:off x="256314" y="2721973"/>
            <a:ext cx="152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Number of trojan registered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464D12-A692-52D0-951C-36CA7AE11142}"/>
              </a:ext>
            </a:extLst>
          </p:cNvPr>
          <p:cNvCxnSpPr>
            <a:cxnSpLocks/>
          </p:cNvCxnSpPr>
          <p:nvPr/>
        </p:nvCxnSpPr>
        <p:spPr>
          <a:xfrm>
            <a:off x="1481328" y="3506942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5DB95E-1023-CA0A-94C6-C81291C58E75}"/>
              </a:ext>
            </a:extLst>
          </p:cNvPr>
          <p:cNvCxnSpPr>
            <a:cxnSpLocks/>
          </p:cNvCxnSpPr>
          <p:nvPr/>
        </p:nvCxnSpPr>
        <p:spPr>
          <a:xfrm>
            <a:off x="1452216" y="4079966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9577432-3B49-5E9D-4586-EA282999238D}"/>
              </a:ext>
            </a:extLst>
          </p:cNvPr>
          <p:cNvSpPr txBox="1"/>
          <p:nvPr/>
        </p:nvSpPr>
        <p:spPr>
          <a:xfrm>
            <a:off x="256314" y="3847883"/>
            <a:ext cx="134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Function selection dropdown menu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154B28-1809-E961-DBF8-0142D941D194}"/>
              </a:ext>
            </a:extLst>
          </p:cNvPr>
          <p:cNvCxnSpPr>
            <a:cxnSpLocks/>
          </p:cNvCxnSpPr>
          <p:nvPr/>
        </p:nvCxnSpPr>
        <p:spPr>
          <a:xfrm>
            <a:off x="1459680" y="4552406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4479500-A05D-EB81-CF51-3E8195592D0F}"/>
              </a:ext>
            </a:extLst>
          </p:cNvPr>
          <p:cNvSpPr txBox="1"/>
          <p:nvPr/>
        </p:nvSpPr>
        <p:spPr>
          <a:xfrm>
            <a:off x="292714" y="4321736"/>
            <a:ext cx="134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Task parameter input text field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F5148D-460B-06F9-A231-C737640C3BFD}"/>
              </a:ext>
            </a:extLst>
          </p:cNvPr>
          <p:cNvCxnSpPr>
            <a:cxnSpLocks/>
          </p:cNvCxnSpPr>
          <p:nvPr/>
        </p:nvCxnSpPr>
        <p:spPr>
          <a:xfrm>
            <a:off x="1447176" y="4969982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3847F5-F329-3F87-DA69-16E27E23EF6D}"/>
              </a:ext>
            </a:extLst>
          </p:cNvPr>
          <p:cNvSpPr txBox="1"/>
          <p:nvPr/>
        </p:nvSpPr>
        <p:spPr>
          <a:xfrm>
            <a:off x="256314" y="4794176"/>
            <a:ext cx="1492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Execution button (press then the tasks will be assigned to the related trojan 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44BF95-3939-ED57-AA0E-B828CDD768A7}"/>
              </a:ext>
            </a:extLst>
          </p:cNvPr>
          <p:cNvSpPr/>
          <p:nvPr/>
        </p:nvSpPr>
        <p:spPr>
          <a:xfrm>
            <a:off x="4876489" y="1399032"/>
            <a:ext cx="4368095" cy="40782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4C8609-CFA6-D11F-703D-68023E279B01}"/>
              </a:ext>
            </a:extLst>
          </p:cNvPr>
          <p:cNvSpPr txBox="1"/>
          <p:nvPr/>
        </p:nvSpPr>
        <p:spPr>
          <a:xfrm>
            <a:off x="7892306" y="4812637"/>
            <a:ext cx="152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Log display area to show the tasks execution result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7BEEE1-F595-BA49-801C-1A651AC3F678}"/>
              </a:ext>
            </a:extLst>
          </p:cNvPr>
          <p:cNvCxnSpPr>
            <a:cxnSpLocks/>
          </p:cNvCxnSpPr>
          <p:nvPr/>
        </p:nvCxnSpPr>
        <p:spPr>
          <a:xfrm>
            <a:off x="1447175" y="1848830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566F58-CB5D-E0C0-2176-ABA1DB80D698}"/>
              </a:ext>
            </a:extLst>
          </p:cNvPr>
          <p:cNvSpPr txBox="1"/>
          <p:nvPr/>
        </p:nvSpPr>
        <p:spPr>
          <a:xfrm>
            <a:off x="933514" y="1693202"/>
            <a:ext cx="1528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24948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8F1B32-3913-AEDA-FAE7-9391AE388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284" y="1577466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B73E32-145E-600C-EF60-61A026EF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284" y="2257946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D7CCAA-F5F4-8E84-77F9-5272C70F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284" y="2992918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F3A391-4AAE-D802-1DDF-FC31C652B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383" y="2958546"/>
            <a:ext cx="855372" cy="576251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17718B-102F-92A2-3B63-9BF9BAF56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350" y="1986348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8A3D8AE0-CB30-36E2-DEC9-86A8F1DC9A28}"/>
              </a:ext>
            </a:extLst>
          </p:cNvPr>
          <p:cNvSpPr/>
          <p:nvPr/>
        </p:nvSpPr>
        <p:spPr>
          <a:xfrm rot="16200000">
            <a:off x="1324117" y="2689789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B56AD0-9C02-93D2-B819-54861C758A4F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3349755" y="1831220"/>
            <a:ext cx="598529" cy="141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D76AEF-5C8A-62C8-A248-74530CF0CB8A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3349755" y="2511700"/>
            <a:ext cx="598529" cy="73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AF8912-2B13-D175-536D-896F99F6DD5B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349755" y="3246672"/>
            <a:ext cx="598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BAF641-3625-2CB9-1325-E453BA2DF64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565414" y="1831220"/>
            <a:ext cx="1222738" cy="9329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F376A9-4F4E-60B8-D826-F32932E14CE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565414" y="2511700"/>
            <a:ext cx="1222738" cy="50620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3861238-4AE3-19D9-69D0-4C2CEA9D5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5979" y="1483913"/>
            <a:ext cx="715161" cy="69461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5448AE1-C163-001A-8541-ACC5184C8E6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94383" y="1790478"/>
            <a:ext cx="303193" cy="29825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5C8BDC-1D06-9F93-D27C-6FF701280111}"/>
              </a:ext>
            </a:extLst>
          </p:cNvPr>
          <p:cNvCxnSpPr>
            <a:cxnSpLocks/>
            <a:stCxn id="33" idx="3"/>
            <a:endCxn id="5" idx="1"/>
          </p:cNvCxnSpPr>
          <p:nvPr/>
        </p:nvCxnSpPr>
        <p:spPr>
          <a:xfrm>
            <a:off x="3361140" y="1831219"/>
            <a:ext cx="587144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B9F5800-BD02-6767-D7CF-18AF87335920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361140" y="1831219"/>
            <a:ext cx="587144" cy="56756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90525F6-7CBD-AA2D-DAB0-58AEEF3FBE8B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361140" y="1831219"/>
            <a:ext cx="587144" cy="126741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C9922A7-51D1-1C0E-E2A9-444C03E4C75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565414" y="3246672"/>
            <a:ext cx="1222738" cy="1760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D7F9A2AB-F1EE-6977-9AEC-4940540DF87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58848" y="1706119"/>
            <a:ext cx="215309" cy="21179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511DFC0-FFE9-752F-9663-FD20ACF833A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55599" y="2215267"/>
            <a:ext cx="215309" cy="21179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5732EA8-2F9F-7AC6-F945-41367F255CA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66613" y="1946551"/>
            <a:ext cx="215309" cy="21179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AE571B2-BF2E-E19F-EF08-59E205D592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5210" y="2571525"/>
            <a:ext cx="950976" cy="892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88650C8-852C-D9A9-78CC-9ACD036067EB}"/>
              </a:ext>
            </a:extLst>
          </p:cNvPr>
          <p:cNvSpPr txBox="1"/>
          <p:nvPr/>
        </p:nvSpPr>
        <p:spPr>
          <a:xfrm>
            <a:off x="4075644" y="2725033"/>
            <a:ext cx="43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394FE2-F173-BFA9-2B67-985F909E3BC4}"/>
              </a:ext>
            </a:extLst>
          </p:cNvPr>
          <p:cNvSpPr txBox="1"/>
          <p:nvPr/>
        </p:nvSpPr>
        <p:spPr>
          <a:xfrm>
            <a:off x="1178348" y="1685171"/>
            <a:ext cx="64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Hacker </a:t>
            </a:r>
            <a:endParaRPr lang="en-SG" sz="12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9D73B6-DAD2-93BD-84EB-3D657A565C98}"/>
              </a:ext>
            </a:extLst>
          </p:cNvPr>
          <p:cNvSpPr txBox="1"/>
          <p:nvPr/>
        </p:nvSpPr>
        <p:spPr>
          <a:xfrm>
            <a:off x="2415150" y="2507075"/>
            <a:ext cx="11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Control Hub </a:t>
            </a:r>
            <a:endParaRPr lang="en-SG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B919A0-9EC0-DBF9-000B-4CEC49D3A2EB}"/>
              </a:ext>
            </a:extLst>
          </p:cNvPr>
          <p:cNvSpPr txBox="1"/>
          <p:nvPr/>
        </p:nvSpPr>
        <p:spPr>
          <a:xfrm>
            <a:off x="2546367" y="1043907"/>
            <a:ext cx="1020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Actor Repository </a:t>
            </a:r>
            <a:endParaRPr lang="en-SG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25804EE-44D4-CD51-5B91-B42A1439F12E}"/>
              </a:ext>
            </a:extLst>
          </p:cNvPr>
          <p:cNvSpPr txBox="1"/>
          <p:nvPr/>
        </p:nvSpPr>
        <p:spPr>
          <a:xfrm>
            <a:off x="3408806" y="1289165"/>
            <a:ext cx="642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Attack actor  </a:t>
            </a:r>
            <a:endParaRPr lang="en-SG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00391F-6A1D-ADBF-2FB0-03AE50361C66}"/>
              </a:ext>
            </a:extLst>
          </p:cNvPr>
          <p:cNvSpPr txBox="1"/>
          <p:nvPr/>
        </p:nvSpPr>
        <p:spPr>
          <a:xfrm>
            <a:off x="3900618" y="1341700"/>
            <a:ext cx="1222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Attackers</a:t>
            </a:r>
            <a:endParaRPr lang="en-SG" sz="12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7B21B92-6B28-EC65-C84A-1DA093DB3323}"/>
              </a:ext>
            </a:extLst>
          </p:cNvPr>
          <p:cNvSpPr txBox="1"/>
          <p:nvPr/>
        </p:nvSpPr>
        <p:spPr>
          <a:xfrm>
            <a:off x="4598358" y="2653503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7B27EC-B029-E85C-7F7F-83D29D7F8E7A}"/>
              </a:ext>
            </a:extLst>
          </p:cNvPr>
          <p:cNvSpPr txBox="1"/>
          <p:nvPr/>
        </p:nvSpPr>
        <p:spPr>
          <a:xfrm>
            <a:off x="5801010" y="2270033"/>
            <a:ext cx="106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Target</a:t>
            </a:r>
            <a:endParaRPr lang="en-SG" sz="12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C33937-8081-F267-0FB9-99C3F86EDEF6}"/>
              </a:ext>
            </a:extLst>
          </p:cNvPr>
          <p:cNvSpPr txBox="1"/>
          <p:nvPr/>
        </p:nvSpPr>
        <p:spPr>
          <a:xfrm>
            <a:off x="5615168" y="1061265"/>
            <a:ext cx="1943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DDoS Attack Management System </a:t>
            </a:r>
            <a:endParaRPr lang="en-SG" sz="1600" b="1" dirty="0">
              <a:solidFill>
                <a:srgbClr val="C0000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E5A424D-A6BA-FDE1-051C-20C8E3ACBD0B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2149489" y="3244557"/>
            <a:ext cx="344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C8CCEBA4-9210-58B7-89D8-0F1EF3AEE3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7917" y="3020175"/>
            <a:ext cx="1121572" cy="5320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16F0DC8-78C4-EFCD-2C83-9F4861F2D586}"/>
              </a:ext>
            </a:extLst>
          </p:cNvPr>
          <p:cNvSpPr txBox="1"/>
          <p:nvPr/>
        </p:nvSpPr>
        <p:spPr>
          <a:xfrm>
            <a:off x="1523883" y="2745452"/>
            <a:ext cx="792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Web-UI</a:t>
            </a:r>
            <a:endParaRPr lang="en-SG" sz="12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215DA20-EABF-F1F5-BA2F-AA37443A047B}"/>
              </a:ext>
            </a:extLst>
          </p:cNvPr>
          <p:cNvSpPr/>
          <p:nvPr/>
        </p:nvSpPr>
        <p:spPr>
          <a:xfrm>
            <a:off x="923544" y="969264"/>
            <a:ext cx="6400800" cy="271576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6131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980</Words>
  <Application>Microsoft Office PowerPoint</Application>
  <PresentationFormat>Widescreen</PresentationFormat>
  <Paragraphs>239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73</cp:revision>
  <dcterms:created xsi:type="dcterms:W3CDTF">2023-10-19T02:43:42Z</dcterms:created>
  <dcterms:modified xsi:type="dcterms:W3CDTF">2023-11-29T09:48:33Z</dcterms:modified>
</cp:coreProperties>
</file>