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76137610" r:id="rId2"/>
    <p:sldId id="2076137613" r:id="rId3"/>
    <p:sldId id="2076137611" r:id="rId4"/>
    <p:sldId id="2076137612" r:id="rId5"/>
    <p:sldId id="287" r:id="rId6"/>
    <p:sldId id="2076137614" r:id="rId7"/>
    <p:sldId id="2076137615" r:id="rId8"/>
    <p:sldId id="2076137616" r:id="rId9"/>
    <p:sldId id="2076137617" r:id="rId10"/>
    <p:sldId id="2076137618" r:id="rId11"/>
    <p:sldId id="2076137619" r:id="rId12"/>
    <p:sldId id="2076137620" r:id="rId13"/>
    <p:sldId id="2076137621" r:id="rId14"/>
    <p:sldId id="2076137622" r:id="rId15"/>
    <p:sldId id="2076137623" r:id="rId16"/>
    <p:sldId id="20761376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83D-4DFC-4E8F-9D98-CAF691DD7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F003EB1-7892-4EE6-81E1-969F13F0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03041D8-5923-4568-B8B3-B890F26BA6E2}"/>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5" name="Footer Placeholder 4">
            <a:extLst>
              <a:ext uri="{FF2B5EF4-FFF2-40B4-BE49-F238E27FC236}">
                <a16:creationId xmlns:a16="http://schemas.microsoft.com/office/drawing/2014/main" id="{5B93F3C0-13F9-4DE0-8EA9-D163D908AC2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22043F-FA10-479B-85B5-735DCB1E5656}"/>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63378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82A6-2471-43A3-AE80-DD3AE54759B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AD42063-22C2-4F00-B0A4-4747694A3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4D3043-1E36-44CB-B253-65BC03A103D0}"/>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5" name="Footer Placeholder 4">
            <a:extLst>
              <a:ext uri="{FF2B5EF4-FFF2-40B4-BE49-F238E27FC236}">
                <a16:creationId xmlns:a16="http://schemas.microsoft.com/office/drawing/2014/main" id="{D77E6F6E-9B8F-4252-BD08-66A3E72296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818061-9516-4A2F-8CF8-8AF323985EAB}"/>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4818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92D9C-F951-4D02-B536-618FC9C3F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34540FB-5F87-4A90-8D1C-539ACFE5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C36491-D616-4F95-A92B-1C4135638A4D}"/>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5" name="Footer Placeholder 4">
            <a:extLst>
              <a:ext uri="{FF2B5EF4-FFF2-40B4-BE49-F238E27FC236}">
                <a16:creationId xmlns:a16="http://schemas.microsoft.com/office/drawing/2014/main" id="{B23AC82C-DC2A-4A12-BE6F-17789E2F41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DD7C5D-4CC4-48B7-9BEC-FA516F62EFB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0104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latin typeface="Ubuntu" panose="020B0504030602030204" pitchFamily="34" charset="0"/>
              </a:defRPr>
            </a:lvl1pPr>
          </a:lstStyle>
          <a:p>
            <a:pPr lvl="0"/>
            <a:r>
              <a:rPr lang="en-SG"/>
              <a:t>Content Lorem ipsum dolor sit amet, consectetur adipiscing elit. Donec ligula metus, dapibus quis placerat vel, bibendum eget justo. Ut gravida commodo neque, sit amet venenatis est tristique at. Ut vitae venenatis enim, sit amet dictum nunc. Etiam ac ornare diam. </a:t>
            </a:r>
            <a:endParaRPr lang="en-US"/>
          </a:p>
        </p:txBody>
      </p:sp>
      <p:cxnSp>
        <p:nvCxnSpPr>
          <p:cNvPr id="12" name="Google Shape;65;p14">
            <a:extLst>
              <a:ext uri="{FF2B5EF4-FFF2-40B4-BE49-F238E27FC236}">
                <a16:creationId xmlns:a16="http://schemas.microsoft.com/office/drawing/2014/main" id="{2052BEE0-584E-5743-80B9-A2E5D5845837}"/>
              </a:ext>
            </a:extLst>
          </p:cNvPr>
          <p:cNvCxnSpPr/>
          <p:nvPr userDrawn="1"/>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13" name="TextBox 12">
            <a:extLst>
              <a:ext uri="{FF2B5EF4-FFF2-40B4-BE49-F238E27FC236}">
                <a16:creationId xmlns:a16="http://schemas.microsoft.com/office/drawing/2014/main" id="{BE5CA3DA-2FD8-8842-9430-54B3D35B530F}"/>
              </a:ext>
            </a:extLst>
          </p:cNvPr>
          <p:cNvSpPr txBox="1"/>
          <p:nvPr userDrawn="1"/>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6" name="Straight Connector 15">
            <a:extLst>
              <a:ext uri="{FF2B5EF4-FFF2-40B4-BE49-F238E27FC236}">
                <a16:creationId xmlns:a16="http://schemas.microsoft.com/office/drawing/2014/main" id="{AEA6204D-20E6-1246-A8C6-95D6751F0F60}"/>
              </a:ext>
            </a:extLst>
          </p:cNvPr>
          <p:cNvCxnSpPr/>
          <p:nvPr userDrawn="1"/>
        </p:nvCxnSpPr>
        <p:spPr>
          <a:xfrm flipH="1">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Google Shape;64;p14">
            <a:extLst>
              <a:ext uri="{FF2B5EF4-FFF2-40B4-BE49-F238E27FC236}">
                <a16:creationId xmlns:a16="http://schemas.microsoft.com/office/drawing/2014/main" id="{801C68B1-61C1-B446-8D6A-E36FA399E9E6}"/>
              </a:ext>
            </a:extLst>
          </p:cNvPr>
          <p:cNvSpPr txBox="1"/>
          <p:nvPr userDrawn="1"/>
        </p:nvSpPr>
        <p:spPr>
          <a:xfrm>
            <a:off x="1076459" y="6395991"/>
            <a:ext cx="8260579"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2"/>
                </a:solidFill>
                <a:effectLst/>
                <a:latin typeface="Ubuntu" panose="020B0504030602030204" pitchFamily="34" charset="0"/>
                <a:ea typeface="+mn-ea"/>
                <a:cs typeface="+mn-cs"/>
              </a:rPr>
              <a:t>© NCS Pte Ltd 2021. All Rights Reserved. The content of this presentation is proprietary and confidential information of NCS. It is not intended to be distributed without the written consent of NCS.</a:t>
            </a:r>
          </a:p>
        </p:txBody>
      </p:sp>
      <p:grpSp>
        <p:nvGrpSpPr>
          <p:cNvPr id="15" name="Graphic 4">
            <a:extLst>
              <a:ext uri="{FF2B5EF4-FFF2-40B4-BE49-F238E27FC236}">
                <a16:creationId xmlns:a16="http://schemas.microsoft.com/office/drawing/2014/main" id="{21126305-A27F-483E-B83F-B7CA7478A611}"/>
              </a:ext>
            </a:extLst>
          </p:cNvPr>
          <p:cNvGrpSpPr/>
          <p:nvPr userDrawn="1"/>
        </p:nvGrpSpPr>
        <p:grpSpPr>
          <a:xfrm>
            <a:off x="270243" y="6517798"/>
            <a:ext cx="724037" cy="161562"/>
            <a:chOff x="2497995" y="2687207"/>
            <a:chExt cx="5762625" cy="1285875"/>
          </a:xfrm>
        </p:grpSpPr>
        <p:sp>
          <p:nvSpPr>
            <p:cNvPr id="18" name="Freeform: Shape 17">
              <a:extLst>
                <a:ext uri="{FF2B5EF4-FFF2-40B4-BE49-F238E27FC236}">
                  <a16:creationId xmlns:a16="http://schemas.microsoft.com/office/drawing/2014/main" id="{6D6A76E6-6399-4133-BEAF-40706292B6D9}"/>
                </a:ext>
              </a:extLst>
            </p:cNvPr>
            <p:cNvSpPr/>
            <p:nvPr/>
          </p:nvSpPr>
          <p:spPr>
            <a:xfrm>
              <a:off x="6115578" y="2688030"/>
              <a:ext cx="1028700" cy="1266825"/>
            </a:xfrm>
            <a:custGeom>
              <a:avLst/>
              <a:gdLst>
                <a:gd name="connsiteX0" fmla="*/ 838403 w 1028700"/>
                <a:gd name="connsiteY0" fmla="*/ 25466 h 1266825"/>
                <a:gd name="connsiteX1" fmla="*/ 14871 w 1028700"/>
                <a:gd name="connsiteY1" fmla="*/ 1201613 h 1266825"/>
                <a:gd name="connsiteX2" fmla="*/ 25531 w 1028700"/>
                <a:gd name="connsiteY2" fmla="*/ 1261422 h 1266825"/>
                <a:gd name="connsiteX3" fmla="*/ 50113 w 1028700"/>
                <a:gd name="connsiteY3" fmla="*/ 1269146 h 1266825"/>
                <a:gd name="connsiteX4" fmla="*/ 379964 w 1028700"/>
                <a:gd name="connsiteY4" fmla="*/ 1269146 h 1266825"/>
                <a:gd name="connsiteX5" fmla="*/ 430447 w 1028700"/>
                <a:gd name="connsiteY5" fmla="*/ 1242857 h 1266825"/>
                <a:gd name="connsiteX6" fmla="*/ 1019568 w 1028700"/>
                <a:gd name="connsiteY6" fmla="*/ 401609 h 1266825"/>
                <a:gd name="connsiteX7" fmla="*/ 1026997 w 1028700"/>
                <a:gd name="connsiteY7" fmla="*/ 345125 h 1266825"/>
                <a:gd name="connsiteX8" fmla="*/ 913936 w 1028700"/>
                <a:gd name="connsiteY8" fmla="*/ 35372 h 1266825"/>
                <a:gd name="connsiteX9" fmla="*/ 858846 w 1028700"/>
                <a:gd name="connsiteY9" fmla="*/ 9764 h 1266825"/>
                <a:gd name="connsiteX10" fmla="*/ 838403 w 1028700"/>
                <a:gd name="connsiteY10" fmla="*/ 25466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838403" y="25466"/>
                  </a:moveTo>
                  <a:lnTo>
                    <a:pt x="14871" y="1201613"/>
                  </a:lnTo>
                  <a:cubicBezTo>
                    <a:pt x="1299" y="1221073"/>
                    <a:pt x="6071" y="1247850"/>
                    <a:pt x="25531" y="1261422"/>
                  </a:cubicBezTo>
                  <a:cubicBezTo>
                    <a:pt x="32742" y="1266452"/>
                    <a:pt x="41322" y="1269147"/>
                    <a:pt x="50113" y="1269146"/>
                  </a:cubicBezTo>
                  <a:lnTo>
                    <a:pt x="379964" y="1269146"/>
                  </a:lnTo>
                  <a:cubicBezTo>
                    <a:pt x="400077" y="1269160"/>
                    <a:pt x="418927" y="1259344"/>
                    <a:pt x="430447" y="1242857"/>
                  </a:cubicBezTo>
                  <a:lnTo>
                    <a:pt x="1019568" y="401609"/>
                  </a:lnTo>
                  <a:cubicBezTo>
                    <a:pt x="1031090" y="385112"/>
                    <a:pt x="1033861" y="364040"/>
                    <a:pt x="1026997" y="345125"/>
                  </a:cubicBezTo>
                  <a:lnTo>
                    <a:pt x="913936" y="35372"/>
                  </a:lnTo>
                  <a:cubicBezTo>
                    <a:pt x="905795" y="13088"/>
                    <a:pt x="881130" y="1623"/>
                    <a:pt x="858846" y="9764"/>
                  </a:cubicBezTo>
                  <a:cubicBezTo>
                    <a:pt x="850584" y="12782"/>
                    <a:pt x="843449" y="18263"/>
                    <a:pt x="838403" y="25466"/>
                  </a:cubicBezTo>
                  <a:close/>
                </a:path>
              </a:pathLst>
            </a:custGeom>
            <a:solidFill>
              <a:srgbClr val="00A7E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2D8FC94-8779-49E3-B001-E3098624C063}"/>
                </a:ext>
              </a:extLst>
            </p:cNvPr>
            <p:cNvSpPr/>
            <p:nvPr/>
          </p:nvSpPr>
          <p:spPr>
            <a:xfrm>
              <a:off x="7231355" y="2687969"/>
              <a:ext cx="1028700" cy="1266825"/>
            </a:xfrm>
            <a:custGeom>
              <a:avLst/>
              <a:gdLst>
                <a:gd name="connsiteX0" fmla="*/ 987831 w 1028700"/>
                <a:gd name="connsiteY0" fmla="*/ 7144 h 1266825"/>
                <a:gd name="connsiteX1" fmla="*/ 657790 w 1028700"/>
                <a:gd name="connsiteY1" fmla="*/ 7144 h 1266825"/>
                <a:gd name="connsiteX2" fmla="*/ 607307 w 1028700"/>
                <a:gd name="connsiteY2" fmla="*/ 33433 h 1266825"/>
                <a:gd name="connsiteX3" fmla="*/ 18281 w 1028700"/>
                <a:gd name="connsiteY3" fmla="*/ 874776 h 1266825"/>
                <a:gd name="connsiteX4" fmla="*/ 10851 w 1028700"/>
                <a:gd name="connsiteY4" fmla="*/ 931164 h 1266825"/>
                <a:gd name="connsiteX5" fmla="*/ 123628 w 1028700"/>
                <a:gd name="connsiteY5" fmla="*/ 1240917 h 1266825"/>
                <a:gd name="connsiteX6" fmla="*/ 178875 w 1028700"/>
                <a:gd name="connsiteY6" fmla="*/ 1266184 h 1266825"/>
                <a:gd name="connsiteX7" fmla="*/ 199161 w 1028700"/>
                <a:gd name="connsiteY7" fmla="*/ 1250442 h 1266825"/>
                <a:gd name="connsiteX8" fmla="*/ 1022978 w 1028700"/>
                <a:gd name="connsiteY8" fmla="*/ 74771 h 1266825"/>
                <a:gd name="connsiteX9" fmla="*/ 1012480 w 1028700"/>
                <a:gd name="connsiteY9" fmla="*/ 14934 h 1266825"/>
                <a:gd name="connsiteX10" fmla="*/ 987831 w 1028700"/>
                <a:gd name="connsiteY10" fmla="*/ 7144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266825">
                  <a:moveTo>
                    <a:pt x="987831" y="7144"/>
                  </a:moveTo>
                  <a:lnTo>
                    <a:pt x="657790" y="7144"/>
                  </a:lnTo>
                  <a:cubicBezTo>
                    <a:pt x="637681" y="7146"/>
                    <a:pt x="618838" y="16958"/>
                    <a:pt x="607307" y="33433"/>
                  </a:cubicBezTo>
                  <a:lnTo>
                    <a:pt x="18281" y="874776"/>
                  </a:lnTo>
                  <a:cubicBezTo>
                    <a:pt x="6760" y="891237"/>
                    <a:pt x="3988" y="912281"/>
                    <a:pt x="10851" y="931164"/>
                  </a:cubicBezTo>
                  <a:lnTo>
                    <a:pt x="123628" y="1240917"/>
                  </a:lnTo>
                  <a:cubicBezTo>
                    <a:pt x="131907" y="1263151"/>
                    <a:pt x="156642" y="1274463"/>
                    <a:pt x="178875" y="1266184"/>
                  </a:cubicBezTo>
                  <a:cubicBezTo>
                    <a:pt x="187084" y="1263128"/>
                    <a:pt x="194162" y="1257635"/>
                    <a:pt x="199161" y="1250442"/>
                  </a:cubicBezTo>
                  <a:lnTo>
                    <a:pt x="1022978" y="74771"/>
                  </a:lnTo>
                  <a:cubicBezTo>
                    <a:pt x="1036603" y="55349"/>
                    <a:pt x="1031903" y="28558"/>
                    <a:pt x="1012480" y="14934"/>
                  </a:cubicBezTo>
                  <a:cubicBezTo>
                    <a:pt x="1005259" y="9868"/>
                    <a:pt x="996652" y="7148"/>
                    <a:pt x="987831" y="7144"/>
                  </a:cubicBezTo>
                  <a:close/>
                </a:path>
              </a:pathLst>
            </a:custGeom>
            <a:solidFill>
              <a:srgbClr val="00A7E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0FDEE-CDF0-4C1A-962B-792F5A6233D6}"/>
                </a:ext>
              </a:extLst>
            </p:cNvPr>
            <p:cNvSpPr/>
            <p:nvPr/>
          </p:nvSpPr>
          <p:spPr>
            <a:xfrm>
              <a:off x="2490851" y="2690776"/>
              <a:ext cx="1114425" cy="1266825"/>
            </a:xfrm>
            <a:custGeom>
              <a:avLst/>
              <a:gdLst>
                <a:gd name="connsiteX0" fmla="*/ 522161 w 1114425"/>
                <a:gd name="connsiteY0" fmla="*/ 8052 h 1266825"/>
                <a:gd name="connsiteX1" fmla="*/ 1111187 w 1114425"/>
                <a:gd name="connsiteY1" fmla="*/ 590315 h 1266825"/>
                <a:gd name="connsiteX2" fmla="*/ 1111187 w 1114425"/>
                <a:gd name="connsiteY2" fmla="*/ 1266590 h 1266825"/>
                <a:gd name="connsiteX3" fmla="*/ 777812 w 1114425"/>
                <a:gd name="connsiteY3" fmla="*/ 1266590 h 1266825"/>
                <a:gd name="connsiteX4" fmla="*/ 777812 w 1114425"/>
                <a:gd name="connsiteY4" fmla="*/ 634606 h 1266825"/>
                <a:gd name="connsiteX5" fmla="*/ 475012 w 1114425"/>
                <a:gd name="connsiteY5" fmla="*/ 310756 h 1266825"/>
                <a:gd name="connsiteX6" fmla="*/ 343757 w 1114425"/>
                <a:gd name="connsiteY6" fmla="*/ 310756 h 1266825"/>
                <a:gd name="connsiteX7" fmla="*/ 343757 w 1114425"/>
                <a:gd name="connsiteY7" fmla="*/ 1266876 h 1266825"/>
                <a:gd name="connsiteX8" fmla="*/ 7144 w 1114425"/>
                <a:gd name="connsiteY8" fmla="*/ 1266876 h 1266825"/>
                <a:gd name="connsiteX9" fmla="*/ 7144 w 1114425"/>
                <a:gd name="connsiteY9" fmla="*/ 8052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266825">
                  <a:moveTo>
                    <a:pt x="522161" y="8052"/>
                  </a:moveTo>
                  <a:cubicBezTo>
                    <a:pt x="905828" y="-8807"/>
                    <a:pt x="1127951" y="209982"/>
                    <a:pt x="1111187" y="590315"/>
                  </a:cubicBezTo>
                  <a:lnTo>
                    <a:pt x="1111187" y="1266590"/>
                  </a:lnTo>
                  <a:lnTo>
                    <a:pt x="777812" y="1266590"/>
                  </a:lnTo>
                  <a:lnTo>
                    <a:pt x="777812" y="634606"/>
                  </a:lnTo>
                  <a:cubicBezTo>
                    <a:pt x="781336" y="391719"/>
                    <a:pt x="707231" y="310756"/>
                    <a:pt x="475012" y="310756"/>
                  </a:cubicBezTo>
                  <a:lnTo>
                    <a:pt x="343757" y="310756"/>
                  </a:lnTo>
                  <a:lnTo>
                    <a:pt x="343757" y="1266876"/>
                  </a:lnTo>
                  <a:lnTo>
                    <a:pt x="7144" y="1266876"/>
                  </a:lnTo>
                  <a:lnTo>
                    <a:pt x="7144" y="8052"/>
                  </a:ln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B432C1-E916-4FE7-BC77-FAEECBEBC9AB}"/>
                </a:ext>
              </a:extLst>
            </p:cNvPr>
            <p:cNvSpPr/>
            <p:nvPr/>
          </p:nvSpPr>
          <p:spPr>
            <a:xfrm>
              <a:off x="5056219" y="2680063"/>
              <a:ext cx="838200" cy="1295400"/>
            </a:xfrm>
            <a:custGeom>
              <a:avLst/>
              <a:gdLst>
                <a:gd name="connsiteX0" fmla="*/ 543306 w 838200"/>
                <a:gd name="connsiteY0" fmla="*/ 524066 h 1295400"/>
                <a:gd name="connsiteX1" fmla="*/ 457010 w 838200"/>
                <a:gd name="connsiteY1" fmla="*/ 496538 h 1295400"/>
                <a:gd name="connsiteX2" fmla="*/ 322993 w 838200"/>
                <a:gd name="connsiteY2" fmla="*/ 378524 h 1295400"/>
                <a:gd name="connsiteX3" fmla="*/ 450056 w 838200"/>
                <a:gd name="connsiteY3" fmla="*/ 276511 h 1295400"/>
                <a:gd name="connsiteX4" fmla="*/ 621982 w 838200"/>
                <a:gd name="connsiteY4" fmla="*/ 308324 h 1295400"/>
                <a:gd name="connsiteX5" fmla="*/ 774383 w 838200"/>
                <a:gd name="connsiteY5" fmla="*/ 90869 h 1295400"/>
                <a:gd name="connsiteX6" fmla="*/ 441008 w 838200"/>
                <a:gd name="connsiteY6" fmla="*/ 7144 h 1295400"/>
                <a:gd name="connsiteX7" fmla="*/ 26289 w 838200"/>
                <a:gd name="connsiteY7" fmla="*/ 389001 h 1295400"/>
                <a:gd name="connsiteX8" fmla="*/ 303276 w 838200"/>
                <a:gd name="connsiteY8" fmla="*/ 751523 h 1295400"/>
                <a:gd name="connsiteX9" fmla="*/ 510635 w 838200"/>
                <a:gd name="connsiteY9" fmla="*/ 906018 h 1295400"/>
                <a:gd name="connsiteX10" fmla="*/ 423101 w 838200"/>
                <a:gd name="connsiteY10" fmla="*/ 1003840 h 1295400"/>
                <a:gd name="connsiteX11" fmla="*/ 169069 w 838200"/>
                <a:gd name="connsiteY11" fmla="*/ 961168 h 1295400"/>
                <a:gd name="connsiteX12" fmla="*/ 7144 w 838200"/>
                <a:gd name="connsiteY12" fmla="*/ 1191673 h 1295400"/>
                <a:gd name="connsiteX13" fmla="*/ 325279 w 838200"/>
                <a:gd name="connsiteY13" fmla="*/ 1294924 h 1295400"/>
                <a:gd name="connsiteX14" fmla="*/ 838676 w 838200"/>
                <a:gd name="connsiteY14" fmla="*/ 894874 h 1295400"/>
                <a:gd name="connsiteX15" fmla="*/ 543306 w 838200"/>
                <a:gd name="connsiteY15" fmla="*/ 52406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8200" h="1295400">
                  <a:moveTo>
                    <a:pt x="543306" y="524066"/>
                  </a:moveTo>
                  <a:lnTo>
                    <a:pt x="457010" y="496538"/>
                  </a:lnTo>
                  <a:cubicBezTo>
                    <a:pt x="405479" y="480346"/>
                    <a:pt x="322993" y="453962"/>
                    <a:pt x="322993" y="378524"/>
                  </a:cubicBezTo>
                  <a:cubicBezTo>
                    <a:pt x="322993" y="327660"/>
                    <a:pt x="358997" y="287274"/>
                    <a:pt x="450056" y="276511"/>
                  </a:cubicBezTo>
                  <a:cubicBezTo>
                    <a:pt x="509107" y="272851"/>
                    <a:pt x="568151" y="283777"/>
                    <a:pt x="621982" y="308324"/>
                  </a:cubicBezTo>
                  <a:lnTo>
                    <a:pt x="774383" y="90869"/>
                  </a:lnTo>
                  <a:cubicBezTo>
                    <a:pt x="771049" y="88773"/>
                    <a:pt x="651701" y="7144"/>
                    <a:pt x="441008" y="7144"/>
                  </a:cubicBezTo>
                  <a:cubicBezTo>
                    <a:pt x="169545" y="7144"/>
                    <a:pt x="26289" y="213836"/>
                    <a:pt x="26289" y="389001"/>
                  </a:cubicBezTo>
                  <a:cubicBezTo>
                    <a:pt x="26289" y="552926"/>
                    <a:pt x="109061" y="685800"/>
                    <a:pt x="303276" y="751523"/>
                  </a:cubicBezTo>
                  <a:cubicBezTo>
                    <a:pt x="450152" y="801243"/>
                    <a:pt x="510635" y="843153"/>
                    <a:pt x="510635" y="906018"/>
                  </a:cubicBezTo>
                  <a:cubicBezTo>
                    <a:pt x="510635" y="950024"/>
                    <a:pt x="482060" y="984313"/>
                    <a:pt x="423101" y="1003840"/>
                  </a:cubicBezTo>
                  <a:cubicBezTo>
                    <a:pt x="322707" y="1027652"/>
                    <a:pt x="223076" y="985838"/>
                    <a:pt x="169069" y="961168"/>
                  </a:cubicBezTo>
                  <a:lnTo>
                    <a:pt x="7144" y="1191673"/>
                  </a:lnTo>
                  <a:cubicBezTo>
                    <a:pt x="16002" y="1199007"/>
                    <a:pt x="140018" y="1281208"/>
                    <a:pt x="325279" y="1294924"/>
                  </a:cubicBezTo>
                  <a:cubicBezTo>
                    <a:pt x="562833" y="1312450"/>
                    <a:pt x="838676" y="1204722"/>
                    <a:pt x="838676" y="894874"/>
                  </a:cubicBezTo>
                  <a:cubicBezTo>
                    <a:pt x="838962" y="743522"/>
                    <a:pt x="746379" y="588645"/>
                    <a:pt x="543306" y="524066"/>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847EC27-9795-4B8F-8EC7-320282550668}"/>
                </a:ext>
              </a:extLst>
            </p:cNvPr>
            <p:cNvSpPr/>
            <p:nvPr/>
          </p:nvSpPr>
          <p:spPr>
            <a:xfrm>
              <a:off x="3820541" y="2683111"/>
              <a:ext cx="1019175" cy="1295400"/>
            </a:xfrm>
            <a:custGeom>
              <a:avLst/>
              <a:gdLst>
                <a:gd name="connsiteX0" fmla="*/ 846868 w 1019175"/>
                <a:gd name="connsiteY0" fmla="*/ 947738 h 1295400"/>
                <a:gd name="connsiteX1" fmla="*/ 666369 w 1019175"/>
                <a:gd name="connsiteY1" fmla="*/ 987553 h 1295400"/>
                <a:gd name="connsiteX2" fmla="*/ 348043 w 1019175"/>
                <a:gd name="connsiteY2" fmla="*/ 640176 h 1295400"/>
                <a:gd name="connsiteX3" fmla="*/ 643890 w 1019175"/>
                <a:gd name="connsiteY3" fmla="*/ 308992 h 1295400"/>
                <a:gd name="connsiteX4" fmla="*/ 814578 w 1019175"/>
                <a:gd name="connsiteY4" fmla="*/ 347092 h 1295400"/>
                <a:gd name="connsiteX5" fmla="*/ 990028 w 1019175"/>
                <a:gd name="connsiteY5" fmla="*/ 96584 h 1295400"/>
                <a:gd name="connsiteX6" fmla="*/ 637603 w 1019175"/>
                <a:gd name="connsiteY6" fmla="*/ 7144 h 1295400"/>
                <a:gd name="connsiteX7" fmla="*/ 7144 w 1019175"/>
                <a:gd name="connsiteY7" fmla="*/ 653035 h 1295400"/>
                <a:gd name="connsiteX8" fmla="*/ 653510 w 1019175"/>
                <a:gd name="connsiteY8" fmla="*/ 1293019 h 1295400"/>
                <a:gd name="connsiteX9" fmla="*/ 1013651 w 1019175"/>
                <a:gd name="connsiteY9" fmla="*/ 1186911 h 1295400"/>
                <a:gd name="connsiteX10" fmla="*/ 1013174 w 1019175"/>
                <a:gd name="connsiteY10" fmla="*/ 1185292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1295400">
                  <a:moveTo>
                    <a:pt x="846868" y="947738"/>
                  </a:moveTo>
                  <a:cubicBezTo>
                    <a:pt x="792671" y="982981"/>
                    <a:pt x="728091" y="987553"/>
                    <a:pt x="666369" y="987553"/>
                  </a:cubicBezTo>
                  <a:cubicBezTo>
                    <a:pt x="486251" y="987553"/>
                    <a:pt x="348043" y="839534"/>
                    <a:pt x="348043" y="640176"/>
                  </a:cubicBezTo>
                  <a:cubicBezTo>
                    <a:pt x="348043" y="450438"/>
                    <a:pt x="473392" y="308992"/>
                    <a:pt x="643890" y="308992"/>
                  </a:cubicBezTo>
                  <a:cubicBezTo>
                    <a:pt x="698182" y="308992"/>
                    <a:pt x="758190" y="312325"/>
                    <a:pt x="814578" y="347092"/>
                  </a:cubicBezTo>
                  <a:lnTo>
                    <a:pt x="990028" y="96584"/>
                  </a:lnTo>
                  <a:cubicBezTo>
                    <a:pt x="881788" y="38008"/>
                    <a:pt x="760678" y="7272"/>
                    <a:pt x="637603" y="7144"/>
                  </a:cubicBezTo>
                  <a:cubicBezTo>
                    <a:pt x="280511" y="6668"/>
                    <a:pt x="7144" y="286417"/>
                    <a:pt x="7144" y="653035"/>
                  </a:cubicBezTo>
                  <a:cubicBezTo>
                    <a:pt x="7144" y="1022890"/>
                    <a:pt x="277273" y="1293019"/>
                    <a:pt x="653510" y="1293019"/>
                  </a:cubicBezTo>
                  <a:cubicBezTo>
                    <a:pt x="798195" y="1293019"/>
                    <a:pt x="926878" y="1254919"/>
                    <a:pt x="1013651" y="1186911"/>
                  </a:cubicBezTo>
                  <a:lnTo>
                    <a:pt x="1013174" y="1185292"/>
                  </a:lnTo>
                  <a:close/>
                </a:path>
              </a:pathLst>
            </a:custGeom>
            <a:solidFill>
              <a:schemeClr val="tx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15603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04C-9E9E-4C3C-B0A2-E99CB25BF3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35F700B-BB4C-4A0E-86BF-E30FE3DAF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BC4EFC8-7C7B-4949-8E11-B63645048C8E}"/>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5" name="Footer Placeholder 4">
            <a:extLst>
              <a:ext uri="{FF2B5EF4-FFF2-40B4-BE49-F238E27FC236}">
                <a16:creationId xmlns:a16="http://schemas.microsoft.com/office/drawing/2014/main" id="{232BA4C9-EC7D-4ACE-8034-BDF2F6AAD26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2D0F847-1DF8-489B-822C-A331EA083609}"/>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22665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7B1-4331-4D0F-A72B-E76B61F2B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171465B-5449-44C9-A38D-29398C912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049E-157E-485C-A12B-18D299E74621}"/>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5" name="Footer Placeholder 4">
            <a:extLst>
              <a:ext uri="{FF2B5EF4-FFF2-40B4-BE49-F238E27FC236}">
                <a16:creationId xmlns:a16="http://schemas.microsoft.com/office/drawing/2014/main" id="{4E2CD415-8D5A-4183-BBB9-B1FDB0500B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A989BD-4A2A-4A40-A0A4-F8C51B11CD8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621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5460-CFF2-49EF-B102-54C68C44CD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B01007A-30D7-4515-BA70-F720DE1E9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CEC5A21-6F1B-40B5-8D1C-155849756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E22C86-0DC8-4AFC-8F45-5FD15B7010F9}"/>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6" name="Footer Placeholder 5">
            <a:extLst>
              <a:ext uri="{FF2B5EF4-FFF2-40B4-BE49-F238E27FC236}">
                <a16:creationId xmlns:a16="http://schemas.microsoft.com/office/drawing/2014/main" id="{62E0C333-1D5E-4D04-83E5-DA6E92F32C1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CFEE0D-6C0C-4477-8894-2FC9D16279BE}"/>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5667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4DC-4D65-4DEB-90B6-87C7989A048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85EC065-8025-4B75-A59B-178104E0E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03FAD-4294-41C1-9D7B-5B88BF792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67F2593-373A-4B8E-AB4B-B2D23786B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79D74-5886-4C54-860A-76861A509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470F16-23AE-41A7-827E-280CB057B61D}"/>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8" name="Footer Placeholder 7">
            <a:extLst>
              <a:ext uri="{FF2B5EF4-FFF2-40B4-BE49-F238E27FC236}">
                <a16:creationId xmlns:a16="http://schemas.microsoft.com/office/drawing/2014/main" id="{A0A90482-B06E-4C25-9757-49B99CB08D3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B5BADC1-1210-4FC6-87F2-330478EC759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503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957-236C-4E4A-A913-82F6ED4398A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E2ED85-3525-4F27-A2BA-29033A7B7EE0}"/>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4" name="Footer Placeholder 3">
            <a:extLst>
              <a:ext uri="{FF2B5EF4-FFF2-40B4-BE49-F238E27FC236}">
                <a16:creationId xmlns:a16="http://schemas.microsoft.com/office/drawing/2014/main" id="{97A29625-7DBE-4860-B150-0E554D5741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6CFB1E6-91E0-4417-BC5E-44A1FEDBEE87}"/>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2879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B1F8A-D7C7-4075-89AA-D8AC3354B1BA}"/>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3" name="Footer Placeholder 2">
            <a:extLst>
              <a:ext uri="{FF2B5EF4-FFF2-40B4-BE49-F238E27FC236}">
                <a16:creationId xmlns:a16="http://schemas.microsoft.com/office/drawing/2014/main" id="{A61E876F-8D48-428D-823B-DB0841B2EDB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F4A495B-C13B-457F-9EA6-85BA1721CD2F}"/>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19936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9EEB-76DB-4BFF-9565-DCB53FC25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EA3DE7F-32EC-49DC-A9D4-A71B1A9A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76D06C6-E1B1-4190-8FD4-BC7E6512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42946-AA05-4F94-A97E-2A3F29256D6B}"/>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6" name="Footer Placeholder 5">
            <a:extLst>
              <a:ext uri="{FF2B5EF4-FFF2-40B4-BE49-F238E27FC236}">
                <a16:creationId xmlns:a16="http://schemas.microsoft.com/office/drawing/2014/main" id="{FAE42A13-BD66-4DF9-89FE-FC00558CBFA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6C63B2-342B-482F-A101-7AEC9044198D}"/>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55879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B0B-22DD-48B4-A65F-D25EA8E63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4832F3F-99AC-499B-9F60-470E9E753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638B896-58E9-4B85-932C-F1FF619D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9005F-DFC5-4A32-9B05-99D217C62501}"/>
              </a:ext>
            </a:extLst>
          </p:cNvPr>
          <p:cNvSpPr>
            <a:spLocks noGrp="1"/>
          </p:cNvSpPr>
          <p:nvPr>
            <p:ph type="dt" sz="half" idx="10"/>
          </p:nvPr>
        </p:nvSpPr>
        <p:spPr/>
        <p:txBody>
          <a:bodyPr/>
          <a:lstStyle/>
          <a:p>
            <a:fld id="{CF1267A5-9448-410E-9905-2BFAF5898020}" type="datetimeFigureOut">
              <a:rPr lang="en-SG" smtClean="0"/>
              <a:t>6/1/2022</a:t>
            </a:fld>
            <a:endParaRPr lang="en-SG"/>
          </a:p>
        </p:txBody>
      </p:sp>
      <p:sp>
        <p:nvSpPr>
          <p:cNvPr id="6" name="Footer Placeholder 5">
            <a:extLst>
              <a:ext uri="{FF2B5EF4-FFF2-40B4-BE49-F238E27FC236}">
                <a16:creationId xmlns:a16="http://schemas.microsoft.com/office/drawing/2014/main" id="{98E4EB17-505B-4B9B-BF3F-E8503FFD7C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0D5A1E-272F-4247-9777-F1D4B6A282A3}"/>
              </a:ext>
            </a:extLst>
          </p:cNvPr>
          <p:cNvSpPr>
            <a:spLocks noGrp="1"/>
          </p:cNvSpPr>
          <p:nvPr>
            <p:ph type="sldNum" sz="quarter" idx="12"/>
          </p:nvPr>
        </p:nvSpPr>
        <p:spPr/>
        <p:txBody>
          <a:bodyPr/>
          <a:lstStyle/>
          <a:p>
            <a:fld id="{BC9175C8-74FF-4DE6-AA89-A269DCC5981E}" type="slidenum">
              <a:rPr lang="en-SG" smtClean="0"/>
              <a:t>‹#›</a:t>
            </a:fld>
            <a:endParaRPr lang="en-SG"/>
          </a:p>
        </p:txBody>
      </p:sp>
    </p:spTree>
    <p:extLst>
      <p:ext uri="{BB962C8B-B14F-4D97-AF65-F5344CB8AC3E}">
        <p14:creationId xmlns:p14="http://schemas.microsoft.com/office/powerpoint/2010/main" val="398497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A466-680C-4F95-AB5B-1FDF50718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AD02954-B43E-4842-B947-B10955F97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D61075-C084-4A68-A65C-26A1C4B16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7A5-9448-410E-9905-2BFAF5898020}" type="datetimeFigureOut">
              <a:rPr lang="en-SG" smtClean="0"/>
              <a:t>6/1/2022</a:t>
            </a:fld>
            <a:endParaRPr lang="en-SG"/>
          </a:p>
        </p:txBody>
      </p:sp>
      <p:sp>
        <p:nvSpPr>
          <p:cNvPr id="5" name="Footer Placeholder 4">
            <a:extLst>
              <a:ext uri="{FF2B5EF4-FFF2-40B4-BE49-F238E27FC236}">
                <a16:creationId xmlns:a16="http://schemas.microsoft.com/office/drawing/2014/main" id="{7E587763-08F7-412A-8546-67F3D81EF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701BCF0-D010-43E0-80A3-EEF885482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175C8-74FF-4DE6-AA89-A269DCC5981E}" type="slidenum">
              <a:rPr lang="en-SG" smtClean="0"/>
              <a:t>‹#›</a:t>
            </a:fld>
            <a:endParaRPr lang="en-SG"/>
          </a:p>
        </p:txBody>
      </p:sp>
    </p:spTree>
    <p:extLst>
      <p:ext uri="{BB962C8B-B14F-4D97-AF65-F5344CB8AC3E}">
        <p14:creationId xmlns:p14="http://schemas.microsoft.com/office/powerpoint/2010/main" val="2980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uYuancheng/WebDownloader/blob/master/doc/pedia_rlt.txt" TargetMode="External"/><Relationship Id="rId2" Type="http://schemas.openxmlformats.org/officeDocument/2006/relationships/hyperlink" Target="https://github.com/LiuYuancheng/WebDownloader/blob/master/doc/test_pedia.txt" TargetMode="Externa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iuYuancheng/WebAttestation"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iuYuancheng/WebAttestation/blob/main/src/dataParser/yaml2csv.py"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askubuntu.com/questions/92556/how-do-i-boot-into-a-root-shell" TargetMode="External"/><Relationship Id="rId5" Type="http://schemas.openxmlformats.org/officeDocument/2006/relationships/hyperlink" Target="https://github.com/pmeier/light-the-torch"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chromedriver.chromium.org/downloads"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Yuancheng/ProgramTools/blob/master/library/Log.py" TargetMode="External"/><Relationship Id="rId2" Type="http://schemas.openxmlformats.org/officeDocument/2006/relationships/hyperlink" Target="https://github.com/LiuYuancheng/ProgramTools/blob/master/library/BgCtrl.py"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iuYuancheng/WebDownloader/blob/master/doc/Phishpedia_cfg.md" TargetMode="External"/><Relationship Id="rId2" Type="http://schemas.openxmlformats.org/officeDocument/2006/relationships/hyperlink" Target="https://github.com/LiuYuancheng/WebDownloader" TargetMode="Externa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[19/11/2021]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401444"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10" name="直接箭头连接符 49">
            <a:extLst>
              <a:ext uri="{FF2B5EF4-FFF2-40B4-BE49-F238E27FC236}">
                <a16:creationId xmlns:a16="http://schemas.microsoft.com/office/drawing/2014/main" id="{CF95249C-2CEC-4421-8632-79DF0814F760}"/>
              </a:ext>
            </a:extLst>
          </p:cNvPr>
          <p:cNvCxnSpPr>
            <a:cxnSpLocks/>
          </p:cNvCxnSpPr>
          <p:nvPr/>
        </p:nvCxnSpPr>
        <p:spPr>
          <a:xfrm>
            <a:off x="171314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矩形: 圆角 34">
            <a:extLst>
              <a:ext uri="{FF2B5EF4-FFF2-40B4-BE49-F238E27FC236}">
                <a16:creationId xmlns:a16="http://schemas.microsoft.com/office/drawing/2014/main" id="{C17A4F6A-1907-46A4-B420-45988F305349}"/>
              </a:ext>
            </a:extLst>
          </p:cNvPr>
          <p:cNvSpPr/>
          <p:nvPr/>
        </p:nvSpPr>
        <p:spPr>
          <a:xfrm>
            <a:off x="1345578" y="4677174"/>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link</a:t>
            </a:r>
            <a:endParaRPr lang="zh-CN" altLang="en-US" b="1" dirty="0"/>
          </a:p>
        </p:txBody>
      </p:sp>
      <p:cxnSp>
        <p:nvCxnSpPr>
          <p:cNvPr id="12" name="直接箭头连接符 49">
            <a:extLst>
              <a:ext uri="{FF2B5EF4-FFF2-40B4-BE49-F238E27FC236}">
                <a16:creationId xmlns:a16="http://schemas.microsoft.com/office/drawing/2014/main" id="{80431889-6B95-4F23-8FB0-F66114B0CF50}"/>
              </a:ext>
            </a:extLst>
          </p:cNvPr>
          <p:cNvCxnSpPr>
            <a:cxnSpLocks/>
          </p:cNvCxnSpPr>
          <p:nvPr/>
        </p:nvCxnSpPr>
        <p:spPr>
          <a:xfrm>
            <a:off x="2586652"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圆角 34">
            <a:extLst>
              <a:ext uri="{FF2B5EF4-FFF2-40B4-BE49-F238E27FC236}">
                <a16:creationId xmlns:a16="http://schemas.microsoft.com/office/drawing/2014/main" id="{FA6AD746-928C-45EC-98CB-F508F955497D}"/>
              </a:ext>
            </a:extLst>
          </p:cNvPr>
          <p:cNvSpPr/>
          <p:nvPr/>
        </p:nvSpPr>
        <p:spPr>
          <a:xfrm>
            <a:off x="2219087" y="4677174"/>
            <a:ext cx="869797"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pic>
        <p:nvPicPr>
          <p:cNvPr id="21" name="Picture 20">
            <a:extLst>
              <a:ext uri="{FF2B5EF4-FFF2-40B4-BE49-F238E27FC236}">
                <a16:creationId xmlns:a16="http://schemas.microsoft.com/office/drawing/2014/main" id="{7A5D68B0-9BB0-4723-83D3-D0C648E5FE23}"/>
              </a:ext>
            </a:extLst>
          </p:cNvPr>
          <p:cNvPicPr>
            <a:picLocks noChangeAspect="1"/>
          </p:cNvPicPr>
          <p:nvPr/>
        </p:nvPicPr>
        <p:blipFill>
          <a:blip r:embed="rId2"/>
          <a:stretch>
            <a:fillRect/>
          </a:stretch>
        </p:blipFill>
        <p:spPr>
          <a:xfrm>
            <a:off x="5655089" y="2341585"/>
            <a:ext cx="5927310" cy="1218233"/>
          </a:xfrm>
          <a:prstGeom prst="rect">
            <a:avLst/>
          </a:prstGeom>
        </p:spPr>
      </p:pic>
      <p:pic>
        <p:nvPicPr>
          <p:cNvPr id="23" name="Picture 22">
            <a:extLst>
              <a:ext uri="{FF2B5EF4-FFF2-40B4-BE49-F238E27FC236}">
                <a16:creationId xmlns:a16="http://schemas.microsoft.com/office/drawing/2014/main" id="{E0B6A907-1C54-43D3-AD5E-58B85165EFB4}"/>
              </a:ext>
            </a:extLst>
          </p:cNvPr>
          <p:cNvPicPr>
            <a:picLocks noChangeAspect="1"/>
          </p:cNvPicPr>
          <p:nvPr/>
        </p:nvPicPr>
        <p:blipFill>
          <a:blip r:embed="rId3"/>
          <a:stretch>
            <a:fillRect/>
          </a:stretch>
        </p:blipFill>
        <p:spPr>
          <a:xfrm>
            <a:off x="5655089" y="3863578"/>
            <a:ext cx="3612995" cy="2788232"/>
          </a:xfrm>
          <a:prstGeom prst="rect">
            <a:avLst/>
          </a:prstGeom>
        </p:spPr>
      </p:pic>
      <p:sp>
        <p:nvSpPr>
          <p:cNvPr id="24" name="TextBox 23">
            <a:extLst>
              <a:ext uri="{FF2B5EF4-FFF2-40B4-BE49-F238E27FC236}">
                <a16:creationId xmlns:a16="http://schemas.microsoft.com/office/drawing/2014/main" id="{09DB25ED-F17D-4426-9235-E14B6199BDAC}"/>
              </a:ext>
            </a:extLst>
          </p:cNvPr>
          <p:cNvSpPr txBox="1"/>
          <p:nvPr/>
        </p:nvSpPr>
        <p:spPr>
          <a:xfrm>
            <a:off x="5653681" y="2179871"/>
            <a:ext cx="507422" cy="246221"/>
          </a:xfrm>
          <a:prstGeom prst="rect">
            <a:avLst/>
          </a:prstGeom>
          <a:solidFill>
            <a:schemeClr val="bg1"/>
          </a:solidFill>
          <a:ln w="3175">
            <a:solidFill>
              <a:schemeClr val="tx1"/>
            </a:solidFill>
          </a:ln>
        </p:spPr>
        <p:txBody>
          <a:bodyPr wrap="square" rtlCol="0">
            <a:spAutoFit/>
          </a:bodyPr>
          <a:lstStyle/>
          <a:p>
            <a:r>
              <a:rPr lang="en-SG" sz="1000" b="1" dirty="0"/>
              <a:t>Input </a:t>
            </a:r>
          </a:p>
        </p:txBody>
      </p:sp>
      <p:sp>
        <p:nvSpPr>
          <p:cNvPr id="25" name="TextBox 24">
            <a:extLst>
              <a:ext uri="{FF2B5EF4-FFF2-40B4-BE49-F238E27FC236}">
                <a16:creationId xmlns:a16="http://schemas.microsoft.com/office/drawing/2014/main" id="{7290D81F-93BB-4C70-A73B-D192C77F0A50}"/>
              </a:ext>
            </a:extLst>
          </p:cNvPr>
          <p:cNvSpPr txBox="1"/>
          <p:nvPr/>
        </p:nvSpPr>
        <p:spPr>
          <a:xfrm>
            <a:off x="5653680" y="3704071"/>
            <a:ext cx="632881" cy="246221"/>
          </a:xfrm>
          <a:prstGeom prst="rect">
            <a:avLst/>
          </a:prstGeom>
          <a:solidFill>
            <a:schemeClr val="bg1"/>
          </a:solidFill>
          <a:ln w="3175">
            <a:solidFill>
              <a:schemeClr val="tx1"/>
            </a:solidFill>
          </a:ln>
        </p:spPr>
        <p:txBody>
          <a:bodyPr wrap="square" rtlCol="0">
            <a:spAutoFit/>
          </a:bodyPr>
          <a:lstStyle/>
          <a:p>
            <a:r>
              <a:rPr lang="en-SG" sz="1000" b="1" dirty="0"/>
              <a:t>Output </a:t>
            </a:r>
          </a:p>
        </p:txBody>
      </p:sp>
      <p:sp>
        <p:nvSpPr>
          <p:cNvPr id="27" name="Rectangle 26">
            <a:extLst>
              <a:ext uri="{FF2B5EF4-FFF2-40B4-BE49-F238E27FC236}">
                <a16:creationId xmlns:a16="http://schemas.microsoft.com/office/drawing/2014/main" id="{8FC46065-7CA2-4D16-8126-8691ACA1D222}"/>
              </a:ext>
            </a:extLst>
          </p:cNvPr>
          <p:cNvSpPr/>
          <p:nvPr/>
        </p:nvSpPr>
        <p:spPr>
          <a:xfrm>
            <a:off x="177552" y="4314549"/>
            <a:ext cx="4518731"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178869" y="417435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29" name="直接箭头连接符 49">
            <a:extLst>
              <a:ext uri="{FF2B5EF4-FFF2-40B4-BE49-F238E27FC236}">
                <a16:creationId xmlns:a16="http://schemas.microsoft.com/office/drawing/2014/main" id="{4EBFA8F5-DC88-454E-8C80-88594B7D84EB}"/>
              </a:ext>
            </a:extLst>
          </p:cNvPr>
          <p:cNvCxnSpPr>
            <a:cxnSpLocks/>
          </p:cNvCxnSpPr>
          <p:nvPr/>
        </p:nvCxnSpPr>
        <p:spPr>
          <a:xfrm>
            <a:off x="2846014" y="3959562"/>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56584168-3CDF-4CDF-AE12-B9FD56010EAD}"/>
              </a:ext>
            </a:extLst>
          </p:cNvPr>
          <p:cNvSpPr/>
          <p:nvPr/>
        </p:nvSpPr>
        <p:spPr>
          <a:xfrm>
            <a:off x="3373298" y="4690678"/>
            <a:ext cx="1101048" cy="433370"/>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Tree>
    <p:extLst>
      <p:ext uri="{BB962C8B-B14F-4D97-AF65-F5344CB8AC3E}">
        <p14:creationId xmlns:p14="http://schemas.microsoft.com/office/powerpoint/2010/main" val="63220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46369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Result: </a:t>
            </a:r>
          </a:p>
          <a:p>
            <a:pPr marL="342900" indent="-342900">
              <a:buAutoNum type="arabicPeriod"/>
            </a:pPr>
            <a:r>
              <a:rPr lang="en-US" sz="1600" dirty="0">
                <a:solidFill>
                  <a:srgbClr val="24292F"/>
                </a:solidFill>
                <a:latin typeface="-apple-system"/>
              </a:rPr>
              <a:t>Execution log: </a:t>
            </a:r>
          </a:p>
          <a:p>
            <a:pPr marL="0" indent="0">
              <a:buNone/>
            </a:pPr>
            <a:r>
              <a:rPr lang="en-US" sz="1600" dirty="0">
                <a:solidFill>
                  <a:srgbClr val="24292F"/>
                </a:solidFill>
                <a:latin typeface="-apple-system"/>
                <a:hlinkClick r:id="rId2"/>
              </a:rPr>
              <a:t> https://github.com/LiuYuancheng/WebDownloader/blob/master/doc/test_pedia.txt</a:t>
            </a: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342900" indent="-342900">
              <a:buAutoNum type="arabicPeriod" startAt="2"/>
            </a:pPr>
            <a:r>
              <a:rPr lang="en-US" sz="1600" dirty="0">
                <a:solidFill>
                  <a:srgbClr val="24292F"/>
                </a:solidFill>
                <a:latin typeface="-apple-system"/>
              </a:rPr>
              <a:t>Final result: </a:t>
            </a:r>
          </a:p>
          <a:p>
            <a:pPr marL="0" indent="0">
              <a:buNone/>
            </a:pPr>
            <a:r>
              <a:rPr lang="en-US" sz="1600" dirty="0">
                <a:solidFill>
                  <a:srgbClr val="24292F"/>
                </a:solidFill>
                <a:latin typeface="-apple-system"/>
                <a:hlinkClick r:id="rId3"/>
              </a:rPr>
              <a:t>https://github.com/LiuYuancheng/WebDownloader/blob/master/doc/pedia_rlt.txt</a:t>
            </a:r>
            <a:r>
              <a:rPr lang="en-US" sz="1600" dirty="0">
                <a:solidFill>
                  <a:srgbClr val="24292F"/>
                </a:solidFill>
                <a:latin typeface="-apple-system"/>
              </a:rPr>
              <a:t>  </a:t>
            </a:r>
          </a:p>
        </p:txBody>
      </p: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pic>
        <p:nvPicPr>
          <p:cNvPr id="9" name="Picture 8">
            <a:extLst>
              <a:ext uri="{FF2B5EF4-FFF2-40B4-BE49-F238E27FC236}">
                <a16:creationId xmlns:a16="http://schemas.microsoft.com/office/drawing/2014/main" id="{08A09CA7-2155-4B8E-A330-6A303024441C}"/>
              </a:ext>
            </a:extLst>
          </p:cNvPr>
          <p:cNvPicPr>
            <a:picLocks noChangeAspect="1"/>
          </p:cNvPicPr>
          <p:nvPr/>
        </p:nvPicPr>
        <p:blipFill>
          <a:blip r:embed="rId4"/>
          <a:stretch>
            <a:fillRect/>
          </a:stretch>
        </p:blipFill>
        <p:spPr>
          <a:xfrm>
            <a:off x="486473" y="2294350"/>
            <a:ext cx="8558074" cy="1817254"/>
          </a:xfrm>
          <a:prstGeom prst="rect">
            <a:avLst/>
          </a:prstGeom>
        </p:spPr>
      </p:pic>
    </p:spTree>
    <p:extLst>
      <p:ext uri="{BB962C8B-B14F-4D97-AF65-F5344CB8AC3E}">
        <p14:creationId xmlns:p14="http://schemas.microsoft.com/office/powerpoint/2010/main" val="21323078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4292F"/>
                </a:solidFill>
                <a:latin typeface="-apple-system"/>
              </a:rPr>
              <a:t>New Feature/Function added:</a:t>
            </a:r>
          </a:p>
          <a:p>
            <a:pPr marL="0" indent="0">
              <a:buFont typeface="Arial" panose="020B0604020202020204" pitchFamily="34" charset="0"/>
              <a:buNone/>
            </a:pPr>
            <a:r>
              <a:rPr lang="en-US" sz="1600" dirty="0">
                <a:solidFill>
                  <a:srgbClr val="24292F"/>
                </a:solidFill>
                <a:latin typeface="-apple-system"/>
              </a:rPr>
              <a:t>1. </a:t>
            </a:r>
            <a:r>
              <a:rPr lang="en-US" sz="1600" b="1" dirty="0">
                <a:solidFill>
                  <a:srgbClr val="24292F"/>
                </a:solidFill>
                <a:latin typeface="-apple-system"/>
              </a:rPr>
              <a:t>Web Attestation Module</a:t>
            </a:r>
            <a:r>
              <a:rPr lang="en-US" sz="1600" dirty="0">
                <a:solidFill>
                  <a:srgbClr val="24292F"/>
                </a:solidFill>
                <a:latin typeface="-apple-system"/>
              </a:rPr>
              <a:t>: Added Logger for execution monitor and next step.</a:t>
            </a:r>
          </a:p>
          <a:p>
            <a:pPr marL="0" indent="0">
              <a:buFont typeface="Arial" panose="020B0604020202020204" pitchFamily="34" charset="0"/>
              <a:buNone/>
            </a:pPr>
            <a:r>
              <a:rPr lang="en-US" sz="1600" dirty="0">
                <a:solidFill>
                  <a:srgbClr val="24292F"/>
                </a:solidFill>
                <a:latin typeface="-apple-system"/>
              </a:rPr>
              <a:t>2. </a:t>
            </a:r>
            <a:r>
              <a:rPr lang="en-US" sz="1600" b="1" dirty="0">
                <a:solidFill>
                  <a:srgbClr val="24292F"/>
                </a:solidFill>
                <a:latin typeface="-apple-system"/>
              </a:rPr>
              <a:t>Web Attestation Module</a:t>
            </a:r>
            <a:r>
              <a:rPr lang="en-US" sz="1600" dirty="0">
                <a:solidFill>
                  <a:srgbClr val="24292F"/>
                </a:solidFill>
                <a:latin typeface="-apple-system"/>
              </a:rPr>
              <a:t>: Added the recover method and data handling module (Dataset loader module ): </a:t>
            </a:r>
          </a:p>
          <a:p>
            <a:pPr marL="0" indent="0">
              <a:buFont typeface="Arial" panose="020B0604020202020204" pitchFamily="34" charset="0"/>
              <a:buNone/>
            </a:pPr>
            <a:r>
              <a:rPr lang="en-US" sz="1600" dirty="0">
                <a:solidFill>
                  <a:srgbClr val="24292F"/>
                </a:solidFill>
                <a:latin typeface="-apple-system"/>
              </a:rPr>
              <a:t> Data-Set-Loader function: </a:t>
            </a:r>
          </a:p>
          <a:p>
            <a:pPr marL="0" indent="0">
              <a:buNone/>
            </a:pPr>
            <a:r>
              <a:rPr lang="en-US" sz="1600" dirty="0">
                <a:solidFill>
                  <a:srgbClr val="24292F"/>
                </a:solidFill>
                <a:latin typeface="-apple-system"/>
              </a:rPr>
              <a:t>	- Load URL from </a:t>
            </a:r>
            <a:r>
              <a:rPr lang="en-US" sz="1600" dirty="0" err="1">
                <a:solidFill>
                  <a:srgbClr val="24292F"/>
                </a:solidFill>
                <a:latin typeface="-apple-system"/>
              </a:rPr>
              <a:t>url</a:t>
            </a:r>
            <a:r>
              <a:rPr lang="en-US" sz="1600" dirty="0">
                <a:solidFill>
                  <a:srgbClr val="24292F"/>
                </a:solidFill>
                <a:latin typeface="-apple-system"/>
              </a:rPr>
              <a:t> source file and processed </a:t>
            </a:r>
            <a:r>
              <a:rPr lang="en-US" sz="1600" dirty="0" err="1">
                <a:solidFill>
                  <a:srgbClr val="24292F"/>
                </a:solidFill>
                <a:latin typeface="-apple-system"/>
              </a:rPr>
              <a:t>url</a:t>
            </a:r>
            <a:r>
              <a:rPr lang="en-US" sz="1600" dirty="0">
                <a:solidFill>
                  <a:srgbClr val="24292F"/>
                </a:solidFill>
                <a:latin typeface="-apple-system"/>
              </a:rPr>
              <a:t> file, find all the unprocessed </a:t>
            </a:r>
            <a:r>
              <a:rPr lang="en-US" sz="1600" dirty="0" err="1">
                <a:solidFill>
                  <a:srgbClr val="24292F"/>
                </a:solidFill>
                <a:latin typeface="-apple-system"/>
              </a:rPr>
              <a:t>urls</a:t>
            </a:r>
            <a:r>
              <a:rPr lang="en-US" sz="1600" dirty="0">
                <a:solidFill>
                  <a:srgbClr val="24292F"/>
                </a:solidFill>
                <a:latin typeface="-apple-system"/>
              </a:rPr>
              <a:t> and load into the attestation program.</a:t>
            </a:r>
          </a:p>
          <a:p>
            <a:pPr marL="0" indent="0">
              <a:buNone/>
            </a:pPr>
            <a:r>
              <a:rPr lang="en-US" sz="1600" dirty="0">
                <a:solidFill>
                  <a:srgbClr val="24292F"/>
                </a:solidFill>
                <a:latin typeface="-apple-system"/>
              </a:rPr>
              <a:t>	- Save successful/checked processed </a:t>
            </a:r>
            <a:r>
              <a:rPr lang="en-US" sz="1600" dirty="0" err="1">
                <a:solidFill>
                  <a:srgbClr val="24292F"/>
                </a:solidFill>
                <a:latin typeface="-apple-system"/>
              </a:rPr>
              <a:t>url</a:t>
            </a:r>
            <a:r>
              <a:rPr lang="en-US" sz="1600" dirty="0">
                <a:solidFill>
                  <a:srgbClr val="24292F"/>
                </a:solidFill>
                <a:latin typeface="-apple-system"/>
              </a:rPr>
              <a:t> in </a:t>
            </a:r>
            <a:r>
              <a:rPr lang="en-US" sz="1600" u="sng" dirty="0">
                <a:solidFill>
                  <a:srgbClr val="24292F"/>
                </a:solidFill>
                <a:latin typeface="-apple-system"/>
              </a:rPr>
              <a:t>resultPcdurl.txt</a:t>
            </a:r>
          </a:p>
          <a:p>
            <a:pPr marL="0" indent="0">
              <a:buNone/>
            </a:pPr>
            <a:r>
              <a:rPr lang="en-US" sz="1600" dirty="0">
                <a:solidFill>
                  <a:srgbClr val="24292F"/>
                </a:solidFill>
                <a:latin typeface="-apple-system"/>
              </a:rPr>
              <a:t>	- Save failed processed </a:t>
            </a:r>
            <a:r>
              <a:rPr lang="en-US" sz="1600" dirty="0" err="1">
                <a:solidFill>
                  <a:srgbClr val="24292F"/>
                </a:solidFill>
                <a:latin typeface="-apple-system"/>
              </a:rPr>
              <a:t>url</a:t>
            </a:r>
            <a:r>
              <a:rPr lang="en-US" sz="1600" dirty="0">
                <a:solidFill>
                  <a:srgbClr val="24292F"/>
                </a:solidFill>
                <a:latin typeface="-apple-system"/>
              </a:rPr>
              <a:t> in </a:t>
            </a:r>
            <a:r>
              <a:rPr lang="en-US" sz="1600" u="sng" dirty="0">
                <a:solidFill>
                  <a:srgbClr val="24292F"/>
                </a:solidFill>
                <a:latin typeface="-apple-system"/>
              </a:rPr>
              <a:t>resultErrurl.txt</a:t>
            </a:r>
          </a:p>
          <a:p>
            <a:pPr marL="0" indent="0">
              <a:buNone/>
            </a:pPr>
            <a:endParaRPr lang="en-US" sz="800" u="sng" dirty="0">
              <a:solidFill>
                <a:srgbClr val="24292F"/>
              </a:solidFill>
              <a:latin typeface="-apple-system"/>
            </a:endParaRPr>
          </a:p>
          <a:p>
            <a:pPr marL="0" indent="0">
              <a:buNone/>
            </a:pPr>
            <a:r>
              <a:rPr lang="en-US" sz="1600" dirty="0">
                <a:solidFill>
                  <a:srgbClr val="24292F"/>
                </a:solidFill>
                <a:latin typeface="-apple-system"/>
              </a:rPr>
              <a:t>4. </a:t>
            </a:r>
            <a:r>
              <a:rPr lang="en-US" sz="1600" b="1" dirty="0" err="1">
                <a:solidFill>
                  <a:srgbClr val="24292F"/>
                </a:solidFill>
                <a:latin typeface="-apple-system"/>
              </a:rPr>
              <a:t>WebScreenShoter</a:t>
            </a:r>
            <a:r>
              <a:rPr lang="en-US" sz="1600" b="1" dirty="0">
                <a:solidFill>
                  <a:srgbClr val="24292F"/>
                </a:solidFill>
                <a:latin typeface="-apple-system"/>
              </a:rPr>
              <a:t> Module</a:t>
            </a:r>
            <a:r>
              <a:rPr lang="en-US" sz="1600" dirty="0">
                <a:solidFill>
                  <a:srgbClr val="24292F"/>
                </a:solidFill>
                <a:latin typeface="-apple-system"/>
              </a:rPr>
              <a:t>: Added  pyQT5-WebEngine and Google browsers driver selection in the </a:t>
            </a:r>
            <a:r>
              <a:rPr lang="en-US" sz="1600" dirty="0" err="1">
                <a:solidFill>
                  <a:srgbClr val="24292F"/>
                </a:solidFill>
                <a:latin typeface="-apple-system"/>
              </a:rPr>
              <a:t>webScreenShoter</a:t>
            </a:r>
            <a:r>
              <a:rPr lang="en-US" sz="1600" dirty="0">
                <a:solidFill>
                  <a:srgbClr val="24292F"/>
                </a:solidFill>
                <a:latin typeface="-apple-system"/>
              </a:rPr>
              <a:t>, Added the page capture file resolution config.</a:t>
            </a:r>
          </a:p>
          <a:p>
            <a:pPr marL="0" indent="0">
              <a:buFont typeface="Arial" panose="020B0604020202020204" pitchFamily="34" charset="0"/>
              <a:buNone/>
            </a:pPr>
            <a:r>
              <a:rPr lang="en-US" sz="1600" dirty="0">
                <a:solidFill>
                  <a:srgbClr val="24292F"/>
                </a:solidFill>
                <a:latin typeface="-apple-system"/>
              </a:rPr>
              <a:t>5. </a:t>
            </a:r>
            <a:r>
              <a:rPr lang="en-US" sz="1600" b="1" dirty="0" err="1">
                <a:solidFill>
                  <a:srgbClr val="24292F"/>
                </a:solidFill>
                <a:latin typeface="-apple-system"/>
              </a:rPr>
              <a:t>PhishperidaPKG</a:t>
            </a:r>
            <a:r>
              <a:rPr lang="en-US" sz="1600" dirty="0">
                <a:solidFill>
                  <a:srgbClr val="24292F"/>
                </a:solidFill>
                <a:latin typeface="-apple-system"/>
              </a:rPr>
              <a:t>: Uploaded the Phishing training data.</a:t>
            </a:r>
          </a:p>
          <a:p>
            <a:pPr marL="0" indent="0">
              <a:buFont typeface="Arial" panose="020B0604020202020204" pitchFamily="34" charset="0"/>
              <a:buNone/>
            </a:pPr>
            <a:endParaRPr lang="en-US" sz="1600" dirty="0">
              <a:solidFill>
                <a:srgbClr val="24292F"/>
              </a:solidFill>
              <a:latin typeface="-apple-system"/>
            </a:endParaRPr>
          </a:p>
          <a:p>
            <a:pPr marL="0" indent="0">
              <a:buFont typeface="Arial" panose="020B0604020202020204" pitchFamily="34" charset="0"/>
              <a:buNone/>
            </a:pPr>
            <a:r>
              <a:rPr lang="en-US" sz="1600" dirty="0">
                <a:solidFill>
                  <a:srgbClr val="24292F"/>
                </a:solidFill>
                <a:latin typeface="-apple-system"/>
              </a:rPr>
              <a:t>Detail info: </a:t>
            </a:r>
            <a:r>
              <a:rPr lang="en-US" sz="1600" dirty="0">
                <a:solidFill>
                  <a:srgbClr val="24292F"/>
                </a:solidFill>
                <a:latin typeface="-apple-system"/>
                <a:hlinkClick r:id="rId2"/>
              </a:rPr>
              <a:t>https://github.com/LiuYuancheng/WebAttestation</a:t>
            </a:r>
            <a:endParaRPr lang="en-US" sz="1600" dirty="0">
              <a:solidFill>
                <a:srgbClr val="24292F"/>
              </a:solidFill>
              <a:latin typeface="-apple-system"/>
            </a:endParaRPr>
          </a:p>
          <a:p>
            <a:pPr marL="0" indent="0">
              <a:buNone/>
            </a:pPr>
            <a:endParaRPr lang="en-US" sz="1600" b="1" dirty="0">
              <a:solidFill>
                <a:srgbClr val="24292F"/>
              </a:solidFill>
              <a:latin typeface="-apple-system"/>
            </a:endParaRPr>
          </a:p>
          <a:p>
            <a:pPr marL="0" indent="0">
              <a:buFont typeface="Arial" panose="020B0604020202020204" pitchFamily="34" charset="0"/>
              <a:buNone/>
            </a:pPr>
            <a:r>
              <a:rPr lang="en-US" sz="1600" b="1" dirty="0">
                <a:solidFill>
                  <a:srgbClr val="000000"/>
                </a:solidFill>
                <a:latin typeface="Calibri" panose="020F0502020204030204" pitchFamily="34" charset="0"/>
              </a:rPr>
              <a:t>Question to </a:t>
            </a:r>
            <a:r>
              <a:rPr lang="en-US" sz="1600" b="1" dirty="0" err="1">
                <a:solidFill>
                  <a:srgbClr val="000000"/>
                </a:solidFill>
                <a:latin typeface="Calibri" panose="020F0502020204030204" pitchFamily="34" charset="0"/>
              </a:rPr>
              <a:t>PhishingPedia</a:t>
            </a:r>
            <a:r>
              <a:rPr lang="en-US" sz="1600" b="1" dirty="0">
                <a:solidFill>
                  <a:srgbClr val="000000"/>
                </a:solidFill>
                <a:latin typeface="Calibri" panose="020F0502020204030204" pitchFamily="34" charset="0"/>
              </a:rPr>
              <a:t> Team: No Reply Yet.</a:t>
            </a:r>
            <a:endParaRPr lang="en-US" sz="1600" dirty="0">
              <a:solidFill>
                <a:srgbClr val="24292F"/>
              </a:solidFill>
              <a:latin typeface="-apple-system"/>
            </a:endParaRPr>
          </a:p>
        </p:txBody>
      </p:sp>
    </p:spTree>
    <p:extLst>
      <p:ext uri="{BB962C8B-B14F-4D97-AF65-F5344CB8AC3E}">
        <p14:creationId xmlns:p14="http://schemas.microsoft.com/office/powerpoint/2010/main" val="14875851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38908" y="956863"/>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New 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688707" y="2066913"/>
            <a:ext cx="1152144" cy="24037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URL list file</a:t>
            </a:r>
            <a:endParaRPr lang="zh-CN" altLang="en-US" sz="1600"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266508" y="2304634"/>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2112023" y="3303291"/>
            <a:ext cx="1701907" cy="34238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Web Downloader</a:t>
            </a:r>
            <a:endParaRPr lang="zh-CN" altLang="en-US" sz="1600"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91923"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803979" y="4328747"/>
            <a:ext cx="577796"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err="1"/>
              <a:t>Img</a:t>
            </a:r>
            <a:endParaRPr lang="zh-CN" altLang="en-US" sz="1600"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2840851" y="3681517"/>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517150" y="4328747"/>
            <a:ext cx="577795" cy="3044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link</a:t>
            </a:r>
            <a:endParaRPr lang="zh-CN" altLang="en-US" sz="1600"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457196" y="368151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240782" y="4334781"/>
            <a:ext cx="773973" cy="29837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script</a:t>
            </a:r>
            <a:endParaRPr lang="zh-CN" altLang="en-US" sz="1600"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6133" y="3949280"/>
            <a:ext cx="6275196" cy="83803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817636"/>
            <a:ext cx="1203891" cy="246221"/>
          </a:xfrm>
          <a:prstGeom prst="rect">
            <a:avLst/>
          </a:prstGeom>
          <a:solidFill>
            <a:schemeClr val="bg1"/>
          </a:solidFill>
          <a:ln w="3175">
            <a:solidFill>
              <a:schemeClr val="tx1"/>
            </a:solidFill>
          </a:ln>
        </p:spPr>
        <p:txBody>
          <a:bodyPr wrap="square" rtlCol="0">
            <a:spAutoFit/>
          </a:bodyPr>
          <a:lstStyle/>
          <a:p>
            <a:r>
              <a:rPr lang="en-SG" sz="1000" b="1" dirty="0"/>
              <a:t>URL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3789912" y="3684251"/>
            <a:ext cx="525141" cy="6131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234673" y="4335498"/>
            <a:ext cx="1129650" cy="29090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Main page </a:t>
            </a:r>
            <a:endParaRPr lang="zh-CN" altLang="en-US" sz="16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4080452" y="3295834"/>
            <a:ext cx="1769007" cy="3617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a:solidFill>
                  <a:srgbClr val="24292F"/>
                </a:solidFill>
                <a:latin typeface="-apple-system"/>
              </a:rPr>
              <a:t>Web </a:t>
            </a:r>
            <a:r>
              <a:rPr lang="en-US" sz="1600" b="1" dirty="0" err="1">
                <a:solidFill>
                  <a:srgbClr val="24292F"/>
                </a:solidFill>
                <a:latin typeface="-apple-system"/>
              </a:rPr>
              <a:t>Screenshoter</a:t>
            </a:r>
            <a:endParaRPr lang="zh-CN" altLang="en-US" sz="1600"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flipV="1">
            <a:off x="5849459" y="3250853"/>
            <a:ext cx="332433" cy="22584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6181892" y="3086191"/>
            <a:ext cx="1911509" cy="3293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Browser driver API</a:t>
            </a:r>
            <a:endParaRPr lang="zh-CN" altLang="en-US" sz="1600"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434346" y="2366369"/>
            <a:ext cx="0" cy="2539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5761609" y="3681368"/>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670103" y="4311499"/>
            <a:ext cx="1626636" cy="32305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Screen shot </a:t>
            </a:r>
            <a:r>
              <a:rPr lang="en-SG" altLang="zh-CN" sz="1600" b="1" dirty="0" err="1"/>
              <a:t>img</a:t>
            </a:r>
            <a:endParaRPr lang="zh-CN" altLang="en-US" sz="1600"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40401" y="4426485"/>
            <a:ext cx="454236" cy="9549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156945"/>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a:endCxn id="44" idx="1"/>
          </p:cNvCxnSpPr>
          <p:nvPr/>
        </p:nvCxnSpPr>
        <p:spPr>
          <a:xfrm>
            <a:off x="3011838" y="5314012"/>
            <a:ext cx="778074"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452443" y="4633158"/>
            <a:ext cx="0" cy="4979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297372" y="4680548"/>
            <a:ext cx="552087" cy="46262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89912" y="5170652"/>
            <a:ext cx="1562030"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PhishperidaPKG</a:t>
            </a:r>
            <a:endParaRPr lang="zh-CN" altLang="en-US" sz="1600"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4452443" y="5457372"/>
            <a:ext cx="0" cy="26453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4052482" y="5758307"/>
            <a:ext cx="797032" cy="2965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Result </a:t>
            </a:r>
            <a:endParaRPr lang="zh-CN" altLang="en-US" sz="1600"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562366"/>
            <a:ext cx="75637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687201"/>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6181892" y="2460776"/>
            <a:ext cx="1781824" cy="2972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pyQT5 </a:t>
            </a:r>
            <a:r>
              <a:rPr lang="en-SG" altLang="zh-CN" sz="1600" b="1" dirty="0" err="1"/>
              <a:t>WebEngine</a:t>
            </a:r>
            <a:endParaRPr lang="zh-CN" altLang="en-US" sz="1600"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5849459" y="2609426"/>
            <a:ext cx="332433" cy="86726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6859745" y="2825097"/>
            <a:ext cx="613255" cy="246221"/>
          </a:xfrm>
          <a:prstGeom prst="rect">
            <a:avLst/>
          </a:prstGeom>
          <a:noFill/>
          <a:ln w="3175">
            <a:noFill/>
          </a:ln>
        </p:spPr>
        <p:txBody>
          <a:bodyPr wrap="square" rtlCol="0">
            <a:spAutoFit/>
          </a:bodyPr>
          <a:lstStyle/>
          <a:p>
            <a:r>
              <a:rPr lang="en-SG" sz="1000" b="1" dirty="0"/>
              <a:t>OR</a:t>
            </a:r>
          </a:p>
        </p:txBody>
      </p:sp>
      <p:sp>
        <p:nvSpPr>
          <p:cNvPr id="51" name="矩形: 圆角 34">
            <a:extLst>
              <a:ext uri="{FF2B5EF4-FFF2-40B4-BE49-F238E27FC236}">
                <a16:creationId xmlns:a16="http://schemas.microsoft.com/office/drawing/2014/main" id="{A2BDD298-40FD-4B7B-A981-CBD3B5DE9DDE}"/>
              </a:ext>
            </a:extLst>
          </p:cNvPr>
          <p:cNvSpPr/>
          <p:nvPr/>
        </p:nvSpPr>
        <p:spPr>
          <a:xfrm>
            <a:off x="3275000" y="2040669"/>
            <a:ext cx="2395104"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Processed URL record  file</a:t>
            </a:r>
            <a:endParaRPr lang="zh-CN" altLang="en-US" sz="1600" b="1" dirty="0"/>
          </a:p>
        </p:txBody>
      </p:sp>
      <p:sp>
        <p:nvSpPr>
          <p:cNvPr id="52" name="矩形: 圆角 34">
            <a:extLst>
              <a:ext uri="{FF2B5EF4-FFF2-40B4-BE49-F238E27FC236}">
                <a16:creationId xmlns:a16="http://schemas.microsoft.com/office/drawing/2014/main" id="{A1120D95-FDAE-4BAA-AADC-F705261F9E33}"/>
              </a:ext>
            </a:extLst>
          </p:cNvPr>
          <p:cNvSpPr/>
          <p:nvPr/>
        </p:nvSpPr>
        <p:spPr>
          <a:xfrm>
            <a:off x="2099628" y="2620360"/>
            <a:ext cx="1620553" cy="3373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sz="1600" b="1" dirty="0"/>
              <a:t>Data set Loader </a:t>
            </a:r>
            <a:endParaRPr lang="zh-CN" altLang="en-US" sz="1600" b="1" dirty="0"/>
          </a:p>
        </p:txBody>
      </p:sp>
      <p:cxnSp>
        <p:nvCxnSpPr>
          <p:cNvPr id="53" name="直接箭头连接符 49">
            <a:extLst>
              <a:ext uri="{FF2B5EF4-FFF2-40B4-BE49-F238E27FC236}">
                <a16:creationId xmlns:a16="http://schemas.microsoft.com/office/drawing/2014/main" id="{20AE8AC5-F721-4B4E-9412-B16F557BF453}"/>
              </a:ext>
            </a:extLst>
          </p:cNvPr>
          <p:cNvCxnSpPr>
            <a:cxnSpLocks/>
          </p:cNvCxnSpPr>
          <p:nvPr/>
        </p:nvCxnSpPr>
        <p:spPr>
          <a:xfrm>
            <a:off x="2840851" y="2970006"/>
            <a:ext cx="0" cy="29046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30FE28C-34CB-463E-BE5D-BABCA2DB2BD7}"/>
              </a:ext>
            </a:extLst>
          </p:cNvPr>
          <p:cNvSpPr txBox="1"/>
          <p:nvPr/>
        </p:nvSpPr>
        <p:spPr>
          <a:xfrm>
            <a:off x="2366528" y="3002960"/>
            <a:ext cx="1257067" cy="246221"/>
          </a:xfrm>
          <a:prstGeom prst="rect">
            <a:avLst/>
          </a:prstGeom>
          <a:noFill/>
          <a:ln w="3175">
            <a:noFill/>
          </a:ln>
        </p:spPr>
        <p:txBody>
          <a:bodyPr wrap="square" rtlCol="0">
            <a:spAutoFit/>
          </a:bodyPr>
          <a:lstStyle/>
          <a:p>
            <a:r>
              <a:rPr lang="en-SG" sz="1000" b="1" dirty="0"/>
              <a:t>Un-processed URLs </a:t>
            </a:r>
          </a:p>
        </p:txBody>
      </p:sp>
      <p:cxnSp>
        <p:nvCxnSpPr>
          <p:cNvPr id="62" name="直接箭头连接符 49">
            <a:extLst>
              <a:ext uri="{FF2B5EF4-FFF2-40B4-BE49-F238E27FC236}">
                <a16:creationId xmlns:a16="http://schemas.microsoft.com/office/drawing/2014/main" id="{4CE32FF7-849F-40CF-80BF-4801B9D0474F}"/>
              </a:ext>
            </a:extLst>
          </p:cNvPr>
          <p:cNvCxnSpPr>
            <a:cxnSpLocks/>
          </p:cNvCxnSpPr>
          <p:nvPr/>
        </p:nvCxnSpPr>
        <p:spPr>
          <a:xfrm>
            <a:off x="3720181" y="2970006"/>
            <a:ext cx="736409" cy="2791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FA43209-1EC2-4D01-AA6B-803722DE0035}"/>
              </a:ext>
            </a:extLst>
          </p:cNvPr>
          <p:cNvSpPr txBox="1"/>
          <p:nvPr/>
        </p:nvSpPr>
        <p:spPr>
          <a:xfrm>
            <a:off x="3716622" y="2978371"/>
            <a:ext cx="1257067" cy="246221"/>
          </a:xfrm>
          <a:prstGeom prst="rect">
            <a:avLst/>
          </a:prstGeom>
          <a:noFill/>
          <a:ln w="3175">
            <a:noFill/>
          </a:ln>
        </p:spPr>
        <p:txBody>
          <a:bodyPr wrap="square" rtlCol="0">
            <a:spAutoFit/>
          </a:bodyPr>
          <a:lstStyle/>
          <a:p>
            <a:r>
              <a:rPr lang="en-SG" sz="1000" b="1" dirty="0"/>
              <a:t>Un-processed URLs </a:t>
            </a:r>
          </a:p>
        </p:txBody>
      </p:sp>
      <p:sp>
        <p:nvSpPr>
          <p:cNvPr id="75" name="矩形: 圆角 34">
            <a:extLst>
              <a:ext uri="{FF2B5EF4-FFF2-40B4-BE49-F238E27FC236}">
                <a16:creationId xmlns:a16="http://schemas.microsoft.com/office/drawing/2014/main" id="{6FA61511-F3BB-4048-A8DF-067B605233CB}"/>
              </a:ext>
            </a:extLst>
          </p:cNvPr>
          <p:cNvSpPr/>
          <p:nvPr/>
        </p:nvSpPr>
        <p:spPr>
          <a:xfrm>
            <a:off x="5892790" y="5173537"/>
            <a:ext cx="1250231" cy="2867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err="1">
                <a:solidFill>
                  <a:srgbClr val="24292F"/>
                </a:solidFill>
              </a:rPr>
              <a:t>Phishperida</a:t>
            </a:r>
            <a:endParaRPr lang="zh-CN" altLang="en-US" sz="1600" b="1" dirty="0"/>
          </a:p>
        </p:txBody>
      </p:sp>
      <p:cxnSp>
        <p:nvCxnSpPr>
          <p:cNvPr id="76" name="直接箭头连接符 49">
            <a:extLst>
              <a:ext uri="{FF2B5EF4-FFF2-40B4-BE49-F238E27FC236}">
                <a16:creationId xmlns:a16="http://schemas.microsoft.com/office/drawing/2014/main" id="{5D3F2C7C-4C80-47B9-8788-E72140A398CB}"/>
              </a:ext>
            </a:extLst>
          </p:cNvPr>
          <p:cNvCxnSpPr>
            <a:cxnSpLocks/>
            <a:stCxn id="44" idx="3"/>
            <a:endCxn id="75" idx="1"/>
          </p:cNvCxnSpPr>
          <p:nvPr/>
        </p:nvCxnSpPr>
        <p:spPr>
          <a:xfrm>
            <a:off x="5351942" y="5314012"/>
            <a:ext cx="540848" cy="288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2DA49CF-EC64-475E-A0D6-7EF7A35857C1}"/>
              </a:ext>
            </a:extLst>
          </p:cNvPr>
          <p:cNvCxnSpPr/>
          <p:nvPr/>
        </p:nvCxnSpPr>
        <p:spPr>
          <a:xfrm flipV="1">
            <a:off x="3623595" y="2366369"/>
            <a:ext cx="0" cy="22872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圆角 34">
            <a:extLst>
              <a:ext uri="{FF2B5EF4-FFF2-40B4-BE49-F238E27FC236}">
                <a16:creationId xmlns:a16="http://schemas.microsoft.com/office/drawing/2014/main" id="{F0848640-7FB5-4145-9074-FB0E9AE176BA}"/>
              </a:ext>
            </a:extLst>
          </p:cNvPr>
          <p:cNvSpPr/>
          <p:nvPr/>
        </p:nvSpPr>
        <p:spPr>
          <a:xfrm>
            <a:off x="1688707" y="5783580"/>
            <a:ext cx="1954533" cy="2904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ERR URL record  file</a:t>
            </a:r>
            <a:endParaRPr lang="zh-CN" altLang="en-US" sz="1600" b="1" dirty="0"/>
          </a:p>
        </p:txBody>
      </p:sp>
      <p:cxnSp>
        <p:nvCxnSpPr>
          <p:cNvPr id="91" name="Connector: Elbow 90">
            <a:extLst>
              <a:ext uri="{FF2B5EF4-FFF2-40B4-BE49-F238E27FC236}">
                <a16:creationId xmlns:a16="http://schemas.microsoft.com/office/drawing/2014/main" id="{CC0411E7-73B8-404C-84C6-607F51B763C0}"/>
              </a:ext>
            </a:extLst>
          </p:cNvPr>
          <p:cNvCxnSpPr>
            <a:cxnSpLocks/>
            <a:endCxn id="89" idx="1"/>
          </p:cNvCxnSpPr>
          <p:nvPr/>
        </p:nvCxnSpPr>
        <p:spPr>
          <a:xfrm rot="5400000">
            <a:off x="308507" y="4169240"/>
            <a:ext cx="3139771" cy="379370"/>
          </a:xfrm>
          <a:prstGeom prst="bentConnector4">
            <a:avLst>
              <a:gd name="adj1" fmla="val 185"/>
              <a:gd name="adj2" fmla="val 221100"/>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7D6704B-B239-4881-BC88-2E6984F533CC}"/>
              </a:ext>
            </a:extLst>
          </p:cNvPr>
          <p:cNvCxnSpPr>
            <a:cxnSpLocks/>
          </p:cNvCxnSpPr>
          <p:nvPr/>
        </p:nvCxnSpPr>
        <p:spPr>
          <a:xfrm flipH="1" flipV="1">
            <a:off x="1242874" y="4335498"/>
            <a:ext cx="223258"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矩形: 圆角 34">
            <a:extLst>
              <a:ext uri="{FF2B5EF4-FFF2-40B4-BE49-F238E27FC236}">
                <a16:creationId xmlns:a16="http://schemas.microsoft.com/office/drawing/2014/main" id="{4E4FBCD3-DBFB-4CF8-BBB3-D61B046F0600}"/>
              </a:ext>
            </a:extLst>
          </p:cNvPr>
          <p:cNvSpPr/>
          <p:nvPr/>
        </p:nvSpPr>
        <p:spPr>
          <a:xfrm>
            <a:off x="4554122" y="4000453"/>
            <a:ext cx="591142" cy="28090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a:t>info</a:t>
            </a:r>
            <a:endParaRPr lang="zh-CN" altLang="en-US" sz="1600" b="1" dirty="0"/>
          </a:p>
        </p:txBody>
      </p:sp>
    </p:spTree>
    <p:extLst>
      <p:ext uri="{BB962C8B-B14F-4D97-AF65-F5344CB8AC3E}">
        <p14:creationId xmlns:p14="http://schemas.microsoft.com/office/powerpoint/2010/main" val="24410680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[09/12/2021]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24292F"/>
                </a:solidFill>
                <a:latin typeface="-apple-system"/>
              </a:rPr>
              <a:t>Under Progress Work: </a:t>
            </a:r>
          </a:p>
          <a:p>
            <a:pPr marL="0" indent="0">
              <a:buFont typeface="Arial" panose="020B0604020202020204" pitchFamily="34" charset="0"/>
              <a:buNone/>
            </a:pPr>
            <a:endParaRPr lang="en-US" sz="2000" b="1" dirty="0">
              <a:solidFill>
                <a:srgbClr val="24292F"/>
              </a:solidFill>
              <a:latin typeface="-apple-system"/>
            </a:endParaRPr>
          </a:p>
          <a:p>
            <a:pPr marL="0" indent="0">
              <a:buNone/>
            </a:pPr>
            <a:r>
              <a:rPr lang="en-US" sz="2000" b="1" dirty="0">
                <a:solidFill>
                  <a:srgbClr val="24292F"/>
                </a:solidFill>
                <a:latin typeface="-apple-system"/>
              </a:rPr>
              <a:t>1. Multithreading Progress: </a:t>
            </a:r>
          </a:p>
          <a:p>
            <a:pPr marL="0" indent="0">
              <a:buNone/>
            </a:pPr>
            <a:r>
              <a:rPr lang="en-US" sz="2000" dirty="0">
                <a:solidFill>
                  <a:srgbClr val="24292F"/>
                </a:solidFill>
                <a:latin typeface="-apple-system"/>
              </a:rPr>
              <a:t> - Task Balancer: </a:t>
            </a:r>
            <a:r>
              <a:rPr lang="en-US" sz="2000" dirty="0">
                <a:solidFill>
                  <a:srgbClr val="0070C0"/>
                </a:solidFill>
                <a:latin typeface="-apple-system"/>
              </a:rPr>
              <a:t>Finished</a:t>
            </a:r>
            <a:r>
              <a:rPr lang="en-US" sz="2000" dirty="0">
                <a:solidFill>
                  <a:srgbClr val="24292F"/>
                </a:solidFill>
                <a:latin typeface="-apple-system"/>
              </a:rPr>
              <a:t>. </a:t>
            </a:r>
          </a:p>
          <a:p>
            <a:pPr marL="0" indent="0">
              <a:buNone/>
            </a:pPr>
            <a:r>
              <a:rPr lang="en-US" sz="2000" dirty="0">
                <a:solidFill>
                  <a:srgbClr val="24292F"/>
                </a:solidFill>
                <a:latin typeface="-apple-system"/>
              </a:rPr>
              <a:t> - Background pool: </a:t>
            </a:r>
            <a:r>
              <a:rPr lang="en-US" sz="2000" dirty="0">
                <a:solidFill>
                  <a:schemeClr val="accent6">
                    <a:lumMod val="60000"/>
                    <a:lumOff val="40000"/>
                  </a:schemeClr>
                </a:solidFill>
                <a:latin typeface="-apple-system"/>
              </a:rPr>
              <a:t>Editing</a:t>
            </a:r>
            <a:r>
              <a:rPr lang="en-US" sz="2000" dirty="0">
                <a:solidFill>
                  <a:srgbClr val="24292F"/>
                </a:solidFill>
                <a:latin typeface="-apple-system"/>
              </a:rPr>
              <a:t>. </a:t>
            </a:r>
          </a:p>
          <a:p>
            <a:pPr marL="0" indent="0">
              <a:buNone/>
            </a:pPr>
            <a:r>
              <a:rPr lang="en-US" sz="2000" dirty="0">
                <a:solidFill>
                  <a:srgbClr val="24292F"/>
                </a:solidFill>
                <a:latin typeface="-apple-system"/>
              </a:rPr>
              <a:t> - Result merging module: not start yet. </a:t>
            </a:r>
          </a:p>
          <a:p>
            <a:pPr marL="0" indent="0">
              <a:buNone/>
            </a:pPr>
            <a:r>
              <a:rPr lang="en-US" sz="2000" dirty="0">
                <a:solidFill>
                  <a:srgbClr val="24292F"/>
                </a:solidFill>
                <a:latin typeface="-apple-system"/>
              </a:rPr>
              <a:t> - </a:t>
            </a:r>
            <a:r>
              <a:rPr lang="en-US" sz="2000" dirty="0" err="1">
                <a:solidFill>
                  <a:srgbClr val="24292F"/>
                </a:solidFill>
                <a:latin typeface="-apple-system"/>
              </a:rPr>
              <a:t>WebAttestation</a:t>
            </a:r>
            <a:r>
              <a:rPr lang="en-US" sz="2000" dirty="0">
                <a:solidFill>
                  <a:srgbClr val="24292F"/>
                </a:solidFill>
                <a:latin typeface="-apple-system"/>
              </a:rPr>
              <a:t> API two thread parallel running: </a:t>
            </a:r>
            <a:r>
              <a:rPr lang="en-US" sz="2000" dirty="0">
                <a:solidFill>
                  <a:schemeClr val="accent1"/>
                </a:solidFill>
                <a:latin typeface="-apple-system"/>
              </a:rPr>
              <a:t>Tested</a:t>
            </a:r>
            <a:r>
              <a:rPr lang="en-US" sz="2000" dirty="0">
                <a:solidFill>
                  <a:srgbClr val="24292F"/>
                </a:solidFill>
                <a:latin typeface="-apple-system"/>
              </a:rPr>
              <a:t>.</a:t>
            </a:r>
          </a:p>
          <a:p>
            <a:pPr marL="0" indent="0">
              <a:buNone/>
            </a:pPr>
            <a:endParaRPr lang="en-US" sz="2000" dirty="0">
              <a:solidFill>
                <a:srgbClr val="24292F"/>
              </a:solidFill>
              <a:latin typeface="-apple-system"/>
            </a:endParaRPr>
          </a:p>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0" indent="0">
              <a:buNone/>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r>
              <a:rPr lang="en-US" sz="1600" b="1" dirty="0">
                <a:solidFill>
                  <a:srgbClr val="0070C0"/>
                </a:solidFill>
                <a:latin typeface="-apple-system"/>
              </a:rPr>
              <a:t>Problem fixed if user select QT5 flag</a:t>
            </a:r>
            <a:r>
              <a:rPr lang="en-US" sz="1600" dirty="0">
                <a:solidFill>
                  <a:srgbClr val="24292F"/>
                </a:solidFill>
                <a:latin typeface="-apple-system"/>
              </a:rPr>
              <a:t>]</a:t>
            </a: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Tree>
    <p:extLst>
      <p:ext uri="{BB962C8B-B14F-4D97-AF65-F5344CB8AC3E}">
        <p14:creationId xmlns:p14="http://schemas.microsoft.com/office/powerpoint/2010/main" val="16855856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AWS Data Pipeline Integration Plan [23/12/2021]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pic>
        <p:nvPicPr>
          <p:cNvPr id="4" name="Picture 3">
            <a:extLst>
              <a:ext uri="{FF2B5EF4-FFF2-40B4-BE49-F238E27FC236}">
                <a16:creationId xmlns:a16="http://schemas.microsoft.com/office/drawing/2014/main" id="{9354BAAE-3D68-4895-A5B7-D1BA93607603}"/>
              </a:ext>
            </a:extLst>
          </p:cNvPr>
          <p:cNvPicPr>
            <a:picLocks noChangeAspect="1"/>
          </p:cNvPicPr>
          <p:nvPr/>
        </p:nvPicPr>
        <p:blipFill>
          <a:blip r:embed="rId2"/>
          <a:stretch>
            <a:fillRect/>
          </a:stretch>
        </p:blipFill>
        <p:spPr>
          <a:xfrm>
            <a:off x="656611" y="1232042"/>
            <a:ext cx="1078884" cy="1280031"/>
          </a:xfrm>
          <a:prstGeom prst="rect">
            <a:avLst/>
          </a:prstGeom>
        </p:spPr>
      </p:pic>
      <p:sp>
        <p:nvSpPr>
          <p:cNvPr id="9" name="矩形: 圆角 34">
            <a:extLst>
              <a:ext uri="{FF2B5EF4-FFF2-40B4-BE49-F238E27FC236}">
                <a16:creationId xmlns:a16="http://schemas.microsoft.com/office/drawing/2014/main" id="{4D17E8B1-4CD7-4F24-9B68-E9A1E3641416}"/>
              </a:ext>
            </a:extLst>
          </p:cNvPr>
          <p:cNvSpPr/>
          <p:nvPr/>
        </p:nvSpPr>
        <p:spPr>
          <a:xfrm>
            <a:off x="656610" y="3460068"/>
            <a:ext cx="1848841" cy="4019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600" b="1" dirty="0">
                <a:solidFill>
                  <a:srgbClr val="24292F"/>
                </a:solidFill>
                <a:latin typeface="-apple-system"/>
              </a:rPr>
              <a:t>Web </a:t>
            </a:r>
            <a:r>
              <a:rPr lang="en-SG" sz="1600" b="1" i="0" dirty="0" err="1">
                <a:solidFill>
                  <a:srgbClr val="201F1E"/>
                </a:solidFill>
                <a:effectLst/>
                <a:latin typeface="Calibri" panose="020F0502020204030204" pitchFamily="34" charset="0"/>
              </a:rPr>
              <a:t>WebScrapper</a:t>
            </a:r>
            <a:r>
              <a:rPr lang="en-US" sz="1600" b="1" dirty="0">
                <a:solidFill>
                  <a:srgbClr val="24292F"/>
                </a:solidFill>
                <a:latin typeface="-apple-system"/>
              </a:rPr>
              <a:t>  </a:t>
            </a:r>
            <a:endParaRPr lang="zh-CN" altLang="en-US" sz="1600" b="1" dirty="0"/>
          </a:p>
        </p:txBody>
      </p:sp>
      <p:sp>
        <p:nvSpPr>
          <p:cNvPr id="10" name="TextBox 9">
            <a:extLst>
              <a:ext uri="{FF2B5EF4-FFF2-40B4-BE49-F238E27FC236}">
                <a16:creationId xmlns:a16="http://schemas.microsoft.com/office/drawing/2014/main" id="{82A9ABA6-11B7-4976-8FEE-5F3BC8C0B437}"/>
              </a:ext>
            </a:extLst>
          </p:cNvPr>
          <p:cNvSpPr txBox="1"/>
          <p:nvPr/>
        </p:nvSpPr>
        <p:spPr>
          <a:xfrm>
            <a:off x="1231507" y="2689085"/>
            <a:ext cx="1257067" cy="246221"/>
          </a:xfrm>
          <a:prstGeom prst="rect">
            <a:avLst/>
          </a:prstGeom>
          <a:noFill/>
          <a:ln w="3175">
            <a:noFill/>
          </a:ln>
        </p:spPr>
        <p:txBody>
          <a:bodyPr wrap="square" rtlCol="0">
            <a:spAutoFit/>
          </a:bodyPr>
          <a:lstStyle/>
          <a:p>
            <a:r>
              <a:rPr lang="en-SG" sz="1000" b="1" dirty="0"/>
              <a:t>URLs data </a:t>
            </a:r>
          </a:p>
        </p:txBody>
      </p:sp>
      <p:cxnSp>
        <p:nvCxnSpPr>
          <p:cNvPr id="13" name="直接箭头连接符 49">
            <a:extLst>
              <a:ext uri="{FF2B5EF4-FFF2-40B4-BE49-F238E27FC236}">
                <a16:creationId xmlns:a16="http://schemas.microsoft.com/office/drawing/2014/main" id="{4237AAE1-302D-49AA-878D-EB7C2C7466D3}"/>
              </a:ext>
            </a:extLst>
          </p:cNvPr>
          <p:cNvCxnSpPr>
            <a:cxnSpLocks/>
          </p:cNvCxnSpPr>
          <p:nvPr/>
        </p:nvCxnSpPr>
        <p:spPr>
          <a:xfrm>
            <a:off x="1231507" y="2512073"/>
            <a:ext cx="0" cy="8437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49">
            <a:extLst>
              <a:ext uri="{FF2B5EF4-FFF2-40B4-BE49-F238E27FC236}">
                <a16:creationId xmlns:a16="http://schemas.microsoft.com/office/drawing/2014/main" id="{395FA99E-7A03-412B-A86F-FB7E6BDB7C40}"/>
              </a:ext>
            </a:extLst>
          </p:cNvPr>
          <p:cNvCxnSpPr>
            <a:cxnSpLocks/>
          </p:cNvCxnSpPr>
          <p:nvPr/>
        </p:nvCxnSpPr>
        <p:spPr>
          <a:xfrm>
            <a:off x="1569139" y="3862026"/>
            <a:ext cx="0" cy="84377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6C787E-3475-4739-92A2-71505BB66AAA}"/>
              </a:ext>
            </a:extLst>
          </p:cNvPr>
          <p:cNvSpPr txBox="1"/>
          <p:nvPr/>
        </p:nvSpPr>
        <p:spPr>
          <a:xfrm>
            <a:off x="1581030" y="4140567"/>
            <a:ext cx="1257067" cy="400110"/>
          </a:xfrm>
          <a:prstGeom prst="rect">
            <a:avLst/>
          </a:prstGeom>
          <a:noFill/>
          <a:ln w="3175">
            <a:noFill/>
          </a:ln>
        </p:spPr>
        <p:txBody>
          <a:bodyPr wrap="square" rtlCol="0">
            <a:spAutoFit/>
          </a:bodyPr>
          <a:lstStyle/>
          <a:p>
            <a:r>
              <a:rPr lang="en-SG" sz="1000" b="1" dirty="0"/>
              <a:t>Web components data.</a:t>
            </a:r>
          </a:p>
        </p:txBody>
      </p:sp>
      <p:sp>
        <p:nvSpPr>
          <p:cNvPr id="17" name="矩形: 圆角 34">
            <a:extLst>
              <a:ext uri="{FF2B5EF4-FFF2-40B4-BE49-F238E27FC236}">
                <a16:creationId xmlns:a16="http://schemas.microsoft.com/office/drawing/2014/main" id="{007E515B-3D16-43AC-A160-802694575582}"/>
              </a:ext>
            </a:extLst>
          </p:cNvPr>
          <p:cNvSpPr/>
          <p:nvPr/>
        </p:nvSpPr>
        <p:spPr>
          <a:xfrm>
            <a:off x="1182513" y="4725831"/>
            <a:ext cx="6132687" cy="2965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600" b="1" dirty="0" err="1"/>
              <a:t>ceph</a:t>
            </a:r>
            <a:r>
              <a:rPr lang="en-SG" altLang="zh-CN" sz="1600" b="1" dirty="0"/>
              <a:t> </a:t>
            </a:r>
            <a:endParaRPr lang="zh-CN" altLang="en-US" sz="1600" b="1" dirty="0"/>
          </a:p>
        </p:txBody>
      </p:sp>
      <p:cxnSp>
        <p:nvCxnSpPr>
          <p:cNvPr id="18" name="直接箭头连接符 49">
            <a:extLst>
              <a:ext uri="{FF2B5EF4-FFF2-40B4-BE49-F238E27FC236}">
                <a16:creationId xmlns:a16="http://schemas.microsoft.com/office/drawing/2014/main" id="{6C4ED29D-E51E-4CE7-9C3F-31115896E15E}"/>
              </a:ext>
            </a:extLst>
          </p:cNvPr>
          <p:cNvCxnSpPr>
            <a:cxnSpLocks/>
          </p:cNvCxnSpPr>
          <p:nvPr/>
        </p:nvCxnSpPr>
        <p:spPr>
          <a:xfrm flipV="1">
            <a:off x="3408835" y="3862025"/>
            <a:ext cx="1" cy="843776"/>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EF27B36-1D29-47B1-993B-0755A3126727}"/>
              </a:ext>
            </a:extLst>
          </p:cNvPr>
          <p:cNvSpPr txBox="1"/>
          <p:nvPr/>
        </p:nvSpPr>
        <p:spPr>
          <a:xfrm>
            <a:off x="3408835" y="4091487"/>
            <a:ext cx="1257067" cy="400110"/>
          </a:xfrm>
          <a:prstGeom prst="rect">
            <a:avLst/>
          </a:prstGeom>
          <a:noFill/>
          <a:ln w="3175">
            <a:noFill/>
          </a:ln>
        </p:spPr>
        <p:txBody>
          <a:bodyPr wrap="square" rtlCol="0">
            <a:spAutoFit/>
          </a:bodyPr>
          <a:lstStyle/>
          <a:p>
            <a:r>
              <a:rPr lang="en-US" sz="1000" b="1" dirty="0"/>
              <a:t>Page screen shot, logo image, </a:t>
            </a:r>
            <a:r>
              <a:rPr lang="en-US" sz="1000" b="1" dirty="0" err="1"/>
              <a:t>url</a:t>
            </a:r>
            <a:endParaRPr lang="en-SG" sz="1000" b="1" dirty="0"/>
          </a:p>
        </p:txBody>
      </p:sp>
      <p:sp>
        <p:nvSpPr>
          <p:cNvPr id="22" name="矩形: 圆角 34">
            <a:extLst>
              <a:ext uri="{FF2B5EF4-FFF2-40B4-BE49-F238E27FC236}">
                <a16:creationId xmlns:a16="http://schemas.microsoft.com/office/drawing/2014/main" id="{2C3D80D7-9CC5-4F03-9472-AE1398151E22}"/>
              </a:ext>
            </a:extLst>
          </p:cNvPr>
          <p:cNvSpPr/>
          <p:nvPr/>
        </p:nvSpPr>
        <p:spPr>
          <a:xfrm>
            <a:off x="2930419" y="3455295"/>
            <a:ext cx="1431270" cy="4019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sz="1600" b="1" dirty="0" err="1">
                <a:solidFill>
                  <a:srgbClr val="201F1E"/>
                </a:solidFill>
                <a:latin typeface="Calibri" panose="020F0502020204030204" pitchFamily="34" charset="0"/>
              </a:rPr>
              <a:t>PhishingPedia</a:t>
            </a:r>
            <a:r>
              <a:rPr lang="en-US" sz="1600" b="1" dirty="0">
                <a:solidFill>
                  <a:srgbClr val="24292F"/>
                </a:solidFill>
                <a:latin typeface="-apple-system"/>
              </a:rPr>
              <a:t>  </a:t>
            </a:r>
            <a:endParaRPr lang="zh-CN" altLang="en-US" sz="1600" b="1" dirty="0"/>
          </a:p>
        </p:txBody>
      </p:sp>
      <p:cxnSp>
        <p:nvCxnSpPr>
          <p:cNvPr id="23" name="直接箭头连接符 49">
            <a:extLst>
              <a:ext uri="{FF2B5EF4-FFF2-40B4-BE49-F238E27FC236}">
                <a16:creationId xmlns:a16="http://schemas.microsoft.com/office/drawing/2014/main" id="{BD84A99B-688F-494B-8A8F-7B76F2D28FB3}"/>
              </a:ext>
            </a:extLst>
          </p:cNvPr>
          <p:cNvCxnSpPr>
            <a:cxnSpLocks/>
          </p:cNvCxnSpPr>
          <p:nvPr/>
        </p:nvCxnSpPr>
        <p:spPr>
          <a:xfrm flipH="1" flipV="1">
            <a:off x="1783959" y="2132169"/>
            <a:ext cx="1604188" cy="1296834"/>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6EA612C-5BB3-4EA9-AA30-385ABB47AF91}"/>
              </a:ext>
            </a:extLst>
          </p:cNvPr>
          <p:cNvSpPr txBox="1"/>
          <p:nvPr/>
        </p:nvSpPr>
        <p:spPr>
          <a:xfrm>
            <a:off x="2581248" y="2853292"/>
            <a:ext cx="1257067" cy="246221"/>
          </a:xfrm>
          <a:prstGeom prst="rect">
            <a:avLst/>
          </a:prstGeom>
          <a:noFill/>
          <a:ln w="3175">
            <a:noFill/>
          </a:ln>
        </p:spPr>
        <p:txBody>
          <a:bodyPr wrap="square" rtlCol="0">
            <a:spAutoFit/>
          </a:bodyPr>
          <a:lstStyle/>
          <a:p>
            <a:r>
              <a:rPr lang="en-SG" sz="1000" b="1" dirty="0"/>
              <a:t>Analysis result </a:t>
            </a:r>
          </a:p>
        </p:txBody>
      </p:sp>
      <p:sp>
        <p:nvSpPr>
          <p:cNvPr id="29" name="矩形: 圆角 34">
            <a:extLst>
              <a:ext uri="{FF2B5EF4-FFF2-40B4-BE49-F238E27FC236}">
                <a16:creationId xmlns:a16="http://schemas.microsoft.com/office/drawing/2014/main" id="{CD426C47-4A96-403C-A8F0-13CDCD267D84}"/>
              </a:ext>
            </a:extLst>
          </p:cNvPr>
          <p:cNvSpPr/>
          <p:nvPr/>
        </p:nvSpPr>
        <p:spPr>
          <a:xfrm>
            <a:off x="4914140" y="3429000"/>
            <a:ext cx="2327907" cy="4574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sz="1600" b="1" dirty="0">
                <a:solidFill>
                  <a:srgbClr val="201F1E"/>
                </a:solidFill>
                <a:latin typeface="Calibri" panose="020F0502020204030204" pitchFamily="34" charset="0"/>
              </a:rPr>
              <a:t>Randy’s AI/ML phishing detection module. </a:t>
            </a:r>
            <a:endParaRPr lang="zh-CN" altLang="en-US" sz="1600" b="1" dirty="0"/>
          </a:p>
        </p:txBody>
      </p:sp>
      <p:cxnSp>
        <p:nvCxnSpPr>
          <p:cNvPr id="30" name="直接箭头连接符 49">
            <a:extLst>
              <a:ext uri="{FF2B5EF4-FFF2-40B4-BE49-F238E27FC236}">
                <a16:creationId xmlns:a16="http://schemas.microsoft.com/office/drawing/2014/main" id="{2CAE13F4-2C04-4FA1-8F41-66D4C85B3DB3}"/>
              </a:ext>
            </a:extLst>
          </p:cNvPr>
          <p:cNvCxnSpPr>
            <a:cxnSpLocks/>
          </p:cNvCxnSpPr>
          <p:nvPr/>
        </p:nvCxnSpPr>
        <p:spPr>
          <a:xfrm flipV="1">
            <a:off x="5647120" y="3857253"/>
            <a:ext cx="1" cy="843776"/>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49">
            <a:extLst>
              <a:ext uri="{FF2B5EF4-FFF2-40B4-BE49-F238E27FC236}">
                <a16:creationId xmlns:a16="http://schemas.microsoft.com/office/drawing/2014/main" id="{CF256192-3453-40E5-81FA-A31F4325247A}"/>
              </a:ext>
            </a:extLst>
          </p:cNvPr>
          <p:cNvCxnSpPr>
            <a:cxnSpLocks/>
          </p:cNvCxnSpPr>
          <p:nvPr/>
        </p:nvCxnSpPr>
        <p:spPr>
          <a:xfrm flipH="1" flipV="1">
            <a:off x="1938528" y="2132169"/>
            <a:ext cx="3311968" cy="1255507"/>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BFFD761-C273-45ED-8EC7-0C2001B48F70}"/>
              </a:ext>
            </a:extLst>
          </p:cNvPr>
          <p:cNvSpPr txBox="1"/>
          <p:nvPr/>
        </p:nvSpPr>
        <p:spPr>
          <a:xfrm>
            <a:off x="5665697" y="4061934"/>
            <a:ext cx="1116021" cy="553998"/>
          </a:xfrm>
          <a:prstGeom prst="rect">
            <a:avLst/>
          </a:prstGeom>
          <a:noFill/>
          <a:ln w="3175">
            <a:noFill/>
          </a:ln>
        </p:spPr>
        <p:txBody>
          <a:bodyPr wrap="square" rtlCol="0">
            <a:spAutoFit/>
          </a:bodyPr>
          <a:lstStyle/>
          <a:p>
            <a:r>
              <a:rPr lang="en-US" sz="1000" b="1" dirty="0"/>
              <a:t>Needed web components [???]</a:t>
            </a:r>
            <a:endParaRPr lang="en-SG" sz="1000" b="1" dirty="0"/>
          </a:p>
        </p:txBody>
      </p:sp>
      <p:sp>
        <p:nvSpPr>
          <p:cNvPr id="42" name="TextBox 41">
            <a:extLst>
              <a:ext uri="{FF2B5EF4-FFF2-40B4-BE49-F238E27FC236}">
                <a16:creationId xmlns:a16="http://schemas.microsoft.com/office/drawing/2014/main" id="{F74BF612-A799-417F-A31A-3E833C40468D}"/>
              </a:ext>
            </a:extLst>
          </p:cNvPr>
          <p:cNvSpPr txBox="1"/>
          <p:nvPr/>
        </p:nvSpPr>
        <p:spPr>
          <a:xfrm>
            <a:off x="3993429" y="2857689"/>
            <a:ext cx="1257067" cy="246221"/>
          </a:xfrm>
          <a:prstGeom prst="rect">
            <a:avLst/>
          </a:prstGeom>
          <a:noFill/>
          <a:ln w="3175">
            <a:noFill/>
          </a:ln>
        </p:spPr>
        <p:txBody>
          <a:bodyPr wrap="square" rtlCol="0">
            <a:spAutoFit/>
          </a:bodyPr>
          <a:lstStyle/>
          <a:p>
            <a:r>
              <a:rPr lang="en-SG" sz="1000" b="1" dirty="0"/>
              <a:t>Analysis result [???] </a:t>
            </a:r>
          </a:p>
        </p:txBody>
      </p:sp>
      <p:cxnSp>
        <p:nvCxnSpPr>
          <p:cNvPr id="44" name="Connector: Elbow 43">
            <a:extLst>
              <a:ext uri="{FF2B5EF4-FFF2-40B4-BE49-F238E27FC236}">
                <a16:creationId xmlns:a16="http://schemas.microsoft.com/office/drawing/2014/main" id="{655C2192-42BD-4FDB-8724-B9D59036D85E}"/>
              </a:ext>
            </a:extLst>
          </p:cNvPr>
          <p:cNvCxnSpPr>
            <a:cxnSpLocks/>
            <a:stCxn id="4" idx="3"/>
          </p:cNvCxnSpPr>
          <p:nvPr/>
        </p:nvCxnSpPr>
        <p:spPr>
          <a:xfrm>
            <a:off x="1735495" y="1872058"/>
            <a:ext cx="7883993" cy="602823"/>
          </a:xfrm>
          <a:prstGeom prst="bentConnector3">
            <a:avLst>
              <a:gd name="adj1" fmla="val 9998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矩形: 圆角 34">
            <a:extLst>
              <a:ext uri="{FF2B5EF4-FFF2-40B4-BE49-F238E27FC236}">
                <a16:creationId xmlns:a16="http://schemas.microsoft.com/office/drawing/2014/main" id="{3A158D41-825F-46D7-8DE0-5DF734A98A43}"/>
              </a:ext>
            </a:extLst>
          </p:cNvPr>
          <p:cNvSpPr/>
          <p:nvPr/>
        </p:nvSpPr>
        <p:spPr>
          <a:xfrm>
            <a:off x="9132942" y="2551884"/>
            <a:ext cx="973092" cy="45740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err="1"/>
              <a:t>Graphql</a:t>
            </a:r>
            <a:endParaRPr lang="zh-CN" altLang="en-US" sz="1600" b="1" dirty="0"/>
          </a:p>
        </p:txBody>
      </p:sp>
      <p:sp>
        <p:nvSpPr>
          <p:cNvPr id="50" name="TextBox 49">
            <a:extLst>
              <a:ext uri="{FF2B5EF4-FFF2-40B4-BE49-F238E27FC236}">
                <a16:creationId xmlns:a16="http://schemas.microsoft.com/office/drawing/2014/main" id="{7E41A84D-D45F-46B0-93CE-120FD13540EF}"/>
              </a:ext>
            </a:extLst>
          </p:cNvPr>
          <p:cNvSpPr txBox="1"/>
          <p:nvPr/>
        </p:nvSpPr>
        <p:spPr>
          <a:xfrm>
            <a:off x="4945384" y="1609623"/>
            <a:ext cx="1263391" cy="246221"/>
          </a:xfrm>
          <a:prstGeom prst="rect">
            <a:avLst/>
          </a:prstGeom>
          <a:noFill/>
          <a:ln w="3175">
            <a:noFill/>
          </a:ln>
        </p:spPr>
        <p:txBody>
          <a:bodyPr wrap="square" rtlCol="0">
            <a:spAutoFit/>
          </a:bodyPr>
          <a:lstStyle/>
          <a:p>
            <a:r>
              <a:rPr lang="en-SG" sz="1000" b="1" dirty="0"/>
              <a:t>Analysis result data</a:t>
            </a:r>
          </a:p>
        </p:txBody>
      </p:sp>
      <p:cxnSp>
        <p:nvCxnSpPr>
          <p:cNvPr id="51" name="直接箭头连接符 49">
            <a:extLst>
              <a:ext uri="{FF2B5EF4-FFF2-40B4-BE49-F238E27FC236}">
                <a16:creationId xmlns:a16="http://schemas.microsoft.com/office/drawing/2014/main" id="{DE268CD6-FC32-464D-9C43-16CC5B29F447}"/>
              </a:ext>
            </a:extLst>
          </p:cNvPr>
          <p:cNvCxnSpPr>
            <a:cxnSpLocks/>
          </p:cNvCxnSpPr>
          <p:nvPr/>
        </p:nvCxnSpPr>
        <p:spPr>
          <a:xfrm>
            <a:off x="9619488" y="3042628"/>
            <a:ext cx="0" cy="41266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矩形: 圆角 34">
            <a:extLst>
              <a:ext uri="{FF2B5EF4-FFF2-40B4-BE49-F238E27FC236}">
                <a16:creationId xmlns:a16="http://schemas.microsoft.com/office/drawing/2014/main" id="{0E4CF87D-9D2E-4623-98DF-FFE38CB985AE}"/>
              </a:ext>
            </a:extLst>
          </p:cNvPr>
          <p:cNvSpPr/>
          <p:nvPr/>
        </p:nvSpPr>
        <p:spPr>
          <a:xfrm>
            <a:off x="9132942" y="3494321"/>
            <a:ext cx="1879180" cy="4008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a:t>Web host [Angular] </a:t>
            </a:r>
            <a:endParaRPr lang="zh-CN" altLang="en-US" sz="1600" b="1" dirty="0"/>
          </a:p>
        </p:txBody>
      </p:sp>
      <p:cxnSp>
        <p:nvCxnSpPr>
          <p:cNvPr id="57" name="直接箭头连接符 49">
            <a:extLst>
              <a:ext uri="{FF2B5EF4-FFF2-40B4-BE49-F238E27FC236}">
                <a16:creationId xmlns:a16="http://schemas.microsoft.com/office/drawing/2014/main" id="{9D2CB03B-932B-45BE-92C4-8599A665F5FD}"/>
              </a:ext>
            </a:extLst>
          </p:cNvPr>
          <p:cNvCxnSpPr>
            <a:cxnSpLocks/>
          </p:cNvCxnSpPr>
          <p:nvPr/>
        </p:nvCxnSpPr>
        <p:spPr>
          <a:xfrm>
            <a:off x="9619488" y="3934233"/>
            <a:ext cx="0" cy="41266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矩形: 圆角 34">
            <a:extLst>
              <a:ext uri="{FF2B5EF4-FFF2-40B4-BE49-F238E27FC236}">
                <a16:creationId xmlns:a16="http://schemas.microsoft.com/office/drawing/2014/main" id="{688CDAD0-A40A-4404-8352-D1CEBCDA61C4}"/>
              </a:ext>
            </a:extLst>
          </p:cNvPr>
          <p:cNvSpPr/>
          <p:nvPr/>
        </p:nvSpPr>
        <p:spPr>
          <a:xfrm>
            <a:off x="8622822" y="4362083"/>
            <a:ext cx="2651727" cy="48327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600" b="1" dirty="0"/>
              <a:t> </a:t>
            </a:r>
            <a:r>
              <a:rPr lang="en-US" altLang="zh-CN" sz="1600" b="1" dirty="0" err="1"/>
              <a:t>WebPage</a:t>
            </a:r>
            <a:r>
              <a:rPr lang="en-US" altLang="zh-CN" sz="1600" b="1" dirty="0"/>
              <a:t> dashboard </a:t>
            </a:r>
            <a:endParaRPr lang="zh-CN" altLang="en-US" sz="1600" b="1" dirty="0"/>
          </a:p>
        </p:txBody>
      </p:sp>
      <p:sp>
        <p:nvSpPr>
          <p:cNvPr id="59" name="Rectangle 58">
            <a:extLst>
              <a:ext uri="{FF2B5EF4-FFF2-40B4-BE49-F238E27FC236}">
                <a16:creationId xmlns:a16="http://schemas.microsoft.com/office/drawing/2014/main" id="{08FDF94B-765C-4C0C-BED3-2982B239D618}"/>
              </a:ext>
            </a:extLst>
          </p:cNvPr>
          <p:cNvSpPr/>
          <p:nvPr/>
        </p:nvSpPr>
        <p:spPr>
          <a:xfrm>
            <a:off x="421704" y="3221882"/>
            <a:ext cx="7414703" cy="230109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pic>
        <p:nvPicPr>
          <p:cNvPr id="1026" name="Picture 2" descr="AWS Solution Architect - Associate - xpert careers">
            <a:extLst>
              <a:ext uri="{FF2B5EF4-FFF2-40B4-BE49-F238E27FC236}">
                <a16:creationId xmlns:a16="http://schemas.microsoft.com/office/drawing/2014/main" id="{DD6B2A17-4346-4E14-9D66-240220794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348" y="1630132"/>
            <a:ext cx="733359" cy="550019"/>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570E72F9-6EB8-46EA-92E3-94A4E9769625}"/>
              </a:ext>
            </a:extLst>
          </p:cNvPr>
          <p:cNvSpPr/>
          <p:nvPr/>
        </p:nvSpPr>
        <p:spPr>
          <a:xfrm>
            <a:off x="8854124" y="1606296"/>
            <a:ext cx="2291357" cy="248519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61" name="TextBox 60">
            <a:extLst>
              <a:ext uri="{FF2B5EF4-FFF2-40B4-BE49-F238E27FC236}">
                <a16:creationId xmlns:a16="http://schemas.microsoft.com/office/drawing/2014/main" id="{5D686B1E-DC0E-4F53-9320-81183F6CCC28}"/>
              </a:ext>
            </a:extLst>
          </p:cNvPr>
          <p:cNvSpPr txBox="1"/>
          <p:nvPr/>
        </p:nvSpPr>
        <p:spPr>
          <a:xfrm>
            <a:off x="506155" y="5185871"/>
            <a:ext cx="947741" cy="246221"/>
          </a:xfrm>
          <a:prstGeom prst="rect">
            <a:avLst/>
          </a:prstGeom>
          <a:solidFill>
            <a:schemeClr val="bg1"/>
          </a:solidFill>
          <a:ln w="3175">
            <a:solidFill>
              <a:schemeClr val="tx1"/>
            </a:solidFill>
          </a:ln>
        </p:spPr>
        <p:txBody>
          <a:bodyPr wrap="square" rtlCol="0">
            <a:spAutoFit/>
          </a:bodyPr>
          <a:lstStyle/>
          <a:p>
            <a:r>
              <a:rPr lang="en-US" sz="1000" b="1" dirty="0"/>
              <a:t>Telco Clusters </a:t>
            </a:r>
            <a:endParaRPr lang="en-SG" sz="1000" b="1" dirty="0"/>
          </a:p>
        </p:txBody>
      </p:sp>
      <p:pic>
        <p:nvPicPr>
          <p:cNvPr id="62" name="Picture 2" descr="AWS Solution Architect - Associate - xpert careers">
            <a:extLst>
              <a:ext uri="{FF2B5EF4-FFF2-40B4-BE49-F238E27FC236}">
                <a16:creationId xmlns:a16="http://schemas.microsoft.com/office/drawing/2014/main" id="{954452CC-55D9-4151-AD80-2C7189E47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332" y="1219314"/>
            <a:ext cx="733359" cy="536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ome, google, browser icon - Free download on Iconfinder">
            <a:extLst>
              <a:ext uri="{FF2B5EF4-FFF2-40B4-BE49-F238E27FC236}">
                <a16:creationId xmlns:a16="http://schemas.microsoft.com/office/drawing/2014/main" id="{0541FE02-1089-4378-9147-E2120061C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3898" y="4205281"/>
            <a:ext cx="410651" cy="41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839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Development work [23/12/2021]</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
        <p:nvSpPr>
          <p:cNvPr id="34" name="内容占位符 2">
            <a:extLst>
              <a:ext uri="{FF2B5EF4-FFF2-40B4-BE49-F238E27FC236}">
                <a16:creationId xmlns:a16="http://schemas.microsoft.com/office/drawing/2014/main" id="{975FEEE4-2250-4BE0-821E-30940D4EF265}"/>
              </a:ext>
            </a:extLst>
          </p:cNvPr>
          <p:cNvSpPr txBox="1">
            <a:spLocks/>
          </p:cNvSpPr>
          <p:nvPr/>
        </p:nvSpPr>
        <p:spPr>
          <a:xfrm>
            <a:off x="532341" y="12504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Web Attestation</a:t>
            </a:r>
            <a:r>
              <a:rPr lang="en-US" sz="2000" b="1" dirty="0">
                <a:solidFill>
                  <a:srgbClr val="24292F"/>
                </a:solidFill>
              </a:rPr>
              <a:t>:</a:t>
            </a:r>
          </a:p>
          <a:p>
            <a:pPr marL="0" indent="0">
              <a:buFont typeface="Arial" panose="020B0604020202020204" pitchFamily="34" charset="0"/>
              <a:buNone/>
            </a:pPr>
            <a:endParaRPr lang="en-US" sz="2000" b="1" dirty="0">
              <a:solidFill>
                <a:srgbClr val="24292F"/>
              </a:solidFill>
            </a:endParaRPr>
          </a:p>
          <a:p>
            <a:pPr marL="457200" indent="-457200">
              <a:buFont typeface="Arial" panose="020B0604020202020204" pitchFamily="34" charset="0"/>
              <a:buAutoNum type="arabicPeriod"/>
            </a:pPr>
            <a:r>
              <a:rPr lang="en-US" sz="2000" dirty="0">
                <a:solidFill>
                  <a:srgbClr val="24292F"/>
                </a:solidFill>
              </a:rPr>
              <a:t>Result merge module: Added and tested.</a:t>
            </a:r>
          </a:p>
          <a:p>
            <a:pPr marL="457200" indent="-457200">
              <a:buFont typeface="Arial" panose="020B0604020202020204" pitchFamily="34" charset="0"/>
              <a:buAutoNum type="arabicPeriod"/>
            </a:pPr>
            <a:r>
              <a:rPr lang="en-US" sz="2000" dirty="0">
                <a:solidFill>
                  <a:srgbClr val="24292F"/>
                </a:solidFill>
                <a:latin typeface="-apple-system"/>
              </a:rPr>
              <a:t>Background pool: Added (tested 2 process running)</a:t>
            </a:r>
          </a:p>
          <a:p>
            <a:pPr marL="457200" indent="-457200">
              <a:buFont typeface="Arial" panose="020B0604020202020204" pitchFamily="34" charset="0"/>
              <a:buAutoNum type="arabicPeriod"/>
            </a:pPr>
            <a:r>
              <a:rPr lang="en-US" sz="2000" dirty="0">
                <a:solidFill>
                  <a:srgbClr val="24292F"/>
                </a:solidFill>
                <a:latin typeface="-apple-system"/>
              </a:rPr>
              <a:t>Problem: Web Screenshot capture module not work if the execute computer doesn’t have any graph API. [Still working on fixing this problem ]</a:t>
            </a:r>
            <a:endParaRPr lang="en-US" sz="2000" dirty="0">
              <a:solidFill>
                <a:srgbClr val="24292F"/>
              </a:solidFill>
            </a:endParaRPr>
          </a:p>
          <a:p>
            <a:pPr marL="0" indent="0">
              <a:buNone/>
            </a:pPr>
            <a:endParaRPr lang="en-US" sz="2000" dirty="0">
              <a:solidFill>
                <a:srgbClr val="24292F"/>
              </a:solidFill>
            </a:endParaRPr>
          </a:p>
          <a:p>
            <a:pPr marL="0" indent="0">
              <a:buNone/>
            </a:pPr>
            <a:r>
              <a:rPr lang="en-SG" sz="1800" b="1" i="0" dirty="0" err="1">
                <a:solidFill>
                  <a:srgbClr val="242424"/>
                </a:solidFill>
                <a:effectLst/>
                <a:latin typeface="Segoe UI" panose="020B0502040204020203" pitchFamily="34" charset="0"/>
              </a:rPr>
              <a:t>Cryptoscam</a:t>
            </a:r>
            <a:r>
              <a:rPr lang="en-SG" sz="1800" b="1" i="0" dirty="0">
                <a:solidFill>
                  <a:srgbClr val="242424"/>
                </a:solidFill>
                <a:effectLst/>
                <a:latin typeface="Segoe UI" panose="020B0502040204020203" pitchFamily="34" charset="0"/>
              </a:rPr>
              <a:t> URLs Parse Module: </a:t>
            </a:r>
          </a:p>
          <a:p>
            <a:pPr marL="457200" indent="-457200">
              <a:buAutoNum type="arabicPeriod"/>
            </a:pPr>
            <a:r>
              <a:rPr lang="en-US" sz="2000" dirty="0">
                <a:solidFill>
                  <a:srgbClr val="24292F"/>
                </a:solidFill>
                <a:latin typeface="-apple-system"/>
              </a:rPr>
              <a:t>Added the </a:t>
            </a:r>
            <a:r>
              <a:rPr lang="en-US" sz="2000" dirty="0" err="1">
                <a:solidFill>
                  <a:srgbClr val="24292F"/>
                </a:solidFill>
                <a:latin typeface="-apple-system"/>
              </a:rPr>
              <a:t>yaml</a:t>
            </a:r>
            <a:r>
              <a:rPr lang="en-US" sz="2000" dirty="0">
                <a:solidFill>
                  <a:srgbClr val="24292F"/>
                </a:solidFill>
                <a:latin typeface="-apple-system"/>
              </a:rPr>
              <a:t> file parse script: </a:t>
            </a:r>
            <a:r>
              <a:rPr lang="en-US" sz="2000" dirty="0">
                <a:solidFill>
                  <a:srgbClr val="24292F"/>
                </a:solidFill>
                <a:latin typeface="-apple-system"/>
                <a:hlinkClick r:id="rId2"/>
              </a:rPr>
              <a:t>https://github.com/LiuYuancheng/WebAttestation/blob/main/src/dataParser/yaml2csv.py</a:t>
            </a:r>
            <a:endParaRPr lang="en-US" sz="2000" dirty="0">
              <a:solidFill>
                <a:srgbClr val="24292F"/>
              </a:solidFill>
              <a:latin typeface="-apple-system"/>
            </a:endParaRP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Tree>
    <p:extLst>
      <p:ext uri="{BB962C8B-B14F-4D97-AF65-F5344CB8AC3E}">
        <p14:creationId xmlns:p14="http://schemas.microsoft.com/office/powerpoint/2010/main" val="360027578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Development work [06/01/2022]</a:t>
            </a:r>
            <a:endParaRPr lang="en-US" dirty="0"/>
          </a:p>
        </p:txBody>
      </p:sp>
      <p:sp>
        <p:nvSpPr>
          <p:cNvPr id="55" name="内容占位符 2">
            <a:extLst>
              <a:ext uri="{FF2B5EF4-FFF2-40B4-BE49-F238E27FC236}">
                <a16:creationId xmlns:a16="http://schemas.microsoft.com/office/drawing/2014/main" id="{6CEE3007-8706-4237-9F22-99B5CF5199A3}"/>
              </a:ext>
            </a:extLst>
          </p:cNvPr>
          <p:cNvSpPr txBox="1">
            <a:spLocks/>
          </p:cNvSpPr>
          <p:nvPr/>
        </p:nvSpPr>
        <p:spPr>
          <a:xfrm>
            <a:off x="379941" y="1098022"/>
            <a:ext cx="11311950"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sp>
        <p:nvSpPr>
          <p:cNvPr id="34" name="内容占位符 2">
            <a:extLst>
              <a:ext uri="{FF2B5EF4-FFF2-40B4-BE49-F238E27FC236}">
                <a16:creationId xmlns:a16="http://schemas.microsoft.com/office/drawing/2014/main" id="{975FEEE4-2250-4BE0-821E-30940D4EF265}"/>
              </a:ext>
            </a:extLst>
          </p:cNvPr>
          <p:cNvSpPr txBox="1">
            <a:spLocks/>
          </p:cNvSpPr>
          <p:nvPr/>
        </p:nvSpPr>
        <p:spPr>
          <a:xfrm>
            <a:off x="532341" y="1250422"/>
            <a:ext cx="11089683" cy="5000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000" dirty="0">
                <a:solidFill>
                  <a:srgbClr val="24292F"/>
                </a:solidFill>
              </a:rPr>
              <a:t>Web Attestation module: Added the URL’s host server parsing function. </a:t>
            </a:r>
          </a:p>
          <a:p>
            <a:pPr marL="457200" indent="-457200">
              <a:buFont typeface="Arial" panose="020B0604020202020204" pitchFamily="34" charset="0"/>
              <a:buAutoNum type="arabicPeriod"/>
            </a:pPr>
            <a:r>
              <a:rPr lang="en-US" sz="2000" dirty="0">
                <a:solidFill>
                  <a:srgbClr val="24292F"/>
                </a:solidFill>
              </a:rPr>
              <a:t>Web Downloader module: Added the web(https) SSL certificate download function(As shown below).</a:t>
            </a: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endParaRPr lang="en-US" sz="2000" dirty="0">
              <a:solidFill>
                <a:srgbClr val="24292F"/>
              </a:solidFill>
            </a:endParaRPr>
          </a:p>
          <a:p>
            <a:pPr marL="457200" indent="-457200">
              <a:buFont typeface="Arial" panose="020B0604020202020204" pitchFamily="34" charset="0"/>
              <a:buAutoNum type="arabicPeriod"/>
            </a:pPr>
            <a:r>
              <a:rPr lang="en-US" sz="2000" dirty="0">
                <a:solidFill>
                  <a:srgbClr val="24292F"/>
                </a:solidFill>
              </a:rPr>
              <a:t>Fixed the disk pressure problem of BDA-6. </a:t>
            </a:r>
          </a:p>
          <a:p>
            <a:pPr marL="457200" indent="-457200">
              <a:buFont typeface="Arial" panose="020B0604020202020204" pitchFamily="34" charset="0"/>
              <a:buAutoNum type="arabicPeriod"/>
            </a:pPr>
            <a:r>
              <a:rPr lang="en-US" sz="2000" dirty="0">
                <a:solidFill>
                  <a:srgbClr val="24292F"/>
                </a:solidFill>
              </a:rPr>
              <a:t>Web Visualization: Started to build the data visualization list panel to show the web attestation result, list the phishing </a:t>
            </a:r>
            <a:r>
              <a:rPr lang="en-US" sz="2000" dirty="0" err="1">
                <a:solidFill>
                  <a:srgbClr val="24292F"/>
                </a:solidFill>
              </a:rPr>
              <a:t>url</a:t>
            </a:r>
            <a:r>
              <a:rPr lang="en-US" sz="2000" dirty="0">
                <a:solidFill>
                  <a:srgbClr val="24292F"/>
                </a:solidFill>
              </a:rPr>
              <a:t>, </a:t>
            </a:r>
            <a:r>
              <a:rPr lang="en-US" sz="2000" dirty="0" err="1">
                <a:solidFill>
                  <a:srgbClr val="24292F"/>
                </a:solidFill>
              </a:rPr>
              <a:t>url</a:t>
            </a:r>
            <a:r>
              <a:rPr lang="en-US" sz="2000" dirty="0">
                <a:solidFill>
                  <a:srgbClr val="24292F"/>
                </a:solidFill>
              </a:rPr>
              <a:t> check and % of phishing </a:t>
            </a:r>
            <a:r>
              <a:rPr lang="en-US" sz="2000">
                <a:solidFill>
                  <a:srgbClr val="24292F"/>
                </a:solidFill>
              </a:rPr>
              <a:t>url. </a:t>
            </a:r>
            <a:r>
              <a:rPr lang="en-US" sz="2000" dirty="0">
                <a:solidFill>
                  <a:srgbClr val="24292F"/>
                </a:solidFill>
              </a:rPr>
              <a:t>(under editing)</a:t>
            </a:r>
          </a:p>
          <a:p>
            <a:pPr marL="0" indent="0">
              <a:buNone/>
            </a:pPr>
            <a:endParaRPr lang="en-US" sz="2000" dirty="0">
              <a:solidFill>
                <a:srgbClr val="24292F"/>
              </a:solidFill>
              <a:latin typeface="-apple-system"/>
            </a:endParaRPr>
          </a:p>
          <a:p>
            <a:pPr marL="0" indent="0">
              <a:buNone/>
            </a:pPr>
            <a:endParaRPr lang="en-US" sz="2000" b="1" dirty="0">
              <a:solidFill>
                <a:srgbClr val="24292F"/>
              </a:solidFill>
              <a:latin typeface="-apple-system"/>
            </a:endParaRPr>
          </a:p>
        </p:txBody>
      </p:sp>
      <p:pic>
        <p:nvPicPr>
          <p:cNvPr id="4" name="Picture 3" descr="Diagram&#10;&#10;Description automatically generated">
            <a:extLst>
              <a:ext uri="{FF2B5EF4-FFF2-40B4-BE49-F238E27FC236}">
                <a16:creationId xmlns:a16="http://schemas.microsoft.com/office/drawing/2014/main" id="{0A8408CC-D7FE-41BF-892A-9768BB187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17" y="2148840"/>
            <a:ext cx="4305976" cy="2413081"/>
          </a:xfrm>
          <a:prstGeom prst="rect">
            <a:avLst/>
          </a:prstGeom>
        </p:spPr>
      </p:pic>
    </p:spTree>
    <p:extLst>
      <p:ext uri="{BB962C8B-B14F-4D97-AF65-F5344CB8AC3E}">
        <p14:creationId xmlns:p14="http://schemas.microsoft.com/office/powerpoint/2010/main" val="26693991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9786615-6AE9-4ED0-A3E9-B646863AF13D}"/>
              </a:ext>
            </a:extLst>
          </p:cNvPr>
          <p:cNvSpPr/>
          <p:nvPr/>
        </p:nvSpPr>
        <p:spPr>
          <a:xfrm>
            <a:off x="6095998" y="3554306"/>
            <a:ext cx="2888201" cy="13818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0389" y="1206500"/>
            <a:ext cx="9939455" cy="1168710"/>
          </a:xfrm>
        </p:spPr>
        <p:txBody>
          <a:bodyPr/>
          <a:lstStyle/>
          <a:p>
            <a:pPr marL="0" indent="0" algn="l">
              <a:buNone/>
            </a:pPr>
            <a:r>
              <a:rPr lang="en-US" sz="2400" b="1" i="0" dirty="0">
                <a:solidFill>
                  <a:srgbClr val="24292F"/>
                </a:solidFill>
                <a:effectLst/>
                <a:latin typeface="-apple-system"/>
              </a:rPr>
              <a:t>Introduction</a:t>
            </a:r>
          </a:p>
          <a:p>
            <a:pPr marL="0" indent="0" algn="l">
              <a:buNone/>
            </a:pPr>
            <a:r>
              <a:rPr lang="en-US" sz="1600" b="0" i="0" dirty="0">
                <a:solidFill>
                  <a:srgbClr val="24292F"/>
                </a:solidFill>
                <a:effectLst/>
                <a:latin typeface="-apple-system"/>
              </a:rPr>
              <a:t>This module will provide API to download the webpage components : html file, image file, </a:t>
            </a:r>
            <a:r>
              <a:rPr lang="en-US" sz="1600" b="0" i="0" dirty="0" err="1">
                <a:solidFill>
                  <a:srgbClr val="24292F"/>
                </a:solidFill>
                <a:effectLst/>
                <a:latin typeface="-apple-system"/>
              </a:rPr>
              <a:t>css</a:t>
            </a:r>
            <a:r>
              <a:rPr lang="en-US" sz="1600" b="0" i="0" dirty="0">
                <a:solidFill>
                  <a:srgbClr val="24292F"/>
                </a:solidFill>
                <a:effectLst/>
                <a:latin typeface="-apple-system"/>
              </a:rPr>
              <a:t> file, xml file, </a:t>
            </a:r>
            <a:r>
              <a:rPr lang="en-US" sz="1600" b="0" i="0" dirty="0" err="1">
                <a:solidFill>
                  <a:srgbClr val="24292F"/>
                </a:solidFill>
                <a:effectLst/>
                <a:latin typeface="-apple-system"/>
              </a:rPr>
              <a:t>javascript</a:t>
            </a:r>
            <a:r>
              <a:rPr lang="en-US" sz="1600" b="0" i="0" dirty="0">
                <a:solidFill>
                  <a:srgbClr val="24292F"/>
                </a:solidFill>
                <a:effectLst/>
                <a:latin typeface="-apple-system"/>
              </a:rPr>
              <a:t> file, </a:t>
            </a:r>
            <a:r>
              <a:rPr lang="en-US" sz="1600" b="0" i="0" dirty="0" err="1">
                <a:solidFill>
                  <a:srgbClr val="24292F"/>
                </a:solidFill>
                <a:effectLst/>
                <a:latin typeface="-apple-system"/>
              </a:rPr>
              <a:t>href</a:t>
            </a:r>
            <a:r>
              <a:rPr lang="en-US" sz="1600" b="0" i="0" dirty="0">
                <a:solidFill>
                  <a:srgbClr val="24292F"/>
                </a:solidFill>
                <a:effectLst/>
                <a:latin typeface="-apple-system"/>
              </a:rPr>
              <a:t> link file based on the input </a:t>
            </a:r>
            <a:r>
              <a:rPr lang="en-US" sz="1600" b="0" i="0" dirty="0" err="1">
                <a:solidFill>
                  <a:srgbClr val="24292F"/>
                </a:solidFill>
                <a:effectLst/>
                <a:latin typeface="-apple-system"/>
              </a:rPr>
              <a:t>url</a:t>
            </a:r>
            <a:r>
              <a:rPr lang="en-US" sz="1600" b="0" i="0" dirty="0">
                <a:solidFill>
                  <a:srgbClr val="24292F"/>
                </a:solidFill>
                <a:effectLst/>
                <a:latin typeface="-apple-system"/>
              </a:rPr>
              <a:t> (the </a:t>
            </a:r>
            <a:r>
              <a:rPr lang="en-US" sz="1600" b="0" i="0" dirty="0" err="1">
                <a:solidFill>
                  <a:srgbClr val="24292F"/>
                </a:solidFill>
                <a:effectLst/>
                <a:latin typeface="-apple-system"/>
              </a:rPr>
              <a:t>url</a:t>
            </a:r>
            <a:r>
              <a:rPr lang="en-US" sz="1600" b="0" i="0" dirty="0">
                <a:solidFill>
                  <a:srgbClr val="24292F"/>
                </a:solidFill>
                <a:effectLst/>
                <a:latin typeface="-apple-system"/>
              </a:rPr>
              <a:t> must start with 'http' or 'https’ ).</a:t>
            </a:r>
          </a:p>
          <a:p>
            <a:pPr marL="0" indent="0" algn="l">
              <a:buNone/>
            </a:pP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a:t>Web Downloader [22/11/2021]</a:t>
            </a:r>
            <a:endParaRPr lang="zh-CN" altLang="en-US" b="1" dirty="0"/>
          </a:p>
        </p:txBody>
      </p:sp>
      <p:sp>
        <p:nvSpPr>
          <p:cNvPr id="5" name="矩形: 圆角 34">
            <a:extLst>
              <a:ext uri="{FF2B5EF4-FFF2-40B4-BE49-F238E27FC236}">
                <a16:creationId xmlns:a16="http://schemas.microsoft.com/office/drawing/2014/main" id="{14D02583-3AFE-4904-A240-E3B9B52DC448}"/>
              </a:ext>
            </a:extLst>
          </p:cNvPr>
          <p:cNvSpPr/>
          <p:nvPr/>
        </p:nvSpPr>
        <p:spPr>
          <a:xfrm>
            <a:off x="609599" y="2476975"/>
            <a:ext cx="1308411" cy="433370"/>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6" name="直接箭头连接符 49">
            <a:extLst>
              <a:ext uri="{FF2B5EF4-FFF2-40B4-BE49-F238E27FC236}">
                <a16:creationId xmlns:a16="http://schemas.microsoft.com/office/drawing/2014/main" id="{34EF7949-2629-44E8-ABA0-CE5A9048976D}"/>
              </a:ext>
            </a:extLst>
          </p:cNvPr>
          <p:cNvCxnSpPr>
            <a:cxnSpLocks/>
          </p:cNvCxnSpPr>
          <p:nvPr/>
        </p:nvCxnSpPr>
        <p:spPr>
          <a:xfrm>
            <a:off x="1241073" y="2910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圆角 34">
            <a:extLst>
              <a:ext uri="{FF2B5EF4-FFF2-40B4-BE49-F238E27FC236}">
                <a16:creationId xmlns:a16="http://schemas.microsoft.com/office/drawing/2014/main" id="{0B122529-D476-4AAF-A791-1ECCD4D0A950}"/>
              </a:ext>
            </a:extLst>
          </p:cNvPr>
          <p:cNvSpPr/>
          <p:nvPr/>
        </p:nvSpPr>
        <p:spPr>
          <a:xfrm>
            <a:off x="609599" y="3526192"/>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webScreenShoter</a:t>
            </a:r>
            <a:endParaRPr lang="zh-CN" altLang="en-US" b="1" dirty="0"/>
          </a:p>
        </p:txBody>
      </p:sp>
      <p:cxnSp>
        <p:nvCxnSpPr>
          <p:cNvPr id="8" name="直接箭头连接符 49">
            <a:extLst>
              <a:ext uri="{FF2B5EF4-FFF2-40B4-BE49-F238E27FC236}">
                <a16:creationId xmlns:a16="http://schemas.microsoft.com/office/drawing/2014/main" id="{03A5A6AD-F071-4605-BC52-0D4D07AE9EE5}"/>
              </a:ext>
            </a:extLst>
          </p:cNvPr>
          <p:cNvCxnSpPr>
            <a:cxnSpLocks/>
          </p:cNvCxnSpPr>
          <p:nvPr/>
        </p:nvCxnSpPr>
        <p:spPr>
          <a:xfrm>
            <a:off x="824761" y="3959562"/>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圆角 34">
            <a:extLst>
              <a:ext uri="{FF2B5EF4-FFF2-40B4-BE49-F238E27FC236}">
                <a16:creationId xmlns:a16="http://schemas.microsoft.com/office/drawing/2014/main" id="{6BC1A042-B00F-4694-858B-FC0BD374DCB6}"/>
              </a:ext>
            </a:extLst>
          </p:cNvPr>
          <p:cNvSpPr/>
          <p:nvPr/>
        </p:nvSpPr>
        <p:spPr>
          <a:xfrm>
            <a:off x="744279" y="4649534"/>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9" name="TextBox 18">
            <a:extLst>
              <a:ext uri="{FF2B5EF4-FFF2-40B4-BE49-F238E27FC236}">
                <a16:creationId xmlns:a16="http://schemas.microsoft.com/office/drawing/2014/main" id="{B7E18416-8D9E-495A-8420-9E7BE96432C0}"/>
              </a:ext>
            </a:extLst>
          </p:cNvPr>
          <p:cNvSpPr txBox="1"/>
          <p:nvPr/>
        </p:nvSpPr>
        <p:spPr>
          <a:xfrm>
            <a:off x="278781" y="5419493"/>
            <a:ext cx="4917688" cy="954107"/>
          </a:xfrm>
          <a:prstGeom prst="rect">
            <a:avLst/>
          </a:prstGeom>
          <a:noFill/>
        </p:spPr>
        <p:txBody>
          <a:bodyPr wrap="square" rtlCol="0">
            <a:spAutoFit/>
          </a:bodyPr>
          <a:lstStyle/>
          <a:p>
            <a:r>
              <a:rPr lang="en-US" sz="1400" b="1" dirty="0" err="1"/>
              <a:t>imgFlg</a:t>
            </a:r>
            <a:r>
              <a:rPr lang="en-US" sz="1400" dirty="0"/>
              <a:t>: Set to "True" to download all the “&lt;</a:t>
            </a:r>
            <a:r>
              <a:rPr lang="en-US" sz="1400" dirty="0" err="1"/>
              <a:t>img</a:t>
            </a:r>
            <a:r>
              <a:rPr lang="en-US" sz="1400" dirty="0"/>
              <a:t>&gt;" tag files.</a:t>
            </a:r>
          </a:p>
          <a:p>
            <a:r>
              <a:rPr lang="en-US" sz="1400" b="1" dirty="0" err="1"/>
              <a:t>linkFlg</a:t>
            </a:r>
            <a:r>
              <a:rPr lang="en-US" sz="1400" dirty="0"/>
              <a:t>: Set to "True" to download all the html section, image, icon, </a:t>
            </a:r>
            <a:r>
              <a:rPr lang="en-US" sz="1400" dirty="0" err="1"/>
              <a:t>css</a:t>
            </a:r>
            <a:r>
              <a:rPr lang="en-US" sz="1400" dirty="0"/>
              <a:t> file imported by “&lt;</a:t>
            </a:r>
            <a:r>
              <a:rPr lang="en-US" sz="1400" dirty="0" err="1"/>
              <a:t>href</a:t>
            </a:r>
            <a:r>
              <a:rPr lang="en-US" sz="1400" dirty="0"/>
              <a:t>&gt;"</a:t>
            </a:r>
          </a:p>
          <a:p>
            <a:r>
              <a:rPr lang="en-US" sz="1400" b="1" dirty="0" err="1"/>
              <a:t>scriptFlg</a:t>
            </a:r>
            <a:r>
              <a:rPr lang="en-US" sz="1400" dirty="0"/>
              <a:t>: set to "True" to download all the .</a:t>
            </a:r>
            <a:r>
              <a:rPr lang="en-US" sz="1400" dirty="0" err="1"/>
              <a:t>js</a:t>
            </a:r>
            <a:r>
              <a:rPr lang="en-US" sz="1400" dirty="0"/>
              <a:t> file.</a:t>
            </a:r>
            <a:endParaRPr lang="en-SG" sz="1400" dirty="0"/>
          </a:p>
        </p:txBody>
      </p:sp>
      <p:sp>
        <p:nvSpPr>
          <p:cNvPr id="27" name="Rectangle 26">
            <a:extLst>
              <a:ext uri="{FF2B5EF4-FFF2-40B4-BE49-F238E27FC236}">
                <a16:creationId xmlns:a16="http://schemas.microsoft.com/office/drawing/2014/main" id="{8FC46065-7CA2-4D16-8126-8691ACA1D222}"/>
              </a:ext>
            </a:extLst>
          </p:cNvPr>
          <p:cNvSpPr/>
          <p:nvPr/>
        </p:nvSpPr>
        <p:spPr>
          <a:xfrm>
            <a:off x="520389" y="4286909"/>
            <a:ext cx="2361462" cy="110494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8" name="TextBox 27">
            <a:extLst>
              <a:ext uri="{FF2B5EF4-FFF2-40B4-BE49-F238E27FC236}">
                <a16:creationId xmlns:a16="http://schemas.microsoft.com/office/drawing/2014/main" id="{8016A0AC-E13F-45DF-ABFB-372BF8BC63DA}"/>
              </a:ext>
            </a:extLst>
          </p:cNvPr>
          <p:cNvSpPr txBox="1"/>
          <p:nvPr/>
        </p:nvSpPr>
        <p:spPr>
          <a:xfrm>
            <a:off x="521705" y="4146711"/>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sp>
        <p:nvSpPr>
          <p:cNvPr id="22" name="矩形: 圆角 34">
            <a:extLst>
              <a:ext uri="{FF2B5EF4-FFF2-40B4-BE49-F238E27FC236}">
                <a16:creationId xmlns:a16="http://schemas.microsoft.com/office/drawing/2014/main" id="{7FFF480A-33BF-4BB5-87F5-3E1A17144D2C}"/>
              </a:ext>
            </a:extLst>
          </p:cNvPr>
          <p:cNvSpPr/>
          <p:nvPr/>
        </p:nvSpPr>
        <p:spPr>
          <a:xfrm>
            <a:off x="6096000" y="2303975"/>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Dataset </a:t>
            </a:r>
            <a:endParaRPr lang="zh-CN" altLang="en-US" b="1" dirty="0"/>
          </a:p>
        </p:txBody>
      </p:sp>
      <p:cxnSp>
        <p:nvCxnSpPr>
          <p:cNvPr id="26" name="直接箭头连接符 49">
            <a:extLst>
              <a:ext uri="{FF2B5EF4-FFF2-40B4-BE49-F238E27FC236}">
                <a16:creationId xmlns:a16="http://schemas.microsoft.com/office/drawing/2014/main" id="{2014826D-A45E-4A2B-8E54-0C8AA2586F25}"/>
              </a:ext>
            </a:extLst>
          </p:cNvPr>
          <p:cNvCxnSpPr>
            <a:cxnSpLocks/>
          </p:cNvCxnSpPr>
          <p:nvPr/>
        </p:nvCxnSpPr>
        <p:spPr>
          <a:xfrm>
            <a:off x="6727474" y="273734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圆角 34">
            <a:extLst>
              <a:ext uri="{FF2B5EF4-FFF2-40B4-BE49-F238E27FC236}">
                <a16:creationId xmlns:a16="http://schemas.microsoft.com/office/drawing/2014/main" id="{8BF10616-7037-49F9-AAF4-9DF4D42B528D}"/>
              </a:ext>
            </a:extLst>
          </p:cNvPr>
          <p:cNvSpPr/>
          <p:nvPr/>
        </p:nvSpPr>
        <p:spPr>
          <a:xfrm>
            <a:off x="6096001" y="3353192"/>
            <a:ext cx="2041426"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32" name="直接箭头连接符 49">
            <a:extLst>
              <a:ext uri="{FF2B5EF4-FFF2-40B4-BE49-F238E27FC236}">
                <a16:creationId xmlns:a16="http://schemas.microsoft.com/office/drawing/2014/main" id="{4AE6A967-DCA5-498C-84E6-F901A0BBC3E9}"/>
              </a:ext>
            </a:extLst>
          </p:cNvPr>
          <p:cNvCxnSpPr>
            <a:cxnSpLocks/>
          </p:cNvCxnSpPr>
          <p:nvPr/>
        </p:nvCxnSpPr>
        <p:spPr>
          <a:xfrm flipV="1">
            <a:off x="9001093" y="4245215"/>
            <a:ext cx="585276" cy="515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矩形: 圆角 34">
            <a:extLst>
              <a:ext uri="{FF2B5EF4-FFF2-40B4-BE49-F238E27FC236}">
                <a16:creationId xmlns:a16="http://schemas.microsoft.com/office/drawing/2014/main" id="{4E80ABC5-C0C2-405D-BA59-900F04104478}"/>
              </a:ext>
            </a:extLst>
          </p:cNvPr>
          <p:cNvSpPr/>
          <p:nvPr/>
        </p:nvSpPr>
        <p:spPr>
          <a:xfrm>
            <a:off x="9586369" y="4094485"/>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37" name="TextBox 36">
            <a:extLst>
              <a:ext uri="{FF2B5EF4-FFF2-40B4-BE49-F238E27FC236}">
                <a16:creationId xmlns:a16="http://schemas.microsoft.com/office/drawing/2014/main" id="{6507CAF9-553D-446E-90B6-71EC094DCC01}"/>
              </a:ext>
            </a:extLst>
          </p:cNvPr>
          <p:cNvSpPr txBox="1"/>
          <p:nvPr/>
        </p:nvSpPr>
        <p:spPr>
          <a:xfrm>
            <a:off x="7116714" y="3875760"/>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a:t>
            </a:r>
            <a:r>
              <a:rPr lang="en-SG" sz="1000" b="1" dirty="0"/>
              <a:t> layout detector</a:t>
            </a:r>
          </a:p>
        </p:txBody>
      </p:sp>
      <p:sp>
        <p:nvSpPr>
          <p:cNvPr id="38" name="TextBox 37">
            <a:extLst>
              <a:ext uri="{FF2B5EF4-FFF2-40B4-BE49-F238E27FC236}">
                <a16:creationId xmlns:a16="http://schemas.microsoft.com/office/drawing/2014/main" id="{E885FD2B-81BE-484B-828A-8A20D6ACF4E0}"/>
              </a:ext>
            </a:extLst>
          </p:cNvPr>
          <p:cNvSpPr txBox="1"/>
          <p:nvPr/>
        </p:nvSpPr>
        <p:spPr>
          <a:xfrm>
            <a:off x="7116714" y="4230764"/>
            <a:ext cx="1760152" cy="246221"/>
          </a:xfrm>
          <a:prstGeom prst="rect">
            <a:avLst/>
          </a:prstGeom>
          <a:solidFill>
            <a:schemeClr val="bg1"/>
          </a:solidFill>
          <a:ln w="3175">
            <a:solidFill>
              <a:schemeClr val="tx1"/>
            </a:solidFill>
          </a:ln>
        </p:spPr>
        <p:txBody>
          <a:bodyPr wrap="square" rtlCol="0">
            <a:spAutoFit/>
          </a:bodyPr>
          <a:lstStyle/>
          <a:p>
            <a:r>
              <a:rPr lang="en-SG" sz="1000" b="1" dirty="0" err="1"/>
              <a:t>phishpedia_classifier_logo</a:t>
            </a:r>
            <a:endParaRPr lang="en-SG" sz="1000" b="1" dirty="0"/>
          </a:p>
        </p:txBody>
      </p:sp>
      <p:sp>
        <p:nvSpPr>
          <p:cNvPr id="39" name="TextBox 38">
            <a:extLst>
              <a:ext uri="{FF2B5EF4-FFF2-40B4-BE49-F238E27FC236}">
                <a16:creationId xmlns:a16="http://schemas.microsoft.com/office/drawing/2014/main" id="{25E60679-8E46-41B0-99FD-2CB5ED221E25}"/>
              </a:ext>
            </a:extLst>
          </p:cNvPr>
          <p:cNvSpPr txBox="1"/>
          <p:nvPr/>
        </p:nvSpPr>
        <p:spPr>
          <a:xfrm>
            <a:off x="7122195" y="4582341"/>
            <a:ext cx="1760152" cy="246221"/>
          </a:xfrm>
          <a:prstGeom prst="rect">
            <a:avLst/>
          </a:prstGeom>
          <a:solidFill>
            <a:schemeClr val="bg1"/>
          </a:solidFill>
          <a:ln w="3175">
            <a:solidFill>
              <a:schemeClr val="tx1"/>
            </a:solidFill>
          </a:ln>
        </p:spPr>
        <p:txBody>
          <a:bodyPr wrap="square" rtlCol="0">
            <a:spAutoFit/>
          </a:bodyPr>
          <a:lstStyle/>
          <a:p>
            <a:r>
              <a:rPr lang="en-SG" sz="1000" b="1" dirty="0"/>
              <a:t>Siamese (logo matcher)</a:t>
            </a:r>
          </a:p>
        </p:txBody>
      </p:sp>
      <p:sp>
        <p:nvSpPr>
          <p:cNvPr id="40" name="TextBox 39">
            <a:extLst>
              <a:ext uri="{FF2B5EF4-FFF2-40B4-BE49-F238E27FC236}">
                <a16:creationId xmlns:a16="http://schemas.microsoft.com/office/drawing/2014/main" id="{F614D18E-3847-491E-BBF2-4F9F05559C53}"/>
              </a:ext>
            </a:extLst>
          </p:cNvPr>
          <p:cNvSpPr txBox="1"/>
          <p:nvPr/>
        </p:nvSpPr>
        <p:spPr>
          <a:xfrm>
            <a:off x="6023496" y="4082558"/>
            <a:ext cx="1407956" cy="276999"/>
          </a:xfrm>
          <a:prstGeom prst="rect">
            <a:avLst/>
          </a:prstGeom>
          <a:noFill/>
        </p:spPr>
        <p:txBody>
          <a:bodyPr wrap="square">
            <a:spAutoFit/>
          </a:bodyPr>
          <a:lstStyle/>
          <a:p>
            <a:r>
              <a:rPr lang="en-SG" sz="1200" b="1" dirty="0" err="1"/>
              <a:t>Phishpedia</a:t>
            </a:r>
            <a:endParaRPr lang="en-SG" sz="1200" dirty="0"/>
          </a:p>
        </p:txBody>
      </p:sp>
      <p:cxnSp>
        <p:nvCxnSpPr>
          <p:cNvPr id="18" name="Straight Arrow Connector 17">
            <a:extLst>
              <a:ext uri="{FF2B5EF4-FFF2-40B4-BE49-F238E27FC236}">
                <a16:creationId xmlns:a16="http://schemas.microsoft.com/office/drawing/2014/main" id="{25560341-F99C-4D0A-BE08-5982D127AA89}"/>
              </a:ext>
            </a:extLst>
          </p:cNvPr>
          <p:cNvCxnSpPr>
            <a:endCxn id="37" idx="1"/>
          </p:cNvCxnSpPr>
          <p:nvPr/>
        </p:nvCxnSpPr>
        <p:spPr>
          <a:xfrm flipV="1">
            <a:off x="6750205" y="3998871"/>
            <a:ext cx="366509" cy="24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BE20FB-82A4-417D-80E8-C1D48CF9C632}"/>
              </a:ext>
            </a:extLst>
          </p:cNvPr>
          <p:cNvCxnSpPr>
            <a:cxnSpLocks/>
          </p:cNvCxnSpPr>
          <p:nvPr/>
        </p:nvCxnSpPr>
        <p:spPr>
          <a:xfrm>
            <a:off x="6837999" y="4286909"/>
            <a:ext cx="261821" cy="10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AFFE5D-2A83-44AC-9A89-970437B93265}"/>
              </a:ext>
            </a:extLst>
          </p:cNvPr>
          <p:cNvCxnSpPr>
            <a:cxnSpLocks/>
          </p:cNvCxnSpPr>
          <p:nvPr/>
        </p:nvCxnSpPr>
        <p:spPr>
          <a:xfrm>
            <a:off x="6681111" y="4312346"/>
            <a:ext cx="418709" cy="39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9">
            <a:extLst>
              <a:ext uri="{FF2B5EF4-FFF2-40B4-BE49-F238E27FC236}">
                <a16:creationId xmlns:a16="http://schemas.microsoft.com/office/drawing/2014/main" id="{96B010CD-D535-4082-8BBA-796CD05FB8E0}"/>
              </a:ext>
            </a:extLst>
          </p:cNvPr>
          <p:cNvCxnSpPr>
            <a:cxnSpLocks/>
          </p:cNvCxnSpPr>
          <p:nvPr/>
        </p:nvCxnSpPr>
        <p:spPr>
          <a:xfrm flipV="1">
            <a:off x="2832407" y="2856933"/>
            <a:ext cx="517191" cy="79850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圆角 34">
            <a:extLst>
              <a:ext uri="{FF2B5EF4-FFF2-40B4-BE49-F238E27FC236}">
                <a16:creationId xmlns:a16="http://schemas.microsoft.com/office/drawing/2014/main" id="{F553DB42-FA6C-4CB6-B5BC-427DD684EDED}"/>
              </a:ext>
            </a:extLst>
          </p:cNvPr>
          <p:cNvSpPr/>
          <p:nvPr/>
        </p:nvSpPr>
        <p:spPr>
          <a:xfrm>
            <a:off x="3349597" y="2630294"/>
            <a:ext cx="2069461" cy="4333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sp>
        <p:nvSpPr>
          <p:cNvPr id="29" name="矩形: 圆角 34">
            <a:extLst>
              <a:ext uri="{FF2B5EF4-FFF2-40B4-BE49-F238E27FC236}">
                <a16:creationId xmlns:a16="http://schemas.microsoft.com/office/drawing/2014/main" id="{C2B51392-35C2-4491-8DE6-07501185F04E}"/>
              </a:ext>
            </a:extLst>
          </p:cNvPr>
          <p:cNvSpPr/>
          <p:nvPr/>
        </p:nvSpPr>
        <p:spPr>
          <a:xfrm>
            <a:off x="3312336" y="3649187"/>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31" name="直接箭头连接符 49">
            <a:extLst>
              <a:ext uri="{FF2B5EF4-FFF2-40B4-BE49-F238E27FC236}">
                <a16:creationId xmlns:a16="http://schemas.microsoft.com/office/drawing/2014/main" id="{9B23AEC7-09B1-4D77-BF7F-6382FC2CB918}"/>
              </a:ext>
            </a:extLst>
          </p:cNvPr>
          <p:cNvCxnSpPr>
            <a:cxnSpLocks/>
            <a:endCxn id="29" idx="1"/>
          </p:cNvCxnSpPr>
          <p:nvPr/>
        </p:nvCxnSpPr>
        <p:spPr>
          <a:xfrm>
            <a:off x="2881851" y="3683077"/>
            <a:ext cx="430485" cy="2849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2EEBDC-915D-4B09-AF09-7A85877C370B}"/>
              </a:ext>
            </a:extLst>
          </p:cNvPr>
          <p:cNvSpPr txBox="1"/>
          <p:nvPr/>
        </p:nvSpPr>
        <p:spPr>
          <a:xfrm>
            <a:off x="3680849" y="3198090"/>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12351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9984EB-741E-482C-88CB-8051F2BEF1B7}"/>
              </a:ext>
            </a:extLst>
          </p:cNvPr>
          <p:cNvSpPr>
            <a:spLocks noGrp="1"/>
          </p:cNvSpPr>
          <p:nvPr>
            <p:ph idx="1"/>
          </p:nvPr>
        </p:nvSpPr>
        <p:spPr>
          <a:xfrm>
            <a:off x="529718" y="902870"/>
            <a:ext cx="4992193" cy="6057223"/>
          </a:xfrm>
        </p:spPr>
        <p:txBody>
          <a:bodyPr>
            <a:normAutofit/>
          </a:bodyPr>
          <a:lstStyle/>
          <a:p>
            <a:pPr marL="0" indent="0" algn="l">
              <a:buNone/>
            </a:pPr>
            <a:r>
              <a:rPr lang="en-US" sz="2400" b="1" dirty="0">
                <a:solidFill>
                  <a:srgbClr val="24292F"/>
                </a:solidFill>
                <a:latin typeface="-apple-system"/>
              </a:rPr>
              <a:t>P</a:t>
            </a:r>
            <a:r>
              <a:rPr lang="en-US" sz="2400" b="1" i="0" dirty="0">
                <a:solidFill>
                  <a:srgbClr val="24292F"/>
                </a:solidFill>
                <a:effectLst/>
                <a:latin typeface="-apple-system"/>
              </a:rPr>
              <a:t>rogress </a:t>
            </a:r>
          </a:p>
          <a:p>
            <a:pPr marL="342900" indent="-342900" algn="l">
              <a:buAutoNum type="arabicPeriod"/>
            </a:pPr>
            <a:r>
              <a:rPr lang="en-US" sz="1600" b="0" i="0" dirty="0">
                <a:solidFill>
                  <a:srgbClr val="24292F"/>
                </a:solidFill>
                <a:effectLst/>
                <a:latin typeface="-apple-system"/>
              </a:rPr>
              <a:t>Setup the program execution environment : Ubuntu Finished , Windows got problem. </a:t>
            </a:r>
          </a:p>
          <a:p>
            <a:pPr algn="l">
              <a:buFontTx/>
              <a:buChar char="-"/>
            </a:pPr>
            <a:r>
              <a:rPr lang="en-US" sz="1600" b="0" i="0" dirty="0">
                <a:solidFill>
                  <a:srgbClr val="24292F"/>
                </a:solidFill>
                <a:effectLst/>
                <a:latin typeface="-apple-system"/>
              </a:rPr>
              <a:t>Problem 1 [fixed] : 2 libs:  torch=1.6.0, </a:t>
            </a:r>
            <a:r>
              <a:rPr lang="en-US" sz="1600" b="0" i="0" dirty="0" err="1">
                <a:solidFill>
                  <a:srgbClr val="24292F"/>
                </a:solidFill>
                <a:effectLst/>
                <a:latin typeface="-apple-system"/>
              </a:rPr>
              <a:t>pathlib</a:t>
            </a:r>
            <a:r>
              <a:rPr lang="en-US" sz="1600" b="0" i="0" dirty="0">
                <a:solidFill>
                  <a:srgbClr val="24292F"/>
                </a:solidFill>
                <a:effectLst/>
                <a:latin typeface="-apple-system"/>
              </a:rPr>
              <a:t> 1.0.1 -&gt; Windows compatible problem for 32 bit python. </a:t>
            </a:r>
          </a:p>
          <a:p>
            <a:pPr algn="l">
              <a:buFontTx/>
              <a:buChar char="-"/>
            </a:pPr>
            <a:r>
              <a:rPr lang="en-US" sz="1600" b="0" i="0" dirty="0">
                <a:solidFill>
                  <a:srgbClr val="24292F"/>
                </a:solidFill>
                <a:effectLst/>
                <a:latin typeface="-apple-system"/>
              </a:rPr>
              <a:t>Problem </a:t>
            </a:r>
            <a:r>
              <a:rPr lang="en-US" sz="1600" dirty="0">
                <a:solidFill>
                  <a:srgbClr val="24292F"/>
                </a:solidFill>
                <a:latin typeface="-apple-system"/>
              </a:rPr>
              <a:t>2 [not fixed]: lib Detectron2 no more Windows support for </a:t>
            </a:r>
            <a:r>
              <a:rPr lang="en-US" sz="1600" b="0" i="0" dirty="0">
                <a:solidFill>
                  <a:srgbClr val="24292F"/>
                </a:solidFill>
                <a:effectLst/>
                <a:latin typeface="-apple-system"/>
              </a:rPr>
              <a:t>torch &gt; 1.6.0. </a:t>
            </a:r>
            <a:r>
              <a:rPr lang="en-US" sz="1600" b="0" i="0" dirty="0" err="1">
                <a:solidFill>
                  <a:srgbClr val="24292F"/>
                </a:solidFill>
                <a:effectLst/>
                <a:latin typeface="-apple-system"/>
              </a:rPr>
              <a:t>pycocotool</a:t>
            </a:r>
            <a:r>
              <a:rPr lang="en-US" sz="1600" b="0" i="0" dirty="0">
                <a:solidFill>
                  <a:srgbClr val="24292F"/>
                </a:solidFill>
                <a:effectLst/>
                <a:latin typeface="-apple-system"/>
              </a:rPr>
              <a:t> 64-bit Window install error. </a:t>
            </a:r>
          </a:p>
          <a:p>
            <a:pPr marL="0" indent="0">
              <a:buNone/>
            </a:pPr>
            <a:r>
              <a:rPr lang="en-US" sz="1600" b="0" i="0" dirty="0">
                <a:solidFill>
                  <a:srgbClr val="24292F"/>
                </a:solidFill>
                <a:effectLst/>
                <a:latin typeface="-apple-system"/>
              </a:rPr>
              <a:t>2. Setu</a:t>
            </a:r>
            <a:r>
              <a:rPr lang="en-US" sz="1600" dirty="0">
                <a:solidFill>
                  <a:srgbClr val="24292F"/>
                </a:solidFill>
                <a:latin typeface="-apple-system"/>
              </a:rPr>
              <a:t>p </a:t>
            </a:r>
            <a:r>
              <a:rPr lang="en-US" sz="1600" b="0" i="0" dirty="0">
                <a:solidFill>
                  <a:srgbClr val="24292F"/>
                </a:solidFill>
                <a:effectLst/>
                <a:latin typeface="-apple-system"/>
              </a:rPr>
              <a:t>logo </a:t>
            </a:r>
            <a:r>
              <a:rPr lang="en-US" sz="1600" b="0" i="0" dirty="0" err="1">
                <a:solidFill>
                  <a:srgbClr val="24292F"/>
                </a:solidFill>
                <a:effectLst/>
                <a:latin typeface="-apple-system"/>
              </a:rPr>
              <a:t>targetlist</a:t>
            </a:r>
            <a:r>
              <a:rPr lang="en-US" sz="1600" dirty="0">
                <a:solidFill>
                  <a:srgbClr val="24292F"/>
                </a:solidFill>
                <a:latin typeface="-apple-system"/>
              </a:rPr>
              <a:t>: Finished </a:t>
            </a:r>
          </a:p>
          <a:p>
            <a:pPr marL="0" indent="0">
              <a:buNone/>
            </a:pPr>
            <a:r>
              <a:rPr lang="en-US" sz="1600" b="0" i="0" dirty="0">
                <a:solidFill>
                  <a:srgbClr val="24292F"/>
                </a:solidFill>
                <a:effectLst/>
                <a:latin typeface="-apple-system"/>
              </a:rPr>
              <a:t>3. Download model files: Finished</a:t>
            </a:r>
          </a:p>
          <a:p>
            <a:pPr>
              <a:buFontTx/>
              <a:buChar char="-"/>
            </a:pPr>
            <a:r>
              <a:rPr lang="en-US" sz="1600" dirty="0">
                <a:solidFill>
                  <a:srgbClr val="24292F"/>
                </a:solidFill>
                <a:latin typeface="-apple-system"/>
              </a:rPr>
              <a:t>Problem 1 [Fixed]: Their document link doesn't contain the modules file they used in the program. As shown on the right side(Q: did they use the original version or they did any modify ? ): </a:t>
            </a:r>
          </a:p>
          <a:p>
            <a:pPr marL="0" indent="0">
              <a:buNone/>
            </a:pPr>
            <a:r>
              <a:rPr lang="en-US" sz="1600" b="0" i="0" dirty="0">
                <a:solidFill>
                  <a:srgbClr val="24292F"/>
                </a:solidFill>
                <a:effectLst/>
                <a:latin typeface="-apple-system"/>
              </a:rPr>
              <a:t>4. Run experiment [Error]</a:t>
            </a:r>
          </a:p>
          <a:p>
            <a:pPr marL="0" indent="0">
              <a:buNone/>
            </a:pPr>
            <a:r>
              <a:rPr lang="en-US" sz="1600" dirty="0">
                <a:solidFill>
                  <a:srgbClr val="24292F"/>
                </a:solidFill>
                <a:latin typeface="-apple-system"/>
              </a:rPr>
              <a:t>-  Problem 1[fixed] No </a:t>
            </a:r>
            <a:r>
              <a:rPr lang="en-US" sz="1600" dirty="0" err="1">
                <a:solidFill>
                  <a:srgbClr val="24292F"/>
                </a:solidFill>
                <a:latin typeface="-apple-system"/>
              </a:rPr>
              <a:t>nivida</a:t>
            </a:r>
            <a:r>
              <a:rPr lang="en-US" sz="1600" dirty="0">
                <a:solidFill>
                  <a:srgbClr val="24292F"/>
                </a:solidFill>
                <a:latin typeface="-apple-system"/>
              </a:rPr>
              <a:t> graph card and driver. </a:t>
            </a:r>
          </a:p>
          <a:p>
            <a:pPr marL="0" indent="0">
              <a:buNone/>
            </a:pPr>
            <a:r>
              <a:rPr lang="en-US" sz="1600" b="0" i="0" dirty="0">
                <a:solidFill>
                  <a:srgbClr val="24292F"/>
                </a:solidFill>
                <a:effectLst/>
                <a:latin typeface="-apple-system"/>
              </a:rPr>
              <a:t>-  Problem 2[not fixed]: only can install driver v-340 , then got error driver too old can not used by CUDA toolkit. </a:t>
            </a:r>
          </a:p>
          <a:p>
            <a:pPr marL="0" indent="0">
              <a:buNone/>
            </a:pPr>
            <a:r>
              <a:rPr lang="en-US" sz="1600" dirty="0">
                <a:solidFill>
                  <a:srgbClr val="24292F"/>
                </a:solidFill>
                <a:latin typeface="-apple-system"/>
              </a:rPr>
              <a:t>Q: Need I have a computer with real </a:t>
            </a:r>
            <a:r>
              <a:rPr lang="en-US" sz="1600" dirty="0" err="1">
                <a:solidFill>
                  <a:srgbClr val="24292F"/>
                </a:solidFill>
                <a:latin typeface="-apple-system"/>
              </a:rPr>
              <a:t>nivida</a:t>
            </a:r>
            <a:r>
              <a:rPr lang="en-US" sz="1600" dirty="0">
                <a:solidFill>
                  <a:srgbClr val="24292F"/>
                </a:solidFill>
                <a:latin typeface="-apple-system"/>
              </a:rPr>
              <a:t> graph card installed ? </a:t>
            </a:r>
            <a:endParaRPr lang="en-US" sz="1600" b="0" i="0" dirty="0">
              <a:solidFill>
                <a:srgbClr val="24292F"/>
              </a:solidFill>
              <a:effectLst/>
              <a:latin typeface="-apple-system"/>
            </a:endParaRPr>
          </a:p>
        </p:txBody>
      </p:sp>
      <p:sp>
        <p:nvSpPr>
          <p:cNvPr id="4" name="标题 1">
            <a:extLst>
              <a:ext uri="{FF2B5EF4-FFF2-40B4-BE49-F238E27FC236}">
                <a16:creationId xmlns:a16="http://schemas.microsoft.com/office/drawing/2014/main" id="{3FE54FDB-3406-4746-95C4-F795ABAC22D1}"/>
              </a:ext>
            </a:extLst>
          </p:cNvPr>
          <p:cNvSpPr txBox="1">
            <a:spLocks/>
          </p:cNvSpPr>
          <p:nvPr/>
        </p:nvSpPr>
        <p:spPr>
          <a:xfrm>
            <a:off x="609599" y="354960"/>
            <a:ext cx="10972800" cy="706090"/>
          </a:xfrm>
          <a:prstGeom prst="rect">
            <a:avLst/>
          </a:prstGeom>
          <a:noFill/>
          <a:ln>
            <a:noFill/>
          </a:ln>
        </p:spPr>
        <p:txBody>
          <a:bodyPr vert="horz" wrap="square" lIns="0" tIns="0" rIns="0" bIns="0" rtlCol="0" anchor="t">
            <a:normAutofit/>
          </a:bodyPr>
          <a:lstStyle>
            <a:lvl1pPr algn="l" defTabSz="914400" rtl="0" eaLnBrk="1" latinLnBrk="0" hangingPunct="1">
              <a:lnSpc>
                <a:spcPct val="90000"/>
              </a:lnSpc>
              <a:spcBef>
                <a:spcPct val="0"/>
              </a:spcBef>
              <a:buNone/>
              <a:defRPr sz="3200" kern="1200">
                <a:ln w="3175">
                  <a:noFill/>
                </a:ln>
                <a:solidFill>
                  <a:srgbClr val="FF0000"/>
                </a:solidFill>
                <a:latin typeface="+mj-lt"/>
                <a:ea typeface="+mj-ea"/>
                <a:cs typeface="+mj-cs"/>
              </a:defRPr>
            </a:lvl1pPr>
          </a:lstStyle>
          <a:p>
            <a:r>
              <a:rPr lang="en-SG" altLang="zh-CN" b="1" dirty="0" err="1"/>
              <a:t>Phishpedia</a:t>
            </a:r>
            <a:r>
              <a:rPr lang="en-SG" altLang="zh-CN" b="1" dirty="0"/>
              <a:t> Integration</a:t>
            </a:r>
            <a:endParaRPr lang="zh-CN" altLang="en-US" b="1" dirty="0"/>
          </a:p>
        </p:txBody>
      </p:sp>
      <p:pic>
        <p:nvPicPr>
          <p:cNvPr id="14" name="Picture 13" descr="A screenshot of a computer&#10;&#10;Description automatically generated">
            <a:extLst>
              <a:ext uri="{FF2B5EF4-FFF2-40B4-BE49-F238E27FC236}">
                <a16:creationId xmlns:a16="http://schemas.microsoft.com/office/drawing/2014/main" id="{C210CBD0-D966-4495-ADA0-7BA9F7E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44" y="729496"/>
            <a:ext cx="6285561" cy="3792605"/>
          </a:xfrm>
          <a:prstGeom prst="rect">
            <a:avLst/>
          </a:prstGeom>
        </p:spPr>
      </p:pic>
      <p:sp>
        <p:nvSpPr>
          <p:cNvPr id="22" name="TextBox 21">
            <a:extLst>
              <a:ext uri="{FF2B5EF4-FFF2-40B4-BE49-F238E27FC236}">
                <a16:creationId xmlns:a16="http://schemas.microsoft.com/office/drawing/2014/main" id="{06FCED16-B73F-42E5-825B-43321B1C8310}"/>
              </a:ext>
            </a:extLst>
          </p:cNvPr>
          <p:cNvSpPr txBox="1"/>
          <p:nvPr/>
        </p:nvSpPr>
        <p:spPr>
          <a:xfrm>
            <a:off x="5634045" y="559216"/>
            <a:ext cx="1158641" cy="246221"/>
          </a:xfrm>
          <a:prstGeom prst="rect">
            <a:avLst/>
          </a:prstGeom>
          <a:solidFill>
            <a:schemeClr val="bg1"/>
          </a:solidFill>
          <a:ln w="3175">
            <a:solidFill>
              <a:schemeClr val="tx1"/>
            </a:solidFill>
          </a:ln>
        </p:spPr>
        <p:txBody>
          <a:bodyPr wrap="square" rtlCol="0">
            <a:spAutoFit/>
          </a:bodyPr>
          <a:lstStyle/>
          <a:p>
            <a:r>
              <a:rPr lang="en-SG" sz="1000" b="1" dirty="0"/>
              <a:t>Modules missing </a:t>
            </a:r>
          </a:p>
        </p:txBody>
      </p:sp>
      <p:pic>
        <p:nvPicPr>
          <p:cNvPr id="27" name="Picture 26" descr="Graphical user interface, text&#10;&#10;Description automatically generated">
            <a:extLst>
              <a:ext uri="{FF2B5EF4-FFF2-40B4-BE49-F238E27FC236}">
                <a16:creationId xmlns:a16="http://schemas.microsoft.com/office/drawing/2014/main" id="{378CB2CA-7F5D-440E-877D-5E4A59485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045" y="4935894"/>
            <a:ext cx="4158025" cy="1607089"/>
          </a:xfrm>
          <a:prstGeom prst="rect">
            <a:avLst/>
          </a:prstGeom>
        </p:spPr>
      </p:pic>
      <p:sp>
        <p:nvSpPr>
          <p:cNvPr id="28" name="TextBox 27">
            <a:extLst>
              <a:ext uri="{FF2B5EF4-FFF2-40B4-BE49-F238E27FC236}">
                <a16:creationId xmlns:a16="http://schemas.microsoft.com/office/drawing/2014/main" id="{490A20DB-B8B9-469A-891C-2F6DC365E715}"/>
              </a:ext>
            </a:extLst>
          </p:cNvPr>
          <p:cNvSpPr txBox="1"/>
          <p:nvPr/>
        </p:nvSpPr>
        <p:spPr>
          <a:xfrm>
            <a:off x="5634044" y="4777714"/>
            <a:ext cx="1158641" cy="246221"/>
          </a:xfrm>
          <a:prstGeom prst="rect">
            <a:avLst/>
          </a:prstGeom>
          <a:solidFill>
            <a:schemeClr val="bg1"/>
          </a:solidFill>
          <a:ln w="3175">
            <a:solidFill>
              <a:schemeClr val="tx1"/>
            </a:solidFill>
          </a:ln>
        </p:spPr>
        <p:txBody>
          <a:bodyPr wrap="square" rtlCol="0">
            <a:spAutoFit/>
          </a:bodyPr>
          <a:lstStyle/>
          <a:p>
            <a:r>
              <a:rPr lang="en-SG" sz="1000" b="1" dirty="0"/>
              <a:t>Driver we tried</a:t>
            </a:r>
          </a:p>
        </p:txBody>
      </p:sp>
    </p:spTree>
    <p:extLst>
      <p:ext uri="{BB962C8B-B14F-4D97-AF65-F5344CB8AC3E}">
        <p14:creationId xmlns:p14="http://schemas.microsoft.com/office/powerpoint/2010/main" val="30345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107BD6F-56CC-44D1-B14A-2465DD73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5" y="420611"/>
            <a:ext cx="5094948" cy="2874412"/>
          </a:xfrm>
          <a:prstGeom prst="rect">
            <a:avLst/>
          </a:prstGeom>
        </p:spPr>
      </p:pic>
      <p:pic>
        <p:nvPicPr>
          <p:cNvPr id="9" name="Picture 8" descr="Text&#10;&#10;Description automatically generated">
            <a:extLst>
              <a:ext uri="{FF2B5EF4-FFF2-40B4-BE49-F238E27FC236}">
                <a16:creationId xmlns:a16="http://schemas.microsoft.com/office/drawing/2014/main" id="{857B7215-3A83-4554-AE48-0A9CC442C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05" y="3748254"/>
            <a:ext cx="5094950" cy="2928833"/>
          </a:xfrm>
          <a:prstGeom prst="rect">
            <a:avLst/>
          </a:prstGeom>
        </p:spPr>
      </p:pic>
      <p:sp>
        <p:nvSpPr>
          <p:cNvPr id="10" name="TextBox 9">
            <a:extLst>
              <a:ext uri="{FF2B5EF4-FFF2-40B4-BE49-F238E27FC236}">
                <a16:creationId xmlns:a16="http://schemas.microsoft.com/office/drawing/2014/main" id="{625A2DB0-6001-4A4F-8FFA-0A3D6DA278C3}"/>
              </a:ext>
            </a:extLst>
          </p:cNvPr>
          <p:cNvSpPr txBox="1"/>
          <p:nvPr/>
        </p:nvSpPr>
        <p:spPr>
          <a:xfrm>
            <a:off x="409205" y="180913"/>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1</a:t>
            </a:r>
          </a:p>
        </p:txBody>
      </p:sp>
      <p:sp>
        <p:nvSpPr>
          <p:cNvPr id="11" name="TextBox 10">
            <a:extLst>
              <a:ext uri="{FF2B5EF4-FFF2-40B4-BE49-F238E27FC236}">
                <a16:creationId xmlns:a16="http://schemas.microsoft.com/office/drawing/2014/main" id="{FFD0350C-2A59-4599-AABA-A8A84EE7AACC}"/>
              </a:ext>
            </a:extLst>
          </p:cNvPr>
          <p:cNvSpPr txBox="1"/>
          <p:nvPr/>
        </p:nvSpPr>
        <p:spPr>
          <a:xfrm>
            <a:off x="409204" y="3562978"/>
            <a:ext cx="1158641" cy="246221"/>
          </a:xfrm>
          <a:prstGeom prst="rect">
            <a:avLst/>
          </a:prstGeom>
          <a:solidFill>
            <a:schemeClr val="bg1"/>
          </a:solidFill>
          <a:ln w="3175">
            <a:solidFill>
              <a:schemeClr val="tx1"/>
            </a:solidFill>
          </a:ln>
        </p:spPr>
        <p:txBody>
          <a:bodyPr wrap="square" rtlCol="0">
            <a:spAutoFit/>
          </a:bodyPr>
          <a:lstStyle/>
          <a:p>
            <a:r>
              <a:rPr lang="en-SG" sz="1000" b="1" dirty="0"/>
              <a:t>4. Problem 2</a:t>
            </a:r>
          </a:p>
        </p:txBody>
      </p:sp>
      <p:pic>
        <p:nvPicPr>
          <p:cNvPr id="13" name="Picture 12">
            <a:extLst>
              <a:ext uri="{FF2B5EF4-FFF2-40B4-BE49-F238E27FC236}">
                <a16:creationId xmlns:a16="http://schemas.microsoft.com/office/drawing/2014/main" id="{E0F561E6-5CB9-495A-B166-CF2EBB03CE2C}"/>
              </a:ext>
            </a:extLst>
          </p:cNvPr>
          <p:cNvPicPr>
            <a:picLocks noChangeAspect="1"/>
          </p:cNvPicPr>
          <p:nvPr/>
        </p:nvPicPr>
        <p:blipFill>
          <a:blip r:embed="rId4"/>
          <a:stretch>
            <a:fillRect/>
          </a:stretch>
        </p:blipFill>
        <p:spPr>
          <a:xfrm>
            <a:off x="6287035" y="827805"/>
            <a:ext cx="4606544" cy="4080765"/>
          </a:xfrm>
          <a:prstGeom prst="rect">
            <a:avLst/>
          </a:prstGeom>
        </p:spPr>
      </p:pic>
      <p:sp>
        <p:nvSpPr>
          <p:cNvPr id="14" name="TextBox 13">
            <a:extLst>
              <a:ext uri="{FF2B5EF4-FFF2-40B4-BE49-F238E27FC236}">
                <a16:creationId xmlns:a16="http://schemas.microsoft.com/office/drawing/2014/main" id="{8277E7D8-0FC8-42A5-B034-B2032A48BDE5}"/>
              </a:ext>
            </a:extLst>
          </p:cNvPr>
          <p:cNvSpPr txBox="1"/>
          <p:nvPr/>
        </p:nvSpPr>
        <p:spPr>
          <a:xfrm>
            <a:off x="6287034" y="174389"/>
            <a:ext cx="4153105" cy="400110"/>
          </a:xfrm>
          <a:prstGeom prst="rect">
            <a:avLst/>
          </a:prstGeom>
          <a:solidFill>
            <a:schemeClr val="bg1"/>
          </a:solidFill>
          <a:ln w="3175">
            <a:solidFill>
              <a:schemeClr val="tx1"/>
            </a:solidFill>
          </a:ln>
        </p:spPr>
        <p:txBody>
          <a:bodyPr wrap="square" rtlCol="0">
            <a:spAutoFit/>
          </a:bodyPr>
          <a:lstStyle/>
          <a:p>
            <a:r>
              <a:rPr lang="en-SG" sz="1000" b="1" dirty="0"/>
              <a:t>The lib Detectron2 git latest version has removed the part they can modify in the related file . The cocoeval.cpp is not used. </a:t>
            </a:r>
          </a:p>
        </p:txBody>
      </p:sp>
      <p:sp>
        <p:nvSpPr>
          <p:cNvPr id="2" name="TextBox 1">
            <a:extLst>
              <a:ext uri="{FF2B5EF4-FFF2-40B4-BE49-F238E27FC236}">
                <a16:creationId xmlns:a16="http://schemas.microsoft.com/office/drawing/2014/main" id="{61FE2D2C-5FB8-47DB-A65D-2C6438F22B9B}"/>
              </a:ext>
            </a:extLst>
          </p:cNvPr>
          <p:cNvSpPr txBox="1"/>
          <p:nvPr/>
        </p:nvSpPr>
        <p:spPr>
          <a:xfrm>
            <a:off x="6287034" y="4908570"/>
            <a:ext cx="4978729" cy="1477328"/>
          </a:xfrm>
          <a:prstGeom prst="rect">
            <a:avLst/>
          </a:prstGeom>
          <a:noFill/>
        </p:spPr>
        <p:txBody>
          <a:bodyPr wrap="square" rtlCol="0">
            <a:spAutoFit/>
          </a:bodyPr>
          <a:lstStyle/>
          <a:p>
            <a:r>
              <a:rPr lang="en-SG" sz="1200" dirty="0"/>
              <a:t>Problem: Ubuntu will not start after installed the </a:t>
            </a:r>
            <a:r>
              <a:rPr lang="en-SG" sz="1200" dirty="0" err="1"/>
              <a:t>nvidia</a:t>
            </a:r>
            <a:r>
              <a:rPr lang="en-SG" sz="1200" dirty="0"/>
              <a:t> driver n-375 and </a:t>
            </a:r>
            <a:r>
              <a:rPr lang="en-SG" sz="1200" b="1" i="0" u="none" strike="noStrike" dirty="0">
                <a:effectLst/>
                <a:latin typeface="-apple-system"/>
                <a:hlinkClick r:id="rId5"/>
              </a:rPr>
              <a:t>light-the-torch</a:t>
            </a:r>
            <a:r>
              <a:rPr lang="en-SG" sz="1200" dirty="0"/>
              <a:t> : </a:t>
            </a:r>
          </a:p>
          <a:p>
            <a:endParaRPr lang="en-SG" sz="1200" dirty="0"/>
          </a:p>
          <a:p>
            <a:r>
              <a:rPr lang="en-SG" sz="1200" dirty="0"/>
              <a:t>Solution: </a:t>
            </a:r>
          </a:p>
          <a:p>
            <a:r>
              <a:rPr lang="en-SG" sz="1200" dirty="0"/>
              <a:t>1. </a:t>
            </a:r>
            <a:r>
              <a:rPr lang="en-US" sz="1200" b="0" i="0" u="sng" dirty="0">
                <a:solidFill>
                  <a:srgbClr val="232629"/>
                </a:solidFill>
                <a:effectLst/>
                <a:latin typeface="inherit"/>
                <a:hlinkClick r:id="rId6"/>
              </a:rPr>
              <a:t>Boot to a root shell</a:t>
            </a:r>
            <a:endParaRPr lang="en-US" sz="1200" b="0" i="0" dirty="0">
              <a:solidFill>
                <a:srgbClr val="232629"/>
              </a:solidFill>
              <a:effectLst/>
              <a:latin typeface="inherit"/>
            </a:endParaRPr>
          </a:p>
          <a:p>
            <a:r>
              <a:rPr lang="en-SG" sz="1200" dirty="0"/>
              <a:t>2. Uninstall all the </a:t>
            </a:r>
            <a:r>
              <a:rPr lang="en-SG" sz="1200" dirty="0" err="1"/>
              <a:t>nvidia</a:t>
            </a:r>
            <a:r>
              <a:rPr lang="en-SG" sz="1200" dirty="0"/>
              <a:t> drivers: </a:t>
            </a:r>
            <a:r>
              <a:rPr lang="en-SG" sz="1200" b="0" i="0" dirty="0" err="1">
                <a:solidFill>
                  <a:srgbClr val="E83E8C"/>
                </a:solidFill>
                <a:effectLst/>
                <a:latin typeface="SFMono-Regular"/>
              </a:rPr>
              <a:t>sudo</a:t>
            </a:r>
            <a:r>
              <a:rPr lang="en-SG" sz="1200" b="0" i="0" dirty="0">
                <a:solidFill>
                  <a:srgbClr val="E83E8C"/>
                </a:solidFill>
                <a:effectLst/>
                <a:latin typeface="SFMono-Regular"/>
              </a:rPr>
              <a:t> apt-get purge </a:t>
            </a:r>
            <a:r>
              <a:rPr lang="en-SG" sz="1200" b="0" i="0" dirty="0" err="1">
                <a:solidFill>
                  <a:srgbClr val="E83E8C"/>
                </a:solidFill>
                <a:effectLst/>
                <a:latin typeface="SFMono-Regular"/>
              </a:rPr>
              <a:t>nvidia</a:t>
            </a:r>
            <a:r>
              <a:rPr lang="en-SG" sz="1200" b="0" i="0" dirty="0">
                <a:solidFill>
                  <a:srgbClr val="E83E8C"/>
                </a:solidFill>
                <a:effectLst/>
                <a:latin typeface="SFMono-Regular"/>
              </a:rPr>
              <a:t>*</a:t>
            </a:r>
            <a:endParaRPr lang="en-SG" sz="1200" dirty="0"/>
          </a:p>
          <a:p>
            <a:endParaRPr lang="en-SG" dirty="0"/>
          </a:p>
        </p:txBody>
      </p:sp>
    </p:spTree>
    <p:extLst>
      <p:ext uri="{BB962C8B-B14F-4D97-AF65-F5344CB8AC3E}">
        <p14:creationId xmlns:p14="http://schemas.microsoft.com/office/powerpoint/2010/main" val="23847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520823" y="3678865"/>
            <a:ext cx="3349840" cy="1834523"/>
          </a:xfrm>
        </p:spPr>
        <p:txBody>
          <a:bodyPr>
            <a:normAutofit/>
          </a:bodyPr>
          <a:lstStyle/>
          <a:p>
            <a:pPr algn="just"/>
            <a:r>
              <a:rPr lang="en-US" b="1" dirty="0" err="1">
                <a:solidFill>
                  <a:srgbClr val="24292F"/>
                </a:solidFill>
                <a:latin typeface="-apple-system"/>
              </a:rPr>
              <a:t>W</a:t>
            </a:r>
            <a:r>
              <a:rPr lang="en-US" sz="1400" b="1" dirty="0" err="1">
                <a:solidFill>
                  <a:srgbClr val="24292F"/>
                </a:solidFill>
                <a:latin typeface="-apple-system"/>
              </a:rPr>
              <a:t>ebDownloader</a:t>
            </a:r>
            <a:r>
              <a:rPr lang="en-US" b="1" dirty="0">
                <a:solidFill>
                  <a:srgbClr val="24292F"/>
                </a:solidFill>
                <a:latin typeface="-apple-system"/>
              </a:rPr>
              <a:t>: </a:t>
            </a:r>
            <a:r>
              <a:rPr lang="en-US" sz="1400" dirty="0">
                <a:solidFill>
                  <a:srgbClr val="24292F"/>
                </a:solidFill>
                <a:latin typeface="-apple-system"/>
              </a:rPr>
              <a:t>This module will  provide API to download the webpage component: html file, image file, </a:t>
            </a:r>
            <a:r>
              <a:rPr lang="en-US" sz="1400" dirty="0" err="1">
                <a:solidFill>
                  <a:srgbClr val="24292F"/>
                </a:solidFill>
                <a:latin typeface="-apple-system"/>
              </a:rPr>
              <a:t>javascript</a:t>
            </a:r>
            <a:r>
              <a:rPr lang="en-US" sz="1400" dirty="0">
                <a:solidFill>
                  <a:srgbClr val="24292F"/>
                </a:solidFill>
                <a:latin typeface="-apple-system"/>
              </a:rPr>
              <a:t> file, </a:t>
            </a:r>
            <a:r>
              <a:rPr lang="en-US" sz="1400" dirty="0" err="1">
                <a:solidFill>
                  <a:srgbClr val="24292F"/>
                </a:solidFill>
                <a:latin typeface="-apple-system"/>
              </a:rPr>
              <a:t>href</a:t>
            </a:r>
            <a:r>
              <a:rPr lang="en-US" sz="1400" dirty="0">
                <a:solidFill>
                  <a:srgbClr val="24292F"/>
                </a:solidFill>
                <a:latin typeface="-apple-system"/>
              </a:rPr>
              <a:t> link file based on the input URL. </a:t>
            </a:r>
          </a:p>
          <a:p>
            <a:endParaRPr lang="en-US" sz="1400" dirty="0">
              <a:solidFill>
                <a:srgbClr val="24292F"/>
              </a:solidFill>
              <a:latin typeface="-apple-system"/>
            </a:endParaRPr>
          </a:p>
        </p:txBody>
      </p:sp>
      <p:cxnSp>
        <p:nvCxnSpPr>
          <p:cNvPr id="7" name="Google Shape;65;p14">
            <a:extLst>
              <a:ext uri="{FF2B5EF4-FFF2-40B4-BE49-F238E27FC236}">
                <a16:creationId xmlns:a16="http://schemas.microsoft.com/office/drawing/2014/main" id="{EB6FCEC6-CC41-CD4F-8420-5F77A4BE4BEA}"/>
              </a:ext>
            </a:extLst>
          </p:cNvPr>
          <p:cNvCxnSpPr/>
          <p:nvPr/>
        </p:nvCxnSpPr>
        <p:spPr>
          <a:xfrm flipH="1" flipV="1">
            <a:off x="4153193" y="358281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p:nvPr/>
        </p:nvCxnSpPr>
        <p:spPr>
          <a:xfrm flipH="1" flipV="1">
            <a:off x="7858125" y="3582812"/>
            <a:ext cx="0" cy="2771232"/>
          </a:xfrm>
          <a:prstGeom prst="straightConnector1">
            <a:avLst/>
          </a:prstGeom>
          <a:noFill/>
          <a:ln w="9525" cap="flat" cmpd="sng">
            <a:solidFill>
              <a:srgbClr val="00A7E1"/>
            </a:solidFill>
            <a:prstDash val="solid"/>
            <a:round/>
            <a:headEnd type="none" w="med" len="med"/>
            <a:tailEnd type="none" w="med" len="med"/>
          </a:ln>
        </p:spPr>
      </p:cxn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0" y="1098022"/>
            <a:ext cx="11640423"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Introduction</a:t>
            </a:r>
          </a:p>
          <a:p>
            <a:pPr marL="0" indent="0">
              <a:buFont typeface="Arial" panose="020B0604020202020204" pitchFamily="34" charset="0"/>
              <a:buNone/>
            </a:pPr>
            <a:r>
              <a:rPr lang="en-SG" sz="1600" dirty="0">
                <a:solidFill>
                  <a:srgbClr val="24292F"/>
                </a:solidFill>
                <a:latin typeface="-apple-system"/>
              </a:rPr>
              <a:t>We want to check several batch of web URLs (1~100 K) and find the phishing website/URL among them. </a:t>
            </a:r>
            <a:r>
              <a:rPr lang="en-US" sz="1600" dirty="0">
                <a:solidFill>
                  <a:srgbClr val="24292F"/>
                </a:solidFill>
                <a:latin typeface="-apple-system"/>
              </a:rPr>
              <a:t>This module is designed to do the URL/web attestation by using the API from NUS-</a:t>
            </a:r>
            <a:r>
              <a:rPr lang="en-US" sz="1600" dirty="0" err="1">
                <a:solidFill>
                  <a:srgbClr val="24292F"/>
                </a:solidFill>
                <a:latin typeface="-apple-system"/>
              </a:rPr>
              <a:t>Phishperida</a:t>
            </a:r>
            <a:r>
              <a:rPr lang="en-US" sz="1600" dirty="0">
                <a:solidFill>
                  <a:srgbClr val="24292F"/>
                </a:solidFill>
                <a:latin typeface="-apple-system"/>
              </a:rPr>
              <a:t>-Project. The user can list all the URLs he wants to check in the file "urllist.txt" .</a:t>
            </a:r>
          </a:p>
          <a:p>
            <a:pPr marL="0" indent="0">
              <a:buFont typeface="Arial" panose="020B0604020202020204" pitchFamily="34" charset="0"/>
              <a:buNone/>
            </a:pPr>
            <a:r>
              <a:rPr lang="en-US" sz="1600" dirty="0">
                <a:solidFill>
                  <a:srgbClr val="24292F"/>
                </a:solidFill>
                <a:latin typeface="-apple-system"/>
              </a:rPr>
              <a:t>For each URL, the program will do below steps:</a:t>
            </a:r>
          </a:p>
          <a:p>
            <a:pPr marL="0" indent="0">
              <a:buFont typeface="Arial" panose="020B0604020202020204" pitchFamily="34" charset="0"/>
              <a:buNone/>
            </a:pPr>
            <a:r>
              <a:rPr lang="en-US" sz="1600" dirty="0">
                <a:solidFill>
                  <a:srgbClr val="24292F"/>
                </a:solidFill>
                <a:latin typeface="-apple-system"/>
              </a:rPr>
              <a:t>1. Use </a:t>
            </a:r>
            <a:r>
              <a:rPr lang="en-US" sz="1600" dirty="0" err="1">
                <a:solidFill>
                  <a:srgbClr val="24292F"/>
                </a:solidFill>
                <a:latin typeface="-apple-system"/>
              </a:rPr>
              <a:t>webDownloader</a:t>
            </a:r>
            <a:r>
              <a:rPr lang="en-US" sz="1600" dirty="0">
                <a:solidFill>
                  <a:srgbClr val="24292F"/>
                </a:solidFill>
                <a:latin typeface="-apple-system"/>
              </a:rPr>
              <a:t> module to download all the web components.</a:t>
            </a:r>
          </a:p>
          <a:p>
            <a:pPr marL="0" indent="0">
              <a:buFont typeface="Arial" panose="020B0604020202020204" pitchFamily="34" charset="0"/>
              <a:buNone/>
            </a:pPr>
            <a:r>
              <a:rPr lang="en-US" sz="1600" dirty="0">
                <a:solidFill>
                  <a:srgbClr val="24292F"/>
                </a:solidFill>
                <a:latin typeface="-apple-system"/>
              </a:rPr>
              <a:t>2. Use </a:t>
            </a:r>
            <a:r>
              <a:rPr lang="en-US" sz="1600" dirty="0" err="1">
                <a:solidFill>
                  <a:srgbClr val="24292F"/>
                </a:solidFill>
                <a:latin typeface="-apple-system"/>
              </a:rPr>
              <a:t>webScreenShoter</a:t>
            </a:r>
            <a:r>
              <a:rPr lang="en-US" sz="1600" dirty="0">
                <a:solidFill>
                  <a:srgbClr val="24292F"/>
                </a:solidFill>
                <a:latin typeface="-apple-system"/>
              </a:rPr>
              <a:t> module to get a webpage screenshot of the </a:t>
            </a:r>
            <a:r>
              <a:rPr lang="en-US" sz="1600" dirty="0" err="1">
                <a:solidFill>
                  <a:srgbClr val="24292F"/>
                </a:solidFill>
                <a:latin typeface="-apple-system"/>
              </a:rPr>
              <a:t>url</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3. Pass the web components and the screen shot to </a:t>
            </a:r>
            <a:r>
              <a:rPr lang="en-US" sz="1600" dirty="0" err="1">
                <a:solidFill>
                  <a:srgbClr val="24292F"/>
                </a:solidFill>
                <a:latin typeface="-apple-system"/>
              </a:rPr>
              <a:t>PhishperidaPKG</a:t>
            </a:r>
            <a:r>
              <a:rPr lang="en-US" sz="1600" dirty="0">
                <a:solidFill>
                  <a:srgbClr val="24292F"/>
                </a:solidFill>
                <a:latin typeface="-apple-system"/>
              </a:rPr>
              <a:t> to do the </a:t>
            </a:r>
            <a:r>
              <a:rPr lang="en-US" sz="1600" dirty="0" err="1">
                <a:solidFill>
                  <a:srgbClr val="24292F"/>
                </a:solidFill>
                <a:latin typeface="-apple-system"/>
              </a:rPr>
              <a:t>siamese</a:t>
            </a:r>
            <a:r>
              <a:rPr lang="en-US" sz="1600" dirty="0">
                <a:solidFill>
                  <a:srgbClr val="24292F"/>
                </a:solidFill>
                <a:latin typeface="-apple-system"/>
              </a:rPr>
              <a:t> checking.</a:t>
            </a:r>
          </a:p>
        </p:txBody>
      </p:sp>
      <p:pic>
        <p:nvPicPr>
          <p:cNvPr id="16" name="Picture 15">
            <a:extLst>
              <a:ext uri="{FF2B5EF4-FFF2-40B4-BE49-F238E27FC236}">
                <a16:creationId xmlns:a16="http://schemas.microsoft.com/office/drawing/2014/main" id="{DDBB32D3-9F5A-4121-A8F1-EF60A1A76D13}"/>
              </a:ext>
            </a:extLst>
          </p:cNvPr>
          <p:cNvPicPr>
            <a:picLocks noChangeAspect="1"/>
          </p:cNvPicPr>
          <p:nvPr/>
        </p:nvPicPr>
        <p:blipFill>
          <a:blip r:embed="rId2"/>
          <a:stretch>
            <a:fillRect/>
          </a:stretch>
        </p:blipFill>
        <p:spPr>
          <a:xfrm>
            <a:off x="520823" y="4693452"/>
            <a:ext cx="2549690" cy="1660592"/>
          </a:xfrm>
          <a:prstGeom prst="rect">
            <a:avLst/>
          </a:prstGeom>
        </p:spPr>
      </p:pic>
      <p:sp>
        <p:nvSpPr>
          <p:cNvPr id="17" name="Text Placeholder 2">
            <a:extLst>
              <a:ext uri="{FF2B5EF4-FFF2-40B4-BE49-F238E27FC236}">
                <a16:creationId xmlns:a16="http://schemas.microsoft.com/office/drawing/2014/main" id="{9CB4BC40-F533-4005-82F5-A2FD1D436B90}"/>
              </a:ext>
            </a:extLst>
          </p:cNvPr>
          <p:cNvSpPr txBox="1">
            <a:spLocks/>
          </p:cNvSpPr>
          <p:nvPr/>
        </p:nvSpPr>
        <p:spPr>
          <a:xfrm>
            <a:off x="8064501" y="3712645"/>
            <a:ext cx="3867085"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err="1">
                <a:solidFill>
                  <a:srgbClr val="24292F"/>
                </a:solidFill>
                <a:latin typeface="-apple-system"/>
              </a:rPr>
              <a:t>PhishperidaPKG</a:t>
            </a:r>
            <a:r>
              <a:rPr lang="en-US" sz="1400" dirty="0">
                <a:solidFill>
                  <a:srgbClr val="24292F"/>
                </a:solidFill>
                <a:latin typeface="-apple-system"/>
              </a:rPr>
              <a:t> </a:t>
            </a:r>
            <a:r>
              <a:rPr lang="en-US" b="1" dirty="0">
                <a:solidFill>
                  <a:srgbClr val="24292F"/>
                </a:solidFill>
                <a:latin typeface="-apple-system"/>
              </a:rPr>
              <a:t>: </a:t>
            </a:r>
            <a:r>
              <a:rPr lang="en-US" dirty="0">
                <a:solidFill>
                  <a:srgbClr val="24292F"/>
                </a:solidFill>
                <a:latin typeface="-apple-system"/>
              </a:rPr>
              <a:t>This module is used to encapsulate the NUS-</a:t>
            </a:r>
            <a:r>
              <a:rPr lang="en-US" dirty="0" err="1">
                <a:solidFill>
                  <a:srgbClr val="24292F"/>
                </a:solidFill>
                <a:latin typeface="-apple-system"/>
              </a:rPr>
              <a:t>Phishperida</a:t>
            </a:r>
            <a:r>
              <a:rPr lang="en-US" dirty="0">
                <a:solidFill>
                  <a:srgbClr val="24292F"/>
                </a:solidFill>
                <a:latin typeface="-apple-system"/>
              </a:rPr>
              <a:t> project (not OOP) as a black box API for other projects to use.</a:t>
            </a:r>
          </a:p>
        </p:txBody>
      </p:sp>
      <p:sp>
        <p:nvSpPr>
          <p:cNvPr id="20" name="Text Placeholder 2">
            <a:extLst>
              <a:ext uri="{FF2B5EF4-FFF2-40B4-BE49-F238E27FC236}">
                <a16:creationId xmlns:a16="http://schemas.microsoft.com/office/drawing/2014/main" id="{1374FEA0-F1A7-476C-B808-D693F3B15224}"/>
              </a:ext>
            </a:extLst>
          </p:cNvPr>
          <p:cNvSpPr txBox="1">
            <a:spLocks/>
          </p:cNvSpPr>
          <p:nvPr/>
        </p:nvSpPr>
        <p:spPr>
          <a:xfrm>
            <a:off x="4330739" y="3678864"/>
            <a:ext cx="3349840" cy="183452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2200"/>
              </a:spcBef>
              <a:buFont typeface="Arial" panose="020B0604020202020204" pitchFamily="34" charset="0"/>
              <a:buNone/>
              <a:defRPr sz="14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solidFill>
                  <a:srgbClr val="24292F"/>
                </a:solidFill>
                <a:latin typeface="-apple-system"/>
              </a:rPr>
              <a:t>W</a:t>
            </a:r>
            <a:r>
              <a:rPr lang="en-US" sz="1400" b="1" dirty="0" err="1">
                <a:solidFill>
                  <a:srgbClr val="24292F"/>
                </a:solidFill>
                <a:latin typeface="-apple-system"/>
              </a:rPr>
              <a:t>ebScreenShoter</a:t>
            </a:r>
            <a:r>
              <a:rPr lang="en-US" b="1" dirty="0">
                <a:solidFill>
                  <a:srgbClr val="24292F"/>
                </a:solidFill>
                <a:latin typeface="-apple-system"/>
              </a:rPr>
              <a:t>: </a:t>
            </a:r>
            <a:r>
              <a:rPr lang="en-US" dirty="0">
                <a:solidFill>
                  <a:srgbClr val="24292F"/>
                </a:solidFill>
                <a:latin typeface="-apple-system"/>
              </a:rPr>
              <a:t>This module will use different web browser's driver to capture the webpage's screen shot based on the given URL.</a:t>
            </a:r>
          </a:p>
          <a:p>
            <a:endParaRPr lang="en-US" dirty="0">
              <a:solidFill>
                <a:srgbClr val="24292F"/>
              </a:solidFill>
              <a:latin typeface="-apple-system"/>
            </a:endParaRPr>
          </a:p>
        </p:txBody>
      </p:sp>
      <p:pic>
        <p:nvPicPr>
          <p:cNvPr id="22" name="Picture 21">
            <a:extLst>
              <a:ext uri="{FF2B5EF4-FFF2-40B4-BE49-F238E27FC236}">
                <a16:creationId xmlns:a16="http://schemas.microsoft.com/office/drawing/2014/main" id="{AEF5F84D-9E5A-4A4D-9DB3-89BD0AD8C16C}"/>
              </a:ext>
            </a:extLst>
          </p:cNvPr>
          <p:cNvPicPr>
            <a:picLocks noChangeAspect="1"/>
          </p:cNvPicPr>
          <p:nvPr/>
        </p:nvPicPr>
        <p:blipFill>
          <a:blip r:embed="rId3"/>
          <a:stretch>
            <a:fillRect/>
          </a:stretch>
        </p:blipFill>
        <p:spPr>
          <a:xfrm>
            <a:off x="8064501" y="4596125"/>
            <a:ext cx="3025899" cy="1726003"/>
          </a:xfrm>
          <a:prstGeom prst="rect">
            <a:avLst/>
          </a:prstGeom>
        </p:spPr>
      </p:pic>
      <p:pic>
        <p:nvPicPr>
          <p:cNvPr id="24" name="Picture 23">
            <a:extLst>
              <a:ext uri="{FF2B5EF4-FFF2-40B4-BE49-F238E27FC236}">
                <a16:creationId xmlns:a16="http://schemas.microsoft.com/office/drawing/2014/main" id="{EF3DA901-97AC-41B7-A5D7-55572765CC28}"/>
              </a:ext>
            </a:extLst>
          </p:cNvPr>
          <p:cNvPicPr>
            <a:picLocks noChangeAspect="1"/>
          </p:cNvPicPr>
          <p:nvPr/>
        </p:nvPicPr>
        <p:blipFill>
          <a:blip r:embed="rId4"/>
          <a:stretch>
            <a:fillRect/>
          </a:stretch>
        </p:blipFill>
        <p:spPr>
          <a:xfrm>
            <a:off x="4392722" y="4782446"/>
            <a:ext cx="2380778" cy="1461881"/>
          </a:xfrm>
          <a:prstGeom prst="rect">
            <a:avLst/>
          </a:prstGeom>
        </p:spPr>
      </p:pic>
    </p:spTree>
    <p:extLst>
      <p:ext uri="{BB962C8B-B14F-4D97-AF65-F5344CB8AC3E}">
        <p14:creationId xmlns:p14="http://schemas.microsoft.com/office/powerpoint/2010/main" val="6255929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Program Workflow</a:t>
            </a:r>
          </a:p>
        </p:txBody>
      </p:sp>
      <p:sp>
        <p:nvSpPr>
          <p:cNvPr id="14" name="矩形: 圆角 34">
            <a:extLst>
              <a:ext uri="{FF2B5EF4-FFF2-40B4-BE49-F238E27FC236}">
                <a16:creationId xmlns:a16="http://schemas.microsoft.com/office/drawing/2014/main" id="{B1C0D1C1-A4C7-4302-A629-2CB04A54448F}"/>
              </a:ext>
            </a:extLst>
          </p:cNvPr>
          <p:cNvSpPr/>
          <p:nvPr/>
        </p:nvSpPr>
        <p:spPr>
          <a:xfrm>
            <a:off x="1896862" y="2253426"/>
            <a:ext cx="1308411"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15" name="直接箭头连接符 49">
            <a:extLst>
              <a:ext uri="{FF2B5EF4-FFF2-40B4-BE49-F238E27FC236}">
                <a16:creationId xmlns:a16="http://schemas.microsoft.com/office/drawing/2014/main" id="{C074AE08-084B-491E-9E36-12CC1BE0F5E4}"/>
              </a:ext>
            </a:extLst>
          </p:cNvPr>
          <p:cNvCxnSpPr>
            <a:cxnSpLocks/>
          </p:cNvCxnSpPr>
          <p:nvPr/>
        </p:nvCxnSpPr>
        <p:spPr>
          <a:xfrm>
            <a:off x="2528336" y="26867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矩形: 圆角 34">
            <a:extLst>
              <a:ext uri="{FF2B5EF4-FFF2-40B4-BE49-F238E27FC236}">
                <a16:creationId xmlns:a16="http://schemas.microsoft.com/office/drawing/2014/main" id="{68D4EE26-09D4-4D16-9931-DFFD3D2E37F4}"/>
              </a:ext>
            </a:extLst>
          </p:cNvPr>
          <p:cNvSpPr/>
          <p:nvPr/>
        </p:nvSpPr>
        <p:spPr>
          <a:xfrm>
            <a:off x="1896862" y="3302643"/>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Downloader</a:t>
            </a:r>
            <a:endParaRPr lang="zh-CN" altLang="en-US" b="1" dirty="0"/>
          </a:p>
        </p:txBody>
      </p:sp>
      <p:cxnSp>
        <p:nvCxnSpPr>
          <p:cNvPr id="21" name="直接箭头连接符 49">
            <a:extLst>
              <a:ext uri="{FF2B5EF4-FFF2-40B4-BE49-F238E27FC236}">
                <a16:creationId xmlns:a16="http://schemas.microsoft.com/office/drawing/2014/main" id="{F40CE513-1E33-40F1-8CD0-CD71FAC5AEC7}"/>
              </a:ext>
            </a:extLst>
          </p:cNvPr>
          <p:cNvCxnSpPr>
            <a:cxnSpLocks/>
          </p:cNvCxnSpPr>
          <p:nvPr/>
        </p:nvCxnSpPr>
        <p:spPr>
          <a:xfrm>
            <a:off x="2112024"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矩形: 圆角 34">
            <a:extLst>
              <a:ext uri="{FF2B5EF4-FFF2-40B4-BE49-F238E27FC236}">
                <a16:creationId xmlns:a16="http://schemas.microsoft.com/office/drawing/2014/main" id="{834F3E6F-276E-47E4-A19B-A29593B2A428}"/>
              </a:ext>
            </a:extLst>
          </p:cNvPr>
          <p:cNvSpPr/>
          <p:nvPr/>
        </p:nvSpPr>
        <p:spPr>
          <a:xfrm>
            <a:off x="1688707"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img</a:t>
            </a:r>
            <a:endParaRPr lang="zh-CN" altLang="en-US" b="1" dirty="0"/>
          </a:p>
        </p:txBody>
      </p:sp>
      <p:cxnSp>
        <p:nvCxnSpPr>
          <p:cNvPr id="24" name="直接箭头连接符 49">
            <a:extLst>
              <a:ext uri="{FF2B5EF4-FFF2-40B4-BE49-F238E27FC236}">
                <a16:creationId xmlns:a16="http://schemas.microsoft.com/office/drawing/2014/main" id="{6C8366A5-6896-4156-A066-B8920076F4FF}"/>
              </a:ext>
            </a:extLst>
          </p:cNvPr>
          <p:cNvCxnSpPr>
            <a:cxnSpLocks/>
          </p:cNvCxnSpPr>
          <p:nvPr/>
        </p:nvCxnSpPr>
        <p:spPr>
          <a:xfrm>
            <a:off x="300040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圆角 34">
            <a:extLst>
              <a:ext uri="{FF2B5EF4-FFF2-40B4-BE49-F238E27FC236}">
                <a16:creationId xmlns:a16="http://schemas.microsoft.com/office/drawing/2014/main" id="{F8287BD5-4E80-45D8-9100-380112DB4C25}"/>
              </a:ext>
            </a:extLst>
          </p:cNvPr>
          <p:cNvSpPr/>
          <p:nvPr/>
        </p:nvSpPr>
        <p:spPr>
          <a:xfrm>
            <a:off x="2632841" y="4453625"/>
            <a:ext cx="680224"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a:t>link</a:t>
            </a:r>
            <a:endParaRPr lang="zh-CN" altLang="en-US" b="1" dirty="0"/>
          </a:p>
        </p:txBody>
      </p:sp>
      <p:cxnSp>
        <p:nvCxnSpPr>
          <p:cNvPr id="26" name="直接箭头连接符 49">
            <a:extLst>
              <a:ext uri="{FF2B5EF4-FFF2-40B4-BE49-F238E27FC236}">
                <a16:creationId xmlns:a16="http://schemas.microsoft.com/office/drawing/2014/main" id="{5D44B23C-BAB7-4512-ABE6-5536E635DCEB}"/>
              </a:ext>
            </a:extLst>
          </p:cNvPr>
          <p:cNvCxnSpPr>
            <a:cxnSpLocks/>
          </p:cNvCxnSpPr>
          <p:nvPr/>
        </p:nvCxnSpPr>
        <p:spPr>
          <a:xfrm>
            <a:off x="3873915" y="3736013"/>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圆角 34">
            <a:extLst>
              <a:ext uri="{FF2B5EF4-FFF2-40B4-BE49-F238E27FC236}">
                <a16:creationId xmlns:a16="http://schemas.microsoft.com/office/drawing/2014/main" id="{41E4375B-68B1-4023-9F40-B6898128E59E}"/>
              </a:ext>
            </a:extLst>
          </p:cNvPr>
          <p:cNvSpPr/>
          <p:nvPr/>
        </p:nvSpPr>
        <p:spPr>
          <a:xfrm>
            <a:off x="3506350" y="4453625"/>
            <a:ext cx="86979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script</a:t>
            </a:r>
            <a:endParaRPr lang="zh-CN" altLang="en-US" b="1" dirty="0"/>
          </a:p>
        </p:txBody>
      </p:sp>
      <p:sp>
        <p:nvSpPr>
          <p:cNvPr id="28" name="Rectangle 27">
            <a:extLst>
              <a:ext uri="{FF2B5EF4-FFF2-40B4-BE49-F238E27FC236}">
                <a16:creationId xmlns:a16="http://schemas.microsoft.com/office/drawing/2014/main" id="{2C13819A-660A-4E09-B967-767127BF8B87}"/>
              </a:ext>
            </a:extLst>
          </p:cNvPr>
          <p:cNvSpPr/>
          <p:nvPr/>
        </p:nvSpPr>
        <p:spPr>
          <a:xfrm>
            <a:off x="1464815" y="4091000"/>
            <a:ext cx="6533966" cy="10714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29" name="TextBox 28">
            <a:extLst>
              <a:ext uri="{FF2B5EF4-FFF2-40B4-BE49-F238E27FC236}">
                <a16:creationId xmlns:a16="http://schemas.microsoft.com/office/drawing/2014/main" id="{43CD6D37-AF28-4EEE-BE5D-89AF4547C480}"/>
              </a:ext>
            </a:extLst>
          </p:cNvPr>
          <p:cNvSpPr txBox="1"/>
          <p:nvPr/>
        </p:nvSpPr>
        <p:spPr>
          <a:xfrm>
            <a:off x="1466132" y="3950802"/>
            <a:ext cx="1203891" cy="246221"/>
          </a:xfrm>
          <a:prstGeom prst="rect">
            <a:avLst/>
          </a:prstGeom>
          <a:solidFill>
            <a:schemeClr val="bg1"/>
          </a:solidFill>
          <a:ln w="3175">
            <a:solidFill>
              <a:schemeClr val="tx1"/>
            </a:solidFill>
          </a:ln>
        </p:spPr>
        <p:txBody>
          <a:bodyPr wrap="square" rtlCol="0">
            <a:spAutoFit/>
          </a:bodyPr>
          <a:lstStyle/>
          <a:p>
            <a:r>
              <a:rPr lang="en-SG" sz="1000" b="1" dirty="0" err="1"/>
              <a:t>url</a:t>
            </a:r>
            <a:r>
              <a:rPr lang="en-SG" sz="1000" b="1" dirty="0"/>
              <a:t> domain folder </a:t>
            </a:r>
          </a:p>
        </p:txBody>
      </p:sp>
      <p:cxnSp>
        <p:nvCxnSpPr>
          <p:cNvPr id="30" name="直接箭头连接符 49">
            <a:extLst>
              <a:ext uri="{FF2B5EF4-FFF2-40B4-BE49-F238E27FC236}">
                <a16:creationId xmlns:a16="http://schemas.microsoft.com/office/drawing/2014/main" id="{5EDC1C70-7146-4E63-BFAC-9A6BE089D23C}"/>
              </a:ext>
            </a:extLst>
          </p:cNvPr>
          <p:cNvCxnSpPr>
            <a:cxnSpLocks/>
          </p:cNvCxnSpPr>
          <p:nvPr/>
        </p:nvCxnSpPr>
        <p:spPr>
          <a:xfrm>
            <a:off x="4133277" y="3736013"/>
            <a:ext cx="873730" cy="71761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圆角 34">
            <a:extLst>
              <a:ext uri="{FF2B5EF4-FFF2-40B4-BE49-F238E27FC236}">
                <a16:creationId xmlns:a16="http://schemas.microsoft.com/office/drawing/2014/main" id="{8DFBBA83-2CAD-45DC-A700-6C5C36DF4DA6}"/>
              </a:ext>
            </a:extLst>
          </p:cNvPr>
          <p:cNvSpPr/>
          <p:nvPr/>
        </p:nvSpPr>
        <p:spPr>
          <a:xfrm>
            <a:off x="4660561" y="4467129"/>
            <a:ext cx="1101048"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sz="1400" b="1" dirty="0"/>
              <a:t>Main page </a:t>
            </a:r>
            <a:endParaRPr lang="zh-CN" altLang="en-US" sz="1400" b="1" dirty="0"/>
          </a:p>
        </p:txBody>
      </p:sp>
      <p:sp>
        <p:nvSpPr>
          <p:cNvPr id="33" name="矩形: 圆角 34">
            <a:extLst>
              <a:ext uri="{FF2B5EF4-FFF2-40B4-BE49-F238E27FC236}">
                <a16:creationId xmlns:a16="http://schemas.microsoft.com/office/drawing/2014/main" id="{B148DDEF-80D0-4AA3-9D6B-9CC2079CBCAA}"/>
              </a:ext>
            </a:extLst>
          </p:cNvPr>
          <p:cNvSpPr/>
          <p:nvPr/>
        </p:nvSpPr>
        <p:spPr>
          <a:xfrm>
            <a:off x="5017760" y="3301037"/>
            <a:ext cx="2222808"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a:solidFill>
                  <a:srgbClr val="24292F"/>
                </a:solidFill>
                <a:latin typeface="-apple-system"/>
              </a:rPr>
              <a:t>Web </a:t>
            </a:r>
            <a:r>
              <a:rPr lang="en-US" sz="1800" b="1" dirty="0" err="1">
                <a:solidFill>
                  <a:srgbClr val="24292F"/>
                </a:solidFill>
                <a:latin typeface="-apple-system"/>
              </a:rPr>
              <a:t>Screenshoter</a:t>
            </a:r>
            <a:endParaRPr lang="zh-CN" altLang="en-US" b="1" dirty="0"/>
          </a:p>
        </p:txBody>
      </p:sp>
      <p:cxnSp>
        <p:nvCxnSpPr>
          <p:cNvPr id="34" name="直接箭头连接符 49">
            <a:extLst>
              <a:ext uri="{FF2B5EF4-FFF2-40B4-BE49-F238E27FC236}">
                <a16:creationId xmlns:a16="http://schemas.microsoft.com/office/drawing/2014/main" id="{F8CD5BCE-33A1-4331-BA4A-F21095F56EAE}"/>
              </a:ext>
            </a:extLst>
          </p:cNvPr>
          <p:cNvCxnSpPr>
            <a:cxnSpLocks/>
            <a:stCxn id="33" idx="3"/>
            <a:endCxn id="35" idx="1"/>
          </p:cNvCxnSpPr>
          <p:nvPr/>
        </p:nvCxnSpPr>
        <p:spPr>
          <a:xfrm>
            <a:off x="7240568" y="3517722"/>
            <a:ext cx="372763" cy="542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B4251663-A84C-4F26-AB0D-0CCECF106D2C}"/>
              </a:ext>
            </a:extLst>
          </p:cNvPr>
          <p:cNvSpPr/>
          <p:nvPr/>
        </p:nvSpPr>
        <p:spPr>
          <a:xfrm>
            <a:off x="7613331" y="3345310"/>
            <a:ext cx="2041426" cy="4532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Browser driver API</a:t>
            </a:r>
            <a:endParaRPr lang="zh-CN" altLang="en-US" b="1" dirty="0"/>
          </a:p>
        </p:txBody>
      </p:sp>
      <p:cxnSp>
        <p:nvCxnSpPr>
          <p:cNvPr id="36" name="直接箭头连接符 49">
            <a:extLst>
              <a:ext uri="{FF2B5EF4-FFF2-40B4-BE49-F238E27FC236}">
                <a16:creationId xmlns:a16="http://schemas.microsoft.com/office/drawing/2014/main" id="{375AA2A5-81A4-4FCA-92AD-CB7652011A24}"/>
              </a:ext>
            </a:extLst>
          </p:cNvPr>
          <p:cNvCxnSpPr>
            <a:cxnSpLocks/>
          </p:cNvCxnSpPr>
          <p:nvPr/>
        </p:nvCxnSpPr>
        <p:spPr>
          <a:xfrm>
            <a:off x="3241109" y="2535108"/>
            <a:ext cx="1969976" cy="7460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9">
            <a:extLst>
              <a:ext uri="{FF2B5EF4-FFF2-40B4-BE49-F238E27FC236}">
                <a16:creationId xmlns:a16="http://schemas.microsoft.com/office/drawing/2014/main" id="{BA19D808-184C-473C-AA64-5044E08E2D79}"/>
              </a:ext>
            </a:extLst>
          </p:cNvPr>
          <p:cNvCxnSpPr>
            <a:cxnSpLocks/>
          </p:cNvCxnSpPr>
          <p:nvPr/>
        </p:nvCxnSpPr>
        <p:spPr>
          <a:xfrm>
            <a:off x="6662983" y="3734396"/>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矩形: 圆角 34">
            <a:extLst>
              <a:ext uri="{FF2B5EF4-FFF2-40B4-BE49-F238E27FC236}">
                <a16:creationId xmlns:a16="http://schemas.microsoft.com/office/drawing/2014/main" id="{9B419210-64D8-4FC1-BF8C-7BC0042FF59D}"/>
              </a:ext>
            </a:extLst>
          </p:cNvPr>
          <p:cNvSpPr/>
          <p:nvPr/>
        </p:nvSpPr>
        <p:spPr>
          <a:xfrm>
            <a:off x="5981527" y="4430530"/>
            <a:ext cx="190674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Screen shot </a:t>
            </a:r>
            <a:r>
              <a:rPr lang="en-SG" altLang="zh-CN" b="1" dirty="0" err="1"/>
              <a:t>img</a:t>
            </a:r>
            <a:endParaRPr lang="zh-CN" altLang="en-US" b="1" dirty="0"/>
          </a:p>
        </p:txBody>
      </p:sp>
      <p:sp>
        <p:nvSpPr>
          <p:cNvPr id="11" name="Left Brace 10">
            <a:extLst>
              <a:ext uri="{FF2B5EF4-FFF2-40B4-BE49-F238E27FC236}">
                <a16:creationId xmlns:a16="http://schemas.microsoft.com/office/drawing/2014/main" id="{21402952-CE3F-4525-A232-9DEB9405FDF7}"/>
              </a:ext>
            </a:extLst>
          </p:cNvPr>
          <p:cNvSpPr/>
          <p:nvPr/>
        </p:nvSpPr>
        <p:spPr>
          <a:xfrm rot="16200000">
            <a:off x="2272954" y="4536782"/>
            <a:ext cx="351360" cy="11035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0" name="TextBox 39">
            <a:extLst>
              <a:ext uri="{FF2B5EF4-FFF2-40B4-BE49-F238E27FC236}">
                <a16:creationId xmlns:a16="http://schemas.microsoft.com/office/drawing/2014/main" id="{65C1F9AE-396C-43EF-84E6-BD45A29998BB}"/>
              </a:ext>
            </a:extLst>
          </p:cNvPr>
          <p:cNvSpPr txBox="1"/>
          <p:nvPr/>
        </p:nvSpPr>
        <p:spPr>
          <a:xfrm>
            <a:off x="1934633" y="5290111"/>
            <a:ext cx="1010350" cy="246221"/>
          </a:xfrm>
          <a:prstGeom prst="rect">
            <a:avLst/>
          </a:prstGeom>
          <a:solidFill>
            <a:schemeClr val="bg1"/>
          </a:solidFill>
          <a:ln w="3175">
            <a:solidFill>
              <a:schemeClr val="tx1"/>
            </a:solidFill>
          </a:ln>
        </p:spPr>
        <p:txBody>
          <a:bodyPr wrap="square" rtlCol="0">
            <a:spAutoFit/>
          </a:bodyPr>
          <a:lstStyle/>
          <a:p>
            <a:r>
              <a:rPr lang="en-SG" sz="1000" b="1" dirty="0"/>
              <a:t>Logo </a:t>
            </a:r>
            <a:r>
              <a:rPr lang="en-SG" sz="1000" b="1" dirty="0" err="1"/>
              <a:t>img</a:t>
            </a:r>
            <a:r>
              <a:rPr lang="en-SG" sz="1000" b="1" dirty="0"/>
              <a:t>/icon </a:t>
            </a:r>
          </a:p>
        </p:txBody>
      </p:sp>
      <p:cxnSp>
        <p:nvCxnSpPr>
          <p:cNvPr id="41" name="直接箭头连接符 49">
            <a:extLst>
              <a:ext uri="{FF2B5EF4-FFF2-40B4-BE49-F238E27FC236}">
                <a16:creationId xmlns:a16="http://schemas.microsoft.com/office/drawing/2014/main" id="{92D9E44E-1FB1-4E30-9449-6CF06EEED7D9}"/>
              </a:ext>
            </a:extLst>
          </p:cNvPr>
          <p:cNvCxnSpPr>
            <a:cxnSpLocks/>
          </p:cNvCxnSpPr>
          <p:nvPr/>
        </p:nvCxnSpPr>
        <p:spPr>
          <a:xfrm>
            <a:off x="2550822" y="5536332"/>
            <a:ext cx="1103543" cy="35136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9">
            <a:extLst>
              <a:ext uri="{FF2B5EF4-FFF2-40B4-BE49-F238E27FC236}">
                <a16:creationId xmlns:a16="http://schemas.microsoft.com/office/drawing/2014/main" id="{3B80A971-3BCE-4B6F-8DB0-878C7FD0E38C}"/>
              </a:ext>
            </a:extLst>
          </p:cNvPr>
          <p:cNvCxnSpPr>
            <a:cxnSpLocks/>
          </p:cNvCxnSpPr>
          <p:nvPr/>
        </p:nvCxnSpPr>
        <p:spPr>
          <a:xfrm>
            <a:off x="4860816" y="4920485"/>
            <a:ext cx="0" cy="615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9">
            <a:extLst>
              <a:ext uri="{FF2B5EF4-FFF2-40B4-BE49-F238E27FC236}">
                <a16:creationId xmlns:a16="http://schemas.microsoft.com/office/drawing/2014/main" id="{9E0208A8-F550-47E9-B328-818189018B3F}"/>
              </a:ext>
            </a:extLst>
          </p:cNvPr>
          <p:cNvCxnSpPr>
            <a:cxnSpLocks/>
          </p:cNvCxnSpPr>
          <p:nvPr/>
        </p:nvCxnSpPr>
        <p:spPr>
          <a:xfrm flipH="1">
            <a:off x="5761609" y="4863900"/>
            <a:ext cx="645401" cy="67243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矩形: 圆角 34">
            <a:extLst>
              <a:ext uri="{FF2B5EF4-FFF2-40B4-BE49-F238E27FC236}">
                <a16:creationId xmlns:a16="http://schemas.microsoft.com/office/drawing/2014/main" id="{658C5E77-0BBE-4927-BEDD-1D20231A0949}"/>
              </a:ext>
            </a:extLst>
          </p:cNvPr>
          <p:cNvSpPr/>
          <p:nvPr/>
        </p:nvSpPr>
        <p:spPr>
          <a:xfrm>
            <a:off x="3720183" y="5641131"/>
            <a:ext cx="2375816" cy="4827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1" dirty="0" err="1">
                <a:solidFill>
                  <a:srgbClr val="24292F"/>
                </a:solidFill>
                <a:latin typeface="-apple-system"/>
              </a:rPr>
              <a:t>PhishperidaPKG</a:t>
            </a:r>
            <a:endParaRPr lang="zh-CN" altLang="en-US" b="1" dirty="0"/>
          </a:p>
        </p:txBody>
      </p:sp>
      <p:cxnSp>
        <p:nvCxnSpPr>
          <p:cNvPr id="46" name="直接箭头连接符 49">
            <a:extLst>
              <a:ext uri="{FF2B5EF4-FFF2-40B4-BE49-F238E27FC236}">
                <a16:creationId xmlns:a16="http://schemas.microsoft.com/office/drawing/2014/main" id="{79433099-0330-4F56-81C1-A3CF6FA84F15}"/>
              </a:ext>
            </a:extLst>
          </p:cNvPr>
          <p:cNvCxnSpPr>
            <a:cxnSpLocks/>
          </p:cNvCxnSpPr>
          <p:nvPr/>
        </p:nvCxnSpPr>
        <p:spPr>
          <a:xfrm>
            <a:off x="6102209" y="5887692"/>
            <a:ext cx="1035438"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矩形: 圆角 34">
            <a:extLst>
              <a:ext uri="{FF2B5EF4-FFF2-40B4-BE49-F238E27FC236}">
                <a16:creationId xmlns:a16="http://schemas.microsoft.com/office/drawing/2014/main" id="{895B5EE2-835B-4EC3-BFD7-6AC7235DC2D1}"/>
              </a:ext>
            </a:extLst>
          </p:cNvPr>
          <p:cNvSpPr/>
          <p:nvPr/>
        </p:nvSpPr>
        <p:spPr>
          <a:xfrm>
            <a:off x="7137647" y="5665810"/>
            <a:ext cx="1173367" cy="433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sp>
        <p:nvSpPr>
          <p:cNvPr id="49" name="Rectangle 48">
            <a:extLst>
              <a:ext uri="{FF2B5EF4-FFF2-40B4-BE49-F238E27FC236}">
                <a16:creationId xmlns:a16="http://schemas.microsoft.com/office/drawing/2014/main" id="{FE0C7B9B-64DB-452C-9997-5948B99A1D7C}"/>
              </a:ext>
            </a:extLst>
          </p:cNvPr>
          <p:cNvSpPr/>
          <p:nvPr/>
        </p:nvSpPr>
        <p:spPr>
          <a:xfrm>
            <a:off x="754603" y="1695532"/>
            <a:ext cx="9325374" cy="462536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50" name="TextBox 49">
            <a:extLst>
              <a:ext uri="{FF2B5EF4-FFF2-40B4-BE49-F238E27FC236}">
                <a16:creationId xmlns:a16="http://schemas.microsoft.com/office/drawing/2014/main" id="{6649C22D-357F-4A42-ACEF-94739943092A}"/>
              </a:ext>
            </a:extLst>
          </p:cNvPr>
          <p:cNvSpPr txBox="1"/>
          <p:nvPr/>
        </p:nvSpPr>
        <p:spPr>
          <a:xfrm>
            <a:off x="824928" y="1820367"/>
            <a:ext cx="1703408" cy="246221"/>
          </a:xfrm>
          <a:prstGeom prst="rect">
            <a:avLst/>
          </a:prstGeom>
          <a:solidFill>
            <a:schemeClr val="bg1"/>
          </a:solidFill>
          <a:ln w="3175">
            <a:solidFill>
              <a:schemeClr val="tx1"/>
            </a:solidFill>
          </a:ln>
        </p:spPr>
        <p:txBody>
          <a:bodyPr wrap="square" rtlCol="0">
            <a:spAutoFit/>
          </a:bodyPr>
          <a:lstStyle/>
          <a:p>
            <a:r>
              <a:rPr lang="en-SG" sz="1000" b="1" dirty="0"/>
              <a:t>Web Attestation Program </a:t>
            </a:r>
          </a:p>
        </p:txBody>
      </p:sp>
      <p:sp>
        <p:nvSpPr>
          <p:cNvPr id="39" name="矩形: 圆角 34">
            <a:extLst>
              <a:ext uri="{FF2B5EF4-FFF2-40B4-BE49-F238E27FC236}">
                <a16:creationId xmlns:a16="http://schemas.microsoft.com/office/drawing/2014/main" id="{F709A8C2-1C69-43BB-969C-B6F06A637702}"/>
              </a:ext>
            </a:extLst>
          </p:cNvPr>
          <p:cNvSpPr/>
          <p:nvPr/>
        </p:nvSpPr>
        <p:spPr>
          <a:xfrm>
            <a:off x="7568132" y="2281721"/>
            <a:ext cx="2468924" cy="6377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pyQT5 </a:t>
            </a:r>
            <a:r>
              <a:rPr lang="en-SG" altLang="zh-CN" b="1" dirty="0" err="1"/>
              <a:t>QtWebEngineWidgets</a:t>
            </a:r>
            <a:endParaRPr lang="zh-CN" altLang="en-US" b="1" dirty="0"/>
          </a:p>
        </p:txBody>
      </p:sp>
      <p:cxnSp>
        <p:nvCxnSpPr>
          <p:cNvPr id="45" name="直接箭头连接符 49">
            <a:extLst>
              <a:ext uri="{FF2B5EF4-FFF2-40B4-BE49-F238E27FC236}">
                <a16:creationId xmlns:a16="http://schemas.microsoft.com/office/drawing/2014/main" id="{BD30036D-9A11-4808-8E52-CE3FF0632F19}"/>
              </a:ext>
            </a:extLst>
          </p:cNvPr>
          <p:cNvCxnSpPr>
            <a:cxnSpLocks/>
            <a:stCxn id="33" idx="3"/>
            <a:endCxn id="39" idx="1"/>
          </p:cNvCxnSpPr>
          <p:nvPr/>
        </p:nvCxnSpPr>
        <p:spPr>
          <a:xfrm flipV="1">
            <a:off x="7240568" y="2600582"/>
            <a:ext cx="327564" cy="91714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E9FBEB2-BA2F-45CF-A0B2-59B6EA667A08}"/>
              </a:ext>
            </a:extLst>
          </p:cNvPr>
          <p:cNvSpPr txBox="1"/>
          <p:nvPr/>
        </p:nvSpPr>
        <p:spPr>
          <a:xfrm>
            <a:off x="8050319" y="3002182"/>
            <a:ext cx="613255" cy="246221"/>
          </a:xfrm>
          <a:prstGeom prst="rect">
            <a:avLst/>
          </a:prstGeom>
          <a:noFill/>
          <a:ln w="3175">
            <a:noFill/>
          </a:ln>
        </p:spPr>
        <p:txBody>
          <a:bodyPr wrap="square" rtlCol="0">
            <a:spAutoFit/>
          </a:bodyPr>
          <a:lstStyle/>
          <a:p>
            <a:r>
              <a:rPr lang="en-SG" sz="1000" b="1" dirty="0"/>
              <a:t>OR</a:t>
            </a:r>
          </a:p>
        </p:txBody>
      </p:sp>
    </p:spTree>
    <p:extLst>
      <p:ext uri="{BB962C8B-B14F-4D97-AF65-F5344CB8AC3E}">
        <p14:creationId xmlns:p14="http://schemas.microsoft.com/office/powerpoint/2010/main" val="30288048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8" name="内容占位符 2">
            <a:extLst>
              <a:ext uri="{FF2B5EF4-FFF2-40B4-BE49-F238E27FC236}">
                <a16:creationId xmlns:a16="http://schemas.microsoft.com/office/drawing/2014/main" id="{ABEB0D10-E826-40B8-B4F0-CFD99D43FD79}"/>
              </a:ext>
            </a:extLst>
          </p:cNvPr>
          <p:cNvSpPr txBox="1">
            <a:spLocks/>
          </p:cNvSpPr>
          <p:nvPr/>
        </p:nvSpPr>
        <p:spPr>
          <a:xfrm>
            <a:off x="379941" y="1080910"/>
            <a:ext cx="11107764" cy="23309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Execution Performance</a:t>
            </a:r>
          </a:p>
        </p:txBody>
      </p:sp>
      <p:sp>
        <p:nvSpPr>
          <p:cNvPr id="3" name="TextBox 2">
            <a:extLst>
              <a:ext uri="{FF2B5EF4-FFF2-40B4-BE49-F238E27FC236}">
                <a16:creationId xmlns:a16="http://schemas.microsoft.com/office/drawing/2014/main" id="{A874E518-A2EF-48B8-8FEB-ABB9E4C02DE6}"/>
              </a:ext>
            </a:extLst>
          </p:cNvPr>
          <p:cNvSpPr txBox="1"/>
          <p:nvPr/>
        </p:nvSpPr>
        <p:spPr>
          <a:xfrm>
            <a:off x="379941" y="1571347"/>
            <a:ext cx="6171779" cy="1754326"/>
          </a:xfrm>
          <a:prstGeom prst="rect">
            <a:avLst/>
          </a:prstGeom>
          <a:noFill/>
        </p:spPr>
        <p:txBody>
          <a:bodyPr wrap="square" rtlCol="0">
            <a:spAutoFit/>
          </a:bodyPr>
          <a:lstStyle/>
          <a:p>
            <a:pPr algn="l" fontAlgn="base"/>
            <a:r>
              <a:rPr lang="en-SG" sz="1800" b="1" i="0" dirty="0">
                <a:solidFill>
                  <a:srgbClr val="000000"/>
                </a:solidFill>
                <a:effectLst/>
                <a:latin typeface="Calibri" panose="020F0502020204030204" pitchFamily="34" charset="0"/>
              </a:rPr>
              <a:t>Execution Env</a:t>
            </a:r>
            <a:r>
              <a:rPr lang="en-SG" sz="1800" b="0" i="0" dirty="0">
                <a:solidFill>
                  <a:srgbClr val="000000"/>
                </a:solidFill>
                <a:effectLst/>
                <a:latin typeface="Calibri" panose="020F0502020204030204" pitchFamily="34" charset="0"/>
              </a:rPr>
              <a:t>: </a:t>
            </a:r>
          </a:p>
          <a:p>
            <a:pPr algn="l" fontAlgn="base"/>
            <a:r>
              <a:rPr lang="en-SG" sz="1800" b="0" i="0" dirty="0">
                <a:solidFill>
                  <a:srgbClr val="000000"/>
                </a:solidFill>
                <a:effectLst/>
                <a:latin typeface="Calibri" panose="020F0502020204030204" pitchFamily="34" charset="0"/>
              </a:rPr>
              <a:t>VM: Ubuntu 20.04, 3 cores, 4GB RAM</a:t>
            </a:r>
          </a:p>
          <a:p>
            <a:pPr algn="l" fontAlgn="base"/>
            <a:r>
              <a:rPr lang="en-SG" sz="1800" b="0" i="0" dirty="0">
                <a:solidFill>
                  <a:srgbClr val="000000"/>
                </a:solidFill>
                <a:effectLst/>
                <a:latin typeface="Calibri" panose="020F0502020204030204" pitchFamily="34" charset="0"/>
              </a:rPr>
              <a:t>python 3.8.10 - 64 bit. </a:t>
            </a:r>
          </a:p>
          <a:p>
            <a:pPr algn="l" fontAlgn="base"/>
            <a:r>
              <a:rPr lang="en-SG" sz="1800" b="0" i="0" dirty="0">
                <a:solidFill>
                  <a:srgbClr val="000000"/>
                </a:solidFill>
                <a:effectLst/>
                <a:latin typeface="Calibri" panose="020F0502020204030204" pitchFamily="34" charset="0"/>
              </a:rPr>
              <a:t>torch==1.8.1+cpu </a:t>
            </a:r>
            <a:r>
              <a:rPr lang="en-SG" sz="1800" b="0" i="0" dirty="0" err="1">
                <a:solidFill>
                  <a:srgbClr val="000000"/>
                </a:solidFill>
                <a:effectLst/>
                <a:latin typeface="Calibri" panose="020F0502020204030204" pitchFamily="34" charset="0"/>
              </a:rPr>
              <a:t>torchvision</a:t>
            </a:r>
            <a:r>
              <a:rPr lang="en-SG" sz="1800" b="0" i="0" dirty="0">
                <a:solidFill>
                  <a:srgbClr val="000000"/>
                </a:solidFill>
                <a:effectLst/>
                <a:latin typeface="Calibri" panose="020F0502020204030204" pitchFamily="34" charset="0"/>
              </a:rPr>
              <a:t>==0.8.2+cpu </a:t>
            </a:r>
            <a:r>
              <a:rPr lang="en-SG" sz="1800" b="0" i="0" dirty="0" err="1">
                <a:solidFill>
                  <a:srgbClr val="000000"/>
                </a:solidFill>
                <a:effectLst/>
                <a:latin typeface="Calibri" panose="020F0502020204030204" pitchFamily="34" charset="0"/>
              </a:rPr>
              <a:t>torchaudio</a:t>
            </a:r>
            <a:r>
              <a:rPr lang="en-SG" sz="1800" b="0" i="0" dirty="0">
                <a:solidFill>
                  <a:srgbClr val="000000"/>
                </a:solidFill>
                <a:effectLst/>
                <a:latin typeface="Calibri" panose="020F0502020204030204" pitchFamily="34" charset="0"/>
              </a:rPr>
              <a:t>==0.7.2</a:t>
            </a:r>
            <a:br>
              <a:rPr lang="en-SG" sz="1800" b="0" i="0" dirty="0">
                <a:solidFill>
                  <a:srgbClr val="000000"/>
                </a:solidFill>
                <a:effectLst/>
                <a:latin typeface="Calibri" panose="020F0502020204030204" pitchFamily="34" charset="0"/>
              </a:rPr>
            </a:br>
            <a:r>
              <a:rPr lang="en-SG" sz="1800" b="0" i="0" dirty="0">
                <a:solidFill>
                  <a:srgbClr val="000000"/>
                </a:solidFill>
                <a:effectLst/>
                <a:latin typeface="Calibri" panose="020F0502020204030204" pitchFamily="34" charset="0"/>
              </a:rPr>
              <a:t>detectron2: detectron2/wheels/</a:t>
            </a:r>
            <a:r>
              <a:rPr lang="en-SG" sz="1800" b="0" i="0" dirty="0" err="1">
                <a:solidFill>
                  <a:srgbClr val="000000"/>
                </a:solidFill>
                <a:effectLst/>
                <a:latin typeface="Calibri" panose="020F0502020204030204" pitchFamily="34" charset="0"/>
              </a:rPr>
              <a:t>cpu</a:t>
            </a:r>
            <a:r>
              <a:rPr lang="en-SG" sz="1800" b="0" i="0" dirty="0">
                <a:solidFill>
                  <a:srgbClr val="000000"/>
                </a:solidFill>
                <a:effectLst/>
                <a:latin typeface="Calibri" panose="020F0502020204030204" pitchFamily="34" charset="0"/>
              </a:rPr>
              <a:t>/torch1.8</a:t>
            </a:r>
          </a:p>
          <a:p>
            <a:pPr algn="l" fontAlgn="base"/>
            <a:endParaRPr lang="en-SG" dirty="0">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4B00889E-7A44-4E9F-8048-75CFCA1A9F34}"/>
              </a:ext>
            </a:extLst>
          </p:cNvPr>
          <p:cNvGraphicFramePr>
            <a:graphicFrameLocks noGrp="1"/>
          </p:cNvGraphicFramePr>
          <p:nvPr>
            <p:extLst>
              <p:ext uri="{D42A27DB-BD31-4B8C-83A1-F6EECF244321}">
                <p14:modId xmlns:p14="http://schemas.microsoft.com/office/powerpoint/2010/main" val="282932558"/>
              </p:ext>
            </p:extLst>
          </p:nvPr>
        </p:nvGraphicFramePr>
        <p:xfrm>
          <a:off x="416091" y="3122935"/>
          <a:ext cx="10228236" cy="3083886"/>
        </p:xfrm>
        <a:graphic>
          <a:graphicData uri="http://schemas.openxmlformats.org/drawingml/2006/table">
            <a:tbl>
              <a:tblPr firstRow="1" bandRow="1">
                <a:tableStyleId>{5C22544A-7EE6-4342-B048-85BDC9FD1C3A}</a:tableStyleId>
              </a:tblPr>
              <a:tblGrid>
                <a:gridCol w="4947211">
                  <a:extLst>
                    <a:ext uri="{9D8B030D-6E8A-4147-A177-3AD203B41FA5}">
                      <a16:colId xmlns:a16="http://schemas.microsoft.com/office/drawing/2014/main" val="3211057372"/>
                    </a:ext>
                  </a:extLst>
                </a:gridCol>
                <a:gridCol w="1960056">
                  <a:extLst>
                    <a:ext uri="{9D8B030D-6E8A-4147-A177-3AD203B41FA5}">
                      <a16:colId xmlns:a16="http://schemas.microsoft.com/office/drawing/2014/main" val="2098424165"/>
                    </a:ext>
                  </a:extLst>
                </a:gridCol>
                <a:gridCol w="1994292">
                  <a:extLst>
                    <a:ext uri="{9D8B030D-6E8A-4147-A177-3AD203B41FA5}">
                      <a16:colId xmlns:a16="http://schemas.microsoft.com/office/drawing/2014/main" val="2433796513"/>
                    </a:ext>
                  </a:extLst>
                </a:gridCol>
                <a:gridCol w="1326677">
                  <a:extLst>
                    <a:ext uri="{9D8B030D-6E8A-4147-A177-3AD203B41FA5}">
                      <a16:colId xmlns:a16="http://schemas.microsoft.com/office/drawing/2014/main" val="3591096675"/>
                    </a:ext>
                  </a:extLst>
                </a:gridCol>
              </a:tblGrid>
              <a:tr h="428522">
                <a:tc>
                  <a:txBody>
                    <a:bodyPr/>
                    <a:lstStyle/>
                    <a:p>
                      <a:r>
                        <a:rPr lang="en-SG" sz="1200" dirty="0">
                          <a:latin typeface="+mn-lt"/>
                        </a:rPr>
                        <a:t>URL\module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ltLang="zh-CN" sz="1200" b="1" dirty="0">
                          <a:latin typeface="+mn-lt"/>
                        </a:rPr>
                        <a:t>Web Downloader</a:t>
                      </a:r>
                      <a:endParaRPr lang="zh-CN" altLang="en-US" sz="1200" b="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 </a:t>
                      </a:r>
                      <a:r>
                        <a:rPr lang="en-US" sz="1200" b="1" dirty="0" err="1">
                          <a:solidFill>
                            <a:schemeClr val="bg1"/>
                          </a:solidFill>
                          <a:latin typeface="+mn-lt"/>
                        </a:rPr>
                        <a:t>ScreenShoter</a:t>
                      </a:r>
                      <a:r>
                        <a:rPr lang="en-US" sz="1200" b="1" dirty="0">
                          <a:solidFill>
                            <a:schemeClr val="bg1"/>
                          </a:solidFill>
                          <a:latin typeface="+mn-lt"/>
                        </a:rPr>
                        <a:t> (1000x1000)</a:t>
                      </a:r>
                      <a:endParaRPr lang="zh-CN" altLang="en-US" sz="1200" b="1" dirty="0">
                        <a:solidFill>
                          <a:schemeClr val="bg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chemeClr val="bg1"/>
                          </a:solidFill>
                          <a:latin typeface="+mn-lt"/>
                        </a:rPr>
                        <a:t>PhishperidaPKG</a:t>
                      </a:r>
                      <a:endParaRPr lang="zh-CN" altLang="en-US" sz="1200" b="1" dirty="0">
                        <a:solidFill>
                          <a:schemeClr val="bg1"/>
                        </a:solidFill>
                        <a:latin typeface="+mn-lt"/>
                      </a:endParaRPr>
                    </a:p>
                  </a:txBody>
                  <a:tcPr/>
                </a:tc>
                <a:extLst>
                  <a:ext uri="{0D108BD9-81ED-4DB2-BD59-A6C34878D82A}">
                    <a16:rowId xmlns:a16="http://schemas.microsoft.com/office/drawing/2014/main" val="1021507970"/>
                  </a:ext>
                </a:extLst>
              </a:tr>
              <a:tr h="428522">
                <a:tc>
                  <a:txBody>
                    <a:bodyPr/>
                    <a:lstStyle/>
                    <a:p>
                      <a:r>
                        <a:rPr lang="en-SG" sz="800" dirty="0">
                          <a:solidFill>
                            <a:srgbClr val="FF0000"/>
                          </a:solidFill>
                        </a:rPr>
                        <a:t>https://accounts.g.cdcde.com/ServiceLogin?passive=1209600&amp;osid=1&amp;continue=https://plus.g.cdcde.com/&amp;followup=https://plus.g.cdcde.com/</a:t>
                      </a:r>
                    </a:p>
                  </a:txBody>
                  <a:tcPr/>
                </a:tc>
                <a:tc>
                  <a:txBody>
                    <a:bodyPr/>
                    <a:lstStyle/>
                    <a:p>
                      <a:r>
                        <a:rPr lang="en-SG" dirty="0"/>
                        <a:t>2 sec</a:t>
                      </a:r>
                    </a:p>
                  </a:txBody>
                  <a:tcPr/>
                </a:tc>
                <a:tc>
                  <a:txBody>
                    <a:bodyPr/>
                    <a:lstStyle/>
                    <a:p>
                      <a:r>
                        <a:rPr lang="en-SG" dirty="0"/>
                        <a:t>2+ sec</a:t>
                      </a:r>
                    </a:p>
                  </a:txBody>
                  <a:tcPr/>
                </a:tc>
                <a:tc>
                  <a:txBody>
                    <a:bodyPr/>
                    <a:lstStyle/>
                    <a:p>
                      <a:r>
                        <a:rPr lang="en-SG" dirty="0"/>
                        <a:t>8 min 30 sec</a:t>
                      </a:r>
                    </a:p>
                  </a:txBody>
                  <a:tcPr/>
                </a:tc>
                <a:extLst>
                  <a:ext uri="{0D108BD9-81ED-4DB2-BD59-A6C34878D82A}">
                    <a16:rowId xmlns:a16="http://schemas.microsoft.com/office/drawing/2014/main" val="3695401527"/>
                  </a:ext>
                </a:extLst>
              </a:tr>
              <a:tr h="428522">
                <a:tc>
                  <a:txBody>
                    <a:bodyPr/>
                    <a:lstStyle/>
                    <a:p>
                      <a:r>
                        <a:rPr lang="en-SG" sz="900" dirty="0"/>
                        <a:t>https://www.google.com</a:t>
                      </a:r>
                    </a:p>
                  </a:txBody>
                  <a:tcPr/>
                </a:tc>
                <a:tc>
                  <a:txBody>
                    <a:bodyPr/>
                    <a:lstStyle/>
                    <a:p>
                      <a:r>
                        <a:rPr lang="en-SG" dirty="0"/>
                        <a:t>0.3 sec</a:t>
                      </a:r>
                    </a:p>
                  </a:txBody>
                  <a:tcPr/>
                </a:tc>
                <a:tc>
                  <a:txBody>
                    <a:bodyPr/>
                    <a:lstStyle/>
                    <a:p>
                      <a:r>
                        <a:rPr lang="en-SG" dirty="0"/>
                        <a:t>1.5 sec</a:t>
                      </a:r>
                    </a:p>
                  </a:txBody>
                  <a:tcPr/>
                </a:tc>
                <a:tc>
                  <a:txBody>
                    <a:bodyPr/>
                    <a:lstStyle/>
                    <a:p>
                      <a:r>
                        <a:rPr lang="en-SG" dirty="0"/>
                        <a:t>5 sec </a:t>
                      </a:r>
                    </a:p>
                  </a:txBody>
                  <a:tcPr/>
                </a:tc>
                <a:extLst>
                  <a:ext uri="{0D108BD9-81ED-4DB2-BD59-A6C34878D82A}">
                    <a16:rowId xmlns:a16="http://schemas.microsoft.com/office/drawing/2014/main" val="1946175244"/>
                  </a:ext>
                </a:extLst>
              </a:tr>
              <a:tr h="428522">
                <a:tc>
                  <a:txBody>
                    <a:bodyPr/>
                    <a:lstStyle/>
                    <a:p>
                      <a:r>
                        <a:rPr lang="en-SG" sz="1000" dirty="0"/>
                        <a:t>https://www.carousell.sg/</a:t>
                      </a:r>
                    </a:p>
                  </a:txBody>
                  <a:tcPr/>
                </a:tc>
                <a:tc>
                  <a:txBody>
                    <a:bodyPr/>
                    <a:lstStyle/>
                    <a:p>
                      <a:r>
                        <a:rPr lang="en-SG" dirty="0"/>
                        <a:t>3+ sec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2+ sec</a:t>
                      </a:r>
                    </a:p>
                  </a:txBody>
                  <a:tcPr/>
                </a:tc>
                <a:tc>
                  <a:txBody>
                    <a:bodyPr/>
                    <a:lstStyle/>
                    <a:p>
                      <a:r>
                        <a:rPr lang="en-SG" dirty="0"/>
                        <a:t>10 sec </a:t>
                      </a:r>
                    </a:p>
                  </a:txBody>
                  <a:tcPr/>
                </a:tc>
                <a:extLst>
                  <a:ext uri="{0D108BD9-81ED-4DB2-BD59-A6C34878D82A}">
                    <a16:rowId xmlns:a16="http://schemas.microsoft.com/office/drawing/2014/main" val="2019707188"/>
                  </a:ext>
                </a:extLst>
              </a:tr>
              <a:tr h="638103">
                <a:tc>
                  <a:txBody>
                    <a:bodyPr/>
                    <a:lstStyle/>
                    <a:p>
                      <a:r>
                        <a:rPr lang="en-SG" sz="800" dirty="0"/>
                        <a:t>https://www.google.com/search?q=github&amp;sxsrf=AOaemvJh3t5_h8H85AE8Ajbb1IMnBrRISA%3A1636698503535&amp;source=hp&amp;ei=hwmOYY6mHdGkqtsPq8S9sAY&amp;iflsig=ALs-wAMAAAAAYY4Xl7GLWS16_xc2Q9XrG0p3q277DpkL&amp;oq=&amp;gs_lcp=Cgdnd3Mtd2l6EAEYADIHCCMQ6gIQJzIHCCMQ6gIQJzIHCCMQ6gIQJzIHCCMQ6gIQJzIHCCMQ6gIQJzIHCCMQ6gIQJzINCC4QxwEQowIQ6gIQJzIHCCMQ6gIQJzIHCCMQ6gIQJzIHCCMQ6gIQJ1AAWABgjgdoAXAAeACAAQCIAQCSAQCYAQCwAQo&amp;sclient=gws-wiz</a:t>
                      </a:r>
                    </a:p>
                  </a:txBody>
                  <a:tcPr/>
                </a:tc>
                <a:tc>
                  <a:txBody>
                    <a:bodyPr/>
                    <a:lstStyle/>
                    <a:p>
                      <a:r>
                        <a:rPr lang="en-SG" dirty="0"/>
                        <a:t>&lt;1sec </a:t>
                      </a:r>
                    </a:p>
                  </a:txBody>
                  <a:tcPr/>
                </a:tc>
                <a:tc>
                  <a:txBody>
                    <a:bodyPr/>
                    <a:lstStyle/>
                    <a:p>
                      <a:r>
                        <a:rPr lang="en-SG" dirty="0"/>
                        <a:t>1.8 sec</a:t>
                      </a:r>
                    </a:p>
                  </a:txBody>
                  <a:tcPr/>
                </a:tc>
                <a:tc>
                  <a:txBody>
                    <a:bodyPr/>
                    <a:lstStyle/>
                    <a:p>
                      <a:r>
                        <a:rPr lang="en-SG" dirty="0"/>
                        <a:t>19 sec </a:t>
                      </a:r>
                    </a:p>
                  </a:txBody>
                  <a:tcPr/>
                </a:tc>
                <a:extLst>
                  <a:ext uri="{0D108BD9-81ED-4DB2-BD59-A6C34878D82A}">
                    <a16:rowId xmlns:a16="http://schemas.microsoft.com/office/drawing/2014/main" val="228374782"/>
                  </a:ext>
                </a:extLst>
              </a:tr>
              <a:tr h="428522">
                <a:tc>
                  <a:txBody>
                    <a:bodyPr/>
                    <a:lstStyle/>
                    <a:p>
                      <a:r>
                        <a:rPr lang="en-SG" sz="800" dirty="0"/>
                        <a:t>https://stackoverflow.com/questions/66022042/how-to-let-kubernetes-pod-run-a-local-script/66025424</a:t>
                      </a:r>
                    </a:p>
                  </a:txBody>
                  <a:tcPr/>
                </a:tc>
                <a:tc>
                  <a:txBody>
                    <a:bodyPr/>
                    <a:lstStyle/>
                    <a:p>
                      <a:r>
                        <a:rPr lang="en-SG" dirty="0"/>
                        <a:t>1+ sec </a:t>
                      </a:r>
                    </a:p>
                  </a:txBody>
                  <a:tcPr/>
                </a:tc>
                <a:tc>
                  <a:txBody>
                    <a:bodyPr/>
                    <a:lstStyle/>
                    <a:p>
                      <a:r>
                        <a:rPr lang="en-SG" dirty="0"/>
                        <a:t>1+ sec</a:t>
                      </a:r>
                    </a:p>
                  </a:txBody>
                  <a:tcPr/>
                </a:tc>
                <a:tc>
                  <a:txBody>
                    <a:bodyPr/>
                    <a:lstStyle/>
                    <a:p>
                      <a:r>
                        <a:rPr lang="en-SG" dirty="0"/>
                        <a:t>24 sec </a:t>
                      </a:r>
                    </a:p>
                  </a:txBody>
                  <a:tcPr/>
                </a:tc>
                <a:extLst>
                  <a:ext uri="{0D108BD9-81ED-4DB2-BD59-A6C34878D82A}">
                    <a16:rowId xmlns:a16="http://schemas.microsoft.com/office/drawing/2014/main" val="875469822"/>
                  </a:ext>
                </a:extLst>
              </a:tr>
            </a:tbl>
          </a:graphicData>
        </a:graphic>
      </p:graphicFrame>
      <p:sp>
        <p:nvSpPr>
          <p:cNvPr id="39" name="TextBox 38">
            <a:extLst>
              <a:ext uri="{FF2B5EF4-FFF2-40B4-BE49-F238E27FC236}">
                <a16:creationId xmlns:a16="http://schemas.microsoft.com/office/drawing/2014/main" id="{48FDB9DF-D4ED-4C33-82A7-B04FFF027A6F}"/>
              </a:ext>
            </a:extLst>
          </p:cNvPr>
          <p:cNvSpPr txBox="1"/>
          <p:nvPr/>
        </p:nvSpPr>
        <p:spPr>
          <a:xfrm>
            <a:off x="6471502" y="1608477"/>
            <a:ext cx="5340557" cy="1477328"/>
          </a:xfrm>
          <a:prstGeom prst="rect">
            <a:avLst/>
          </a:prstGeom>
          <a:noFill/>
        </p:spPr>
        <p:txBody>
          <a:bodyPr wrap="square" rtlCol="0">
            <a:spAutoFit/>
          </a:bodyPr>
          <a:lstStyle/>
          <a:p>
            <a:pPr algn="l" fontAlgn="base"/>
            <a:r>
              <a:rPr lang="en-SG" b="1" dirty="0">
                <a:solidFill>
                  <a:srgbClr val="000000"/>
                </a:solidFill>
                <a:latin typeface="Calibri" panose="020F0502020204030204" pitchFamily="34" charset="0"/>
              </a:rPr>
              <a:t>URL set </a:t>
            </a:r>
            <a:r>
              <a:rPr lang="en-SG" sz="1800" b="0" i="0" dirty="0">
                <a:solidFill>
                  <a:srgbClr val="000000"/>
                </a:solidFill>
                <a:effectLst/>
                <a:latin typeface="Calibri" panose="020F0502020204030204" pitchFamily="34" charset="0"/>
              </a:rPr>
              <a:t>:</a:t>
            </a:r>
          </a:p>
          <a:p>
            <a:pPr algn="l" fontAlgn="base"/>
            <a:r>
              <a:rPr lang="en-SG" sz="1800" b="0" i="0" dirty="0">
                <a:solidFill>
                  <a:srgbClr val="000000"/>
                </a:solidFill>
                <a:effectLst/>
                <a:latin typeface="Calibri" panose="020F0502020204030204" pitchFamily="34" charset="0"/>
              </a:rPr>
              <a:t>1 X </a:t>
            </a:r>
            <a:r>
              <a:rPr lang="en-SG" dirty="0">
                <a:solidFill>
                  <a:srgbClr val="000000"/>
                </a:solidFill>
                <a:latin typeface="Calibri" panose="020F0502020204030204" pitchFamily="34" charset="0"/>
              </a:rPr>
              <a:t>phishing URL</a:t>
            </a:r>
          </a:p>
          <a:p>
            <a:pPr algn="l" fontAlgn="base"/>
            <a:r>
              <a:rPr lang="en-SG" sz="1800" b="0" i="0" dirty="0">
                <a:solidFill>
                  <a:srgbClr val="000000"/>
                </a:solidFill>
                <a:effectLst/>
                <a:latin typeface="Calibri" panose="020F0502020204030204" pitchFamily="34" charset="0"/>
              </a:rPr>
              <a:t>4 X  normal URL</a:t>
            </a:r>
          </a:p>
          <a:p>
            <a:pPr algn="l" fontAlgn="base"/>
            <a:r>
              <a:rPr lang="en-SG" sz="1800" b="0" i="0" dirty="0">
                <a:solidFill>
                  <a:srgbClr val="000000"/>
                </a:solidFill>
                <a:effectLst/>
                <a:latin typeface="Calibri" panose="020F0502020204030204" pitchFamily="34" charset="0"/>
              </a:rPr>
              <a:t> </a:t>
            </a:r>
            <a:r>
              <a:rPr lang="en-SG" b="1" dirty="0" err="1">
                <a:solidFill>
                  <a:srgbClr val="000000"/>
                </a:solidFill>
                <a:latin typeface="Calibri" panose="020F0502020204030204" pitchFamily="34" charset="0"/>
              </a:rPr>
              <a:t>ScreenShot</a:t>
            </a:r>
            <a:r>
              <a:rPr lang="en-SG" b="1" dirty="0">
                <a:solidFill>
                  <a:srgbClr val="000000"/>
                </a:solidFill>
                <a:latin typeface="Calibri" panose="020F0502020204030204" pitchFamily="34" charset="0"/>
              </a:rPr>
              <a:t> driver </a:t>
            </a:r>
            <a:r>
              <a:rPr lang="en-SG" dirty="0">
                <a:solidFill>
                  <a:srgbClr val="000000"/>
                </a:solidFill>
                <a:latin typeface="Calibri" panose="020F0502020204030204" pitchFamily="34" charset="0"/>
              </a:rPr>
              <a:t>: </a:t>
            </a:r>
            <a:r>
              <a:rPr lang="en-SG" dirty="0" err="1">
                <a:solidFill>
                  <a:srgbClr val="000000"/>
                </a:solidFill>
                <a:latin typeface="Calibri" panose="020F0502020204030204" pitchFamily="34" charset="0"/>
              </a:rPr>
              <a:t>ChromeDriver</a:t>
            </a:r>
            <a:r>
              <a:rPr lang="en-SG" dirty="0">
                <a:solidFill>
                  <a:srgbClr val="000000"/>
                </a:solidFill>
                <a:latin typeface="Calibri" panose="020F0502020204030204" pitchFamily="34" charset="0"/>
              </a:rPr>
              <a:t> 96.0.4664.45</a:t>
            </a:r>
          </a:p>
          <a:p>
            <a:pPr algn="l" fontAlgn="base"/>
            <a:r>
              <a:rPr lang="en-SG" dirty="0">
                <a:solidFill>
                  <a:srgbClr val="000000"/>
                </a:solidFill>
                <a:latin typeface="Calibri" panose="020F0502020204030204" pitchFamily="34" charset="0"/>
                <a:hlinkClick r:id="rId2"/>
              </a:rPr>
              <a:t>https://chromedriver.chromium.org/downloads</a:t>
            </a:r>
            <a:r>
              <a:rPr lang="en-SG" dirty="0">
                <a:solidFill>
                  <a:srgbClr val="000000"/>
                </a:solidFill>
                <a:latin typeface="Calibri" panose="020F0502020204030204" pitchFamily="34" charset="0"/>
              </a:rPr>
              <a:t>  </a:t>
            </a:r>
            <a:endParaRPr lang="en-SG"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429070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2754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24292F"/>
                </a:solidFill>
                <a:latin typeface="-apple-system"/>
              </a:rPr>
              <a:t>Further Development </a:t>
            </a:r>
          </a:p>
          <a:p>
            <a:pPr marL="0" indent="0">
              <a:buNone/>
            </a:pPr>
            <a:r>
              <a:rPr lang="en-US" sz="1600" dirty="0">
                <a:solidFill>
                  <a:srgbClr val="24292F"/>
                </a:solidFill>
                <a:latin typeface="-apple-system"/>
              </a:rPr>
              <a:t>1. Add </a:t>
            </a:r>
            <a:r>
              <a:rPr lang="en-US" sz="1600" dirty="0" err="1">
                <a:solidFill>
                  <a:srgbClr val="24292F"/>
                </a:solidFill>
                <a:latin typeface="-apple-system"/>
              </a:rPr>
              <a:t>BgPool</a:t>
            </a:r>
            <a:r>
              <a:rPr lang="en-US" sz="1600" dirty="0">
                <a:solidFill>
                  <a:srgbClr val="24292F"/>
                </a:solidFill>
                <a:latin typeface="-apple-system"/>
              </a:rPr>
              <a:t> (Background execution controller , Multithread execution, task balancer[optional]) </a:t>
            </a:r>
            <a:r>
              <a:rPr lang="en-US" sz="1600" dirty="0">
                <a:solidFill>
                  <a:srgbClr val="24292F"/>
                </a:solidFill>
                <a:latin typeface="-apple-system"/>
                <a:hlinkClick r:id="rId2"/>
              </a:rPr>
              <a:t>https://github.com/LiuYuancheng/ProgramTools/blob/master/library/BgCtrl.py</a:t>
            </a:r>
            <a:r>
              <a:rPr lang="en-US" sz="1600" dirty="0">
                <a:solidFill>
                  <a:srgbClr val="24292F"/>
                </a:solidFill>
                <a:latin typeface="-apple-system"/>
              </a:rPr>
              <a:t> </a:t>
            </a:r>
          </a:p>
          <a:p>
            <a:pPr marL="0" indent="0">
              <a:buFont typeface="Arial" panose="020B0604020202020204" pitchFamily="34" charset="0"/>
              <a:buNone/>
            </a:pPr>
            <a:r>
              <a:rPr lang="en-US" sz="1600" dirty="0">
                <a:solidFill>
                  <a:srgbClr val="24292F"/>
                </a:solidFill>
                <a:latin typeface="-apple-system"/>
              </a:rPr>
              <a:t>2. Add Logger(</a:t>
            </a:r>
            <a:r>
              <a:rPr lang="en-US" sz="1600" dirty="0">
                <a:solidFill>
                  <a:srgbClr val="24292F"/>
                </a:solidFill>
                <a:latin typeface="-apple-system"/>
                <a:hlinkClick r:id="rId3"/>
              </a:rPr>
              <a:t>https://github.com/LiuYuancheng/ProgramTools/blob/master/library/Log.py</a:t>
            </a:r>
            <a:r>
              <a:rPr lang="en-US" sz="1600" dirty="0">
                <a:solidFill>
                  <a:srgbClr val="24292F"/>
                </a:solidFill>
                <a:latin typeface="-apple-system"/>
              </a:rPr>
              <a:t> ) for execution monitor and next step.</a:t>
            </a:r>
          </a:p>
          <a:p>
            <a:pPr marL="0" indent="0">
              <a:buFont typeface="Arial" panose="020B0604020202020204" pitchFamily="34" charset="0"/>
              <a:buNone/>
            </a:pPr>
            <a:r>
              <a:rPr lang="en-US" sz="1600" dirty="0">
                <a:solidFill>
                  <a:srgbClr val="24292F"/>
                </a:solidFill>
                <a:latin typeface="-apple-system"/>
              </a:rPr>
              <a:t>3. Add the recover method (</a:t>
            </a:r>
            <a:r>
              <a:rPr lang="en-US" sz="1600" dirty="0" err="1">
                <a:solidFill>
                  <a:srgbClr val="24292F"/>
                </a:solidFill>
                <a:latin typeface="-apple-system"/>
              </a:rPr>
              <a:t>StateRecorder</a:t>
            </a:r>
            <a:r>
              <a:rPr lang="en-US" sz="1600" dirty="0">
                <a:solidFill>
                  <a:srgbClr val="24292F"/>
                </a:solidFill>
                <a:latin typeface="-apple-system"/>
              </a:rPr>
              <a:t>). (If the program/thread crashed, the program will continuous its task after restarting:  the processed </a:t>
            </a:r>
            <a:r>
              <a:rPr lang="en-US" sz="1600" dirty="0" err="1">
                <a:solidFill>
                  <a:srgbClr val="24292F"/>
                </a:solidFill>
                <a:latin typeface="-apple-system"/>
              </a:rPr>
              <a:t>url</a:t>
            </a:r>
            <a:r>
              <a:rPr lang="en-US" sz="1600" dirty="0">
                <a:solidFill>
                  <a:srgbClr val="24292F"/>
                </a:solidFill>
                <a:latin typeface="-apple-system"/>
              </a:rPr>
              <a:t> will be </a:t>
            </a:r>
            <a:r>
              <a:rPr lang="en-US" sz="1600" dirty="0" err="1">
                <a:solidFill>
                  <a:srgbClr val="24292F"/>
                </a:solidFill>
                <a:latin typeface="-apple-system"/>
              </a:rPr>
              <a:t>ingored</a:t>
            </a:r>
            <a:r>
              <a:rPr lang="en-US" sz="1600" dirty="0">
                <a:solidFill>
                  <a:srgbClr val="24292F"/>
                </a:solidFill>
                <a:latin typeface="-apple-system"/>
              </a:rPr>
              <a:t> -&gt; remove the corrupted file -&gt; continuous with not processed URLs  ) </a:t>
            </a:r>
          </a:p>
          <a:p>
            <a:pPr marL="0" indent="0">
              <a:buFont typeface="Arial" panose="020B0604020202020204" pitchFamily="34" charset="0"/>
              <a:buNone/>
            </a:pPr>
            <a:r>
              <a:rPr lang="en-US" sz="1600" dirty="0">
                <a:solidFill>
                  <a:srgbClr val="24292F"/>
                </a:solidFill>
                <a:latin typeface="-apple-system"/>
              </a:rPr>
              <a:t>4. Optional: use pyQT5 to replace the browsers driver in the </a:t>
            </a:r>
            <a:r>
              <a:rPr lang="en-US" sz="1600" dirty="0" err="1">
                <a:solidFill>
                  <a:srgbClr val="24292F"/>
                </a:solidFill>
                <a:latin typeface="-apple-system"/>
              </a:rPr>
              <a:t>webScreenShoter</a:t>
            </a:r>
            <a:r>
              <a:rPr lang="en-US" sz="1600" dirty="0">
                <a:solidFill>
                  <a:srgbClr val="24292F"/>
                </a:solidFill>
                <a:latin typeface="-apple-system"/>
              </a:rPr>
              <a:t>.</a:t>
            </a:r>
          </a:p>
          <a:p>
            <a:pPr marL="0" indent="0">
              <a:buFont typeface="Arial" panose="020B0604020202020204" pitchFamily="34" charset="0"/>
              <a:buNone/>
            </a:pPr>
            <a:r>
              <a:rPr lang="en-US" sz="1600" dirty="0">
                <a:solidFill>
                  <a:srgbClr val="24292F"/>
                </a:solidFill>
                <a:latin typeface="-apple-system"/>
              </a:rPr>
              <a:t>5. </a:t>
            </a:r>
            <a:r>
              <a:rPr lang="en-US" sz="1600" dirty="0" err="1">
                <a:solidFill>
                  <a:srgbClr val="24292F"/>
                </a:solidFill>
                <a:latin typeface="-apple-system"/>
              </a:rPr>
              <a:t>PhishperidaPKG</a:t>
            </a:r>
            <a:r>
              <a:rPr lang="en-US" sz="1600" dirty="0">
                <a:solidFill>
                  <a:srgbClr val="24292F"/>
                </a:solidFill>
                <a:latin typeface="-apple-system"/>
              </a:rPr>
              <a:t>: test GPU mode running on GPU server and add more web logo sample image in the logo folder(1.8G)</a:t>
            </a:r>
          </a:p>
          <a:p>
            <a:pPr marL="0" indent="0">
              <a:buFont typeface="Arial" panose="020B0604020202020204" pitchFamily="34" charset="0"/>
              <a:buNone/>
            </a:pPr>
            <a:endParaRPr lang="en-US" sz="1600" dirty="0">
              <a:solidFill>
                <a:srgbClr val="24292F"/>
              </a:solidFill>
              <a:latin typeface="-apple-system"/>
            </a:endParaRPr>
          </a:p>
        </p:txBody>
      </p:sp>
      <p:sp>
        <p:nvSpPr>
          <p:cNvPr id="79" name="TextBox 78">
            <a:extLst>
              <a:ext uri="{FF2B5EF4-FFF2-40B4-BE49-F238E27FC236}">
                <a16:creationId xmlns:a16="http://schemas.microsoft.com/office/drawing/2014/main" id="{0301FBBA-9D0F-461B-BF12-45D9D951E0DB}"/>
              </a:ext>
            </a:extLst>
          </p:cNvPr>
          <p:cNvSpPr txBox="1"/>
          <p:nvPr/>
        </p:nvSpPr>
        <p:spPr>
          <a:xfrm>
            <a:off x="558598" y="3986518"/>
            <a:ext cx="765223" cy="246221"/>
          </a:xfrm>
          <a:prstGeom prst="rect">
            <a:avLst/>
          </a:prstGeom>
          <a:solidFill>
            <a:schemeClr val="bg1"/>
          </a:solidFill>
          <a:ln w="3175">
            <a:solidFill>
              <a:schemeClr val="tx1"/>
            </a:solidFill>
          </a:ln>
        </p:spPr>
        <p:txBody>
          <a:bodyPr wrap="square" rtlCol="0">
            <a:spAutoFit/>
          </a:bodyPr>
          <a:lstStyle/>
          <a:p>
            <a:r>
              <a:rPr lang="en-SG" sz="1000" b="1" dirty="0" err="1"/>
              <a:t>Bg</a:t>
            </a:r>
            <a:r>
              <a:rPr lang="en-SG" sz="1000" b="1" dirty="0"/>
              <a:t> Pool (4)</a:t>
            </a:r>
          </a:p>
        </p:txBody>
      </p:sp>
      <p:sp>
        <p:nvSpPr>
          <p:cNvPr id="80" name="Rectangle 79">
            <a:extLst>
              <a:ext uri="{FF2B5EF4-FFF2-40B4-BE49-F238E27FC236}">
                <a16:creationId xmlns:a16="http://schemas.microsoft.com/office/drawing/2014/main" id="{36CB12D4-741A-449D-BBD5-8707AF43DD50}"/>
              </a:ext>
            </a:extLst>
          </p:cNvPr>
          <p:cNvSpPr/>
          <p:nvPr/>
        </p:nvSpPr>
        <p:spPr>
          <a:xfrm>
            <a:off x="443882" y="3852910"/>
            <a:ext cx="10147177" cy="24679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81" name="矩形: 圆角 34">
            <a:extLst>
              <a:ext uri="{FF2B5EF4-FFF2-40B4-BE49-F238E27FC236}">
                <a16:creationId xmlns:a16="http://schemas.microsoft.com/office/drawing/2014/main" id="{D861D0FC-B307-454B-9059-13E178D1AD13}"/>
              </a:ext>
            </a:extLst>
          </p:cNvPr>
          <p:cNvSpPr/>
          <p:nvPr/>
        </p:nvSpPr>
        <p:spPr>
          <a:xfrm>
            <a:off x="738942" y="5086906"/>
            <a:ext cx="1169757" cy="2799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Balancer</a:t>
            </a:r>
            <a:endParaRPr lang="zh-CN" altLang="en-US" b="1" dirty="0"/>
          </a:p>
        </p:txBody>
      </p:sp>
      <p:sp>
        <p:nvSpPr>
          <p:cNvPr id="82" name="矩形: 圆角 34">
            <a:extLst>
              <a:ext uri="{FF2B5EF4-FFF2-40B4-BE49-F238E27FC236}">
                <a16:creationId xmlns:a16="http://schemas.microsoft.com/office/drawing/2014/main" id="{49146218-F59B-409D-BA7C-3D930E497568}"/>
              </a:ext>
            </a:extLst>
          </p:cNvPr>
          <p:cNvSpPr/>
          <p:nvPr/>
        </p:nvSpPr>
        <p:spPr>
          <a:xfrm>
            <a:off x="2878164" y="4436851"/>
            <a:ext cx="1835879"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Web Attestation</a:t>
            </a:r>
            <a:endParaRPr lang="zh-CN" altLang="en-US" b="1" dirty="0"/>
          </a:p>
        </p:txBody>
      </p:sp>
      <p:sp>
        <p:nvSpPr>
          <p:cNvPr id="83" name="矩形: 圆角 34">
            <a:extLst>
              <a:ext uri="{FF2B5EF4-FFF2-40B4-BE49-F238E27FC236}">
                <a16:creationId xmlns:a16="http://schemas.microsoft.com/office/drawing/2014/main" id="{EC149A7A-71BE-4A20-A2E4-79E294953D70}"/>
              </a:ext>
            </a:extLst>
          </p:cNvPr>
          <p:cNvSpPr/>
          <p:nvPr/>
        </p:nvSpPr>
        <p:spPr>
          <a:xfrm>
            <a:off x="738942" y="4436851"/>
            <a:ext cx="1169757" cy="323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err="1"/>
              <a:t>url</a:t>
            </a:r>
            <a:r>
              <a:rPr lang="en-SG" altLang="zh-CN" b="1" dirty="0"/>
              <a:t> list file</a:t>
            </a:r>
            <a:endParaRPr lang="zh-CN" altLang="en-US" b="1" dirty="0"/>
          </a:p>
        </p:txBody>
      </p:sp>
      <p:cxnSp>
        <p:nvCxnSpPr>
          <p:cNvPr id="84" name="直接箭头连接符 49">
            <a:extLst>
              <a:ext uri="{FF2B5EF4-FFF2-40B4-BE49-F238E27FC236}">
                <a16:creationId xmlns:a16="http://schemas.microsoft.com/office/drawing/2014/main" id="{9ADBC38F-3B1D-4E59-A50C-D22E4471A1BE}"/>
              </a:ext>
            </a:extLst>
          </p:cNvPr>
          <p:cNvCxnSpPr>
            <a:cxnSpLocks/>
            <a:stCxn id="83" idx="2"/>
            <a:endCxn id="81" idx="0"/>
          </p:cNvCxnSpPr>
          <p:nvPr/>
        </p:nvCxnSpPr>
        <p:spPr>
          <a:xfrm>
            <a:off x="1323821" y="4760671"/>
            <a:ext cx="0" cy="32623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699BA3F-39EB-4FE5-9635-2D635B718F9E}"/>
              </a:ext>
            </a:extLst>
          </p:cNvPr>
          <p:cNvSpPr/>
          <p:nvPr/>
        </p:nvSpPr>
        <p:spPr>
          <a:xfrm>
            <a:off x="3426780" y="5060274"/>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a:extLst>
              <a:ext uri="{FF2B5EF4-FFF2-40B4-BE49-F238E27FC236}">
                <a16:creationId xmlns:a16="http://schemas.microsoft.com/office/drawing/2014/main" id="{6E471D5C-C696-4F5C-BD26-EE496A9D8E39}"/>
              </a:ext>
            </a:extLst>
          </p:cNvPr>
          <p:cNvSpPr/>
          <p:nvPr/>
        </p:nvSpPr>
        <p:spPr>
          <a:xfrm>
            <a:off x="3426780"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Oval 85">
            <a:extLst>
              <a:ext uri="{FF2B5EF4-FFF2-40B4-BE49-F238E27FC236}">
                <a16:creationId xmlns:a16="http://schemas.microsoft.com/office/drawing/2014/main" id="{FD203A44-31D3-4E37-B549-31BFB22062A4}"/>
              </a:ext>
            </a:extLst>
          </p:cNvPr>
          <p:cNvSpPr/>
          <p:nvPr/>
        </p:nvSpPr>
        <p:spPr>
          <a:xfrm>
            <a:off x="3426780" y="5790480"/>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直接箭头连接符 49">
            <a:extLst>
              <a:ext uri="{FF2B5EF4-FFF2-40B4-BE49-F238E27FC236}">
                <a16:creationId xmlns:a16="http://schemas.microsoft.com/office/drawing/2014/main" id="{4BAF18F8-D3D8-41C2-B0A1-BD75ECF74D22}"/>
              </a:ext>
            </a:extLst>
          </p:cNvPr>
          <p:cNvCxnSpPr>
            <a:cxnSpLocks/>
          </p:cNvCxnSpPr>
          <p:nvPr/>
        </p:nvCxnSpPr>
        <p:spPr>
          <a:xfrm flipV="1">
            <a:off x="1908699" y="4598761"/>
            <a:ext cx="896645" cy="61579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DFC0D05-2CD7-4AE9-BDE5-84940DE2DD37}"/>
              </a:ext>
            </a:extLst>
          </p:cNvPr>
          <p:cNvSpPr txBox="1"/>
          <p:nvPr/>
        </p:nvSpPr>
        <p:spPr>
          <a:xfrm>
            <a:off x="2070998" y="475427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cxnSp>
        <p:nvCxnSpPr>
          <p:cNvPr id="90" name="直接箭头连接符 49">
            <a:extLst>
              <a:ext uri="{FF2B5EF4-FFF2-40B4-BE49-F238E27FC236}">
                <a16:creationId xmlns:a16="http://schemas.microsoft.com/office/drawing/2014/main" id="{8039903C-7AF1-4B67-BEBC-CF08915C1E8F}"/>
              </a:ext>
            </a:extLst>
          </p:cNvPr>
          <p:cNvCxnSpPr>
            <a:cxnSpLocks/>
          </p:cNvCxnSpPr>
          <p:nvPr/>
        </p:nvCxnSpPr>
        <p:spPr>
          <a:xfrm flipV="1">
            <a:off x="1972641" y="5175683"/>
            <a:ext cx="1417580" cy="6369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49">
            <a:extLst>
              <a:ext uri="{FF2B5EF4-FFF2-40B4-BE49-F238E27FC236}">
                <a16:creationId xmlns:a16="http://schemas.microsoft.com/office/drawing/2014/main" id="{ADAE0003-A2FD-4008-A19D-ADC4EF73B621}"/>
              </a:ext>
            </a:extLst>
          </p:cNvPr>
          <p:cNvCxnSpPr>
            <a:cxnSpLocks/>
          </p:cNvCxnSpPr>
          <p:nvPr/>
        </p:nvCxnSpPr>
        <p:spPr>
          <a:xfrm flipV="1">
            <a:off x="4777985" y="4598761"/>
            <a:ext cx="992500" cy="2"/>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9">
            <a:extLst>
              <a:ext uri="{FF2B5EF4-FFF2-40B4-BE49-F238E27FC236}">
                <a16:creationId xmlns:a16="http://schemas.microsoft.com/office/drawing/2014/main" id="{A13F64C2-1AFB-4DB4-BC46-F7B164D7558D}"/>
              </a:ext>
            </a:extLst>
          </p:cNvPr>
          <p:cNvCxnSpPr>
            <a:cxnSpLocks/>
          </p:cNvCxnSpPr>
          <p:nvPr/>
        </p:nvCxnSpPr>
        <p:spPr>
          <a:xfrm>
            <a:off x="4714043" y="4838216"/>
            <a:ext cx="1381957" cy="77247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AAF79B13-10BE-4BF9-ACD2-15B9F4038E2A}"/>
              </a:ext>
            </a:extLst>
          </p:cNvPr>
          <p:cNvSpPr txBox="1"/>
          <p:nvPr/>
        </p:nvSpPr>
        <p:spPr>
          <a:xfrm>
            <a:off x="2849790" y="4144965"/>
            <a:ext cx="946313" cy="246221"/>
          </a:xfrm>
          <a:prstGeom prst="rect">
            <a:avLst/>
          </a:prstGeom>
          <a:solidFill>
            <a:schemeClr val="bg1"/>
          </a:solidFill>
          <a:ln w="3175">
            <a:noFill/>
          </a:ln>
        </p:spPr>
        <p:txBody>
          <a:bodyPr wrap="square" rtlCol="0">
            <a:spAutoFit/>
          </a:bodyPr>
          <a:lstStyle/>
          <a:p>
            <a:r>
              <a:rPr lang="en-SG" sz="1000" b="1" dirty="0" err="1"/>
              <a:t>Bg</a:t>
            </a:r>
            <a:r>
              <a:rPr lang="en-SG" sz="1000" b="1" dirty="0"/>
              <a:t> Process </a:t>
            </a:r>
          </a:p>
        </p:txBody>
      </p:sp>
      <p:sp>
        <p:nvSpPr>
          <p:cNvPr id="99" name="TextBox 98">
            <a:extLst>
              <a:ext uri="{FF2B5EF4-FFF2-40B4-BE49-F238E27FC236}">
                <a16:creationId xmlns:a16="http://schemas.microsoft.com/office/drawing/2014/main" id="{1E9B8055-F806-4535-AAC5-DBD6F20E2CAB}"/>
              </a:ext>
            </a:extLst>
          </p:cNvPr>
          <p:cNvSpPr txBox="1"/>
          <p:nvPr/>
        </p:nvSpPr>
        <p:spPr>
          <a:xfrm>
            <a:off x="4865780" y="4343820"/>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01" name="Rectangle 100">
            <a:extLst>
              <a:ext uri="{FF2B5EF4-FFF2-40B4-BE49-F238E27FC236}">
                <a16:creationId xmlns:a16="http://schemas.microsoft.com/office/drawing/2014/main" id="{317FFB8B-DB3E-49E8-B940-CBAF8D67023B}"/>
              </a:ext>
            </a:extLst>
          </p:cNvPr>
          <p:cNvSpPr/>
          <p:nvPr/>
        </p:nvSpPr>
        <p:spPr>
          <a:xfrm>
            <a:off x="5909357" y="4346080"/>
            <a:ext cx="2435654" cy="8933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SG"/>
          </a:p>
        </p:txBody>
      </p:sp>
      <p:sp>
        <p:nvSpPr>
          <p:cNvPr id="102" name="矩形: 圆角 34">
            <a:extLst>
              <a:ext uri="{FF2B5EF4-FFF2-40B4-BE49-F238E27FC236}">
                <a16:creationId xmlns:a16="http://schemas.microsoft.com/office/drawing/2014/main" id="{67BF497C-C8DD-4C15-85E9-67FF3D924ED2}"/>
              </a:ext>
            </a:extLst>
          </p:cNvPr>
          <p:cNvSpPr/>
          <p:nvPr/>
        </p:nvSpPr>
        <p:spPr>
          <a:xfrm>
            <a:off x="5909359" y="4144965"/>
            <a:ext cx="1760152" cy="3661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SG" altLang="zh-CN" b="1" dirty="0"/>
              <a:t>Worker thread </a:t>
            </a:r>
            <a:endParaRPr lang="zh-CN" altLang="en-US" b="1" dirty="0"/>
          </a:p>
        </p:txBody>
      </p:sp>
      <p:sp>
        <p:nvSpPr>
          <p:cNvPr id="103" name="TextBox 102">
            <a:extLst>
              <a:ext uri="{FF2B5EF4-FFF2-40B4-BE49-F238E27FC236}">
                <a16:creationId xmlns:a16="http://schemas.microsoft.com/office/drawing/2014/main" id="{27D359B3-B065-479E-96B0-A511F7F8C7B1}"/>
              </a:ext>
            </a:extLst>
          </p:cNvPr>
          <p:cNvSpPr txBox="1"/>
          <p:nvPr/>
        </p:nvSpPr>
        <p:spPr>
          <a:xfrm>
            <a:off x="5961452" y="4579042"/>
            <a:ext cx="1265789" cy="246221"/>
          </a:xfrm>
          <a:prstGeom prst="rect">
            <a:avLst/>
          </a:prstGeom>
          <a:solidFill>
            <a:schemeClr val="bg1"/>
          </a:solidFill>
          <a:ln w="3175">
            <a:solidFill>
              <a:schemeClr val="tx1"/>
            </a:solidFill>
          </a:ln>
        </p:spPr>
        <p:txBody>
          <a:bodyPr wrap="square" rtlCol="0">
            <a:spAutoFit/>
          </a:bodyPr>
          <a:lstStyle/>
          <a:p>
            <a:r>
              <a:rPr lang="en-SG" sz="1000" b="1" dirty="0"/>
              <a:t>Web downloader </a:t>
            </a:r>
          </a:p>
        </p:txBody>
      </p:sp>
      <p:sp>
        <p:nvSpPr>
          <p:cNvPr id="104" name="TextBox 103">
            <a:extLst>
              <a:ext uri="{FF2B5EF4-FFF2-40B4-BE49-F238E27FC236}">
                <a16:creationId xmlns:a16="http://schemas.microsoft.com/office/drawing/2014/main" id="{AE01A201-2B8B-4A74-A546-5F0F24189EF0}"/>
              </a:ext>
            </a:extLst>
          </p:cNvPr>
          <p:cNvSpPr txBox="1"/>
          <p:nvPr/>
        </p:nvSpPr>
        <p:spPr>
          <a:xfrm>
            <a:off x="5961452" y="4906656"/>
            <a:ext cx="1608028" cy="246221"/>
          </a:xfrm>
          <a:prstGeom prst="rect">
            <a:avLst/>
          </a:prstGeom>
          <a:solidFill>
            <a:schemeClr val="bg1"/>
          </a:solidFill>
          <a:ln w="3175">
            <a:solidFill>
              <a:schemeClr val="tx1"/>
            </a:solidFill>
          </a:ln>
        </p:spPr>
        <p:txBody>
          <a:bodyPr wrap="square" rtlCol="0">
            <a:spAutoFit/>
          </a:bodyPr>
          <a:lstStyle/>
          <a:p>
            <a:r>
              <a:rPr lang="en-SG" sz="1000" b="1" dirty="0"/>
              <a:t>Web </a:t>
            </a:r>
            <a:r>
              <a:rPr lang="en-SG" sz="1000" b="1" dirty="0" err="1"/>
              <a:t>ScreenShoter</a:t>
            </a:r>
            <a:endParaRPr lang="en-SG" sz="1000" b="1" dirty="0"/>
          </a:p>
        </p:txBody>
      </p:sp>
      <p:sp>
        <p:nvSpPr>
          <p:cNvPr id="105" name="TextBox 104">
            <a:extLst>
              <a:ext uri="{FF2B5EF4-FFF2-40B4-BE49-F238E27FC236}">
                <a16:creationId xmlns:a16="http://schemas.microsoft.com/office/drawing/2014/main" id="{CF433114-CA7A-4CAE-9E23-0511D6D5A474}"/>
              </a:ext>
            </a:extLst>
          </p:cNvPr>
          <p:cNvSpPr txBox="1"/>
          <p:nvPr/>
        </p:nvSpPr>
        <p:spPr>
          <a:xfrm>
            <a:off x="7327196" y="4569612"/>
            <a:ext cx="822530" cy="246221"/>
          </a:xfrm>
          <a:prstGeom prst="rect">
            <a:avLst/>
          </a:prstGeom>
          <a:solidFill>
            <a:schemeClr val="bg1"/>
          </a:solidFill>
          <a:ln w="3175">
            <a:solidFill>
              <a:schemeClr val="tx1"/>
            </a:solidFill>
          </a:ln>
        </p:spPr>
        <p:txBody>
          <a:bodyPr wrap="square" rtlCol="0">
            <a:spAutoFit/>
          </a:bodyPr>
          <a:lstStyle/>
          <a:p>
            <a:r>
              <a:rPr lang="en-SG" sz="1000" b="1" dirty="0" err="1"/>
              <a:t>Phishpedia</a:t>
            </a:r>
            <a:endParaRPr lang="en-SG" sz="1000" b="1" dirty="0"/>
          </a:p>
        </p:txBody>
      </p:sp>
      <p:sp>
        <p:nvSpPr>
          <p:cNvPr id="111" name="TextBox 110">
            <a:extLst>
              <a:ext uri="{FF2B5EF4-FFF2-40B4-BE49-F238E27FC236}">
                <a16:creationId xmlns:a16="http://schemas.microsoft.com/office/drawing/2014/main" id="{E62E5D36-42A1-4939-9047-B0F434DC4608}"/>
              </a:ext>
            </a:extLst>
          </p:cNvPr>
          <p:cNvSpPr txBox="1"/>
          <p:nvPr/>
        </p:nvSpPr>
        <p:spPr>
          <a:xfrm>
            <a:off x="2507363" y="5013926"/>
            <a:ext cx="613255" cy="246221"/>
          </a:xfrm>
          <a:prstGeom prst="rect">
            <a:avLst/>
          </a:prstGeom>
          <a:noFill/>
          <a:ln w="3175">
            <a:noFill/>
          </a:ln>
        </p:spPr>
        <p:txBody>
          <a:bodyPr wrap="square" rtlCol="0">
            <a:spAutoFit/>
          </a:bodyPr>
          <a:lstStyle/>
          <a:p>
            <a:r>
              <a:rPr lang="en-SG" sz="1000" b="1" dirty="0" err="1"/>
              <a:t>Url</a:t>
            </a:r>
            <a:r>
              <a:rPr lang="en-SG" sz="1000" b="1" dirty="0"/>
              <a:t> set</a:t>
            </a:r>
          </a:p>
        </p:txBody>
      </p:sp>
      <p:sp>
        <p:nvSpPr>
          <p:cNvPr id="112" name="Oval 111">
            <a:extLst>
              <a:ext uri="{FF2B5EF4-FFF2-40B4-BE49-F238E27FC236}">
                <a16:creationId xmlns:a16="http://schemas.microsoft.com/office/drawing/2014/main" id="{8E17A4F8-46CD-46B1-AC2D-F290F2488CE2}"/>
              </a:ext>
            </a:extLst>
          </p:cNvPr>
          <p:cNvSpPr/>
          <p:nvPr/>
        </p:nvSpPr>
        <p:spPr>
          <a:xfrm>
            <a:off x="6242481" y="5425377"/>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Oval 112">
            <a:extLst>
              <a:ext uri="{FF2B5EF4-FFF2-40B4-BE49-F238E27FC236}">
                <a16:creationId xmlns:a16="http://schemas.microsoft.com/office/drawing/2014/main" id="{1A8BA85B-A95B-4CBC-BED6-2C8E3856E4D6}"/>
              </a:ext>
            </a:extLst>
          </p:cNvPr>
          <p:cNvSpPr/>
          <p:nvPr/>
        </p:nvSpPr>
        <p:spPr>
          <a:xfrm>
            <a:off x="6242480" y="5790479"/>
            <a:ext cx="142043" cy="115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直接箭头连接符 49">
            <a:extLst>
              <a:ext uri="{FF2B5EF4-FFF2-40B4-BE49-F238E27FC236}">
                <a16:creationId xmlns:a16="http://schemas.microsoft.com/office/drawing/2014/main" id="{4224C1B4-11E9-4B36-A7E3-80008FFA91E9}"/>
              </a:ext>
            </a:extLst>
          </p:cNvPr>
          <p:cNvCxnSpPr>
            <a:cxnSpLocks/>
          </p:cNvCxnSpPr>
          <p:nvPr/>
        </p:nvCxnSpPr>
        <p:spPr>
          <a:xfrm>
            <a:off x="8408952" y="4548235"/>
            <a:ext cx="649228" cy="27702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16" name="矩形: 圆角 34">
            <a:extLst>
              <a:ext uri="{FF2B5EF4-FFF2-40B4-BE49-F238E27FC236}">
                <a16:creationId xmlns:a16="http://schemas.microsoft.com/office/drawing/2014/main" id="{884B1CE7-5BA0-4A96-B1C4-E6F7AA489972}"/>
              </a:ext>
            </a:extLst>
          </p:cNvPr>
          <p:cNvSpPr/>
          <p:nvPr/>
        </p:nvSpPr>
        <p:spPr>
          <a:xfrm>
            <a:off x="9147907" y="4806012"/>
            <a:ext cx="1173367" cy="4333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SG" altLang="zh-CN" b="1" dirty="0"/>
              <a:t>Result </a:t>
            </a:r>
            <a:endParaRPr lang="zh-CN" altLang="en-US" b="1" dirty="0"/>
          </a:p>
        </p:txBody>
      </p:sp>
      <p:cxnSp>
        <p:nvCxnSpPr>
          <p:cNvPr id="118" name="直接箭头连接符 49">
            <a:extLst>
              <a:ext uri="{FF2B5EF4-FFF2-40B4-BE49-F238E27FC236}">
                <a16:creationId xmlns:a16="http://schemas.microsoft.com/office/drawing/2014/main" id="{C7583F22-CC9C-465E-B41E-5CB3B7FA8CA4}"/>
              </a:ext>
            </a:extLst>
          </p:cNvPr>
          <p:cNvCxnSpPr>
            <a:cxnSpLocks/>
          </p:cNvCxnSpPr>
          <p:nvPr/>
        </p:nvCxnSpPr>
        <p:spPr>
          <a:xfrm flipV="1">
            <a:off x="6594346" y="5260147"/>
            <a:ext cx="2463834" cy="53127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B2462D2F-FE4C-477A-944F-095970868CA0}"/>
              </a:ext>
            </a:extLst>
          </p:cNvPr>
          <p:cNvSpPr txBox="1"/>
          <p:nvPr/>
        </p:nvSpPr>
        <p:spPr>
          <a:xfrm>
            <a:off x="560831" y="6074681"/>
            <a:ext cx="2741662" cy="246221"/>
          </a:xfrm>
          <a:prstGeom prst="rect">
            <a:avLst/>
          </a:prstGeom>
          <a:solidFill>
            <a:schemeClr val="bg1"/>
          </a:solidFill>
          <a:ln w="3175">
            <a:noFill/>
          </a:ln>
        </p:spPr>
        <p:txBody>
          <a:bodyPr wrap="square" rtlCol="0">
            <a:spAutoFit/>
          </a:bodyPr>
          <a:lstStyle/>
          <a:p>
            <a:r>
              <a:rPr lang="en-SG" sz="1000" b="1" dirty="0"/>
              <a:t>Expect Final Deign [not integrated to Airflow]  </a:t>
            </a:r>
          </a:p>
        </p:txBody>
      </p:sp>
    </p:spTree>
    <p:extLst>
      <p:ext uri="{BB962C8B-B14F-4D97-AF65-F5344CB8AC3E}">
        <p14:creationId xmlns:p14="http://schemas.microsoft.com/office/powerpoint/2010/main" val="1095671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a:xfrm>
            <a:off x="379941" y="294104"/>
            <a:ext cx="10995949" cy="803918"/>
          </a:xfrm>
        </p:spPr>
        <p:txBody>
          <a:bodyPr/>
          <a:lstStyle/>
          <a:p>
            <a:r>
              <a:rPr lang="en-GB" dirty="0"/>
              <a:t>Web Attestation [25/11/2021]</a:t>
            </a:r>
            <a:endParaRPr lang="en-US" dirty="0"/>
          </a:p>
        </p:txBody>
      </p:sp>
      <p:sp>
        <p:nvSpPr>
          <p:cNvPr id="45" name="内容占位符 2">
            <a:extLst>
              <a:ext uri="{FF2B5EF4-FFF2-40B4-BE49-F238E27FC236}">
                <a16:creationId xmlns:a16="http://schemas.microsoft.com/office/drawing/2014/main" id="{648257E2-84DB-4688-AB96-8EC63B3B5732}"/>
              </a:ext>
            </a:extLst>
          </p:cNvPr>
          <p:cNvSpPr txBox="1">
            <a:spLocks/>
          </p:cNvSpPr>
          <p:nvPr/>
        </p:nvSpPr>
        <p:spPr>
          <a:xfrm>
            <a:off x="379941" y="1098022"/>
            <a:ext cx="11107764" cy="51962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b="1" dirty="0">
                <a:solidFill>
                  <a:srgbClr val="24292F"/>
                </a:solidFill>
                <a:latin typeface="-apple-system"/>
              </a:rPr>
              <a:t>Problem/Question and Solution </a:t>
            </a:r>
            <a:endParaRPr lang="en-US" sz="2000" b="1" dirty="0">
              <a:solidFill>
                <a:srgbClr val="24292F"/>
              </a:solidFill>
              <a:latin typeface="-apple-system"/>
            </a:endParaRPr>
          </a:p>
          <a:p>
            <a:pPr marL="342900" indent="-342900">
              <a:buAutoNum type="arabicPeriod"/>
            </a:pPr>
            <a:r>
              <a:rPr lang="en-US" sz="1600" dirty="0" err="1">
                <a:solidFill>
                  <a:srgbClr val="24292F"/>
                </a:solidFill>
                <a:latin typeface="-apple-system"/>
              </a:rPr>
              <a:t>WebDownerloader</a:t>
            </a:r>
            <a:r>
              <a:rPr lang="en-US" sz="1600" dirty="0">
                <a:solidFill>
                  <a:srgbClr val="24292F"/>
                </a:solidFill>
                <a:latin typeface="-apple-system"/>
              </a:rPr>
              <a:t>: </a:t>
            </a:r>
            <a:r>
              <a:rPr lang="en-US" sz="1600" dirty="0">
                <a:solidFill>
                  <a:srgbClr val="24292F"/>
                </a:solidFill>
                <a:latin typeface="-apple-system"/>
                <a:hlinkClick r:id="rId2"/>
              </a:rPr>
              <a:t>https://github.com/LiuYuancheng/WebDownloader</a:t>
            </a:r>
            <a:endParaRPr lang="en-US" sz="1600" dirty="0">
              <a:solidFill>
                <a:srgbClr val="24292F"/>
              </a:solidFill>
              <a:latin typeface="-apple-system"/>
            </a:endParaRPr>
          </a:p>
          <a:p>
            <a:pPr marL="342900" indent="-342900">
              <a:buAutoNum type="arabicPeriod"/>
            </a:pPr>
            <a:r>
              <a:rPr lang="en-US" sz="1600" dirty="0" err="1">
                <a:solidFill>
                  <a:srgbClr val="24292F"/>
                </a:solidFill>
                <a:latin typeface="-apple-system"/>
              </a:rPr>
              <a:t>WebScreenshoter</a:t>
            </a:r>
            <a:r>
              <a:rPr lang="en-US" sz="1600" dirty="0">
                <a:solidFill>
                  <a:srgbClr val="24292F"/>
                </a:solidFill>
                <a:latin typeface="-apple-system"/>
              </a:rPr>
              <a:t>: Fail to capture </a:t>
            </a:r>
            <a:r>
              <a:rPr lang="en-US" sz="1600" dirty="0" err="1">
                <a:solidFill>
                  <a:srgbClr val="24292F"/>
                </a:solidFill>
                <a:latin typeface="-apple-system"/>
              </a:rPr>
              <a:t>url</a:t>
            </a:r>
            <a:r>
              <a:rPr lang="en-US" sz="1600" dirty="0">
                <a:solidFill>
                  <a:srgbClr val="24292F"/>
                </a:solidFill>
                <a:latin typeface="-apple-system"/>
              </a:rPr>
              <a:t> screen shot-&gt; </a:t>
            </a:r>
            <a:r>
              <a:rPr lang="en-US" sz="1600" dirty="0" err="1">
                <a:solidFill>
                  <a:srgbClr val="24292F"/>
                </a:solidFill>
                <a:latin typeface="-apple-system"/>
              </a:rPr>
              <a:t>browserDriver</a:t>
            </a:r>
            <a:r>
              <a:rPr lang="en-US" sz="1600" dirty="0">
                <a:solidFill>
                  <a:srgbClr val="24292F"/>
                </a:solidFill>
                <a:latin typeface="-apple-system"/>
              </a:rPr>
              <a:t> not match browser version, web response timeout, web browser blocks the risky webpage.  </a:t>
            </a:r>
          </a:p>
          <a:p>
            <a:pPr marL="342900" indent="-342900">
              <a:buAutoNum type="arabicPeriod" startAt="3"/>
            </a:pPr>
            <a:r>
              <a:rPr lang="en-US" sz="1600" dirty="0" err="1">
                <a:solidFill>
                  <a:srgbClr val="24292F"/>
                </a:solidFill>
                <a:latin typeface="-apple-system"/>
              </a:rPr>
              <a:t>PhishperidaPKG</a:t>
            </a:r>
            <a:r>
              <a:rPr lang="en-US" sz="1600" dirty="0">
                <a:solidFill>
                  <a:srgbClr val="24292F"/>
                </a:solidFill>
                <a:latin typeface="-apple-system"/>
              </a:rPr>
              <a:t>:</a:t>
            </a:r>
          </a:p>
          <a:p>
            <a:pPr marL="0" indent="0">
              <a:buNone/>
            </a:pPr>
            <a:r>
              <a:rPr lang="en-US" sz="1600" dirty="0">
                <a:solidFill>
                  <a:srgbClr val="24292F"/>
                </a:solidFill>
                <a:latin typeface="-apple-system"/>
              </a:rPr>
              <a:t>        Project config steps and solution: </a:t>
            </a:r>
            <a:r>
              <a:rPr lang="en-US" sz="1600" dirty="0">
                <a:solidFill>
                  <a:srgbClr val="24292F"/>
                </a:solidFill>
                <a:latin typeface="-apple-system"/>
                <a:hlinkClick r:id="rId3"/>
              </a:rPr>
              <a:t>https://github.com/LiuYuancheng/WebDownloader/blob/master/doc/Phishpedia_cfg.md</a:t>
            </a:r>
            <a:r>
              <a:rPr lang="en-US" sz="1600" dirty="0">
                <a:solidFill>
                  <a:srgbClr val="24292F"/>
                </a:solidFill>
                <a:latin typeface="-apple-system"/>
              </a:rPr>
              <a:t> </a:t>
            </a:r>
          </a:p>
          <a:p>
            <a:pPr marL="0" indent="0">
              <a:buNone/>
            </a:pPr>
            <a:r>
              <a:rPr lang="en-US" sz="1600" dirty="0">
                <a:solidFill>
                  <a:srgbClr val="24292F"/>
                </a:solidFill>
                <a:latin typeface="-apple-system"/>
              </a:rPr>
              <a:t>        Phishing </a:t>
            </a:r>
            <a:r>
              <a:rPr lang="en-US" sz="1600" dirty="0" err="1">
                <a:solidFill>
                  <a:srgbClr val="24292F"/>
                </a:solidFill>
                <a:latin typeface="-apple-system"/>
              </a:rPr>
              <a:t>url</a:t>
            </a:r>
            <a:r>
              <a:rPr lang="en-US" sz="1600" dirty="0">
                <a:solidFill>
                  <a:srgbClr val="24292F"/>
                </a:solidFill>
                <a:latin typeface="-apple-system"/>
              </a:rPr>
              <a:t> not detected/result return None: logo sample not included in the logo folder. </a:t>
            </a:r>
          </a:p>
          <a:p>
            <a:pPr marL="0" indent="0">
              <a:buNone/>
            </a:pPr>
            <a:r>
              <a:rPr lang="en-US" sz="1600" dirty="0">
                <a:solidFill>
                  <a:srgbClr val="24292F"/>
                </a:solidFill>
                <a:latin typeface="-apple-system"/>
              </a:rPr>
              <a:t>        Normal </a:t>
            </a:r>
            <a:r>
              <a:rPr lang="en-US" sz="1600" dirty="0" err="1">
                <a:solidFill>
                  <a:srgbClr val="24292F"/>
                </a:solidFill>
                <a:latin typeface="-apple-system"/>
              </a:rPr>
              <a:t>url</a:t>
            </a:r>
            <a:r>
              <a:rPr lang="en-US" sz="1600" dirty="0">
                <a:solidFill>
                  <a:srgbClr val="24292F"/>
                </a:solidFill>
                <a:latin typeface="-apple-system"/>
              </a:rPr>
              <a:t> detected as phishing web:  Logo changed, such as google sometimes the logo may have a big change on holiday time  (As shown below, if the change is very big it will be detected as phishing </a:t>
            </a:r>
            <a:r>
              <a:rPr lang="en-US" sz="1600" dirty="0" err="1">
                <a:solidFill>
                  <a:srgbClr val="24292F"/>
                </a:solidFill>
                <a:latin typeface="-apple-system"/>
              </a:rPr>
              <a:t>url</a:t>
            </a:r>
            <a:r>
              <a:rPr lang="en-US" sz="1600" dirty="0">
                <a:solidFill>
                  <a:srgbClr val="24292F"/>
                </a:solidFill>
                <a:latin typeface="-apple-system"/>
              </a:rPr>
              <a:t>) .</a:t>
            </a:r>
          </a:p>
          <a:p>
            <a:pPr marL="0" indent="0">
              <a:buNone/>
            </a:pP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lgn="l" fontAlgn="base">
              <a:buNone/>
            </a:pPr>
            <a:endParaRPr lang="en-US" sz="1200" b="1" i="0" dirty="0">
              <a:solidFill>
                <a:srgbClr val="000000"/>
              </a:solidFill>
              <a:effectLst/>
              <a:latin typeface="Calibri" panose="020F0502020204030204" pitchFamily="34" charset="0"/>
            </a:endParaRPr>
          </a:p>
          <a:p>
            <a:pPr marL="0" indent="0" algn="l" fontAlgn="base">
              <a:buNone/>
            </a:pPr>
            <a:r>
              <a:rPr lang="en-US" sz="1200" b="1" dirty="0">
                <a:solidFill>
                  <a:srgbClr val="000000"/>
                </a:solidFill>
                <a:latin typeface="Calibri" panose="020F0502020204030204" pitchFamily="34" charset="0"/>
              </a:rPr>
              <a:t>Question to Dr. Lin Yun (</a:t>
            </a:r>
            <a:r>
              <a:rPr lang="en-US" sz="1200" b="1" dirty="0">
                <a:solidFill>
                  <a:srgbClr val="0070C0"/>
                </a:solidFill>
                <a:latin typeface="Calibri" panose="020F0502020204030204" pitchFamily="34" charset="0"/>
              </a:rPr>
              <a:t>currently the answer is not necessary if they don’t have time</a:t>
            </a:r>
            <a:r>
              <a:rPr lang="en-US" sz="1200" b="1" dirty="0">
                <a:solidFill>
                  <a:srgbClr val="000000"/>
                </a:solidFill>
                <a:latin typeface="Calibri" panose="020F0502020204030204" pitchFamily="34" charset="0"/>
              </a:rPr>
              <a:t>)</a:t>
            </a:r>
            <a:endParaRPr lang="en-US" sz="1200" b="1" i="0" dirty="0">
              <a:solidFill>
                <a:srgbClr val="000000"/>
              </a:solidFill>
              <a:effectLst/>
              <a:latin typeface="Calibri" panose="020F0502020204030204" pitchFamily="34" charset="0"/>
            </a:endParaRPr>
          </a:p>
          <a:p>
            <a:pPr marL="0" indent="0" algn="l" fontAlgn="base">
              <a:buNone/>
            </a:pPr>
            <a:r>
              <a:rPr lang="en-US" sz="1200" b="1" i="0" dirty="0">
                <a:solidFill>
                  <a:srgbClr val="000000"/>
                </a:solidFill>
                <a:effectLst/>
                <a:latin typeface="Calibri" panose="020F0502020204030204" pitchFamily="34" charset="0"/>
              </a:rPr>
              <a:t>Question 1</a:t>
            </a:r>
            <a:r>
              <a:rPr lang="en-US" sz="1200" b="0" i="0" dirty="0">
                <a:solidFill>
                  <a:srgbClr val="000000"/>
                </a:solidFill>
                <a:effectLst/>
                <a:latin typeface="Calibri" panose="020F0502020204030204" pitchFamily="34" charset="0"/>
              </a:rPr>
              <a:t>: Is there any requirement about the screenshot file in dataset. The screenshot needs to have the logo of the website, is that correct ? For some of my test web, if I use different web browser to open the URL, the page shows up will got a little different. Will that make any influence of the result, or you prefer us to use Google-Chrome to do the screenshot. </a:t>
            </a:r>
          </a:p>
          <a:p>
            <a:pPr marL="0" indent="0">
              <a:buNone/>
            </a:pPr>
            <a:r>
              <a:rPr lang="en-US" sz="1200" b="1" i="0" dirty="0">
                <a:solidFill>
                  <a:srgbClr val="000000"/>
                </a:solidFill>
                <a:effectLst/>
                <a:latin typeface="Calibri" panose="020F0502020204030204" pitchFamily="34" charset="0"/>
              </a:rPr>
              <a:t>Question 2</a:t>
            </a:r>
            <a:r>
              <a:rPr lang="en-US" sz="1200" b="0" i="0" dirty="0">
                <a:solidFill>
                  <a:srgbClr val="000000"/>
                </a:solidFill>
                <a:effectLst/>
                <a:latin typeface="Calibri" panose="020F0502020204030204" pitchFamily="34" charset="0"/>
              </a:rPr>
              <a:t>:  If we want to check some URL/web and its logo is not in the logo folder "Logo-2k"(As shown below), we should copy the logo files with different resolution in a folder and put it in the </a:t>
            </a:r>
            <a:r>
              <a:rPr lang="en-US" sz="1200" b="0" i="0" dirty="0" err="1">
                <a:solidFill>
                  <a:srgbClr val="000000"/>
                </a:solidFill>
                <a:effectLst/>
                <a:latin typeface="Calibri" panose="020F0502020204030204" pitchFamily="34" charset="0"/>
              </a:rPr>
              <a:t>foler</a:t>
            </a:r>
            <a:r>
              <a:rPr lang="en-US" sz="1200" b="0" i="0" dirty="0">
                <a:solidFill>
                  <a:srgbClr val="000000"/>
                </a:solidFill>
                <a:effectLst/>
                <a:latin typeface="Calibri" panose="020F0502020204030204" pitchFamily="34" charset="0"/>
              </a:rPr>
              <a:t> "Logo-2k", am I correct ? </a:t>
            </a:r>
            <a:br>
              <a:rPr lang="en-US" sz="1100" dirty="0"/>
            </a:br>
            <a:endParaRPr lang="en-US" sz="1600" dirty="0">
              <a:solidFill>
                <a:srgbClr val="24292F"/>
              </a:solidFill>
              <a:latin typeface="-apple-system"/>
            </a:endParaRPr>
          </a:p>
          <a:p>
            <a:pPr marL="0" indent="0">
              <a:buNone/>
            </a:pPr>
            <a:endParaRPr lang="en-US" sz="1600" dirty="0">
              <a:solidFill>
                <a:srgbClr val="24292F"/>
              </a:solidFill>
              <a:latin typeface="-apple-system"/>
            </a:endParaRPr>
          </a:p>
          <a:p>
            <a:pPr marL="0" indent="0">
              <a:buNone/>
            </a:pPr>
            <a:r>
              <a:rPr lang="en-US" sz="1600" dirty="0">
                <a:solidFill>
                  <a:srgbClr val="24292F"/>
                </a:solidFill>
                <a:latin typeface="-apple-system"/>
              </a:rPr>
              <a:t>        </a:t>
            </a:r>
          </a:p>
          <a:p>
            <a:pPr marL="342900" indent="-342900">
              <a:buAutoNum type="arabicPeriod"/>
            </a:pPr>
            <a:endParaRPr lang="en-US" sz="1600" dirty="0">
              <a:solidFill>
                <a:srgbClr val="24292F"/>
              </a:solidFill>
              <a:latin typeface="-apple-system"/>
            </a:endParaRPr>
          </a:p>
        </p:txBody>
      </p:sp>
      <p:pic>
        <p:nvPicPr>
          <p:cNvPr id="4" name="Picture 3" descr="A picture containing text&#10;&#10;Description automatically generated">
            <a:extLst>
              <a:ext uri="{FF2B5EF4-FFF2-40B4-BE49-F238E27FC236}">
                <a16:creationId xmlns:a16="http://schemas.microsoft.com/office/drawing/2014/main" id="{8A946A22-6398-4637-8436-2AC0E06B4F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38" y="3908395"/>
            <a:ext cx="2500544" cy="1001195"/>
          </a:xfrm>
          <a:prstGeom prst="rect">
            <a:avLst/>
          </a:prstGeom>
        </p:spPr>
      </p:pic>
    </p:spTree>
    <p:extLst>
      <p:ext uri="{BB962C8B-B14F-4D97-AF65-F5344CB8AC3E}">
        <p14:creationId xmlns:p14="http://schemas.microsoft.com/office/powerpoint/2010/main" val="35840015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2078</Words>
  <Application>Microsoft Office PowerPoint</Application>
  <PresentationFormat>Widescreen</PresentationFormat>
  <Paragraphs>258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inherit</vt:lpstr>
      <vt:lpstr>SFMono-Regular</vt:lpstr>
      <vt:lpstr>Ubuntu</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Web Attestation [25/11/2021]</vt:lpstr>
      <vt:lpstr>Web Attestation [25/11/2021]</vt:lpstr>
      <vt:lpstr>Web Attestation [25/11/2021]</vt:lpstr>
      <vt:lpstr>Web Attestation [25/11/2021]</vt:lpstr>
      <vt:lpstr>Web Attestation [25/11/2021]</vt:lpstr>
      <vt:lpstr>Web Attestation [25/11/2021]</vt:lpstr>
      <vt:lpstr>Web Attestation [09/12/2021]</vt:lpstr>
      <vt:lpstr>Web Attestation [09/12/2021]</vt:lpstr>
      <vt:lpstr>Web Attestation [09/12/2021]</vt:lpstr>
      <vt:lpstr>AWS Data Pipeline Integration Plan [23/12/2021]</vt:lpstr>
      <vt:lpstr>Development work [23/12/2021]</vt:lpstr>
      <vt:lpstr>Development work [06/01/2022]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158</cp:revision>
  <dcterms:created xsi:type="dcterms:W3CDTF">2021-11-18T06:42:33Z</dcterms:created>
  <dcterms:modified xsi:type="dcterms:W3CDTF">2022-01-06T07:15:45Z</dcterms:modified>
</cp:coreProperties>
</file>