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 id="2076137619" r:id="rId12"/>
    <p:sldId id="2076137620" r:id="rId13"/>
    <p:sldId id="2076137621" r:id="rId14"/>
    <p:sldId id="2076137622" r:id="rId15"/>
    <p:sldId id="20761376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23/12/2021</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23/12/2021</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iuYuancheng/WebAttestation"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iuYuancheng/WebAttestation/blob/main/src/dataParser/yaml2csv.py"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New Feature/Function added:</a:t>
            </a:r>
          </a:p>
          <a:p>
            <a:pPr marL="0" indent="0">
              <a:buFont typeface="Arial" panose="020B0604020202020204" pitchFamily="34" charset="0"/>
              <a:buNone/>
            </a:pPr>
            <a:r>
              <a:rPr lang="en-US" sz="1600" dirty="0">
                <a:solidFill>
                  <a:srgbClr val="24292F"/>
                </a:solidFill>
                <a:latin typeface="-apple-system"/>
              </a:rPr>
              <a:t>1. </a:t>
            </a:r>
            <a:r>
              <a:rPr lang="en-US" sz="1600" b="1" dirty="0">
                <a:solidFill>
                  <a:srgbClr val="24292F"/>
                </a:solidFill>
                <a:latin typeface="-apple-system"/>
              </a:rPr>
              <a:t>Web Attestation Module</a:t>
            </a:r>
            <a:r>
              <a:rPr lang="en-US" sz="1600" dirty="0">
                <a:solidFill>
                  <a:srgbClr val="24292F"/>
                </a:solidFill>
                <a:latin typeface="-apple-system"/>
              </a:rPr>
              <a:t>: Added Logger for execution monitor and next step.</a:t>
            </a:r>
          </a:p>
          <a:p>
            <a:pPr marL="0" indent="0">
              <a:buFont typeface="Arial" panose="020B0604020202020204" pitchFamily="34" charset="0"/>
              <a:buNone/>
            </a:pPr>
            <a:r>
              <a:rPr lang="en-US" sz="1600" dirty="0">
                <a:solidFill>
                  <a:srgbClr val="24292F"/>
                </a:solidFill>
                <a:latin typeface="-apple-system"/>
              </a:rPr>
              <a:t>2. </a:t>
            </a:r>
            <a:r>
              <a:rPr lang="en-US" sz="1600" b="1" dirty="0">
                <a:solidFill>
                  <a:srgbClr val="24292F"/>
                </a:solidFill>
                <a:latin typeface="-apple-system"/>
              </a:rPr>
              <a:t>Web Attestation Module</a:t>
            </a:r>
            <a:r>
              <a:rPr lang="en-US" sz="1600" dirty="0">
                <a:solidFill>
                  <a:srgbClr val="24292F"/>
                </a:solidFill>
                <a:latin typeface="-apple-system"/>
              </a:rPr>
              <a:t>: Added the recover method and data handling module (Dataset loader module ): </a:t>
            </a:r>
          </a:p>
          <a:p>
            <a:pPr marL="0" indent="0">
              <a:buFont typeface="Arial" panose="020B0604020202020204" pitchFamily="34" charset="0"/>
              <a:buNone/>
            </a:pPr>
            <a:r>
              <a:rPr lang="en-US" sz="1600" dirty="0">
                <a:solidFill>
                  <a:srgbClr val="24292F"/>
                </a:solidFill>
                <a:latin typeface="-apple-system"/>
              </a:rPr>
              <a:t> Data-Set-Loader function: </a:t>
            </a:r>
          </a:p>
          <a:p>
            <a:pPr marL="0" indent="0">
              <a:buNone/>
            </a:pPr>
            <a:r>
              <a:rPr lang="en-US" sz="1600" dirty="0">
                <a:solidFill>
                  <a:srgbClr val="24292F"/>
                </a:solidFill>
                <a:latin typeface="-apple-system"/>
              </a:rPr>
              <a:t>	- Load URL from </a:t>
            </a:r>
            <a:r>
              <a:rPr lang="en-US" sz="1600" dirty="0" err="1">
                <a:solidFill>
                  <a:srgbClr val="24292F"/>
                </a:solidFill>
                <a:latin typeface="-apple-system"/>
              </a:rPr>
              <a:t>url</a:t>
            </a:r>
            <a:r>
              <a:rPr lang="en-US" sz="1600" dirty="0">
                <a:solidFill>
                  <a:srgbClr val="24292F"/>
                </a:solidFill>
                <a:latin typeface="-apple-system"/>
              </a:rPr>
              <a:t> source file and processed </a:t>
            </a:r>
            <a:r>
              <a:rPr lang="en-US" sz="1600" dirty="0" err="1">
                <a:solidFill>
                  <a:srgbClr val="24292F"/>
                </a:solidFill>
                <a:latin typeface="-apple-system"/>
              </a:rPr>
              <a:t>url</a:t>
            </a:r>
            <a:r>
              <a:rPr lang="en-US" sz="1600" dirty="0">
                <a:solidFill>
                  <a:srgbClr val="24292F"/>
                </a:solidFill>
                <a:latin typeface="-apple-system"/>
              </a:rPr>
              <a:t> file, find all the unprocessed </a:t>
            </a:r>
            <a:r>
              <a:rPr lang="en-US" sz="1600" dirty="0" err="1">
                <a:solidFill>
                  <a:srgbClr val="24292F"/>
                </a:solidFill>
                <a:latin typeface="-apple-system"/>
              </a:rPr>
              <a:t>urls</a:t>
            </a:r>
            <a:r>
              <a:rPr lang="en-US" sz="1600" dirty="0">
                <a:solidFill>
                  <a:srgbClr val="24292F"/>
                </a:solidFill>
                <a:latin typeface="-apple-system"/>
              </a:rPr>
              <a:t> and load into the attestation program.</a:t>
            </a:r>
          </a:p>
          <a:p>
            <a:pPr marL="0" indent="0">
              <a:buNone/>
            </a:pPr>
            <a:r>
              <a:rPr lang="en-US" sz="1600" dirty="0">
                <a:solidFill>
                  <a:srgbClr val="24292F"/>
                </a:solidFill>
                <a:latin typeface="-apple-system"/>
              </a:rPr>
              <a:t>	- Save successful/checked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resultPcdurl.txt</a:t>
            </a:r>
          </a:p>
          <a:p>
            <a:pPr marL="0" indent="0">
              <a:buNone/>
            </a:pPr>
            <a:r>
              <a:rPr lang="en-US" sz="1600" dirty="0">
                <a:solidFill>
                  <a:srgbClr val="24292F"/>
                </a:solidFill>
                <a:latin typeface="-apple-system"/>
              </a:rPr>
              <a:t>	- Save failed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resultErrurl.txt</a:t>
            </a:r>
          </a:p>
          <a:p>
            <a:pPr marL="0" indent="0">
              <a:buNone/>
            </a:pPr>
            <a:endParaRPr lang="en-US" sz="800" u="sng" dirty="0">
              <a:solidFill>
                <a:srgbClr val="24292F"/>
              </a:solidFill>
              <a:latin typeface="-apple-system"/>
            </a:endParaRPr>
          </a:p>
          <a:p>
            <a:pPr marL="0" indent="0">
              <a:buNone/>
            </a:pPr>
            <a:r>
              <a:rPr lang="en-US" sz="1600" dirty="0">
                <a:solidFill>
                  <a:srgbClr val="24292F"/>
                </a:solidFill>
                <a:latin typeface="-apple-system"/>
              </a:rPr>
              <a:t>4. </a:t>
            </a:r>
            <a:r>
              <a:rPr lang="en-US" sz="1600" b="1" dirty="0" err="1">
                <a:solidFill>
                  <a:srgbClr val="24292F"/>
                </a:solidFill>
                <a:latin typeface="-apple-system"/>
              </a:rPr>
              <a:t>WebScreenShoter</a:t>
            </a:r>
            <a:r>
              <a:rPr lang="en-US" sz="1600" b="1" dirty="0">
                <a:solidFill>
                  <a:srgbClr val="24292F"/>
                </a:solidFill>
                <a:latin typeface="-apple-system"/>
              </a:rPr>
              <a:t> Module</a:t>
            </a:r>
            <a:r>
              <a:rPr lang="en-US" sz="1600" dirty="0">
                <a:solidFill>
                  <a:srgbClr val="24292F"/>
                </a:solidFill>
                <a:latin typeface="-apple-system"/>
              </a:rPr>
              <a:t>: Added  pyQT5-WebEngine and Google browsers driver selection in the </a:t>
            </a:r>
            <a:r>
              <a:rPr lang="en-US" sz="1600" dirty="0" err="1">
                <a:solidFill>
                  <a:srgbClr val="24292F"/>
                </a:solidFill>
                <a:latin typeface="-apple-system"/>
              </a:rPr>
              <a:t>webScreenShoter</a:t>
            </a:r>
            <a:r>
              <a:rPr lang="en-US" sz="1600" dirty="0">
                <a:solidFill>
                  <a:srgbClr val="24292F"/>
                </a:solidFill>
                <a:latin typeface="-apple-system"/>
              </a:rPr>
              <a:t>, Added the page capture file resolution config.</a:t>
            </a:r>
          </a:p>
          <a:p>
            <a:pPr marL="0" indent="0">
              <a:buFont typeface="Arial" panose="020B0604020202020204" pitchFamily="34" charset="0"/>
              <a:buNone/>
            </a:pPr>
            <a:r>
              <a:rPr lang="en-US" sz="1600" dirty="0">
                <a:solidFill>
                  <a:srgbClr val="24292F"/>
                </a:solidFill>
                <a:latin typeface="-apple-system"/>
              </a:rPr>
              <a:t>5. </a:t>
            </a:r>
            <a:r>
              <a:rPr lang="en-US" sz="1600" b="1" dirty="0" err="1">
                <a:solidFill>
                  <a:srgbClr val="24292F"/>
                </a:solidFill>
                <a:latin typeface="-apple-system"/>
              </a:rPr>
              <a:t>PhishperidaPKG</a:t>
            </a:r>
            <a:r>
              <a:rPr lang="en-US" sz="1600" dirty="0">
                <a:solidFill>
                  <a:srgbClr val="24292F"/>
                </a:solidFill>
                <a:latin typeface="-apple-system"/>
              </a:rPr>
              <a:t>: Uploaded the Phishing training data.</a:t>
            </a:r>
          </a:p>
          <a:p>
            <a:pPr marL="0" indent="0">
              <a:buFont typeface="Arial" panose="020B0604020202020204" pitchFamily="34" charset="0"/>
              <a:buNone/>
            </a:pPr>
            <a:endParaRPr lang="en-US" sz="1600" dirty="0">
              <a:solidFill>
                <a:srgbClr val="24292F"/>
              </a:solidFill>
              <a:latin typeface="-apple-system"/>
            </a:endParaRPr>
          </a:p>
          <a:p>
            <a:pPr marL="0" indent="0">
              <a:buFont typeface="Arial" panose="020B0604020202020204" pitchFamily="34" charset="0"/>
              <a:buNone/>
            </a:pPr>
            <a:r>
              <a:rPr lang="en-US" sz="1600" dirty="0">
                <a:solidFill>
                  <a:srgbClr val="24292F"/>
                </a:solidFill>
                <a:latin typeface="-apple-system"/>
              </a:rPr>
              <a:t>Detail info: </a:t>
            </a:r>
            <a:r>
              <a:rPr lang="en-US" sz="1600" dirty="0">
                <a:solidFill>
                  <a:srgbClr val="24292F"/>
                </a:solidFill>
                <a:latin typeface="-apple-system"/>
                <a:hlinkClick r:id="rId2"/>
              </a:rPr>
              <a:t>https://github.com/LiuYuancheng/WebAttestation</a:t>
            </a:r>
            <a:endParaRPr lang="en-US" sz="1600" dirty="0">
              <a:solidFill>
                <a:srgbClr val="24292F"/>
              </a:solidFill>
              <a:latin typeface="-apple-system"/>
            </a:endParaRPr>
          </a:p>
          <a:p>
            <a:pPr marL="0" indent="0">
              <a:buNone/>
            </a:pPr>
            <a:endParaRPr lang="en-US" sz="1600" b="1" dirty="0">
              <a:solidFill>
                <a:srgbClr val="24292F"/>
              </a:solidFill>
              <a:latin typeface="-apple-system"/>
            </a:endParaRPr>
          </a:p>
          <a:p>
            <a:pPr marL="0" indent="0">
              <a:buFont typeface="Arial" panose="020B0604020202020204" pitchFamily="34" charset="0"/>
              <a:buNone/>
            </a:pPr>
            <a:r>
              <a:rPr lang="en-US" sz="1600" b="1" dirty="0">
                <a:solidFill>
                  <a:srgbClr val="000000"/>
                </a:solidFill>
                <a:latin typeface="Calibri" panose="020F0502020204030204" pitchFamily="34" charset="0"/>
              </a:rPr>
              <a:t>Question to </a:t>
            </a:r>
            <a:r>
              <a:rPr lang="en-US" sz="1600" b="1" dirty="0" err="1">
                <a:solidFill>
                  <a:srgbClr val="000000"/>
                </a:solidFill>
                <a:latin typeface="Calibri" panose="020F0502020204030204" pitchFamily="34" charset="0"/>
              </a:rPr>
              <a:t>PhishingPedia</a:t>
            </a:r>
            <a:r>
              <a:rPr lang="en-US" sz="1600" b="1" dirty="0">
                <a:solidFill>
                  <a:srgbClr val="000000"/>
                </a:solidFill>
                <a:latin typeface="Calibri" panose="020F0502020204030204" pitchFamily="34" charset="0"/>
              </a:rPr>
              <a:t> Team: No Reply Yet.</a:t>
            </a:r>
            <a:endParaRPr lang="en-US" sz="1600" dirty="0">
              <a:solidFill>
                <a:srgbClr val="24292F"/>
              </a:solidFill>
              <a:latin typeface="-apple-system"/>
            </a:endParaRPr>
          </a:p>
        </p:txBody>
      </p:sp>
    </p:spTree>
    <p:extLst>
      <p:ext uri="{BB962C8B-B14F-4D97-AF65-F5344CB8AC3E}">
        <p14:creationId xmlns:p14="http://schemas.microsoft.com/office/powerpoint/2010/main" val="14875851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38908" y="956863"/>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New 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688707" y="2066913"/>
            <a:ext cx="1152144" cy="24037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URL list file</a:t>
            </a:r>
            <a:endParaRPr lang="zh-CN" altLang="en-US" sz="1600"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266508" y="2304634"/>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2112023" y="3303291"/>
            <a:ext cx="1701907" cy="3423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Web Downloader</a:t>
            </a:r>
            <a:endParaRPr lang="zh-CN" altLang="en-US" sz="1600"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91923"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803979" y="4328747"/>
            <a:ext cx="577796"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Img</a:t>
            </a:r>
            <a:endParaRPr lang="zh-CN" altLang="en-US" sz="1600"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2840851"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517150" y="4328747"/>
            <a:ext cx="577795"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link</a:t>
            </a:r>
            <a:endParaRPr lang="zh-CN" altLang="en-US" sz="1600"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457196" y="368151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240782" y="4334781"/>
            <a:ext cx="773973" cy="29837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script</a:t>
            </a:r>
            <a:endParaRPr lang="zh-CN" altLang="en-US" sz="1600"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6133" y="3949280"/>
            <a:ext cx="6275196" cy="83803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817636"/>
            <a:ext cx="1203891" cy="246221"/>
          </a:xfrm>
          <a:prstGeom prst="rect">
            <a:avLst/>
          </a:prstGeom>
          <a:solidFill>
            <a:schemeClr val="bg1"/>
          </a:solidFill>
          <a:ln w="3175">
            <a:solidFill>
              <a:schemeClr val="tx1"/>
            </a:solidFill>
          </a:ln>
        </p:spPr>
        <p:txBody>
          <a:bodyPr wrap="square" rtlCol="0">
            <a:spAutoFit/>
          </a:bodyPr>
          <a:lstStyle/>
          <a:p>
            <a:r>
              <a:rPr lang="en-SG" sz="1000" b="1" dirty="0"/>
              <a:t>URL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3789912" y="3684251"/>
            <a:ext cx="525141" cy="6131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234673" y="4335498"/>
            <a:ext cx="1129650" cy="29090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Main page </a:t>
            </a:r>
            <a:endParaRPr lang="zh-CN" altLang="en-US" sz="16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4080452" y="3295834"/>
            <a:ext cx="1769007" cy="3617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US" sz="1600" b="1" dirty="0" err="1">
                <a:solidFill>
                  <a:srgbClr val="24292F"/>
                </a:solidFill>
                <a:latin typeface="-apple-system"/>
              </a:rPr>
              <a:t>Screenshoter</a:t>
            </a:r>
            <a:endParaRPr lang="zh-CN" altLang="en-US" sz="1600"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flipV="1">
            <a:off x="5849459" y="3250853"/>
            <a:ext cx="332433" cy="22584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6181892" y="3086191"/>
            <a:ext cx="1911509" cy="3293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Browser driver API</a:t>
            </a:r>
            <a:endParaRPr lang="zh-CN" altLang="en-US" sz="1600"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434346" y="2366369"/>
            <a:ext cx="0" cy="2539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5761609" y="3681368"/>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670103" y="4311499"/>
            <a:ext cx="1626636" cy="3230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Screen shot </a:t>
            </a:r>
            <a:r>
              <a:rPr lang="en-SG" altLang="zh-CN" sz="1600" b="1" dirty="0" err="1"/>
              <a:t>img</a:t>
            </a:r>
            <a:endParaRPr lang="zh-CN" altLang="en-US" sz="1600"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40401" y="4426485"/>
            <a:ext cx="454236" cy="9549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156945"/>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a:endCxn id="44" idx="1"/>
          </p:cNvCxnSpPr>
          <p:nvPr/>
        </p:nvCxnSpPr>
        <p:spPr>
          <a:xfrm>
            <a:off x="3011838" y="5314012"/>
            <a:ext cx="778074"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452443" y="4633158"/>
            <a:ext cx="0" cy="4979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297372" y="4680548"/>
            <a:ext cx="552087" cy="46262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89912" y="5170652"/>
            <a:ext cx="1562030"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PhishperidaPKG</a:t>
            </a:r>
            <a:endParaRPr lang="zh-CN" altLang="en-US" sz="1600"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4452443" y="5457372"/>
            <a:ext cx="0" cy="26453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4052482" y="5758307"/>
            <a:ext cx="797032"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Result </a:t>
            </a:r>
            <a:endParaRPr lang="zh-CN" altLang="en-US" sz="1600"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562366"/>
            <a:ext cx="75637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687201"/>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6181892" y="2460776"/>
            <a:ext cx="1781824" cy="297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pyQT5 </a:t>
            </a:r>
            <a:r>
              <a:rPr lang="en-SG" altLang="zh-CN" sz="1600" b="1" dirty="0" err="1"/>
              <a:t>WebEngine</a:t>
            </a:r>
            <a:endParaRPr lang="zh-CN" altLang="en-US" sz="1600"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5849459" y="2609426"/>
            <a:ext cx="332433" cy="86726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6859745" y="2825097"/>
            <a:ext cx="613255" cy="246221"/>
          </a:xfrm>
          <a:prstGeom prst="rect">
            <a:avLst/>
          </a:prstGeom>
          <a:noFill/>
          <a:ln w="3175">
            <a:noFill/>
          </a:ln>
        </p:spPr>
        <p:txBody>
          <a:bodyPr wrap="square" rtlCol="0">
            <a:spAutoFit/>
          </a:bodyPr>
          <a:lstStyle/>
          <a:p>
            <a:r>
              <a:rPr lang="en-SG" sz="1000" b="1" dirty="0"/>
              <a:t>OR</a:t>
            </a:r>
          </a:p>
        </p:txBody>
      </p:sp>
      <p:sp>
        <p:nvSpPr>
          <p:cNvPr id="51" name="矩形: 圆角 34">
            <a:extLst>
              <a:ext uri="{FF2B5EF4-FFF2-40B4-BE49-F238E27FC236}">
                <a16:creationId xmlns:a16="http://schemas.microsoft.com/office/drawing/2014/main" id="{A2BDD298-40FD-4B7B-A981-CBD3B5DE9DDE}"/>
              </a:ext>
            </a:extLst>
          </p:cNvPr>
          <p:cNvSpPr/>
          <p:nvPr/>
        </p:nvSpPr>
        <p:spPr>
          <a:xfrm>
            <a:off x="3275000" y="2040669"/>
            <a:ext cx="2395104"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Processed URL record  file</a:t>
            </a:r>
            <a:endParaRPr lang="zh-CN" altLang="en-US" sz="1600" b="1" dirty="0"/>
          </a:p>
        </p:txBody>
      </p:sp>
      <p:sp>
        <p:nvSpPr>
          <p:cNvPr id="52" name="矩形: 圆角 34">
            <a:extLst>
              <a:ext uri="{FF2B5EF4-FFF2-40B4-BE49-F238E27FC236}">
                <a16:creationId xmlns:a16="http://schemas.microsoft.com/office/drawing/2014/main" id="{A1120D95-FDAE-4BAA-AADC-F705261F9E33}"/>
              </a:ext>
            </a:extLst>
          </p:cNvPr>
          <p:cNvSpPr/>
          <p:nvPr/>
        </p:nvSpPr>
        <p:spPr>
          <a:xfrm>
            <a:off x="2099628" y="2620360"/>
            <a:ext cx="1620553" cy="3373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Data set Loader </a:t>
            </a:r>
            <a:endParaRPr lang="zh-CN" altLang="en-US" sz="1600" b="1" dirty="0"/>
          </a:p>
        </p:txBody>
      </p:sp>
      <p:cxnSp>
        <p:nvCxnSpPr>
          <p:cNvPr id="53" name="直接箭头连接符 49">
            <a:extLst>
              <a:ext uri="{FF2B5EF4-FFF2-40B4-BE49-F238E27FC236}">
                <a16:creationId xmlns:a16="http://schemas.microsoft.com/office/drawing/2014/main" id="{20AE8AC5-F721-4B4E-9412-B16F557BF453}"/>
              </a:ext>
            </a:extLst>
          </p:cNvPr>
          <p:cNvCxnSpPr>
            <a:cxnSpLocks/>
          </p:cNvCxnSpPr>
          <p:nvPr/>
        </p:nvCxnSpPr>
        <p:spPr>
          <a:xfrm>
            <a:off x="2840851" y="2970006"/>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30FE28C-34CB-463E-BE5D-BABCA2DB2BD7}"/>
              </a:ext>
            </a:extLst>
          </p:cNvPr>
          <p:cNvSpPr txBox="1"/>
          <p:nvPr/>
        </p:nvSpPr>
        <p:spPr>
          <a:xfrm>
            <a:off x="2366528" y="3002960"/>
            <a:ext cx="1257067" cy="246221"/>
          </a:xfrm>
          <a:prstGeom prst="rect">
            <a:avLst/>
          </a:prstGeom>
          <a:noFill/>
          <a:ln w="3175">
            <a:noFill/>
          </a:ln>
        </p:spPr>
        <p:txBody>
          <a:bodyPr wrap="square" rtlCol="0">
            <a:spAutoFit/>
          </a:bodyPr>
          <a:lstStyle/>
          <a:p>
            <a:r>
              <a:rPr lang="en-SG" sz="1000" b="1" dirty="0"/>
              <a:t>Un-processed URLs </a:t>
            </a:r>
          </a:p>
        </p:txBody>
      </p:sp>
      <p:cxnSp>
        <p:nvCxnSpPr>
          <p:cNvPr id="62" name="直接箭头连接符 49">
            <a:extLst>
              <a:ext uri="{FF2B5EF4-FFF2-40B4-BE49-F238E27FC236}">
                <a16:creationId xmlns:a16="http://schemas.microsoft.com/office/drawing/2014/main" id="{4CE32FF7-849F-40CF-80BF-4801B9D0474F}"/>
              </a:ext>
            </a:extLst>
          </p:cNvPr>
          <p:cNvCxnSpPr>
            <a:cxnSpLocks/>
          </p:cNvCxnSpPr>
          <p:nvPr/>
        </p:nvCxnSpPr>
        <p:spPr>
          <a:xfrm>
            <a:off x="3720181" y="2970006"/>
            <a:ext cx="736409" cy="2791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FA43209-1EC2-4D01-AA6B-803722DE0035}"/>
              </a:ext>
            </a:extLst>
          </p:cNvPr>
          <p:cNvSpPr txBox="1"/>
          <p:nvPr/>
        </p:nvSpPr>
        <p:spPr>
          <a:xfrm>
            <a:off x="3716622" y="2978371"/>
            <a:ext cx="1257067" cy="246221"/>
          </a:xfrm>
          <a:prstGeom prst="rect">
            <a:avLst/>
          </a:prstGeom>
          <a:noFill/>
          <a:ln w="3175">
            <a:noFill/>
          </a:ln>
        </p:spPr>
        <p:txBody>
          <a:bodyPr wrap="square" rtlCol="0">
            <a:spAutoFit/>
          </a:bodyPr>
          <a:lstStyle/>
          <a:p>
            <a:r>
              <a:rPr lang="en-SG" sz="1000" b="1" dirty="0"/>
              <a:t>Un-processed URLs </a:t>
            </a:r>
          </a:p>
        </p:txBody>
      </p:sp>
      <p:sp>
        <p:nvSpPr>
          <p:cNvPr id="75" name="矩形: 圆角 34">
            <a:extLst>
              <a:ext uri="{FF2B5EF4-FFF2-40B4-BE49-F238E27FC236}">
                <a16:creationId xmlns:a16="http://schemas.microsoft.com/office/drawing/2014/main" id="{6FA61511-F3BB-4048-A8DF-067B605233CB}"/>
              </a:ext>
            </a:extLst>
          </p:cNvPr>
          <p:cNvSpPr/>
          <p:nvPr/>
        </p:nvSpPr>
        <p:spPr>
          <a:xfrm>
            <a:off x="5892790" y="5173537"/>
            <a:ext cx="1250231"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a:t>
            </a:r>
            <a:endParaRPr lang="zh-CN" altLang="en-US" sz="1600" b="1" dirty="0"/>
          </a:p>
        </p:txBody>
      </p:sp>
      <p:cxnSp>
        <p:nvCxnSpPr>
          <p:cNvPr id="76" name="直接箭头连接符 49">
            <a:extLst>
              <a:ext uri="{FF2B5EF4-FFF2-40B4-BE49-F238E27FC236}">
                <a16:creationId xmlns:a16="http://schemas.microsoft.com/office/drawing/2014/main" id="{5D3F2C7C-4C80-47B9-8788-E72140A398CB}"/>
              </a:ext>
            </a:extLst>
          </p:cNvPr>
          <p:cNvCxnSpPr>
            <a:cxnSpLocks/>
            <a:stCxn id="44" idx="3"/>
            <a:endCxn id="75" idx="1"/>
          </p:cNvCxnSpPr>
          <p:nvPr/>
        </p:nvCxnSpPr>
        <p:spPr>
          <a:xfrm>
            <a:off x="5351942" y="5314012"/>
            <a:ext cx="540848" cy="288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2DA49CF-EC64-475E-A0D6-7EF7A35857C1}"/>
              </a:ext>
            </a:extLst>
          </p:cNvPr>
          <p:cNvCxnSpPr/>
          <p:nvPr/>
        </p:nvCxnSpPr>
        <p:spPr>
          <a:xfrm flipV="1">
            <a:off x="3623595" y="2366369"/>
            <a:ext cx="0" cy="22872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34">
            <a:extLst>
              <a:ext uri="{FF2B5EF4-FFF2-40B4-BE49-F238E27FC236}">
                <a16:creationId xmlns:a16="http://schemas.microsoft.com/office/drawing/2014/main" id="{F0848640-7FB5-4145-9074-FB0E9AE176BA}"/>
              </a:ext>
            </a:extLst>
          </p:cNvPr>
          <p:cNvSpPr/>
          <p:nvPr/>
        </p:nvSpPr>
        <p:spPr>
          <a:xfrm>
            <a:off x="1688707" y="5783580"/>
            <a:ext cx="1954533"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ERR URL record  file</a:t>
            </a:r>
            <a:endParaRPr lang="zh-CN" altLang="en-US" sz="1600" b="1" dirty="0"/>
          </a:p>
        </p:txBody>
      </p:sp>
      <p:cxnSp>
        <p:nvCxnSpPr>
          <p:cNvPr id="91" name="Connector: Elbow 90">
            <a:extLst>
              <a:ext uri="{FF2B5EF4-FFF2-40B4-BE49-F238E27FC236}">
                <a16:creationId xmlns:a16="http://schemas.microsoft.com/office/drawing/2014/main" id="{CC0411E7-73B8-404C-84C6-607F51B763C0}"/>
              </a:ext>
            </a:extLst>
          </p:cNvPr>
          <p:cNvCxnSpPr>
            <a:cxnSpLocks/>
            <a:endCxn id="89" idx="1"/>
          </p:cNvCxnSpPr>
          <p:nvPr/>
        </p:nvCxnSpPr>
        <p:spPr>
          <a:xfrm rot="5400000">
            <a:off x="308507" y="4169240"/>
            <a:ext cx="3139771" cy="379370"/>
          </a:xfrm>
          <a:prstGeom prst="bentConnector4">
            <a:avLst>
              <a:gd name="adj1" fmla="val 185"/>
              <a:gd name="adj2" fmla="val 22110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7D6704B-B239-4881-BC88-2E6984F533CC}"/>
              </a:ext>
            </a:extLst>
          </p:cNvPr>
          <p:cNvCxnSpPr>
            <a:cxnSpLocks/>
          </p:cNvCxnSpPr>
          <p:nvPr/>
        </p:nvCxnSpPr>
        <p:spPr>
          <a:xfrm flipH="1" flipV="1">
            <a:off x="1242874" y="4335498"/>
            <a:ext cx="223258"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圆角 34">
            <a:extLst>
              <a:ext uri="{FF2B5EF4-FFF2-40B4-BE49-F238E27FC236}">
                <a16:creationId xmlns:a16="http://schemas.microsoft.com/office/drawing/2014/main" id="{4E4FBCD3-DBFB-4CF8-BBB3-D61B046F0600}"/>
              </a:ext>
            </a:extLst>
          </p:cNvPr>
          <p:cNvSpPr/>
          <p:nvPr/>
        </p:nvSpPr>
        <p:spPr>
          <a:xfrm>
            <a:off x="4554122" y="4000453"/>
            <a:ext cx="591142" cy="28090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info</a:t>
            </a:r>
            <a:endParaRPr lang="zh-CN" altLang="en-US" sz="1600" b="1" dirty="0"/>
          </a:p>
        </p:txBody>
      </p:sp>
    </p:spTree>
    <p:extLst>
      <p:ext uri="{BB962C8B-B14F-4D97-AF65-F5344CB8AC3E}">
        <p14:creationId xmlns:p14="http://schemas.microsoft.com/office/powerpoint/2010/main" val="24410680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Under Progress Work: </a:t>
            </a:r>
          </a:p>
          <a:p>
            <a:pPr marL="0" indent="0">
              <a:buFont typeface="Arial" panose="020B0604020202020204" pitchFamily="34" charset="0"/>
              <a:buNone/>
            </a:pPr>
            <a:endParaRPr lang="en-US" sz="2000" b="1" dirty="0">
              <a:solidFill>
                <a:srgbClr val="24292F"/>
              </a:solidFill>
              <a:latin typeface="-apple-system"/>
            </a:endParaRPr>
          </a:p>
          <a:p>
            <a:pPr marL="0" indent="0">
              <a:buNone/>
            </a:pPr>
            <a:r>
              <a:rPr lang="en-US" sz="2000" b="1" dirty="0">
                <a:solidFill>
                  <a:srgbClr val="24292F"/>
                </a:solidFill>
                <a:latin typeface="-apple-system"/>
              </a:rPr>
              <a:t>1. Multithreading Progress: </a:t>
            </a:r>
          </a:p>
          <a:p>
            <a:pPr marL="0" indent="0">
              <a:buNone/>
            </a:pPr>
            <a:r>
              <a:rPr lang="en-US" sz="2000" dirty="0">
                <a:solidFill>
                  <a:srgbClr val="24292F"/>
                </a:solidFill>
                <a:latin typeface="-apple-system"/>
              </a:rPr>
              <a:t> - Task Balancer: </a:t>
            </a:r>
            <a:r>
              <a:rPr lang="en-US" sz="2000" dirty="0">
                <a:solidFill>
                  <a:srgbClr val="0070C0"/>
                </a:solidFill>
                <a:latin typeface="-apple-system"/>
              </a:rPr>
              <a:t>Finished</a:t>
            </a:r>
            <a:r>
              <a:rPr lang="en-US" sz="2000" dirty="0">
                <a:solidFill>
                  <a:srgbClr val="24292F"/>
                </a:solidFill>
                <a:latin typeface="-apple-system"/>
              </a:rPr>
              <a:t>. </a:t>
            </a:r>
          </a:p>
          <a:p>
            <a:pPr marL="0" indent="0">
              <a:buNone/>
            </a:pPr>
            <a:r>
              <a:rPr lang="en-US" sz="2000" dirty="0">
                <a:solidFill>
                  <a:srgbClr val="24292F"/>
                </a:solidFill>
                <a:latin typeface="-apple-system"/>
              </a:rPr>
              <a:t> - Background pool: </a:t>
            </a:r>
            <a:r>
              <a:rPr lang="en-US" sz="2000" dirty="0">
                <a:solidFill>
                  <a:schemeClr val="accent6">
                    <a:lumMod val="60000"/>
                    <a:lumOff val="40000"/>
                  </a:schemeClr>
                </a:solidFill>
                <a:latin typeface="-apple-system"/>
              </a:rPr>
              <a:t>Editing</a:t>
            </a:r>
            <a:r>
              <a:rPr lang="en-US" sz="2000" dirty="0">
                <a:solidFill>
                  <a:srgbClr val="24292F"/>
                </a:solidFill>
                <a:latin typeface="-apple-system"/>
              </a:rPr>
              <a:t>. </a:t>
            </a:r>
          </a:p>
          <a:p>
            <a:pPr marL="0" indent="0">
              <a:buNone/>
            </a:pPr>
            <a:r>
              <a:rPr lang="en-US" sz="2000" dirty="0">
                <a:solidFill>
                  <a:srgbClr val="24292F"/>
                </a:solidFill>
                <a:latin typeface="-apple-system"/>
              </a:rPr>
              <a:t> - Result merging module: not start yet. </a:t>
            </a:r>
          </a:p>
          <a:p>
            <a:pPr marL="0" indent="0">
              <a:buNone/>
            </a:pPr>
            <a:r>
              <a:rPr lang="en-US" sz="2000" dirty="0">
                <a:solidFill>
                  <a:srgbClr val="24292F"/>
                </a:solidFill>
                <a:latin typeface="-apple-system"/>
              </a:rPr>
              <a:t> - </a:t>
            </a:r>
            <a:r>
              <a:rPr lang="en-US" sz="2000" dirty="0" err="1">
                <a:solidFill>
                  <a:srgbClr val="24292F"/>
                </a:solidFill>
                <a:latin typeface="-apple-system"/>
              </a:rPr>
              <a:t>WebAttestation</a:t>
            </a:r>
            <a:r>
              <a:rPr lang="en-US" sz="2000" dirty="0">
                <a:solidFill>
                  <a:srgbClr val="24292F"/>
                </a:solidFill>
                <a:latin typeface="-apple-system"/>
              </a:rPr>
              <a:t> API two thread parallel running: </a:t>
            </a:r>
            <a:r>
              <a:rPr lang="en-US" sz="2000" dirty="0">
                <a:solidFill>
                  <a:schemeClr val="accent1"/>
                </a:solidFill>
                <a:latin typeface="-apple-system"/>
              </a:rPr>
              <a:t>Tested</a:t>
            </a:r>
            <a:r>
              <a:rPr lang="en-US" sz="20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0" indent="0">
              <a:buNone/>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r>
              <a:rPr lang="en-US" sz="1600" b="1" dirty="0">
                <a:solidFill>
                  <a:srgbClr val="0070C0"/>
                </a:solidFill>
                <a:latin typeface="-apple-system"/>
              </a:rPr>
              <a:t>Problem fixed if user select QT5 flag</a:t>
            </a:r>
            <a:r>
              <a:rPr lang="en-US" sz="16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Tree>
    <p:extLst>
      <p:ext uri="{BB962C8B-B14F-4D97-AF65-F5344CB8AC3E}">
        <p14:creationId xmlns:p14="http://schemas.microsoft.com/office/powerpoint/2010/main" val="16855856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AWS Data Pipeline Integration Plan [23/12/2021]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pic>
        <p:nvPicPr>
          <p:cNvPr id="4" name="Picture 3">
            <a:extLst>
              <a:ext uri="{FF2B5EF4-FFF2-40B4-BE49-F238E27FC236}">
                <a16:creationId xmlns:a16="http://schemas.microsoft.com/office/drawing/2014/main" id="{9354BAAE-3D68-4895-A5B7-D1BA93607603}"/>
              </a:ext>
            </a:extLst>
          </p:cNvPr>
          <p:cNvPicPr>
            <a:picLocks noChangeAspect="1"/>
          </p:cNvPicPr>
          <p:nvPr/>
        </p:nvPicPr>
        <p:blipFill>
          <a:blip r:embed="rId2"/>
          <a:stretch>
            <a:fillRect/>
          </a:stretch>
        </p:blipFill>
        <p:spPr>
          <a:xfrm>
            <a:off x="656611" y="1232042"/>
            <a:ext cx="1078884" cy="1280031"/>
          </a:xfrm>
          <a:prstGeom prst="rect">
            <a:avLst/>
          </a:prstGeom>
        </p:spPr>
      </p:pic>
      <p:sp>
        <p:nvSpPr>
          <p:cNvPr id="9" name="矩形: 圆角 34">
            <a:extLst>
              <a:ext uri="{FF2B5EF4-FFF2-40B4-BE49-F238E27FC236}">
                <a16:creationId xmlns:a16="http://schemas.microsoft.com/office/drawing/2014/main" id="{4D17E8B1-4CD7-4F24-9B68-E9A1E3641416}"/>
              </a:ext>
            </a:extLst>
          </p:cNvPr>
          <p:cNvSpPr/>
          <p:nvPr/>
        </p:nvSpPr>
        <p:spPr>
          <a:xfrm>
            <a:off x="656610" y="3460068"/>
            <a:ext cx="1848841" cy="4019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SG" sz="1600" b="1" i="0" dirty="0" err="1">
                <a:solidFill>
                  <a:srgbClr val="201F1E"/>
                </a:solidFill>
                <a:effectLst/>
                <a:latin typeface="Calibri" panose="020F0502020204030204" pitchFamily="34" charset="0"/>
              </a:rPr>
              <a:t>WebScrapper</a:t>
            </a:r>
            <a:r>
              <a:rPr lang="en-US" sz="1600" b="1" dirty="0">
                <a:solidFill>
                  <a:srgbClr val="24292F"/>
                </a:solidFill>
                <a:latin typeface="-apple-system"/>
              </a:rPr>
              <a:t>  </a:t>
            </a:r>
            <a:endParaRPr lang="zh-CN" altLang="en-US" sz="1600" b="1" dirty="0"/>
          </a:p>
        </p:txBody>
      </p:sp>
      <p:sp>
        <p:nvSpPr>
          <p:cNvPr id="10" name="TextBox 9">
            <a:extLst>
              <a:ext uri="{FF2B5EF4-FFF2-40B4-BE49-F238E27FC236}">
                <a16:creationId xmlns:a16="http://schemas.microsoft.com/office/drawing/2014/main" id="{82A9ABA6-11B7-4976-8FEE-5F3BC8C0B437}"/>
              </a:ext>
            </a:extLst>
          </p:cNvPr>
          <p:cNvSpPr txBox="1"/>
          <p:nvPr/>
        </p:nvSpPr>
        <p:spPr>
          <a:xfrm>
            <a:off x="1231507" y="2689085"/>
            <a:ext cx="1257067" cy="246221"/>
          </a:xfrm>
          <a:prstGeom prst="rect">
            <a:avLst/>
          </a:prstGeom>
          <a:noFill/>
          <a:ln w="3175">
            <a:noFill/>
          </a:ln>
        </p:spPr>
        <p:txBody>
          <a:bodyPr wrap="square" rtlCol="0">
            <a:spAutoFit/>
          </a:bodyPr>
          <a:lstStyle/>
          <a:p>
            <a:r>
              <a:rPr lang="en-SG" sz="1000" b="1" dirty="0"/>
              <a:t>URLs data </a:t>
            </a:r>
          </a:p>
        </p:txBody>
      </p:sp>
      <p:cxnSp>
        <p:nvCxnSpPr>
          <p:cNvPr id="13" name="直接箭头连接符 49">
            <a:extLst>
              <a:ext uri="{FF2B5EF4-FFF2-40B4-BE49-F238E27FC236}">
                <a16:creationId xmlns:a16="http://schemas.microsoft.com/office/drawing/2014/main" id="{4237AAE1-302D-49AA-878D-EB7C2C7466D3}"/>
              </a:ext>
            </a:extLst>
          </p:cNvPr>
          <p:cNvCxnSpPr>
            <a:cxnSpLocks/>
          </p:cNvCxnSpPr>
          <p:nvPr/>
        </p:nvCxnSpPr>
        <p:spPr>
          <a:xfrm>
            <a:off x="1231507" y="2512073"/>
            <a:ext cx="0" cy="8437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49">
            <a:extLst>
              <a:ext uri="{FF2B5EF4-FFF2-40B4-BE49-F238E27FC236}">
                <a16:creationId xmlns:a16="http://schemas.microsoft.com/office/drawing/2014/main" id="{395FA99E-7A03-412B-A86F-FB7E6BDB7C40}"/>
              </a:ext>
            </a:extLst>
          </p:cNvPr>
          <p:cNvCxnSpPr>
            <a:cxnSpLocks/>
          </p:cNvCxnSpPr>
          <p:nvPr/>
        </p:nvCxnSpPr>
        <p:spPr>
          <a:xfrm>
            <a:off x="1569139" y="3862026"/>
            <a:ext cx="0" cy="8437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6C787E-3475-4739-92A2-71505BB66AAA}"/>
              </a:ext>
            </a:extLst>
          </p:cNvPr>
          <p:cNvSpPr txBox="1"/>
          <p:nvPr/>
        </p:nvSpPr>
        <p:spPr>
          <a:xfrm>
            <a:off x="1581030" y="4140567"/>
            <a:ext cx="1257067" cy="400110"/>
          </a:xfrm>
          <a:prstGeom prst="rect">
            <a:avLst/>
          </a:prstGeom>
          <a:noFill/>
          <a:ln w="3175">
            <a:noFill/>
          </a:ln>
        </p:spPr>
        <p:txBody>
          <a:bodyPr wrap="square" rtlCol="0">
            <a:spAutoFit/>
          </a:bodyPr>
          <a:lstStyle/>
          <a:p>
            <a:r>
              <a:rPr lang="en-SG" sz="1000" b="1" dirty="0"/>
              <a:t>Web components data.</a:t>
            </a:r>
          </a:p>
        </p:txBody>
      </p:sp>
      <p:sp>
        <p:nvSpPr>
          <p:cNvPr id="17" name="矩形: 圆角 34">
            <a:extLst>
              <a:ext uri="{FF2B5EF4-FFF2-40B4-BE49-F238E27FC236}">
                <a16:creationId xmlns:a16="http://schemas.microsoft.com/office/drawing/2014/main" id="{007E515B-3D16-43AC-A160-802694575582}"/>
              </a:ext>
            </a:extLst>
          </p:cNvPr>
          <p:cNvSpPr/>
          <p:nvPr/>
        </p:nvSpPr>
        <p:spPr>
          <a:xfrm>
            <a:off x="1182513" y="4725831"/>
            <a:ext cx="6132687"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ceph</a:t>
            </a:r>
            <a:r>
              <a:rPr lang="en-SG" altLang="zh-CN" sz="1600" b="1" dirty="0"/>
              <a:t> </a:t>
            </a:r>
            <a:endParaRPr lang="zh-CN" altLang="en-US" sz="1600" b="1" dirty="0"/>
          </a:p>
        </p:txBody>
      </p:sp>
      <p:cxnSp>
        <p:nvCxnSpPr>
          <p:cNvPr id="18" name="直接箭头连接符 49">
            <a:extLst>
              <a:ext uri="{FF2B5EF4-FFF2-40B4-BE49-F238E27FC236}">
                <a16:creationId xmlns:a16="http://schemas.microsoft.com/office/drawing/2014/main" id="{6C4ED29D-E51E-4CE7-9C3F-31115896E15E}"/>
              </a:ext>
            </a:extLst>
          </p:cNvPr>
          <p:cNvCxnSpPr>
            <a:cxnSpLocks/>
          </p:cNvCxnSpPr>
          <p:nvPr/>
        </p:nvCxnSpPr>
        <p:spPr>
          <a:xfrm flipV="1">
            <a:off x="3408835" y="3862025"/>
            <a:ext cx="1" cy="843776"/>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EF27B36-1D29-47B1-993B-0755A3126727}"/>
              </a:ext>
            </a:extLst>
          </p:cNvPr>
          <p:cNvSpPr txBox="1"/>
          <p:nvPr/>
        </p:nvSpPr>
        <p:spPr>
          <a:xfrm>
            <a:off x="3408835" y="4091487"/>
            <a:ext cx="1257067" cy="400110"/>
          </a:xfrm>
          <a:prstGeom prst="rect">
            <a:avLst/>
          </a:prstGeom>
          <a:noFill/>
          <a:ln w="3175">
            <a:noFill/>
          </a:ln>
        </p:spPr>
        <p:txBody>
          <a:bodyPr wrap="square" rtlCol="0">
            <a:spAutoFit/>
          </a:bodyPr>
          <a:lstStyle/>
          <a:p>
            <a:r>
              <a:rPr lang="en-US" sz="1000" b="1" dirty="0"/>
              <a:t>Page screen shot, logo image, </a:t>
            </a:r>
            <a:r>
              <a:rPr lang="en-US" sz="1000" b="1" dirty="0" err="1"/>
              <a:t>url</a:t>
            </a:r>
            <a:endParaRPr lang="en-SG" sz="1000" b="1" dirty="0"/>
          </a:p>
        </p:txBody>
      </p:sp>
      <p:sp>
        <p:nvSpPr>
          <p:cNvPr id="22" name="矩形: 圆角 34">
            <a:extLst>
              <a:ext uri="{FF2B5EF4-FFF2-40B4-BE49-F238E27FC236}">
                <a16:creationId xmlns:a16="http://schemas.microsoft.com/office/drawing/2014/main" id="{2C3D80D7-9CC5-4F03-9472-AE1398151E22}"/>
              </a:ext>
            </a:extLst>
          </p:cNvPr>
          <p:cNvSpPr/>
          <p:nvPr/>
        </p:nvSpPr>
        <p:spPr>
          <a:xfrm>
            <a:off x="2930419" y="3455295"/>
            <a:ext cx="1431270" cy="4019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sz="1600" b="1" dirty="0" err="1">
                <a:solidFill>
                  <a:srgbClr val="201F1E"/>
                </a:solidFill>
                <a:latin typeface="Calibri" panose="020F0502020204030204" pitchFamily="34" charset="0"/>
              </a:rPr>
              <a:t>PhishingPedia</a:t>
            </a:r>
            <a:r>
              <a:rPr lang="en-US" sz="1600" b="1" dirty="0">
                <a:solidFill>
                  <a:srgbClr val="24292F"/>
                </a:solidFill>
                <a:latin typeface="-apple-system"/>
              </a:rPr>
              <a:t>  </a:t>
            </a:r>
            <a:endParaRPr lang="zh-CN" altLang="en-US" sz="1600" b="1" dirty="0"/>
          </a:p>
        </p:txBody>
      </p:sp>
      <p:cxnSp>
        <p:nvCxnSpPr>
          <p:cNvPr id="23" name="直接箭头连接符 49">
            <a:extLst>
              <a:ext uri="{FF2B5EF4-FFF2-40B4-BE49-F238E27FC236}">
                <a16:creationId xmlns:a16="http://schemas.microsoft.com/office/drawing/2014/main" id="{BD84A99B-688F-494B-8A8F-7B76F2D28FB3}"/>
              </a:ext>
            </a:extLst>
          </p:cNvPr>
          <p:cNvCxnSpPr>
            <a:cxnSpLocks/>
          </p:cNvCxnSpPr>
          <p:nvPr/>
        </p:nvCxnSpPr>
        <p:spPr>
          <a:xfrm flipH="1" flipV="1">
            <a:off x="1783959" y="2132169"/>
            <a:ext cx="1604188" cy="1296834"/>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6EA612C-5BB3-4EA9-AA30-385ABB47AF91}"/>
              </a:ext>
            </a:extLst>
          </p:cNvPr>
          <p:cNvSpPr txBox="1"/>
          <p:nvPr/>
        </p:nvSpPr>
        <p:spPr>
          <a:xfrm>
            <a:off x="2581248" y="2853292"/>
            <a:ext cx="1257067" cy="246221"/>
          </a:xfrm>
          <a:prstGeom prst="rect">
            <a:avLst/>
          </a:prstGeom>
          <a:noFill/>
          <a:ln w="3175">
            <a:noFill/>
          </a:ln>
        </p:spPr>
        <p:txBody>
          <a:bodyPr wrap="square" rtlCol="0">
            <a:spAutoFit/>
          </a:bodyPr>
          <a:lstStyle/>
          <a:p>
            <a:r>
              <a:rPr lang="en-SG" sz="1000" b="1" dirty="0"/>
              <a:t>Analysis result </a:t>
            </a:r>
          </a:p>
        </p:txBody>
      </p:sp>
      <p:sp>
        <p:nvSpPr>
          <p:cNvPr id="29" name="矩形: 圆角 34">
            <a:extLst>
              <a:ext uri="{FF2B5EF4-FFF2-40B4-BE49-F238E27FC236}">
                <a16:creationId xmlns:a16="http://schemas.microsoft.com/office/drawing/2014/main" id="{CD426C47-4A96-403C-A8F0-13CDCD267D84}"/>
              </a:ext>
            </a:extLst>
          </p:cNvPr>
          <p:cNvSpPr/>
          <p:nvPr/>
        </p:nvSpPr>
        <p:spPr>
          <a:xfrm>
            <a:off x="4914140" y="3429000"/>
            <a:ext cx="2327907" cy="4574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sz="1600" b="1" dirty="0">
                <a:solidFill>
                  <a:srgbClr val="201F1E"/>
                </a:solidFill>
                <a:latin typeface="Calibri" panose="020F0502020204030204" pitchFamily="34" charset="0"/>
              </a:rPr>
              <a:t>Randy’s AI/ML phishing detection module. </a:t>
            </a:r>
            <a:endParaRPr lang="zh-CN" altLang="en-US" sz="1600" b="1" dirty="0"/>
          </a:p>
        </p:txBody>
      </p:sp>
      <p:cxnSp>
        <p:nvCxnSpPr>
          <p:cNvPr id="30" name="直接箭头连接符 49">
            <a:extLst>
              <a:ext uri="{FF2B5EF4-FFF2-40B4-BE49-F238E27FC236}">
                <a16:creationId xmlns:a16="http://schemas.microsoft.com/office/drawing/2014/main" id="{2CAE13F4-2C04-4FA1-8F41-66D4C85B3DB3}"/>
              </a:ext>
            </a:extLst>
          </p:cNvPr>
          <p:cNvCxnSpPr>
            <a:cxnSpLocks/>
          </p:cNvCxnSpPr>
          <p:nvPr/>
        </p:nvCxnSpPr>
        <p:spPr>
          <a:xfrm flipV="1">
            <a:off x="5647120" y="3857253"/>
            <a:ext cx="1" cy="843776"/>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9">
            <a:extLst>
              <a:ext uri="{FF2B5EF4-FFF2-40B4-BE49-F238E27FC236}">
                <a16:creationId xmlns:a16="http://schemas.microsoft.com/office/drawing/2014/main" id="{CF256192-3453-40E5-81FA-A31F4325247A}"/>
              </a:ext>
            </a:extLst>
          </p:cNvPr>
          <p:cNvCxnSpPr>
            <a:cxnSpLocks/>
          </p:cNvCxnSpPr>
          <p:nvPr/>
        </p:nvCxnSpPr>
        <p:spPr>
          <a:xfrm flipH="1" flipV="1">
            <a:off x="1938528" y="2132169"/>
            <a:ext cx="3311968" cy="1255507"/>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BFFD761-C273-45ED-8EC7-0C2001B48F70}"/>
              </a:ext>
            </a:extLst>
          </p:cNvPr>
          <p:cNvSpPr txBox="1"/>
          <p:nvPr/>
        </p:nvSpPr>
        <p:spPr>
          <a:xfrm>
            <a:off x="5665697" y="4061934"/>
            <a:ext cx="1116021" cy="553998"/>
          </a:xfrm>
          <a:prstGeom prst="rect">
            <a:avLst/>
          </a:prstGeom>
          <a:noFill/>
          <a:ln w="3175">
            <a:noFill/>
          </a:ln>
        </p:spPr>
        <p:txBody>
          <a:bodyPr wrap="square" rtlCol="0">
            <a:spAutoFit/>
          </a:bodyPr>
          <a:lstStyle/>
          <a:p>
            <a:r>
              <a:rPr lang="en-US" sz="1000" b="1" dirty="0"/>
              <a:t>Needed web components [???]</a:t>
            </a:r>
            <a:endParaRPr lang="en-SG" sz="1000" b="1" dirty="0"/>
          </a:p>
        </p:txBody>
      </p:sp>
      <p:sp>
        <p:nvSpPr>
          <p:cNvPr id="42" name="TextBox 41">
            <a:extLst>
              <a:ext uri="{FF2B5EF4-FFF2-40B4-BE49-F238E27FC236}">
                <a16:creationId xmlns:a16="http://schemas.microsoft.com/office/drawing/2014/main" id="{F74BF612-A799-417F-A31A-3E833C40468D}"/>
              </a:ext>
            </a:extLst>
          </p:cNvPr>
          <p:cNvSpPr txBox="1"/>
          <p:nvPr/>
        </p:nvSpPr>
        <p:spPr>
          <a:xfrm>
            <a:off x="3993429" y="2857689"/>
            <a:ext cx="1257067" cy="246221"/>
          </a:xfrm>
          <a:prstGeom prst="rect">
            <a:avLst/>
          </a:prstGeom>
          <a:noFill/>
          <a:ln w="3175">
            <a:noFill/>
          </a:ln>
        </p:spPr>
        <p:txBody>
          <a:bodyPr wrap="square" rtlCol="0">
            <a:spAutoFit/>
          </a:bodyPr>
          <a:lstStyle/>
          <a:p>
            <a:r>
              <a:rPr lang="en-SG" sz="1000" b="1" dirty="0"/>
              <a:t>Analysis result [???] </a:t>
            </a:r>
          </a:p>
        </p:txBody>
      </p:sp>
      <p:cxnSp>
        <p:nvCxnSpPr>
          <p:cNvPr id="44" name="Connector: Elbow 43">
            <a:extLst>
              <a:ext uri="{FF2B5EF4-FFF2-40B4-BE49-F238E27FC236}">
                <a16:creationId xmlns:a16="http://schemas.microsoft.com/office/drawing/2014/main" id="{655C2192-42BD-4FDB-8724-B9D59036D85E}"/>
              </a:ext>
            </a:extLst>
          </p:cNvPr>
          <p:cNvCxnSpPr>
            <a:cxnSpLocks/>
            <a:stCxn id="4" idx="3"/>
          </p:cNvCxnSpPr>
          <p:nvPr/>
        </p:nvCxnSpPr>
        <p:spPr>
          <a:xfrm>
            <a:off x="1735495" y="1872058"/>
            <a:ext cx="7883993" cy="602823"/>
          </a:xfrm>
          <a:prstGeom prst="bentConnector3">
            <a:avLst>
              <a:gd name="adj1" fmla="val 9998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矩形: 圆角 34">
            <a:extLst>
              <a:ext uri="{FF2B5EF4-FFF2-40B4-BE49-F238E27FC236}">
                <a16:creationId xmlns:a16="http://schemas.microsoft.com/office/drawing/2014/main" id="{3A158D41-825F-46D7-8DE0-5DF734A98A43}"/>
              </a:ext>
            </a:extLst>
          </p:cNvPr>
          <p:cNvSpPr/>
          <p:nvPr/>
        </p:nvSpPr>
        <p:spPr>
          <a:xfrm>
            <a:off x="9132942" y="2551884"/>
            <a:ext cx="973092" cy="4574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err="1"/>
              <a:t>Graphql</a:t>
            </a:r>
            <a:endParaRPr lang="zh-CN" altLang="en-US" sz="1600" b="1" dirty="0"/>
          </a:p>
        </p:txBody>
      </p:sp>
      <p:sp>
        <p:nvSpPr>
          <p:cNvPr id="50" name="TextBox 49">
            <a:extLst>
              <a:ext uri="{FF2B5EF4-FFF2-40B4-BE49-F238E27FC236}">
                <a16:creationId xmlns:a16="http://schemas.microsoft.com/office/drawing/2014/main" id="{7E41A84D-D45F-46B0-93CE-120FD13540EF}"/>
              </a:ext>
            </a:extLst>
          </p:cNvPr>
          <p:cNvSpPr txBox="1"/>
          <p:nvPr/>
        </p:nvSpPr>
        <p:spPr>
          <a:xfrm>
            <a:off x="4945384" y="1609623"/>
            <a:ext cx="1263391" cy="246221"/>
          </a:xfrm>
          <a:prstGeom prst="rect">
            <a:avLst/>
          </a:prstGeom>
          <a:noFill/>
          <a:ln w="3175">
            <a:noFill/>
          </a:ln>
        </p:spPr>
        <p:txBody>
          <a:bodyPr wrap="square" rtlCol="0">
            <a:spAutoFit/>
          </a:bodyPr>
          <a:lstStyle/>
          <a:p>
            <a:r>
              <a:rPr lang="en-SG" sz="1000" b="1" dirty="0"/>
              <a:t>Analysis result data</a:t>
            </a:r>
          </a:p>
        </p:txBody>
      </p:sp>
      <p:cxnSp>
        <p:nvCxnSpPr>
          <p:cNvPr id="51" name="直接箭头连接符 49">
            <a:extLst>
              <a:ext uri="{FF2B5EF4-FFF2-40B4-BE49-F238E27FC236}">
                <a16:creationId xmlns:a16="http://schemas.microsoft.com/office/drawing/2014/main" id="{DE268CD6-FC32-464D-9C43-16CC5B29F447}"/>
              </a:ext>
            </a:extLst>
          </p:cNvPr>
          <p:cNvCxnSpPr>
            <a:cxnSpLocks/>
          </p:cNvCxnSpPr>
          <p:nvPr/>
        </p:nvCxnSpPr>
        <p:spPr>
          <a:xfrm>
            <a:off x="9619488" y="3042628"/>
            <a:ext cx="0" cy="41266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矩形: 圆角 34">
            <a:extLst>
              <a:ext uri="{FF2B5EF4-FFF2-40B4-BE49-F238E27FC236}">
                <a16:creationId xmlns:a16="http://schemas.microsoft.com/office/drawing/2014/main" id="{0E4CF87D-9D2E-4623-98DF-FFE38CB985AE}"/>
              </a:ext>
            </a:extLst>
          </p:cNvPr>
          <p:cNvSpPr/>
          <p:nvPr/>
        </p:nvSpPr>
        <p:spPr>
          <a:xfrm>
            <a:off x="9132942" y="3494321"/>
            <a:ext cx="1879180" cy="4008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a:t>Web host [Angular] </a:t>
            </a:r>
            <a:endParaRPr lang="zh-CN" altLang="en-US" sz="1600" b="1" dirty="0"/>
          </a:p>
        </p:txBody>
      </p:sp>
      <p:cxnSp>
        <p:nvCxnSpPr>
          <p:cNvPr id="57" name="直接箭头连接符 49">
            <a:extLst>
              <a:ext uri="{FF2B5EF4-FFF2-40B4-BE49-F238E27FC236}">
                <a16:creationId xmlns:a16="http://schemas.microsoft.com/office/drawing/2014/main" id="{9D2CB03B-932B-45BE-92C4-8599A665F5FD}"/>
              </a:ext>
            </a:extLst>
          </p:cNvPr>
          <p:cNvCxnSpPr>
            <a:cxnSpLocks/>
          </p:cNvCxnSpPr>
          <p:nvPr/>
        </p:nvCxnSpPr>
        <p:spPr>
          <a:xfrm>
            <a:off x="9619488" y="3934233"/>
            <a:ext cx="0" cy="41266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矩形: 圆角 34">
            <a:extLst>
              <a:ext uri="{FF2B5EF4-FFF2-40B4-BE49-F238E27FC236}">
                <a16:creationId xmlns:a16="http://schemas.microsoft.com/office/drawing/2014/main" id="{688CDAD0-A40A-4404-8352-D1CEBCDA61C4}"/>
              </a:ext>
            </a:extLst>
          </p:cNvPr>
          <p:cNvSpPr/>
          <p:nvPr/>
        </p:nvSpPr>
        <p:spPr>
          <a:xfrm>
            <a:off x="8622822" y="4362083"/>
            <a:ext cx="2651727" cy="4832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a:t> </a:t>
            </a:r>
            <a:r>
              <a:rPr lang="en-US" altLang="zh-CN" sz="1600" b="1" dirty="0" err="1"/>
              <a:t>WebPage</a:t>
            </a:r>
            <a:r>
              <a:rPr lang="en-US" altLang="zh-CN" sz="1600" b="1" dirty="0"/>
              <a:t> dashboard </a:t>
            </a:r>
            <a:endParaRPr lang="zh-CN" altLang="en-US" sz="1600" b="1" dirty="0"/>
          </a:p>
        </p:txBody>
      </p:sp>
      <p:sp>
        <p:nvSpPr>
          <p:cNvPr id="59" name="Rectangle 58">
            <a:extLst>
              <a:ext uri="{FF2B5EF4-FFF2-40B4-BE49-F238E27FC236}">
                <a16:creationId xmlns:a16="http://schemas.microsoft.com/office/drawing/2014/main" id="{08FDF94B-765C-4C0C-BED3-2982B239D618}"/>
              </a:ext>
            </a:extLst>
          </p:cNvPr>
          <p:cNvSpPr/>
          <p:nvPr/>
        </p:nvSpPr>
        <p:spPr>
          <a:xfrm>
            <a:off x="421704" y="3221882"/>
            <a:ext cx="7414703" cy="230109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pic>
        <p:nvPicPr>
          <p:cNvPr id="1026" name="Picture 2" descr="AWS Solution Architect - Associate - xpert careers">
            <a:extLst>
              <a:ext uri="{FF2B5EF4-FFF2-40B4-BE49-F238E27FC236}">
                <a16:creationId xmlns:a16="http://schemas.microsoft.com/office/drawing/2014/main" id="{DD6B2A17-4346-4E14-9D66-240220794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348" y="1630132"/>
            <a:ext cx="733359" cy="550019"/>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570E72F9-6EB8-46EA-92E3-94A4E9769625}"/>
              </a:ext>
            </a:extLst>
          </p:cNvPr>
          <p:cNvSpPr/>
          <p:nvPr/>
        </p:nvSpPr>
        <p:spPr>
          <a:xfrm>
            <a:off x="8854124" y="1606296"/>
            <a:ext cx="2291357" cy="248519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61" name="TextBox 60">
            <a:extLst>
              <a:ext uri="{FF2B5EF4-FFF2-40B4-BE49-F238E27FC236}">
                <a16:creationId xmlns:a16="http://schemas.microsoft.com/office/drawing/2014/main" id="{5D686B1E-DC0E-4F53-9320-81183F6CCC28}"/>
              </a:ext>
            </a:extLst>
          </p:cNvPr>
          <p:cNvSpPr txBox="1"/>
          <p:nvPr/>
        </p:nvSpPr>
        <p:spPr>
          <a:xfrm>
            <a:off x="506155" y="5185871"/>
            <a:ext cx="947741" cy="246221"/>
          </a:xfrm>
          <a:prstGeom prst="rect">
            <a:avLst/>
          </a:prstGeom>
          <a:solidFill>
            <a:schemeClr val="bg1"/>
          </a:solidFill>
          <a:ln w="3175">
            <a:solidFill>
              <a:schemeClr val="tx1"/>
            </a:solidFill>
          </a:ln>
        </p:spPr>
        <p:txBody>
          <a:bodyPr wrap="square" rtlCol="0">
            <a:spAutoFit/>
          </a:bodyPr>
          <a:lstStyle/>
          <a:p>
            <a:r>
              <a:rPr lang="en-US" sz="1000" b="1" dirty="0"/>
              <a:t>Telco Clusters </a:t>
            </a:r>
            <a:endParaRPr lang="en-SG" sz="1000" b="1" dirty="0"/>
          </a:p>
        </p:txBody>
      </p:sp>
      <p:pic>
        <p:nvPicPr>
          <p:cNvPr id="62" name="Picture 2" descr="AWS Solution Architect - Associate - xpert careers">
            <a:extLst>
              <a:ext uri="{FF2B5EF4-FFF2-40B4-BE49-F238E27FC236}">
                <a16:creationId xmlns:a16="http://schemas.microsoft.com/office/drawing/2014/main" id="{954452CC-55D9-4151-AD80-2C7189E47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332" y="1219314"/>
            <a:ext cx="733359" cy="536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 google, browser icon - Free download on Iconfinder">
            <a:extLst>
              <a:ext uri="{FF2B5EF4-FFF2-40B4-BE49-F238E27FC236}">
                <a16:creationId xmlns:a16="http://schemas.microsoft.com/office/drawing/2014/main" id="{0541FE02-1089-4378-9147-E2120061C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3898" y="4205281"/>
            <a:ext cx="410651" cy="41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839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Development work [23/12/2021]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
        <p:nvSpPr>
          <p:cNvPr id="34" name="内容占位符 2">
            <a:extLst>
              <a:ext uri="{FF2B5EF4-FFF2-40B4-BE49-F238E27FC236}">
                <a16:creationId xmlns:a16="http://schemas.microsoft.com/office/drawing/2014/main" id="{975FEEE4-2250-4BE0-821E-30940D4EF265}"/>
              </a:ext>
            </a:extLst>
          </p:cNvPr>
          <p:cNvSpPr txBox="1">
            <a:spLocks/>
          </p:cNvSpPr>
          <p:nvPr/>
        </p:nvSpPr>
        <p:spPr>
          <a:xfrm>
            <a:off x="532341" y="12504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Web Attestation</a:t>
            </a:r>
            <a:r>
              <a:rPr lang="en-US" sz="2000" b="1" dirty="0">
                <a:solidFill>
                  <a:srgbClr val="24292F"/>
                </a:solidFill>
              </a:rPr>
              <a:t>:</a:t>
            </a:r>
          </a:p>
          <a:p>
            <a:pPr marL="0" indent="0">
              <a:buFont typeface="Arial" panose="020B0604020202020204" pitchFamily="34" charset="0"/>
              <a:buNone/>
            </a:pPr>
            <a:endParaRPr lang="en-US" sz="2000" b="1" dirty="0">
              <a:solidFill>
                <a:srgbClr val="24292F"/>
              </a:solidFill>
            </a:endParaRPr>
          </a:p>
          <a:p>
            <a:pPr marL="457200" indent="-457200">
              <a:buFont typeface="Arial" panose="020B0604020202020204" pitchFamily="34" charset="0"/>
              <a:buAutoNum type="arabicPeriod"/>
            </a:pPr>
            <a:r>
              <a:rPr lang="en-US" sz="2000" dirty="0">
                <a:solidFill>
                  <a:srgbClr val="24292F"/>
                </a:solidFill>
              </a:rPr>
              <a:t>Result merge module: Added and tested.</a:t>
            </a:r>
          </a:p>
          <a:p>
            <a:pPr marL="457200" indent="-457200">
              <a:buFont typeface="Arial" panose="020B0604020202020204" pitchFamily="34" charset="0"/>
              <a:buAutoNum type="arabicPeriod"/>
            </a:pPr>
            <a:r>
              <a:rPr lang="en-US" sz="2000" dirty="0">
                <a:solidFill>
                  <a:srgbClr val="24292F"/>
                </a:solidFill>
                <a:latin typeface="-apple-system"/>
              </a:rPr>
              <a:t>Background pool: Added (tested 2 process running)</a:t>
            </a:r>
          </a:p>
          <a:p>
            <a:pPr marL="457200" indent="-457200">
              <a:buFont typeface="Arial" panose="020B0604020202020204" pitchFamily="34" charset="0"/>
              <a:buAutoNum type="arabicPeriod"/>
            </a:pPr>
            <a:r>
              <a:rPr lang="en-US" sz="2000" dirty="0">
                <a:solidFill>
                  <a:srgbClr val="24292F"/>
                </a:solidFill>
                <a:latin typeface="-apple-system"/>
              </a:rPr>
              <a:t>Problem: Web Screenshot capture module not work if the execute computer doesn’t have any graph API. [Still working on fixing this problem ]</a:t>
            </a:r>
            <a:endParaRPr lang="en-US" sz="2000" dirty="0">
              <a:solidFill>
                <a:srgbClr val="24292F"/>
              </a:solidFill>
            </a:endParaRPr>
          </a:p>
          <a:p>
            <a:pPr marL="0" indent="0">
              <a:buNone/>
            </a:pPr>
            <a:endParaRPr lang="en-US" sz="2000" dirty="0">
              <a:solidFill>
                <a:srgbClr val="24292F"/>
              </a:solidFill>
            </a:endParaRPr>
          </a:p>
          <a:p>
            <a:pPr marL="0" indent="0">
              <a:buNone/>
            </a:pPr>
            <a:r>
              <a:rPr lang="en-SG" sz="1800" b="1" i="0" dirty="0" err="1">
                <a:solidFill>
                  <a:srgbClr val="242424"/>
                </a:solidFill>
                <a:effectLst/>
                <a:latin typeface="Segoe UI" panose="020B0502040204020203" pitchFamily="34" charset="0"/>
              </a:rPr>
              <a:t>Cryptoscam</a:t>
            </a:r>
            <a:r>
              <a:rPr lang="en-SG" sz="1800" b="1" i="0" dirty="0">
                <a:solidFill>
                  <a:srgbClr val="242424"/>
                </a:solidFill>
                <a:effectLst/>
                <a:latin typeface="Segoe UI" panose="020B0502040204020203" pitchFamily="34" charset="0"/>
              </a:rPr>
              <a:t> URLs Parse Module: </a:t>
            </a:r>
          </a:p>
          <a:p>
            <a:pPr marL="457200" indent="-457200">
              <a:buAutoNum type="arabicPeriod"/>
            </a:pPr>
            <a:r>
              <a:rPr lang="en-US" sz="2000" dirty="0">
                <a:solidFill>
                  <a:srgbClr val="24292F"/>
                </a:solidFill>
                <a:latin typeface="-apple-system"/>
              </a:rPr>
              <a:t>Added the </a:t>
            </a:r>
            <a:r>
              <a:rPr lang="en-US" sz="2000" dirty="0" err="1">
                <a:solidFill>
                  <a:srgbClr val="24292F"/>
                </a:solidFill>
                <a:latin typeface="-apple-system"/>
              </a:rPr>
              <a:t>yaml</a:t>
            </a:r>
            <a:r>
              <a:rPr lang="en-US" sz="2000" dirty="0">
                <a:solidFill>
                  <a:srgbClr val="24292F"/>
                </a:solidFill>
                <a:latin typeface="-apple-system"/>
              </a:rPr>
              <a:t> file parse script: </a:t>
            </a:r>
            <a:r>
              <a:rPr lang="en-US" sz="2000" dirty="0">
                <a:solidFill>
                  <a:srgbClr val="24292F"/>
                </a:solidFill>
                <a:latin typeface="-apple-system"/>
                <a:hlinkClick r:id="rId2"/>
              </a:rPr>
              <a:t>https://github.com/LiuYuancheng/WebAttestation/blob/main/src/dataParser/yaml2csv.py</a:t>
            </a:r>
            <a:endParaRPr lang="en-US" sz="2000" dirty="0">
              <a:solidFill>
                <a:srgbClr val="24292F"/>
              </a:solidFill>
              <a:latin typeface="-apple-system"/>
            </a:endParaRP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Tree>
    <p:extLst>
      <p:ext uri="{BB962C8B-B14F-4D97-AF65-F5344CB8AC3E}">
        <p14:creationId xmlns:p14="http://schemas.microsoft.com/office/powerpoint/2010/main" val="36002757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flipV="1">
            <a:off x="2832407" y="2856933"/>
            <a:ext cx="517191" cy="79850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349597" y="2630294"/>
            <a:ext cx="2069461" cy="4333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
        <p:nvSpPr>
          <p:cNvPr id="29" name="矩形: 圆角 34">
            <a:extLst>
              <a:ext uri="{FF2B5EF4-FFF2-40B4-BE49-F238E27FC236}">
                <a16:creationId xmlns:a16="http://schemas.microsoft.com/office/drawing/2014/main" id="{C2B51392-35C2-4491-8DE6-07501185F04E}"/>
              </a:ext>
            </a:extLst>
          </p:cNvPr>
          <p:cNvSpPr/>
          <p:nvPr/>
        </p:nvSpPr>
        <p:spPr>
          <a:xfrm>
            <a:off x="3312336" y="3649187"/>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31" name="直接箭头连接符 49">
            <a:extLst>
              <a:ext uri="{FF2B5EF4-FFF2-40B4-BE49-F238E27FC236}">
                <a16:creationId xmlns:a16="http://schemas.microsoft.com/office/drawing/2014/main" id="{9B23AEC7-09B1-4D77-BF7F-6382FC2CB918}"/>
              </a:ext>
            </a:extLst>
          </p:cNvPr>
          <p:cNvCxnSpPr>
            <a:cxnSpLocks/>
            <a:endCxn id="29" idx="1"/>
          </p:cNvCxnSpPr>
          <p:nvPr/>
        </p:nvCxnSpPr>
        <p:spPr>
          <a:xfrm>
            <a:off x="2881851" y="3683077"/>
            <a:ext cx="430485" cy="2849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2EEBDC-915D-4B09-AF09-7A85877C370B}"/>
              </a:ext>
            </a:extLst>
          </p:cNvPr>
          <p:cNvSpPr txBox="1"/>
          <p:nvPr/>
        </p:nvSpPr>
        <p:spPr>
          <a:xfrm>
            <a:off x="3680849" y="3198090"/>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a:off x="7240568" y="3517722"/>
            <a:ext cx="372763" cy="542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13331" y="3345310"/>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7568132" y="2281721"/>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7240568" y="2600582"/>
            <a:ext cx="327564" cy="91714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8050319" y="3002182"/>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dirty="0">
                <a:solidFill>
                  <a:srgbClr val="0070C0"/>
                </a:solidFill>
                <a:latin typeface="Calibri" panose="020F0502020204030204" pitchFamily="34" charset="0"/>
              </a:rPr>
              <a:t>currently the answer 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1999</Words>
  <Application>Microsoft Office PowerPoint</Application>
  <PresentationFormat>Widescreen</PresentationFormat>
  <Paragraphs>246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inherit</vt:lpstr>
      <vt:lpstr>SFMono-Regular</vt:lpstr>
      <vt:lpstr>Ubuntu</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lpstr>Web Attestation [09/12/2021]</vt:lpstr>
      <vt:lpstr>Web Attestation [09/12/2021]</vt:lpstr>
      <vt:lpstr>Web Attestation [09/12/2021]</vt:lpstr>
      <vt:lpstr>AWS Data Pipeline Integration Plan [23/12/2021]</vt:lpstr>
      <vt:lpstr>Development work [23/12/2021]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145</cp:revision>
  <dcterms:created xsi:type="dcterms:W3CDTF">2021-11-18T06:42:33Z</dcterms:created>
  <dcterms:modified xsi:type="dcterms:W3CDTF">2021-12-23T11:22:12Z</dcterms:modified>
</cp:coreProperties>
</file>