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F645-2CFC-2936-E3D7-31AE4C8F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93D13-D966-5A95-A578-7C72B2D4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1DAD-E2D3-45A6-7E1D-1AF08FE0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9B37-EDCF-DE89-5F91-CEA66C46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CA84-1B20-4E2B-82F5-3FA73040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40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E949-FBD7-6B03-C9DF-B68EF911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B58F3-4D2B-7D4E-6B2E-6B79E8F9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4AB4F-BA36-E7F7-514A-AB0870FF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4E1A5-B133-566B-2163-B633D309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853C7-07F0-6107-156B-6AAF6BED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77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5B53-06EF-E4AD-1362-CBC75253F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6F485-B8E5-1AE4-146D-D39517348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EA2CE-6B85-3085-8D9F-4516FBC6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7AB3-0508-12F0-11FF-EDFA7791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02DC2-3825-BCF4-B319-1E3F78C0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675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B609-F788-F4F3-9913-980CD3AD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D7C8-0ECA-853B-D061-A85E2BC5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6A92-E308-D3B7-4EB4-09C416CE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E8A6-162C-5A8B-EF6B-3C087C65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55F3-B2E8-2FB8-54D7-86D57630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616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71E4-5A0E-0A72-3F69-AE77DFF7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A34C-5598-818E-ACC6-7BC956BE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5B964-66A8-2744-F7D1-EC0F99AF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3B46-9977-35E1-4078-5E262852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F862A-B47D-DF7F-F8F1-A29F846A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7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113A-508F-A6BF-4BFC-D55B68DF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81-957B-172B-3DAE-1B461C684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B159E-E3E8-B447-412A-6B98344CE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71E1-E4B7-4F01-9C24-5D3F50BD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FA38-EB19-D0B1-D52D-654490BC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C7AA8-DF9D-A36E-AC44-C4B1A825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05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FF1E-16CF-8975-2CAC-8F10A3CA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0023E-399F-CC99-D19F-EEC50FC3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4F461-244B-718A-164D-835BFAE94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B4386-965E-D09B-DF23-215948C2E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9FB53-4746-842F-0308-4C38110E0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474B0-AC9E-A45A-FDFB-D5406088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5ED82-E382-9FD6-9929-C23A22E9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3D64E-3A11-1A3C-10CB-BC602D55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51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BE11-4FCF-63E5-969F-C73C4709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60333-D7AD-BD68-BBFD-15F4E6F8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B2D92-FA4E-AB59-31D3-31078484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F9952-82B7-2E82-0D41-469981E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82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C8456-8236-24F1-F061-5D6E64BD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F78FF-5750-F4A3-3A4E-094200A0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C6D64-C553-6CC9-015D-B7A455CF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0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0830-FBA9-C779-142C-365C5647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DB61-7271-F5DC-064C-5A989DC0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38696-B9BE-33F2-08B6-1D3A1CABA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4436-C5C7-C8F2-DE66-91478698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4B5E-5D12-ABD5-1BA7-E4B8DB26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1C47E-B4AF-A83E-5652-7C571BC1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7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6D17-C6F3-87F1-2B1D-830275C0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AA782-DF16-E6EA-C930-86662A8B1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7E54-0BF0-00A6-8CB2-526BE7E3A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F47C9-3AFE-1F8E-3B03-25BB4B85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F316-3791-D8E2-21EC-5126ACA0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719BF-EEBF-D7D3-4351-0D17BD92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813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A233C-E70B-9C3B-AB61-B6FFE50E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F78-1628-01A6-62B9-D8E9FBC7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14FAE-B0B9-A7D8-DE3A-176527612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06AF-8DFA-4137-89EF-0EFE93628E77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E57E-CC37-1303-7572-54D90C4C3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2329-90C2-FCE8-F4BE-B3F61DFA4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88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98895378-C6F7-AA53-D5FB-3F02E3BB2B29}"/>
              </a:ext>
            </a:extLst>
          </p:cNvPr>
          <p:cNvSpPr/>
          <p:nvPr/>
        </p:nvSpPr>
        <p:spPr>
          <a:xfrm>
            <a:off x="3539777" y="2263923"/>
            <a:ext cx="831835" cy="664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DD2FF-4443-AF08-741B-C340D83EB1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42539" y="695285"/>
            <a:ext cx="9410248" cy="5226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90D61-5CA5-7E1F-665F-B3ED589D389B}"/>
              </a:ext>
            </a:extLst>
          </p:cNvPr>
          <p:cNvSpPr txBox="1"/>
          <p:nvPr/>
        </p:nvSpPr>
        <p:spPr>
          <a:xfrm>
            <a:off x="0" y="0"/>
            <a:ext cx="904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Attack Scenario 1: False command injection attack via phishing email and Backdoor Trojan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AAEF4-C08F-B1C2-335B-5091337BC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59" y="5760759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717B8-2002-56B5-2A15-57AAA17CC989}"/>
              </a:ext>
            </a:extLst>
          </p:cNvPr>
          <p:cNvCxnSpPr>
            <a:cxnSpLocks/>
          </p:cNvCxnSpPr>
          <p:nvPr/>
        </p:nvCxnSpPr>
        <p:spPr>
          <a:xfrm flipH="1" flipV="1">
            <a:off x="2239213" y="5133860"/>
            <a:ext cx="4114" cy="616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1D2E241-996E-E307-C4B7-317970363CD0}"/>
              </a:ext>
            </a:extLst>
          </p:cNvPr>
          <p:cNvSpPr/>
          <p:nvPr/>
        </p:nvSpPr>
        <p:spPr>
          <a:xfrm>
            <a:off x="2291935" y="53116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0A057-DC64-95D2-A69E-0E78C791B7CA}"/>
              </a:ext>
            </a:extLst>
          </p:cNvPr>
          <p:cNvCxnSpPr>
            <a:cxnSpLocks/>
          </p:cNvCxnSpPr>
          <p:nvPr/>
        </p:nvCxnSpPr>
        <p:spPr>
          <a:xfrm flipH="1">
            <a:off x="1068637" y="4526575"/>
            <a:ext cx="9337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FC9E9AF-F404-75E5-6A7C-482A6D1A9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075" y="4317768"/>
            <a:ext cx="339408" cy="25979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0F20D8-76E5-F382-84BB-DA8B2F87569E}"/>
              </a:ext>
            </a:extLst>
          </p:cNvPr>
          <p:cNvCxnSpPr>
            <a:cxnSpLocks/>
          </p:cNvCxnSpPr>
          <p:nvPr/>
        </p:nvCxnSpPr>
        <p:spPr>
          <a:xfrm flipV="1">
            <a:off x="2109376" y="4520523"/>
            <a:ext cx="0" cy="308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00EE09-5CAC-C889-5341-5A4D0AC22045}"/>
              </a:ext>
            </a:extLst>
          </p:cNvPr>
          <p:cNvCxnSpPr>
            <a:cxnSpLocks/>
          </p:cNvCxnSpPr>
          <p:nvPr/>
        </p:nvCxnSpPr>
        <p:spPr>
          <a:xfrm flipV="1">
            <a:off x="1085714" y="4162320"/>
            <a:ext cx="0" cy="314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0AE3810-D6D5-229F-1978-7EFA90DE5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33" y="3814451"/>
            <a:ext cx="339408" cy="25979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68B08B-735F-251E-F67E-5509054434B2}"/>
              </a:ext>
            </a:extLst>
          </p:cNvPr>
          <p:cNvCxnSpPr>
            <a:cxnSpLocks/>
          </p:cNvCxnSpPr>
          <p:nvPr/>
        </p:nvCxnSpPr>
        <p:spPr>
          <a:xfrm flipV="1">
            <a:off x="1088218" y="3038686"/>
            <a:ext cx="0" cy="7757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007CB6-36BB-CB5F-FF4D-BC76F9BEF7EF}"/>
              </a:ext>
            </a:extLst>
          </p:cNvPr>
          <p:cNvCxnSpPr>
            <a:cxnSpLocks/>
          </p:cNvCxnSpPr>
          <p:nvPr/>
        </p:nvCxnSpPr>
        <p:spPr>
          <a:xfrm>
            <a:off x="1106465" y="3029881"/>
            <a:ext cx="5246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CEF826-EC33-8217-9153-0662AB42A404}"/>
              </a:ext>
            </a:extLst>
          </p:cNvPr>
          <p:cNvCxnSpPr>
            <a:cxnSpLocks/>
          </p:cNvCxnSpPr>
          <p:nvPr/>
        </p:nvCxnSpPr>
        <p:spPr>
          <a:xfrm flipV="1">
            <a:off x="1656260" y="2834640"/>
            <a:ext cx="0" cy="248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F0B5392-D783-709A-2814-ABB49C8D8286}"/>
              </a:ext>
            </a:extLst>
          </p:cNvPr>
          <p:cNvSpPr/>
          <p:nvPr/>
        </p:nvSpPr>
        <p:spPr>
          <a:xfrm>
            <a:off x="838775" y="306241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456D73-489E-8642-940B-575ACF094047}"/>
              </a:ext>
            </a:extLst>
          </p:cNvPr>
          <p:cNvCxnSpPr>
            <a:cxnSpLocks/>
          </p:cNvCxnSpPr>
          <p:nvPr/>
        </p:nvCxnSpPr>
        <p:spPr>
          <a:xfrm>
            <a:off x="1953836" y="2919058"/>
            <a:ext cx="0" cy="680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A47CF97-F21D-CA3B-25D2-C76698AED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083" y="2630908"/>
            <a:ext cx="339408" cy="263164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0B518829-E02A-812F-9DBC-CDA7F1D77EB5}"/>
              </a:ext>
            </a:extLst>
          </p:cNvPr>
          <p:cNvSpPr/>
          <p:nvPr/>
        </p:nvSpPr>
        <p:spPr>
          <a:xfrm>
            <a:off x="1723145" y="315679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7FEDC7-4666-54A3-92CA-E6B9F182FDBC}"/>
              </a:ext>
            </a:extLst>
          </p:cNvPr>
          <p:cNvCxnSpPr>
            <a:cxnSpLocks/>
          </p:cNvCxnSpPr>
          <p:nvPr/>
        </p:nvCxnSpPr>
        <p:spPr>
          <a:xfrm>
            <a:off x="2109376" y="2834639"/>
            <a:ext cx="182559" cy="248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211961-7244-375A-91EB-2D65E96E1C71}"/>
              </a:ext>
            </a:extLst>
          </p:cNvPr>
          <p:cNvCxnSpPr>
            <a:cxnSpLocks/>
          </p:cNvCxnSpPr>
          <p:nvPr/>
        </p:nvCxnSpPr>
        <p:spPr>
          <a:xfrm flipV="1">
            <a:off x="2309820" y="3029762"/>
            <a:ext cx="1228640" cy="22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E5EAB5-C51E-642D-442D-523E235C8621}"/>
              </a:ext>
            </a:extLst>
          </p:cNvPr>
          <p:cNvCxnSpPr>
            <a:cxnSpLocks/>
          </p:cNvCxnSpPr>
          <p:nvPr/>
        </p:nvCxnSpPr>
        <p:spPr>
          <a:xfrm flipV="1">
            <a:off x="3574538" y="2762490"/>
            <a:ext cx="147070" cy="2180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F85CB3E-45E0-6EBB-7B4F-4886CAA15FF8}"/>
              </a:ext>
            </a:extLst>
          </p:cNvPr>
          <p:cNvSpPr/>
          <p:nvPr/>
        </p:nvSpPr>
        <p:spPr>
          <a:xfrm>
            <a:off x="3263914" y="280568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23D36D-2138-9721-B893-024C20642C5C}"/>
              </a:ext>
            </a:extLst>
          </p:cNvPr>
          <p:cNvCxnSpPr>
            <a:cxnSpLocks/>
          </p:cNvCxnSpPr>
          <p:nvPr/>
        </p:nvCxnSpPr>
        <p:spPr>
          <a:xfrm flipH="1">
            <a:off x="3616232" y="2834639"/>
            <a:ext cx="336822" cy="1042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82738F16-78E1-6CC4-FA5B-583FE261D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063" y="3014531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BBD8C9-E843-3219-53B5-12F846D6E212}"/>
              </a:ext>
            </a:extLst>
          </p:cNvPr>
          <p:cNvCxnSpPr>
            <a:cxnSpLocks/>
          </p:cNvCxnSpPr>
          <p:nvPr/>
        </p:nvCxnSpPr>
        <p:spPr>
          <a:xfrm flipH="1" flipV="1">
            <a:off x="4004056" y="2796429"/>
            <a:ext cx="189934" cy="1798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5C7DEF1-FC3D-E55D-139B-F090525B009C}"/>
              </a:ext>
            </a:extLst>
          </p:cNvPr>
          <p:cNvSpPr/>
          <p:nvPr/>
        </p:nvSpPr>
        <p:spPr>
          <a:xfrm>
            <a:off x="3846772" y="260099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8C4876-0C6A-D6CD-3873-143BF9B4DD69}"/>
              </a:ext>
            </a:extLst>
          </p:cNvPr>
          <p:cNvCxnSpPr>
            <a:cxnSpLocks/>
          </p:cNvCxnSpPr>
          <p:nvPr/>
        </p:nvCxnSpPr>
        <p:spPr>
          <a:xfrm>
            <a:off x="3955989" y="2871495"/>
            <a:ext cx="228285" cy="7277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0C88FD8-4325-D930-5BB1-6F0B05B7412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483966" y="5130204"/>
            <a:ext cx="5837074" cy="901913"/>
          </a:xfrm>
          <a:prstGeom prst="bentConnector3">
            <a:avLst>
              <a:gd name="adj1" fmla="val 1001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4E72A9-DDFD-4693-C45C-CA3B7972A7AF}"/>
              </a:ext>
            </a:extLst>
          </p:cNvPr>
          <p:cNvCxnSpPr>
            <a:cxnSpLocks/>
          </p:cNvCxnSpPr>
          <p:nvPr/>
        </p:nvCxnSpPr>
        <p:spPr>
          <a:xfrm flipH="1" flipV="1">
            <a:off x="4476438" y="2708058"/>
            <a:ext cx="379440" cy="3543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85FD3C21-9238-8B08-52B7-4890D3E58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929" y="2446887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04BC52F-7ED5-2806-B2A0-675F85738C5B}"/>
              </a:ext>
            </a:extLst>
          </p:cNvPr>
          <p:cNvCxnSpPr>
            <a:cxnSpLocks/>
          </p:cNvCxnSpPr>
          <p:nvPr/>
        </p:nvCxnSpPr>
        <p:spPr>
          <a:xfrm flipH="1">
            <a:off x="4861819" y="3062417"/>
            <a:ext cx="5498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AC0F1B-A446-C297-5AC7-54ED7346A25A}"/>
              </a:ext>
            </a:extLst>
          </p:cNvPr>
          <p:cNvCxnSpPr>
            <a:cxnSpLocks/>
          </p:cNvCxnSpPr>
          <p:nvPr/>
        </p:nvCxnSpPr>
        <p:spPr>
          <a:xfrm flipH="1" flipV="1">
            <a:off x="5493943" y="3038686"/>
            <a:ext cx="17025" cy="1543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DA308D-0E39-9516-E063-F1F2EEC6618E}"/>
              </a:ext>
            </a:extLst>
          </p:cNvPr>
          <p:cNvCxnSpPr>
            <a:cxnSpLocks/>
          </p:cNvCxnSpPr>
          <p:nvPr/>
        </p:nvCxnSpPr>
        <p:spPr>
          <a:xfrm flipH="1">
            <a:off x="5510968" y="4587304"/>
            <a:ext cx="3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08B3C07-534C-E507-3E2B-51C1E866593C}"/>
              </a:ext>
            </a:extLst>
          </p:cNvPr>
          <p:cNvSpPr/>
          <p:nvPr/>
        </p:nvSpPr>
        <p:spPr>
          <a:xfrm>
            <a:off x="4182264" y="221616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9FDC00B-2AFE-A2FA-90C8-C7208CAF16C4}"/>
              </a:ext>
            </a:extLst>
          </p:cNvPr>
          <p:cNvSpPr/>
          <p:nvPr/>
        </p:nvSpPr>
        <p:spPr>
          <a:xfrm>
            <a:off x="4827457" y="268115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DC998B9-CC29-EA29-DA75-2486C5647DD8}"/>
              </a:ext>
            </a:extLst>
          </p:cNvPr>
          <p:cNvSpPr/>
          <p:nvPr/>
        </p:nvSpPr>
        <p:spPr>
          <a:xfrm>
            <a:off x="5312326" y="576075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B341B71-BF71-03AC-46EA-CBDEF03996B5}"/>
              </a:ext>
            </a:extLst>
          </p:cNvPr>
          <p:cNvSpPr/>
          <p:nvPr/>
        </p:nvSpPr>
        <p:spPr>
          <a:xfrm>
            <a:off x="4743393" y="330874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7BB73F-090F-B612-85E7-E5D73B5D33D6}"/>
              </a:ext>
            </a:extLst>
          </p:cNvPr>
          <p:cNvCxnSpPr>
            <a:cxnSpLocks/>
          </p:cNvCxnSpPr>
          <p:nvPr/>
        </p:nvCxnSpPr>
        <p:spPr>
          <a:xfrm>
            <a:off x="4382801" y="2779536"/>
            <a:ext cx="532788" cy="4795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2367CB-64CF-C24B-522E-74ACEC6D82EC}"/>
              </a:ext>
            </a:extLst>
          </p:cNvPr>
          <p:cNvCxnSpPr>
            <a:cxnSpLocks/>
          </p:cNvCxnSpPr>
          <p:nvPr/>
        </p:nvCxnSpPr>
        <p:spPr>
          <a:xfrm>
            <a:off x="4926778" y="3243112"/>
            <a:ext cx="376404" cy="2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E807A54-9EF2-5653-7710-51623497F760}"/>
              </a:ext>
            </a:extLst>
          </p:cNvPr>
          <p:cNvCxnSpPr>
            <a:cxnSpLocks/>
          </p:cNvCxnSpPr>
          <p:nvPr/>
        </p:nvCxnSpPr>
        <p:spPr>
          <a:xfrm>
            <a:off x="5338403" y="3262438"/>
            <a:ext cx="17025" cy="1407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B87F4CF-30FD-0D2B-F54B-DA1B3CE44F6C}"/>
              </a:ext>
            </a:extLst>
          </p:cNvPr>
          <p:cNvCxnSpPr>
            <a:cxnSpLocks/>
          </p:cNvCxnSpPr>
          <p:nvPr/>
        </p:nvCxnSpPr>
        <p:spPr>
          <a:xfrm flipV="1">
            <a:off x="5346915" y="476829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01A342D9-3322-94EA-FF4D-DB0B465319E5}"/>
              </a:ext>
            </a:extLst>
          </p:cNvPr>
          <p:cNvSpPr/>
          <p:nvPr/>
        </p:nvSpPr>
        <p:spPr>
          <a:xfrm>
            <a:off x="5427067" y="47969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50B00F88-CAAF-AA98-61AD-1459D6A259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6695" y="3624190"/>
            <a:ext cx="407020" cy="392103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B457FB3E-7777-5DC0-5597-16979283EB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8903" b="15079"/>
          <a:stretch/>
        </p:blipFill>
        <p:spPr>
          <a:xfrm>
            <a:off x="7348070" y="6123664"/>
            <a:ext cx="2685714" cy="682887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80DB75-9F91-C0B0-98A2-A24DF974D840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8690927" y="5311605"/>
            <a:ext cx="0" cy="812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5873F1A2-E7DC-21DD-112C-933DB1A33AEF}"/>
              </a:ext>
            </a:extLst>
          </p:cNvPr>
          <p:cNvSpPr/>
          <p:nvPr/>
        </p:nvSpPr>
        <p:spPr>
          <a:xfrm>
            <a:off x="8781145" y="564374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7B2B053-CD71-FC38-6F40-79C93EE23936}"/>
              </a:ext>
            </a:extLst>
          </p:cNvPr>
          <p:cNvSpPr/>
          <p:nvPr/>
        </p:nvSpPr>
        <p:spPr>
          <a:xfrm>
            <a:off x="2172108" y="267466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2797FB-48E8-987E-29CB-F196A44D5446}"/>
              </a:ext>
            </a:extLst>
          </p:cNvPr>
          <p:cNvSpPr/>
          <p:nvPr/>
        </p:nvSpPr>
        <p:spPr>
          <a:xfrm>
            <a:off x="3908088" y="333296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82AF075-2024-5E53-AC7A-52611A0F66C7}"/>
              </a:ext>
            </a:extLst>
          </p:cNvPr>
          <p:cNvSpPr/>
          <p:nvPr/>
        </p:nvSpPr>
        <p:spPr>
          <a:xfrm>
            <a:off x="689930" y="3573054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CA97B65-9AB1-C875-A82C-AAE8D3FE811B}"/>
              </a:ext>
            </a:extLst>
          </p:cNvPr>
          <p:cNvSpPr/>
          <p:nvPr/>
        </p:nvSpPr>
        <p:spPr>
          <a:xfrm>
            <a:off x="1781516" y="3550796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4D73513-1764-2A9C-DACB-E65ABAFAC3A4}"/>
              </a:ext>
            </a:extLst>
          </p:cNvPr>
          <p:cNvSpPr/>
          <p:nvPr/>
        </p:nvSpPr>
        <p:spPr>
          <a:xfrm>
            <a:off x="1521765" y="2367428"/>
            <a:ext cx="628927" cy="5425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E8E3C44-0703-BAAA-BCDF-129E4D01C24F}"/>
              </a:ext>
            </a:extLst>
          </p:cNvPr>
          <p:cNvSpPr/>
          <p:nvPr/>
        </p:nvSpPr>
        <p:spPr>
          <a:xfrm>
            <a:off x="4099024" y="3606235"/>
            <a:ext cx="627344" cy="69513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C803C90-2918-0222-C7B5-AC9C0869D9CC}"/>
              </a:ext>
            </a:extLst>
          </p:cNvPr>
          <p:cNvSpPr/>
          <p:nvPr/>
        </p:nvSpPr>
        <p:spPr>
          <a:xfrm>
            <a:off x="5782328" y="4381674"/>
            <a:ext cx="528031" cy="5424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9A77EE-5657-9BAE-881E-AFE6620A41E6}"/>
              </a:ext>
            </a:extLst>
          </p:cNvPr>
          <p:cNvSpPr txBox="1"/>
          <p:nvPr/>
        </p:nvSpPr>
        <p:spPr>
          <a:xfrm>
            <a:off x="1851697" y="6302892"/>
            <a:ext cx="800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Attacker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33EBF00-A191-6D6D-7870-258EE4E31B0D}"/>
              </a:ext>
            </a:extLst>
          </p:cNvPr>
          <p:cNvSpPr txBox="1"/>
          <p:nvPr/>
        </p:nvSpPr>
        <p:spPr>
          <a:xfrm>
            <a:off x="8938513" y="5690408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Trains collision accident happens 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A064D14C-3922-05D0-691E-B2D553A5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6429" y="1672104"/>
            <a:ext cx="339408" cy="259794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3202684F-3CE4-BA0A-235F-EF15A8A07847}"/>
              </a:ext>
            </a:extLst>
          </p:cNvPr>
          <p:cNvSpPr txBox="1"/>
          <p:nvPr/>
        </p:nvSpPr>
        <p:spPr>
          <a:xfrm>
            <a:off x="10655837" y="1620752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071C6B9C-4DC5-7764-6072-0206D70C2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6429" y="2143098"/>
            <a:ext cx="339408" cy="263164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A4915377-7EBE-5E56-D089-E65A336C21E7}"/>
              </a:ext>
            </a:extLst>
          </p:cNvPr>
          <p:cNvSpPr txBox="1"/>
          <p:nvPr/>
        </p:nvSpPr>
        <p:spPr>
          <a:xfrm>
            <a:off x="10671853" y="2129263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Back door trojan 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E9B2F2AD-48C0-0528-82A6-E8CC7123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1683" y="2625933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DAC7D6BF-414B-C11F-E341-5A8025454A95}"/>
              </a:ext>
            </a:extLst>
          </p:cNvPr>
          <p:cNvSpPr txBox="1"/>
          <p:nvPr/>
        </p:nvSpPr>
        <p:spPr>
          <a:xfrm>
            <a:off x="10722021" y="2608238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Malware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22EB1887-C399-D64B-CC99-043F7B00C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016" y="3145815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F2F5B4F8-686B-C4D6-13D9-D86B0FA33D38}"/>
              </a:ext>
            </a:extLst>
          </p:cNvPr>
          <p:cNvSpPr txBox="1"/>
          <p:nvPr/>
        </p:nvSpPr>
        <p:spPr>
          <a:xfrm>
            <a:off x="10737073" y="3093008"/>
            <a:ext cx="124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Network traffic p-cap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7BEF974-85D5-D10F-BEEB-36592A612D6C}"/>
              </a:ext>
            </a:extLst>
          </p:cNvPr>
          <p:cNvSpPr/>
          <p:nvPr/>
        </p:nvSpPr>
        <p:spPr>
          <a:xfrm>
            <a:off x="10340611" y="4924134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E83F909D-AC00-D6D6-1199-1A0DE130CD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0870" y="4227627"/>
            <a:ext cx="417996" cy="292597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FDB6ABED-6AB3-B997-9477-39791E42A4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1683" y="3681172"/>
            <a:ext cx="363979" cy="35063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7F863E9-3A0F-5396-EDDD-C168B6891246}"/>
              </a:ext>
            </a:extLst>
          </p:cNvPr>
          <p:cNvSpPr txBox="1"/>
          <p:nvPr/>
        </p:nvSpPr>
        <p:spPr>
          <a:xfrm>
            <a:off x="10705662" y="3596861"/>
            <a:ext cx="148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Critical document and internal manual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9DCF8857-DEEB-E9E0-C521-C58416FFB0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2143" y="4317768"/>
            <a:ext cx="417996" cy="292597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A501DCE3-49F2-209F-9A46-FC7CB8EE387D}"/>
              </a:ext>
            </a:extLst>
          </p:cNvPr>
          <p:cNvSpPr txBox="1"/>
          <p:nvPr/>
        </p:nvSpPr>
        <p:spPr>
          <a:xfrm>
            <a:off x="10759873" y="4216832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Harmful Modbus command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0A5AC47-3388-3F43-549D-6C388DC36F62}"/>
              </a:ext>
            </a:extLst>
          </p:cNvPr>
          <p:cNvSpPr txBox="1"/>
          <p:nvPr/>
        </p:nvSpPr>
        <p:spPr>
          <a:xfrm>
            <a:off x="10705662" y="4915531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nodes </a:t>
            </a:r>
          </a:p>
        </p:txBody>
      </p:sp>
    </p:spTree>
    <p:extLst>
      <p:ext uri="{BB962C8B-B14F-4D97-AF65-F5344CB8AC3E}">
        <p14:creationId xmlns:p14="http://schemas.microsoft.com/office/powerpoint/2010/main" val="261398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01899" y="299045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81" y="2078219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12777" y="2224518"/>
            <a:ext cx="443437" cy="22918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4375425" y="2440514"/>
            <a:ext cx="376404" cy="23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774210" y="2453701"/>
            <a:ext cx="0" cy="141061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 flipV="1">
            <a:off x="4743667" y="3957071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881837-6C53-BB3A-C542-50E26F47B952}"/>
              </a:ext>
            </a:extLst>
          </p:cNvPr>
          <p:cNvSpPr/>
          <p:nvPr/>
        </p:nvSpPr>
        <p:spPr>
          <a:xfrm>
            <a:off x="5229595" y="3679280"/>
            <a:ext cx="466992" cy="42665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874669" y="1603149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command / data injector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85416" y="2318665"/>
            <a:ext cx="210936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CB45CD9-BFB9-3FEE-5B6E-17C610C159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903" b="15079"/>
          <a:stretch/>
        </p:blipFill>
        <p:spPr>
          <a:xfrm>
            <a:off x="5796150" y="5086220"/>
            <a:ext cx="4079449" cy="103726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2523B47-6B62-F5FE-3CB8-38E5C98F08E0}"/>
              </a:ext>
            </a:extLst>
          </p:cNvPr>
          <p:cNvSpPr txBox="1"/>
          <p:nvPr/>
        </p:nvSpPr>
        <p:spPr>
          <a:xfrm>
            <a:off x="7623844" y="4624555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Trains collision accident happens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C6973C-9EFA-F31B-F6EF-7A8B7CDC7C45}"/>
              </a:ext>
            </a:extLst>
          </p:cNvPr>
          <p:cNvCxnSpPr>
            <a:cxnSpLocks/>
          </p:cNvCxnSpPr>
          <p:nvPr/>
        </p:nvCxnSpPr>
        <p:spPr>
          <a:xfrm>
            <a:off x="5696587" y="3957071"/>
            <a:ext cx="12267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487220" y="4139347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752" y="3532981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22992" y="4122142"/>
            <a:ext cx="1420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nodes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9965388" y="3485128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command / data injector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477388" y="3157469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9944384" y="2949130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Modbus data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468752" y="2659669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08231" y="2450298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2707C79-4824-C71D-F3A6-7754BCA49928}"/>
              </a:ext>
            </a:extLst>
          </p:cNvPr>
          <p:cNvCxnSpPr>
            <a:cxnSpLocks/>
          </p:cNvCxnSpPr>
          <p:nvPr/>
        </p:nvCxnSpPr>
        <p:spPr>
          <a:xfrm>
            <a:off x="9487220" y="2172425"/>
            <a:ext cx="4258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72AC24-990E-AB4B-8660-9136A57611E4}"/>
              </a:ext>
            </a:extLst>
          </p:cNvPr>
          <p:cNvSpPr txBox="1"/>
          <p:nvPr/>
        </p:nvSpPr>
        <p:spPr>
          <a:xfrm>
            <a:off x="9936809" y="1941593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PLC electrical signal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69ED4B02-62FE-B455-01BF-D6BB45D62287}"/>
              </a:ext>
            </a:extLst>
          </p:cNvPr>
          <p:cNvSpPr/>
          <p:nvPr/>
        </p:nvSpPr>
        <p:spPr>
          <a:xfrm>
            <a:off x="7221894" y="4497355"/>
            <a:ext cx="139954" cy="5229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81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12668" y="317659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81" y="2078219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</p:cNvCxnSpPr>
          <p:nvPr/>
        </p:nvCxnSpPr>
        <p:spPr>
          <a:xfrm flipH="1">
            <a:off x="3021768" y="2411264"/>
            <a:ext cx="519452" cy="26392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4016513" y="2390636"/>
            <a:ext cx="746086" cy="596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743667" y="2397850"/>
            <a:ext cx="0" cy="6254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>
            <a:off x="4762599" y="3026205"/>
            <a:ext cx="44806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881837-6C53-BB3A-C542-50E26F47B952}"/>
              </a:ext>
            </a:extLst>
          </p:cNvPr>
          <p:cNvSpPr/>
          <p:nvPr/>
        </p:nvSpPr>
        <p:spPr>
          <a:xfrm>
            <a:off x="5196906" y="2827176"/>
            <a:ext cx="681379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818990" y="1799968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85416" y="2318665"/>
            <a:ext cx="210936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559177" y="3638648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709" y="3032282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94949" y="3621443"/>
            <a:ext cx="142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and HMI nodes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10037344" y="2994305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549345" y="265677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10016341" y="2448431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attack broadcast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540709" y="2158970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80188" y="1949599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3A05F-F361-CC8E-5139-3E45F4F2E339}"/>
              </a:ext>
            </a:extLst>
          </p:cNvPr>
          <p:cNvCxnSpPr>
            <a:cxnSpLocks/>
          </p:cNvCxnSpPr>
          <p:nvPr/>
        </p:nvCxnSpPr>
        <p:spPr>
          <a:xfrm>
            <a:off x="3021768" y="2710551"/>
            <a:ext cx="0" cy="2335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DA128-2656-C574-3877-8857EF0548E6}"/>
              </a:ext>
            </a:extLst>
          </p:cNvPr>
          <p:cNvSpPr/>
          <p:nvPr/>
        </p:nvSpPr>
        <p:spPr>
          <a:xfrm>
            <a:off x="2526598" y="2944139"/>
            <a:ext cx="990341" cy="14550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B80CAC-01CF-BF44-790D-06167A7905E8}"/>
              </a:ext>
            </a:extLst>
          </p:cNvPr>
          <p:cNvCxnSpPr>
            <a:cxnSpLocks/>
          </p:cNvCxnSpPr>
          <p:nvPr/>
        </p:nvCxnSpPr>
        <p:spPr>
          <a:xfrm>
            <a:off x="4816593" y="2390636"/>
            <a:ext cx="34007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E2DBC-A40F-2F02-6207-E4BA546ACBF7}"/>
              </a:ext>
            </a:extLst>
          </p:cNvPr>
          <p:cNvSpPr/>
          <p:nvPr/>
        </p:nvSpPr>
        <p:spPr>
          <a:xfrm>
            <a:off x="5176251" y="2099949"/>
            <a:ext cx="681379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474703E-896C-A5A1-622E-B200524EAB88}"/>
              </a:ext>
            </a:extLst>
          </p:cNvPr>
          <p:cNvSpPr/>
          <p:nvPr/>
        </p:nvSpPr>
        <p:spPr>
          <a:xfrm rot="17706813" flipH="1">
            <a:off x="4651583" y="3298571"/>
            <a:ext cx="120532" cy="263292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3" name="Picture 32" descr="A screenshot of a computer&#10;&#10;Description automatically generated">
            <a:extLst>
              <a:ext uri="{FF2B5EF4-FFF2-40B4-BE49-F238E27FC236}">
                <a16:creationId xmlns:a16="http://schemas.microsoft.com/office/drawing/2014/main" id="{92AAB52A-BB43-CAD2-C5F0-CE4AB43A88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005931" y="4712910"/>
            <a:ext cx="5504444" cy="8760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EC3078FD-E611-17DF-2C1F-AEA1E63857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/>
          <a:stretch/>
        </p:blipFill>
        <p:spPr>
          <a:xfrm>
            <a:off x="6005929" y="5662314"/>
            <a:ext cx="5504444" cy="8760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BC33706-561F-19C7-3E31-5710EDD82BED}"/>
              </a:ext>
            </a:extLst>
          </p:cNvPr>
          <p:cNvSpPr txBox="1"/>
          <p:nvPr/>
        </p:nvSpPr>
        <p:spPr>
          <a:xfrm>
            <a:off x="5951900" y="4435911"/>
            <a:ext cx="203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All PLC lose connection </a:t>
            </a:r>
          </a:p>
        </p:txBody>
      </p:sp>
    </p:spTree>
    <p:extLst>
      <p:ext uri="{BB962C8B-B14F-4D97-AF65-F5344CB8AC3E}">
        <p14:creationId xmlns:p14="http://schemas.microsoft.com/office/powerpoint/2010/main" val="428578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D6C4BB7-B7B5-A27A-D455-08D15EA10CEE}"/>
              </a:ext>
            </a:extLst>
          </p:cNvPr>
          <p:cNvSpPr txBox="1"/>
          <p:nvPr/>
        </p:nvSpPr>
        <p:spPr>
          <a:xfrm>
            <a:off x="356095" y="3736620"/>
            <a:ext cx="7993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Operation Scenario 1(Red) </a:t>
            </a:r>
            <a:r>
              <a:rPr lang="en-US" sz="1400" b="1" dirty="0">
                <a:solidFill>
                  <a:srgbClr val="C00000"/>
                </a:solidFill>
              </a:rPr>
              <a:t>: </a:t>
            </a:r>
            <a:r>
              <a:rPr lang="en-US" sz="1400" b="1" dirty="0"/>
              <a:t>Train power off, Train speed is 0 km/ h, Train emergency stopped or accident </a:t>
            </a:r>
            <a:endParaRPr lang="en-SG" sz="1400" b="1" dirty="0"/>
          </a:p>
        </p:txBody>
      </p:sp>
      <p:pic>
        <p:nvPicPr>
          <p:cNvPr id="15" name="Picture 14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47BD6986-1D65-0EEF-E9C0-82653AEE3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5" y="4139100"/>
            <a:ext cx="1476190" cy="628571"/>
          </a:xfrm>
          <a:prstGeom prst="rect">
            <a:avLst/>
          </a:prstGeom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4CA30A83-3924-A836-A4B2-97261497F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38" y="2099104"/>
            <a:ext cx="1676190" cy="9047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348CFA-1BFC-1BE6-DFD3-74AD01BD1B14}"/>
              </a:ext>
            </a:extLst>
          </p:cNvPr>
          <p:cNvSpPr txBox="1"/>
          <p:nvPr/>
        </p:nvSpPr>
        <p:spPr>
          <a:xfrm>
            <a:off x="4541100" y="1516197"/>
            <a:ext cx="3966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Normal Operation Scenario 2(Orange) : </a:t>
            </a:r>
            <a:r>
              <a:rPr lang="en-US" sz="1400" b="1" dirty="0"/>
              <a:t>Train power on , Train speed is low (0 km/ h – 20km/h)</a:t>
            </a:r>
            <a:endParaRPr lang="en-SG" sz="1400" b="1" dirty="0"/>
          </a:p>
        </p:txBody>
      </p:sp>
      <p:pic>
        <p:nvPicPr>
          <p:cNvPr id="18" name="Picture 17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931B59C4-DBA7-6A83-664C-92442D98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6" y="2435191"/>
            <a:ext cx="995158" cy="5847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2E4839-F8AB-3731-0308-337EC75ED695}"/>
              </a:ext>
            </a:extLst>
          </p:cNvPr>
          <p:cNvSpPr txBox="1"/>
          <p:nvPr/>
        </p:nvSpPr>
        <p:spPr>
          <a:xfrm>
            <a:off x="306318" y="1777807"/>
            <a:ext cx="403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Normal Operation Scenario 1 (Green) </a:t>
            </a:r>
            <a:r>
              <a:rPr lang="en-US" sz="1400" b="1" dirty="0"/>
              <a:t>: Train power on , Train speed is normal (56 km/ h – 90 km/ h)</a:t>
            </a:r>
            <a:endParaRPr lang="en-SG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687E0-ED8C-6756-75CF-E1FF24EC13E2}"/>
              </a:ext>
            </a:extLst>
          </p:cNvPr>
          <p:cNvSpPr txBox="1"/>
          <p:nvPr/>
        </p:nvSpPr>
        <p:spPr>
          <a:xfrm>
            <a:off x="306317" y="1471379"/>
            <a:ext cx="368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Normal states : </a:t>
            </a:r>
            <a:endParaRPr lang="en-SG" sz="1400" b="1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543FF-6497-320F-EBE3-9EE982AA5F35}"/>
              </a:ext>
            </a:extLst>
          </p:cNvPr>
          <p:cNvSpPr txBox="1"/>
          <p:nvPr/>
        </p:nvSpPr>
        <p:spPr>
          <a:xfrm>
            <a:off x="356095" y="3482045"/>
            <a:ext cx="368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Exception states : 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F51C80-B853-C93F-1000-83D30DC1B7F3}"/>
              </a:ext>
            </a:extLst>
          </p:cNvPr>
          <p:cNvSpPr txBox="1"/>
          <p:nvPr/>
        </p:nvSpPr>
        <p:spPr>
          <a:xfrm>
            <a:off x="1724902" y="2257335"/>
            <a:ext cx="2318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on </a:t>
            </a:r>
          </a:p>
          <a:p>
            <a:r>
              <a:rPr lang="en-US" sz="1200" dirty="0"/>
              <a:t>Throttle: on</a:t>
            </a:r>
          </a:p>
          <a:p>
            <a:r>
              <a:rPr lang="en-US" sz="1200" dirty="0"/>
              <a:t>Break: off </a:t>
            </a:r>
          </a:p>
          <a:p>
            <a:r>
              <a:rPr lang="en-US" sz="1200" dirty="0"/>
              <a:t>Front sensor: no detection</a:t>
            </a:r>
          </a:p>
          <a:p>
            <a:r>
              <a:rPr lang="en-US" sz="1200" dirty="0"/>
              <a:t>Speed sensor: </a:t>
            </a:r>
            <a:r>
              <a:rPr lang="en-US" sz="1200" dirty="0" err="1"/>
              <a:t>val</a:t>
            </a:r>
            <a:endParaRPr lang="en-SG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3D8E0-BE8F-DE19-9064-A8E27D4E1209}"/>
              </a:ext>
            </a:extLst>
          </p:cNvPr>
          <p:cNvSpPr txBox="1"/>
          <p:nvPr/>
        </p:nvSpPr>
        <p:spPr>
          <a:xfrm>
            <a:off x="6584553" y="2043654"/>
            <a:ext cx="1765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on </a:t>
            </a:r>
          </a:p>
          <a:p>
            <a:r>
              <a:rPr lang="en-US" sz="1200" dirty="0"/>
              <a:t>Throttle: Neutral </a:t>
            </a:r>
          </a:p>
          <a:p>
            <a:r>
              <a:rPr lang="en-US" sz="1200" dirty="0"/>
              <a:t>Break: on </a:t>
            </a:r>
          </a:p>
          <a:p>
            <a:r>
              <a:rPr lang="en-US" sz="1200" dirty="0"/>
              <a:t>Front sensor: detected</a:t>
            </a:r>
          </a:p>
          <a:p>
            <a:r>
              <a:rPr lang="en-US" sz="1200" dirty="0"/>
              <a:t>Speed sensor: 0 </a:t>
            </a:r>
            <a:endParaRPr lang="en-SG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FA1989-0D5A-B4C7-6A72-A352D8A1F98E}"/>
              </a:ext>
            </a:extLst>
          </p:cNvPr>
          <p:cNvSpPr txBox="1"/>
          <p:nvPr/>
        </p:nvSpPr>
        <p:spPr>
          <a:xfrm>
            <a:off x="2024409" y="4014744"/>
            <a:ext cx="272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off </a:t>
            </a:r>
          </a:p>
          <a:p>
            <a:r>
              <a:rPr lang="en-US" sz="1200" dirty="0"/>
              <a:t>Throttle: Neutral / On </a:t>
            </a:r>
          </a:p>
          <a:p>
            <a:r>
              <a:rPr lang="en-US" sz="1200" dirty="0"/>
              <a:t>Break: On/Off</a:t>
            </a:r>
          </a:p>
          <a:p>
            <a:r>
              <a:rPr lang="en-US" sz="1200" dirty="0"/>
              <a:t>Front sensor: detected </a:t>
            </a:r>
            <a:r>
              <a:rPr lang="en-SG" sz="1200" dirty="0"/>
              <a:t>/ no detection</a:t>
            </a:r>
          </a:p>
          <a:p>
            <a:r>
              <a:rPr lang="en-SG" sz="1200" dirty="0"/>
              <a:t>Speed sensor:0</a:t>
            </a:r>
          </a:p>
        </p:txBody>
      </p:sp>
    </p:spTree>
    <p:extLst>
      <p:ext uri="{BB962C8B-B14F-4D97-AF65-F5344CB8AC3E}">
        <p14:creationId xmlns:p14="http://schemas.microsoft.com/office/powerpoint/2010/main" val="369148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E4992876-BDAF-E206-3126-70CB2E7A3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9" y="939041"/>
            <a:ext cx="1935629" cy="1137431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26481E0-969F-1953-6D1C-C80A170ECEC5}"/>
              </a:ext>
            </a:extLst>
          </p:cNvPr>
          <p:cNvSpPr/>
          <p:nvPr/>
        </p:nvSpPr>
        <p:spPr>
          <a:xfrm rot="16200000">
            <a:off x="4356016" y="1176285"/>
            <a:ext cx="847725" cy="71445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6044E-6424-7BC1-60C8-2C870B753D67}"/>
              </a:ext>
            </a:extLst>
          </p:cNvPr>
          <p:cNvCxnSpPr>
            <a:cxnSpLocks/>
          </p:cNvCxnSpPr>
          <p:nvPr/>
        </p:nvCxnSpPr>
        <p:spPr>
          <a:xfrm flipH="1">
            <a:off x="5137107" y="1109650"/>
            <a:ext cx="581022" cy="1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CEAC37-275F-90D9-1E7C-D770F3C03CF6}"/>
              </a:ext>
            </a:extLst>
          </p:cNvPr>
          <p:cNvSpPr txBox="1"/>
          <p:nvPr/>
        </p:nvSpPr>
        <p:spPr>
          <a:xfrm>
            <a:off x="5728845" y="805951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detection area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354E7-0225-CA0E-DC95-E4D985CC3904}"/>
              </a:ext>
            </a:extLst>
          </p:cNvPr>
          <p:cNvCxnSpPr>
            <a:cxnSpLocks/>
          </p:cNvCxnSpPr>
          <p:nvPr/>
        </p:nvCxnSpPr>
        <p:spPr>
          <a:xfrm flipH="1">
            <a:off x="4344710" y="857485"/>
            <a:ext cx="10386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A5CE29-0C94-E15C-4BE2-9B38F43E0EA5}"/>
              </a:ext>
            </a:extLst>
          </p:cNvPr>
          <p:cNvSpPr txBox="1"/>
          <p:nvPr/>
        </p:nvSpPr>
        <p:spPr>
          <a:xfrm>
            <a:off x="4111958" y="599889"/>
            <a:ext cx="1787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detection sensor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C02451-5BA0-3F37-AE3F-61D2DD69E67A}"/>
              </a:ext>
            </a:extLst>
          </p:cNvPr>
          <p:cNvCxnSpPr>
            <a:cxnSpLocks/>
          </p:cNvCxnSpPr>
          <p:nvPr/>
        </p:nvCxnSpPr>
        <p:spPr>
          <a:xfrm>
            <a:off x="4143480" y="650727"/>
            <a:ext cx="0" cy="7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5982A4-774F-C8F0-FC34-4C33ADEC2AC2}"/>
              </a:ext>
            </a:extLst>
          </p:cNvPr>
          <p:cNvSpPr txBox="1"/>
          <p:nvPr/>
        </p:nvSpPr>
        <p:spPr>
          <a:xfrm>
            <a:off x="3853828" y="440995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A2C49-A2F1-0816-0F88-9A6825635770}"/>
              </a:ext>
            </a:extLst>
          </p:cNvPr>
          <p:cNvCxnSpPr>
            <a:cxnSpLocks/>
          </p:cNvCxnSpPr>
          <p:nvPr/>
        </p:nvCxnSpPr>
        <p:spPr>
          <a:xfrm>
            <a:off x="3558413" y="717994"/>
            <a:ext cx="432667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55ED63-8488-3956-9922-58AAB28B9371}"/>
              </a:ext>
            </a:extLst>
          </p:cNvPr>
          <p:cNvSpPr txBox="1"/>
          <p:nvPr/>
        </p:nvSpPr>
        <p:spPr>
          <a:xfrm>
            <a:off x="2660539" y="486809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Throttle &amp; break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67AC8-178D-0DD8-FB72-2C267E07752A}"/>
              </a:ext>
            </a:extLst>
          </p:cNvPr>
          <p:cNvSpPr/>
          <p:nvPr/>
        </p:nvSpPr>
        <p:spPr>
          <a:xfrm>
            <a:off x="2535570" y="2847722"/>
            <a:ext cx="3152775" cy="17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E8854A-90BF-F297-CFC8-A933AC7AF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54" y="4272849"/>
            <a:ext cx="421420" cy="24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371B83-19EA-1257-FDB4-2C5DD4CC8E5F}"/>
              </a:ext>
            </a:extLst>
          </p:cNvPr>
          <p:cNvSpPr txBox="1"/>
          <p:nvPr/>
        </p:nvSpPr>
        <p:spPr>
          <a:xfrm>
            <a:off x="4604756" y="2964507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HR0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E4CD994-EFA4-AD7E-6D45-1FEDF0EE70AD}"/>
              </a:ext>
            </a:extLst>
          </p:cNvPr>
          <p:cNvCxnSpPr>
            <a:endCxn id="16" idx="3"/>
          </p:cNvCxnSpPr>
          <p:nvPr/>
        </p:nvCxnSpPr>
        <p:spPr>
          <a:xfrm rot="16200000" flipH="1">
            <a:off x="4028872" y="1973520"/>
            <a:ext cx="1501877" cy="849428"/>
          </a:xfrm>
          <a:prstGeom prst="bentConnector4">
            <a:avLst>
              <a:gd name="adj1" fmla="val 43852"/>
              <a:gd name="adj2" fmla="val 12691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3EB370-5E25-1D21-2EE2-E7CF734367FD}"/>
              </a:ext>
            </a:extLst>
          </p:cNvPr>
          <p:cNvSpPr txBox="1"/>
          <p:nvPr/>
        </p:nvSpPr>
        <p:spPr>
          <a:xfrm>
            <a:off x="2641654" y="3612525"/>
            <a:ext cx="8494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Coil00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C4A78-F808-F980-19AF-4C71FB73B2FC}"/>
              </a:ext>
            </a:extLst>
          </p:cNvPr>
          <p:cNvSpPr txBox="1"/>
          <p:nvPr/>
        </p:nvSpPr>
        <p:spPr>
          <a:xfrm>
            <a:off x="2660539" y="4109178"/>
            <a:ext cx="8253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0A4253-5207-55C4-17B2-943CC8C3F3ED}"/>
              </a:ext>
            </a:extLst>
          </p:cNvPr>
          <p:cNvCxnSpPr>
            <a:cxnSpLocks/>
          </p:cNvCxnSpPr>
          <p:nvPr/>
        </p:nvCxnSpPr>
        <p:spPr>
          <a:xfrm>
            <a:off x="2730562" y="1109650"/>
            <a:ext cx="986378" cy="31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097255-66E2-2E18-EF98-EDDAA2023D01}"/>
              </a:ext>
            </a:extLst>
          </p:cNvPr>
          <p:cNvSpPr txBox="1"/>
          <p:nvPr/>
        </p:nvSpPr>
        <p:spPr>
          <a:xfrm>
            <a:off x="2122356" y="744972"/>
            <a:ext cx="986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train 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6020CC-3220-2B00-8906-A41C78435004}"/>
              </a:ext>
            </a:extLst>
          </p:cNvPr>
          <p:cNvSpPr txBox="1"/>
          <p:nvPr/>
        </p:nvSpPr>
        <p:spPr>
          <a:xfrm>
            <a:off x="4702114" y="3600503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19F1108-37D8-50F6-9F68-F5AC913A3E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417" y="2286204"/>
            <a:ext cx="1959956" cy="683827"/>
          </a:xfrm>
          <a:prstGeom prst="bentConnector3">
            <a:avLst>
              <a:gd name="adj1" fmla="val 901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55232F-DB9F-61A9-554F-0FC8ABAB9A95}"/>
              </a:ext>
            </a:extLst>
          </p:cNvPr>
          <p:cNvCxnSpPr>
            <a:cxnSpLocks/>
          </p:cNvCxnSpPr>
          <p:nvPr/>
        </p:nvCxnSpPr>
        <p:spPr>
          <a:xfrm flipH="1">
            <a:off x="4300500" y="3214773"/>
            <a:ext cx="304255" cy="5504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35F8737-038D-A2AE-DA50-18C8FFE28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36" y="3524812"/>
            <a:ext cx="610493" cy="5207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D19A53-05CF-9C23-12D2-689003A7409A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491083" y="3785169"/>
            <a:ext cx="209253" cy="120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CA7DA50-2F88-F8ED-C67E-EB8C97085FD5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544326" y="2192688"/>
            <a:ext cx="1941881" cy="89779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6D1D28B-D2BD-BE39-032A-87A026F3D6CC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1891025" y="2387589"/>
            <a:ext cx="2675769" cy="1136740"/>
          </a:xfrm>
          <a:prstGeom prst="bentConnector4">
            <a:avLst>
              <a:gd name="adj1" fmla="val 27682"/>
              <a:gd name="adj2" fmla="val 12011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50D43B4-AE1F-A2C1-DA84-CBAF7C5C2233}"/>
              </a:ext>
            </a:extLst>
          </p:cNvPr>
          <p:cNvSpPr txBox="1"/>
          <p:nvPr/>
        </p:nvSpPr>
        <p:spPr>
          <a:xfrm>
            <a:off x="4315005" y="2637860"/>
            <a:ext cx="1346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6740CF-C144-6F96-ECF3-D2125022B3CD}"/>
              </a:ext>
            </a:extLst>
          </p:cNvPr>
          <p:cNvSpPr txBox="1"/>
          <p:nvPr/>
        </p:nvSpPr>
        <p:spPr>
          <a:xfrm>
            <a:off x="5253814" y="3467834"/>
            <a:ext cx="937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E64E86-9B53-5DAD-893C-C8955BC88A21}"/>
              </a:ext>
            </a:extLst>
          </p:cNvPr>
          <p:cNvSpPr txBox="1"/>
          <p:nvPr/>
        </p:nvSpPr>
        <p:spPr>
          <a:xfrm>
            <a:off x="2569565" y="3234735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throttle &amp; break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806760-1935-CA9C-6F18-587F96E7CA4B}"/>
              </a:ext>
            </a:extLst>
          </p:cNvPr>
          <p:cNvSpPr txBox="1"/>
          <p:nvPr/>
        </p:nvSpPr>
        <p:spPr>
          <a:xfrm>
            <a:off x="3432105" y="4095936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train power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Picture 32" descr="A screen shot of a device&#10;&#10;Description automatically generated">
            <a:extLst>
              <a:ext uri="{FF2B5EF4-FFF2-40B4-BE49-F238E27FC236}">
                <a16:creationId xmlns:a16="http://schemas.microsoft.com/office/drawing/2014/main" id="{54E1C9AA-CE31-929F-F5F1-E07BAE20A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21" y="2810586"/>
            <a:ext cx="1931347" cy="17952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68FC50D-42F4-5ADA-1A7D-B94F5A491B65}"/>
              </a:ext>
            </a:extLst>
          </p:cNvPr>
          <p:cNvSpPr txBox="1"/>
          <p:nvPr/>
        </p:nvSpPr>
        <p:spPr>
          <a:xfrm>
            <a:off x="6290130" y="2499360"/>
            <a:ext cx="171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HMI control panel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F284AA-BA11-5F6C-1A36-F2F6D815D9CF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5650238" y="3321594"/>
            <a:ext cx="139343" cy="143582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7CA5F5-480B-96D1-0D17-AE9642E23328}"/>
              </a:ext>
            </a:extLst>
          </p:cNvPr>
          <p:cNvSpPr txBox="1"/>
          <p:nvPr/>
        </p:nvSpPr>
        <p:spPr>
          <a:xfrm>
            <a:off x="5661633" y="4586907"/>
            <a:ext cx="1213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073A4B-C144-C531-8FF4-416B6799F2C7}"/>
              </a:ext>
            </a:extLst>
          </p:cNvPr>
          <p:cNvCxnSpPr>
            <a:stCxn id="33" idx="2"/>
            <a:endCxn id="19" idx="2"/>
          </p:cNvCxnSpPr>
          <p:nvPr/>
        </p:nvCxnSpPr>
        <p:spPr>
          <a:xfrm rot="5400000" flipH="1">
            <a:off x="5174687" y="2377024"/>
            <a:ext cx="127322" cy="4330295"/>
          </a:xfrm>
          <a:prstGeom prst="bentConnector3">
            <a:avLst>
              <a:gd name="adj1" fmla="val -1795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730670-D4B5-597A-C922-22CCC357678F}"/>
              </a:ext>
            </a:extLst>
          </p:cNvPr>
          <p:cNvCxnSpPr>
            <a:cxnSpLocks/>
          </p:cNvCxnSpPr>
          <p:nvPr/>
        </p:nvCxnSpPr>
        <p:spPr>
          <a:xfrm flipH="1">
            <a:off x="5214184" y="2183340"/>
            <a:ext cx="1196925" cy="877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CD23838-50EE-9354-72C8-A918D0C1A07B}"/>
              </a:ext>
            </a:extLst>
          </p:cNvPr>
          <p:cNvSpPr txBox="1"/>
          <p:nvPr/>
        </p:nvSpPr>
        <p:spPr>
          <a:xfrm>
            <a:off x="5427618" y="1883510"/>
            <a:ext cx="1347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False Modbus </a:t>
            </a:r>
            <a:r>
              <a:rPr lang="en-US" sz="1200" b="1" dirty="0" err="1">
                <a:solidFill>
                  <a:srgbClr val="FF0000"/>
                </a:solidFill>
              </a:rPr>
              <a:t>cmd</a:t>
            </a:r>
            <a:r>
              <a:rPr lang="en-US" sz="1200" b="1" dirty="0">
                <a:solidFill>
                  <a:srgbClr val="FF0000"/>
                </a:solidFill>
              </a:rPr>
              <a:t>/data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E7AF64E-4D47-10AA-20A6-A93AF6B70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545" y="1968132"/>
            <a:ext cx="417996" cy="2925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6783B20-2100-8B3C-00E1-358467F3156D}"/>
              </a:ext>
            </a:extLst>
          </p:cNvPr>
          <p:cNvSpPr txBox="1"/>
          <p:nvPr/>
        </p:nvSpPr>
        <p:spPr>
          <a:xfrm>
            <a:off x="3575437" y="3162776"/>
            <a:ext cx="1309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Auto control logic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2A7192-FC9E-03CA-1C2C-CC5613174597}"/>
              </a:ext>
            </a:extLst>
          </p:cNvPr>
          <p:cNvSpPr txBox="1"/>
          <p:nvPr/>
        </p:nvSpPr>
        <p:spPr>
          <a:xfrm>
            <a:off x="5253814" y="5321702"/>
            <a:ext cx="61064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 normal state, the front collision detection sensor is not allowed to be changed by any Modbus control </a:t>
            </a:r>
            <a:r>
              <a:rPr lang="en-US" sz="1400" b="1" dirty="0" err="1"/>
              <a:t>cmd</a:t>
            </a:r>
            <a:r>
              <a:rPr lang="en-US" sz="1400" b="1" dirty="0"/>
              <a:t> from HMI. It can only be set by the  train’s electrical sensor (such as a radar).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Attack malware will use illegal </a:t>
            </a:r>
            <a:r>
              <a:rPr lang="en-US" sz="1400" b="1" dirty="0" err="1"/>
              <a:t>cmd</a:t>
            </a:r>
            <a:r>
              <a:rPr lang="en-US" sz="1400" b="1" dirty="0"/>
              <a:t> to overwrite the front collision sensor’s state to mess up the train’s auto control logic to cause the trains accident.</a:t>
            </a:r>
            <a:endParaRPr lang="en-SG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6C9503-1CBE-537E-7563-17E7235EC868}"/>
              </a:ext>
            </a:extLst>
          </p:cNvPr>
          <p:cNvSpPr txBox="1"/>
          <p:nvPr/>
        </p:nvSpPr>
        <p:spPr>
          <a:xfrm>
            <a:off x="5681918" y="3879632"/>
            <a:ext cx="77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data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5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3D9CDA-E78D-94DC-3E15-72478EA5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710" y="3055838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CA939-4F84-D6F2-6F62-73E2C55B8316}"/>
              </a:ext>
            </a:extLst>
          </p:cNvPr>
          <p:cNvSpPr txBox="1"/>
          <p:nvPr/>
        </p:nvSpPr>
        <p:spPr>
          <a:xfrm>
            <a:off x="5500284" y="2809617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CEC3E-B0A3-B2AC-8F1F-5B1759C641F0}"/>
              </a:ext>
            </a:extLst>
          </p:cNvPr>
          <p:cNvSpPr/>
          <p:nvPr/>
        </p:nvSpPr>
        <p:spPr>
          <a:xfrm>
            <a:off x="7608655" y="3286046"/>
            <a:ext cx="4161267" cy="2437507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22497-AF8A-EF3A-4E24-811854A37CE6}"/>
              </a:ext>
            </a:extLst>
          </p:cNvPr>
          <p:cNvSpPr txBox="1"/>
          <p:nvPr/>
        </p:nvSpPr>
        <p:spPr>
          <a:xfrm>
            <a:off x="7532473" y="3017264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56C8BC-7642-886E-936F-CACDCA89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24" y="3344111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C270B6-A98B-3FE0-5A99-83C050F06908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503755" y="3428999"/>
            <a:ext cx="1243269" cy="102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8AE2-C41C-0102-9902-93237B833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590" y="4760340"/>
            <a:ext cx="531176" cy="46794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D1D009-78C1-8773-77B5-E782C465A1C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75547" y="3718322"/>
            <a:ext cx="4631" cy="1042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D8198-A915-32E8-0094-7625F713BE95}"/>
              </a:ext>
            </a:extLst>
          </p:cNvPr>
          <p:cNvSpPr txBox="1"/>
          <p:nvPr/>
        </p:nvSpPr>
        <p:spPr>
          <a:xfrm>
            <a:off x="7698768" y="5219584"/>
            <a:ext cx="13665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rail-ed-victim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A9BFD-CC9E-3417-84B4-6E1DC6947EB4}"/>
              </a:ext>
            </a:extLst>
          </p:cNvPr>
          <p:cNvSpPr txBox="1"/>
          <p:nvPr/>
        </p:nvSpPr>
        <p:spPr>
          <a:xfrm>
            <a:off x="7748795" y="4559450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9AF611-C528-7EC7-41B1-1C7316815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3186" y="3992369"/>
            <a:ext cx="531176" cy="46794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77B299-58F7-3865-0A1B-E3AC91569E8A}"/>
              </a:ext>
            </a:extLst>
          </p:cNvPr>
          <p:cNvCxnSpPr>
            <a:cxnSpLocks/>
            <a:stCxn id="8" idx="2"/>
            <a:endCxn id="43" idx="1"/>
          </p:cNvCxnSpPr>
          <p:nvPr/>
        </p:nvCxnSpPr>
        <p:spPr>
          <a:xfrm>
            <a:off x="8075547" y="3718322"/>
            <a:ext cx="1726503" cy="4769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6A3070-274D-3F05-C47A-FBFD1ABE16C0}"/>
              </a:ext>
            </a:extLst>
          </p:cNvPr>
          <p:cNvSpPr txBox="1"/>
          <p:nvPr/>
        </p:nvSpPr>
        <p:spPr>
          <a:xfrm>
            <a:off x="9564983" y="3799476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10.107.105.7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37C02-3188-D3B8-47BC-FAC3B26F6974}"/>
              </a:ext>
            </a:extLst>
          </p:cNvPr>
          <p:cNvSpPr/>
          <p:nvPr/>
        </p:nvSpPr>
        <p:spPr>
          <a:xfrm>
            <a:off x="392779" y="1777360"/>
            <a:ext cx="4588978" cy="165163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FEC7A-70AA-4447-20C4-26C96AC2F036}"/>
              </a:ext>
            </a:extLst>
          </p:cNvPr>
          <p:cNvSpPr txBox="1"/>
          <p:nvPr/>
        </p:nvSpPr>
        <p:spPr>
          <a:xfrm>
            <a:off x="328904" y="1471224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D19AF-FF7D-9A43-CB6F-CA8268728420}"/>
              </a:ext>
            </a:extLst>
          </p:cNvPr>
          <p:cNvCxnSpPr>
            <a:cxnSpLocks/>
            <a:stCxn id="4" idx="2"/>
            <a:endCxn id="20" idx="3"/>
          </p:cNvCxnSpPr>
          <p:nvPr/>
        </p:nvCxnSpPr>
        <p:spPr>
          <a:xfrm flipH="1">
            <a:off x="4730761" y="3802160"/>
            <a:ext cx="1299972" cy="7498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ADBF898-F60C-EB51-0E7F-7E465D4C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16" y="4364873"/>
            <a:ext cx="657045" cy="3742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B1667D-1E49-E4BD-823C-B5DEC36CC3E0}"/>
              </a:ext>
            </a:extLst>
          </p:cNvPr>
          <p:cNvSpPr txBox="1"/>
          <p:nvPr/>
        </p:nvSpPr>
        <p:spPr>
          <a:xfrm>
            <a:off x="5636937" y="384138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10.107.X06.1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F1E9C-59DE-7ABD-7428-EEAD195EF5D0}"/>
              </a:ext>
            </a:extLst>
          </p:cNvPr>
          <p:cNvSpPr/>
          <p:nvPr/>
        </p:nvSpPr>
        <p:spPr>
          <a:xfrm>
            <a:off x="894690" y="3946480"/>
            <a:ext cx="3935740" cy="217271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BC2957-FE2A-5536-4048-99AB0DABDAB2}"/>
              </a:ext>
            </a:extLst>
          </p:cNvPr>
          <p:cNvSpPr txBox="1"/>
          <p:nvPr/>
        </p:nvSpPr>
        <p:spPr>
          <a:xfrm>
            <a:off x="805895" y="3640495"/>
            <a:ext cx="3328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Maintenance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2584206-AE56-AA04-625D-A0E060D8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290" y="2529777"/>
            <a:ext cx="657045" cy="37421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2E85F2-0746-08D1-B1B1-4E6CDFCAD69F}"/>
              </a:ext>
            </a:extLst>
          </p:cNvPr>
          <p:cNvCxnSpPr>
            <a:cxnSpLocks/>
            <a:stCxn id="4" idx="1"/>
            <a:endCxn id="24" idx="3"/>
          </p:cNvCxnSpPr>
          <p:nvPr/>
        </p:nvCxnSpPr>
        <p:spPr>
          <a:xfrm flipH="1" flipV="1">
            <a:off x="4590335" y="2716883"/>
            <a:ext cx="967375" cy="712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01FC9-284F-6392-B49E-F7179203A2EA}"/>
              </a:ext>
            </a:extLst>
          </p:cNvPr>
          <p:cNvSpPr txBox="1"/>
          <p:nvPr/>
        </p:nvSpPr>
        <p:spPr>
          <a:xfrm>
            <a:off x="4680632" y="3408107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8329AC42-556F-ECA1-9771-F7CA3577F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4" y="2079452"/>
            <a:ext cx="2175007" cy="11574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75B1EE-7E63-91EF-7ED0-2BF2B2C28499}"/>
              </a:ext>
            </a:extLst>
          </p:cNvPr>
          <p:cNvSpPr txBox="1"/>
          <p:nvPr/>
        </p:nvSpPr>
        <p:spPr>
          <a:xfrm>
            <a:off x="1269962" y="557690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rail-md-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realworld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Physical real-world emulator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9D5D6A-B407-0E20-E82F-55FFF9EDD653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2922071" y="2658171"/>
            <a:ext cx="1011219" cy="587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0DDB0F-2EEC-CB85-CACC-2715260DDF10}"/>
              </a:ext>
            </a:extLst>
          </p:cNvPr>
          <p:cNvSpPr txBox="1"/>
          <p:nvPr/>
        </p:nvSpPr>
        <p:spPr>
          <a:xfrm>
            <a:off x="2866599" y="234268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10.107.107.5</a:t>
            </a:r>
            <a:endParaRPr lang="en-SG" sz="1000" b="1" dirty="0"/>
          </a:p>
        </p:txBody>
      </p:sp>
      <p:pic>
        <p:nvPicPr>
          <p:cNvPr id="31" name="Picture 3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0BF03DA2-338E-6B6C-D6C8-8D4169B51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1" y="4387653"/>
            <a:ext cx="1995466" cy="11429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A861B4-1561-DFDE-2E1A-F6752414FF69}"/>
              </a:ext>
            </a:extLst>
          </p:cNvPr>
          <p:cNvCxnSpPr>
            <a:cxnSpLocks/>
            <a:stCxn id="31" idx="3"/>
            <a:endCxn id="20" idx="2"/>
          </p:cNvCxnSpPr>
          <p:nvPr/>
        </p:nvCxnSpPr>
        <p:spPr>
          <a:xfrm flipV="1">
            <a:off x="3282487" y="4739084"/>
            <a:ext cx="1119752" cy="2200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BF7227-4710-6B29-2D05-C88040C87974}"/>
              </a:ext>
            </a:extLst>
          </p:cNvPr>
          <p:cNvSpPr txBox="1"/>
          <p:nvPr/>
        </p:nvSpPr>
        <p:spPr>
          <a:xfrm>
            <a:off x="3355112" y="4792645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/>
              <a:t>10.107.106.5</a:t>
            </a:r>
            <a:endParaRPr lang="en-SG" sz="10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D55DF42-2C3A-BAF8-A7A5-E9575D817E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577" y="5017956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1C2C923-C069-159A-941E-6B0DB3699C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547" y="3633149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982FD16-69A6-3C57-2702-A4255118076C}"/>
              </a:ext>
            </a:extLst>
          </p:cNvPr>
          <p:cNvSpPr txBox="1"/>
          <p:nvPr/>
        </p:nvSpPr>
        <p:spPr>
          <a:xfrm>
            <a:off x="10083094" y="3304411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1362D2-4653-E190-2D4B-34179904D192}"/>
              </a:ext>
            </a:extLst>
          </p:cNvPr>
          <p:cNvSpPr txBox="1"/>
          <p:nvPr/>
        </p:nvSpPr>
        <p:spPr>
          <a:xfrm>
            <a:off x="10483623" y="3943643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:rail-ed-plc03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774D07E-B26A-3BB3-1C27-3D50259C4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9010" y="4280672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508B77-EA2C-478B-5655-4E3130C83861}"/>
              </a:ext>
            </a:extLst>
          </p:cNvPr>
          <p:cNvSpPr txBox="1"/>
          <p:nvPr/>
        </p:nvSpPr>
        <p:spPr>
          <a:xfrm>
            <a:off x="852420" y="3979057"/>
            <a:ext cx="36247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Physical real world emulation network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[UDP]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1093725-0DBF-250C-E7D3-D4E3B873E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3750" y="5346475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48B31E2-9DC4-B3CD-78AE-415711593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914" y="3042175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0AF0602-BB07-7BEE-D645-F92E86E33362}"/>
              </a:ext>
            </a:extLst>
          </p:cNvPr>
          <p:cNvSpPr txBox="1"/>
          <p:nvPr/>
        </p:nvSpPr>
        <p:spPr>
          <a:xfrm>
            <a:off x="2931548" y="182038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Trains drivers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496F0E8-8BD3-633F-63E4-D8E5A2223C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2050" y="4107378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139E5C-F95D-9F14-1109-C8F159C98D29}"/>
              </a:ext>
            </a:extLst>
          </p:cNvPr>
          <p:cNvCxnSpPr>
            <a:cxnSpLocks/>
          </p:cNvCxnSpPr>
          <p:nvPr/>
        </p:nvCxnSpPr>
        <p:spPr>
          <a:xfrm>
            <a:off x="2950512" y="2787940"/>
            <a:ext cx="862132" cy="641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6A8C3D-F093-71FE-FBCA-BFB9FED89790}"/>
              </a:ext>
            </a:extLst>
          </p:cNvPr>
          <p:cNvCxnSpPr>
            <a:cxnSpLocks/>
          </p:cNvCxnSpPr>
          <p:nvPr/>
        </p:nvCxnSpPr>
        <p:spPr>
          <a:xfrm>
            <a:off x="4577712" y="2857933"/>
            <a:ext cx="839572" cy="6127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A9C6BF-700F-F67B-315C-74A42CEEAD82}"/>
              </a:ext>
            </a:extLst>
          </p:cNvPr>
          <p:cNvCxnSpPr>
            <a:cxnSpLocks/>
          </p:cNvCxnSpPr>
          <p:nvPr/>
        </p:nvCxnSpPr>
        <p:spPr>
          <a:xfrm>
            <a:off x="6577316" y="3558767"/>
            <a:ext cx="1046014" cy="10718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FE1DC5-30EA-A968-2256-B40AC5B015D7}"/>
              </a:ext>
            </a:extLst>
          </p:cNvPr>
          <p:cNvCxnSpPr>
            <a:cxnSpLocks/>
          </p:cNvCxnSpPr>
          <p:nvPr/>
        </p:nvCxnSpPr>
        <p:spPr>
          <a:xfrm>
            <a:off x="8408334" y="3699611"/>
            <a:ext cx="1317210" cy="39292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A1CBB8-B77C-11EE-4A8C-FB88A29EBD21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8524900" y="3612360"/>
            <a:ext cx="1040083" cy="310227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D7FD4A-8723-3A24-C7F1-07BF3F740A97}"/>
              </a:ext>
            </a:extLst>
          </p:cNvPr>
          <p:cNvCxnSpPr>
            <a:cxnSpLocks/>
          </p:cNvCxnSpPr>
          <p:nvPr/>
        </p:nvCxnSpPr>
        <p:spPr>
          <a:xfrm flipH="1" flipV="1">
            <a:off x="6579937" y="3294232"/>
            <a:ext cx="1043393" cy="107217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59E8F6-8B22-A571-EB81-74E5DAB3C190}"/>
              </a:ext>
            </a:extLst>
          </p:cNvPr>
          <p:cNvCxnSpPr>
            <a:cxnSpLocks/>
          </p:cNvCxnSpPr>
          <p:nvPr/>
        </p:nvCxnSpPr>
        <p:spPr>
          <a:xfrm flipH="1">
            <a:off x="4769925" y="3894627"/>
            <a:ext cx="787785" cy="493026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07D02F-5C3D-6302-09B0-38FB1B3EEF06}"/>
              </a:ext>
            </a:extLst>
          </p:cNvPr>
          <p:cNvCxnSpPr>
            <a:cxnSpLocks/>
          </p:cNvCxnSpPr>
          <p:nvPr/>
        </p:nvCxnSpPr>
        <p:spPr>
          <a:xfrm flipH="1">
            <a:off x="3362393" y="4689093"/>
            <a:ext cx="594706" cy="97274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D1FC4-46FA-7A9D-2650-AB12FE13C693}"/>
              </a:ext>
            </a:extLst>
          </p:cNvPr>
          <p:cNvCxnSpPr>
            <a:cxnSpLocks/>
          </p:cNvCxnSpPr>
          <p:nvPr/>
        </p:nvCxnSpPr>
        <p:spPr>
          <a:xfrm>
            <a:off x="5106047" y="4959143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CF4A9A7-E0EF-522F-695A-B11FD699D3B7}"/>
              </a:ext>
            </a:extLst>
          </p:cNvPr>
          <p:cNvCxnSpPr>
            <a:cxnSpLocks/>
          </p:cNvCxnSpPr>
          <p:nvPr/>
        </p:nvCxnSpPr>
        <p:spPr>
          <a:xfrm flipH="1">
            <a:off x="5124392" y="5247543"/>
            <a:ext cx="678821" cy="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7C30ED-84D7-C0AE-F4CA-11BCF127EA73}"/>
              </a:ext>
            </a:extLst>
          </p:cNvPr>
          <p:cNvCxnSpPr>
            <a:cxnSpLocks/>
          </p:cNvCxnSpPr>
          <p:nvPr/>
        </p:nvCxnSpPr>
        <p:spPr>
          <a:xfrm flipH="1" flipV="1">
            <a:off x="8174888" y="3858703"/>
            <a:ext cx="1" cy="6419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AF3BE9-5291-2D34-C63A-B36228A3F831}"/>
              </a:ext>
            </a:extLst>
          </p:cNvPr>
          <p:cNvCxnSpPr>
            <a:cxnSpLocks/>
          </p:cNvCxnSpPr>
          <p:nvPr/>
        </p:nvCxnSpPr>
        <p:spPr>
          <a:xfrm>
            <a:off x="8294124" y="3894627"/>
            <a:ext cx="1339822" cy="3820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44089E-E78B-3027-DA35-CC80A59E8178}"/>
              </a:ext>
            </a:extLst>
          </p:cNvPr>
          <p:cNvCxnSpPr>
            <a:cxnSpLocks/>
          </p:cNvCxnSpPr>
          <p:nvPr/>
        </p:nvCxnSpPr>
        <p:spPr>
          <a:xfrm flipH="1" flipV="1">
            <a:off x="8519911" y="3509470"/>
            <a:ext cx="1155150" cy="33191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EFB644-0788-E57F-A5F6-6B5DF22F3057}"/>
              </a:ext>
            </a:extLst>
          </p:cNvPr>
          <p:cNvCxnSpPr>
            <a:cxnSpLocks/>
          </p:cNvCxnSpPr>
          <p:nvPr/>
        </p:nvCxnSpPr>
        <p:spPr>
          <a:xfrm flipH="1" flipV="1">
            <a:off x="6594007" y="3172670"/>
            <a:ext cx="902125" cy="11072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90EC04-E03E-48FC-98E7-D4524FB2258D}"/>
              </a:ext>
            </a:extLst>
          </p:cNvPr>
          <p:cNvCxnSpPr>
            <a:cxnSpLocks/>
          </p:cNvCxnSpPr>
          <p:nvPr/>
        </p:nvCxnSpPr>
        <p:spPr>
          <a:xfrm flipH="1">
            <a:off x="4730761" y="3798648"/>
            <a:ext cx="750572" cy="48447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8DE0C20-DC96-7CE2-BCF4-9BADD6DF85EE}"/>
              </a:ext>
            </a:extLst>
          </p:cNvPr>
          <p:cNvCxnSpPr>
            <a:cxnSpLocks/>
          </p:cNvCxnSpPr>
          <p:nvPr/>
        </p:nvCxnSpPr>
        <p:spPr>
          <a:xfrm flipH="1">
            <a:off x="3368450" y="4547270"/>
            <a:ext cx="510083" cy="953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5FCC7E4-1026-7BF3-508B-FFDD53D0326D}"/>
              </a:ext>
            </a:extLst>
          </p:cNvPr>
          <p:cNvSpPr txBox="1"/>
          <p:nvPr/>
        </p:nvSpPr>
        <p:spPr>
          <a:xfrm>
            <a:off x="5832590" y="4854188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data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C9D6E2-58BA-7D93-8137-E92245BB329B}"/>
              </a:ext>
            </a:extLst>
          </p:cNvPr>
          <p:cNvCxnSpPr>
            <a:cxnSpLocks/>
          </p:cNvCxnSpPr>
          <p:nvPr/>
        </p:nvCxnSpPr>
        <p:spPr>
          <a:xfrm flipH="1">
            <a:off x="5117487" y="5576903"/>
            <a:ext cx="5995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809E2A5-6BFC-BE23-0E5E-0D8D6F636D35}"/>
              </a:ext>
            </a:extLst>
          </p:cNvPr>
          <p:cNvCxnSpPr>
            <a:cxnSpLocks/>
          </p:cNvCxnSpPr>
          <p:nvPr/>
        </p:nvCxnSpPr>
        <p:spPr>
          <a:xfrm flipH="1">
            <a:off x="5124392" y="6077213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D506AF-9D01-38C6-8305-C7DC162A131D}"/>
              </a:ext>
            </a:extLst>
          </p:cNvPr>
          <p:cNvSpPr txBox="1"/>
          <p:nvPr/>
        </p:nvSpPr>
        <p:spPr>
          <a:xfrm>
            <a:off x="5832590" y="5098803"/>
            <a:ext cx="170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electrical signal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9ADD53-8536-1314-4802-BDE31F674BDD}"/>
              </a:ext>
            </a:extLst>
          </p:cNvPr>
          <p:cNvSpPr txBox="1"/>
          <p:nvPr/>
        </p:nvSpPr>
        <p:spPr>
          <a:xfrm>
            <a:off x="5848130" y="5332558"/>
            <a:ext cx="1795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 electrical signal generated by false data injection attack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9D1144-89E1-F924-897E-91F1524E5CC0}"/>
              </a:ext>
            </a:extLst>
          </p:cNvPr>
          <p:cNvSpPr txBox="1"/>
          <p:nvPr/>
        </p:nvSpPr>
        <p:spPr>
          <a:xfrm>
            <a:off x="5782994" y="5903741"/>
            <a:ext cx="1840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False/illegal Modbus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cmd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CFF9A86-7A48-4608-9EBB-1B4DB7D02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7579" y="4889156"/>
            <a:ext cx="417996" cy="29259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0F19D37-9549-0A95-DDFE-50699A321A20}"/>
              </a:ext>
            </a:extLst>
          </p:cNvPr>
          <p:cNvSpPr/>
          <p:nvPr/>
        </p:nvSpPr>
        <p:spPr>
          <a:xfrm>
            <a:off x="7698767" y="4559449"/>
            <a:ext cx="1209859" cy="10343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E6ECB8-8897-A09D-35ED-350EF02216A4}"/>
              </a:ext>
            </a:extLst>
          </p:cNvPr>
          <p:cNvSpPr txBox="1"/>
          <p:nvPr/>
        </p:nvSpPr>
        <p:spPr>
          <a:xfrm>
            <a:off x="8938798" y="4914137"/>
            <a:ext cx="19548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Victim VM be compromised in </a:t>
            </a:r>
            <a:r>
              <a:rPr lang="en-SG" sz="1200" b="1" dirty="0">
                <a:solidFill>
                  <a:srgbClr val="FF0000"/>
                </a:solidFill>
              </a:rPr>
              <a:t>previous IT attack</a:t>
            </a:r>
            <a:r>
              <a:rPr lang="en-US" sz="1200" b="1" dirty="0">
                <a:solidFill>
                  <a:srgbClr val="FF0000"/>
                </a:solidFill>
              </a:rPr>
              <a:t>,the command injector will run on it .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47E242-4232-538C-3856-60A89EE6C146}"/>
              </a:ext>
            </a:extLst>
          </p:cNvPr>
          <p:cNvSpPr txBox="1"/>
          <p:nvPr/>
        </p:nvSpPr>
        <p:spPr>
          <a:xfrm>
            <a:off x="7665772" y="553152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</a:t>
            </a:r>
            <a:r>
              <a:rPr lang="en-SG" sz="1200" b="1" dirty="0" err="1">
                <a:solidFill>
                  <a:srgbClr val="FF0000"/>
                </a:solidFill>
              </a:rPr>
              <a:t>vm</a:t>
            </a:r>
            <a:r>
              <a:rPr lang="en-SG" sz="1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08640C-5E9A-D35F-B22E-3FCB3D850ADC}"/>
              </a:ext>
            </a:extLst>
          </p:cNvPr>
          <p:cNvSpPr txBox="1"/>
          <p:nvPr/>
        </p:nvSpPr>
        <p:spPr>
          <a:xfrm>
            <a:off x="10409934" y="374466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Attack target VM</a:t>
            </a:r>
          </a:p>
        </p:txBody>
      </p:sp>
    </p:spTree>
    <p:extLst>
      <p:ext uri="{BB962C8B-B14F-4D97-AF65-F5344CB8AC3E}">
        <p14:creationId xmlns:p14="http://schemas.microsoft.com/office/powerpoint/2010/main" val="176693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9FFEA7-E117-DC68-5E38-AABC15404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311" y="2381107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589FF8-1611-FEA7-D51F-90D672440164}"/>
              </a:ext>
            </a:extLst>
          </p:cNvPr>
          <p:cNvSpPr txBox="1"/>
          <p:nvPr/>
        </p:nvSpPr>
        <p:spPr>
          <a:xfrm>
            <a:off x="5520885" y="2134886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63EE8-343C-1CE4-B135-D62594B51D64}"/>
              </a:ext>
            </a:extLst>
          </p:cNvPr>
          <p:cNvSpPr/>
          <p:nvPr/>
        </p:nvSpPr>
        <p:spPr>
          <a:xfrm>
            <a:off x="7595417" y="1463055"/>
            <a:ext cx="4161267" cy="257410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B7C50-C29E-23CF-6F2C-430649F4D45C}"/>
              </a:ext>
            </a:extLst>
          </p:cNvPr>
          <p:cNvSpPr txBox="1"/>
          <p:nvPr/>
        </p:nvSpPr>
        <p:spPr>
          <a:xfrm>
            <a:off x="7612706" y="1483145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87D0E-EDAB-E498-6CB7-C96B88D4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86" y="1819934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880EB9-8202-FD2D-B053-A3CA8E59472D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6524356" y="2007040"/>
            <a:ext cx="1209430" cy="7472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26DE59D-4E12-9D7A-3038-042308B47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451" y="3104032"/>
            <a:ext cx="531176" cy="4679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F07097-78C8-63FC-CA74-B753A5A8A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027" y="2467206"/>
            <a:ext cx="531176" cy="4679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B54848-AF32-EA8E-EF83-DBAFBE6DACD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62309" y="2194145"/>
            <a:ext cx="1407730" cy="9098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5EF014-3240-AD23-D82A-4E1816136EE0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8062309" y="2194145"/>
            <a:ext cx="1932306" cy="2730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A6B392-98CC-8CC5-3872-4305F67E6BCA}"/>
              </a:ext>
            </a:extLst>
          </p:cNvPr>
          <p:cNvSpPr txBox="1"/>
          <p:nvPr/>
        </p:nvSpPr>
        <p:spPr>
          <a:xfrm>
            <a:off x="9757613" y="3112150"/>
            <a:ext cx="14406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:rail-ed-plc01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Junction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B0586-E059-7702-702C-90E82FFB9655}"/>
              </a:ext>
            </a:extLst>
          </p:cNvPr>
          <p:cNvSpPr txBox="1"/>
          <p:nvPr/>
        </p:nvSpPr>
        <p:spPr>
          <a:xfrm>
            <a:off x="8968756" y="2849324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F39ACC-FCC8-44F3-C077-A8EDF57961BB}"/>
              </a:ext>
            </a:extLst>
          </p:cNvPr>
          <p:cNvSpPr txBox="1"/>
          <p:nvPr/>
        </p:nvSpPr>
        <p:spPr>
          <a:xfrm>
            <a:off x="9397636" y="2272629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10.107.105.6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56881F-F1C7-7F35-82FE-DFD3F94931FC}"/>
              </a:ext>
            </a:extLst>
          </p:cNvPr>
          <p:cNvSpPr/>
          <p:nvPr/>
        </p:nvSpPr>
        <p:spPr>
          <a:xfrm>
            <a:off x="156473" y="1475295"/>
            <a:ext cx="4588978" cy="256186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EEA9C-9323-FB9C-5331-0899333BB97D}"/>
              </a:ext>
            </a:extLst>
          </p:cNvPr>
          <p:cNvSpPr txBox="1"/>
          <p:nvPr/>
        </p:nvSpPr>
        <p:spPr>
          <a:xfrm>
            <a:off x="202293" y="1497075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22C32E-624C-D3F0-0F4C-4A37F0A87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984" y="3302274"/>
            <a:ext cx="657045" cy="37421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100DFE-7B76-1F54-73B9-4506BBB63DBD}"/>
              </a:ext>
            </a:extLst>
          </p:cNvPr>
          <p:cNvCxnSpPr>
            <a:cxnSpLocks/>
            <a:stCxn id="4" idx="1"/>
            <a:endCxn id="19" idx="3"/>
          </p:cNvCxnSpPr>
          <p:nvPr/>
        </p:nvCxnSpPr>
        <p:spPr>
          <a:xfrm flipH="1">
            <a:off x="4354029" y="2754268"/>
            <a:ext cx="1224282" cy="735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DEA3C6-2075-0D8F-4F7E-D4CCAA26FCAA}"/>
              </a:ext>
            </a:extLst>
          </p:cNvPr>
          <p:cNvSpPr txBox="1"/>
          <p:nvPr/>
        </p:nvSpPr>
        <p:spPr>
          <a:xfrm>
            <a:off x="4780439" y="240066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F113EF-6662-7B0B-0876-B39A18990B0C}"/>
              </a:ext>
            </a:extLst>
          </p:cNvPr>
          <p:cNvSpPr txBox="1"/>
          <p:nvPr/>
        </p:nvSpPr>
        <p:spPr>
          <a:xfrm>
            <a:off x="6573536" y="2908537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10.107.X04.1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08C251A4-A36B-7C24-E513-41F19A47D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43" y="2201460"/>
            <a:ext cx="2186396" cy="12523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742055-EDB3-81BE-9B32-B81B2887B579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2548139" y="2827631"/>
            <a:ext cx="1148845" cy="6617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8B7E374-AF8E-2B2F-0185-AF1CAF9F6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372" y="1742908"/>
            <a:ext cx="750074" cy="6607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E584EC0-6A46-96E8-F429-5B2956A4D0E7}"/>
              </a:ext>
            </a:extLst>
          </p:cNvPr>
          <p:cNvSpPr txBox="1"/>
          <p:nvPr/>
        </p:nvSpPr>
        <p:spPr>
          <a:xfrm>
            <a:off x="3530248" y="2414043"/>
            <a:ext cx="14022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rail-op-victim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770976-67AA-C8BF-21CB-A4AFAB264FD1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>
            <a:off x="4002409" y="2403688"/>
            <a:ext cx="23098" cy="8985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6659E3-384E-7DB6-E287-CCB757C9CD9D}"/>
              </a:ext>
            </a:extLst>
          </p:cNvPr>
          <p:cNvSpPr txBox="1"/>
          <p:nvPr/>
        </p:nvSpPr>
        <p:spPr>
          <a:xfrm>
            <a:off x="3559060" y="2581410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10.107.X07.6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0E36DD5-5A33-AE23-3E25-D17BB3FFB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148" y="2958418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9E5AB57-8B52-879E-32B9-650B2333A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2803" y="3377243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C89A259-B776-6626-549C-56E5BB0AB679}"/>
              </a:ext>
            </a:extLst>
          </p:cNvPr>
          <p:cNvSpPr txBox="1"/>
          <p:nvPr/>
        </p:nvSpPr>
        <p:spPr>
          <a:xfrm>
            <a:off x="10069856" y="1780234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6D06A-868A-050D-BD14-756141960F77}"/>
              </a:ext>
            </a:extLst>
          </p:cNvPr>
          <p:cNvSpPr txBox="1"/>
          <p:nvPr/>
        </p:nvSpPr>
        <p:spPr>
          <a:xfrm>
            <a:off x="10220846" y="2445008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:rail-ed-plc02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Station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5CF0F10-1D52-83B5-A5FE-B022B7C6F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0031" y="2752324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ABDC59B-9867-4CDC-B26C-C4C34822EDDB}"/>
              </a:ext>
            </a:extLst>
          </p:cNvPr>
          <p:cNvSpPr txBox="1"/>
          <p:nvPr/>
        </p:nvSpPr>
        <p:spPr>
          <a:xfrm>
            <a:off x="2517716" y="2640526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10.107.107.4</a:t>
            </a:r>
            <a:endParaRPr lang="en-SG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15D54A-CA90-8A5F-B0A5-1816EEB94081}"/>
              </a:ext>
            </a:extLst>
          </p:cNvPr>
          <p:cNvSpPr txBox="1"/>
          <p:nvPr/>
        </p:nvSpPr>
        <p:spPr>
          <a:xfrm>
            <a:off x="315628" y="3483164"/>
            <a:ext cx="17209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scadahmi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 HQ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7867774-BA39-5BD5-2AAB-46D0D78BD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325" y="3252737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8D56187-11A7-9699-B835-B8E69FA3C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4729" y="2580350"/>
            <a:ext cx="297869" cy="175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473CE55-7EC2-708D-A60E-0413A8C37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942" y="3211680"/>
            <a:ext cx="297869" cy="1757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8313CD-3CBB-C475-8371-B096E3EBDA1E}"/>
              </a:ext>
            </a:extLst>
          </p:cNvPr>
          <p:cNvCxnSpPr>
            <a:cxnSpLocks/>
          </p:cNvCxnSpPr>
          <p:nvPr/>
        </p:nvCxnSpPr>
        <p:spPr>
          <a:xfrm>
            <a:off x="2660364" y="3108877"/>
            <a:ext cx="915974" cy="51575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A73AA8-9EF3-D8FB-5DF7-ACA413A0C6D9}"/>
              </a:ext>
            </a:extLst>
          </p:cNvPr>
          <p:cNvCxnSpPr>
            <a:cxnSpLocks/>
          </p:cNvCxnSpPr>
          <p:nvPr/>
        </p:nvCxnSpPr>
        <p:spPr>
          <a:xfrm flipV="1">
            <a:off x="4341406" y="3013075"/>
            <a:ext cx="1125147" cy="61735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8095AB-27FE-5B58-9453-AB4A3D3065F6}"/>
              </a:ext>
            </a:extLst>
          </p:cNvPr>
          <p:cNvCxnSpPr>
            <a:cxnSpLocks/>
          </p:cNvCxnSpPr>
          <p:nvPr/>
        </p:nvCxnSpPr>
        <p:spPr>
          <a:xfrm flipV="1">
            <a:off x="6649372" y="2211624"/>
            <a:ext cx="1050847" cy="64421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3BC3AF-907E-FCD9-A9CE-40FAEAE07A74}"/>
              </a:ext>
            </a:extLst>
          </p:cNvPr>
          <p:cNvCxnSpPr>
            <a:cxnSpLocks/>
          </p:cNvCxnSpPr>
          <p:nvPr/>
        </p:nvCxnSpPr>
        <p:spPr>
          <a:xfrm>
            <a:off x="8389851" y="2083745"/>
            <a:ext cx="1490475" cy="1973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A46728-384C-BF22-5753-C816E05AD4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011400" y="2294040"/>
            <a:ext cx="957356" cy="67839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82C1CC-4001-28BD-978B-1E0B4493D802}"/>
              </a:ext>
            </a:extLst>
          </p:cNvPr>
          <p:cNvCxnSpPr>
            <a:cxnSpLocks/>
          </p:cNvCxnSpPr>
          <p:nvPr/>
        </p:nvCxnSpPr>
        <p:spPr>
          <a:xfrm>
            <a:off x="504630" y="4499942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1658FFD-09CC-9C6C-5CBC-855C880D5DD3}"/>
              </a:ext>
            </a:extLst>
          </p:cNvPr>
          <p:cNvSpPr txBox="1"/>
          <p:nvPr/>
        </p:nvSpPr>
        <p:spPr>
          <a:xfrm>
            <a:off x="1448205" y="4317161"/>
            <a:ext cx="1692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comm request and response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FBF82D4-118D-93AB-BF24-C3533AF5E6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5757" y="1859668"/>
            <a:ext cx="742543" cy="277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35EB2B1-FEF4-9A2F-780A-8AFC0804D5E9}"/>
              </a:ext>
            </a:extLst>
          </p:cNvPr>
          <p:cNvSpPr txBox="1"/>
          <p:nvPr/>
        </p:nvSpPr>
        <p:spPr>
          <a:xfrm>
            <a:off x="3606933" y="1475295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vm1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7D1555-7B92-D969-17DF-AE1FCA75628C}"/>
              </a:ext>
            </a:extLst>
          </p:cNvPr>
          <p:cNvCxnSpPr>
            <a:cxnSpLocks/>
          </p:cNvCxnSpPr>
          <p:nvPr/>
        </p:nvCxnSpPr>
        <p:spPr>
          <a:xfrm flipH="1">
            <a:off x="3805455" y="2637092"/>
            <a:ext cx="93831" cy="6577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EDE96CA-20F5-511F-B78C-D7A3CFB44E17}"/>
              </a:ext>
            </a:extLst>
          </p:cNvPr>
          <p:cNvCxnSpPr>
            <a:cxnSpLocks/>
          </p:cNvCxnSpPr>
          <p:nvPr/>
        </p:nvCxnSpPr>
        <p:spPr>
          <a:xfrm flipH="1" flipV="1">
            <a:off x="2638378" y="2692383"/>
            <a:ext cx="1089029" cy="6559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856469-77E2-4AE5-A0E9-80F5FF303F43}"/>
              </a:ext>
            </a:extLst>
          </p:cNvPr>
          <p:cNvCxnSpPr>
            <a:cxnSpLocks/>
          </p:cNvCxnSpPr>
          <p:nvPr/>
        </p:nvCxnSpPr>
        <p:spPr>
          <a:xfrm flipH="1">
            <a:off x="3495023" y="4489875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8F0F80-3829-6418-59BB-223760657FFE}"/>
              </a:ext>
            </a:extLst>
          </p:cNvPr>
          <p:cNvSpPr txBox="1"/>
          <p:nvPr/>
        </p:nvSpPr>
        <p:spPr>
          <a:xfrm>
            <a:off x="4146748" y="4280971"/>
            <a:ext cx="2686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Inter"/>
              </a:rPr>
              <a:t>Redirected Modbus communication after ARP spoofing success. 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1938F09-4689-82AE-12FD-AB0D958A43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7973" y="2231563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053135-FFD2-0EA0-AF4E-B655DE3610FC}"/>
              </a:ext>
            </a:extLst>
          </p:cNvPr>
          <p:cNvCxnSpPr>
            <a:cxnSpLocks/>
          </p:cNvCxnSpPr>
          <p:nvPr/>
        </p:nvCxnSpPr>
        <p:spPr>
          <a:xfrm flipH="1" flipV="1">
            <a:off x="4152575" y="2579732"/>
            <a:ext cx="223259" cy="67300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0D3A8A33-82F9-D48C-98EF-C608AF9051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6776" y="4373639"/>
            <a:ext cx="256527" cy="24949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2FB45C8-F04F-8285-0533-4E0543855FBD}"/>
              </a:ext>
            </a:extLst>
          </p:cNvPr>
          <p:cNvSpPr txBox="1"/>
          <p:nvPr/>
        </p:nvSpPr>
        <p:spPr>
          <a:xfrm>
            <a:off x="7499577" y="4359884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Inter"/>
              </a:rPr>
              <a:t>Ettercap packet filter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39FF20-3510-9BF9-9BA9-35385B63EFC3}"/>
              </a:ext>
            </a:extLst>
          </p:cNvPr>
          <p:cNvSpPr txBox="1"/>
          <p:nvPr/>
        </p:nvSpPr>
        <p:spPr>
          <a:xfrm>
            <a:off x="1" y="-4501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ARP Spoofing Attack (Packet drop) </a:t>
            </a:r>
            <a:r>
              <a:rPr lang="en-US" sz="2400" dirty="0">
                <a:solidFill>
                  <a:schemeClr val="bg1"/>
                </a:solidFill>
              </a:rPr>
              <a:t>[ Attack Scenario Introduction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9" name="Picture 5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A0299CFF-0E49-E140-FF5B-FF4CDC9C1D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0396A07-0472-DF49-55A2-E460F572DC26}"/>
              </a:ext>
            </a:extLst>
          </p:cNvPr>
          <p:cNvCxnSpPr>
            <a:cxnSpLocks/>
          </p:cNvCxnSpPr>
          <p:nvPr/>
        </p:nvCxnSpPr>
        <p:spPr>
          <a:xfrm flipH="1">
            <a:off x="4425014" y="2660264"/>
            <a:ext cx="1041539" cy="62298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E5744A7B-CF1A-3392-F4D2-E779439DF6DE}"/>
              </a:ext>
            </a:extLst>
          </p:cNvPr>
          <p:cNvSpPr/>
          <p:nvPr/>
        </p:nvSpPr>
        <p:spPr>
          <a:xfrm>
            <a:off x="2864038" y="318471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7" name="Multiplication Sign 76">
            <a:extLst>
              <a:ext uri="{FF2B5EF4-FFF2-40B4-BE49-F238E27FC236}">
                <a16:creationId xmlns:a16="http://schemas.microsoft.com/office/drawing/2014/main" id="{1F7DCE35-9D0B-5D5E-CAD2-BC9D48D870D5}"/>
              </a:ext>
            </a:extLst>
          </p:cNvPr>
          <p:cNvSpPr/>
          <p:nvPr/>
        </p:nvSpPr>
        <p:spPr>
          <a:xfrm>
            <a:off x="4881144" y="3101979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id="{7A469299-CDE5-55D7-0600-06F657A88970}"/>
              </a:ext>
            </a:extLst>
          </p:cNvPr>
          <p:cNvSpPr/>
          <p:nvPr/>
        </p:nvSpPr>
        <p:spPr>
          <a:xfrm>
            <a:off x="9522198" y="421040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4BE6E2-5F97-453D-386E-B3C80D2E596A}"/>
              </a:ext>
            </a:extLst>
          </p:cNvPr>
          <p:cNvSpPr txBox="1"/>
          <p:nvPr/>
        </p:nvSpPr>
        <p:spPr>
          <a:xfrm>
            <a:off x="9929960" y="4212795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000000"/>
                </a:solidFill>
                <a:latin typeface="Inter"/>
              </a:rPr>
              <a:t>Traffic affected after ARP spoofing attack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2311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624</Words>
  <Application>Microsoft Office PowerPoint</Application>
  <PresentationFormat>Widescreen</PresentationFormat>
  <Paragraphs>139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Inter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10</cp:revision>
  <dcterms:created xsi:type="dcterms:W3CDTF">2023-08-07T07:22:34Z</dcterms:created>
  <dcterms:modified xsi:type="dcterms:W3CDTF">2024-01-12T09:10:53Z</dcterms:modified>
</cp:coreProperties>
</file>