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4" r:id="rId5"/>
    <p:sldId id="266" r:id="rId6"/>
    <p:sldId id="265" r:id="rId7"/>
    <p:sldId id="263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36" autoAdjust="0"/>
  </p:normalViewPr>
  <p:slideViewPr>
    <p:cSldViewPr snapToGrid="0">
      <p:cViewPr>
        <p:scale>
          <a:sx n="100" d="100"/>
          <a:sy n="100" d="100"/>
        </p:scale>
        <p:origin x="95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90970-3005-464C-B0F1-2C170134C482}" type="datetimeFigureOut">
              <a:rPr lang="en-SG" smtClean="0"/>
              <a:t>25/7/2023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835C3-D1D1-4287-8520-E4130C4A71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4459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35C3-D1D1-4287-8520-E4130C4A71CB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138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35C3-D1D1-4287-8520-E4130C4A71CB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2302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35C3-D1D1-4287-8520-E4130C4A71CB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2817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4219B-83CD-4042-2EBB-1E3EE8FD8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0C6FE-776F-F52E-B093-A95112B76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D3AD5-3788-A7E0-03A8-3F0CB482E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25/7/2023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3C1D9-BF46-FA03-15B7-CE8E7A45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1CE47-015E-F7A4-DF7B-509893BC2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4975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448B-2B3F-CF52-1B01-FDEECEEFE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A3D14-252B-45CC-25A7-DD72C4E80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2711C-4CB5-632F-4347-412ACBCD5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25/7/2023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7D5CE-2141-8826-EE3B-CE720C241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649EC-7C32-A9CD-4DC5-D4FB49512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7365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F85EBB-E1E0-4697-61F9-01D2749AE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7C75C-D54D-A4CE-3AEB-62977C407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C304A-BF6C-28BF-9EE2-8D174F759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25/7/2023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FC2BB-A87F-5025-AB66-1431EE1D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235A1-D2B9-7E75-2888-9CAF1EA6C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4449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EC9AE-24E9-6FFA-56A7-E8DCC8679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7B70C-EC02-9E9D-854B-8584B072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B95C8-FAC1-AD27-2948-2EE63F3F3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25/7/2023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A6845-620F-0449-801D-7326E6E3F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A4CA3-37D7-0FD9-E054-2EB84BD0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796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62056-00FD-71B1-B943-87EEC622B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F2D25-7AA5-FA68-9A99-316E69142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055C-71C0-04D4-41CC-F830AE766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25/7/2023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DA4AA-5E77-FF1C-E5B0-4532410AB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34844-573C-4C63-92D2-359CEDE5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641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3B24-8859-35FE-20D5-9AB71A318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D56A3-CC01-9C9F-B9CD-87A808EAA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59699-6EC2-5532-BB4A-22BA2D05D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0F99B-D902-CE08-0972-E1909F267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25/7/2023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01442-C4ED-466B-97E7-E231ECC3A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85041-AD4C-AE2E-4461-D79B1C7AF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958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EF43-3183-1666-9FD0-C4CA87F51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37403-3E8D-E332-67BC-E5D00A4A9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FC5F24-3825-AC9A-7641-951339F0F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00F0D-E33F-A58D-9636-A7DCDC1B9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19B71-3BF0-7AB9-2ADA-ABEF7F11E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2C98A2-4BBF-F96D-546B-492EAF7B1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25/7/2023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26D05B-3977-A640-3B98-EA42E7B82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DEDD9B-CD8E-0CE4-E4ED-59A9A7124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003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C50F0-DB5F-0EFA-1464-FAF13276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40A836-18E9-3AEB-8C8A-03A3366EE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25/7/2023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E02BA-A8FD-DD38-7426-44E0A383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AF9A7-B1BB-3B9E-1D26-0AF8C2A9A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69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F91C54-3A9D-FBBE-69C3-3208BC296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25/7/2023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709C1-EA93-55BB-D475-9D27CBE13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AAC69-21E1-302A-8556-8E9791827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720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FD3AA-3196-B5F9-01E6-A82CFAC4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7547B-E83F-EC5F-74DE-BFF582DDB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ECF57-A623-A7DF-1E07-21675AFE7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E6294-7619-75C1-7348-65F5002F3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25/7/2023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4136D-8268-9B45-3DBD-03D573EF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C8132-BD6C-0120-CF11-5F76B6A6C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6986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EE78F-6C88-0C58-8102-CB358255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8BFE54-D05B-C6AA-AEB3-46757FB43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3648A-47A6-0CBC-0E14-A063113A2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0B594-788F-38EC-1019-6D347F3BE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25/7/2023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9412B-19DD-E513-61E8-9AE8E936E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6D20E-ADF7-A404-92B4-2C8BB5EA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5278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23D224-1C87-0551-30F7-DDA6E5E3F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0FED8-D8E1-8E1A-EAC9-41D0CC079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021AE-E43F-0E03-C60F-60408A81E2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9A3E6-ADCC-4214-836D-B18BFC6F3D6C}" type="datetimeFigureOut">
              <a:rPr lang="en-SG" smtClean="0"/>
              <a:t>25/7/2023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C3329-01A6-8D36-DF37-E14FF8171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1A87F-5A63-BD16-BC53-30DF4B1AA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8479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1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EA28FB4-C69C-28C8-6F6D-871B07DD0014}"/>
              </a:ext>
            </a:extLst>
          </p:cNvPr>
          <p:cNvSpPr/>
          <p:nvPr/>
        </p:nvSpPr>
        <p:spPr>
          <a:xfrm>
            <a:off x="2569465" y="1300738"/>
            <a:ext cx="3018790" cy="22402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495D9-43AC-A3B4-70D7-90585F3818BF}"/>
              </a:ext>
            </a:extLst>
          </p:cNvPr>
          <p:cNvSpPr/>
          <p:nvPr/>
        </p:nvSpPr>
        <p:spPr>
          <a:xfrm>
            <a:off x="6612890" y="3614166"/>
            <a:ext cx="4273550" cy="14160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C7B7C0-EE5F-0B5A-8851-DB87484B6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601" y="4319035"/>
            <a:ext cx="304762" cy="304762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F1F04C-A86E-13A8-BD58-3F3AC632D4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601" y="3931225"/>
            <a:ext cx="304762" cy="304762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C2B2D2-B19C-00D1-93AE-8747F88D216C}"/>
              </a:ext>
            </a:extLst>
          </p:cNvPr>
          <p:cNvSpPr txBox="1"/>
          <p:nvPr/>
        </p:nvSpPr>
        <p:spPr>
          <a:xfrm>
            <a:off x="7510363" y="3898940"/>
            <a:ext cx="208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Train Speed Reset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B543D6-28E2-2A9C-DAEB-34B5F7C18AF0}"/>
              </a:ext>
            </a:extLst>
          </p:cNvPr>
          <p:cNvSpPr txBox="1"/>
          <p:nvPr/>
        </p:nvSpPr>
        <p:spPr>
          <a:xfrm>
            <a:off x="7510363" y="425446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Train Emergency Stop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307DB1-B956-6F07-5F6B-06D4F6E08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8571" y="1432773"/>
            <a:ext cx="868658" cy="490981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C97FBD-6C8A-09C4-781A-E60B58264C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4189" y="2106771"/>
            <a:ext cx="893040" cy="468625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EA8BBA-4227-C786-41C9-2990E8AF0A9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667" r="22053"/>
          <a:stretch/>
        </p:blipFill>
        <p:spPr>
          <a:xfrm>
            <a:off x="3145224" y="2779498"/>
            <a:ext cx="452005" cy="552381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C4BA647-57F8-53D0-70DD-3F16D9E5B22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682" r="19960"/>
          <a:stretch/>
        </p:blipFill>
        <p:spPr>
          <a:xfrm>
            <a:off x="2728571" y="2779498"/>
            <a:ext cx="416653" cy="552381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7D445A6-233B-2A14-D532-07136E095AA6}"/>
              </a:ext>
            </a:extLst>
          </p:cNvPr>
          <p:cNvSpPr txBox="1"/>
          <p:nvPr/>
        </p:nvSpPr>
        <p:spPr>
          <a:xfrm>
            <a:off x="3756335" y="1493597"/>
            <a:ext cx="158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Train Sensor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C976BB-56CD-3D39-306E-F049C5EC9FEF}"/>
              </a:ext>
            </a:extLst>
          </p:cNvPr>
          <p:cNvSpPr txBox="1"/>
          <p:nvPr/>
        </p:nvSpPr>
        <p:spPr>
          <a:xfrm>
            <a:off x="3756334" y="2147973"/>
            <a:ext cx="158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Train Station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7D2B1A-90A2-88AE-9A0B-229047ECE4E0}"/>
              </a:ext>
            </a:extLst>
          </p:cNvPr>
          <p:cNvSpPr txBox="1"/>
          <p:nvPr/>
        </p:nvSpPr>
        <p:spPr>
          <a:xfrm>
            <a:off x="3598209" y="2664043"/>
            <a:ext cx="2006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Railway Cross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Green: Pass [off]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Red: Block [on]</a:t>
            </a:r>
            <a:endParaRPr lang="en-SG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286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FFFFD1-A049-6022-86AE-B359FEDDC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64" y="1064416"/>
            <a:ext cx="5706208" cy="400477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EBC031F-1A3B-E841-B817-C37EA538CC18}"/>
              </a:ext>
            </a:extLst>
          </p:cNvPr>
          <p:cNvSpPr/>
          <p:nvPr/>
        </p:nvSpPr>
        <p:spPr>
          <a:xfrm>
            <a:off x="6664253" y="704287"/>
            <a:ext cx="2997600" cy="1468299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6F64C1-9C60-C2FF-4888-70597489B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822" y="781430"/>
            <a:ext cx="2527544" cy="11986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DB4614-61E3-885A-DD60-AF70FE9F9A55}"/>
              </a:ext>
            </a:extLst>
          </p:cNvPr>
          <p:cNvSpPr txBox="1"/>
          <p:nvPr/>
        </p:nvSpPr>
        <p:spPr>
          <a:xfrm>
            <a:off x="8439792" y="827753"/>
            <a:ext cx="1191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8/8</a:t>
            </a:r>
            <a:endParaRPr lang="en-SG" sz="11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684338-5941-5AF1-4B7A-690A9F4F0A53}"/>
              </a:ext>
            </a:extLst>
          </p:cNvPr>
          <p:cNvSpPr txBox="1"/>
          <p:nvPr/>
        </p:nvSpPr>
        <p:spPr>
          <a:xfrm>
            <a:off x="6682448" y="1910976"/>
            <a:ext cx="15345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 </a:t>
            </a:r>
            <a:r>
              <a:rPr lang="en-SG" sz="1100" b="1" dirty="0"/>
              <a:t>I/O: 8/8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021D3A-E812-611F-5830-D0165AD52759}"/>
              </a:ext>
            </a:extLst>
          </p:cNvPr>
          <p:cNvSpPr txBox="1"/>
          <p:nvPr/>
        </p:nvSpPr>
        <p:spPr>
          <a:xfrm>
            <a:off x="8216971" y="1910976"/>
            <a:ext cx="1508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Slot-2] I/O: 6/</a:t>
            </a:r>
            <a:r>
              <a:rPr lang="en-SG" sz="1100" b="1" dirty="0"/>
              <a:t>6</a:t>
            </a:r>
            <a:endParaRPr lang="en-US" sz="11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CEC915-F698-40A1-6638-7CDA4019277E}"/>
              </a:ext>
            </a:extLst>
          </p:cNvPr>
          <p:cNvSpPr txBox="1"/>
          <p:nvPr/>
        </p:nvSpPr>
        <p:spPr>
          <a:xfrm>
            <a:off x="7426093" y="951685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225F2B-54B6-788A-66BE-D1894403F2EA}"/>
              </a:ext>
            </a:extLst>
          </p:cNvPr>
          <p:cNvSpPr txBox="1"/>
          <p:nvPr/>
        </p:nvSpPr>
        <p:spPr>
          <a:xfrm>
            <a:off x="6600273" y="1580820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AB7852-000F-44E9-796B-A849E92EF449}"/>
              </a:ext>
            </a:extLst>
          </p:cNvPr>
          <p:cNvSpPr txBox="1"/>
          <p:nvPr/>
        </p:nvSpPr>
        <p:spPr>
          <a:xfrm>
            <a:off x="8121412" y="1575941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4FBACD-D362-3CFC-AC61-74E62953F41B}"/>
              </a:ext>
            </a:extLst>
          </p:cNvPr>
          <p:cNvSpPr txBox="1"/>
          <p:nvPr/>
        </p:nvSpPr>
        <p:spPr>
          <a:xfrm>
            <a:off x="6610052" y="684972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Station Signal control PLC network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DCB08E-9362-3783-4998-F9205C54200F}"/>
              </a:ext>
            </a:extLst>
          </p:cNvPr>
          <p:cNvSpPr txBox="1"/>
          <p:nvPr/>
        </p:nvSpPr>
        <p:spPr>
          <a:xfrm>
            <a:off x="8376970" y="631000"/>
            <a:ext cx="1023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10.0.12.10</a:t>
            </a:r>
            <a:endParaRPr lang="en-SG" sz="1100" b="1" dirty="0">
              <a:solidFill>
                <a:srgbClr val="0070C0"/>
              </a:solidFill>
            </a:endParaRPr>
          </a:p>
        </p:txBody>
      </p:sp>
      <p:pic>
        <p:nvPicPr>
          <p:cNvPr id="16" name="Picture 8" descr="Router | Cisco Network Topology Icons 3015">
            <a:extLst>
              <a:ext uri="{FF2B5EF4-FFF2-40B4-BE49-F238E27FC236}">
                <a16:creationId xmlns:a16="http://schemas.microsoft.com/office/drawing/2014/main" id="{19A785D2-5899-709D-1058-D186391C6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008" y="633661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F2D964B-32B5-F3B8-A0C8-A0D412106133}"/>
              </a:ext>
            </a:extLst>
          </p:cNvPr>
          <p:cNvSpPr txBox="1"/>
          <p:nvPr/>
        </p:nvSpPr>
        <p:spPr>
          <a:xfrm>
            <a:off x="6696726" y="2362110"/>
            <a:ext cx="174306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Ladder Diagram  set information</a:t>
            </a:r>
            <a:r>
              <a:rPr lang="en-US" sz="1200" dirty="0"/>
              <a:t>: 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PLC number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Holding register: 22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Coil: 22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Total ladder diagram: 22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Ladder diagram detail: 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endParaRPr lang="en-SG" sz="1400" dirty="0">
              <a:solidFill>
                <a:srgbClr val="00206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344CDE-D677-5B91-05AC-62DCFDCBD78B}"/>
              </a:ext>
            </a:extLst>
          </p:cNvPr>
          <p:cNvSpPr txBox="1"/>
          <p:nvPr/>
        </p:nvSpPr>
        <p:spPr>
          <a:xfrm>
            <a:off x="435847" y="485155"/>
            <a:ext cx="3657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 Station system PLC set ladder logic </a:t>
            </a:r>
            <a:endParaRPr lang="en-SG" sz="1400" b="1" dirty="0"/>
          </a:p>
        </p:txBody>
      </p:sp>
      <p:pic>
        <p:nvPicPr>
          <p:cNvPr id="20" name="Picture 19" descr="A diagram of a block diagram&#10;&#10;Description automatically generated with low confidence">
            <a:extLst>
              <a:ext uri="{FF2B5EF4-FFF2-40B4-BE49-F238E27FC236}">
                <a16:creationId xmlns:a16="http://schemas.microsoft.com/office/drawing/2014/main" id="{60782A70-1316-F793-29E7-D52187010C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993" y="4100994"/>
            <a:ext cx="3159211" cy="116884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609AD68-C8A5-6AF4-4C8E-7E6EA07CA2F4}"/>
              </a:ext>
            </a:extLst>
          </p:cNvPr>
          <p:cNvSpPr/>
          <p:nvPr/>
        </p:nvSpPr>
        <p:spPr>
          <a:xfrm>
            <a:off x="3224418" y="4812654"/>
            <a:ext cx="859316" cy="29180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477396B-D07C-3515-2B2E-60D1E447209F}"/>
              </a:ext>
            </a:extLst>
          </p:cNvPr>
          <p:cNvCxnSpPr>
            <a:stCxn id="21" idx="2"/>
            <a:endCxn id="20" idx="2"/>
          </p:cNvCxnSpPr>
          <p:nvPr/>
        </p:nvCxnSpPr>
        <p:spPr>
          <a:xfrm rot="16200000" flipH="1">
            <a:off x="5883149" y="2875385"/>
            <a:ext cx="165376" cy="4623523"/>
          </a:xfrm>
          <a:prstGeom prst="bentConnector3">
            <a:avLst>
              <a:gd name="adj1" fmla="val 23823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589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AC48A4-6D16-6C3D-6D7A-76F012045132}"/>
              </a:ext>
            </a:extLst>
          </p:cNvPr>
          <p:cNvSpPr txBox="1"/>
          <p:nvPr/>
        </p:nvSpPr>
        <p:spPr>
          <a:xfrm>
            <a:off x="321800" y="491077"/>
            <a:ext cx="345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Train Control PLC set logic [under progress] </a:t>
            </a:r>
            <a:endParaRPr lang="en-SG" sz="1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1FD34E-9F14-1973-E59B-FE32090F9163}"/>
              </a:ext>
            </a:extLst>
          </p:cNvPr>
          <p:cNvSpPr/>
          <p:nvPr/>
        </p:nvSpPr>
        <p:spPr>
          <a:xfrm>
            <a:off x="4187420" y="916274"/>
            <a:ext cx="1585965" cy="1468299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0C72D6-4F6D-D74F-DF73-213F27256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976" y="1135876"/>
            <a:ext cx="818082" cy="4689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480B7A-3D7F-1072-FD98-BB9B3E449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976" y="1849791"/>
            <a:ext cx="818082" cy="46890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371281-1543-3C15-C3FB-0FF4271F0740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4741017" y="1604777"/>
            <a:ext cx="0" cy="245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2EB2F8A-D68B-4681-D3D4-7CC3D9053837}"/>
              </a:ext>
            </a:extLst>
          </p:cNvPr>
          <p:cNvSpPr txBox="1"/>
          <p:nvPr/>
        </p:nvSpPr>
        <p:spPr>
          <a:xfrm>
            <a:off x="4048046" y="403406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Train control PLC network [under progress ]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7F847E-6FE2-08FF-7F0F-66B9DE1F2378}"/>
              </a:ext>
            </a:extLst>
          </p:cNvPr>
          <p:cNvSpPr txBox="1"/>
          <p:nvPr/>
        </p:nvSpPr>
        <p:spPr>
          <a:xfrm>
            <a:off x="4109207" y="1267552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351FB8-FE64-87C1-B73D-0EAB6973A28F}"/>
              </a:ext>
            </a:extLst>
          </p:cNvPr>
          <p:cNvSpPr txBox="1"/>
          <p:nvPr/>
        </p:nvSpPr>
        <p:spPr>
          <a:xfrm>
            <a:off x="4104258" y="1996084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0E7D38-7FAD-207C-56D7-F801421A3125}"/>
              </a:ext>
            </a:extLst>
          </p:cNvPr>
          <p:cNvSpPr txBox="1"/>
          <p:nvPr/>
        </p:nvSpPr>
        <p:spPr>
          <a:xfrm>
            <a:off x="5105031" y="1760132"/>
            <a:ext cx="8200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 </a:t>
            </a:r>
            <a:r>
              <a:rPr lang="en-SG" sz="1100" b="1" dirty="0"/>
              <a:t>I/O: 0/2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92C39D-7E65-3DCF-569E-FD201B221035}"/>
              </a:ext>
            </a:extLst>
          </p:cNvPr>
          <p:cNvSpPr txBox="1"/>
          <p:nvPr/>
        </p:nvSpPr>
        <p:spPr>
          <a:xfrm>
            <a:off x="5094146" y="1088888"/>
            <a:ext cx="7196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0/8</a:t>
            </a:r>
            <a:endParaRPr lang="en-SG" sz="1100" b="1" dirty="0"/>
          </a:p>
        </p:txBody>
      </p:sp>
      <p:pic>
        <p:nvPicPr>
          <p:cNvPr id="14" name="Picture 8" descr="Router | Cisco Network Topology Icons 3015">
            <a:extLst>
              <a:ext uri="{FF2B5EF4-FFF2-40B4-BE49-F238E27FC236}">
                <a16:creationId xmlns:a16="http://schemas.microsoft.com/office/drawing/2014/main" id="{2C32429F-6F87-C007-0A43-24CD0D0A9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604" y="861792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097C35A-83F5-A3CD-E92B-3C397B8D100A}"/>
              </a:ext>
            </a:extLst>
          </p:cNvPr>
          <p:cNvSpPr txBox="1"/>
          <p:nvPr/>
        </p:nvSpPr>
        <p:spPr>
          <a:xfrm>
            <a:off x="3884600" y="2499924"/>
            <a:ext cx="21746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Ladder Diagram  set information</a:t>
            </a:r>
            <a:r>
              <a:rPr lang="en-US" sz="1200" dirty="0"/>
              <a:t>: 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PLC number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Holding register: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Coil: 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Total ladder diagram: N.A (direct control)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Ladder diagram detail: N.A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6B8823A-FA5A-1E88-8FC2-3C26AB5B4C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55" y="916274"/>
            <a:ext cx="3210536" cy="287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549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69B3AB3C-63E8-E187-AAF7-C36A421DE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05" y="330196"/>
            <a:ext cx="5573477" cy="309880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99424E6-FF55-85E4-AF84-68016952D7BB}"/>
              </a:ext>
            </a:extLst>
          </p:cNvPr>
          <p:cNvCxnSpPr>
            <a:cxnSpLocks/>
          </p:cNvCxnSpPr>
          <p:nvPr/>
        </p:nvCxnSpPr>
        <p:spPr>
          <a:xfrm>
            <a:off x="2296725" y="3429000"/>
            <a:ext cx="0" cy="6144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D2E597-476C-D57B-A245-35F881ED336C}"/>
              </a:ext>
            </a:extLst>
          </p:cNvPr>
          <p:cNvCxnSpPr>
            <a:cxnSpLocks/>
          </p:cNvCxnSpPr>
          <p:nvPr/>
        </p:nvCxnSpPr>
        <p:spPr>
          <a:xfrm flipV="1">
            <a:off x="3223593" y="3429000"/>
            <a:ext cx="0" cy="6144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8763730-247D-929F-0E49-9D30D954DB13}"/>
              </a:ext>
            </a:extLst>
          </p:cNvPr>
          <p:cNvSpPr txBox="1"/>
          <p:nvPr/>
        </p:nvSpPr>
        <p:spPr>
          <a:xfrm>
            <a:off x="828067" y="3564277"/>
            <a:ext cx="14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Real work sensor data</a:t>
            </a:r>
            <a:endParaRPr lang="en-SG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DDB051B-5517-B535-96D1-BA9DCF2003B5}"/>
              </a:ext>
            </a:extLst>
          </p:cNvPr>
          <p:cNvSpPr txBox="1"/>
          <p:nvPr/>
        </p:nvSpPr>
        <p:spPr>
          <a:xfrm>
            <a:off x="3223593" y="3583676"/>
            <a:ext cx="14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PCL coil output data</a:t>
            </a:r>
            <a:endParaRPr lang="en-SG" sz="1100" dirty="0"/>
          </a:p>
        </p:txBody>
      </p:sp>
      <p:sp>
        <p:nvSpPr>
          <p:cNvPr id="64" name="Cylinder 63">
            <a:extLst>
              <a:ext uri="{FF2B5EF4-FFF2-40B4-BE49-F238E27FC236}">
                <a16:creationId xmlns:a16="http://schemas.microsoft.com/office/drawing/2014/main" id="{513B64FF-E316-7979-D6C1-E2293A255E23}"/>
              </a:ext>
            </a:extLst>
          </p:cNvPr>
          <p:cNvSpPr/>
          <p:nvPr/>
        </p:nvSpPr>
        <p:spPr>
          <a:xfrm>
            <a:off x="2088330" y="4065882"/>
            <a:ext cx="1200834" cy="41864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Database</a:t>
            </a:r>
            <a:endParaRPr lang="en-SG" sz="1400" b="1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D64263F-18D8-B0E1-F418-E66108A1D784}"/>
              </a:ext>
            </a:extLst>
          </p:cNvPr>
          <p:cNvCxnSpPr>
            <a:cxnSpLocks/>
          </p:cNvCxnSpPr>
          <p:nvPr/>
        </p:nvCxnSpPr>
        <p:spPr>
          <a:xfrm>
            <a:off x="3289158" y="4913001"/>
            <a:ext cx="128284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B946BE7-3DAB-5E1F-0DED-46C5DAD914EF}"/>
              </a:ext>
            </a:extLst>
          </p:cNvPr>
          <p:cNvSpPr/>
          <p:nvPr/>
        </p:nvSpPr>
        <p:spPr>
          <a:xfrm>
            <a:off x="2088330" y="4804212"/>
            <a:ext cx="1200828" cy="416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Communication manager </a:t>
            </a:r>
            <a:endParaRPr lang="en-SG" sz="1200" dirty="0"/>
          </a:p>
        </p:txBody>
      </p:sp>
      <p:sp>
        <p:nvSpPr>
          <p:cNvPr id="67" name="Arrow: Up-Down 66">
            <a:extLst>
              <a:ext uri="{FF2B5EF4-FFF2-40B4-BE49-F238E27FC236}">
                <a16:creationId xmlns:a16="http://schemas.microsoft.com/office/drawing/2014/main" id="{A6B76913-2A02-5219-ABDC-82A825D70420}"/>
              </a:ext>
            </a:extLst>
          </p:cNvPr>
          <p:cNvSpPr/>
          <p:nvPr/>
        </p:nvSpPr>
        <p:spPr>
          <a:xfrm>
            <a:off x="2566930" y="4484523"/>
            <a:ext cx="198299" cy="3196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0" name="Picture 69" descr="A computer screen shot of a device&#10;&#10;Description automatically generated with low confidence">
            <a:extLst>
              <a:ext uri="{FF2B5EF4-FFF2-40B4-BE49-F238E27FC236}">
                <a16:creationId xmlns:a16="http://schemas.microsoft.com/office/drawing/2014/main" id="{D71D8DA8-CC22-83DE-F241-F716B529A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781" y="4804212"/>
            <a:ext cx="1593834" cy="8280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809F6423-57B2-ABB8-77D1-9121CD4054F4}"/>
              </a:ext>
            </a:extLst>
          </p:cNvPr>
          <p:cNvSpPr txBox="1"/>
          <p:nvPr/>
        </p:nvSpPr>
        <p:spPr>
          <a:xfrm>
            <a:off x="3426348" y="4639719"/>
            <a:ext cx="1200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PCL input data</a:t>
            </a:r>
            <a:endParaRPr lang="en-SG" sz="1100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448E405-2E54-560B-4102-77ACC1FE0BD2}"/>
              </a:ext>
            </a:extLst>
          </p:cNvPr>
          <p:cNvCxnSpPr>
            <a:cxnSpLocks/>
          </p:cNvCxnSpPr>
          <p:nvPr/>
        </p:nvCxnSpPr>
        <p:spPr>
          <a:xfrm flipH="1">
            <a:off x="3289158" y="5120182"/>
            <a:ext cx="128284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62E4869-EE66-D734-D721-76197B998F56}"/>
              </a:ext>
            </a:extLst>
          </p:cNvPr>
          <p:cNvSpPr txBox="1"/>
          <p:nvPr/>
        </p:nvSpPr>
        <p:spPr>
          <a:xfrm>
            <a:off x="3366291" y="4881549"/>
            <a:ext cx="14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PCL coil output data</a:t>
            </a:r>
            <a:endParaRPr lang="en-SG" sz="110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900A1CA-DFD2-75DD-987D-55B0436B0F0E}"/>
              </a:ext>
            </a:extLst>
          </p:cNvPr>
          <p:cNvCxnSpPr>
            <a:cxnSpLocks/>
          </p:cNvCxnSpPr>
          <p:nvPr/>
        </p:nvCxnSpPr>
        <p:spPr>
          <a:xfrm>
            <a:off x="6314615" y="5009621"/>
            <a:ext cx="123193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04AA528-64A0-268B-D60C-CC83F851335A}"/>
              </a:ext>
            </a:extLst>
          </p:cNvPr>
          <p:cNvSpPr txBox="1"/>
          <p:nvPr/>
        </p:nvSpPr>
        <p:spPr>
          <a:xfrm>
            <a:off x="6468277" y="4673407"/>
            <a:ext cx="1200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ModBus</a:t>
            </a:r>
            <a:r>
              <a:rPr lang="en-US" sz="1100" dirty="0"/>
              <a:t> TCP</a:t>
            </a:r>
            <a:endParaRPr lang="en-SG" sz="1100" dirty="0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65101916-69F2-D39F-2C46-829C2AE14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0216" y="4772050"/>
            <a:ext cx="2842926" cy="1391379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E3849F7E-DF0B-2B27-D43E-68F559085493}"/>
              </a:ext>
            </a:extLst>
          </p:cNvPr>
          <p:cNvSpPr txBox="1"/>
          <p:nvPr/>
        </p:nvSpPr>
        <p:spPr>
          <a:xfrm>
            <a:off x="4720781" y="4452857"/>
            <a:ext cx="19116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SG" sz="1400" b="1" i="0" dirty="0">
                <a:solidFill>
                  <a:srgbClr val="000000"/>
                </a:solidFill>
                <a:effectLst/>
              </a:rPr>
              <a:t>PLC simulator VM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C79C244-1C46-E2AE-4B8A-F5DA8A8DA990}"/>
              </a:ext>
            </a:extLst>
          </p:cNvPr>
          <p:cNvSpPr txBox="1"/>
          <p:nvPr/>
        </p:nvSpPr>
        <p:spPr>
          <a:xfrm>
            <a:off x="7669105" y="4491024"/>
            <a:ext cx="2745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1400" b="1" i="0" dirty="0">
                <a:solidFill>
                  <a:srgbClr val="000000"/>
                </a:solidFill>
                <a:effectLst/>
              </a:rPr>
              <a:t>SCADA HMI data Visualization </a:t>
            </a:r>
            <a:endParaRPr lang="en-SG" sz="1400" b="1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87" name="Picture 86" descr="A computer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42045080-E7EA-9B65-FEBD-11E5B989378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06"/>
          <a:stretch/>
        </p:blipFill>
        <p:spPr>
          <a:xfrm>
            <a:off x="7647081" y="2093206"/>
            <a:ext cx="3900561" cy="2132647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23810D1F-BE91-F086-89B1-665193FCB4A6}"/>
              </a:ext>
            </a:extLst>
          </p:cNvPr>
          <p:cNvSpPr/>
          <p:nvPr/>
        </p:nvSpPr>
        <p:spPr>
          <a:xfrm>
            <a:off x="7700216" y="3736235"/>
            <a:ext cx="1102261" cy="281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02E113B-6431-864F-D7E8-EAEBDBDBC375}"/>
              </a:ext>
            </a:extLst>
          </p:cNvPr>
          <p:cNvCxnSpPr/>
          <p:nvPr/>
        </p:nvCxnSpPr>
        <p:spPr>
          <a:xfrm flipV="1">
            <a:off x="9397388" y="4275202"/>
            <a:ext cx="0" cy="215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754923C-E493-7A2D-5711-FF23F7CC8452}"/>
              </a:ext>
            </a:extLst>
          </p:cNvPr>
          <p:cNvSpPr txBox="1"/>
          <p:nvPr/>
        </p:nvSpPr>
        <p:spPr>
          <a:xfrm>
            <a:off x="7647081" y="1736080"/>
            <a:ext cx="2745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1400" b="1" i="0" dirty="0">
                <a:solidFill>
                  <a:srgbClr val="000000"/>
                </a:solidFill>
                <a:effectLst/>
              </a:rPr>
              <a:t>Metro Control HMI</a:t>
            </a:r>
            <a:endParaRPr lang="en-SG" sz="1400" b="1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61767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B7E1B1BF-E455-7751-7F30-050D23B3A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87" y="915041"/>
            <a:ext cx="10171483" cy="43840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C3E977-5B9D-CE12-A2B4-61E872D0B14E}"/>
              </a:ext>
            </a:extLst>
          </p:cNvPr>
          <p:cNvSpPr txBox="1"/>
          <p:nvPr/>
        </p:nvSpPr>
        <p:spPr>
          <a:xfrm>
            <a:off x="1070961" y="1707869"/>
            <a:ext cx="104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Signal Trigger on sensor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DFEA97-1577-BF20-CB93-22DD764ACE6C}"/>
              </a:ext>
            </a:extLst>
          </p:cNvPr>
          <p:cNvSpPr txBox="1"/>
          <p:nvPr/>
        </p:nvSpPr>
        <p:spPr>
          <a:xfrm>
            <a:off x="1070960" y="2967335"/>
            <a:ext cx="104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Signal Trigger off sensor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497FAA-BF2C-463B-6D69-4AD90A0989F9}"/>
              </a:ext>
            </a:extLst>
          </p:cNvPr>
          <p:cNvSpPr txBox="1"/>
          <p:nvPr/>
        </p:nvSpPr>
        <p:spPr>
          <a:xfrm>
            <a:off x="8836016" y="1762686"/>
            <a:ext cx="104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Railway control signal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E0E749-3747-25AE-9562-2C94CF0C8BE0}"/>
              </a:ext>
            </a:extLst>
          </p:cNvPr>
          <p:cNvSpPr txBox="1"/>
          <p:nvPr/>
        </p:nvSpPr>
        <p:spPr>
          <a:xfrm>
            <a:off x="2370840" y="915041"/>
            <a:ext cx="5197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/>
              <a:t>Use PLC to create a T Flip – Flop latching relay with signal trigger on has high priority  </a:t>
            </a:r>
          </a:p>
        </p:txBody>
      </p:sp>
    </p:spTree>
    <p:extLst>
      <p:ext uri="{BB962C8B-B14F-4D97-AF65-F5344CB8AC3E}">
        <p14:creationId xmlns:p14="http://schemas.microsoft.com/office/powerpoint/2010/main" val="880892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168F1B-0084-9D8B-A3EA-7F8970EFDA7A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Railway System Emulator [ Program workflow diagram]  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FFF30526-4225-DDA5-4385-3819BFBEED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45" y="53310"/>
            <a:ext cx="1598494" cy="348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F1553EA-CE9D-9089-E809-4A7C902431DC}"/>
              </a:ext>
            </a:extLst>
          </p:cNvPr>
          <p:cNvSpPr/>
          <p:nvPr/>
        </p:nvSpPr>
        <p:spPr>
          <a:xfrm>
            <a:off x="1577434" y="1076663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Program start </a:t>
            </a:r>
            <a:endParaRPr lang="en-SG" sz="12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D9B9D09-68A7-EFE1-CCB7-F1A1FDD427AF}"/>
              </a:ext>
            </a:extLst>
          </p:cNvPr>
          <p:cNvCxnSpPr>
            <a:cxnSpLocks/>
          </p:cNvCxnSpPr>
          <p:nvPr/>
        </p:nvCxnSpPr>
        <p:spPr>
          <a:xfrm>
            <a:off x="2126450" y="1423580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F38A079-6386-9435-5389-171E25CDD37A}"/>
              </a:ext>
            </a:extLst>
          </p:cNvPr>
          <p:cNvSpPr/>
          <p:nvPr/>
        </p:nvSpPr>
        <p:spPr>
          <a:xfrm>
            <a:off x="1577434" y="1757350"/>
            <a:ext cx="1515721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Loading config files</a:t>
            </a:r>
            <a:endParaRPr lang="en-SG" sz="12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5352DB-DF01-EF4A-79C1-CF8306757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6243" y="1076663"/>
            <a:ext cx="324555" cy="3720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D0624A-811D-CBC9-2E02-2032F0411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0509" y="1076663"/>
            <a:ext cx="324555" cy="3720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EA15CC-BAC5-50F2-9793-99DECEC91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677" y="1051576"/>
            <a:ext cx="324555" cy="372004"/>
          </a:xfrm>
          <a:prstGeom prst="rect">
            <a:avLst/>
          </a:prstGeom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E3A6FB0-9935-35E1-7EC8-ECAB260AC94A}"/>
              </a:ext>
            </a:extLst>
          </p:cNvPr>
          <p:cNvCxnSpPr>
            <a:stCxn id="10" idx="2"/>
          </p:cNvCxnSpPr>
          <p:nvPr/>
        </p:nvCxnSpPr>
        <p:spPr>
          <a:xfrm rot="5400000">
            <a:off x="3241497" y="1300325"/>
            <a:ext cx="308683" cy="605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8BEFD6C-93EE-749F-7658-1108B72A3E75}"/>
              </a:ext>
            </a:extLst>
          </p:cNvPr>
          <p:cNvSpPr txBox="1"/>
          <p:nvPr/>
        </p:nvSpPr>
        <p:spPr>
          <a:xfrm>
            <a:off x="2903889" y="873970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Program system config file</a:t>
            </a:r>
            <a:endParaRPr lang="en-SG" sz="9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1BA423-2564-C569-68D9-CD68D9CD2630}"/>
              </a:ext>
            </a:extLst>
          </p:cNvPr>
          <p:cNvSpPr txBox="1"/>
          <p:nvPr/>
        </p:nvSpPr>
        <p:spPr>
          <a:xfrm>
            <a:off x="3940792" y="866910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Station config file</a:t>
            </a:r>
            <a:endParaRPr lang="en-SG" sz="9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D56673-73C3-ED31-99A8-6C96237C3295}"/>
              </a:ext>
            </a:extLst>
          </p:cNvPr>
          <p:cNvSpPr txBox="1"/>
          <p:nvPr/>
        </p:nvSpPr>
        <p:spPr>
          <a:xfrm>
            <a:off x="4721574" y="866910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Scenario config file</a:t>
            </a:r>
            <a:endParaRPr lang="en-SG" sz="900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0C2D29B-D70E-E082-4DCE-AE322E08AC7D}"/>
              </a:ext>
            </a:extLst>
          </p:cNvPr>
          <p:cNvCxnSpPr>
            <a:stCxn id="11" idx="2"/>
            <a:endCxn id="9" idx="3"/>
          </p:cNvCxnSpPr>
          <p:nvPr/>
        </p:nvCxnSpPr>
        <p:spPr>
          <a:xfrm rot="5400000">
            <a:off x="3501900" y="1039922"/>
            <a:ext cx="482142" cy="12996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F708DA4-3E1F-810C-76FA-1177CCA85348}"/>
              </a:ext>
            </a:extLst>
          </p:cNvPr>
          <p:cNvCxnSpPr>
            <a:stCxn id="12" idx="2"/>
            <a:endCxn id="9" idx="3"/>
          </p:cNvCxnSpPr>
          <p:nvPr/>
        </p:nvCxnSpPr>
        <p:spPr>
          <a:xfrm rot="5400000">
            <a:off x="3763212" y="753523"/>
            <a:ext cx="680687" cy="2020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21D7EA0-095D-202F-1FFF-A3C5CEC63E32}"/>
              </a:ext>
            </a:extLst>
          </p:cNvPr>
          <p:cNvCxnSpPr>
            <a:cxnSpLocks/>
          </p:cNvCxnSpPr>
          <p:nvPr/>
        </p:nvCxnSpPr>
        <p:spPr>
          <a:xfrm>
            <a:off x="2126450" y="2104267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91162E7-0416-28EA-979C-FD3B1BF6BF90}"/>
              </a:ext>
            </a:extLst>
          </p:cNvPr>
          <p:cNvSpPr/>
          <p:nvPr/>
        </p:nvSpPr>
        <p:spPr>
          <a:xfrm>
            <a:off x="1578401" y="2451184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main UI (main thread)</a:t>
            </a:r>
            <a:endParaRPr lang="en-SG" sz="12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D607DA-3A1E-3F69-5680-B5CC73CE11E1}"/>
              </a:ext>
            </a:extLst>
          </p:cNvPr>
          <p:cNvSpPr/>
          <p:nvPr/>
        </p:nvSpPr>
        <p:spPr>
          <a:xfrm>
            <a:off x="4230509" y="2451184"/>
            <a:ext cx="1573657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PLC request handler  (sub thread )</a:t>
            </a:r>
            <a:endParaRPr lang="en-SG" sz="1200" b="1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14A09E0-2623-2BE5-4E25-87A121360FFD}"/>
              </a:ext>
            </a:extLst>
          </p:cNvPr>
          <p:cNvCxnSpPr>
            <a:cxnSpLocks/>
          </p:cNvCxnSpPr>
          <p:nvPr/>
        </p:nvCxnSpPr>
        <p:spPr>
          <a:xfrm>
            <a:off x="2145764" y="2239492"/>
            <a:ext cx="3001747" cy="201854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CA27B4C-9716-1645-7F32-1C1ABFDB553A}"/>
              </a:ext>
            </a:extLst>
          </p:cNvPr>
          <p:cNvCxnSpPr>
            <a:cxnSpLocks/>
          </p:cNvCxnSpPr>
          <p:nvPr/>
        </p:nvCxnSpPr>
        <p:spPr>
          <a:xfrm>
            <a:off x="2412200" y="2798101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D232A68-079C-8ECA-42F0-216EFF822FB7}"/>
              </a:ext>
            </a:extLst>
          </p:cNvPr>
          <p:cNvSpPr/>
          <p:nvPr/>
        </p:nvSpPr>
        <p:spPr>
          <a:xfrm>
            <a:off x="2154583" y="3141815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UI data controller (map manager) </a:t>
            </a:r>
            <a:endParaRPr lang="en-SG" sz="1200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1A1A77F-6B3B-0464-B598-06728CE6BED0}"/>
              </a:ext>
            </a:extLst>
          </p:cNvPr>
          <p:cNvCxnSpPr>
            <a:cxnSpLocks/>
          </p:cNvCxnSpPr>
          <p:nvPr/>
        </p:nvCxnSpPr>
        <p:spPr>
          <a:xfrm>
            <a:off x="2050250" y="2825241"/>
            <a:ext cx="0" cy="95275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7CD8CA3-37E5-0265-27B2-FE09068017A2}"/>
              </a:ext>
            </a:extLst>
          </p:cNvPr>
          <p:cNvSpPr/>
          <p:nvPr/>
        </p:nvSpPr>
        <p:spPr>
          <a:xfrm>
            <a:off x="1947708" y="3787801"/>
            <a:ext cx="928984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Display UI map panel </a:t>
            </a:r>
            <a:endParaRPr lang="en-SG" sz="1200" b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4D2C0BE-7094-4F94-31D3-B11FF35BCCDD}"/>
              </a:ext>
            </a:extLst>
          </p:cNvPr>
          <p:cNvCxnSpPr>
            <a:cxnSpLocks/>
          </p:cNvCxnSpPr>
          <p:nvPr/>
        </p:nvCxnSpPr>
        <p:spPr>
          <a:xfrm>
            <a:off x="1716875" y="2825241"/>
            <a:ext cx="0" cy="154260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34BFFE4D-F326-5EBC-6D8F-4D80DC5DB09D}"/>
              </a:ext>
            </a:extLst>
          </p:cNvPr>
          <p:cNvSpPr/>
          <p:nvPr/>
        </p:nvSpPr>
        <p:spPr>
          <a:xfrm>
            <a:off x="1585757" y="4404511"/>
            <a:ext cx="1089707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Train power control panels </a:t>
            </a:r>
            <a:endParaRPr lang="en-SG" sz="1200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CF374E1-DB81-D93C-CDC1-335ECE32A651}"/>
              </a:ext>
            </a:extLst>
          </p:cNvPr>
          <p:cNvSpPr/>
          <p:nvPr/>
        </p:nvSpPr>
        <p:spPr>
          <a:xfrm>
            <a:off x="1974904" y="5015968"/>
            <a:ext cx="99689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Display UI refresh loop</a:t>
            </a:r>
            <a:endParaRPr lang="en-SG" sz="1200" b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9808142-466E-522B-F7B4-1340B98D1660}"/>
              </a:ext>
            </a:extLst>
          </p:cNvPr>
          <p:cNvCxnSpPr>
            <a:cxnSpLocks/>
          </p:cNvCxnSpPr>
          <p:nvPr/>
        </p:nvCxnSpPr>
        <p:spPr>
          <a:xfrm>
            <a:off x="2842940" y="4134718"/>
            <a:ext cx="2470" cy="88125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492DD69-134C-9BC0-ACC6-6DD07878159A}"/>
              </a:ext>
            </a:extLst>
          </p:cNvPr>
          <p:cNvCxnSpPr>
            <a:cxnSpLocks/>
            <a:endCxn id="42" idx="3"/>
          </p:cNvCxnSpPr>
          <p:nvPr/>
        </p:nvCxnSpPr>
        <p:spPr>
          <a:xfrm rot="5400000">
            <a:off x="2289138" y="4211489"/>
            <a:ext cx="1660600" cy="2952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3C171D0-B13A-9FF6-49D6-437C3DD4B074}"/>
              </a:ext>
            </a:extLst>
          </p:cNvPr>
          <p:cNvSpPr txBox="1"/>
          <p:nvPr/>
        </p:nvSpPr>
        <p:spPr>
          <a:xfrm>
            <a:off x="3012532" y="4636666"/>
            <a:ext cx="97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Components state data </a:t>
            </a:r>
            <a:endParaRPr lang="en-SG" sz="900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DE05B12D-DD5C-5AF9-8F27-D0BA2F3D49E4}"/>
              </a:ext>
            </a:extLst>
          </p:cNvPr>
          <p:cNvCxnSpPr>
            <a:cxnSpLocks/>
            <a:stCxn id="91" idx="1"/>
            <a:endCxn id="42" idx="1"/>
          </p:cNvCxnSpPr>
          <p:nvPr/>
        </p:nvCxnSpPr>
        <p:spPr>
          <a:xfrm rot="10800000">
            <a:off x="1974904" y="5189427"/>
            <a:ext cx="6860" cy="591910"/>
          </a:xfrm>
          <a:prstGeom prst="bentConnector3">
            <a:avLst>
              <a:gd name="adj1" fmla="val 3432362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A70CD72-6F28-A9F0-76AA-83AB23E8C07D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2675464" y="3547428"/>
            <a:ext cx="417691" cy="10305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B071DA5-FA11-C016-0978-0D81C776FBA5}"/>
              </a:ext>
            </a:extLst>
          </p:cNvPr>
          <p:cNvSpPr txBox="1"/>
          <p:nvPr/>
        </p:nvSpPr>
        <p:spPr>
          <a:xfrm>
            <a:off x="2816479" y="3633116"/>
            <a:ext cx="70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Control event</a:t>
            </a:r>
            <a:endParaRPr lang="en-SG" sz="9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5CABA0D-9D2F-485D-68E9-051A8731C2D6}"/>
              </a:ext>
            </a:extLst>
          </p:cNvPr>
          <p:cNvSpPr/>
          <p:nvPr/>
        </p:nvSpPr>
        <p:spPr>
          <a:xfrm>
            <a:off x="4030746" y="3101721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data controller (data manager) </a:t>
            </a:r>
            <a:endParaRPr lang="en-SG" sz="1200" b="1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A64919E-3833-3968-2C62-33E085747340}"/>
              </a:ext>
            </a:extLst>
          </p:cNvPr>
          <p:cNvCxnSpPr>
            <a:cxnSpLocks/>
          </p:cNvCxnSpPr>
          <p:nvPr/>
        </p:nvCxnSpPr>
        <p:spPr>
          <a:xfrm>
            <a:off x="4555064" y="2825241"/>
            <a:ext cx="0" cy="30362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DCC1F01-8A4C-4F40-0683-40D12643817D}"/>
              </a:ext>
            </a:extLst>
          </p:cNvPr>
          <p:cNvCxnSpPr>
            <a:cxnSpLocks/>
          </p:cNvCxnSpPr>
          <p:nvPr/>
        </p:nvCxnSpPr>
        <p:spPr>
          <a:xfrm>
            <a:off x="3568773" y="3160865"/>
            <a:ext cx="442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6D30C18-DE05-7760-C6CC-385003244263}"/>
              </a:ext>
            </a:extLst>
          </p:cNvPr>
          <p:cNvSpPr txBox="1"/>
          <p:nvPr/>
        </p:nvSpPr>
        <p:spPr>
          <a:xfrm>
            <a:off x="3434202" y="2752436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Holding register data</a:t>
            </a:r>
            <a:endParaRPr lang="en-SG" sz="900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7A9A20D-3CDD-CCB9-D0D1-06BE811D0BA7}"/>
              </a:ext>
            </a:extLst>
          </p:cNvPr>
          <p:cNvCxnSpPr>
            <a:cxnSpLocks/>
          </p:cNvCxnSpPr>
          <p:nvPr/>
        </p:nvCxnSpPr>
        <p:spPr>
          <a:xfrm flipH="1">
            <a:off x="3601990" y="3391768"/>
            <a:ext cx="376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F94A045-C6C0-3A2D-7749-696569897326}"/>
              </a:ext>
            </a:extLst>
          </p:cNvPr>
          <p:cNvSpPr txBox="1"/>
          <p:nvPr/>
        </p:nvSpPr>
        <p:spPr>
          <a:xfrm>
            <a:off x="3455878" y="3448046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 state change data</a:t>
            </a:r>
            <a:endParaRPr lang="en-SG" sz="90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EF988A3-E6B8-7B20-E1BE-FB9DFBDEDEA4}"/>
              </a:ext>
            </a:extLst>
          </p:cNvPr>
          <p:cNvCxnSpPr>
            <a:cxnSpLocks/>
          </p:cNvCxnSpPr>
          <p:nvPr/>
        </p:nvCxnSpPr>
        <p:spPr>
          <a:xfrm>
            <a:off x="5631389" y="2818148"/>
            <a:ext cx="0" cy="1143111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3FB41436-8C1C-D664-1591-D3192C58AB3E}"/>
              </a:ext>
            </a:extLst>
          </p:cNvPr>
          <p:cNvSpPr/>
          <p:nvPr/>
        </p:nvSpPr>
        <p:spPr>
          <a:xfrm>
            <a:off x="4714344" y="3961259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Connector (UDP server)</a:t>
            </a:r>
            <a:endParaRPr lang="en-SG" sz="1200" b="1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60FCC65-490E-8AD7-7CAA-280B2F21497C}"/>
              </a:ext>
            </a:extLst>
          </p:cNvPr>
          <p:cNvCxnSpPr/>
          <p:nvPr/>
        </p:nvCxnSpPr>
        <p:spPr>
          <a:xfrm>
            <a:off x="4924689" y="3448046"/>
            <a:ext cx="0" cy="5132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AAC8D10-BF53-A818-F599-FC0E7099407C}"/>
              </a:ext>
            </a:extLst>
          </p:cNvPr>
          <p:cNvSpPr txBox="1"/>
          <p:nvPr/>
        </p:nvSpPr>
        <p:spPr>
          <a:xfrm>
            <a:off x="4902813" y="3495204"/>
            <a:ext cx="73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state data</a:t>
            </a:r>
            <a:endParaRPr lang="en-SG" sz="9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A038507-28F1-3735-D3FF-0F754CF767F6}"/>
              </a:ext>
            </a:extLst>
          </p:cNvPr>
          <p:cNvCxnSpPr/>
          <p:nvPr/>
        </p:nvCxnSpPr>
        <p:spPr>
          <a:xfrm>
            <a:off x="6551087" y="660552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924238B-68DC-A4FF-5A1E-C87B6A91D42A}"/>
              </a:ext>
            </a:extLst>
          </p:cNvPr>
          <p:cNvSpPr txBox="1"/>
          <p:nvPr/>
        </p:nvSpPr>
        <p:spPr>
          <a:xfrm>
            <a:off x="6194375" y="721031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CB71CB2-3C19-B958-FE86-24D444325C87}"/>
              </a:ext>
            </a:extLst>
          </p:cNvPr>
          <p:cNvCxnSpPr>
            <a:stCxn id="68" idx="3"/>
          </p:cNvCxnSpPr>
          <p:nvPr/>
        </p:nvCxnSpPr>
        <p:spPr>
          <a:xfrm flipV="1">
            <a:off x="6095999" y="3596543"/>
            <a:ext cx="1181101" cy="5381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8075E1F-3A6E-73F7-5D88-EFC9857CE208}"/>
              </a:ext>
            </a:extLst>
          </p:cNvPr>
          <p:cNvCxnSpPr>
            <a:cxnSpLocks/>
          </p:cNvCxnSpPr>
          <p:nvPr/>
        </p:nvCxnSpPr>
        <p:spPr>
          <a:xfrm>
            <a:off x="6117875" y="4176243"/>
            <a:ext cx="13242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FC58F0A-123D-3CB8-8E6C-3336F796E3D3}"/>
              </a:ext>
            </a:extLst>
          </p:cNvPr>
          <p:cNvCxnSpPr>
            <a:cxnSpLocks/>
          </p:cNvCxnSpPr>
          <p:nvPr/>
        </p:nvCxnSpPr>
        <p:spPr>
          <a:xfrm>
            <a:off x="6095999" y="4238272"/>
            <a:ext cx="1169118" cy="5131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1417BD74-E749-9473-2B4B-038ADAB90EA6}"/>
              </a:ext>
            </a:extLst>
          </p:cNvPr>
          <p:cNvSpPr/>
          <p:nvPr/>
        </p:nvSpPr>
        <p:spPr>
          <a:xfrm>
            <a:off x="7442112" y="3429000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Other PLC modules  </a:t>
            </a:r>
            <a:endParaRPr lang="en-SG" sz="1200" b="1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A835A89-E880-BCBE-F9C0-3DB01D308C23}"/>
              </a:ext>
            </a:extLst>
          </p:cNvPr>
          <p:cNvSpPr/>
          <p:nvPr/>
        </p:nvSpPr>
        <p:spPr>
          <a:xfrm>
            <a:off x="7470785" y="3998209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Other PLC modules  </a:t>
            </a:r>
            <a:endParaRPr lang="en-SG" sz="1200" b="1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3A9551B-21D5-CB88-F25D-E5A9AB1CCDAA}"/>
              </a:ext>
            </a:extLst>
          </p:cNvPr>
          <p:cNvSpPr/>
          <p:nvPr/>
        </p:nvSpPr>
        <p:spPr>
          <a:xfrm>
            <a:off x="7470785" y="4647873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Other PLC modules  </a:t>
            </a:r>
            <a:endParaRPr lang="en-SG" sz="12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3A31CB3-74F0-C794-EFD7-B953B23A718D}"/>
              </a:ext>
            </a:extLst>
          </p:cNvPr>
          <p:cNvSpPr txBox="1"/>
          <p:nvPr/>
        </p:nvSpPr>
        <p:spPr>
          <a:xfrm>
            <a:off x="6188611" y="2965827"/>
            <a:ext cx="851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Use UDP to simulate the real-word electrical system wires connection </a:t>
            </a:r>
            <a:endParaRPr lang="en-SG" sz="900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199D3DA-CE13-F347-19B2-03BD12BD26AA}"/>
              </a:ext>
            </a:extLst>
          </p:cNvPr>
          <p:cNvCxnSpPr>
            <a:cxnSpLocks/>
          </p:cNvCxnSpPr>
          <p:nvPr/>
        </p:nvCxnSpPr>
        <p:spPr>
          <a:xfrm>
            <a:off x="2473351" y="5357557"/>
            <a:ext cx="0" cy="22324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DD6BD71-4BA9-29FB-32E6-3FF5A28159CF}"/>
              </a:ext>
            </a:extLst>
          </p:cNvPr>
          <p:cNvSpPr/>
          <p:nvPr/>
        </p:nvSpPr>
        <p:spPr>
          <a:xfrm>
            <a:off x="1981764" y="5607878"/>
            <a:ext cx="1669430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System auto controller ( if test mode )</a:t>
            </a:r>
            <a:endParaRPr lang="en-SG" sz="1200" b="1" dirty="0"/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399F8DBE-E71E-45B0-C7BA-581E3906C729}"/>
              </a:ext>
            </a:extLst>
          </p:cNvPr>
          <p:cNvCxnSpPr>
            <a:cxnSpLocks/>
            <a:endCxn id="91" idx="3"/>
          </p:cNvCxnSpPr>
          <p:nvPr/>
        </p:nvCxnSpPr>
        <p:spPr>
          <a:xfrm rot="5400000">
            <a:off x="2793179" y="4335893"/>
            <a:ext cx="2303459" cy="5874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5C4E519-7DAE-0EF3-9F46-A371208D9689}"/>
              </a:ext>
            </a:extLst>
          </p:cNvPr>
          <p:cNvSpPr txBox="1"/>
          <p:nvPr/>
        </p:nvSpPr>
        <p:spPr>
          <a:xfrm>
            <a:off x="3853534" y="5015968"/>
            <a:ext cx="10258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All Plc connection and data update state</a:t>
            </a:r>
            <a:endParaRPr lang="en-SG" sz="900" dirty="0"/>
          </a:p>
        </p:txBody>
      </p:sp>
    </p:spTree>
    <p:extLst>
      <p:ext uri="{BB962C8B-B14F-4D97-AF65-F5344CB8AC3E}">
        <p14:creationId xmlns:p14="http://schemas.microsoft.com/office/powerpoint/2010/main" val="1293274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shot of a computer scheme&#10;&#10;Description automatically generated">
            <a:extLst>
              <a:ext uri="{FF2B5EF4-FFF2-40B4-BE49-F238E27FC236}">
                <a16:creationId xmlns:a16="http://schemas.microsoft.com/office/drawing/2014/main" id="{893165AA-58B4-3D36-B377-97A9A64EF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152" y="1063005"/>
            <a:ext cx="9169304" cy="525207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B3D098-07C7-10BA-ECE3-071E354C47AF}"/>
              </a:ext>
            </a:extLst>
          </p:cNvPr>
          <p:cNvCxnSpPr>
            <a:cxnSpLocks/>
          </p:cNvCxnSpPr>
          <p:nvPr/>
        </p:nvCxnSpPr>
        <p:spPr>
          <a:xfrm>
            <a:off x="5715000" y="817639"/>
            <a:ext cx="0" cy="11159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054190B-C4C6-430C-EBC7-D17605EE64B8}"/>
              </a:ext>
            </a:extLst>
          </p:cNvPr>
          <p:cNvSpPr txBox="1"/>
          <p:nvPr/>
        </p:nvSpPr>
        <p:spPr>
          <a:xfrm>
            <a:off x="5445100" y="571500"/>
            <a:ext cx="574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</a:t>
            </a:r>
            <a:endParaRPr lang="en-SG" sz="12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D3A907-83B6-1078-36B9-78E3EBFE2591}"/>
              </a:ext>
            </a:extLst>
          </p:cNvPr>
          <p:cNvCxnSpPr>
            <a:cxnSpLocks/>
          </p:cNvCxnSpPr>
          <p:nvPr/>
        </p:nvCxnSpPr>
        <p:spPr>
          <a:xfrm>
            <a:off x="1819275" y="817639"/>
            <a:ext cx="0" cy="4286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0457DA5-FDB0-354A-AB86-EDC7C126AE0F}"/>
              </a:ext>
            </a:extLst>
          </p:cNvPr>
          <p:cNvSpPr txBox="1"/>
          <p:nvPr/>
        </p:nvSpPr>
        <p:spPr>
          <a:xfrm>
            <a:off x="1620151" y="561975"/>
            <a:ext cx="2523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Scenario load drop down menu</a:t>
            </a:r>
            <a:endParaRPr lang="en-SG" sz="12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F48815-D504-3547-02F4-93ECFD626AE6}"/>
              </a:ext>
            </a:extLst>
          </p:cNvPr>
          <p:cNvCxnSpPr>
            <a:cxnSpLocks/>
          </p:cNvCxnSpPr>
          <p:nvPr/>
        </p:nvCxnSpPr>
        <p:spPr>
          <a:xfrm>
            <a:off x="9420225" y="733425"/>
            <a:ext cx="0" cy="9444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88EEE0B-2BD8-3117-3B53-70AC5E5E6508}"/>
              </a:ext>
            </a:extLst>
          </p:cNvPr>
          <p:cNvSpPr txBox="1"/>
          <p:nvPr/>
        </p:nvSpPr>
        <p:spPr>
          <a:xfrm>
            <a:off x="9132874" y="535491"/>
            <a:ext cx="1239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Date and Time</a:t>
            </a:r>
            <a:endParaRPr lang="en-SG" sz="12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0806DF-FEF5-3650-0C65-CBEF88BB00D2}"/>
              </a:ext>
            </a:extLst>
          </p:cNvPr>
          <p:cNvCxnSpPr>
            <a:cxnSpLocks/>
          </p:cNvCxnSpPr>
          <p:nvPr/>
        </p:nvCxnSpPr>
        <p:spPr>
          <a:xfrm>
            <a:off x="7877175" y="848499"/>
            <a:ext cx="0" cy="7964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D70F0DD-A05D-9AF8-AC4A-6E72EE198A20}"/>
              </a:ext>
            </a:extLst>
          </p:cNvPr>
          <p:cNvSpPr txBox="1"/>
          <p:nvPr/>
        </p:nvSpPr>
        <p:spPr>
          <a:xfrm>
            <a:off x="7589825" y="594925"/>
            <a:ext cx="648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Station </a:t>
            </a:r>
            <a:endParaRPr lang="en-SG" sz="1200" b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EFAB1F6-AD8B-A9B0-2A1A-0C711C1F1519}"/>
              </a:ext>
            </a:extLst>
          </p:cNvPr>
          <p:cNvCxnSpPr>
            <a:cxnSpLocks/>
          </p:cNvCxnSpPr>
          <p:nvPr/>
        </p:nvCxnSpPr>
        <p:spPr>
          <a:xfrm>
            <a:off x="1219200" y="5340660"/>
            <a:ext cx="14192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A56C3EB-5D46-A28D-175E-8828A66084B8}"/>
              </a:ext>
            </a:extLst>
          </p:cNvPr>
          <p:cNvSpPr txBox="1"/>
          <p:nvPr/>
        </p:nvSpPr>
        <p:spPr>
          <a:xfrm>
            <a:off x="553599" y="5011660"/>
            <a:ext cx="1265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connection state</a:t>
            </a:r>
            <a:endParaRPr lang="en-SG" sz="1200" b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5C8F1B6-9790-373F-A7C3-955C344E6E9D}"/>
              </a:ext>
            </a:extLst>
          </p:cNvPr>
          <p:cNvCxnSpPr>
            <a:cxnSpLocks/>
          </p:cNvCxnSpPr>
          <p:nvPr/>
        </p:nvCxnSpPr>
        <p:spPr>
          <a:xfrm>
            <a:off x="1115326" y="1933575"/>
            <a:ext cx="5896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7448658-9832-6C73-E949-6F36AB797373}"/>
              </a:ext>
            </a:extLst>
          </p:cNvPr>
          <p:cNvSpPr txBox="1"/>
          <p:nvPr/>
        </p:nvSpPr>
        <p:spPr>
          <a:xfrm>
            <a:off x="553599" y="1471910"/>
            <a:ext cx="1265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Trains power control panels</a:t>
            </a:r>
            <a:endParaRPr lang="en-SG" sz="12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E15B117-C002-05B4-5F26-49D3851F8216}"/>
              </a:ext>
            </a:extLst>
          </p:cNvPr>
          <p:cNvCxnSpPr>
            <a:cxnSpLocks/>
          </p:cNvCxnSpPr>
          <p:nvPr/>
        </p:nvCxnSpPr>
        <p:spPr>
          <a:xfrm>
            <a:off x="1115326" y="6153150"/>
            <a:ext cx="5896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28DD013-DB57-6F3B-2297-8B5F978598DB}"/>
              </a:ext>
            </a:extLst>
          </p:cNvPr>
          <p:cNvSpPr txBox="1"/>
          <p:nvPr/>
        </p:nvSpPr>
        <p:spPr>
          <a:xfrm>
            <a:off x="464464" y="5669661"/>
            <a:ext cx="1265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Trains collision auto avoidance control</a:t>
            </a:r>
            <a:endParaRPr lang="en-SG" sz="1200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B4AB96-2492-82D2-DB1F-34B176FEF97E}"/>
              </a:ext>
            </a:extLst>
          </p:cNvPr>
          <p:cNvCxnSpPr>
            <a:cxnSpLocks/>
          </p:cNvCxnSpPr>
          <p:nvPr/>
        </p:nvCxnSpPr>
        <p:spPr>
          <a:xfrm flipV="1">
            <a:off x="4857750" y="5105400"/>
            <a:ext cx="0" cy="14007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9FBBF6-4D95-9C16-A9E0-954A9EB5F493}"/>
              </a:ext>
            </a:extLst>
          </p:cNvPr>
          <p:cNvCxnSpPr>
            <a:cxnSpLocks/>
          </p:cNvCxnSpPr>
          <p:nvPr/>
        </p:nvCxnSpPr>
        <p:spPr>
          <a:xfrm flipV="1">
            <a:off x="4962525" y="5443828"/>
            <a:ext cx="647700" cy="10623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BD78447-9620-87B2-90CC-FF60BE08D028}"/>
              </a:ext>
            </a:extLst>
          </p:cNvPr>
          <p:cNvSpPr txBox="1"/>
          <p:nvPr/>
        </p:nvSpPr>
        <p:spPr>
          <a:xfrm>
            <a:off x="4425716" y="6427090"/>
            <a:ext cx="1889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position sensors</a:t>
            </a:r>
            <a:endParaRPr lang="en-SG" sz="12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074C1D8-5F23-882A-9AA7-ED11D16BB237}"/>
              </a:ext>
            </a:extLst>
          </p:cNvPr>
          <p:cNvCxnSpPr>
            <a:cxnSpLocks/>
          </p:cNvCxnSpPr>
          <p:nvPr/>
        </p:nvCxnSpPr>
        <p:spPr>
          <a:xfrm flipV="1">
            <a:off x="7608875" y="5053303"/>
            <a:ext cx="0" cy="14007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A68F54D-A475-9916-4C7B-0E3C5B36056E}"/>
              </a:ext>
            </a:extLst>
          </p:cNvPr>
          <p:cNvCxnSpPr>
            <a:cxnSpLocks/>
          </p:cNvCxnSpPr>
          <p:nvPr/>
        </p:nvCxnSpPr>
        <p:spPr>
          <a:xfrm flipH="1" flipV="1">
            <a:off x="7086600" y="5303333"/>
            <a:ext cx="407975" cy="11507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A635281-DA41-7298-D174-1D051D8DC366}"/>
              </a:ext>
            </a:extLst>
          </p:cNvPr>
          <p:cNvSpPr txBox="1"/>
          <p:nvPr/>
        </p:nvSpPr>
        <p:spPr>
          <a:xfrm>
            <a:off x="6969343" y="6400606"/>
            <a:ext cx="1889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Railway track signals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2851521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CD5D62-6980-44A6-51A4-FBFE78EB7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62" y="619214"/>
            <a:ext cx="1990476" cy="142857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D886FA-FA2A-22FD-048F-2385E0BB63AC}"/>
              </a:ext>
            </a:extLst>
          </p:cNvPr>
          <p:cNvSpPr txBox="1"/>
          <p:nvPr/>
        </p:nvSpPr>
        <p:spPr>
          <a:xfrm>
            <a:off x="498425" y="225731"/>
            <a:ext cx="1720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Train control panel</a:t>
            </a:r>
            <a:endParaRPr lang="en-SG" sz="14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9BA7B9-9468-EC00-B43B-4A201824EED2}"/>
              </a:ext>
            </a:extLst>
          </p:cNvPr>
          <p:cNvCxnSpPr>
            <a:cxnSpLocks/>
          </p:cNvCxnSpPr>
          <p:nvPr/>
        </p:nvCxnSpPr>
        <p:spPr>
          <a:xfrm flipV="1">
            <a:off x="828675" y="1828800"/>
            <a:ext cx="0" cy="119424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1A7ABD-6EC7-6C0B-CA85-0A396669D187}"/>
              </a:ext>
            </a:extLst>
          </p:cNvPr>
          <p:cNvCxnSpPr>
            <a:cxnSpLocks/>
          </p:cNvCxnSpPr>
          <p:nvPr/>
        </p:nvCxnSpPr>
        <p:spPr>
          <a:xfrm flipV="1">
            <a:off x="1238250" y="1909373"/>
            <a:ext cx="0" cy="6695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CF7660D-4EB1-849D-0853-3C7C4F94146B}"/>
              </a:ext>
            </a:extLst>
          </p:cNvPr>
          <p:cNvSpPr txBox="1"/>
          <p:nvPr/>
        </p:nvSpPr>
        <p:spPr>
          <a:xfrm>
            <a:off x="549323" y="3019390"/>
            <a:ext cx="1765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power on Button </a:t>
            </a:r>
            <a:endParaRPr lang="en-SG" sz="12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92EE6D-9302-EE92-5F17-76CB640D4A73}"/>
              </a:ext>
            </a:extLst>
          </p:cNvPr>
          <p:cNvCxnSpPr>
            <a:cxnSpLocks/>
          </p:cNvCxnSpPr>
          <p:nvPr/>
        </p:nvCxnSpPr>
        <p:spPr>
          <a:xfrm flipV="1">
            <a:off x="1609725" y="1928618"/>
            <a:ext cx="0" cy="4095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F6A3795-C82F-8DBD-4111-E352DBD92424}"/>
              </a:ext>
            </a:extLst>
          </p:cNvPr>
          <p:cNvSpPr txBox="1"/>
          <p:nvPr/>
        </p:nvSpPr>
        <p:spPr>
          <a:xfrm>
            <a:off x="1358875" y="2321130"/>
            <a:ext cx="1911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position reset button</a:t>
            </a:r>
            <a:endParaRPr lang="en-SG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38F998-E831-C666-47B3-5A45BB65AE16}"/>
              </a:ext>
            </a:extLst>
          </p:cNvPr>
          <p:cNvSpPr txBox="1"/>
          <p:nvPr/>
        </p:nvSpPr>
        <p:spPr>
          <a:xfrm>
            <a:off x="939848" y="2561379"/>
            <a:ext cx="1765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Emergency Stop button (power cut off)</a:t>
            </a:r>
            <a:endParaRPr lang="en-SG" sz="1200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1CFB718-CC41-2C63-92DF-CE0E04A9A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44" y="3522727"/>
            <a:ext cx="1552381" cy="158095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DBC63A2-16F4-E804-C655-1BD989C771DE}"/>
              </a:ext>
            </a:extLst>
          </p:cNvPr>
          <p:cNvCxnSpPr>
            <a:cxnSpLocks/>
          </p:cNvCxnSpPr>
          <p:nvPr/>
        </p:nvCxnSpPr>
        <p:spPr>
          <a:xfrm flipV="1">
            <a:off x="857250" y="4955847"/>
            <a:ext cx="0" cy="4095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F498FE0-B720-B71D-A197-60B35890A602}"/>
              </a:ext>
            </a:extLst>
          </p:cNvPr>
          <p:cNvSpPr txBox="1"/>
          <p:nvPr/>
        </p:nvSpPr>
        <p:spPr>
          <a:xfrm>
            <a:off x="666944" y="5320606"/>
            <a:ext cx="1765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auto collision avoidance on/off control</a:t>
            </a:r>
            <a:endParaRPr lang="en-SG" sz="1200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E9E5FC6-0559-217F-65DB-AB651CC31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176" y="4689232"/>
            <a:ext cx="2380952" cy="67619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796455C-FE43-944A-3EED-BAF81A5D25DB}"/>
              </a:ext>
            </a:extLst>
          </p:cNvPr>
          <p:cNvSpPr txBox="1"/>
          <p:nvPr/>
        </p:nvSpPr>
        <p:spPr>
          <a:xfrm>
            <a:off x="6525110" y="3522727"/>
            <a:ext cx="3086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auto collision avoidance </a:t>
            </a:r>
            <a:r>
              <a:rPr lang="en-US" sz="1200" b="1" dirty="0">
                <a:solidFill>
                  <a:srgbClr val="FF0000"/>
                </a:solidFill>
              </a:rPr>
              <a:t>OFF</a:t>
            </a:r>
            <a:r>
              <a:rPr lang="en-US" sz="1200" b="1" dirty="0"/>
              <a:t>: </a:t>
            </a:r>
          </a:p>
          <a:p>
            <a:r>
              <a:rPr lang="en-US" sz="1200" dirty="0"/>
              <a:t>Behind train will “hit” the front stopped train directly and stop. An accident indicator will flash at the accident position </a:t>
            </a:r>
          </a:p>
          <a:p>
            <a:endParaRPr lang="en-SG" sz="1200" dirty="0"/>
          </a:p>
          <a:p>
            <a:r>
              <a:rPr lang="en-SG" sz="1200" dirty="0"/>
              <a:t>UI scenario :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1FB1324-7F15-57BF-89B8-998C873E2B2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8903" b="15079"/>
          <a:stretch/>
        </p:blipFill>
        <p:spPr>
          <a:xfrm>
            <a:off x="6525110" y="4682534"/>
            <a:ext cx="2685714" cy="68288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27A5ADB-0FD8-76F0-CF1B-F9D28457D0EC}"/>
              </a:ext>
            </a:extLst>
          </p:cNvPr>
          <p:cNvSpPr txBox="1"/>
          <p:nvPr/>
        </p:nvSpPr>
        <p:spPr>
          <a:xfrm>
            <a:off x="2981176" y="3522727"/>
            <a:ext cx="3086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auto collision avoidance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ON</a:t>
            </a:r>
            <a:r>
              <a:rPr lang="en-US" sz="1200" b="1" dirty="0"/>
              <a:t>: </a:t>
            </a:r>
          </a:p>
          <a:p>
            <a:r>
              <a:rPr lang="en-US" sz="1200" dirty="0"/>
              <a:t>Behind train will change speed to 0 to wait the front train if the train’s sensor detects a train in it front in the safety threshold distance. </a:t>
            </a:r>
          </a:p>
          <a:p>
            <a:endParaRPr lang="en-SG" sz="1200" dirty="0"/>
          </a:p>
          <a:p>
            <a:r>
              <a:rPr lang="en-SG" sz="1200" dirty="0"/>
              <a:t>UI scenario : </a:t>
            </a:r>
          </a:p>
        </p:txBody>
      </p:sp>
    </p:spTree>
    <p:extLst>
      <p:ext uri="{BB962C8B-B14F-4D97-AF65-F5344CB8AC3E}">
        <p14:creationId xmlns:p14="http://schemas.microsoft.com/office/powerpoint/2010/main" val="1561693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>
            <a:extLst>
              <a:ext uri="{FF2B5EF4-FFF2-40B4-BE49-F238E27FC236}">
                <a16:creationId xmlns:a16="http://schemas.microsoft.com/office/drawing/2014/main" id="{03F3736B-1922-F568-D223-82D2F118AA8F}"/>
              </a:ext>
            </a:extLst>
          </p:cNvPr>
          <p:cNvSpPr/>
          <p:nvPr/>
        </p:nvSpPr>
        <p:spPr>
          <a:xfrm>
            <a:off x="9541673" y="4237630"/>
            <a:ext cx="2364283" cy="1321827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F7573D67-03E4-C237-E959-6E6986166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136" y="4065096"/>
            <a:ext cx="327214" cy="31860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A27E920-3741-D55F-DF77-C548D6EDD033}"/>
              </a:ext>
            </a:extLst>
          </p:cNvPr>
          <p:cNvSpPr/>
          <p:nvPr/>
        </p:nvSpPr>
        <p:spPr>
          <a:xfrm>
            <a:off x="194316" y="637948"/>
            <a:ext cx="4738872" cy="292821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4" name="Picture 3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8CB88704-3F40-506B-68C8-74A83386D9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00" y="1087160"/>
            <a:ext cx="3998208" cy="222296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EABB43-6176-B33D-9FAA-048CFF204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75" y="456760"/>
            <a:ext cx="372169" cy="362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B2D05F-8EE8-CE26-24D4-4D521EAF45BD}"/>
              </a:ext>
            </a:extLst>
          </p:cNvPr>
          <p:cNvSpPr txBox="1"/>
          <p:nvPr/>
        </p:nvSpPr>
        <p:spPr>
          <a:xfrm>
            <a:off x="605100" y="381916"/>
            <a:ext cx="269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Railway Real-world Emulator VM/Node</a:t>
            </a:r>
            <a:endParaRPr lang="en-SG" sz="1200" b="1" dirty="0"/>
          </a:p>
        </p:txBody>
      </p:sp>
      <p:pic>
        <p:nvPicPr>
          <p:cNvPr id="9" name="Picture 6" descr="Ethernet - Free technology icons">
            <a:extLst>
              <a:ext uri="{FF2B5EF4-FFF2-40B4-BE49-F238E27FC236}">
                <a16:creationId xmlns:a16="http://schemas.microsoft.com/office/drawing/2014/main" id="{324282DA-88E6-D3D9-C1E3-0A953DB69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984" y="3453743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99469E-13E0-67E1-3548-35A5C0A7BA09}"/>
              </a:ext>
            </a:extLst>
          </p:cNvPr>
          <p:cNvSpPr txBox="1"/>
          <p:nvPr/>
        </p:nvSpPr>
        <p:spPr>
          <a:xfrm>
            <a:off x="3497225" y="3253478"/>
            <a:ext cx="1067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10.0.10.100</a:t>
            </a:r>
            <a:r>
              <a:rPr lang="en-US" sz="1800" b="1" dirty="0"/>
              <a:t> </a:t>
            </a:r>
            <a:endParaRPr lang="en-SG" dirty="0"/>
          </a:p>
        </p:txBody>
      </p:sp>
      <p:pic>
        <p:nvPicPr>
          <p:cNvPr id="12" name="Picture 8" descr="Router | Cisco Network Topology Icons 3015">
            <a:extLst>
              <a:ext uri="{FF2B5EF4-FFF2-40B4-BE49-F238E27FC236}">
                <a16:creationId xmlns:a16="http://schemas.microsoft.com/office/drawing/2014/main" id="{FA4B498E-F62E-A579-31D5-4AF5A2339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343" y="4015372"/>
            <a:ext cx="540099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1007F4-D30A-F6EC-151F-7263266723C3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flipH="1">
            <a:off x="3425393" y="3702562"/>
            <a:ext cx="1" cy="3128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7DDEB59-1781-3EE4-F854-EE65464DEE94}"/>
              </a:ext>
            </a:extLst>
          </p:cNvPr>
          <p:cNvSpPr/>
          <p:nvPr/>
        </p:nvSpPr>
        <p:spPr>
          <a:xfrm>
            <a:off x="605100" y="5015010"/>
            <a:ext cx="1872924" cy="120504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6DA6729-2D61-DEE1-F8A5-9C15D8FBE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703" y="4890154"/>
            <a:ext cx="256461" cy="249712"/>
          </a:xfrm>
          <a:prstGeom prst="rect">
            <a:avLst/>
          </a:prstGeom>
        </p:spPr>
      </p:pic>
      <p:pic>
        <p:nvPicPr>
          <p:cNvPr id="18" name="Picture 17" descr="A computer screen shot of a device&#10;&#10;Description automatically generated with low confidence">
            <a:extLst>
              <a:ext uri="{FF2B5EF4-FFF2-40B4-BE49-F238E27FC236}">
                <a16:creationId xmlns:a16="http://schemas.microsoft.com/office/drawing/2014/main" id="{DB183B97-78CA-5B00-9804-1B1EB0AF4B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03" y="5252746"/>
            <a:ext cx="1593834" cy="8280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32BC7DE-D997-E3F4-9D4B-3C2C6283D0BE}"/>
              </a:ext>
            </a:extLst>
          </p:cNvPr>
          <p:cNvSpPr/>
          <p:nvPr/>
        </p:nvSpPr>
        <p:spPr>
          <a:xfrm>
            <a:off x="3038499" y="4976648"/>
            <a:ext cx="1872924" cy="120504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B0C4320-A98E-9443-14A4-FA1E3C807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102" y="4851792"/>
            <a:ext cx="256461" cy="249712"/>
          </a:xfrm>
          <a:prstGeom prst="rect">
            <a:avLst/>
          </a:prstGeom>
        </p:spPr>
      </p:pic>
      <p:pic>
        <p:nvPicPr>
          <p:cNvPr id="21" name="Picture 20" descr="A computer screen shot of a device&#10;&#10;Description automatically generated with low confidence">
            <a:extLst>
              <a:ext uri="{FF2B5EF4-FFF2-40B4-BE49-F238E27FC236}">
                <a16:creationId xmlns:a16="http://schemas.microsoft.com/office/drawing/2014/main" id="{643F1883-04F7-7D8C-EF3B-4351A75EA2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102" y="5214384"/>
            <a:ext cx="1593834" cy="8280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C03836F-61CD-DE8D-10D3-CB28A49AA84A}"/>
              </a:ext>
            </a:extLst>
          </p:cNvPr>
          <p:cNvSpPr/>
          <p:nvPr/>
        </p:nvSpPr>
        <p:spPr>
          <a:xfrm>
            <a:off x="5338644" y="4976648"/>
            <a:ext cx="1872924" cy="120504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5ACFF4B-8E43-1446-F6F7-0D4B353B2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247" y="4851792"/>
            <a:ext cx="256461" cy="249712"/>
          </a:xfrm>
          <a:prstGeom prst="rect">
            <a:avLst/>
          </a:prstGeom>
        </p:spPr>
      </p:pic>
      <p:pic>
        <p:nvPicPr>
          <p:cNvPr id="24" name="Picture 23" descr="A computer screen shot of a device&#10;&#10;Description automatically generated with low confidence">
            <a:extLst>
              <a:ext uri="{FF2B5EF4-FFF2-40B4-BE49-F238E27FC236}">
                <a16:creationId xmlns:a16="http://schemas.microsoft.com/office/drawing/2014/main" id="{A6451ED5-7C9F-92D0-C1F7-8551995DC6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247" y="5214384"/>
            <a:ext cx="1593834" cy="8280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9415D86-9D53-4E09-3183-4C6C975CA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84" y="4884166"/>
            <a:ext cx="256461" cy="24971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FE0CCCC-DAB7-99C4-B9BE-C00DFC4D8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516" y="4845804"/>
            <a:ext cx="256461" cy="24971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AD9C23F-92FE-21BF-D6C0-3E4418DF5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539" y="4845804"/>
            <a:ext cx="256461" cy="24971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EAE8CD9-7985-70B9-5691-FCDE6310301B}"/>
              </a:ext>
            </a:extLst>
          </p:cNvPr>
          <p:cNvSpPr txBox="1"/>
          <p:nvPr/>
        </p:nvSpPr>
        <p:spPr>
          <a:xfrm>
            <a:off x="26539" y="4587141"/>
            <a:ext cx="1437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Control PLC VM/VMs</a:t>
            </a:r>
            <a:endParaRPr lang="en-SG" sz="1200" b="1" dirty="0"/>
          </a:p>
        </p:txBody>
      </p:sp>
      <p:pic>
        <p:nvPicPr>
          <p:cNvPr id="32" name="Picture 6" descr="Ethernet - Free technology icons">
            <a:extLst>
              <a:ext uri="{FF2B5EF4-FFF2-40B4-BE49-F238E27FC236}">
                <a16:creationId xmlns:a16="http://schemas.microsoft.com/office/drawing/2014/main" id="{BA10FC19-F487-3F38-9148-540D91FD5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053" y="4882474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6212BAF-BF98-5AD7-CE15-BDBAE66BF662}"/>
              </a:ext>
            </a:extLst>
          </p:cNvPr>
          <p:cNvCxnSpPr>
            <a:cxnSpLocks/>
            <a:stCxn id="50" idx="2"/>
            <a:endCxn id="32" idx="0"/>
          </p:cNvCxnSpPr>
          <p:nvPr/>
        </p:nvCxnSpPr>
        <p:spPr>
          <a:xfrm rot="5400000">
            <a:off x="1973420" y="4467312"/>
            <a:ext cx="456205" cy="37411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AEA280F-983F-17B3-0C30-33024F962593}"/>
              </a:ext>
            </a:extLst>
          </p:cNvPr>
          <p:cNvSpPr txBox="1"/>
          <p:nvPr/>
        </p:nvSpPr>
        <p:spPr>
          <a:xfrm>
            <a:off x="1634894" y="4589494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10.0.10.13.10</a:t>
            </a:r>
            <a:r>
              <a:rPr lang="en-US" sz="1800" b="1" dirty="0"/>
              <a:t> </a:t>
            </a:r>
            <a:endParaRPr lang="en-SG" dirty="0"/>
          </a:p>
        </p:txBody>
      </p:sp>
      <p:pic>
        <p:nvPicPr>
          <p:cNvPr id="36" name="Picture 6" descr="Ethernet - Free technology icons">
            <a:extLst>
              <a:ext uri="{FF2B5EF4-FFF2-40B4-BE49-F238E27FC236}">
                <a16:creationId xmlns:a16="http://schemas.microsoft.com/office/drawing/2014/main" id="{16690BD1-0BEF-CB32-4F54-B5E196D83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21" y="4847895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7C0EBB8-F503-5E75-3BCC-FEC7BA6B2736}"/>
              </a:ext>
            </a:extLst>
          </p:cNvPr>
          <p:cNvCxnSpPr>
            <a:cxnSpLocks/>
            <a:stCxn id="12" idx="2"/>
            <a:endCxn id="36" idx="0"/>
          </p:cNvCxnSpPr>
          <p:nvPr/>
        </p:nvCxnSpPr>
        <p:spPr>
          <a:xfrm rot="16200000" flipH="1">
            <a:off x="3667617" y="4142480"/>
            <a:ext cx="463191" cy="94763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432068B-C5F2-F236-4C40-AF75AF624C08}"/>
              </a:ext>
            </a:extLst>
          </p:cNvPr>
          <p:cNvSpPr txBox="1"/>
          <p:nvPr/>
        </p:nvSpPr>
        <p:spPr>
          <a:xfrm>
            <a:off x="2637517" y="4610935"/>
            <a:ext cx="1437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Station Control PLC VM/VMs</a:t>
            </a:r>
            <a:endParaRPr lang="en-SG" sz="1200" b="1" dirty="0"/>
          </a:p>
        </p:txBody>
      </p:sp>
      <p:pic>
        <p:nvPicPr>
          <p:cNvPr id="41" name="Picture 6" descr="Ethernet - Free technology icons">
            <a:extLst>
              <a:ext uri="{FF2B5EF4-FFF2-40B4-BE49-F238E27FC236}">
                <a16:creationId xmlns:a16="http://schemas.microsoft.com/office/drawing/2014/main" id="{C26897B7-0E69-0645-9E60-0625A7F41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105" y="4843586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DDE728CA-45FE-81AE-0CB7-3AB3F07B1069}"/>
              </a:ext>
            </a:extLst>
          </p:cNvPr>
          <p:cNvCxnSpPr>
            <a:cxnSpLocks/>
            <a:stCxn id="12" idx="3"/>
            <a:endCxn id="41" idx="0"/>
          </p:cNvCxnSpPr>
          <p:nvPr/>
        </p:nvCxnSpPr>
        <p:spPr>
          <a:xfrm>
            <a:off x="3695442" y="4200038"/>
            <a:ext cx="3016073" cy="64354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4B4475B-6B6D-F71C-B55D-5EBDD4D05349}"/>
              </a:ext>
            </a:extLst>
          </p:cNvPr>
          <p:cNvSpPr txBox="1"/>
          <p:nvPr/>
        </p:nvSpPr>
        <p:spPr>
          <a:xfrm>
            <a:off x="4992546" y="4553345"/>
            <a:ext cx="1437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Signal Control PLC VM/VMs</a:t>
            </a:r>
            <a:endParaRPr lang="en-SG" sz="12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65A7BE2-0960-C4E6-BC5F-72393C2B5C57}"/>
              </a:ext>
            </a:extLst>
          </p:cNvPr>
          <p:cNvSpPr txBox="1"/>
          <p:nvPr/>
        </p:nvSpPr>
        <p:spPr>
          <a:xfrm>
            <a:off x="3997387" y="4547882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10.0.10.12.10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C6110D-8EB4-6698-D82B-3D1F291CE0AB}"/>
              </a:ext>
            </a:extLst>
          </p:cNvPr>
          <p:cNvSpPr txBox="1"/>
          <p:nvPr/>
        </p:nvSpPr>
        <p:spPr>
          <a:xfrm>
            <a:off x="6306666" y="4507629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10.0.10.12.11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962197B-5485-A4DE-3BBB-6F76B253B5E7}"/>
              </a:ext>
            </a:extLst>
          </p:cNvPr>
          <p:cNvSpPr txBox="1"/>
          <p:nvPr/>
        </p:nvSpPr>
        <p:spPr>
          <a:xfrm>
            <a:off x="718081" y="3582004"/>
            <a:ext cx="2030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Real world electrical signal simulation subnet </a:t>
            </a:r>
            <a:endParaRPr lang="en-SG" sz="1400" dirty="0">
              <a:solidFill>
                <a:srgbClr val="0070C0"/>
              </a:solidFill>
            </a:endParaRPr>
          </a:p>
        </p:txBody>
      </p:sp>
      <p:pic>
        <p:nvPicPr>
          <p:cNvPr id="49" name="Picture 8" descr="Router | Cisco Network Topology Icons 3015">
            <a:extLst>
              <a:ext uri="{FF2B5EF4-FFF2-40B4-BE49-F238E27FC236}">
                <a16:creationId xmlns:a16="http://schemas.microsoft.com/office/drawing/2014/main" id="{30D4AF08-3E78-DC4C-3408-1610FE407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878" y="3485965"/>
            <a:ext cx="585582" cy="40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8" descr="Router | Cisco Network Topology Icons 3015">
            <a:extLst>
              <a:ext uri="{FF2B5EF4-FFF2-40B4-BE49-F238E27FC236}">
                <a16:creationId xmlns:a16="http://schemas.microsoft.com/office/drawing/2014/main" id="{57FA2966-88E5-828B-0F00-72ED39E54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531" y="4056937"/>
            <a:ext cx="540099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408A2C2B-F7A4-CB9A-53DA-2CF606A6D130}"/>
              </a:ext>
            </a:extLst>
          </p:cNvPr>
          <p:cNvCxnSpPr>
            <a:cxnSpLocks/>
            <a:stCxn id="50" idx="3"/>
            <a:endCxn id="9" idx="1"/>
          </p:cNvCxnSpPr>
          <p:nvPr/>
        </p:nvCxnSpPr>
        <p:spPr>
          <a:xfrm flipV="1">
            <a:off x="2658630" y="3578153"/>
            <a:ext cx="642354" cy="66345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" descr="Ethernet - Free technology icons">
            <a:extLst>
              <a:ext uri="{FF2B5EF4-FFF2-40B4-BE49-F238E27FC236}">
                <a16:creationId xmlns:a16="http://schemas.microsoft.com/office/drawing/2014/main" id="{65E942C9-D1E8-B8EF-E590-7EBC1A6ED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632" y="6160297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" descr="Ethernet - Free technology icons">
            <a:extLst>
              <a:ext uri="{FF2B5EF4-FFF2-40B4-BE49-F238E27FC236}">
                <a16:creationId xmlns:a16="http://schemas.microsoft.com/office/drawing/2014/main" id="{0BF30EF6-437E-1FFF-5882-99B540AC5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260" y="6113930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" descr="Ethernet - Free technology icons">
            <a:extLst>
              <a:ext uri="{FF2B5EF4-FFF2-40B4-BE49-F238E27FC236}">
                <a16:creationId xmlns:a16="http://schemas.microsoft.com/office/drawing/2014/main" id="{6A6EC625-4A11-6E61-D2A9-FE57ABB2E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249" y="6113929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22C39090-BB9E-4FF8-01CE-C33C14EBDBB1}"/>
              </a:ext>
            </a:extLst>
          </p:cNvPr>
          <p:cNvSpPr txBox="1"/>
          <p:nvPr/>
        </p:nvSpPr>
        <p:spPr>
          <a:xfrm>
            <a:off x="999164" y="804961"/>
            <a:ext cx="2586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Real world emulator program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1C93273-0E20-09DE-CD91-87F47F71896E}"/>
              </a:ext>
            </a:extLst>
          </p:cNvPr>
          <p:cNvSpPr txBox="1"/>
          <p:nvPr/>
        </p:nvSpPr>
        <p:spPr>
          <a:xfrm>
            <a:off x="662427" y="5792788"/>
            <a:ext cx="18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 Simulator Program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7EC4479-2B6D-D204-B39D-8FC9ABA1D94E}"/>
              </a:ext>
            </a:extLst>
          </p:cNvPr>
          <p:cNvSpPr txBox="1"/>
          <p:nvPr/>
        </p:nvSpPr>
        <p:spPr>
          <a:xfrm>
            <a:off x="3114274" y="5803811"/>
            <a:ext cx="1797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 Simulator Program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D8ACB9B-472F-DB49-BCB4-8994265DBE09}"/>
              </a:ext>
            </a:extLst>
          </p:cNvPr>
          <p:cNvSpPr txBox="1"/>
          <p:nvPr/>
        </p:nvSpPr>
        <p:spPr>
          <a:xfrm>
            <a:off x="5418380" y="5751805"/>
            <a:ext cx="1872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 Simulator Program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CBC52BC-E17E-1A9F-5D1E-C28D20AAB999}"/>
              </a:ext>
            </a:extLst>
          </p:cNvPr>
          <p:cNvSpPr/>
          <p:nvPr/>
        </p:nvSpPr>
        <p:spPr>
          <a:xfrm>
            <a:off x="5612820" y="521261"/>
            <a:ext cx="3016073" cy="2116573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73F798E8-602B-201B-3365-EA08B7113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279" y="340073"/>
            <a:ext cx="372169" cy="36237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5EB3E525-71BF-EFA6-C4A5-D241BE2581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06031" y="878422"/>
            <a:ext cx="2695885" cy="1624638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E4952211-46D1-0EC1-2DD7-3BC5827A7D14}"/>
              </a:ext>
            </a:extLst>
          </p:cNvPr>
          <p:cNvSpPr txBox="1"/>
          <p:nvPr/>
        </p:nvSpPr>
        <p:spPr>
          <a:xfrm>
            <a:off x="5927281" y="672283"/>
            <a:ext cx="2380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Railway HMI program [master]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125A89E-4F3E-F829-68EF-2AFF29F53E21}"/>
              </a:ext>
            </a:extLst>
          </p:cNvPr>
          <p:cNvSpPr txBox="1"/>
          <p:nvPr/>
        </p:nvSpPr>
        <p:spPr>
          <a:xfrm>
            <a:off x="6146273" y="250220"/>
            <a:ext cx="269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SCADA HMI Operation VM/Node</a:t>
            </a:r>
            <a:endParaRPr lang="en-SG" sz="1200" b="1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3C53F0D-B84B-E4A7-56B0-1901919DC730}"/>
              </a:ext>
            </a:extLst>
          </p:cNvPr>
          <p:cNvSpPr/>
          <p:nvPr/>
        </p:nvSpPr>
        <p:spPr>
          <a:xfrm>
            <a:off x="8943355" y="490106"/>
            <a:ext cx="3016073" cy="2116573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DE5CEE7C-E29C-A666-BC7E-FDCC42B90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1814" y="308918"/>
            <a:ext cx="372169" cy="362375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8D4A32AE-E483-6B5E-7E4D-09AB976DA4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36566" y="847267"/>
            <a:ext cx="2695885" cy="1624638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45ADE7EE-D802-9316-CBA3-7F2D7A92B305}"/>
              </a:ext>
            </a:extLst>
          </p:cNvPr>
          <p:cNvSpPr txBox="1"/>
          <p:nvPr/>
        </p:nvSpPr>
        <p:spPr>
          <a:xfrm>
            <a:off x="9257817" y="641128"/>
            <a:ext cx="1872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Railway HMI program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17FF3C0-0F17-6F20-EB35-7EF3123EAA61}"/>
              </a:ext>
            </a:extLst>
          </p:cNvPr>
          <p:cNvSpPr txBox="1"/>
          <p:nvPr/>
        </p:nvSpPr>
        <p:spPr>
          <a:xfrm>
            <a:off x="9713764" y="88983"/>
            <a:ext cx="269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SCADA HMI Monitor VM/Node</a:t>
            </a:r>
            <a:endParaRPr lang="en-SG" sz="1200" b="1" dirty="0"/>
          </a:p>
        </p:txBody>
      </p:sp>
      <p:pic>
        <p:nvPicPr>
          <p:cNvPr id="83" name="Picture 6" descr="Ethernet - Free technology icons">
            <a:extLst>
              <a:ext uri="{FF2B5EF4-FFF2-40B4-BE49-F238E27FC236}">
                <a16:creationId xmlns:a16="http://schemas.microsoft.com/office/drawing/2014/main" id="{18E5B10D-0414-793C-8CEC-7136EC831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199" y="2519859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6" descr="Ethernet - Free technology icons">
            <a:extLst>
              <a:ext uri="{FF2B5EF4-FFF2-40B4-BE49-F238E27FC236}">
                <a16:creationId xmlns:a16="http://schemas.microsoft.com/office/drawing/2014/main" id="{8CCE1D01-731E-B963-F435-6933BA8E0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22" y="2465495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E8577D28-CCE9-B534-7154-457AF2EE4E94}"/>
              </a:ext>
            </a:extLst>
          </p:cNvPr>
          <p:cNvCxnSpPr>
            <a:cxnSpLocks/>
            <a:stCxn id="49" idx="1"/>
            <a:endCxn id="83" idx="2"/>
          </p:cNvCxnSpPr>
          <p:nvPr/>
        </p:nvCxnSpPr>
        <p:spPr>
          <a:xfrm rot="10800000">
            <a:off x="6601610" y="2768678"/>
            <a:ext cx="1706269" cy="917504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13C94B8F-B87E-05AB-098F-67F65132BB53}"/>
              </a:ext>
            </a:extLst>
          </p:cNvPr>
          <p:cNvCxnSpPr>
            <a:cxnSpLocks/>
            <a:stCxn id="49" idx="3"/>
            <a:endCxn id="84" idx="2"/>
          </p:cNvCxnSpPr>
          <p:nvPr/>
        </p:nvCxnSpPr>
        <p:spPr>
          <a:xfrm flipV="1">
            <a:off x="8893460" y="2714314"/>
            <a:ext cx="2112872" cy="971868"/>
          </a:xfrm>
          <a:prstGeom prst="bentConnector2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6" descr="Ethernet - Free technology icons">
            <a:extLst>
              <a:ext uri="{FF2B5EF4-FFF2-40B4-BE49-F238E27FC236}">
                <a16:creationId xmlns:a16="http://schemas.microsoft.com/office/drawing/2014/main" id="{23D811B4-BFDF-E6D8-AA50-D52781816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608" y="2516072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6" descr="Ethernet - Free technology icons">
            <a:extLst>
              <a:ext uri="{FF2B5EF4-FFF2-40B4-BE49-F238E27FC236}">
                <a16:creationId xmlns:a16="http://schemas.microsoft.com/office/drawing/2014/main" id="{714D2D0C-FCAC-066D-ABB1-419E37BA2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449" y="2540555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12F685E9-63BC-D501-5B7A-3762772BD72F}"/>
              </a:ext>
            </a:extLst>
          </p:cNvPr>
          <p:cNvCxnSpPr>
            <a:stCxn id="97" idx="2"/>
            <a:endCxn id="98" idx="2"/>
          </p:cNvCxnSpPr>
          <p:nvPr/>
        </p:nvCxnSpPr>
        <p:spPr>
          <a:xfrm rot="5400000">
            <a:off x="8881698" y="1705053"/>
            <a:ext cx="24483" cy="2144159"/>
          </a:xfrm>
          <a:prstGeom prst="bentConnector3">
            <a:avLst>
              <a:gd name="adj1" fmla="val 144454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8902C82-1538-9FA6-C79E-DB51DBB96FE2}"/>
              </a:ext>
            </a:extLst>
          </p:cNvPr>
          <p:cNvSpPr txBox="1"/>
          <p:nvPr/>
        </p:nvSpPr>
        <p:spPr>
          <a:xfrm>
            <a:off x="8890541" y="3307593"/>
            <a:ext cx="16464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SCADA HMI subnet </a:t>
            </a:r>
            <a:endParaRPr lang="en-SG" sz="1400" dirty="0">
              <a:solidFill>
                <a:srgbClr val="0070C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5738134-18A5-6BE6-B00D-39318F2A0A0A}"/>
              </a:ext>
            </a:extLst>
          </p:cNvPr>
          <p:cNvSpPr txBox="1"/>
          <p:nvPr/>
        </p:nvSpPr>
        <p:spPr>
          <a:xfrm>
            <a:off x="6280416" y="2695050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192.168.10.100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AB453D8-04D0-022B-D243-18A6BDD6A791}"/>
              </a:ext>
            </a:extLst>
          </p:cNvPr>
          <p:cNvSpPr txBox="1"/>
          <p:nvPr/>
        </p:nvSpPr>
        <p:spPr>
          <a:xfrm>
            <a:off x="10656565" y="2637283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192.168.10.10X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5F388C2-B773-0FBC-B4D9-4E2BDDCE8396}"/>
              </a:ext>
            </a:extLst>
          </p:cNvPr>
          <p:cNvSpPr txBox="1"/>
          <p:nvPr/>
        </p:nvSpPr>
        <p:spPr>
          <a:xfrm>
            <a:off x="7812317" y="2597987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192.168.11.10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4F364BB-7309-C590-D421-4A3945D3BA30}"/>
              </a:ext>
            </a:extLst>
          </p:cNvPr>
          <p:cNvSpPr txBox="1"/>
          <p:nvPr/>
        </p:nvSpPr>
        <p:spPr>
          <a:xfrm>
            <a:off x="9344607" y="2713713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192.168.11.1X</a:t>
            </a:r>
            <a:r>
              <a:rPr lang="en-US" sz="1800" b="1" dirty="0"/>
              <a:t> </a:t>
            </a:r>
            <a:endParaRPr lang="en-SG" dirty="0"/>
          </a:p>
        </p:txBody>
      </p: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D71D49E4-5D2D-9176-AD0C-687C60C17818}"/>
              </a:ext>
            </a:extLst>
          </p:cNvPr>
          <p:cNvCxnSpPr>
            <a:cxnSpLocks/>
            <a:endCxn id="65" idx="3"/>
          </p:cNvCxnSpPr>
          <p:nvPr/>
        </p:nvCxnSpPr>
        <p:spPr>
          <a:xfrm rot="5400000">
            <a:off x="6465796" y="4243854"/>
            <a:ext cx="2399758" cy="1589213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32FB1B70-FADA-F89C-63F9-34C4D75999EA}"/>
              </a:ext>
            </a:extLst>
          </p:cNvPr>
          <p:cNvCxnSpPr>
            <a:cxnSpLocks/>
            <a:stCxn id="49" idx="2"/>
            <a:endCxn id="64" idx="2"/>
          </p:cNvCxnSpPr>
          <p:nvPr/>
        </p:nvCxnSpPr>
        <p:spPr>
          <a:xfrm rot="5400000">
            <a:off x="5280995" y="3043075"/>
            <a:ext cx="2476350" cy="4162999"/>
          </a:xfrm>
          <a:prstGeom prst="bentConnector3">
            <a:avLst>
              <a:gd name="adj1" fmla="val 10516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Picture 8" descr="Router | Cisco Network Topology Icons 3015">
            <a:extLst>
              <a:ext uri="{FF2B5EF4-FFF2-40B4-BE49-F238E27FC236}">
                <a16:creationId xmlns:a16="http://schemas.microsoft.com/office/drawing/2014/main" id="{0F836EEC-7955-96A3-F5F4-998AEB703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066" y="5762160"/>
            <a:ext cx="585582" cy="40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D11F8761-7F86-199F-3A1B-1366C3EF2865}"/>
              </a:ext>
            </a:extLst>
          </p:cNvPr>
          <p:cNvCxnSpPr>
            <a:cxnSpLocks/>
            <a:stCxn id="114" idx="2"/>
            <a:endCxn id="63" idx="2"/>
          </p:cNvCxnSpPr>
          <p:nvPr/>
        </p:nvCxnSpPr>
        <p:spPr>
          <a:xfrm rot="5400000">
            <a:off x="5961689" y="2153948"/>
            <a:ext cx="246522" cy="8263815"/>
          </a:xfrm>
          <a:prstGeom prst="bentConnector3">
            <a:avLst>
              <a:gd name="adj1" fmla="val 19273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117">
            <a:extLst>
              <a:ext uri="{FF2B5EF4-FFF2-40B4-BE49-F238E27FC236}">
                <a16:creationId xmlns:a16="http://schemas.microsoft.com/office/drawing/2014/main" id="{4735696D-2B8B-BDDD-A206-F266411C15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33094" y="4393723"/>
            <a:ext cx="1550062" cy="107830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E4F4ED8A-7914-E496-5C12-E48AFE00F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1928" y="322974"/>
            <a:ext cx="350593" cy="341367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C9C89D7F-CDBE-B0CE-6A7C-53ADF129C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1649" y="4036914"/>
            <a:ext cx="327215" cy="318604"/>
          </a:xfrm>
          <a:prstGeom prst="rect">
            <a:avLst/>
          </a:prstGeom>
        </p:spPr>
      </p:pic>
      <p:pic>
        <p:nvPicPr>
          <p:cNvPr id="123" name="Picture 6" descr="Ethernet - Free technology icons">
            <a:extLst>
              <a:ext uri="{FF2B5EF4-FFF2-40B4-BE49-F238E27FC236}">
                <a16:creationId xmlns:a16="http://schemas.microsoft.com/office/drawing/2014/main" id="{8B89387D-76BD-ADE8-8DC0-3EC7C03DF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966" y="5435047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8617B851-7D2D-2948-AAB9-DA77CFA80A61}"/>
              </a:ext>
            </a:extLst>
          </p:cNvPr>
          <p:cNvCxnSpPr>
            <a:stCxn id="123" idx="2"/>
            <a:endCxn id="114" idx="1"/>
          </p:cNvCxnSpPr>
          <p:nvPr/>
        </p:nvCxnSpPr>
        <p:spPr>
          <a:xfrm rot="16200000" flipH="1">
            <a:off x="9707466" y="5745776"/>
            <a:ext cx="278511" cy="154690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0CC8DE3C-E1B7-F267-4A17-8BE07E4E299D}"/>
              </a:ext>
            </a:extLst>
          </p:cNvPr>
          <p:cNvSpPr txBox="1"/>
          <p:nvPr/>
        </p:nvSpPr>
        <p:spPr>
          <a:xfrm>
            <a:off x="10484508" y="5628120"/>
            <a:ext cx="16464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Train driver subnet </a:t>
            </a:r>
            <a:endParaRPr lang="en-SG" sz="1400" dirty="0">
              <a:solidFill>
                <a:srgbClr val="0070C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BF00061-09BE-2A89-E4A3-C484BC02DA76}"/>
              </a:ext>
            </a:extLst>
          </p:cNvPr>
          <p:cNvSpPr txBox="1"/>
          <p:nvPr/>
        </p:nvSpPr>
        <p:spPr>
          <a:xfrm>
            <a:off x="2005082" y="6190163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192.168.100.13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1ECEB35-9CF9-61B8-66F5-FE7494D4D5D5}"/>
              </a:ext>
            </a:extLst>
          </p:cNvPr>
          <p:cNvSpPr txBox="1"/>
          <p:nvPr/>
        </p:nvSpPr>
        <p:spPr>
          <a:xfrm>
            <a:off x="4506697" y="6079130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192.168.100.12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45406D3-12A0-404C-551F-7E32184FD9AF}"/>
              </a:ext>
            </a:extLst>
          </p:cNvPr>
          <p:cNvSpPr txBox="1"/>
          <p:nvPr/>
        </p:nvSpPr>
        <p:spPr>
          <a:xfrm>
            <a:off x="6911849" y="5922794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192.168.100.11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DC7BE86-5B7D-7E3D-692D-4FE1EF9BF090}"/>
              </a:ext>
            </a:extLst>
          </p:cNvPr>
          <p:cNvSpPr txBox="1"/>
          <p:nvPr/>
        </p:nvSpPr>
        <p:spPr>
          <a:xfrm>
            <a:off x="8789720" y="5124574"/>
            <a:ext cx="1300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192.168.100.2xx</a:t>
            </a:r>
            <a:r>
              <a:rPr lang="en-US" sz="1800" b="1" dirty="0"/>
              <a:t> </a:t>
            </a:r>
            <a:endParaRPr lang="en-SG" dirty="0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FFC0344-BEDA-2F4A-0185-A63D8DF597B4}"/>
              </a:ext>
            </a:extLst>
          </p:cNvPr>
          <p:cNvCxnSpPr>
            <a:cxnSpLocks/>
          </p:cNvCxnSpPr>
          <p:nvPr/>
        </p:nvCxnSpPr>
        <p:spPr>
          <a:xfrm>
            <a:off x="3939090" y="0"/>
            <a:ext cx="4850630" cy="68580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7D28CC35-7A06-8295-7BBC-0806CF23552F}"/>
              </a:ext>
            </a:extLst>
          </p:cNvPr>
          <p:cNvSpPr txBox="1"/>
          <p:nvPr/>
        </p:nvSpPr>
        <p:spPr>
          <a:xfrm>
            <a:off x="4818282" y="3561262"/>
            <a:ext cx="2030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OT-Network</a:t>
            </a:r>
            <a:endParaRPr lang="en-SG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5" name="Arrow: Right 134">
            <a:extLst>
              <a:ext uri="{FF2B5EF4-FFF2-40B4-BE49-F238E27FC236}">
                <a16:creationId xmlns:a16="http://schemas.microsoft.com/office/drawing/2014/main" id="{25F3F79F-D267-7D13-2841-2B3B418DF2B8}"/>
              </a:ext>
            </a:extLst>
          </p:cNvPr>
          <p:cNvSpPr/>
          <p:nvPr/>
        </p:nvSpPr>
        <p:spPr>
          <a:xfrm>
            <a:off x="4243196" y="132785"/>
            <a:ext cx="205833" cy="15401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1B13C22-30F6-FB37-128D-AF50B62B2D2F}"/>
              </a:ext>
            </a:extLst>
          </p:cNvPr>
          <p:cNvSpPr txBox="1"/>
          <p:nvPr/>
        </p:nvSpPr>
        <p:spPr>
          <a:xfrm>
            <a:off x="4565664" y="167628"/>
            <a:ext cx="2030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IT-Network</a:t>
            </a:r>
            <a:endParaRPr lang="en-SG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6A450F7E-2295-DEB6-FA49-1B7E0BCF54BD}"/>
              </a:ext>
            </a:extLst>
          </p:cNvPr>
          <p:cNvSpPr/>
          <p:nvPr/>
        </p:nvSpPr>
        <p:spPr>
          <a:xfrm rot="10800000">
            <a:off x="6113448" y="3667519"/>
            <a:ext cx="205833" cy="15401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C54DD5F-2DDF-5ED8-986E-CCC9AE08C780}"/>
              </a:ext>
            </a:extLst>
          </p:cNvPr>
          <p:cNvSpPr txBox="1"/>
          <p:nvPr/>
        </p:nvSpPr>
        <p:spPr>
          <a:xfrm>
            <a:off x="10338864" y="4153872"/>
            <a:ext cx="1872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Train control program</a:t>
            </a:r>
          </a:p>
        </p:txBody>
      </p:sp>
    </p:spTree>
    <p:extLst>
      <p:ext uri="{BB962C8B-B14F-4D97-AF65-F5344CB8AC3E}">
        <p14:creationId xmlns:p14="http://schemas.microsoft.com/office/powerpoint/2010/main" val="1006738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A95D418D-9C04-F9B3-F08F-276989A7C36C}"/>
              </a:ext>
            </a:extLst>
          </p:cNvPr>
          <p:cNvSpPr/>
          <p:nvPr/>
        </p:nvSpPr>
        <p:spPr>
          <a:xfrm>
            <a:off x="182348" y="4610450"/>
            <a:ext cx="1585965" cy="1468299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3E4ACA-922C-D092-7679-B59948210069}"/>
              </a:ext>
            </a:extLst>
          </p:cNvPr>
          <p:cNvSpPr/>
          <p:nvPr/>
        </p:nvSpPr>
        <p:spPr>
          <a:xfrm>
            <a:off x="5450118" y="4444155"/>
            <a:ext cx="2997600" cy="160501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5" name="Picture 4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3222D6FD-9EB3-6B14-46AE-7A2BCE74A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04" y="619859"/>
            <a:ext cx="5360064" cy="298014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C04B90-74D8-2B78-D9D4-A876B56AA7F5}"/>
              </a:ext>
            </a:extLst>
          </p:cNvPr>
          <p:cNvSpPr txBox="1"/>
          <p:nvPr/>
        </p:nvSpPr>
        <p:spPr>
          <a:xfrm>
            <a:off x="221237" y="262259"/>
            <a:ext cx="2301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 real-world Emulator </a:t>
            </a:r>
            <a:endParaRPr lang="en-SG" sz="14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BC256-F537-46BD-C65E-13B97085B36B}"/>
              </a:ext>
            </a:extLst>
          </p:cNvPr>
          <p:cNvSpPr/>
          <p:nvPr/>
        </p:nvSpPr>
        <p:spPr>
          <a:xfrm>
            <a:off x="1768313" y="3600164"/>
            <a:ext cx="2172751" cy="396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Electrical signal communication simulation module (10.0.10.100) </a:t>
            </a:r>
            <a:endParaRPr lang="en-SG" sz="11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C3AF05-EC55-C559-AE10-AF11C686F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4687" y="4521298"/>
            <a:ext cx="2527544" cy="1198685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84D473A-759E-EF08-97DC-5EF708D12764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941064" y="3742971"/>
            <a:ext cx="3007854" cy="7011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3C81037-1A13-9A67-D953-C2C061AC956A}"/>
              </a:ext>
            </a:extLst>
          </p:cNvPr>
          <p:cNvSpPr txBox="1"/>
          <p:nvPr/>
        </p:nvSpPr>
        <p:spPr>
          <a:xfrm>
            <a:off x="7225657" y="4567621"/>
            <a:ext cx="1191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15/7</a:t>
            </a:r>
            <a:endParaRPr lang="en-SG" sz="1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B38768-5397-2CE9-86A9-DA39D0578791}"/>
              </a:ext>
            </a:extLst>
          </p:cNvPr>
          <p:cNvSpPr txBox="1"/>
          <p:nvPr/>
        </p:nvSpPr>
        <p:spPr>
          <a:xfrm>
            <a:off x="5594687" y="5650326"/>
            <a:ext cx="1508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</a:t>
            </a:r>
          </a:p>
          <a:p>
            <a:r>
              <a:rPr lang="en-SG" sz="1100" b="1" dirty="0"/>
              <a:t>I/O: 15/7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367C28-8812-267F-9F70-75E4D6843F21}"/>
              </a:ext>
            </a:extLst>
          </p:cNvPr>
          <p:cNvSpPr txBox="1"/>
          <p:nvPr/>
        </p:nvSpPr>
        <p:spPr>
          <a:xfrm>
            <a:off x="7122708" y="5650844"/>
            <a:ext cx="1508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Slot-2]</a:t>
            </a:r>
          </a:p>
          <a:p>
            <a:r>
              <a:rPr lang="en-US" sz="1100" b="1" dirty="0"/>
              <a:t>I/O: 9/</a:t>
            </a:r>
            <a:r>
              <a:rPr lang="en-SG" sz="1100" b="1" dirty="0"/>
              <a:t>5</a:t>
            </a:r>
            <a:endParaRPr lang="en-US" sz="11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481AFD-9F7E-D4AC-FD0B-4EDAF6F66192}"/>
              </a:ext>
            </a:extLst>
          </p:cNvPr>
          <p:cNvSpPr txBox="1"/>
          <p:nvPr/>
        </p:nvSpPr>
        <p:spPr>
          <a:xfrm>
            <a:off x="4360003" y="3563770"/>
            <a:ext cx="13732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39 sensors input  </a:t>
            </a:r>
            <a:endParaRPr lang="en-SG" sz="900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BEBA7E1-9AB8-E424-70AD-02C95C492B7B}"/>
              </a:ext>
            </a:extLst>
          </p:cNvPr>
          <p:cNvCxnSpPr>
            <a:cxnSpLocks/>
          </p:cNvCxnSpPr>
          <p:nvPr/>
        </p:nvCxnSpPr>
        <p:spPr>
          <a:xfrm rot="10800000">
            <a:off x="3941066" y="3896499"/>
            <a:ext cx="2744941" cy="475703"/>
          </a:xfrm>
          <a:prstGeom prst="bentConnector3">
            <a:avLst>
              <a:gd name="adj1" fmla="val 6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BC94C04-4F44-17EA-EA0A-CFECB590ABFA}"/>
              </a:ext>
            </a:extLst>
          </p:cNvPr>
          <p:cNvSpPr txBox="1"/>
          <p:nvPr/>
        </p:nvSpPr>
        <p:spPr>
          <a:xfrm>
            <a:off x="4314501" y="3853112"/>
            <a:ext cx="1191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19 signal coils output</a:t>
            </a:r>
            <a:endParaRPr lang="en-SG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23112B-0D57-6254-45FA-40CAC8972027}"/>
              </a:ext>
            </a:extLst>
          </p:cNvPr>
          <p:cNvSpPr txBox="1"/>
          <p:nvPr/>
        </p:nvSpPr>
        <p:spPr>
          <a:xfrm>
            <a:off x="6211958" y="4691553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E171B0-4160-3B02-D4DB-8C231FA6A409}"/>
              </a:ext>
            </a:extLst>
          </p:cNvPr>
          <p:cNvSpPr txBox="1"/>
          <p:nvPr/>
        </p:nvSpPr>
        <p:spPr>
          <a:xfrm>
            <a:off x="5386138" y="5320688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7C1CFA-EB2D-064D-4B51-E3CECD31ECE8}"/>
              </a:ext>
            </a:extLst>
          </p:cNvPr>
          <p:cNvSpPr txBox="1"/>
          <p:nvPr/>
        </p:nvSpPr>
        <p:spPr>
          <a:xfrm>
            <a:off x="6907277" y="5315809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59B43E-A249-3764-2336-9402DC6BED9C}"/>
              </a:ext>
            </a:extLst>
          </p:cNvPr>
          <p:cNvSpPr txBox="1"/>
          <p:nvPr/>
        </p:nvSpPr>
        <p:spPr>
          <a:xfrm>
            <a:off x="5395917" y="4424840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Junction Signal control PLC network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309E782-62C8-4AAA-C181-0CEBA6259697}"/>
              </a:ext>
            </a:extLst>
          </p:cNvPr>
          <p:cNvSpPr/>
          <p:nvPr/>
        </p:nvSpPr>
        <p:spPr>
          <a:xfrm>
            <a:off x="2134228" y="4629765"/>
            <a:ext cx="2997600" cy="1468299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9FD07E4-4E32-82C1-D89C-923ABB0FB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8797" y="4706908"/>
            <a:ext cx="2527544" cy="119868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62ECBEF-9804-2CE8-E55A-AB299EC94262}"/>
              </a:ext>
            </a:extLst>
          </p:cNvPr>
          <p:cNvSpPr txBox="1"/>
          <p:nvPr/>
        </p:nvSpPr>
        <p:spPr>
          <a:xfrm>
            <a:off x="3909767" y="4753231"/>
            <a:ext cx="1191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8/8</a:t>
            </a:r>
            <a:endParaRPr lang="en-SG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B34D95-B1E5-7344-46A2-7A0CDB3ED049}"/>
              </a:ext>
            </a:extLst>
          </p:cNvPr>
          <p:cNvSpPr txBox="1"/>
          <p:nvPr/>
        </p:nvSpPr>
        <p:spPr>
          <a:xfrm>
            <a:off x="2152423" y="5836454"/>
            <a:ext cx="15345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 </a:t>
            </a:r>
            <a:r>
              <a:rPr lang="en-SG" sz="1100" b="1" dirty="0"/>
              <a:t>I/O: 8/8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DC2BBC-455C-3FF5-99E0-FAE84B8F4394}"/>
              </a:ext>
            </a:extLst>
          </p:cNvPr>
          <p:cNvSpPr txBox="1"/>
          <p:nvPr/>
        </p:nvSpPr>
        <p:spPr>
          <a:xfrm>
            <a:off x="3686946" y="5836454"/>
            <a:ext cx="1508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Slot-2] I/O: 6/</a:t>
            </a:r>
            <a:r>
              <a:rPr lang="en-SG" sz="1100" b="1" dirty="0"/>
              <a:t>6</a:t>
            </a:r>
            <a:endParaRPr lang="en-US" sz="11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5E1CA3D-7F7F-7D20-7A4F-D2A4C7F4ED94}"/>
              </a:ext>
            </a:extLst>
          </p:cNvPr>
          <p:cNvSpPr txBox="1"/>
          <p:nvPr/>
        </p:nvSpPr>
        <p:spPr>
          <a:xfrm>
            <a:off x="2896068" y="4877163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48CB60-097D-3C8D-6000-86EED0E78D4B}"/>
              </a:ext>
            </a:extLst>
          </p:cNvPr>
          <p:cNvSpPr txBox="1"/>
          <p:nvPr/>
        </p:nvSpPr>
        <p:spPr>
          <a:xfrm>
            <a:off x="2070248" y="5506298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572DB7-3D29-50CD-4AA5-A7F5ADDF8096}"/>
              </a:ext>
            </a:extLst>
          </p:cNvPr>
          <p:cNvSpPr txBox="1"/>
          <p:nvPr/>
        </p:nvSpPr>
        <p:spPr>
          <a:xfrm>
            <a:off x="3591387" y="5501419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A5590B-747A-B28E-D235-F6E700AB6BA1}"/>
              </a:ext>
            </a:extLst>
          </p:cNvPr>
          <p:cNvSpPr txBox="1"/>
          <p:nvPr/>
        </p:nvSpPr>
        <p:spPr>
          <a:xfrm>
            <a:off x="2080027" y="4610450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Station Signal control PLC network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A6A1618-41D6-8E10-AB2F-B316565E351C}"/>
              </a:ext>
            </a:extLst>
          </p:cNvPr>
          <p:cNvCxnSpPr>
            <a:cxnSpLocks/>
          </p:cNvCxnSpPr>
          <p:nvPr/>
        </p:nvCxnSpPr>
        <p:spPr>
          <a:xfrm flipV="1">
            <a:off x="3789228" y="4036444"/>
            <a:ext cx="0" cy="531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978EA6D-D35A-8B8C-FB8E-F828D458A504}"/>
              </a:ext>
            </a:extLst>
          </p:cNvPr>
          <p:cNvSpPr txBox="1"/>
          <p:nvPr/>
        </p:nvSpPr>
        <p:spPr>
          <a:xfrm>
            <a:off x="3801392" y="4212998"/>
            <a:ext cx="81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22 station</a:t>
            </a:r>
          </a:p>
          <a:p>
            <a:r>
              <a:rPr lang="en-US" sz="900" dirty="0"/>
              <a:t>Signal output  </a:t>
            </a:r>
            <a:endParaRPr lang="en-SG" sz="9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143464B-74C2-B3E3-EF3D-C3BDA059A9D4}"/>
              </a:ext>
            </a:extLst>
          </p:cNvPr>
          <p:cNvCxnSpPr>
            <a:cxnSpLocks/>
          </p:cNvCxnSpPr>
          <p:nvPr/>
        </p:nvCxnSpPr>
        <p:spPr>
          <a:xfrm>
            <a:off x="3609962" y="4047085"/>
            <a:ext cx="0" cy="535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A8D3AEB-B6C6-BF23-EB8E-04D2EF729A72}"/>
              </a:ext>
            </a:extLst>
          </p:cNvPr>
          <p:cNvSpPr txBox="1"/>
          <p:nvPr/>
        </p:nvSpPr>
        <p:spPr>
          <a:xfrm>
            <a:off x="2791736" y="4146888"/>
            <a:ext cx="81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22 station</a:t>
            </a:r>
          </a:p>
          <a:p>
            <a:r>
              <a:rPr lang="en-US" sz="900" dirty="0"/>
              <a:t>Sensors input</a:t>
            </a:r>
            <a:endParaRPr lang="en-SG" sz="900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9509054D-B742-6926-1598-400CD73197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904" y="4830052"/>
            <a:ext cx="818082" cy="46890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03560FE-D92E-99B6-9184-A0963F318A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904" y="5543967"/>
            <a:ext cx="818082" cy="468901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35774CC-5768-E9F0-0EB5-CF8A76E1FECC}"/>
              </a:ext>
            </a:extLst>
          </p:cNvPr>
          <p:cNvCxnSpPr>
            <a:stCxn id="54" idx="2"/>
            <a:endCxn id="55" idx="0"/>
          </p:cNvCxnSpPr>
          <p:nvPr/>
        </p:nvCxnSpPr>
        <p:spPr>
          <a:xfrm>
            <a:off x="735945" y="5298953"/>
            <a:ext cx="0" cy="245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F03D72A-FA3D-B54A-FEE1-E44DDD5DF15C}"/>
              </a:ext>
            </a:extLst>
          </p:cNvPr>
          <p:cNvSpPr txBox="1"/>
          <p:nvPr/>
        </p:nvSpPr>
        <p:spPr>
          <a:xfrm>
            <a:off x="42974" y="4097582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Train control PLC network [under progress ]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CE6EF57-4D16-B781-8566-1EEEF292638B}"/>
              </a:ext>
            </a:extLst>
          </p:cNvPr>
          <p:cNvSpPr txBox="1"/>
          <p:nvPr/>
        </p:nvSpPr>
        <p:spPr>
          <a:xfrm>
            <a:off x="104135" y="4961728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5B86C65-3D2C-04AB-B89F-9E1DE7A5E3B4}"/>
              </a:ext>
            </a:extLst>
          </p:cNvPr>
          <p:cNvSpPr txBox="1"/>
          <p:nvPr/>
        </p:nvSpPr>
        <p:spPr>
          <a:xfrm>
            <a:off x="99186" y="5690260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PLC-07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C7765DB-FBC5-0C70-7141-F4BDADB16A4C}"/>
              </a:ext>
            </a:extLst>
          </p:cNvPr>
          <p:cNvSpPr txBox="1"/>
          <p:nvPr/>
        </p:nvSpPr>
        <p:spPr>
          <a:xfrm>
            <a:off x="1099959" y="5454308"/>
            <a:ext cx="8200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 </a:t>
            </a:r>
            <a:r>
              <a:rPr lang="en-SG" sz="1100" b="1" dirty="0"/>
              <a:t>I/O: 0/2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F8FD7DC-48B3-0003-8F0F-DF1D4C33F3F5}"/>
              </a:ext>
            </a:extLst>
          </p:cNvPr>
          <p:cNvSpPr txBox="1"/>
          <p:nvPr/>
        </p:nvSpPr>
        <p:spPr>
          <a:xfrm>
            <a:off x="1089074" y="4783064"/>
            <a:ext cx="7196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0/8</a:t>
            </a:r>
            <a:endParaRPr lang="en-SG" sz="1100" b="1" dirty="0"/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FB346BA8-0B3A-65B2-7DE1-B545CB57A11C}"/>
              </a:ext>
            </a:extLst>
          </p:cNvPr>
          <p:cNvCxnSpPr>
            <a:cxnSpLocks/>
            <a:stCxn id="56" idx="0"/>
            <a:endCxn id="7" idx="1"/>
          </p:cNvCxnSpPr>
          <p:nvPr/>
        </p:nvCxnSpPr>
        <p:spPr>
          <a:xfrm rot="5400000" flipH="1" flipV="1">
            <a:off x="965734" y="3807871"/>
            <a:ext cx="812177" cy="7929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C083930-D947-A40D-3F9B-CCE06AE5B376}"/>
              </a:ext>
            </a:extLst>
          </p:cNvPr>
          <p:cNvSpPr txBox="1"/>
          <p:nvPr/>
        </p:nvSpPr>
        <p:spPr>
          <a:xfrm>
            <a:off x="1116551" y="3782551"/>
            <a:ext cx="58544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10 train throttle </a:t>
            </a:r>
          </a:p>
          <a:p>
            <a:r>
              <a:rPr lang="en-US" sz="900" dirty="0"/>
              <a:t>input</a:t>
            </a:r>
            <a:endParaRPr lang="en-SG" sz="9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24FF374-7FA9-CFF1-F2BD-579C81817C4C}"/>
              </a:ext>
            </a:extLst>
          </p:cNvPr>
          <p:cNvSpPr txBox="1"/>
          <p:nvPr/>
        </p:nvSpPr>
        <p:spPr>
          <a:xfrm>
            <a:off x="1062544" y="4568127"/>
            <a:ext cx="11056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10.0.13.10</a:t>
            </a:r>
            <a:endParaRPr lang="en-SG" sz="1100" b="1" dirty="0">
              <a:solidFill>
                <a:srgbClr val="0070C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44892A9-F76C-B544-7D82-7CF855F92E28}"/>
              </a:ext>
            </a:extLst>
          </p:cNvPr>
          <p:cNvSpPr txBox="1"/>
          <p:nvPr/>
        </p:nvSpPr>
        <p:spPr>
          <a:xfrm>
            <a:off x="3846945" y="4556478"/>
            <a:ext cx="1023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10.0.12.10</a:t>
            </a:r>
            <a:endParaRPr lang="en-SG" sz="1100" b="1" dirty="0">
              <a:solidFill>
                <a:srgbClr val="0070C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20DE11E-DDE0-800D-96C3-F7E9C13DD603}"/>
              </a:ext>
            </a:extLst>
          </p:cNvPr>
          <p:cNvSpPr txBox="1"/>
          <p:nvPr/>
        </p:nvSpPr>
        <p:spPr>
          <a:xfrm>
            <a:off x="6792224" y="4363967"/>
            <a:ext cx="13046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10.0.11.10</a:t>
            </a:r>
            <a:endParaRPr lang="en-SG" sz="1100" b="1" dirty="0">
              <a:solidFill>
                <a:srgbClr val="0070C0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D4EBB44-9B88-AB21-55D4-B9D1A8451A92}"/>
              </a:ext>
            </a:extLst>
          </p:cNvPr>
          <p:cNvSpPr/>
          <p:nvPr/>
        </p:nvSpPr>
        <p:spPr>
          <a:xfrm>
            <a:off x="6637205" y="602451"/>
            <a:ext cx="4872807" cy="25138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6" name="Picture 75" descr="A screen 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C0B181F-2B32-8A97-E630-7F0901E494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118" y="788870"/>
            <a:ext cx="4603743" cy="2642126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CF57A8E7-910A-6A67-5DE5-A00D6E42B65E}"/>
              </a:ext>
            </a:extLst>
          </p:cNvPr>
          <p:cNvSpPr txBox="1"/>
          <p:nvPr/>
        </p:nvSpPr>
        <p:spPr>
          <a:xfrm>
            <a:off x="6330400" y="167047"/>
            <a:ext cx="2392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 SCADA HMIs</a:t>
            </a:r>
            <a:endParaRPr lang="en-SG" sz="1400" b="1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8E9B53C-C37D-3060-A405-D2EBA507DBA5}"/>
              </a:ext>
            </a:extLst>
          </p:cNvPr>
          <p:cNvCxnSpPr>
            <a:cxnSpLocks/>
          </p:cNvCxnSpPr>
          <p:nvPr/>
        </p:nvCxnSpPr>
        <p:spPr>
          <a:xfrm>
            <a:off x="326904" y="6464808"/>
            <a:ext cx="1144951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" descr="Router | Cisco Network Topology Icons 3015">
            <a:extLst>
              <a:ext uri="{FF2B5EF4-FFF2-40B4-BE49-F238E27FC236}">
                <a16:creationId xmlns:a16="http://schemas.microsoft.com/office/drawing/2014/main" id="{E2B32C90-C3A9-050B-2EAA-EF81A4311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32" y="4555968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" descr="Router | Cisco Network Topology Icons 3015">
            <a:extLst>
              <a:ext uri="{FF2B5EF4-FFF2-40B4-BE49-F238E27FC236}">
                <a16:creationId xmlns:a16="http://schemas.microsoft.com/office/drawing/2014/main" id="{AE571CDD-E939-02E6-1EB0-2D2F403A8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983" y="4559139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8" descr="Router | Cisco Network Topology Icons 3015">
            <a:extLst>
              <a:ext uri="{FF2B5EF4-FFF2-40B4-BE49-F238E27FC236}">
                <a16:creationId xmlns:a16="http://schemas.microsoft.com/office/drawing/2014/main" id="{0DF68496-351F-5F78-1E2C-77FEED33D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121" y="4317225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DA07F31-0F22-EC4E-6530-6506FC1452F2}"/>
              </a:ext>
            </a:extLst>
          </p:cNvPr>
          <p:cNvCxnSpPr/>
          <p:nvPr/>
        </p:nvCxnSpPr>
        <p:spPr>
          <a:xfrm>
            <a:off x="975331" y="5298953"/>
            <a:ext cx="0" cy="1156711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67D4FDB-6FC2-B46D-B0BA-13753C2F8A94}"/>
              </a:ext>
            </a:extLst>
          </p:cNvPr>
          <p:cNvCxnSpPr>
            <a:cxnSpLocks/>
          </p:cNvCxnSpPr>
          <p:nvPr/>
        </p:nvCxnSpPr>
        <p:spPr>
          <a:xfrm>
            <a:off x="3746527" y="5210614"/>
            <a:ext cx="0" cy="124505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72BD46D-4126-2042-CDBD-6C1652F5993F}"/>
              </a:ext>
            </a:extLst>
          </p:cNvPr>
          <p:cNvCxnSpPr>
            <a:cxnSpLocks/>
          </p:cNvCxnSpPr>
          <p:nvPr/>
        </p:nvCxnSpPr>
        <p:spPr>
          <a:xfrm>
            <a:off x="6750087" y="5045556"/>
            <a:ext cx="0" cy="1410108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99B4C27-AD21-E606-AFD1-6BB67149D8DF}"/>
              </a:ext>
            </a:extLst>
          </p:cNvPr>
          <p:cNvSpPr txBox="1"/>
          <p:nvPr/>
        </p:nvSpPr>
        <p:spPr>
          <a:xfrm>
            <a:off x="-13692" y="6460791"/>
            <a:ext cx="2909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Modbus Network 192.168.100.0/24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404D2FC-7F72-045F-AB4E-153E4525527B}"/>
              </a:ext>
            </a:extLst>
          </p:cNvPr>
          <p:cNvSpPr txBox="1"/>
          <p:nvPr/>
        </p:nvSpPr>
        <p:spPr>
          <a:xfrm>
            <a:off x="-32312" y="6042577"/>
            <a:ext cx="11056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Modbus IP: 192.168.100.13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2201851-C55F-279A-85B6-B9C3D7CB6CFD}"/>
              </a:ext>
            </a:extLst>
          </p:cNvPr>
          <p:cNvSpPr txBox="1"/>
          <p:nvPr/>
        </p:nvSpPr>
        <p:spPr>
          <a:xfrm>
            <a:off x="2708456" y="6040166"/>
            <a:ext cx="11056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Modbus IP: 192.168.100.12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AF6204F-22DC-BEE5-C395-354406B284DD}"/>
              </a:ext>
            </a:extLst>
          </p:cNvPr>
          <p:cNvSpPr txBox="1"/>
          <p:nvPr/>
        </p:nvSpPr>
        <p:spPr>
          <a:xfrm>
            <a:off x="5681057" y="6032064"/>
            <a:ext cx="11056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Modbus IP: 192.168.100.11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" name="Picture 8" descr="Router | Cisco Network Topology Icons 3015">
            <a:extLst>
              <a:ext uri="{FF2B5EF4-FFF2-40B4-BE49-F238E27FC236}">
                <a16:creationId xmlns:a16="http://schemas.microsoft.com/office/drawing/2014/main" id="{7E403F20-638A-A8BB-7053-51DB3DB55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449" y="4963854"/>
            <a:ext cx="473861" cy="32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94732CB-CAA5-2406-8B81-539B7DC6A0B0}"/>
              </a:ext>
            </a:extLst>
          </p:cNvPr>
          <p:cNvCxnSpPr>
            <a:cxnSpLocks/>
          </p:cNvCxnSpPr>
          <p:nvPr/>
        </p:nvCxnSpPr>
        <p:spPr>
          <a:xfrm>
            <a:off x="8990379" y="5246661"/>
            <a:ext cx="15792" cy="1186912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3B15613-2C51-6774-2490-5F419619167C}"/>
              </a:ext>
            </a:extLst>
          </p:cNvPr>
          <p:cNvCxnSpPr>
            <a:cxnSpLocks/>
          </p:cNvCxnSpPr>
          <p:nvPr/>
        </p:nvCxnSpPr>
        <p:spPr>
          <a:xfrm>
            <a:off x="8850585" y="3412458"/>
            <a:ext cx="0" cy="1544464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020521E-2EE6-590C-66A4-F7771AFBA96F}"/>
              </a:ext>
            </a:extLst>
          </p:cNvPr>
          <p:cNvSpPr txBox="1"/>
          <p:nvPr/>
        </p:nvSpPr>
        <p:spPr>
          <a:xfrm>
            <a:off x="6889834" y="3412458"/>
            <a:ext cx="2340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Master HMI IP: 192.168.10.100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378BB81-B922-1285-C5B7-69BD667175F3}"/>
              </a:ext>
            </a:extLst>
          </p:cNvPr>
          <p:cNvCxnSpPr>
            <a:cxnSpLocks/>
          </p:cNvCxnSpPr>
          <p:nvPr/>
        </p:nvCxnSpPr>
        <p:spPr>
          <a:xfrm>
            <a:off x="9079992" y="3798273"/>
            <a:ext cx="0" cy="1112259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2F9DA95-2DC7-14CD-8D7C-0E297CA1A5F5}"/>
              </a:ext>
            </a:extLst>
          </p:cNvPr>
          <p:cNvCxnSpPr>
            <a:cxnSpLocks/>
          </p:cNvCxnSpPr>
          <p:nvPr/>
        </p:nvCxnSpPr>
        <p:spPr>
          <a:xfrm flipV="1">
            <a:off x="9079992" y="3798273"/>
            <a:ext cx="2060448" cy="20005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92CDC90-1B8A-D159-7B10-8CCC5939A080}"/>
              </a:ext>
            </a:extLst>
          </p:cNvPr>
          <p:cNvCxnSpPr/>
          <p:nvPr/>
        </p:nvCxnSpPr>
        <p:spPr>
          <a:xfrm flipV="1">
            <a:off x="11140440" y="3116326"/>
            <a:ext cx="0" cy="681947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F195F14-4CEC-0A3D-20A8-82FAB8BCFF72}"/>
              </a:ext>
            </a:extLst>
          </p:cNvPr>
          <p:cNvCxnSpPr>
            <a:cxnSpLocks/>
          </p:cNvCxnSpPr>
          <p:nvPr/>
        </p:nvCxnSpPr>
        <p:spPr>
          <a:xfrm flipV="1">
            <a:off x="9610344" y="3524790"/>
            <a:ext cx="0" cy="283485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9C0BDDE0-0C9E-D82A-4E6D-ACA16EFF32B0}"/>
              </a:ext>
            </a:extLst>
          </p:cNvPr>
          <p:cNvCxnSpPr>
            <a:cxnSpLocks/>
          </p:cNvCxnSpPr>
          <p:nvPr/>
        </p:nvCxnSpPr>
        <p:spPr>
          <a:xfrm flipV="1">
            <a:off x="10110216" y="3514788"/>
            <a:ext cx="0" cy="283485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3AC3395F-3CB3-5B6E-8420-A98BA28CC210}"/>
              </a:ext>
            </a:extLst>
          </p:cNvPr>
          <p:cNvSpPr txBox="1"/>
          <p:nvPr/>
        </p:nvSpPr>
        <p:spPr>
          <a:xfrm>
            <a:off x="932098" y="6066034"/>
            <a:ext cx="91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Coils control request </a:t>
            </a:r>
            <a:endParaRPr lang="en-SG" sz="9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B6C3851-21A6-FCAE-6472-4F9B2F09806E}"/>
              </a:ext>
            </a:extLst>
          </p:cNvPr>
          <p:cNvSpPr txBox="1"/>
          <p:nvPr/>
        </p:nvSpPr>
        <p:spPr>
          <a:xfrm>
            <a:off x="3710147" y="6070944"/>
            <a:ext cx="159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Register control request </a:t>
            </a:r>
          </a:p>
          <a:p>
            <a:r>
              <a:rPr lang="en-US" sz="900" dirty="0"/>
              <a:t>Coils control request </a:t>
            </a:r>
            <a:endParaRPr lang="en-SG" sz="9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DE6DEA7-6024-E020-8054-63281E19915D}"/>
              </a:ext>
            </a:extLst>
          </p:cNvPr>
          <p:cNvSpPr txBox="1"/>
          <p:nvPr/>
        </p:nvSpPr>
        <p:spPr>
          <a:xfrm>
            <a:off x="6688051" y="6049167"/>
            <a:ext cx="159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Register control request </a:t>
            </a:r>
          </a:p>
          <a:p>
            <a:r>
              <a:rPr lang="en-US" sz="900" dirty="0"/>
              <a:t>Coils control request </a:t>
            </a:r>
            <a:endParaRPr lang="en-SG" sz="9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7E52008-5AB3-2F21-C57D-0EB49AA477CB}"/>
              </a:ext>
            </a:extLst>
          </p:cNvPr>
          <p:cNvSpPr txBox="1"/>
          <p:nvPr/>
        </p:nvSpPr>
        <p:spPr>
          <a:xfrm>
            <a:off x="10091512" y="2330853"/>
            <a:ext cx="636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Master HMI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B509C43-2C6F-EC65-E3F7-5D00A3466D4E}"/>
              </a:ext>
            </a:extLst>
          </p:cNvPr>
          <p:cNvSpPr txBox="1"/>
          <p:nvPr/>
        </p:nvSpPr>
        <p:spPr>
          <a:xfrm>
            <a:off x="10952861" y="2539360"/>
            <a:ext cx="636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Slave HMI(s)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A56C468-C660-7D00-5A48-A6FACFB0E3D1}"/>
              </a:ext>
            </a:extLst>
          </p:cNvPr>
          <p:cNvSpPr txBox="1"/>
          <p:nvPr/>
        </p:nvSpPr>
        <p:spPr>
          <a:xfrm>
            <a:off x="11098168" y="3116326"/>
            <a:ext cx="10938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Slave HMI IP: 192.168.10.10X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EFA15ED-D70D-6AB6-5181-8E75873186AD}"/>
              </a:ext>
            </a:extLst>
          </p:cNvPr>
          <p:cNvSpPr txBox="1"/>
          <p:nvPr/>
        </p:nvSpPr>
        <p:spPr>
          <a:xfrm>
            <a:off x="7891148" y="3789637"/>
            <a:ext cx="1373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Register control</a:t>
            </a:r>
          </a:p>
          <a:p>
            <a:r>
              <a:rPr lang="en-US" sz="900" dirty="0"/>
              <a:t>Coils control </a:t>
            </a:r>
            <a:endParaRPr lang="en-SG" sz="9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E381E19-7A1F-927B-C45D-46EFB38375DF}"/>
              </a:ext>
            </a:extLst>
          </p:cNvPr>
          <p:cNvSpPr txBox="1"/>
          <p:nvPr/>
        </p:nvSpPr>
        <p:spPr>
          <a:xfrm>
            <a:off x="9454373" y="3813661"/>
            <a:ext cx="183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Register data fetch</a:t>
            </a:r>
          </a:p>
          <a:p>
            <a:r>
              <a:rPr lang="en-US" sz="900" dirty="0"/>
              <a:t>Coils data fetch </a:t>
            </a:r>
            <a:endParaRPr lang="en-SG" sz="9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B754AC0-1949-987C-602B-D47D4EA811DB}"/>
              </a:ext>
            </a:extLst>
          </p:cNvPr>
          <p:cNvSpPr txBox="1"/>
          <p:nvPr/>
        </p:nvSpPr>
        <p:spPr>
          <a:xfrm>
            <a:off x="9049907" y="4151513"/>
            <a:ext cx="1683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HMI network 192.16.10.x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8A34179-9A20-C41F-73C6-BC85CC1CD49D}"/>
              </a:ext>
            </a:extLst>
          </p:cNvPr>
          <p:cNvSpPr/>
          <p:nvPr/>
        </p:nvSpPr>
        <p:spPr>
          <a:xfrm>
            <a:off x="10407659" y="4808462"/>
            <a:ext cx="1368763" cy="10722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F10407DC-81A7-EFA4-AB9C-6ED1B2231B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05993" y="4976367"/>
            <a:ext cx="1550062" cy="107830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D1A46456-FD44-A507-70C4-2DBC868D46BB}"/>
              </a:ext>
            </a:extLst>
          </p:cNvPr>
          <p:cNvCxnSpPr>
            <a:cxnSpLocks/>
          </p:cNvCxnSpPr>
          <p:nvPr/>
        </p:nvCxnSpPr>
        <p:spPr>
          <a:xfrm>
            <a:off x="10328507" y="6076762"/>
            <a:ext cx="0" cy="371616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6092415-3230-79B5-F01F-BE321CF06F97}"/>
              </a:ext>
            </a:extLst>
          </p:cNvPr>
          <p:cNvCxnSpPr>
            <a:cxnSpLocks/>
          </p:cNvCxnSpPr>
          <p:nvPr/>
        </p:nvCxnSpPr>
        <p:spPr>
          <a:xfrm>
            <a:off x="11586531" y="5893089"/>
            <a:ext cx="0" cy="572243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602845CD-539A-2905-2665-58D47BB43993}"/>
              </a:ext>
            </a:extLst>
          </p:cNvPr>
          <p:cNvSpPr txBox="1"/>
          <p:nvPr/>
        </p:nvSpPr>
        <p:spPr>
          <a:xfrm>
            <a:off x="9610885" y="4526894"/>
            <a:ext cx="2392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Train Control panel [under progress]</a:t>
            </a:r>
            <a:endParaRPr lang="en-SG" sz="1400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D45C1DA-B19F-96EA-5DD2-850C1799516F}"/>
              </a:ext>
            </a:extLst>
          </p:cNvPr>
          <p:cNvSpPr txBox="1"/>
          <p:nvPr/>
        </p:nvSpPr>
        <p:spPr>
          <a:xfrm>
            <a:off x="10384309" y="6026845"/>
            <a:ext cx="12022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Modbus IP: 192.168.100.2xx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23662AF-8192-D5C4-83A9-90FD288FD59B}"/>
              </a:ext>
            </a:extLst>
          </p:cNvPr>
          <p:cNvSpPr txBox="1"/>
          <p:nvPr/>
        </p:nvSpPr>
        <p:spPr>
          <a:xfrm>
            <a:off x="9568878" y="6063815"/>
            <a:ext cx="91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Coils control request </a:t>
            </a:r>
            <a:endParaRPr lang="en-SG" sz="9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550AB0-2928-A514-E007-B97A27D6A2B8}"/>
              </a:ext>
            </a:extLst>
          </p:cNvPr>
          <p:cNvCxnSpPr>
            <a:cxnSpLocks/>
          </p:cNvCxnSpPr>
          <p:nvPr/>
        </p:nvCxnSpPr>
        <p:spPr>
          <a:xfrm flipH="1">
            <a:off x="4843969" y="6708836"/>
            <a:ext cx="405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630541A-6739-D149-0D83-CA992E46761F}"/>
              </a:ext>
            </a:extLst>
          </p:cNvPr>
          <p:cNvSpPr txBox="1"/>
          <p:nvPr/>
        </p:nvSpPr>
        <p:spPr>
          <a:xfrm>
            <a:off x="3809443" y="6558091"/>
            <a:ext cx="1191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UDP data flow: </a:t>
            </a:r>
            <a:endParaRPr lang="en-SG" sz="1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76CD44-C2B9-C3C6-644F-8B6AA5D9079F}"/>
              </a:ext>
            </a:extLst>
          </p:cNvPr>
          <p:cNvSpPr txBox="1"/>
          <p:nvPr/>
        </p:nvSpPr>
        <p:spPr>
          <a:xfrm>
            <a:off x="5694573" y="6584418"/>
            <a:ext cx="16715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Modbus TCP  data flow: </a:t>
            </a:r>
            <a:endParaRPr lang="en-SG" sz="1100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87AFE5-6A96-F55E-FC7C-4BD61CC50237}"/>
              </a:ext>
            </a:extLst>
          </p:cNvPr>
          <p:cNvCxnSpPr>
            <a:cxnSpLocks/>
          </p:cNvCxnSpPr>
          <p:nvPr/>
        </p:nvCxnSpPr>
        <p:spPr>
          <a:xfrm>
            <a:off x="7225657" y="6731028"/>
            <a:ext cx="481121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535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E96B9A-AD27-4584-9A88-80B40D276198}"/>
              </a:ext>
            </a:extLst>
          </p:cNvPr>
          <p:cNvSpPr/>
          <p:nvPr/>
        </p:nvSpPr>
        <p:spPr>
          <a:xfrm>
            <a:off x="9010547" y="173907"/>
            <a:ext cx="2997600" cy="160501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E6B7D5-052A-F9D3-E3E0-266681E17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5116" y="278482"/>
            <a:ext cx="2527544" cy="11986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57F07A-2050-D646-70E0-241189E16A3A}"/>
              </a:ext>
            </a:extLst>
          </p:cNvPr>
          <p:cNvSpPr txBox="1"/>
          <p:nvPr/>
        </p:nvSpPr>
        <p:spPr>
          <a:xfrm>
            <a:off x="10786086" y="324805"/>
            <a:ext cx="1191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15/7</a:t>
            </a:r>
            <a:endParaRPr lang="en-SG" sz="11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335098-4115-86F5-BF23-437346C13939}"/>
              </a:ext>
            </a:extLst>
          </p:cNvPr>
          <p:cNvSpPr txBox="1"/>
          <p:nvPr/>
        </p:nvSpPr>
        <p:spPr>
          <a:xfrm>
            <a:off x="9155116" y="1407510"/>
            <a:ext cx="1508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</a:t>
            </a:r>
          </a:p>
          <a:p>
            <a:r>
              <a:rPr lang="en-SG" sz="1100" b="1" dirty="0"/>
              <a:t>I/O: 15/7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FA071A-9ED2-FE02-60E1-6F5709FA6A83}"/>
              </a:ext>
            </a:extLst>
          </p:cNvPr>
          <p:cNvSpPr txBox="1"/>
          <p:nvPr/>
        </p:nvSpPr>
        <p:spPr>
          <a:xfrm>
            <a:off x="10683137" y="1408028"/>
            <a:ext cx="1508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Slot-2]</a:t>
            </a:r>
          </a:p>
          <a:p>
            <a:r>
              <a:rPr lang="en-US" sz="1100" b="1" dirty="0"/>
              <a:t>I/O: 9/</a:t>
            </a:r>
            <a:r>
              <a:rPr lang="en-SG" sz="1100" b="1" dirty="0"/>
              <a:t>5</a:t>
            </a:r>
            <a:endParaRPr lang="en-US" sz="11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1FA6D-69A0-C1D2-0044-5836FC5855BB}"/>
              </a:ext>
            </a:extLst>
          </p:cNvPr>
          <p:cNvSpPr txBox="1"/>
          <p:nvPr/>
        </p:nvSpPr>
        <p:spPr>
          <a:xfrm>
            <a:off x="9772387" y="448737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DF9EE5-AE59-BDFB-54EE-77061C8FA45A}"/>
              </a:ext>
            </a:extLst>
          </p:cNvPr>
          <p:cNvSpPr txBox="1"/>
          <p:nvPr/>
        </p:nvSpPr>
        <p:spPr>
          <a:xfrm>
            <a:off x="8946567" y="1077872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7F3555-831F-BEDC-11CC-A67F5838F2DC}"/>
              </a:ext>
            </a:extLst>
          </p:cNvPr>
          <p:cNvSpPr txBox="1"/>
          <p:nvPr/>
        </p:nvSpPr>
        <p:spPr>
          <a:xfrm>
            <a:off x="10467706" y="1072993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90E1E5-03DB-E81B-6A5A-AD5F2CDCAE36}"/>
              </a:ext>
            </a:extLst>
          </p:cNvPr>
          <p:cNvSpPr txBox="1"/>
          <p:nvPr/>
        </p:nvSpPr>
        <p:spPr>
          <a:xfrm>
            <a:off x="8956346" y="182024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Junction Signal control PLC network</a:t>
            </a:r>
            <a:endParaRPr lang="en-SG" sz="1100" b="1" dirty="0">
              <a:solidFill>
                <a:srgbClr val="00206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0C293DD-5677-B5FC-E9A5-5A16C6512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47" y="632955"/>
            <a:ext cx="2266076" cy="609144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2" name="Picture 21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A2C53289-3937-43EF-975A-EFE55F9D97E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71627" y="1508711"/>
            <a:ext cx="1129179" cy="498603"/>
          </a:xfrm>
          <a:prstGeom prst="rect">
            <a:avLst/>
          </a:prstGeom>
        </p:spPr>
      </p:pic>
      <p:pic>
        <p:nvPicPr>
          <p:cNvPr id="26" name="Picture 25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39A9450D-39AF-BEF5-C022-325693B3F0D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6306" y="6216436"/>
            <a:ext cx="1129179" cy="498603"/>
          </a:xfrm>
          <a:prstGeom prst="rect">
            <a:avLst/>
          </a:prstGeom>
        </p:spPr>
      </p:pic>
      <p:pic>
        <p:nvPicPr>
          <p:cNvPr id="27" name="Picture 26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F4937391-6315-6D6E-93E9-E49D6279A67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857" y="2383665"/>
            <a:ext cx="1129179" cy="498603"/>
          </a:xfrm>
          <a:prstGeom prst="rect">
            <a:avLst/>
          </a:prstGeom>
        </p:spPr>
      </p:pic>
      <p:pic>
        <p:nvPicPr>
          <p:cNvPr id="28" name="Picture 27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6BA8AEC6-B35A-E093-E1E0-B62E8DD87F6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857" y="3179698"/>
            <a:ext cx="1129179" cy="498603"/>
          </a:xfrm>
          <a:prstGeom prst="rect">
            <a:avLst/>
          </a:prstGeom>
        </p:spPr>
      </p:pic>
      <p:pic>
        <p:nvPicPr>
          <p:cNvPr id="29" name="Picture 28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2E0894CB-2F6F-4445-5F08-40972056FA5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336" y="3943639"/>
            <a:ext cx="1129179" cy="498603"/>
          </a:xfrm>
          <a:prstGeom prst="rect">
            <a:avLst/>
          </a:prstGeom>
        </p:spPr>
      </p:pic>
      <p:pic>
        <p:nvPicPr>
          <p:cNvPr id="30" name="Picture 29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B1C72961-66B6-A8D1-9DB3-D8F83EF486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335" y="4704351"/>
            <a:ext cx="1129179" cy="498603"/>
          </a:xfrm>
          <a:prstGeom prst="rect">
            <a:avLst/>
          </a:prstGeom>
        </p:spPr>
      </p:pic>
      <p:pic>
        <p:nvPicPr>
          <p:cNvPr id="31" name="Picture 30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10795A74-12A9-9E89-2CA0-0595320A12B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335" y="5465063"/>
            <a:ext cx="1129179" cy="498603"/>
          </a:xfrm>
          <a:prstGeom prst="rect">
            <a:avLst/>
          </a:prstGeom>
        </p:spPr>
      </p:pic>
      <p:pic>
        <p:nvPicPr>
          <p:cNvPr id="32" name="Picture 31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26D7D3EB-EFC8-888C-CBDC-23BFF1324B2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033328" y="1158208"/>
            <a:ext cx="1129179" cy="498603"/>
          </a:xfrm>
          <a:prstGeom prst="rect">
            <a:avLst/>
          </a:prstGeom>
        </p:spPr>
      </p:pic>
      <p:pic>
        <p:nvPicPr>
          <p:cNvPr id="33" name="Picture 32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BE8019EB-8CE2-E45D-F163-65C2BEB502B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033328" y="1929772"/>
            <a:ext cx="1129179" cy="498603"/>
          </a:xfrm>
          <a:prstGeom prst="rect">
            <a:avLst/>
          </a:prstGeom>
        </p:spPr>
      </p:pic>
      <p:pic>
        <p:nvPicPr>
          <p:cNvPr id="34" name="Picture 33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FFE3EC2F-B995-2AE6-8DD1-96C772DE5B2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091231" y="2816689"/>
            <a:ext cx="1129179" cy="498603"/>
          </a:xfrm>
          <a:prstGeom prst="rect">
            <a:avLst/>
          </a:prstGeom>
        </p:spPr>
      </p:pic>
      <p:pic>
        <p:nvPicPr>
          <p:cNvPr id="35" name="Picture 34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4CD9FAE1-5567-5BFE-77F0-629E423A025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167758" y="3733218"/>
            <a:ext cx="1129179" cy="498603"/>
          </a:xfrm>
          <a:prstGeom prst="rect">
            <a:avLst/>
          </a:prstGeom>
        </p:spPr>
      </p:pic>
      <p:pic>
        <p:nvPicPr>
          <p:cNvPr id="36" name="Picture 35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480CE01E-5095-A0F5-64F2-81156D87DCF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167758" y="4494919"/>
            <a:ext cx="1129179" cy="498603"/>
          </a:xfrm>
          <a:prstGeom prst="rect">
            <a:avLst/>
          </a:prstGeom>
        </p:spPr>
      </p:pic>
      <p:pic>
        <p:nvPicPr>
          <p:cNvPr id="37" name="Picture 36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81BC5CEE-7AA8-66B3-3232-297FBD255B2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167758" y="5316225"/>
            <a:ext cx="1129179" cy="498603"/>
          </a:xfrm>
          <a:prstGeom prst="rect">
            <a:avLst/>
          </a:prstGeom>
        </p:spPr>
      </p:pic>
      <p:pic>
        <p:nvPicPr>
          <p:cNvPr id="38" name="Picture 37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E1BDF9E2-3654-494C-979D-FA2AEC2DED4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130993" y="6283315"/>
            <a:ext cx="1129179" cy="498603"/>
          </a:xfrm>
          <a:prstGeom prst="rect">
            <a:avLst/>
          </a:prstGeom>
        </p:spPr>
      </p:pic>
      <p:pic>
        <p:nvPicPr>
          <p:cNvPr id="39" name="Picture 38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8484A661-8020-60FE-C970-6BC2B449482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8191574" y="2074603"/>
            <a:ext cx="1129179" cy="498603"/>
          </a:xfrm>
          <a:prstGeom prst="rect">
            <a:avLst/>
          </a:prstGeom>
        </p:spPr>
      </p:pic>
      <p:pic>
        <p:nvPicPr>
          <p:cNvPr id="40" name="Picture 39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3E99ECAF-0D5C-99AC-6609-666FE353848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8212762" y="3034608"/>
            <a:ext cx="1129179" cy="498603"/>
          </a:xfrm>
          <a:prstGeom prst="rect">
            <a:avLst/>
          </a:prstGeom>
        </p:spPr>
      </p:pic>
      <p:pic>
        <p:nvPicPr>
          <p:cNvPr id="41" name="Picture 40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E009D302-BFE5-FBDF-386C-F2F5AF4DBBD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8218432" y="3847035"/>
            <a:ext cx="1129179" cy="498603"/>
          </a:xfrm>
          <a:prstGeom prst="rect">
            <a:avLst/>
          </a:prstGeom>
        </p:spPr>
      </p:pic>
      <p:pic>
        <p:nvPicPr>
          <p:cNvPr id="42" name="Picture 41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0696C493-7808-42E3-CCCF-457FBA3CD8B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8302961" y="4761532"/>
            <a:ext cx="1129179" cy="498603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68B2A139-76DD-504D-1CFF-CB58243AA034}"/>
              </a:ext>
            </a:extLst>
          </p:cNvPr>
          <p:cNvSpPr/>
          <p:nvPr/>
        </p:nvSpPr>
        <p:spPr>
          <a:xfrm>
            <a:off x="4550776" y="5508827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Q0.0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S-we-0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2B36560-75CD-690F-9532-01AB83ED804A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2500423" y="5714365"/>
            <a:ext cx="966912" cy="760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43F6758-AAD0-CE45-8F87-26DA2A63CBC3}"/>
              </a:ext>
            </a:extLst>
          </p:cNvPr>
          <p:cNvCxnSpPr>
            <a:cxnSpLocks/>
          </p:cNvCxnSpPr>
          <p:nvPr/>
        </p:nvCxnSpPr>
        <p:spPr>
          <a:xfrm flipV="1">
            <a:off x="2500423" y="5802550"/>
            <a:ext cx="1026465" cy="859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BAFCDA6-AF8B-1592-D4A4-A0584E4DBC3D}"/>
              </a:ext>
            </a:extLst>
          </p:cNvPr>
          <p:cNvCxnSpPr>
            <a:cxnSpLocks/>
          </p:cNvCxnSpPr>
          <p:nvPr/>
        </p:nvCxnSpPr>
        <p:spPr>
          <a:xfrm flipV="1">
            <a:off x="2491708" y="4851686"/>
            <a:ext cx="1063668" cy="1315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4BD19B2-ADAE-D25B-722E-058FC60E20DD}"/>
              </a:ext>
            </a:extLst>
          </p:cNvPr>
          <p:cNvCxnSpPr>
            <a:cxnSpLocks/>
          </p:cNvCxnSpPr>
          <p:nvPr/>
        </p:nvCxnSpPr>
        <p:spPr>
          <a:xfrm flipV="1">
            <a:off x="2491708" y="5057990"/>
            <a:ext cx="1043895" cy="1296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029CCB94-A5BA-8C14-3F6A-F24B82C82A1E}"/>
              </a:ext>
            </a:extLst>
          </p:cNvPr>
          <p:cNvSpPr/>
          <p:nvPr/>
        </p:nvSpPr>
        <p:spPr>
          <a:xfrm>
            <a:off x="4571388" y="4753472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Q0.2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S-we-2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AB612C5-4C85-4933-AA84-13988519F145}"/>
              </a:ext>
            </a:extLst>
          </p:cNvPr>
          <p:cNvSpPr/>
          <p:nvPr/>
        </p:nvSpPr>
        <p:spPr>
          <a:xfrm>
            <a:off x="4520167" y="4004224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Q0.4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S-we-4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6D5F415-DDCC-428E-C3B4-735BEC7AF2FF}"/>
              </a:ext>
            </a:extLst>
          </p:cNvPr>
          <p:cNvCxnSpPr>
            <a:cxnSpLocks/>
          </p:cNvCxnSpPr>
          <p:nvPr/>
        </p:nvCxnSpPr>
        <p:spPr>
          <a:xfrm flipV="1">
            <a:off x="2519996" y="4079636"/>
            <a:ext cx="1044095" cy="1813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2BF6342-A753-051A-2971-FEA34E7D7958}"/>
              </a:ext>
            </a:extLst>
          </p:cNvPr>
          <p:cNvCxnSpPr>
            <a:cxnSpLocks/>
          </p:cNvCxnSpPr>
          <p:nvPr/>
        </p:nvCxnSpPr>
        <p:spPr>
          <a:xfrm flipV="1">
            <a:off x="2519996" y="4285940"/>
            <a:ext cx="1024322" cy="1718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2C11E8A-5F7C-13E1-13D0-EFA915D403D1}"/>
              </a:ext>
            </a:extLst>
          </p:cNvPr>
          <p:cNvSpPr/>
          <p:nvPr/>
        </p:nvSpPr>
        <p:spPr>
          <a:xfrm>
            <a:off x="4520166" y="3176539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Q0.6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S-we-6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D865192-4970-C2E5-CF22-924BF893CE58}"/>
              </a:ext>
            </a:extLst>
          </p:cNvPr>
          <p:cNvSpPr/>
          <p:nvPr/>
        </p:nvSpPr>
        <p:spPr>
          <a:xfrm>
            <a:off x="4566391" y="2416762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Q0.0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S-we-7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86EDBC2-B46D-5ECE-3FF1-BFE9C3F34D92}"/>
              </a:ext>
            </a:extLst>
          </p:cNvPr>
          <p:cNvCxnSpPr>
            <a:cxnSpLocks/>
          </p:cNvCxnSpPr>
          <p:nvPr/>
        </p:nvCxnSpPr>
        <p:spPr>
          <a:xfrm flipV="1">
            <a:off x="2495976" y="2473410"/>
            <a:ext cx="1013437" cy="3109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A243B0A-7273-24F1-685F-0B978C30AA91}"/>
              </a:ext>
            </a:extLst>
          </p:cNvPr>
          <p:cNvCxnSpPr>
            <a:cxnSpLocks/>
          </p:cNvCxnSpPr>
          <p:nvPr/>
        </p:nvCxnSpPr>
        <p:spPr>
          <a:xfrm>
            <a:off x="3321438" y="3088572"/>
            <a:ext cx="214165" cy="212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AA66BA4-C942-4F5D-BD1C-3446B5A3D925}"/>
              </a:ext>
            </a:extLst>
          </p:cNvPr>
          <p:cNvCxnSpPr>
            <a:cxnSpLocks/>
          </p:cNvCxnSpPr>
          <p:nvPr/>
        </p:nvCxnSpPr>
        <p:spPr>
          <a:xfrm flipV="1">
            <a:off x="2516751" y="2763709"/>
            <a:ext cx="1079270" cy="29669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B93B211-C24B-DF0F-1CB9-CA3F94CF2AF1}"/>
              </a:ext>
            </a:extLst>
          </p:cNvPr>
          <p:cNvCxnSpPr>
            <a:cxnSpLocks/>
          </p:cNvCxnSpPr>
          <p:nvPr/>
        </p:nvCxnSpPr>
        <p:spPr>
          <a:xfrm>
            <a:off x="3356437" y="3413896"/>
            <a:ext cx="152976" cy="1464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F1F61A75-2DA3-D039-AF5D-E1C99EDD85DA}"/>
              </a:ext>
            </a:extLst>
          </p:cNvPr>
          <p:cNvSpPr/>
          <p:nvPr/>
        </p:nvSpPr>
        <p:spPr>
          <a:xfrm>
            <a:off x="4566390" y="6225775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Q0.1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S-we-1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E7B733C-CA15-0D67-1D99-4D928BD4373D}"/>
              </a:ext>
            </a:extLst>
          </p:cNvPr>
          <p:cNvCxnSpPr>
            <a:cxnSpLocks/>
          </p:cNvCxnSpPr>
          <p:nvPr/>
        </p:nvCxnSpPr>
        <p:spPr>
          <a:xfrm>
            <a:off x="3218713" y="5936950"/>
            <a:ext cx="356236" cy="435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6DC2549-6C36-9BC6-4B28-3E1B46ED358D}"/>
              </a:ext>
            </a:extLst>
          </p:cNvPr>
          <p:cNvCxnSpPr>
            <a:cxnSpLocks/>
          </p:cNvCxnSpPr>
          <p:nvPr/>
        </p:nvCxnSpPr>
        <p:spPr>
          <a:xfrm>
            <a:off x="3135589" y="6140090"/>
            <a:ext cx="391299" cy="457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7" name="Picture 96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6AB12DC1-10CA-DF86-F71D-1DBBA62D8A6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509413" y="736661"/>
            <a:ext cx="1129179" cy="498603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9DA7747C-AEAD-9D0C-67CF-9822E2B6C85D}"/>
              </a:ext>
            </a:extLst>
          </p:cNvPr>
          <p:cNvSpPr/>
          <p:nvPr/>
        </p:nvSpPr>
        <p:spPr>
          <a:xfrm>
            <a:off x="4565023" y="1578060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Q0.5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S-we-5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54A77A4-6342-6E22-48E4-679A2AA9A01C}"/>
              </a:ext>
            </a:extLst>
          </p:cNvPr>
          <p:cNvSpPr/>
          <p:nvPr/>
        </p:nvSpPr>
        <p:spPr>
          <a:xfrm>
            <a:off x="4576328" y="762022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Q0.3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S-we-3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2A91F475-5208-908D-C23B-9BB90C379F6C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99421" y="1617964"/>
            <a:ext cx="4291" cy="2434928"/>
          </a:xfrm>
          <a:prstGeom prst="bentConnector3">
            <a:avLst>
              <a:gd name="adj1" fmla="val 542743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FCCB2C4D-790A-EE40-F5F3-9E436D979B5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51898" y="1868764"/>
            <a:ext cx="4291" cy="2434928"/>
          </a:xfrm>
          <a:prstGeom prst="bentConnector3">
            <a:avLst>
              <a:gd name="adj1" fmla="val 92785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00597F0A-9658-1F15-CC99-482CFBD0535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612973" y="2807990"/>
            <a:ext cx="3865723" cy="26190"/>
          </a:xfrm>
          <a:prstGeom prst="bentConnector4">
            <a:avLst>
              <a:gd name="adj1" fmla="val -533"/>
              <a:gd name="adj2" fmla="val 22768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07690067-E5B4-8BD4-EAC0-BF97D9E07E60}"/>
              </a:ext>
            </a:extLst>
          </p:cNvPr>
          <p:cNvCxnSpPr>
            <a:cxnSpLocks/>
          </p:cNvCxnSpPr>
          <p:nvPr/>
        </p:nvCxnSpPr>
        <p:spPr>
          <a:xfrm rot="16200000" flipV="1">
            <a:off x="1533858" y="3083707"/>
            <a:ext cx="3865723" cy="26190"/>
          </a:xfrm>
          <a:prstGeom prst="bentConnector4">
            <a:avLst>
              <a:gd name="adj1" fmla="val -533"/>
              <a:gd name="adj2" fmla="val 147763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130DC36-C8B6-E7B0-E464-2CDBB287229F}"/>
              </a:ext>
            </a:extLst>
          </p:cNvPr>
          <p:cNvCxnSpPr>
            <a:cxnSpLocks/>
          </p:cNvCxnSpPr>
          <p:nvPr/>
        </p:nvCxnSpPr>
        <p:spPr>
          <a:xfrm flipV="1">
            <a:off x="2491708" y="1260625"/>
            <a:ext cx="3580365" cy="3467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4AB6476-1589-A9D5-074B-F869986372F6}"/>
              </a:ext>
            </a:extLst>
          </p:cNvPr>
          <p:cNvCxnSpPr>
            <a:cxnSpLocks/>
          </p:cNvCxnSpPr>
          <p:nvPr/>
        </p:nvCxnSpPr>
        <p:spPr>
          <a:xfrm flipV="1">
            <a:off x="2489374" y="1527982"/>
            <a:ext cx="3551372" cy="33723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250A91A-52BD-C741-2770-5FE4E066D347}"/>
              </a:ext>
            </a:extLst>
          </p:cNvPr>
          <p:cNvSpPr/>
          <p:nvPr/>
        </p:nvSpPr>
        <p:spPr>
          <a:xfrm>
            <a:off x="7124747" y="1162847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Q0.1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S-ns-0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74982AE-605B-19C5-C3E8-29ABD5DD8535}"/>
              </a:ext>
            </a:extLst>
          </p:cNvPr>
          <p:cNvCxnSpPr>
            <a:cxnSpLocks/>
          </p:cNvCxnSpPr>
          <p:nvPr/>
        </p:nvCxnSpPr>
        <p:spPr>
          <a:xfrm>
            <a:off x="5683603" y="1617964"/>
            <a:ext cx="356236" cy="435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5004322-524A-ED78-54F0-1DB0DC0F4E52}"/>
              </a:ext>
            </a:extLst>
          </p:cNvPr>
          <p:cNvCxnSpPr>
            <a:cxnSpLocks/>
          </p:cNvCxnSpPr>
          <p:nvPr/>
        </p:nvCxnSpPr>
        <p:spPr>
          <a:xfrm>
            <a:off x="5601619" y="1756803"/>
            <a:ext cx="455421" cy="564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D646174-8819-2BEE-2319-8716BBADACDA}"/>
              </a:ext>
            </a:extLst>
          </p:cNvPr>
          <p:cNvSpPr/>
          <p:nvPr/>
        </p:nvSpPr>
        <p:spPr>
          <a:xfrm>
            <a:off x="7174650" y="1955483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Q0.2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S-ns-1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758689F-C630-BFCD-B28B-E40494FE1986}"/>
              </a:ext>
            </a:extLst>
          </p:cNvPr>
          <p:cNvCxnSpPr>
            <a:cxnSpLocks/>
          </p:cNvCxnSpPr>
          <p:nvPr/>
        </p:nvCxnSpPr>
        <p:spPr>
          <a:xfrm flipV="1">
            <a:off x="2511003" y="2888711"/>
            <a:ext cx="3637597" cy="2135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4E3B8AA-5194-1E75-A361-EECC1346F8D0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2469601" y="3065991"/>
            <a:ext cx="3621630" cy="21004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B29CECD-6375-FC46-B884-C880EEB89E2D}"/>
              </a:ext>
            </a:extLst>
          </p:cNvPr>
          <p:cNvSpPr/>
          <p:nvPr/>
        </p:nvSpPr>
        <p:spPr>
          <a:xfrm>
            <a:off x="7172896" y="2847469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Q0.3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S-ns-2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E33F025-8918-B4AB-4698-DAF8EFAD7328}"/>
              </a:ext>
            </a:extLst>
          </p:cNvPr>
          <p:cNvCxnSpPr>
            <a:cxnSpLocks/>
          </p:cNvCxnSpPr>
          <p:nvPr/>
        </p:nvCxnSpPr>
        <p:spPr>
          <a:xfrm flipV="1">
            <a:off x="2511003" y="3880469"/>
            <a:ext cx="3695867" cy="1421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C48D401-83AE-FADE-A0E8-D3FF288C8754}"/>
              </a:ext>
            </a:extLst>
          </p:cNvPr>
          <p:cNvCxnSpPr>
            <a:cxnSpLocks/>
          </p:cNvCxnSpPr>
          <p:nvPr/>
        </p:nvCxnSpPr>
        <p:spPr>
          <a:xfrm flipV="1">
            <a:off x="2467954" y="4140012"/>
            <a:ext cx="3738916" cy="13518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D88F0BF-C4C5-4A46-F8C3-9E3CB0C5A37A}"/>
              </a:ext>
            </a:extLst>
          </p:cNvPr>
          <p:cNvSpPr/>
          <p:nvPr/>
        </p:nvSpPr>
        <p:spPr>
          <a:xfrm>
            <a:off x="7206340" y="3760456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Q0.4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S-ns-3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528CBE3-B2F2-8D81-4CF4-8F027CEB0806}"/>
              </a:ext>
            </a:extLst>
          </p:cNvPr>
          <p:cNvCxnSpPr>
            <a:cxnSpLocks/>
          </p:cNvCxnSpPr>
          <p:nvPr/>
        </p:nvCxnSpPr>
        <p:spPr>
          <a:xfrm>
            <a:off x="2511003" y="3560326"/>
            <a:ext cx="3695867" cy="1044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33B1C4EB-A6DD-D3D8-A571-969CC5445215}"/>
              </a:ext>
            </a:extLst>
          </p:cNvPr>
          <p:cNvCxnSpPr>
            <a:cxnSpLocks/>
          </p:cNvCxnSpPr>
          <p:nvPr/>
        </p:nvCxnSpPr>
        <p:spPr>
          <a:xfrm>
            <a:off x="2519581" y="4464022"/>
            <a:ext cx="3687289" cy="141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40BA8562-E47F-46A1-7FE9-3A6D37F1A450}"/>
              </a:ext>
            </a:extLst>
          </p:cNvPr>
          <p:cNvCxnSpPr>
            <a:cxnSpLocks/>
            <a:stCxn id="20" idx="3"/>
            <a:endCxn id="36" idx="1"/>
          </p:cNvCxnSpPr>
          <p:nvPr/>
        </p:nvCxnSpPr>
        <p:spPr>
          <a:xfrm>
            <a:off x="2500423" y="3678678"/>
            <a:ext cx="3667335" cy="1065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95283752-3CB9-0EA7-B386-B78412563619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2511003" y="4605051"/>
            <a:ext cx="3656755" cy="139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F622FA6-5250-641E-6432-3D817314DC7B}"/>
              </a:ext>
            </a:extLst>
          </p:cNvPr>
          <p:cNvSpPr/>
          <p:nvPr/>
        </p:nvSpPr>
        <p:spPr>
          <a:xfrm>
            <a:off x="7231183" y="4494919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Q0.5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S-cc-0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DD953C6C-6759-82FD-7568-1DD0A30B4D78}"/>
              </a:ext>
            </a:extLst>
          </p:cNvPr>
          <p:cNvCxnSpPr>
            <a:cxnSpLocks/>
          </p:cNvCxnSpPr>
          <p:nvPr/>
        </p:nvCxnSpPr>
        <p:spPr>
          <a:xfrm>
            <a:off x="2519581" y="4163247"/>
            <a:ext cx="3703617" cy="1254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A8D8085D-A9ED-6DD0-04E9-B12346EC1E8B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2497762" y="4271406"/>
            <a:ext cx="3669996" cy="12941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78372E1-03C2-28DB-5B2D-F17993CAB3E4}"/>
              </a:ext>
            </a:extLst>
          </p:cNvPr>
          <p:cNvSpPr/>
          <p:nvPr/>
        </p:nvSpPr>
        <p:spPr>
          <a:xfrm>
            <a:off x="7247056" y="5273280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Q0.6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S-cc-1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2A7975FE-4AB4-5C9D-D2D0-B84F5646F78B}"/>
              </a:ext>
            </a:extLst>
          </p:cNvPr>
          <p:cNvCxnSpPr>
            <a:cxnSpLocks/>
          </p:cNvCxnSpPr>
          <p:nvPr/>
        </p:nvCxnSpPr>
        <p:spPr>
          <a:xfrm>
            <a:off x="2524177" y="3870010"/>
            <a:ext cx="3659909" cy="2557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D8E69CD3-3F74-A7D9-F0A2-CF214B114211}"/>
              </a:ext>
            </a:extLst>
          </p:cNvPr>
          <p:cNvCxnSpPr>
            <a:cxnSpLocks/>
          </p:cNvCxnSpPr>
          <p:nvPr/>
        </p:nvCxnSpPr>
        <p:spPr>
          <a:xfrm>
            <a:off x="2491708" y="3990086"/>
            <a:ext cx="3656892" cy="26900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6130978-DB33-5FB4-C44C-B85EA3BC8125}"/>
              </a:ext>
            </a:extLst>
          </p:cNvPr>
          <p:cNvSpPr/>
          <p:nvPr/>
        </p:nvSpPr>
        <p:spPr>
          <a:xfrm>
            <a:off x="7260751" y="6283315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Q0.0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S-cc-2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01FEE5FA-E303-04EA-FDDF-F72834F6FCA2}"/>
              </a:ext>
            </a:extLst>
          </p:cNvPr>
          <p:cNvCxnSpPr>
            <a:cxnSpLocks/>
          </p:cNvCxnSpPr>
          <p:nvPr/>
        </p:nvCxnSpPr>
        <p:spPr>
          <a:xfrm>
            <a:off x="2511003" y="2124018"/>
            <a:ext cx="5767115" cy="60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A57C917E-77EE-283C-930D-0361CF5A20AF}"/>
              </a:ext>
            </a:extLst>
          </p:cNvPr>
          <p:cNvCxnSpPr>
            <a:cxnSpLocks/>
          </p:cNvCxnSpPr>
          <p:nvPr/>
        </p:nvCxnSpPr>
        <p:spPr>
          <a:xfrm flipV="1">
            <a:off x="2511003" y="2191037"/>
            <a:ext cx="5767115" cy="221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C076536F-957E-6499-D12B-C4F018BB3050}"/>
              </a:ext>
            </a:extLst>
          </p:cNvPr>
          <p:cNvCxnSpPr>
            <a:cxnSpLocks/>
          </p:cNvCxnSpPr>
          <p:nvPr/>
        </p:nvCxnSpPr>
        <p:spPr>
          <a:xfrm>
            <a:off x="2511561" y="2267152"/>
            <a:ext cx="5766050" cy="178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89A24F39-1B4B-6286-114B-0AFAC1FF6270}"/>
              </a:ext>
            </a:extLst>
          </p:cNvPr>
          <p:cNvCxnSpPr>
            <a:cxnSpLocks/>
          </p:cNvCxnSpPr>
          <p:nvPr/>
        </p:nvCxnSpPr>
        <p:spPr>
          <a:xfrm flipV="1">
            <a:off x="2502757" y="2466635"/>
            <a:ext cx="5774854" cy="101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76B34665-9CF3-3C1B-0FC5-894401AC5428}"/>
              </a:ext>
            </a:extLst>
          </p:cNvPr>
          <p:cNvSpPr/>
          <p:nvPr/>
        </p:nvSpPr>
        <p:spPr>
          <a:xfrm>
            <a:off x="9270237" y="2074603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Q0.1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S-cc-3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D8FF51FC-4FE4-2C61-2702-05EF61B7603A}"/>
              </a:ext>
            </a:extLst>
          </p:cNvPr>
          <p:cNvCxnSpPr>
            <a:cxnSpLocks/>
          </p:cNvCxnSpPr>
          <p:nvPr/>
        </p:nvCxnSpPr>
        <p:spPr>
          <a:xfrm>
            <a:off x="2519581" y="1838397"/>
            <a:ext cx="5758030" cy="1302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2B40BBEC-E7CF-552E-28C0-110BAA4D951C}"/>
              </a:ext>
            </a:extLst>
          </p:cNvPr>
          <p:cNvCxnSpPr>
            <a:cxnSpLocks/>
          </p:cNvCxnSpPr>
          <p:nvPr/>
        </p:nvCxnSpPr>
        <p:spPr>
          <a:xfrm>
            <a:off x="2502757" y="2710485"/>
            <a:ext cx="5800204" cy="430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7D64EB99-B441-B5D7-9C92-CE0A7F77ACAD}"/>
              </a:ext>
            </a:extLst>
          </p:cNvPr>
          <p:cNvCxnSpPr>
            <a:cxnSpLocks/>
          </p:cNvCxnSpPr>
          <p:nvPr/>
        </p:nvCxnSpPr>
        <p:spPr>
          <a:xfrm>
            <a:off x="2502757" y="2007314"/>
            <a:ext cx="5774854" cy="1406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16108C68-534C-1772-24A3-D0D5D2ADE2C6}"/>
              </a:ext>
            </a:extLst>
          </p:cNvPr>
          <p:cNvCxnSpPr>
            <a:cxnSpLocks/>
          </p:cNvCxnSpPr>
          <p:nvPr/>
        </p:nvCxnSpPr>
        <p:spPr>
          <a:xfrm>
            <a:off x="2511003" y="2847469"/>
            <a:ext cx="5791958" cy="581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7397F540-3544-319D-2602-494A81D8B991}"/>
              </a:ext>
            </a:extLst>
          </p:cNvPr>
          <p:cNvSpPr/>
          <p:nvPr/>
        </p:nvSpPr>
        <p:spPr>
          <a:xfrm>
            <a:off x="9359276" y="3047763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Q0.2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S-cc-4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4D28DF08-CF7B-2336-E420-54F2D22426DD}"/>
              </a:ext>
            </a:extLst>
          </p:cNvPr>
          <p:cNvCxnSpPr>
            <a:cxnSpLocks/>
          </p:cNvCxnSpPr>
          <p:nvPr/>
        </p:nvCxnSpPr>
        <p:spPr>
          <a:xfrm>
            <a:off x="2524177" y="1564990"/>
            <a:ext cx="5761454" cy="2387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8CA05DD2-FA4B-4917-D9C7-C2157995E9D4}"/>
              </a:ext>
            </a:extLst>
          </p:cNvPr>
          <p:cNvCxnSpPr>
            <a:cxnSpLocks/>
          </p:cNvCxnSpPr>
          <p:nvPr/>
        </p:nvCxnSpPr>
        <p:spPr>
          <a:xfrm>
            <a:off x="2514417" y="3010965"/>
            <a:ext cx="5815017" cy="986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2439895D-CD5E-095B-4D53-509009C4636F}"/>
              </a:ext>
            </a:extLst>
          </p:cNvPr>
          <p:cNvCxnSpPr>
            <a:cxnSpLocks/>
          </p:cNvCxnSpPr>
          <p:nvPr/>
        </p:nvCxnSpPr>
        <p:spPr>
          <a:xfrm>
            <a:off x="2521436" y="1707658"/>
            <a:ext cx="5691326" cy="2520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BCF353B9-33F8-5F0E-0536-61C4D4F3E52F}"/>
              </a:ext>
            </a:extLst>
          </p:cNvPr>
          <p:cNvCxnSpPr>
            <a:cxnSpLocks/>
          </p:cNvCxnSpPr>
          <p:nvPr/>
        </p:nvCxnSpPr>
        <p:spPr>
          <a:xfrm>
            <a:off x="2476193" y="3125409"/>
            <a:ext cx="5736569" cy="11139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ABA1A9DD-F616-E5D8-FD75-2742CC35FC63}"/>
              </a:ext>
            </a:extLst>
          </p:cNvPr>
          <p:cNvCxnSpPr>
            <a:cxnSpLocks/>
          </p:cNvCxnSpPr>
          <p:nvPr/>
        </p:nvCxnSpPr>
        <p:spPr>
          <a:xfrm>
            <a:off x="2519996" y="1288151"/>
            <a:ext cx="5828596" cy="3611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B1967B4C-D969-3443-5CFB-92355C408370}"/>
              </a:ext>
            </a:extLst>
          </p:cNvPr>
          <p:cNvCxnSpPr>
            <a:cxnSpLocks/>
          </p:cNvCxnSpPr>
          <p:nvPr/>
        </p:nvCxnSpPr>
        <p:spPr>
          <a:xfrm>
            <a:off x="2502661" y="3292036"/>
            <a:ext cx="5843597" cy="1611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177868AC-9104-AD37-4674-FCCC9F23A5EE}"/>
              </a:ext>
            </a:extLst>
          </p:cNvPr>
          <p:cNvCxnSpPr>
            <a:cxnSpLocks/>
          </p:cNvCxnSpPr>
          <p:nvPr/>
        </p:nvCxnSpPr>
        <p:spPr>
          <a:xfrm>
            <a:off x="2508443" y="1420517"/>
            <a:ext cx="5833148" cy="3744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CBBE7A2D-E0D8-9B12-0A67-468D42B07EB3}"/>
              </a:ext>
            </a:extLst>
          </p:cNvPr>
          <p:cNvCxnSpPr>
            <a:cxnSpLocks/>
          </p:cNvCxnSpPr>
          <p:nvPr/>
        </p:nvCxnSpPr>
        <p:spPr>
          <a:xfrm>
            <a:off x="2521436" y="3427896"/>
            <a:ext cx="5797853" cy="1747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A1F51FF1-EBAA-943C-28A8-236465743958}"/>
              </a:ext>
            </a:extLst>
          </p:cNvPr>
          <p:cNvSpPr/>
          <p:nvPr/>
        </p:nvSpPr>
        <p:spPr>
          <a:xfrm>
            <a:off x="9270237" y="3823112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Q0.3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S-cc-5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16F606E4-F754-2878-313F-973D8A29BE76}"/>
              </a:ext>
            </a:extLst>
          </p:cNvPr>
          <p:cNvSpPr/>
          <p:nvPr/>
        </p:nvSpPr>
        <p:spPr>
          <a:xfrm>
            <a:off x="9356577" y="4769697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Q0.4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S-cc-6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5DFEC2E2-0B25-F967-291E-99D2519209F5}"/>
              </a:ext>
            </a:extLst>
          </p:cNvPr>
          <p:cNvCxnSpPr>
            <a:cxnSpLocks/>
            <a:endCxn id="227" idx="1"/>
          </p:cNvCxnSpPr>
          <p:nvPr/>
        </p:nvCxnSpPr>
        <p:spPr>
          <a:xfrm rot="16200000" flipH="1">
            <a:off x="8406950" y="5499266"/>
            <a:ext cx="757322" cy="428976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Picture 226" descr="A picture containing text, diagram, line, font&#10;&#10;Description automatically generated">
            <a:extLst>
              <a:ext uri="{FF2B5EF4-FFF2-40B4-BE49-F238E27FC236}">
                <a16:creationId xmlns:a16="http://schemas.microsoft.com/office/drawing/2014/main" id="{0AC5FE0F-057B-55D9-85B0-13DB411D7B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99" y="5460516"/>
            <a:ext cx="2997601" cy="126379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F2CC4269-10CC-E80F-6A9D-EC91E73E4004}"/>
              </a:ext>
            </a:extLst>
          </p:cNvPr>
          <p:cNvSpPr txBox="1"/>
          <p:nvPr/>
        </p:nvSpPr>
        <p:spPr>
          <a:xfrm>
            <a:off x="10163162" y="3487111"/>
            <a:ext cx="174306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Ladder Diagram  set information</a:t>
            </a:r>
            <a:r>
              <a:rPr lang="en-US" sz="1200" dirty="0"/>
              <a:t>: 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PLC number: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Holding register: 39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Coil: 19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Total ladder diagram: 19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Ladder diagram detail: 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endParaRPr lang="en-SG" sz="1400" dirty="0">
              <a:solidFill>
                <a:srgbClr val="002060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EE2A03A0-8094-1C2F-94F1-63CC9B54F3F2}"/>
              </a:ext>
            </a:extLst>
          </p:cNvPr>
          <p:cNvSpPr txBox="1"/>
          <p:nvPr/>
        </p:nvSpPr>
        <p:spPr>
          <a:xfrm>
            <a:off x="234346" y="185682"/>
            <a:ext cx="3324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 Signal System PLC set ladder logic </a:t>
            </a:r>
            <a:endParaRPr lang="en-SG" sz="1400" b="1" dirty="0"/>
          </a:p>
        </p:txBody>
      </p:sp>
    </p:spTree>
    <p:extLst>
      <p:ext uri="{BB962C8B-B14F-4D97-AF65-F5344CB8AC3E}">
        <p14:creationId xmlns:p14="http://schemas.microsoft.com/office/powerpoint/2010/main" val="1497523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918</Words>
  <Application>Microsoft Office PowerPoint</Application>
  <PresentationFormat>Widescreen</PresentationFormat>
  <Paragraphs>250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25</cp:revision>
  <dcterms:created xsi:type="dcterms:W3CDTF">2023-06-01T08:16:04Z</dcterms:created>
  <dcterms:modified xsi:type="dcterms:W3CDTF">2023-07-25T06:34:14Z</dcterms:modified>
</cp:coreProperties>
</file>