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4" r:id="rId5"/>
    <p:sldId id="266" r:id="rId6"/>
    <p:sldId id="265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3" r:id="rId21"/>
    <p:sldId id="259" r:id="rId22"/>
    <p:sldId id="280" r:id="rId23"/>
    <p:sldId id="281" r:id="rId24"/>
    <p:sldId id="282" r:id="rId25"/>
    <p:sldId id="260" r:id="rId26"/>
    <p:sldId id="261" r:id="rId27"/>
    <p:sldId id="26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9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97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14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49.png"/><Relationship Id="rId4" Type="http://schemas.openxmlformats.org/officeDocument/2006/relationships/image" Target="../media/image26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14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49.png"/><Relationship Id="rId4" Type="http://schemas.openxmlformats.org/officeDocument/2006/relationships/image" Target="../media/image26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1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5B0FE2A8-4234-BA54-9722-7015DAE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55" y="1189889"/>
            <a:ext cx="1761905" cy="809524"/>
          </a:xfrm>
          <a:prstGeom prst="rect">
            <a:avLst/>
          </a:prstGeom>
        </p:spPr>
      </p:pic>
      <p:pic>
        <p:nvPicPr>
          <p:cNvPr id="9" name="Picture 8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999B2DEE-D8D3-7D74-6115-26A98498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6" y="1750306"/>
            <a:ext cx="2597007" cy="1497098"/>
          </a:xfrm>
          <a:prstGeom prst="rect">
            <a:avLst/>
          </a:prstGeom>
        </p:spPr>
      </p:pic>
      <p:pic>
        <p:nvPicPr>
          <p:cNvPr id="11" name="Picture 10" descr="A blue and green line with a circle and text&#10;&#10;Description automatically generated">
            <a:extLst>
              <a:ext uri="{FF2B5EF4-FFF2-40B4-BE49-F238E27FC236}">
                <a16:creationId xmlns:a16="http://schemas.microsoft.com/office/drawing/2014/main" id="{EB75591F-7306-693B-67EA-039DD6B81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2" b="13419"/>
          <a:stretch/>
        </p:blipFill>
        <p:spPr>
          <a:xfrm>
            <a:off x="8108002" y="5509563"/>
            <a:ext cx="1742857" cy="563323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5C6AD0B3-2ED6-B908-6439-4E11E8949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0"/>
          <a:stretch/>
        </p:blipFill>
        <p:spPr>
          <a:xfrm>
            <a:off x="2148572" y="4133190"/>
            <a:ext cx="3073878" cy="1460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EDBE6E-2D42-149B-8B74-6752FF9286AC}"/>
              </a:ext>
            </a:extLst>
          </p:cNvPr>
          <p:cNvSpPr/>
          <p:nvPr/>
        </p:nvSpPr>
        <p:spPr>
          <a:xfrm>
            <a:off x="2398017" y="462976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43FE5-0754-AFFC-D46F-221D044C91CA}"/>
              </a:ext>
            </a:extLst>
          </p:cNvPr>
          <p:cNvSpPr/>
          <p:nvPr/>
        </p:nvSpPr>
        <p:spPr>
          <a:xfrm>
            <a:off x="2596025" y="243694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00A0F6-6161-DD4F-136B-5305D8751A2B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685747" y="3652481"/>
            <a:ext cx="1760251" cy="335710"/>
          </a:xfrm>
          <a:prstGeom prst="bentConnector4">
            <a:avLst>
              <a:gd name="adj1" fmla="val 47992"/>
              <a:gd name="adj2" fmla="val 29726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5DC1-5ACB-A8F6-AE25-E4BA26E74751}"/>
              </a:ext>
            </a:extLst>
          </p:cNvPr>
          <p:cNvSpPr/>
          <p:nvPr/>
        </p:nvSpPr>
        <p:spPr>
          <a:xfrm>
            <a:off x="1980715" y="2409229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5FFE567-69B3-78E7-0FF3-247728CACA7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16200000" flipH="1">
            <a:off x="2715860" y="1841939"/>
            <a:ext cx="1939299" cy="3073879"/>
          </a:xfrm>
          <a:prstGeom prst="bentConnector3">
            <a:avLst>
              <a:gd name="adj1" fmla="val -1178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47F84-D8CD-1E10-C8FD-195426F8F1C5}"/>
              </a:ext>
            </a:extLst>
          </p:cNvPr>
          <p:cNvSpPr/>
          <p:nvPr/>
        </p:nvSpPr>
        <p:spPr>
          <a:xfrm>
            <a:off x="5177121" y="4348528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03139-9BF4-1ED4-2E04-5ED69E296D2B}"/>
              </a:ext>
            </a:extLst>
          </p:cNvPr>
          <p:cNvSpPr/>
          <p:nvPr/>
        </p:nvSpPr>
        <p:spPr>
          <a:xfrm>
            <a:off x="3117447" y="245449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2FE31-18D0-AED4-8757-1F5D5E34B17F}"/>
              </a:ext>
            </a:extLst>
          </p:cNvPr>
          <p:cNvSpPr/>
          <p:nvPr/>
        </p:nvSpPr>
        <p:spPr>
          <a:xfrm>
            <a:off x="4895888" y="500745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BE449-F8E2-C9C3-F4B3-8CCD2862619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3088416" y="3154648"/>
            <a:ext cx="2049689" cy="16559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61CEBB-2EAD-69E2-C868-932723A7FC8A}"/>
              </a:ext>
            </a:extLst>
          </p:cNvPr>
          <p:cNvSpPr txBox="1"/>
          <p:nvPr/>
        </p:nvSpPr>
        <p:spPr>
          <a:xfrm>
            <a:off x="1051125" y="5750163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trigger latching relay implemented by PLC ladder logic </a:t>
            </a:r>
            <a:endParaRPr lang="en-SG" sz="1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83AC6-6E69-F1E8-5EE5-BF2BEE697984}"/>
              </a:ext>
            </a:extLst>
          </p:cNvPr>
          <p:cNvCxnSpPr>
            <a:cxnSpLocks/>
            <a:stCxn id="33" idx="1"/>
            <a:endCxn id="14" idx="0"/>
          </p:cNvCxnSpPr>
          <p:nvPr/>
        </p:nvCxnSpPr>
        <p:spPr>
          <a:xfrm flipH="1">
            <a:off x="2763881" y="1466719"/>
            <a:ext cx="3033094" cy="97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DB510-6D0C-F44B-7B7B-07ACFF7BEA5C}"/>
              </a:ext>
            </a:extLst>
          </p:cNvPr>
          <p:cNvSpPr txBox="1"/>
          <p:nvPr/>
        </p:nvSpPr>
        <p:spPr>
          <a:xfrm>
            <a:off x="5796975" y="1205109"/>
            <a:ext cx="140510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docking sensor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375A0-A456-0F30-7694-2F5AFE4D0DAB}"/>
              </a:ext>
            </a:extLst>
          </p:cNvPr>
          <p:cNvCxnSpPr>
            <a:cxnSpLocks/>
          </p:cNvCxnSpPr>
          <p:nvPr/>
        </p:nvCxnSpPr>
        <p:spPr>
          <a:xfrm flipH="1" flipV="1">
            <a:off x="3453158" y="2688578"/>
            <a:ext cx="2343817" cy="586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2D102B-7EA7-CFFA-C90F-03F9C2001727}"/>
              </a:ext>
            </a:extLst>
          </p:cNvPr>
          <p:cNvSpPr txBox="1"/>
          <p:nvPr/>
        </p:nvSpPr>
        <p:spPr>
          <a:xfrm>
            <a:off x="5825256" y="3013890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exit station block signal light</a:t>
            </a:r>
            <a:endParaRPr lang="en-SG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C934B-7AD4-A4A7-20DE-FBF26AE9D97E}"/>
              </a:ext>
            </a:extLst>
          </p:cNvPr>
          <p:cNvCxnSpPr>
            <a:cxnSpLocks/>
          </p:cNvCxnSpPr>
          <p:nvPr/>
        </p:nvCxnSpPr>
        <p:spPr>
          <a:xfrm flipH="1" flipV="1">
            <a:off x="2316426" y="2953944"/>
            <a:ext cx="3508830" cy="1277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41A978F-4437-BE7C-20B0-F07575F60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55" b="10505"/>
          <a:stretch/>
        </p:blipFill>
        <p:spPr>
          <a:xfrm>
            <a:off x="8108000" y="4514623"/>
            <a:ext cx="1761905" cy="693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6A3D6B-880E-7B88-0013-C1DE9E2CD1D5}"/>
              </a:ext>
            </a:extLst>
          </p:cNvPr>
          <p:cNvSpPr txBox="1"/>
          <p:nvPr/>
        </p:nvSpPr>
        <p:spPr>
          <a:xfrm>
            <a:off x="8010749" y="66666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Train enter the station and trigger the docking sensor: </a:t>
            </a:r>
            <a:endParaRPr lang="en-SG" sz="1400" b="1" dirty="0"/>
          </a:p>
        </p:txBody>
      </p:sp>
      <p:pic>
        <p:nvPicPr>
          <p:cNvPr id="46" name="Picture 45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AF06974A-1C05-6793-98BD-B1877EF37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2"/>
          <a:stretch/>
        </p:blipFill>
        <p:spPr>
          <a:xfrm>
            <a:off x="8088954" y="2971450"/>
            <a:ext cx="1761905" cy="8129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6244CE-97AD-B338-A549-18C90F896971}"/>
              </a:ext>
            </a:extLst>
          </p:cNvPr>
          <p:cNvSpPr txBox="1"/>
          <p:nvPr/>
        </p:nvSpPr>
        <p:spPr>
          <a:xfrm>
            <a:off x="8010749" y="1999413"/>
            <a:ext cx="3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Station turn on train exit signal to stop the train for docking, also turn on the station enter block signal to avoid other trains enters the station: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BCED-9216-284E-BA27-844B95674EF3}"/>
              </a:ext>
            </a:extLst>
          </p:cNvPr>
          <p:cNvSpPr txBox="1"/>
          <p:nvPr/>
        </p:nvSpPr>
        <p:spPr>
          <a:xfrm>
            <a:off x="5832117" y="4052213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enter station block signal light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B69E0-28D6-167E-C22C-6EF9799C4409}"/>
              </a:ext>
            </a:extLst>
          </p:cNvPr>
          <p:cNvSpPr txBox="1"/>
          <p:nvPr/>
        </p:nvSpPr>
        <p:spPr>
          <a:xfrm>
            <a:off x="8021318" y="3775959"/>
            <a:ext cx="3621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3: When the train finished docking, turn off both signal light to allow train left the station:</a:t>
            </a:r>
            <a:endParaRPr lang="en-SG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664C0-2DFC-0B7B-B4C8-7DCAEFAF2ABD}"/>
              </a:ext>
            </a:extLst>
          </p:cNvPr>
          <p:cNvSpPr txBox="1"/>
          <p:nvPr/>
        </p:nvSpPr>
        <p:spPr>
          <a:xfrm>
            <a:off x="8010748" y="5208303"/>
            <a:ext cx="36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waits another train dock:</a:t>
            </a:r>
            <a:endParaRPr lang="en-SG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9AD4B4B-156D-72DA-B224-153DB35BBC83}"/>
              </a:ext>
            </a:extLst>
          </p:cNvPr>
          <p:cNvCxnSpPr>
            <a:cxnSpLocks/>
          </p:cNvCxnSpPr>
          <p:nvPr/>
        </p:nvCxnSpPr>
        <p:spPr>
          <a:xfrm>
            <a:off x="5917055" y="544706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77180A-7BB7-8835-560B-9082BD877233}"/>
              </a:ext>
            </a:extLst>
          </p:cNvPr>
          <p:cNvSpPr txBox="1"/>
          <p:nvPr/>
        </p:nvSpPr>
        <p:spPr>
          <a:xfrm>
            <a:off x="6442955" y="549436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91D46-35C7-91A3-C3A8-88D72E95E292}"/>
              </a:ext>
            </a:extLst>
          </p:cNvPr>
          <p:cNvSpPr txBox="1"/>
          <p:nvPr/>
        </p:nvSpPr>
        <p:spPr>
          <a:xfrm>
            <a:off x="1009169" y="594651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216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3501B4A8-F5BC-7A50-CDAE-36FB021B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1" y="1276671"/>
            <a:ext cx="1935629" cy="1137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82997-A9AD-48D7-DD0E-994E3B796FC6}"/>
              </a:ext>
            </a:extLst>
          </p:cNvPr>
          <p:cNvSpPr/>
          <p:nvPr/>
        </p:nvSpPr>
        <p:spPr>
          <a:xfrm>
            <a:off x="3404163" y="1692987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AF438-C8C4-26CC-84CA-3ECDD9D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40" y="2766657"/>
            <a:ext cx="1514081" cy="11244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86F98B2-E3ED-BC4C-AB02-6A4DDDB2441A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2604515" y="1864588"/>
            <a:ext cx="694866" cy="2026544"/>
          </a:xfrm>
          <a:prstGeom prst="bentConnector4">
            <a:avLst>
              <a:gd name="adj1" fmla="val -41846"/>
              <a:gd name="adj2" fmla="val 11128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CA1B7-4762-D917-5572-BECD9CD54794}"/>
              </a:ext>
            </a:extLst>
          </p:cNvPr>
          <p:cNvSpPr/>
          <p:nvPr/>
        </p:nvSpPr>
        <p:spPr>
          <a:xfrm>
            <a:off x="2604515" y="1692985"/>
            <a:ext cx="694866" cy="3432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8638AD0-56C6-B3BA-2E16-F633F8BF13C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299381" y="1944620"/>
            <a:ext cx="440493" cy="822037"/>
          </a:xfrm>
          <a:prstGeom prst="bentConnector4">
            <a:avLst>
              <a:gd name="adj1" fmla="val -51896"/>
              <a:gd name="adj2" fmla="val 6530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DDD367-0DF0-BAE2-8E8F-09E928C216F8}"/>
              </a:ext>
            </a:extLst>
          </p:cNvPr>
          <p:cNvCxnSpPr>
            <a:cxnSpLocks/>
          </p:cNvCxnSpPr>
          <p:nvPr/>
        </p:nvCxnSpPr>
        <p:spPr>
          <a:xfrm flipH="1">
            <a:off x="3817856" y="1583776"/>
            <a:ext cx="933253" cy="10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A659BE-7D46-34F9-44B3-32F3DCA36C7B}"/>
              </a:ext>
            </a:extLst>
          </p:cNvPr>
          <p:cNvSpPr txBox="1"/>
          <p:nvPr/>
        </p:nvSpPr>
        <p:spPr>
          <a:xfrm>
            <a:off x="4751109" y="1385208"/>
            <a:ext cx="1596265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speed sensor</a:t>
            </a:r>
            <a:endParaRPr lang="en-SG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68CBA-6576-B5A4-B6AC-DA9D626F9E6C}"/>
              </a:ext>
            </a:extLst>
          </p:cNvPr>
          <p:cNvSpPr txBox="1"/>
          <p:nvPr/>
        </p:nvSpPr>
        <p:spPr>
          <a:xfrm>
            <a:off x="4751109" y="3119394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power (moto)</a:t>
            </a:r>
            <a:endParaRPr lang="en-SG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D764C-FEEA-D961-404C-5F33D9145C0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53001" y="2045540"/>
            <a:ext cx="1698108" cy="1227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77F24-3258-D566-3E85-439A76B776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99381" y="2766657"/>
            <a:ext cx="1451728" cy="97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97A6E0-433C-9502-0AC1-8C95D7D97766}"/>
              </a:ext>
            </a:extLst>
          </p:cNvPr>
          <p:cNvSpPr txBox="1"/>
          <p:nvPr/>
        </p:nvSpPr>
        <p:spPr>
          <a:xfrm>
            <a:off x="4751109" y="3583355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input connector 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DA001-A53C-4293-3652-8BDFB0FACAF8}"/>
              </a:ext>
            </a:extLst>
          </p:cNvPr>
          <p:cNvSpPr txBox="1"/>
          <p:nvPr/>
        </p:nvSpPr>
        <p:spPr>
          <a:xfrm>
            <a:off x="4751109" y="4042152"/>
            <a:ext cx="182880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output connector 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7A035D-432E-73AE-7EE6-2889B175796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339984" y="3840511"/>
            <a:ext cx="1411125" cy="35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7B2F99-61E6-DADF-4EB8-782CB6743F74}"/>
              </a:ext>
            </a:extLst>
          </p:cNvPr>
          <p:cNvSpPr txBox="1"/>
          <p:nvPr/>
        </p:nvSpPr>
        <p:spPr>
          <a:xfrm>
            <a:off x="6782116" y="61494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/>
              <a:t>) : Train power off, Train speed is 0 km/ h</a:t>
            </a:r>
            <a:endParaRPr lang="en-SG" sz="1400" b="1" dirty="0"/>
          </a:p>
        </p:txBody>
      </p:sp>
      <p:pic>
        <p:nvPicPr>
          <p:cNvPr id="38" name="Picture 37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9DDAD580-DA4B-8186-7C53-58A74297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1202865"/>
            <a:ext cx="1476190" cy="628571"/>
          </a:xfrm>
          <a:prstGeom prst="rect">
            <a:avLst/>
          </a:prstGeom>
        </p:spPr>
      </p:pic>
      <p:pic>
        <p:nvPicPr>
          <p:cNvPr id="40" name="Picture 3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54FE139-B7DF-DB7E-DA81-0A33159BB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9" y="2328325"/>
            <a:ext cx="1676190" cy="9047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5341E0-C904-016C-B02B-176529892BB1}"/>
              </a:ext>
            </a:extLst>
          </p:cNvPr>
          <p:cNvSpPr txBox="1"/>
          <p:nvPr/>
        </p:nvSpPr>
        <p:spPr>
          <a:xfrm>
            <a:off x="6809796" y="1831360"/>
            <a:ext cx="350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Train power on , Train speed is low (0 km/ h – 20km/h)</a:t>
            </a:r>
            <a:endParaRPr lang="en-SG" sz="1400" b="1" dirty="0"/>
          </a:p>
        </p:txBody>
      </p:sp>
      <p:pic>
        <p:nvPicPr>
          <p:cNvPr id="43" name="Picture 42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D4F5FD27-DF77-0661-F68E-BB84E34D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3765146"/>
            <a:ext cx="995158" cy="5847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781826-515D-6171-B6AA-99A59B520E24}"/>
              </a:ext>
            </a:extLst>
          </p:cNvPr>
          <p:cNvSpPr txBox="1"/>
          <p:nvPr/>
        </p:nvSpPr>
        <p:spPr>
          <a:xfrm>
            <a:off x="6809796" y="3288669"/>
            <a:ext cx="368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Train power on , Train speed is normal (56 km/ h – 90 km/ h)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24D41-583A-C016-256A-EDFE85CC7279}"/>
              </a:ext>
            </a:extLst>
          </p:cNvPr>
          <p:cNvSpPr txBox="1"/>
          <p:nvPr/>
        </p:nvSpPr>
        <p:spPr>
          <a:xfrm>
            <a:off x="2175094" y="468287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Train’s Senor-Power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6123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(thread2)</a:t>
            </a:r>
            <a:endParaRPr lang="en-SG" sz="12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124030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6251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9839036" y="3605571"/>
            <a:ext cx="204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Trains Control HMI</a:t>
            </a:r>
            <a:endParaRPr lang="en-SG" sz="1400" b="1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AED203-96D1-032F-4B8D-4817257E9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304846"/>
            <a:ext cx="2220902" cy="12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1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4414902" y="108608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4963918" y="1433006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4414902" y="1766776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92" y="1236921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6107246" y="1460583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5769638" y="1034228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4963918" y="21136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4415869" y="246061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7067977" y="2460610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4983232" y="2248918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5249668" y="280752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4992051" y="315124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4887718" y="2834667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4785176" y="3797227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info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4554343" y="2834667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4423225" y="4413937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4760012" y="5547237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5619334" y="4144143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4993361" y="3789774"/>
            <a:ext cx="1559052" cy="97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5795521" y="5071392"/>
            <a:ext cx="970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 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4922507" y="5558201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2932" y="3556854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BFF00-8F71-25AD-8C9D-A0D8A97605B7}"/>
              </a:ext>
            </a:extLst>
          </p:cNvPr>
          <p:cNvSpPr txBox="1"/>
          <p:nvPr/>
        </p:nvSpPr>
        <p:spPr>
          <a:xfrm>
            <a:off x="5695121" y="4546565"/>
            <a:ext cx="706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 Control event</a:t>
            </a:r>
            <a:endParaRPr lang="en-SG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6868214" y="3111147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7392532" y="2834667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6423366" y="3207998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6289967" y="2760185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>
            <a:off x="6432865" y="3399129"/>
            <a:ext cx="40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6296371" y="3590260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8468857" y="2827574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7551812" y="3970685"/>
            <a:ext cx="142716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client (Modbus TCP client)</a:t>
            </a:r>
            <a:endParaRPr lang="en-SG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222F8E-C90C-660F-E935-DB342931100A}"/>
              </a:ext>
            </a:extLst>
          </p:cNvPr>
          <p:cNvCxnSpPr/>
          <p:nvPr/>
        </p:nvCxnSpPr>
        <p:spPr>
          <a:xfrm>
            <a:off x="7762157" y="3457472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7740281" y="3504630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9388555" y="669978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9009204" y="929144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955343" y="418566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9745268" y="3953832"/>
            <a:ext cx="1547874" cy="72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Trains Sensor-Power System Control PLC Simulator module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4000575" y="4922008"/>
            <a:ext cx="1284401" cy="27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state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4000575" y="2634069"/>
            <a:ext cx="415294" cy="2423142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14E978-AB7F-A61B-0446-59869C7CE121}"/>
              </a:ext>
            </a:extLst>
          </p:cNvPr>
          <p:cNvCxnSpPr>
            <a:cxnSpLocks/>
          </p:cNvCxnSpPr>
          <p:nvPr/>
        </p:nvCxnSpPr>
        <p:spPr>
          <a:xfrm>
            <a:off x="5009236" y="5201594"/>
            <a:ext cx="0" cy="34564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5348237" y="3504630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4909595" y="3544094"/>
            <a:ext cx="119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Trains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9009204" y="3789823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90234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D8D633-BB41-A968-E822-A0200D92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8" y="1274717"/>
            <a:ext cx="8585576" cy="46547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2F1BE-A761-5A02-E011-403DD2D2DF71}"/>
              </a:ext>
            </a:extLst>
          </p:cNvPr>
          <p:cNvCxnSpPr>
            <a:cxnSpLocks/>
          </p:cNvCxnSpPr>
          <p:nvPr/>
        </p:nvCxnSpPr>
        <p:spPr>
          <a:xfrm>
            <a:off x="2733675" y="1074656"/>
            <a:ext cx="0" cy="897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E0F3EF-6C50-2AB1-32D7-A1288519C4D0}"/>
              </a:ext>
            </a:extLst>
          </p:cNvPr>
          <p:cNvSpPr txBox="1"/>
          <p:nvPr/>
        </p:nvSpPr>
        <p:spPr>
          <a:xfrm>
            <a:off x="2374295" y="797657"/>
            <a:ext cx="217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information display grid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8A00B-058C-09B9-01D2-94126DD920AE}"/>
              </a:ext>
            </a:extLst>
          </p:cNvPr>
          <p:cNvCxnSpPr>
            <a:cxnSpLocks/>
          </p:cNvCxnSpPr>
          <p:nvPr/>
        </p:nvCxnSpPr>
        <p:spPr>
          <a:xfrm flipV="1">
            <a:off x="2695870" y="5498442"/>
            <a:ext cx="0" cy="572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BC694-A280-5040-4871-BBE41CFE80A8}"/>
              </a:ext>
            </a:extLst>
          </p:cNvPr>
          <p:cNvSpPr txBox="1"/>
          <p:nvPr/>
        </p:nvSpPr>
        <p:spPr>
          <a:xfrm>
            <a:off x="1689805" y="6042369"/>
            <a:ext cx="2173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ON button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DB6FED-AA58-E1EC-0670-2AA59B8D4B2C}"/>
              </a:ext>
            </a:extLst>
          </p:cNvPr>
          <p:cNvCxnSpPr>
            <a:cxnSpLocks/>
          </p:cNvCxnSpPr>
          <p:nvPr/>
        </p:nvCxnSpPr>
        <p:spPr>
          <a:xfrm flipH="1" flipV="1">
            <a:off x="4545192" y="5498442"/>
            <a:ext cx="0" cy="54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0EB4E-7246-C787-8CBB-4927812EBD1E}"/>
              </a:ext>
            </a:extLst>
          </p:cNvPr>
          <p:cNvSpPr txBox="1"/>
          <p:nvPr/>
        </p:nvSpPr>
        <p:spPr>
          <a:xfrm>
            <a:off x="3923955" y="6042369"/>
            <a:ext cx="346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OFF button (emergency stop)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89A0A-374C-404F-FA33-A1B1534F37EF}"/>
              </a:ext>
            </a:extLst>
          </p:cNvPr>
          <p:cNvCxnSpPr>
            <a:cxnSpLocks/>
          </p:cNvCxnSpPr>
          <p:nvPr/>
        </p:nvCxnSpPr>
        <p:spPr>
          <a:xfrm>
            <a:off x="9209987" y="1074656"/>
            <a:ext cx="0" cy="888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23E9E2-E895-C1BB-3E14-AD7DDE1820E1}"/>
              </a:ext>
            </a:extLst>
          </p:cNvPr>
          <p:cNvSpPr txBox="1"/>
          <p:nvPr/>
        </p:nvSpPr>
        <p:spPr>
          <a:xfrm>
            <a:off x="8913044" y="870450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state panel </a:t>
            </a:r>
            <a:endParaRPr lang="en-SG" sz="12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0F9A1-AFB6-7D5B-0606-C951896F5FDD}"/>
              </a:ext>
            </a:extLst>
          </p:cNvPr>
          <p:cNvCxnSpPr>
            <a:cxnSpLocks/>
          </p:cNvCxnSpPr>
          <p:nvPr/>
        </p:nvCxnSpPr>
        <p:spPr>
          <a:xfrm flipH="1">
            <a:off x="9308657" y="2196445"/>
            <a:ext cx="956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310C66-8BCD-DDCE-BE16-94A6E972C598}"/>
              </a:ext>
            </a:extLst>
          </p:cNvPr>
          <p:cNvSpPr txBox="1"/>
          <p:nvPr/>
        </p:nvSpPr>
        <p:spPr>
          <a:xfrm>
            <a:off x="10265167" y="1933529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AE0BA-7867-4131-EF24-E08D66D9FF04}"/>
              </a:ext>
            </a:extLst>
          </p:cNvPr>
          <p:cNvCxnSpPr>
            <a:cxnSpLocks/>
          </p:cNvCxnSpPr>
          <p:nvPr/>
        </p:nvCxnSpPr>
        <p:spPr>
          <a:xfrm flipH="1">
            <a:off x="9611263" y="2593942"/>
            <a:ext cx="6539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FF886C-C551-86B4-4B22-BFCBFBFB4F31}"/>
              </a:ext>
            </a:extLst>
          </p:cNvPr>
          <p:cNvSpPr txBox="1"/>
          <p:nvPr/>
        </p:nvSpPr>
        <p:spPr>
          <a:xfrm>
            <a:off x="10265167" y="2395194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coils state indicator  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C6ADAF-B56D-5723-7896-C6FABA041304}"/>
              </a:ext>
            </a:extLst>
          </p:cNvPr>
          <p:cNvCxnSpPr>
            <a:cxnSpLocks/>
          </p:cNvCxnSpPr>
          <p:nvPr/>
        </p:nvCxnSpPr>
        <p:spPr>
          <a:xfrm flipH="1">
            <a:off x="6926195" y="3457281"/>
            <a:ext cx="33578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C81DB2-06C7-352F-09B5-C6D551F78A7D}"/>
              </a:ext>
            </a:extLst>
          </p:cNvPr>
          <p:cNvSpPr txBox="1"/>
          <p:nvPr/>
        </p:nvSpPr>
        <p:spPr>
          <a:xfrm>
            <a:off x="10284021" y="3226448"/>
            <a:ext cx="125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holding register state indicator  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4F66BE-97AF-A90A-4D2B-41781FD9D143}"/>
              </a:ext>
            </a:extLst>
          </p:cNvPr>
          <p:cNvCxnSpPr>
            <a:cxnSpLocks/>
          </p:cNvCxnSpPr>
          <p:nvPr/>
        </p:nvCxnSpPr>
        <p:spPr>
          <a:xfrm flipV="1">
            <a:off x="8014354" y="5155413"/>
            <a:ext cx="0" cy="915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7523FB-A88F-C435-0B85-CD835FB456A9}"/>
              </a:ext>
            </a:extLst>
          </p:cNvPr>
          <p:cNvSpPr txBox="1"/>
          <p:nvPr/>
        </p:nvSpPr>
        <p:spPr>
          <a:xfrm>
            <a:off x="7701885" y="6052021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&amp; time</a:t>
            </a:r>
            <a:endParaRPr lang="en-SG" sz="12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EBECC4-E5B9-7799-13FB-BA6A560037EB}"/>
              </a:ext>
            </a:extLst>
          </p:cNvPr>
          <p:cNvCxnSpPr>
            <a:cxnSpLocks/>
          </p:cNvCxnSpPr>
          <p:nvPr/>
        </p:nvCxnSpPr>
        <p:spPr>
          <a:xfrm flipH="1">
            <a:off x="9458226" y="5850492"/>
            <a:ext cx="708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F86BEA-903F-B808-381B-97C9882E74F6}"/>
              </a:ext>
            </a:extLst>
          </p:cNvPr>
          <p:cNvSpPr txBox="1"/>
          <p:nvPr/>
        </p:nvSpPr>
        <p:spPr>
          <a:xfrm>
            <a:off x="10164785" y="5527326"/>
            <a:ext cx="145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Critical information and error state display 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3444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0EA0-DD3F-D601-00C3-6ACBCB48B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1"/>
          <a:stretch/>
        </p:blipFill>
        <p:spPr>
          <a:xfrm>
            <a:off x="768891" y="1460980"/>
            <a:ext cx="9580858" cy="30261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D475EC-DE56-A795-C011-AE35078AF9EB}"/>
              </a:ext>
            </a:extLst>
          </p:cNvPr>
          <p:cNvSpPr/>
          <p:nvPr/>
        </p:nvSpPr>
        <p:spPr>
          <a:xfrm>
            <a:off x="765143" y="2577604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114A0-E0F2-6CE5-E14F-3F717CAC3941}"/>
              </a:ext>
            </a:extLst>
          </p:cNvPr>
          <p:cNvCxnSpPr>
            <a:cxnSpLocks/>
          </p:cNvCxnSpPr>
          <p:nvPr/>
        </p:nvCxnSpPr>
        <p:spPr>
          <a:xfrm flipH="1" flipV="1">
            <a:off x="4562573" y="3563332"/>
            <a:ext cx="301658" cy="163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4F593-96E0-3B08-7023-25DEDC6AF619}"/>
              </a:ext>
            </a:extLst>
          </p:cNvPr>
          <p:cNvCxnSpPr>
            <a:cxnSpLocks/>
          </p:cNvCxnSpPr>
          <p:nvPr/>
        </p:nvCxnSpPr>
        <p:spPr>
          <a:xfrm flipV="1">
            <a:off x="5731497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7F5E-03A3-B338-5B29-3B5B470C52BB}"/>
              </a:ext>
            </a:extLst>
          </p:cNvPr>
          <p:cNvCxnSpPr>
            <a:cxnSpLocks/>
          </p:cNvCxnSpPr>
          <p:nvPr/>
        </p:nvCxnSpPr>
        <p:spPr>
          <a:xfrm flipV="1">
            <a:off x="6955354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95F598-8CB9-8B30-E46D-6A1E312B42F7}"/>
              </a:ext>
            </a:extLst>
          </p:cNvPr>
          <p:cNvSpPr txBox="1"/>
          <p:nvPr/>
        </p:nvSpPr>
        <p:spPr>
          <a:xfrm>
            <a:off x="3975121" y="4892511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Emergency Stop button pressed (Mode-B)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off, Train totally stop[speed=0], Current cut off. Voltage range in (Normal , 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Max. permanent</a:t>
            </a:r>
            <a:r>
              <a:rPr lang="en-US" sz="1400" b="1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OFF (white)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88B30-29CC-83C7-D12B-AEE6C142D11E}"/>
              </a:ext>
            </a:extLst>
          </p:cNvPr>
          <p:cNvSpPr/>
          <p:nvPr/>
        </p:nvSpPr>
        <p:spPr>
          <a:xfrm>
            <a:off x="765143" y="3480062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EF419-B890-5640-0F92-F51EF6F9CEB9}"/>
              </a:ext>
            </a:extLst>
          </p:cNvPr>
          <p:cNvCxnSpPr>
            <a:cxnSpLocks/>
          </p:cNvCxnSpPr>
          <p:nvPr/>
        </p:nvCxnSpPr>
        <p:spPr>
          <a:xfrm>
            <a:off x="4044099" y="1244338"/>
            <a:ext cx="0" cy="1451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42C382-99B6-688C-3212-EAB376A02A19}"/>
              </a:ext>
            </a:extLst>
          </p:cNvPr>
          <p:cNvCxnSpPr>
            <a:cxnSpLocks/>
          </p:cNvCxnSpPr>
          <p:nvPr/>
        </p:nvCxnSpPr>
        <p:spPr>
          <a:xfrm>
            <a:off x="6674177" y="1131216"/>
            <a:ext cx="0" cy="1762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57BD62-5B35-1558-35E4-C4BFFA0BC5B7}"/>
              </a:ext>
            </a:extLst>
          </p:cNvPr>
          <p:cNvSpPr txBox="1"/>
          <p:nvPr/>
        </p:nvSpPr>
        <p:spPr>
          <a:xfrm>
            <a:off x="3222547" y="74787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A-1 (docking/waiting):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on, Train speed very low [&lt;5km/h],  Current drop low. Voltage range in (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Min. permanent , </a:t>
            </a:r>
            <a:r>
              <a:rPr lang="en-US" sz="1400" b="1" dirty="0"/>
              <a:t>Normal)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ON (green)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D8F6D-BD3D-DD0C-B3C2-CE951C0E9048}"/>
              </a:ext>
            </a:extLst>
          </p:cNvPr>
          <p:cNvSpPr txBox="1"/>
          <p:nvPr/>
        </p:nvSpPr>
        <p:spPr>
          <a:xfrm>
            <a:off x="765143" y="320221"/>
            <a:ext cx="182580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A-2 (running)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9D106D-0D61-D7E1-BDFC-5CEEC9E7F599}"/>
              </a:ext>
            </a:extLst>
          </p:cNvPr>
          <p:cNvCxnSpPr>
            <a:cxnSpLocks/>
          </p:cNvCxnSpPr>
          <p:nvPr/>
        </p:nvCxnSpPr>
        <p:spPr>
          <a:xfrm>
            <a:off x="1556994" y="1058885"/>
            <a:ext cx="0" cy="2051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4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2614382" y="944687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3163398" y="129160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2614382" y="1625374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72" y="1095519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4306726" y="1319181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3969118" y="892826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3163398" y="197229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2615349" y="2319208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5267457" y="2319208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3182712" y="2107516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3449148" y="266612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3191531" y="300983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3087198" y="2693265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2918518" y="3655825"/>
            <a:ext cx="995122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 display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2753823" y="2693265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2423827" y="4272535"/>
            <a:ext cx="128858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1 state display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3191964" y="5422831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3818814" y="4002741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3126583" y="3714630"/>
            <a:ext cx="1691570" cy="975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3877182" y="5031984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3354459" y="5433795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3418592" y="3681555"/>
            <a:ext cx="1058259" cy="47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5067694" y="296974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5592012" y="2693265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4622846" y="3066596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4489447" y="2618783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 flipH="1">
            <a:off x="4622846" y="3254797"/>
            <a:ext cx="36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4495851" y="3448858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6812355" y="2675079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6573604" y="3821384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Junction PLC client (Modbus TCP client)</a:t>
            </a:r>
            <a:endParaRPr lang="en-SG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5734782" y="3561391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8238741" y="1068564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7766908" y="806693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030983" y="399524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8844265" y="369202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Junctions Sensor-Signal System Control PLC Simulator</a:t>
            </a:r>
            <a:endParaRPr lang="en-SG" sz="12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2200055" y="4856720"/>
            <a:ext cx="1284401" cy="38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2 state display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2200055" y="2492667"/>
            <a:ext cx="415294" cy="2555660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3547717" y="3363228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3043458" y="3416495"/>
            <a:ext cx="1332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Digital I/O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8041840" y="361264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FF5943D-F0B3-3DD0-B1CA-B1C6EEF063CB}"/>
              </a:ext>
            </a:extLst>
          </p:cNvPr>
          <p:cNvCxnSpPr>
            <a:cxnSpLocks/>
          </p:cNvCxnSpPr>
          <p:nvPr/>
        </p:nvCxnSpPr>
        <p:spPr>
          <a:xfrm>
            <a:off x="6527405" y="2675079"/>
            <a:ext cx="0" cy="184978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511A84-CDA0-DF28-60C4-EF7EDD13E1BC}"/>
              </a:ext>
            </a:extLst>
          </p:cNvPr>
          <p:cNvSpPr/>
          <p:nvPr/>
        </p:nvSpPr>
        <p:spPr>
          <a:xfrm>
            <a:off x="6345798" y="4533820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Station PLC client (Modbus TCP client)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3CD8CA-C6B1-D78F-7BA1-17856F50F487}"/>
              </a:ext>
            </a:extLst>
          </p:cNvPr>
          <p:cNvCxnSpPr>
            <a:cxnSpLocks/>
          </p:cNvCxnSpPr>
          <p:nvPr/>
        </p:nvCxnSpPr>
        <p:spPr>
          <a:xfrm>
            <a:off x="7832120" y="478443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46AA72-74C1-1933-EFF7-4FD1FE7D99A6}"/>
              </a:ext>
            </a:extLst>
          </p:cNvPr>
          <p:cNvSpPr txBox="1"/>
          <p:nvPr/>
        </p:nvSpPr>
        <p:spPr>
          <a:xfrm>
            <a:off x="7842977" y="440183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D8E280-AD7B-D6DF-F757-DC7CC92C3D01}"/>
              </a:ext>
            </a:extLst>
          </p:cNvPr>
          <p:cNvSpPr/>
          <p:nvPr/>
        </p:nvSpPr>
        <p:spPr>
          <a:xfrm>
            <a:off x="8679805" y="452486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Stations Sensor-Signal System Control PLC Simulator</a:t>
            </a:r>
            <a:endParaRPr lang="en-SG" sz="1200" b="1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21A1C0D-DB25-C874-C398-DD735E6795AE}"/>
              </a:ext>
            </a:extLst>
          </p:cNvPr>
          <p:cNvCxnSpPr>
            <a:cxnSpLocks/>
            <a:stCxn id="40" idx="1"/>
            <a:endCxn id="33" idx="2"/>
          </p:cNvCxnSpPr>
          <p:nvPr/>
        </p:nvCxnSpPr>
        <p:spPr>
          <a:xfrm rot="10800000">
            <a:off x="5758522" y="3316662"/>
            <a:ext cx="815082" cy="7080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28414B8-614C-9442-72E9-9BB3F4C49E6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5520910" y="3325616"/>
            <a:ext cx="824889" cy="1411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AD3BB1-9824-F80D-286D-1E811DC74F3B}"/>
              </a:ext>
            </a:extLst>
          </p:cNvPr>
          <p:cNvSpPr txBox="1"/>
          <p:nvPr/>
        </p:nvSpPr>
        <p:spPr>
          <a:xfrm>
            <a:off x="5518931" y="434915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50D632-8137-0E7A-4425-726452BA5998}"/>
              </a:ext>
            </a:extLst>
          </p:cNvPr>
          <p:cNvSpPr txBox="1"/>
          <p:nvPr/>
        </p:nvSpPr>
        <p:spPr>
          <a:xfrm>
            <a:off x="3859461" y="4413307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23465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7E7C066-1289-91BB-71D5-B1DC9792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0" y="722734"/>
            <a:ext cx="9845211" cy="56392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9E8AF7-A5AB-E7F6-16A1-7B37B1B66AF3}"/>
              </a:ext>
            </a:extLst>
          </p:cNvPr>
          <p:cNvCxnSpPr>
            <a:cxnSpLocks/>
          </p:cNvCxnSpPr>
          <p:nvPr/>
        </p:nvCxnSpPr>
        <p:spPr>
          <a:xfrm>
            <a:off x="8484026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FD3633-E891-3662-771F-3007E87ECCFA}"/>
              </a:ext>
            </a:extLst>
          </p:cNvPr>
          <p:cNvSpPr txBox="1"/>
          <p:nvPr/>
        </p:nvSpPr>
        <p:spPr>
          <a:xfrm>
            <a:off x="8030379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red dash line]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63071-D909-96D4-7745-58E103626F36}"/>
              </a:ext>
            </a:extLst>
          </p:cNvPr>
          <p:cNvCxnSpPr>
            <a:cxnSpLocks/>
          </p:cNvCxnSpPr>
          <p:nvPr/>
        </p:nvCxnSpPr>
        <p:spPr>
          <a:xfrm>
            <a:off x="10124969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F9993F-8920-0DF1-66F1-4BE0EC0F86AC}"/>
              </a:ext>
            </a:extLst>
          </p:cNvPr>
          <p:cNvSpPr txBox="1"/>
          <p:nvPr/>
        </p:nvSpPr>
        <p:spPr>
          <a:xfrm>
            <a:off x="9633615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green dash line]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E3C1-E8BF-2180-B192-E49C4FE9598B}"/>
              </a:ext>
            </a:extLst>
          </p:cNvPr>
          <p:cNvCxnSpPr>
            <a:cxnSpLocks/>
          </p:cNvCxnSpPr>
          <p:nvPr/>
        </p:nvCxnSpPr>
        <p:spPr>
          <a:xfrm>
            <a:off x="3131852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E0A93-A7F4-8648-3F21-C3D8030A214F}"/>
              </a:ext>
            </a:extLst>
          </p:cNvPr>
          <p:cNvSpPr txBox="1"/>
          <p:nvPr/>
        </p:nvSpPr>
        <p:spPr>
          <a:xfrm>
            <a:off x="2554977" y="79581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ON [Red]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72B9E-4F21-1965-6F04-A98C448D16BC}"/>
              </a:ext>
            </a:extLst>
          </p:cNvPr>
          <p:cNvCxnSpPr>
            <a:cxnSpLocks/>
          </p:cNvCxnSpPr>
          <p:nvPr/>
        </p:nvCxnSpPr>
        <p:spPr>
          <a:xfrm>
            <a:off x="7491618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DE8DE0-F005-C79E-FE86-3064C3FDC412}"/>
              </a:ext>
            </a:extLst>
          </p:cNvPr>
          <p:cNvSpPr txBox="1"/>
          <p:nvPr/>
        </p:nvSpPr>
        <p:spPr>
          <a:xfrm>
            <a:off x="6495029" y="122794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OFF [Green] </a:t>
            </a:r>
            <a:endParaRPr lang="en-SG" sz="1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109AA-6230-E39E-755E-DB4FE9F5D16F}"/>
              </a:ext>
            </a:extLst>
          </p:cNvPr>
          <p:cNvCxnSpPr>
            <a:cxnSpLocks/>
          </p:cNvCxnSpPr>
          <p:nvPr/>
        </p:nvCxnSpPr>
        <p:spPr>
          <a:xfrm>
            <a:off x="4620607" y="584459"/>
            <a:ext cx="0" cy="2023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E77651-6560-899F-473D-16594506AE15}"/>
              </a:ext>
            </a:extLst>
          </p:cNvPr>
          <p:cNvSpPr txBox="1"/>
          <p:nvPr/>
        </p:nvSpPr>
        <p:spPr>
          <a:xfrm>
            <a:off x="4090327" y="79581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release sensor triggered  [ Yellow]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406B1-44C7-A4D8-4CB5-063BB1FC7EB5}"/>
              </a:ext>
            </a:extLst>
          </p:cNvPr>
          <p:cNvCxnSpPr>
            <a:cxnSpLocks/>
          </p:cNvCxnSpPr>
          <p:nvPr/>
        </p:nvCxnSpPr>
        <p:spPr>
          <a:xfrm flipH="1">
            <a:off x="9279981" y="2337845"/>
            <a:ext cx="1527143" cy="270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0593CE-CCCA-5EEB-FF8C-946C164FE0E5}"/>
              </a:ext>
            </a:extLst>
          </p:cNvPr>
          <p:cNvSpPr txBox="1"/>
          <p:nvPr/>
        </p:nvSpPr>
        <p:spPr>
          <a:xfrm>
            <a:off x="10834012" y="2014679"/>
            <a:ext cx="12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triggered  [ Yellow]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A248A4-3E8F-52D0-598A-022E85231B94}"/>
              </a:ext>
            </a:extLst>
          </p:cNvPr>
          <p:cNvCxnSpPr>
            <a:cxnSpLocks/>
          </p:cNvCxnSpPr>
          <p:nvPr/>
        </p:nvCxnSpPr>
        <p:spPr>
          <a:xfrm>
            <a:off x="1643988" y="626881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8CD37A-4D37-80FB-A5FE-6F8FA3411B67}"/>
              </a:ext>
            </a:extLst>
          </p:cNvPr>
          <p:cNvSpPr txBox="1"/>
          <p:nvPr/>
        </p:nvSpPr>
        <p:spPr>
          <a:xfrm>
            <a:off x="1008348" y="117289"/>
            <a:ext cx="154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[Grey] 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7E68EB-1D3D-D63B-AC90-F72C17D39C97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410227" y="2661010"/>
            <a:ext cx="4411410" cy="591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DE6CE7-3EE4-B40A-FD35-5799F8776F93}"/>
              </a:ext>
            </a:extLst>
          </p:cNvPr>
          <p:cNvSpPr txBox="1"/>
          <p:nvPr/>
        </p:nvSpPr>
        <p:spPr>
          <a:xfrm>
            <a:off x="10821637" y="2929616"/>
            <a:ext cx="137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triggered  [Yellow]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7F444-B0E0-7E4B-9654-4CE433D71263}"/>
              </a:ext>
            </a:extLst>
          </p:cNvPr>
          <p:cNvCxnSpPr>
            <a:cxnSpLocks/>
          </p:cNvCxnSpPr>
          <p:nvPr/>
        </p:nvCxnSpPr>
        <p:spPr>
          <a:xfrm flipH="1">
            <a:off x="10352420" y="4124732"/>
            <a:ext cx="5271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90307-BC4C-CFD0-5588-2D208F235E8D}"/>
              </a:ext>
            </a:extLst>
          </p:cNvPr>
          <p:cNvSpPr txBox="1"/>
          <p:nvPr/>
        </p:nvSpPr>
        <p:spPr>
          <a:xfrm>
            <a:off x="10747052" y="1021852"/>
            <a:ext cx="12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signal [green]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B66FD9-E600-3696-4752-E0A2B3F9A71B}"/>
              </a:ext>
            </a:extLst>
          </p:cNvPr>
          <p:cNvCxnSpPr>
            <a:cxnSpLocks/>
          </p:cNvCxnSpPr>
          <p:nvPr/>
        </p:nvCxnSpPr>
        <p:spPr>
          <a:xfrm flipH="1">
            <a:off x="9509218" y="1444620"/>
            <a:ext cx="1401122" cy="397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23233D-A8A2-13B4-41B5-8A6AE70D3470}"/>
              </a:ext>
            </a:extLst>
          </p:cNvPr>
          <p:cNvSpPr txBox="1"/>
          <p:nvPr/>
        </p:nvSpPr>
        <p:spPr>
          <a:xfrm>
            <a:off x="10834012" y="3986232"/>
            <a:ext cx="121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information </a:t>
            </a:r>
            <a:endParaRPr lang="en-SG" sz="1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CF9DEE-1761-9399-6825-0F5CB353D62B}"/>
              </a:ext>
            </a:extLst>
          </p:cNvPr>
          <p:cNvCxnSpPr>
            <a:cxnSpLocks/>
          </p:cNvCxnSpPr>
          <p:nvPr/>
        </p:nvCxnSpPr>
        <p:spPr>
          <a:xfrm flipH="1">
            <a:off x="10191677" y="4984143"/>
            <a:ext cx="925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8C39CA-2AEC-2C79-5CD2-0276BE4791ED}"/>
              </a:ext>
            </a:extLst>
          </p:cNvPr>
          <p:cNvSpPr txBox="1"/>
          <p:nvPr/>
        </p:nvSpPr>
        <p:spPr>
          <a:xfrm>
            <a:off x="11073153" y="4829154"/>
            <a:ext cx="97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high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759319-84F2-F165-5E5B-E09420087BBB}"/>
              </a:ext>
            </a:extLst>
          </p:cNvPr>
          <p:cNvCxnSpPr>
            <a:cxnSpLocks/>
          </p:cNvCxnSpPr>
          <p:nvPr/>
        </p:nvCxnSpPr>
        <p:spPr>
          <a:xfrm flipH="1" flipV="1">
            <a:off x="10191677" y="4543838"/>
            <a:ext cx="84580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1A829-31E0-2798-DD5D-348A9178427C}"/>
              </a:ext>
            </a:extLst>
          </p:cNvPr>
          <p:cNvSpPr txBox="1"/>
          <p:nvPr/>
        </p:nvSpPr>
        <p:spPr>
          <a:xfrm>
            <a:off x="11073153" y="4313005"/>
            <a:ext cx="108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low</a:t>
            </a:r>
            <a:endParaRPr lang="en-SG" sz="12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70D1E4-2390-E67D-F39E-AC972BDF75B5}"/>
              </a:ext>
            </a:extLst>
          </p:cNvPr>
          <p:cNvCxnSpPr>
            <a:cxnSpLocks/>
          </p:cNvCxnSpPr>
          <p:nvPr/>
        </p:nvCxnSpPr>
        <p:spPr>
          <a:xfrm flipH="1" flipV="1">
            <a:off x="1093189" y="6032089"/>
            <a:ext cx="311405" cy="416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AFCDAC-D6B4-6859-0CB4-9A6EA1B4EDEA}"/>
              </a:ext>
            </a:extLst>
          </p:cNvPr>
          <p:cNvSpPr txBox="1"/>
          <p:nvPr/>
        </p:nvSpPr>
        <p:spPr>
          <a:xfrm>
            <a:off x="95178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connected 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C90A3D-8E00-D1E9-00CE-32603F1F01AE}"/>
              </a:ext>
            </a:extLst>
          </p:cNvPr>
          <p:cNvCxnSpPr>
            <a:cxnSpLocks/>
          </p:cNvCxnSpPr>
          <p:nvPr/>
        </p:nvCxnSpPr>
        <p:spPr>
          <a:xfrm flipH="1" flipV="1">
            <a:off x="2564419" y="6153809"/>
            <a:ext cx="11258" cy="251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8F48971-C00D-2E27-6C3B-8D6C2CA5557C}"/>
              </a:ext>
            </a:extLst>
          </p:cNvPr>
          <p:cNvSpPr txBox="1"/>
          <p:nvPr/>
        </p:nvSpPr>
        <p:spPr>
          <a:xfrm>
            <a:off x="2257494" y="6396335"/>
            <a:ext cx="106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empty</a:t>
            </a:r>
            <a:endParaRPr lang="en-SG" sz="120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6C01DF-1634-CA2F-C7DF-108FE49A0B14}"/>
              </a:ext>
            </a:extLst>
          </p:cNvPr>
          <p:cNvCxnSpPr>
            <a:cxnSpLocks/>
          </p:cNvCxnSpPr>
          <p:nvPr/>
        </p:nvCxnSpPr>
        <p:spPr>
          <a:xfrm flipV="1">
            <a:off x="4385364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6A0C99-E9F0-5C41-AA83-18D6A82886C0}"/>
              </a:ext>
            </a:extLst>
          </p:cNvPr>
          <p:cNvSpPr txBox="1"/>
          <p:nvPr/>
        </p:nvSpPr>
        <p:spPr>
          <a:xfrm>
            <a:off x="3459637" y="6501868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high </a:t>
            </a:r>
            <a:endParaRPr lang="en-SG" sz="12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A6E7AC-8B6E-105A-E026-CA6EC162F89E}"/>
              </a:ext>
            </a:extLst>
          </p:cNvPr>
          <p:cNvCxnSpPr>
            <a:cxnSpLocks/>
          </p:cNvCxnSpPr>
          <p:nvPr/>
        </p:nvCxnSpPr>
        <p:spPr>
          <a:xfrm flipV="1">
            <a:off x="6187455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B08E00-E46C-47D6-2612-DCAE6F1B7D6A}"/>
              </a:ext>
            </a:extLst>
          </p:cNvPr>
          <p:cNvSpPr txBox="1"/>
          <p:nvPr/>
        </p:nvSpPr>
        <p:spPr>
          <a:xfrm>
            <a:off x="5593242" y="6488667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low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61AC87-B003-88F2-E291-F711A672573A}"/>
              </a:ext>
            </a:extLst>
          </p:cNvPr>
          <p:cNvCxnSpPr>
            <a:cxnSpLocks/>
          </p:cNvCxnSpPr>
          <p:nvPr/>
        </p:nvCxnSpPr>
        <p:spPr>
          <a:xfrm flipV="1">
            <a:off x="8715410" y="5334878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9B4C97-E957-38CE-84F2-EBECFEFB09CA}"/>
              </a:ext>
            </a:extLst>
          </p:cNvPr>
          <p:cNvSpPr txBox="1"/>
          <p:nvPr/>
        </p:nvSpPr>
        <p:spPr>
          <a:xfrm>
            <a:off x="813325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connected 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3BB331-76DB-0E14-F75B-0AC4319201A1}"/>
              </a:ext>
            </a:extLst>
          </p:cNvPr>
          <p:cNvCxnSpPr>
            <a:cxnSpLocks/>
          </p:cNvCxnSpPr>
          <p:nvPr/>
        </p:nvCxnSpPr>
        <p:spPr>
          <a:xfrm flipV="1">
            <a:off x="10209779" y="5281392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0945E9-C7FA-D6DB-434B-6BA3170FAEA0}"/>
              </a:ext>
            </a:extLst>
          </p:cNvPr>
          <p:cNvSpPr txBox="1"/>
          <p:nvPr/>
        </p:nvSpPr>
        <p:spPr>
          <a:xfrm>
            <a:off x="9739341" y="6384908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empty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26431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CDEEA-ABCE-3104-F981-3FEA09AE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26" y="1254401"/>
            <a:ext cx="9885714" cy="34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F384-95F4-A6EF-0615-1FF5139C8A4C}"/>
              </a:ext>
            </a:extLst>
          </p:cNvPr>
          <p:cNvSpPr txBox="1"/>
          <p:nvPr/>
        </p:nvSpPr>
        <p:spPr>
          <a:xfrm>
            <a:off x="936326" y="269268"/>
            <a:ext cx="207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triggered example</a:t>
            </a:r>
            <a:endParaRPr lang="en-SG" sz="1400" b="1" dirty="0"/>
          </a:p>
        </p:txBody>
      </p:sp>
      <p:pic>
        <p:nvPicPr>
          <p:cNvPr id="7" name="Picture 6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EB5DAFCE-4349-0E3D-871E-DB2BC4D7F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8" b="17827"/>
          <a:stretch/>
        </p:blipFill>
        <p:spPr>
          <a:xfrm>
            <a:off x="936326" y="5073350"/>
            <a:ext cx="1761905" cy="367645"/>
          </a:xfrm>
          <a:prstGeom prst="rect">
            <a:avLst/>
          </a:prstGeom>
        </p:spPr>
      </p:pic>
      <p:pic>
        <p:nvPicPr>
          <p:cNvPr id="8" name="Picture 7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C612A8BC-2499-07E4-4AB6-EDD9DAA36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0" b="1"/>
          <a:stretch/>
        </p:blipFill>
        <p:spPr>
          <a:xfrm>
            <a:off x="10316512" y="5257172"/>
            <a:ext cx="1761905" cy="530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6D181-5106-79CC-1359-F3ABC307F53B}"/>
              </a:ext>
            </a:extLst>
          </p:cNvPr>
          <p:cNvSpPr txBox="1"/>
          <p:nvPr/>
        </p:nvSpPr>
        <p:spPr>
          <a:xfrm>
            <a:off x="3319807" y="5395374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station docking sensor, Digital input signal change the register’s 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97932-D707-D5E3-8A32-D546E121D9B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974684" y="5349090"/>
            <a:ext cx="1345123" cy="631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5A6CBB-F299-9D53-600E-587D74FB808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712643" y="4223208"/>
            <a:ext cx="1875934" cy="1756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D1D947-5CAB-2CB2-5EA7-7C441C49E723}"/>
              </a:ext>
            </a:extLst>
          </p:cNvPr>
          <p:cNvCxnSpPr>
            <a:cxnSpLocks/>
          </p:cNvCxnSpPr>
          <p:nvPr/>
        </p:nvCxnSpPr>
        <p:spPr>
          <a:xfrm>
            <a:off x="8116478" y="4223208"/>
            <a:ext cx="0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2B1F66-C23E-1C83-1273-CE609F558745}"/>
              </a:ext>
            </a:extLst>
          </p:cNvPr>
          <p:cNvSpPr txBox="1"/>
          <p:nvPr/>
        </p:nvSpPr>
        <p:spPr>
          <a:xfrm>
            <a:off x="7195050" y="5349090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executes the ladder logic, turn on coils to change the digital output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7CD79C-D6C7-F840-A95B-22D74A33AF30}"/>
              </a:ext>
            </a:extLst>
          </p:cNvPr>
          <p:cNvCxnSpPr>
            <a:cxnSpLocks/>
          </p:cNvCxnSpPr>
          <p:nvPr/>
        </p:nvCxnSpPr>
        <p:spPr>
          <a:xfrm flipV="1">
            <a:off x="9332535" y="4223208"/>
            <a:ext cx="1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AE856C-540D-C521-243C-74F610C5AB40}"/>
              </a:ext>
            </a:extLst>
          </p:cNvPr>
          <p:cNvCxnSpPr>
            <a:cxnSpLocks/>
          </p:cNvCxnSpPr>
          <p:nvPr/>
        </p:nvCxnSpPr>
        <p:spPr>
          <a:xfrm>
            <a:off x="9455085" y="4223208"/>
            <a:ext cx="1253764" cy="1033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3D1E4D-C98F-69B5-8246-5DAD6D65E400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5149368" y="667391"/>
            <a:ext cx="2967110" cy="3452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B97800-EB21-6CDF-6A37-6D09D3C7C2B7}"/>
              </a:ext>
            </a:extLst>
          </p:cNvPr>
          <p:cNvSpPr txBox="1"/>
          <p:nvPr/>
        </p:nvSpPr>
        <p:spPr>
          <a:xfrm>
            <a:off x="2872802" y="298059"/>
            <a:ext cx="227656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 :Map station sensor changed to triggered state (yellow color)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0C636E-10A4-2DD6-3FB9-3DDF775BC1FB}"/>
              </a:ext>
            </a:extLst>
          </p:cNvPr>
          <p:cNvCxnSpPr>
            <a:cxnSpLocks/>
          </p:cNvCxnSpPr>
          <p:nvPr/>
        </p:nvCxnSpPr>
        <p:spPr>
          <a:xfrm flipH="1">
            <a:off x="1369960" y="792488"/>
            <a:ext cx="1495791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A88C2C-D33D-95BF-C37E-2B2A7EB72B10}"/>
              </a:ext>
            </a:extLst>
          </p:cNvPr>
          <p:cNvSpPr txBox="1"/>
          <p:nvPr/>
        </p:nvSpPr>
        <p:spPr>
          <a:xfrm>
            <a:off x="9902331" y="5925465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3: Real-world emulator signal turn on to block the train.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2F6E1-602A-0B85-5814-C3F3541229F1}"/>
              </a:ext>
            </a:extLst>
          </p:cNvPr>
          <p:cNvCxnSpPr>
            <a:cxnSpLocks/>
          </p:cNvCxnSpPr>
          <p:nvPr/>
        </p:nvCxnSpPr>
        <p:spPr>
          <a:xfrm flipV="1">
            <a:off x="9326248" y="930690"/>
            <a:ext cx="0" cy="3187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88A5C-6C16-4129-74CF-BC9BF97B7745}"/>
              </a:ext>
            </a:extLst>
          </p:cNvPr>
          <p:cNvSpPr txBox="1"/>
          <p:nvPr/>
        </p:nvSpPr>
        <p:spPr>
          <a:xfrm>
            <a:off x="7422864" y="184901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Map station signal changed to block state (red color)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B9EA52-D9DB-15E8-230B-039EB77C3451}"/>
              </a:ext>
            </a:extLst>
          </p:cNvPr>
          <p:cNvCxnSpPr>
            <a:cxnSpLocks/>
          </p:cNvCxnSpPr>
          <p:nvPr/>
        </p:nvCxnSpPr>
        <p:spPr>
          <a:xfrm flipH="1">
            <a:off x="1442301" y="792488"/>
            <a:ext cx="5980563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6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43C6D-0163-9BE8-8EE9-A5923055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16" y="533171"/>
            <a:ext cx="6104762" cy="49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AD802-68FF-8909-8906-BC3718109577}"/>
              </a:ext>
            </a:extLst>
          </p:cNvPr>
          <p:cNvSpPr txBox="1"/>
          <p:nvPr/>
        </p:nvSpPr>
        <p:spPr>
          <a:xfrm>
            <a:off x="491766" y="4669510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junction entrance sensor, Digital input change the register’s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8E7D45-F7AB-F4BB-2C21-D70586C2B664}"/>
              </a:ext>
            </a:extLst>
          </p:cNvPr>
          <p:cNvCxnSpPr>
            <a:cxnSpLocks/>
          </p:cNvCxnSpPr>
          <p:nvPr/>
        </p:nvCxnSpPr>
        <p:spPr>
          <a:xfrm flipV="1">
            <a:off x="2884602" y="4128940"/>
            <a:ext cx="2630078" cy="1153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5CF651-7857-4F62-25E5-5BF43FEA229E}"/>
              </a:ext>
            </a:extLst>
          </p:cNvPr>
          <p:cNvCxnSpPr>
            <a:cxnSpLocks/>
          </p:cNvCxnSpPr>
          <p:nvPr/>
        </p:nvCxnSpPr>
        <p:spPr>
          <a:xfrm flipH="1" flipV="1">
            <a:off x="3667027" y="2294812"/>
            <a:ext cx="1847653" cy="1739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E25448-2137-DAF2-6B90-D3CDAB64021B}"/>
              </a:ext>
            </a:extLst>
          </p:cNvPr>
          <p:cNvSpPr txBox="1"/>
          <p:nvPr/>
        </p:nvSpPr>
        <p:spPr>
          <a:xfrm>
            <a:off x="706725" y="2144284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1.1: In the map the sensor will show triggered state (yellow color)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25263D-A993-ADDF-0B07-AA1DBD0CD52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99561" y="2294812"/>
            <a:ext cx="472888" cy="21880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700A2D-DBFF-2C6D-C4C1-CC5E25082640}"/>
              </a:ext>
            </a:extLst>
          </p:cNvPr>
          <p:cNvCxnSpPr>
            <a:cxnSpLocks/>
          </p:cNvCxnSpPr>
          <p:nvPr/>
        </p:nvCxnSpPr>
        <p:spPr>
          <a:xfrm>
            <a:off x="6231617" y="4128940"/>
            <a:ext cx="0" cy="1710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E66077-FF21-CA96-E51A-AC225EF2D05B}"/>
              </a:ext>
            </a:extLst>
          </p:cNvPr>
          <p:cNvCxnSpPr>
            <a:cxnSpLocks/>
          </p:cNvCxnSpPr>
          <p:nvPr/>
        </p:nvCxnSpPr>
        <p:spPr>
          <a:xfrm flipV="1">
            <a:off x="7154944" y="4468305"/>
            <a:ext cx="0" cy="1370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3E9537-F842-47F4-EF5E-BA3D538A0986}"/>
              </a:ext>
            </a:extLst>
          </p:cNvPr>
          <p:cNvSpPr txBox="1"/>
          <p:nvPr/>
        </p:nvSpPr>
        <p:spPr>
          <a:xfrm>
            <a:off x="5035199" y="5839061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 the ladder logic, then change the coil sate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2210BF-0C48-2A82-1270-4BB13F95979A}"/>
              </a:ext>
            </a:extLst>
          </p:cNvPr>
          <p:cNvCxnSpPr>
            <a:cxnSpLocks/>
          </p:cNvCxnSpPr>
          <p:nvPr/>
        </p:nvCxnSpPr>
        <p:spPr>
          <a:xfrm flipH="1" flipV="1">
            <a:off x="4081806" y="952107"/>
            <a:ext cx="3432928" cy="3516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7AE6F-5E4D-3971-E928-0FA0C52397D7}"/>
              </a:ext>
            </a:extLst>
          </p:cNvPr>
          <p:cNvSpPr txBox="1"/>
          <p:nvPr/>
        </p:nvSpPr>
        <p:spPr>
          <a:xfrm>
            <a:off x="809491" y="859569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2.1: digital output will change the related signal connect to it to block the junction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208354-7089-51CF-A62E-C7BBA2AD01A7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996795" y="952107"/>
            <a:ext cx="896475" cy="384516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DE0357-D049-597C-8543-77030C2FD26A}"/>
              </a:ext>
            </a:extLst>
          </p:cNvPr>
          <p:cNvSpPr txBox="1"/>
          <p:nvPr/>
        </p:nvSpPr>
        <p:spPr>
          <a:xfrm>
            <a:off x="9902835" y="3069906"/>
            <a:ext cx="218730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3.0: In real-world emulator, train triggered the junction release sensor, Digital input change the register’s state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3931A-9E68-3FE9-452B-BA12C5BA9EC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703216" y="3654682"/>
            <a:ext cx="4199619" cy="626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9EC88C-28EC-6CB0-119B-D13C03A34063}"/>
              </a:ext>
            </a:extLst>
          </p:cNvPr>
          <p:cNvCxnSpPr>
            <a:cxnSpLocks/>
          </p:cNvCxnSpPr>
          <p:nvPr/>
        </p:nvCxnSpPr>
        <p:spPr>
          <a:xfrm flipH="1" flipV="1">
            <a:off x="5417270" y="2226611"/>
            <a:ext cx="606767" cy="20547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097E68-D4CD-C84E-C638-AE6F3E9A6601}"/>
              </a:ext>
            </a:extLst>
          </p:cNvPr>
          <p:cNvCxnSpPr>
            <a:cxnSpLocks/>
          </p:cNvCxnSpPr>
          <p:nvPr/>
        </p:nvCxnSpPr>
        <p:spPr>
          <a:xfrm flipH="1" flipV="1">
            <a:off x="4161601" y="930686"/>
            <a:ext cx="5635229" cy="134126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0530E1-84ED-713A-2612-1A0DB9C925EB}"/>
              </a:ext>
            </a:extLst>
          </p:cNvPr>
          <p:cNvSpPr txBox="1"/>
          <p:nvPr/>
        </p:nvSpPr>
        <p:spPr>
          <a:xfrm>
            <a:off x="9876625" y="1749557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3.1: digital output will change the related signal connect to it to release the junction </a:t>
            </a:r>
          </a:p>
        </p:txBody>
      </p:sp>
    </p:spTree>
    <p:extLst>
      <p:ext uri="{BB962C8B-B14F-4D97-AF65-F5344CB8AC3E}">
        <p14:creationId xmlns:p14="http://schemas.microsoft.com/office/powerpoint/2010/main" val="189065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AD9A7D63-412C-FC19-A2D2-0B55C22C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33" y="780068"/>
            <a:ext cx="2944693" cy="168668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4AB4435-843D-8B4B-2C08-555AD72A6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46" y="788999"/>
            <a:ext cx="2944693" cy="1686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91C44405-9AE7-F560-2C3A-EC66C96DD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5" y="845014"/>
            <a:ext cx="4392290" cy="2515853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64788" y="4279461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618" y="4027582"/>
            <a:ext cx="327214" cy="31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1033770" y="692730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FD25AB5-01C4-FB88-EEAB-9ED4E85B6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27" y="4400210"/>
            <a:ext cx="2108653" cy="1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32D1E9E-C2B8-AC78-CAA2-3FCBF10EC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26" y="735714"/>
            <a:ext cx="4599192" cy="2634364"/>
          </a:xfrm>
          <a:prstGeom prst="rect">
            <a:avLst/>
          </a:prstGeom>
        </p:spPr>
      </p:pic>
      <p:pic>
        <p:nvPicPr>
          <p:cNvPr id="2" name="Picture 1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B192FA1B-C2D0-0894-808E-D9A3251B9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8" y="583139"/>
            <a:ext cx="5325165" cy="30501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405034" y="2859938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53" y="4963423"/>
            <a:ext cx="1940674" cy="1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Corporate</a:t>
            </a:r>
            <a:r>
              <a:rPr lang="en-SG" sz="1400" b="1" dirty="0"/>
              <a:t>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0D79E-4ED4-9F6D-C14B-50AD2CF48BE4}"/>
              </a:ext>
            </a:extLst>
          </p:cNvPr>
          <p:cNvSpPr txBox="1"/>
          <p:nvPr/>
        </p:nvSpPr>
        <p:spPr>
          <a:xfrm>
            <a:off x="8845672" y="876256"/>
            <a:ext cx="202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Real world emulator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Corporate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Corporate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3786" y="5428885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46579" y="5126140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7" y="5988638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352703" y="5769532"/>
            <a:ext cx="4221" cy="219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4445" y="5937682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61743" y="4049020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Modbus TCP</a:t>
            </a:r>
          </a:p>
        </p:txBody>
      </p:sp>
    </p:spTree>
    <p:extLst>
      <p:ext uri="{BB962C8B-B14F-4D97-AF65-F5344CB8AC3E}">
        <p14:creationId xmlns:p14="http://schemas.microsoft.com/office/powerpoint/2010/main" val="3725003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Corporate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Corporate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Corporate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3786" y="5428885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46579" y="5126140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7" y="5988638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352703" y="5769532"/>
            <a:ext cx="4221" cy="219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4445" y="5937682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61743" y="4049020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Modbus TCP</a:t>
            </a:r>
          </a:p>
        </p:txBody>
      </p:sp>
    </p:spTree>
    <p:extLst>
      <p:ext uri="{BB962C8B-B14F-4D97-AF65-F5344CB8AC3E}">
        <p14:creationId xmlns:p14="http://schemas.microsoft.com/office/powerpoint/2010/main" val="3877987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16C94F-DD48-1775-17CD-BFEFC43CE9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103142" y="2868549"/>
            <a:ext cx="6752657" cy="369951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8C910D90-47F7-4BAF-1E50-6A2A129E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6" y="687472"/>
            <a:ext cx="4464399" cy="46053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1B9E232-B4D6-6566-B93D-2E262ED3746E}"/>
              </a:ext>
            </a:extLst>
          </p:cNvPr>
          <p:cNvSpPr/>
          <p:nvPr/>
        </p:nvSpPr>
        <p:spPr>
          <a:xfrm>
            <a:off x="9601961" y="4280154"/>
            <a:ext cx="542163" cy="2025396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41B088C-EE8D-2CB0-89B1-AB77DD891A42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4737732" y="-855157"/>
            <a:ext cx="2951663" cy="7318960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82F0876-5956-6F39-65B2-A3BF0543229D}"/>
              </a:ext>
            </a:extLst>
          </p:cNvPr>
          <p:cNvSpPr/>
          <p:nvPr/>
        </p:nvSpPr>
        <p:spPr>
          <a:xfrm>
            <a:off x="6448393" y="3893672"/>
            <a:ext cx="2105058" cy="1802278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74995ED-FAAF-2B43-15A2-8436A627E9C6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5006093" y="1398843"/>
            <a:ext cx="1874541" cy="3115118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4C2038-496E-1310-3FC2-A6DC20847FAE}"/>
              </a:ext>
            </a:extLst>
          </p:cNvPr>
          <p:cNvSpPr txBox="1"/>
          <p:nvPr/>
        </p:nvSpPr>
        <p:spPr>
          <a:xfrm>
            <a:off x="5436369" y="2077566"/>
            <a:ext cx="2200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Network Map Info: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Supervision network SCADA.(For OT attack test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06598B-485B-BAA6-BE4C-F80F90CA29D3}"/>
              </a:ext>
            </a:extLst>
          </p:cNvPr>
          <p:cNvSpPr txBox="1"/>
          <p:nvPr/>
        </p:nvSpPr>
        <p:spPr>
          <a:xfrm>
            <a:off x="8055757" y="1328490"/>
            <a:ext cx="1745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Network Map Info:</a:t>
            </a:r>
          </a:p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Physical wire connection emulation 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3D1FBE-9DBB-C45D-46BF-BE4439FDA53D}"/>
              </a:ext>
            </a:extLst>
          </p:cNvPr>
          <p:cNvSpPr txBox="1"/>
          <p:nvPr/>
        </p:nvSpPr>
        <p:spPr>
          <a:xfrm>
            <a:off x="784557" y="4571445"/>
            <a:ext cx="1998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OpenStack provider network used as the Green team development network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02C86-623F-4437-8747-A760868B5F63}"/>
              </a:ext>
            </a:extLst>
          </p:cNvPr>
          <p:cNvSpPr txBox="1"/>
          <p:nvPr/>
        </p:nvSpPr>
        <p:spPr>
          <a:xfrm>
            <a:off x="494871" y="344703"/>
            <a:ext cx="49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Railway system cyber range system on OpenStack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D41A4-24AB-F9F4-8E6D-576214EF5252}"/>
              </a:ext>
            </a:extLst>
          </p:cNvPr>
          <p:cNvSpPr txBox="1"/>
          <p:nvPr/>
        </p:nvSpPr>
        <p:spPr>
          <a:xfrm>
            <a:off x="221993" y="5308252"/>
            <a:ext cx="48811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 work: 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one subnet (jump host link to OT network) with 10 small empty ubuntu VMs named as HR server, Web billing server , finance server, file server, email server … to simulate the corporate network. 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one subnet (jump host link to corporate  network) with 5 small empty ubuntu VMs named as DC server, NTP server , DNS server, VPN server … to simulate the DMZ network.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11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327845" y="301428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Configuration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6658459" y="628993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015" y="848595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015" y="1562510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212056" y="1317496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6519085" y="116125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6580246" y="98027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6575297" y="170880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7576070" y="1472851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7565185" y="801607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43" y="57451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6658459" y="2212643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07833-ED9C-F562-A0B4-FE0A868D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45" y="809898"/>
            <a:ext cx="6207024" cy="2999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026FB0-8747-0DA7-3B28-BF7ACD31D214}"/>
              </a:ext>
            </a:extLst>
          </p:cNvPr>
          <p:cNvCxnSpPr/>
          <p:nvPr/>
        </p:nvCxnSpPr>
        <p:spPr>
          <a:xfrm>
            <a:off x="2595155" y="4681845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5E6D18-2B60-80AF-5107-333496B14DFC}"/>
              </a:ext>
            </a:extLst>
          </p:cNvPr>
          <p:cNvCxnSpPr>
            <a:cxnSpLocks/>
          </p:cNvCxnSpPr>
          <p:nvPr/>
        </p:nvCxnSpPr>
        <p:spPr>
          <a:xfrm>
            <a:off x="2595155" y="468184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21AD2A-323B-D7A4-C877-979688236A2D}"/>
              </a:ext>
            </a:extLst>
          </p:cNvPr>
          <p:cNvCxnSpPr>
            <a:cxnSpLocks/>
          </p:cNvCxnSpPr>
          <p:nvPr/>
        </p:nvCxnSpPr>
        <p:spPr>
          <a:xfrm>
            <a:off x="3039291" y="4681845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965A8E-B901-EA05-D356-B28F0D011D9A}"/>
              </a:ext>
            </a:extLst>
          </p:cNvPr>
          <p:cNvCxnSpPr>
            <a:cxnSpLocks/>
          </p:cNvCxnSpPr>
          <p:nvPr/>
        </p:nvCxnSpPr>
        <p:spPr>
          <a:xfrm>
            <a:off x="3039291" y="5108565"/>
            <a:ext cx="392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56A812-DB9F-A928-00DC-7D4B2F1D7534}"/>
              </a:ext>
            </a:extLst>
          </p:cNvPr>
          <p:cNvCxnSpPr>
            <a:cxnSpLocks/>
          </p:cNvCxnSpPr>
          <p:nvPr/>
        </p:nvCxnSpPr>
        <p:spPr>
          <a:xfrm flipV="1">
            <a:off x="3431357" y="4681845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23F55A-E406-5436-83D7-F41F4919E393}"/>
              </a:ext>
            </a:extLst>
          </p:cNvPr>
          <p:cNvCxnSpPr>
            <a:cxnSpLocks/>
          </p:cNvCxnSpPr>
          <p:nvPr/>
        </p:nvCxnSpPr>
        <p:spPr>
          <a:xfrm>
            <a:off x="3431357" y="4702137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ED224C-E707-9D64-8FFB-95461FE7EDC2}"/>
              </a:ext>
            </a:extLst>
          </p:cNvPr>
          <p:cNvCxnSpPr>
            <a:cxnSpLocks/>
          </p:cNvCxnSpPr>
          <p:nvPr/>
        </p:nvCxnSpPr>
        <p:spPr>
          <a:xfrm flipV="1">
            <a:off x="3875493" y="4702137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05C76B-7900-4D74-BC90-B5509FAC88AE}"/>
              </a:ext>
            </a:extLst>
          </p:cNvPr>
          <p:cNvCxnSpPr>
            <a:cxnSpLocks/>
          </p:cNvCxnSpPr>
          <p:nvPr/>
        </p:nvCxnSpPr>
        <p:spPr>
          <a:xfrm>
            <a:off x="3875493" y="510856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FB4A67-8688-C719-EA35-398791BFB751}"/>
              </a:ext>
            </a:extLst>
          </p:cNvPr>
          <p:cNvCxnSpPr>
            <a:cxnSpLocks/>
          </p:cNvCxnSpPr>
          <p:nvPr/>
        </p:nvCxnSpPr>
        <p:spPr>
          <a:xfrm flipV="1">
            <a:off x="4319629" y="4702137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AB5C39-8E07-BD66-3D09-7656B50C60F4}"/>
              </a:ext>
            </a:extLst>
          </p:cNvPr>
          <p:cNvCxnSpPr>
            <a:cxnSpLocks/>
          </p:cNvCxnSpPr>
          <p:nvPr/>
        </p:nvCxnSpPr>
        <p:spPr>
          <a:xfrm flipV="1">
            <a:off x="4763765" y="4702137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A4ED4E-F868-2572-F525-309C11B9A627}"/>
              </a:ext>
            </a:extLst>
          </p:cNvPr>
          <p:cNvCxnSpPr>
            <a:cxnSpLocks/>
          </p:cNvCxnSpPr>
          <p:nvPr/>
        </p:nvCxnSpPr>
        <p:spPr>
          <a:xfrm>
            <a:off x="4319629" y="4702137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992A7-F7D5-BCE0-3557-2948F016FEC5}"/>
              </a:ext>
            </a:extLst>
          </p:cNvPr>
          <p:cNvCxnSpPr>
            <a:cxnSpLocks/>
          </p:cNvCxnSpPr>
          <p:nvPr/>
        </p:nvCxnSpPr>
        <p:spPr>
          <a:xfrm>
            <a:off x="4763765" y="510856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372AE6-8FDA-5C93-D01B-74B452DF56AE}"/>
              </a:ext>
            </a:extLst>
          </p:cNvPr>
          <p:cNvCxnSpPr>
            <a:cxnSpLocks/>
          </p:cNvCxnSpPr>
          <p:nvPr/>
        </p:nvCxnSpPr>
        <p:spPr>
          <a:xfrm>
            <a:off x="5198474" y="4710666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91357E-58AC-0208-F054-454BA5FCDE6F}"/>
              </a:ext>
            </a:extLst>
          </p:cNvPr>
          <p:cNvCxnSpPr>
            <a:cxnSpLocks/>
          </p:cNvCxnSpPr>
          <p:nvPr/>
        </p:nvCxnSpPr>
        <p:spPr>
          <a:xfrm flipV="1">
            <a:off x="5193847" y="4702137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CAAD5B-5FA4-7521-CE0D-A0D15CAA0918}"/>
              </a:ext>
            </a:extLst>
          </p:cNvPr>
          <p:cNvCxnSpPr>
            <a:cxnSpLocks/>
          </p:cNvCxnSpPr>
          <p:nvPr/>
        </p:nvCxnSpPr>
        <p:spPr>
          <a:xfrm flipV="1">
            <a:off x="5629138" y="4710666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A953EB-AA50-D6FB-7399-97779F41BC60}"/>
              </a:ext>
            </a:extLst>
          </p:cNvPr>
          <p:cNvCxnSpPr>
            <a:cxnSpLocks/>
          </p:cNvCxnSpPr>
          <p:nvPr/>
        </p:nvCxnSpPr>
        <p:spPr>
          <a:xfrm flipV="1">
            <a:off x="6064577" y="4710666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7F756F-BF30-189A-2E64-6264BC1F68E7}"/>
              </a:ext>
            </a:extLst>
          </p:cNvPr>
          <p:cNvCxnSpPr>
            <a:cxnSpLocks/>
          </p:cNvCxnSpPr>
          <p:nvPr/>
        </p:nvCxnSpPr>
        <p:spPr>
          <a:xfrm>
            <a:off x="5633010" y="510856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BEC7FE-8200-31BE-7708-90D6C81E2129}"/>
              </a:ext>
            </a:extLst>
          </p:cNvPr>
          <p:cNvCxnSpPr>
            <a:cxnSpLocks/>
          </p:cNvCxnSpPr>
          <p:nvPr/>
        </p:nvCxnSpPr>
        <p:spPr>
          <a:xfrm>
            <a:off x="6054879" y="4702137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FEA68A-6B52-4C5C-B991-FA06063A96C7}"/>
              </a:ext>
            </a:extLst>
          </p:cNvPr>
          <p:cNvCxnSpPr>
            <a:cxnSpLocks/>
          </p:cNvCxnSpPr>
          <p:nvPr/>
        </p:nvCxnSpPr>
        <p:spPr>
          <a:xfrm flipV="1">
            <a:off x="6484874" y="4710666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D1DD88-23C5-CB54-27EC-C115BB0A8C04}"/>
              </a:ext>
            </a:extLst>
          </p:cNvPr>
          <p:cNvCxnSpPr/>
          <p:nvPr/>
        </p:nvCxnSpPr>
        <p:spPr>
          <a:xfrm>
            <a:off x="6929010" y="4681845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7222FA-F75F-3EEF-AD59-3D15C71A1780}"/>
              </a:ext>
            </a:extLst>
          </p:cNvPr>
          <p:cNvCxnSpPr>
            <a:cxnSpLocks/>
          </p:cNvCxnSpPr>
          <p:nvPr/>
        </p:nvCxnSpPr>
        <p:spPr>
          <a:xfrm>
            <a:off x="6484874" y="5117590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2450E2-5C95-E072-89E6-D9427872E6C3}"/>
              </a:ext>
            </a:extLst>
          </p:cNvPr>
          <p:cNvCxnSpPr/>
          <p:nvPr/>
        </p:nvCxnSpPr>
        <p:spPr>
          <a:xfrm>
            <a:off x="2595155" y="559781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53B601-445D-5500-56E7-DAE2824B2AE2}"/>
              </a:ext>
            </a:extLst>
          </p:cNvPr>
          <p:cNvCxnSpPr>
            <a:cxnSpLocks/>
          </p:cNvCxnSpPr>
          <p:nvPr/>
        </p:nvCxnSpPr>
        <p:spPr>
          <a:xfrm flipV="1">
            <a:off x="2986492" y="5597815"/>
            <a:ext cx="146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7363BE-5197-A86D-9333-2BE23433A486}"/>
              </a:ext>
            </a:extLst>
          </p:cNvPr>
          <p:cNvCxnSpPr>
            <a:cxnSpLocks/>
          </p:cNvCxnSpPr>
          <p:nvPr/>
        </p:nvCxnSpPr>
        <p:spPr>
          <a:xfrm>
            <a:off x="2595155" y="5598489"/>
            <a:ext cx="3920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85CF3F-9BF4-E66A-609D-5C3A1EFA8133}"/>
              </a:ext>
            </a:extLst>
          </p:cNvPr>
          <p:cNvCxnSpPr>
            <a:cxnSpLocks/>
          </p:cNvCxnSpPr>
          <p:nvPr/>
        </p:nvCxnSpPr>
        <p:spPr>
          <a:xfrm>
            <a:off x="2986492" y="6024535"/>
            <a:ext cx="30683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DD94ED2-AC12-60A1-5D54-24164FC11DDF}"/>
              </a:ext>
            </a:extLst>
          </p:cNvPr>
          <p:cNvCxnSpPr/>
          <p:nvPr/>
        </p:nvCxnSpPr>
        <p:spPr>
          <a:xfrm>
            <a:off x="6054879" y="559781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4634B8-B6CA-7455-3CAC-5C3B24EB3AD9}"/>
              </a:ext>
            </a:extLst>
          </p:cNvPr>
          <p:cNvCxnSpPr>
            <a:cxnSpLocks/>
          </p:cNvCxnSpPr>
          <p:nvPr/>
        </p:nvCxnSpPr>
        <p:spPr>
          <a:xfrm flipH="1">
            <a:off x="6054879" y="5597815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BCCD63-430F-5E47-BBAB-02EDEAA43BBA}"/>
              </a:ext>
            </a:extLst>
          </p:cNvPr>
          <p:cNvCxnSpPr/>
          <p:nvPr/>
        </p:nvCxnSpPr>
        <p:spPr>
          <a:xfrm>
            <a:off x="6470462" y="559781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541AEB-3F12-A4EE-692C-CE57C8F16E88}"/>
              </a:ext>
            </a:extLst>
          </p:cNvPr>
          <p:cNvCxnSpPr>
            <a:cxnSpLocks/>
          </p:cNvCxnSpPr>
          <p:nvPr/>
        </p:nvCxnSpPr>
        <p:spPr>
          <a:xfrm>
            <a:off x="6470462" y="6024535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20BD0E-0BAE-DDD0-C122-A42A7477017B}"/>
              </a:ext>
            </a:extLst>
          </p:cNvPr>
          <p:cNvCxnSpPr>
            <a:cxnSpLocks/>
          </p:cNvCxnSpPr>
          <p:nvPr/>
        </p:nvCxnSpPr>
        <p:spPr>
          <a:xfrm>
            <a:off x="2151019" y="510856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B23C51-8F73-A3B8-4FD3-1B5A25C69544}"/>
              </a:ext>
            </a:extLst>
          </p:cNvPr>
          <p:cNvCxnSpPr>
            <a:cxnSpLocks/>
          </p:cNvCxnSpPr>
          <p:nvPr/>
        </p:nvCxnSpPr>
        <p:spPr>
          <a:xfrm>
            <a:off x="2151019" y="6024535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168AB5-CBD3-70DA-C4DA-C7D85FCCC5A3}"/>
              </a:ext>
            </a:extLst>
          </p:cNvPr>
          <p:cNvCxnSpPr>
            <a:cxnSpLocks/>
          </p:cNvCxnSpPr>
          <p:nvPr/>
        </p:nvCxnSpPr>
        <p:spPr>
          <a:xfrm flipH="1">
            <a:off x="2151019" y="4681845"/>
            <a:ext cx="0" cy="164969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86992F9-F7FE-B498-9273-8839C9BEB937}"/>
              </a:ext>
            </a:extLst>
          </p:cNvPr>
          <p:cNvSpPr txBox="1"/>
          <p:nvPr/>
        </p:nvSpPr>
        <p:spPr>
          <a:xfrm>
            <a:off x="1980192" y="4373581"/>
            <a:ext cx="3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BB85B37-D6F4-4A04-65AA-E3FBE086EF1C}"/>
              </a:ext>
            </a:extLst>
          </p:cNvPr>
          <p:cNvCxnSpPr>
            <a:cxnSpLocks/>
          </p:cNvCxnSpPr>
          <p:nvPr/>
        </p:nvCxnSpPr>
        <p:spPr>
          <a:xfrm>
            <a:off x="2595155" y="5108565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938B5C6-59C1-F04B-5DA9-756E5AF1F8C0}"/>
              </a:ext>
            </a:extLst>
          </p:cNvPr>
          <p:cNvCxnSpPr>
            <a:cxnSpLocks/>
          </p:cNvCxnSpPr>
          <p:nvPr/>
        </p:nvCxnSpPr>
        <p:spPr>
          <a:xfrm>
            <a:off x="2151019" y="5338265"/>
            <a:ext cx="444136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E64ACA3-910D-999B-E051-615A56B41C05}"/>
              </a:ext>
            </a:extLst>
          </p:cNvPr>
          <p:cNvSpPr txBox="1"/>
          <p:nvPr/>
        </p:nvSpPr>
        <p:spPr>
          <a:xfrm>
            <a:off x="2097351" y="5052205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10ms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463FDA-12B2-AC6F-A73C-AEE9EC6CCE03}"/>
              </a:ext>
            </a:extLst>
          </p:cNvPr>
          <p:cNvCxnSpPr/>
          <p:nvPr/>
        </p:nvCxnSpPr>
        <p:spPr>
          <a:xfrm>
            <a:off x="2817223" y="4373581"/>
            <a:ext cx="0" cy="308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9DD0A42-6574-ED2D-BA8F-FBEA3008D6EE}"/>
              </a:ext>
            </a:extLst>
          </p:cNvPr>
          <p:cNvCxnSpPr>
            <a:cxnSpLocks/>
          </p:cNvCxnSpPr>
          <p:nvPr/>
        </p:nvCxnSpPr>
        <p:spPr>
          <a:xfrm>
            <a:off x="3653425" y="4373581"/>
            <a:ext cx="0" cy="328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FF710A-9FF1-1524-BEBE-37653EEDDD5D}"/>
              </a:ext>
            </a:extLst>
          </p:cNvPr>
          <p:cNvCxnSpPr/>
          <p:nvPr/>
        </p:nvCxnSpPr>
        <p:spPr>
          <a:xfrm>
            <a:off x="4541877" y="4373581"/>
            <a:ext cx="0" cy="308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C821A5-60A2-91AC-C735-B34A3061EEFB}"/>
              </a:ext>
            </a:extLst>
          </p:cNvPr>
          <p:cNvCxnSpPr>
            <a:cxnSpLocks/>
          </p:cNvCxnSpPr>
          <p:nvPr/>
        </p:nvCxnSpPr>
        <p:spPr>
          <a:xfrm>
            <a:off x="5430149" y="4373581"/>
            <a:ext cx="0" cy="33708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4EC7C2E-3B0C-624B-F363-061341B66910}"/>
              </a:ext>
            </a:extLst>
          </p:cNvPr>
          <p:cNvSpPr txBox="1"/>
          <p:nvPr/>
        </p:nvSpPr>
        <p:spPr>
          <a:xfrm>
            <a:off x="2595155" y="4091183"/>
            <a:ext cx="3126914" cy="2616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2060"/>
                </a:solidFill>
              </a:rPr>
              <a:t>Fetch PLC Input sensor voltage and set the register 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245F80-3A37-809D-A5E8-5B513E11BACC}"/>
              </a:ext>
            </a:extLst>
          </p:cNvPr>
          <p:cNvCxnSpPr>
            <a:cxnSpLocks/>
          </p:cNvCxnSpPr>
          <p:nvPr/>
        </p:nvCxnSpPr>
        <p:spPr>
          <a:xfrm flipH="1" flipV="1">
            <a:off x="4078708" y="5107299"/>
            <a:ext cx="0" cy="2309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B2ED138-4C11-E670-1BCF-AE5CBF6A4659}"/>
              </a:ext>
            </a:extLst>
          </p:cNvPr>
          <p:cNvCxnSpPr>
            <a:cxnSpLocks/>
          </p:cNvCxnSpPr>
          <p:nvPr/>
        </p:nvCxnSpPr>
        <p:spPr>
          <a:xfrm>
            <a:off x="4078708" y="5683872"/>
            <a:ext cx="0" cy="340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4E01D02-E4D5-0059-9F82-4EB31E7C7FD2}"/>
              </a:ext>
            </a:extLst>
          </p:cNvPr>
          <p:cNvCxnSpPr>
            <a:cxnSpLocks/>
          </p:cNvCxnSpPr>
          <p:nvPr/>
        </p:nvCxnSpPr>
        <p:spPr>
          <a:xfrm flipH="1">
            <a:off x="6239414" y="4537859"/>
            <a:ext cx="0" cy="16496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9A32BAC-B5CE-0880-41FF-9401C015E233}"/>
              </a:ext>
            </a:extLst>
          </p:cNvPr>
          <p:cNvSpPr txBox="1"/>
          <p:nvPr/>
        </p:nvSpPr>
        <p:spPr>
          <a:xfrm>
            <a:off x="4520685" y="4402056"/>
            <a:ext cx="3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E09AB5-3F17-C531-C0CB-E127EC90DBDC}"/>
              </a:ext>
            </a:extLst>
          </p:cNvPr>
          <p:cNvSpPr txBox="1"/>
          <p:nvPr/>
        </p:nvSpPr>
        <p:spPr>
          <a:xfrm>
            <a:off x="6177026" y="6189644"/>
            <a:ext cx="1747992" cy="2616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2060"/>
                </a:solidFill>
              </a:rPr>
              <a:t>Execute the ladder logic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18FEEA-5660-1407-37CA-24131C813C96}"/>
              </a:ext>
            </a:extLst>
          </p:cNvPr>
          <p:cNvSpPr txBox="1"/>
          <p:nvPr/>
        </p:nvSpPr>
        <p:spPr>
          <a:xfrm>
            <a:off x="3553044" y="5284159"/>
            <a:ext cx="253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t1: Inject false register value to overwrite sensor reading  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F798600-5E30-CDBE-8DB8-A4E88392A006}"/>
              </a:ext>
            </a:extLst>
          </p:cNvPr>
          <p:cNvCxnSpPr>
            <a:cxnSpLocks/>
          </p:cNvCxnSpPr>
          <p:nvPr/>
        </p:nvCxnSpPr>
        <p:spPr>
          <a:xfrm>
            <a:off x="3020437" y="5108565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D209A02-D034-7605-41C3-24178941D30E}"/>
              </a:ext>
            </a:extLst>
          </p:cNvPr>
          <p:cNvSpPr txBox="1"/>
          <p:nvPr/>
        </p:nvSpPr>
        <p:spPr>
          <a:xfrm>
            <a:off x="2549139" y="5044588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10ms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4CA53CF-4C69-06D2-A7BD-0906A6634691}"/>
              </a:ext>
            </a:extLst>
          </p:cNvPr>
          <p:cNvCxnSpPr>
            <a:cxnSpLocks/>
          </p:cNvCxnSpPr>
          <p:nvPr/>
        </p:nvCxnSpPr>
        <p:spPr>
          <a:xfrm>
            <a:off x="2595155" y="5338265"/>
            <a:ext cx="444136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2DB795D-13A5-F212-2F82-1E156E49C816}"/>
              </a:ext>
            </a:extLst>
          </p:cNvPr>
          <p:cNvCxnSpPr>
            <a:cxnSpLocks/>
          </p:cNvCxnSpPr>
          <p:nvPr/>
        </p:nvCxnSpPr>
        <p:spPr>
          <a:xfrm>
            <a:off x="2595155" y="5957849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85D961F-934D-B70D-DD3B-962A1F682B18}"/>
              </a:ext>
            </a:extLst>
          </p:cNvPr>
          <p:cNvCxnSpPr>
            <a:cxnSpLocks/>
          </p:cNvCxnSpPr>
          <p:nvPr/>
        </p:nvCxnSpPr>
        <p:spPr>
          <a:xfrm>
            <a:off x="6046333" y="6024535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B77076-DD72-033E-C94A-78A454202844}"/>
              </a:ext>
            </a:extLst>
          </p:cNvPr>
          <p:cNvCxnSpPr>
            <a:cxnSpLocks/>
          </p:cNvCxnSpPr>
          <p:nvPr/>
        </p:nvCxnSpPr>
        <p:spPr>
          <a:xfrm>
            <a:off x="2614006" y="6305860"/>
            <a:ext cx="3432327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179F5-2A11-82BF-C00E-45AB64207D31}"/>
              </a:ext>
            </a:extLst>
          </p:cNvPr>
          <p:cNvSpPr txBox="1"/>
          <p:nvPr/>
        </p:nvSpPr>
        <p:spPr>
          <a:xfrm>
            <a:off x="3917552" y="6069110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80ms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06931B1-81F7-0089-7F02-8A5C7177129B}"/>
              </a:ext>
            </a:extLst>
          </p:cNvPr>
          <p:cNvSpPr txBox="1"/>
          <p:nvPr/>
        </p:nvSpPr>
        <p:spPr>
          <a:xfrm>
            <a:off x="457991" y="4839484"/>
            <a:ext cx="168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Real PLC with 20ms clock cycle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2F6510C-2751-3B0C-A2B7-76086E5BC551}"/>
              </a:ext>
            </a:extLst>
          </p:cNvPr>
          <p:cNvSpPr txBox="1"/>
          <p:nvPr/>
        </p:nvSpPr>
        <p:spPr>
          <a:xfrm>
            <a:off x="464366" y="5696239"/>
            <a:ext cx="159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PLC Emulator with 80ms clock 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3F158B-00DF-B1B0-1946-4435A67F050A}"/>
              </a:ext>
            </a:extLst>
          </p:cNvPr>
          <p:cNvSpPr txBox="1"/>
          <p:nvPr/>
        </p:nvSpPr>
        <p:spPr>
          <a:xfrm>
            <a:off x="5418632" y="4403623"/>
            <a:ext cx="3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AB1E697-A0C9-69D6-BEF4-1EF83F6CDCBA}"/>
              </a:ext>
            </a:extLst>
          </p:cNvPr>
          <p:cNvSpPr txBox="1"/>
          <p:nvPr/>
        </p:nvSpPr>
        <p:spPr>
          <a:xfrm>
            <a:off x="6106411" y="4316805"/>
            <a:ext cx="3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t4</a:t>
            </a: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C8E7F811-B7D5-BFF9-13F6-152C3198AFDA}"/>
              </a:ext>
            </a:extLst>
          </p:cNvPr>
          <p:cNvSpPr/>
          <p:nvPr/>
        </p:nvSpPr>
        <p:spPr>
          <a:xfrm>
            <a:off x="7458723" y="4851025"/>
            <a:ext cx="348947" cy="1995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68858D93-31AA-3222-D564-5F522574F6EC}"/>
              </a:ext>
            </a:extLst>
          </p:cNvPr>
          <p:cNvSpPr/>
          <p:nvPr/>
        </p:nvSpPr>
        <p:spPr>
          <a:xfrm>
            <a:off x="7503465" y="5680348"/>
            <a:ext cx="348947" cy="1995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9C187B6-4D1E-2F56-B5C0-38346E30FE0C}"/>
              </a:ext>
            </a:extLst>
          </p:cNvPr>
          <p:cNvSpPr txBox="1"/>
          <p:nvPr/>
        </p:nvSpPr>
        <p:spPr>
          <a:xfrm>
            <a:off x="7935465" y="4511810"/>
            <a:ext cx="3798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Low frequence false data injection attack </a:t>
            </a:r>
            <a:r>
              <a:rPr lang="en-SG" sz="1400" b="1" dirty="0"/>
              <a:t>not success </a:t>
            </a:r>
            <a:r>
              <a:rPr lang="en-SG" sz="1400" dirty="0"/>
              <a:t>on real PLC  because the false data is overwritten by the sensor data read on t2 and t3.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9BFD53-4F19-A97A-AE92-0AF0FFAD619B}"/>
              </a:ext>
            </a:extLst>
          </p:cNvPr>
          <p:cNvSpPr txBox="1"/>
          <p:nvPr/>
        </p:nvSpPr>
        <p:spPr>
          <a:xfrm>
            <a:off x="8013958" y="5468945"/>
            <a:ext cx="352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False data injection attack </a:t>
            </a:r>
            <a:r>
              <a:rPr lang="en-SG" sz="1400" b="1" dirty="0"/>
              <a:t>success</a:t>
            </a:r>
            <a:r>
              <a:rPr lang="en-SG" sz="1400" dirty="0"/>
              <a:t>, the PLC execute the ladder logic based on the false injected sensor volage value</a:t>
            </a:r>
            <a:r>
              <a:rPr lang="en-SG" sz="1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A85464-B6C7-A44C-92FC-B4B72500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0" y="537326"/>
            <a:ext cx="10751319" cy="57833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708043-14C8-BD74-D316-EFB9D63703B4}"/>
              </a:ext>
            </a:extLst>
          </p:cNvPr>
          <p:cNvCxnSpPr>
            <a:cxnSpLocks/>
          </p:cNvCxnSpPr>
          <p:nvPr/>
        </p:nvCxnSpPr>
        <p:spPr>
          <a:xfrm>
            <a:off x="1455452" y="421215"/>
            <a:ext cx="0" cy="5497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90F97A-1C14-1595-F211-8F89FFF1A3AE}"/>
              </a:ext>
            </a:extLst>
          </p:cNvPr>
          <p:cNvSpPr txBox="1"/>
          <p:nvPr/>
        </p:nvSpPr>
        <p:spPr>
          <a:xfrm>
            <a:off x="805182" y="144216"/>
            <a:ext cx="1847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State Panel</a:t>
            </a:r>
            <a:endParaRPr lang="en-SG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D1642-B423-608B-AFB2-C1B545F1360D}"/>
              </a:ext>
            </a:extLst>
          </p:cNvPr>
          <p:cNvSpPr/>
          <p:nvPr/>
        </p:nvSpPr>
        <p:spPr>
          <a:xfrm>
            <a:off x="720340" y="886120"/>
            <a:ext cx="1932816" cy="1800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799765-360D-C70B-7CD7-DD48FE33357A}"/>
              </a:ext>
            </a:extLst>
          </p:cNvPr>
          <p:cNvCxnSpPr>
            <a:cxnSpLocks/>
          </p:cNvCxnSpPr>
          <p:nvPr/>
        </p:nvCxnSpPr>
        <p:spPr>
          <a:xfrm>
            <a:off x="2852190" y="413281"/>
            <a:ext cx="0" cy="6078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790A99-2524-2B1F-4E69-CECD591B94A6}"/>
              </a:ext>
            </a:extLst>
          </p:cNvPr>
          <p:cNvSpPr txBox="1"/>
          <p:nvPr/>
        </p:nvSpPr>
        <p:spPr>
          <a:xfrm>
            <a:off x="2512765" y="144216"/>
            <a:ext cx="739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ID</a:t>
            </a:r>
            <a:endParaRPr lang="en-SG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3444-7FD4-6CB1-0EA3-F3D45CB63EA0}"/>
              </a:ext>
            </a:extLst>
          </p:cNvPr>
          <p:cNvSpPr txBox="1"/>
          <p:nvPr/>
        </p:nvSpPr>
        <p:spPr>
          <a:xfrm>
            <a:off x="3324944" y="144216"/>
            <a:ext cx="153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DC power state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D34C7A-B37E-7E44-987C-C090770E5DE6}"/>
              </a:ext>
            </a:extLst>
          </p:cNvPr>
          <p:cNvCxnSpPr>
            <a:cxnSpLocks/>
          </p:cNvCxnSpPr>
          <p:nvPr/>
        </p:nvCxnSpPr>
        <p:spPr>
          <a:xfrm>
            <a:off x="3984978" y="421215"/>
            <a:ext cx="0" cy="8608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B704D2-E996-F4E7-A2BC-4B8A2D09FB48}"/>
              </a:ext>
            </a:extLst>
          </p:cNvPr>
          <p:cNvCxnSpPr>
            <a:cxnSpLocks/>
          </p:cNvCxnSpPr>
          <p:nvPr/>
        </p:nvCxnSpPr>
        <p:spPr>
          <a:xfrm>
            <a:off x="5805923" y="413281"/>
            <a:ext cx="0" cy="10682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BC7A4D-971F-9A4E-571B-FA3F7DAF6228}"/>
              </a:ext>
            </a:extLst>
          </p:cNvPr>
          <p:cNvSpPr txBox="1"/>
          <p:nvPr/>
        </p:nvSpPr>
        <p:spPr>
          <a:xfrm>
            <a:off x="5036279" y="136282"/>
            <a:ext cx="143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DC Current(A)</a:t>
            </a:r>
            <a:endParaRPr lang="en-SG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C5BC5B-6D40-A8C8-422A-C0A73E4F5DAA}"/>
              </a:ext>
            </a:extLst>
          </p:cNvPr>
          <p:cNvSpPr txBox="1"/>
          <p:nvPr/>
        </p:nvSpPr>
        <p:spPr>
          <a:xfrm>
            <a:off x="6771479" y="136281"/>
            <a:ext cx="143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DC Voltage(V)</a:t>
            </a:r>
            <a:endParaRPr lang="en-SG" sz="12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5ACA58-C9DE-A298-6ABC-7A97D8E2F404}"/>
              </a:ext>
            </a:extLst>
          </p:cNvPr>
          <p:cNvCxnSpPr>
            <a:cxnSpLocks/>
          </p:cNvCxnSpPr>
          <p:nvPr/>
        </p:nvCxnSpPr>
        <p:spPr>
          <a:xfrm>
            <a:off x="7617440" y="421215"/>
            <a:ext cx="0" cy="13651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009CC3-8405-7B96-9F84-047D00E8D3EB}"/>
              </a:ext>
            </a:extLst>
          </p:cNvPr>
          <p:cNvCxnSpPr>
            <a:cxnSpLocks/>
          </p:cNvCxnSpPr>
          <p:nvPr/>
        </p:nvCxnSpPr>
        <p:spPr>
          <a:xfrm flipV="1">
            <a:off x="1380217" y="5242874"/>
            <a:ext cx="0" cy="12616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DC0A388-5CA5-0DA1-6C8F-22F8A961A507}"/>
              </a:ext>
            </a:extLst>
          </p:cNvPr>
          <p:cNvSpPr txBox="1"/>
          <p:nvPr/>
        </p:nvSpPr>
        <p:spPr>
          <a:xfrm>
            <a:off x="531801" y="6504495"/>
            <a:ext cx="184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current speed gauge 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637409-F6DF-8BE7-A2CB-1971766EFC0C}"/>
              </a:ext>
            </a:extLst>
          </p:cNvPr>
          <p:cNvCxnSpPr>
            <a:cxnSpLocks/>
          </p:cNvCxnSpPr>
          <p:nvPr/>
        </p:nvCxnSpPr>
        <p:spPr>
          <a:xfrm flipV="1">
            <a:off x="3266909" y="5873684"/>
            <a:ext cx="0" cy="5459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2882C3-7E4E-F68F-E379-826E511CB13E}"/>
              </a:ext>
            </a:extLst>
          </p:cNvPr>
          <p:cNvSpPr txBox="1"/>
          <p:nvPr/>
        </p:nvSpPr>
        <p:spPr>
          <a:xfrm>
            <a:off x="2653156" y="6357441"/>
            <a:ext cx="184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average speed indicator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085A42-3605-A6C9-C66E-A74291F6B222}"/>
              </a:ext>
            </a:extLst>
          </p:cNvPr>
          <p:cNvCxnSpPr>
            <a:cxnSpLocks/>
          </p:cNvCxnSpPr>
          <p:nvPr/>
        </p:nvCxnSpPr>
        <p:spPr>
          <a:xfrm flipV="1">
            <a:off x="5137608" y="5873684"/>
            <a:ext cx="478146" cy="6308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32469-6EA2-D765-D01A-18966B1C7833}"/>
              </a:ext>
            </a:extLst>
          </p:cNvPr>
          <p:cNvSpPr txBox="1"/>
          <p:nvPr/>
        </p:nvSpPr>
        <p:spPr>
          <a:xfrm>
            <a:off x="4209646" y="6412161"/>
            <a:ext cx="15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poser state reset button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7BC8B3-4664-F562-4BE5-8B6DC63E26CE}"/>
              </a:ext>
            </a:extLst>
          </p:cNvPr>
          <p:cNvCxnSpPr>
            <a:cxnSpLocks/>
          </p:cNvCxnSpPr>
          <p:nvPr/>
        </p:nvCxnSpPr>
        <p:spPr>
          <a:xfrm flipH="1" flipV="1">
            <a:off x="6056948" y="5873684"/>
            <a:ext cx="329131" cy="6308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AE624F-4363-68B8-6E84-5D175FA4919E}"/>
              </a:ext>
            </a:extLst>
          </p:cNvPr>
          <p:cNvSpPr txBox="1"/>
          <p:nvPr/>
        </p:nvSpPr>
        <p:spPr>
          <a:xfrm>
            <a:off x="5890175" y="6455614"/>
            <a:ext cx="205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emergency stop button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F06BBD-B2DC-3B60-8F3E-06A744755A51}"/>
              </a:ext>
            </a:extLst>
          </p:cNvPr>
          <p:cNvCxnSpPr>
            <a:cxnSpLocks/>
          </p:cNvCxnSpPr>
          <p:nvPr/>
        </p:nvCxnSpPr>
        <p:spPr>
          <a:xfrm>
            <a:off x="9489876" y="413280"/>
            <a:ext cx="0" cy="8805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014EB6-04F2-0CA9-0B1A-9806A45ADD5B}"/>
              </a:ext>
            </a:extLst>
          </p:cNvPr>
          <p:cNvSpPr txBox="1"/>
          <p:nvPr/>
        </p:nvSpPr>
        <p:spPr>
          <a:xfrm>
            <a:off x="8841153" y="160346"/>
            <a:ext cx="17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state history table </a:t>
            </a:r>
            <a:endParaRPr lang="en-SG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425E60-C437-C869-FBC2-F04114C91D28}"/>
              </a:ext>
            </a:extLst>
          </p:cNvPr>
          <p:cNvSpPr txBox="1"/>
          <p:nvPr/>
        </p:nvSpPr>
        <p:spPr>
          <a:xfrm>
            <a:off x="8107574" y="6342766"/>
            <a:ext cx="155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Train’s Control PLC state panel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3BFF6B-81F6-01F5-DF2F-9A755F52C90F}"/>
              </a:ext>
            </a:extLst>
          </p:cNvPr>
          <p:cNvSpPr/>
          <p:nvPr/>
        </p:nvSpPr>
        <p:spPr>
          <a:xfrm>
            <a:off x="7992282" y="1021083"/>
            <a:ext cx="3479371" cy="1800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7DCD1E-B209-B758-A593-5D598261C650}"/>
              </a:ext>
            </a:extLst>
          </p:cNvPr>
          <p:cNvSpPr/>
          <p:nvPr/>
        </p:nvSpPr>
        <p:spPr>
          <a:xfrm>
            <a:off x="8012783" y="3005423"/>
            <a:ext cx="1791094" cy="23961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C58AA9-F50C-B580-B38F-1355A1EF4B89}"/>
              </a:ext>
            </a:extLst>
          </p:cNvPr>
          <p:cNvCxnSpPr>
            <a:cxnSpLocks/>
          </p:cNvCxnSpPr>
          <p:nvPr/>
        </p:nvCxnSpPr>
        <p:spPr>
          <a:xfrm flipV="1">
            <a:off x="9162854" y="5401559"/>
            <a:ext cx="0" cy="955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36E08F-5D71-8BC4-D805-0A7663A64CD6}"/>
              </a:ext>
            </a:extLst>
          </p:cNvPr>
          <p:cNvCxnSpPr>
            <a:cxnSpLocks/>
          </p:cNvCxnSpPr>
          <p:nvPr/>
        </p:nvCxnSpPr>
        <p:spPr>
          <a:xfrm flipH="1" flipV="1">
            <a:off x="9824302" y="5638800"/>
            <a:ext cx="875121" cy="7714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8DD148-728C-EFB5-3E7A-9A71587DF481}"/>
              </a:ext>
            </a:extLst>
          </p:cNvPr>
          <p:cNvSpPr txBox="1"/>
          <p:nvPr/>
        </p:nvSpPr>
        <p:spPr>
          <a:xfrm>
            <a:off x="9772575" y="6390683"/>
            <a:ext cx="187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Train’s collision avoidance  overload control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483953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rain entrance block signal&#10;&#10;Description automatically generated">
            <a:extLst>
              <a:ext uri="{FF2B5EF4-FFF2-40B4-BE49-F238E27FC236}">
                <a16:creationId xmlns:a16="http://schemas.microsoft.com/office/drawing/2014/main" id="{90C9F382-8971-C177-4A6E-876C8ECD4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62" y="4701790"/>
            <a:ext cx="2521318" cy="14404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D74BD40-1980-9E66-F040-FD7A8D85C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59" y="556416"/>
            <a:ext cx="2663768" cy="15257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Picture 7" descr="A diagram of a ladder&#10;&#10;Description automatically generated">
            <a:extLst>
              <a:ext uri="{FF2B5EF4-FFF2-40B4-BE49-F238E27FC236}">
                <a16:creationId xmlns:a16="http://schemas.microsoft.com/office/drawing/2014/main" id="{CD3F76D4-D70D-8FE0-B60E-0DDA78A2D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615" y="2800702"/>
            <a:ext cx="2560810" cy="14135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9A91C3A-419A-8AD9-FDD7-E07419973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216" y="2800702"/>
            <a:ext cx="2560810" cy="14404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 descr="A diagram of a train crossing&#10;&#10;Description automatically generated">
            <a:extLst>
              <a:ext uri="{FF2B5EF4-FFF2-40B4-BE49-F238E27FC236}">
                <a16:creationId xmlns:a16="http://schemas.microsoft.com/office/drawing/2014/main" id="{0648D433-2AF3-EDD7-84F2-FF996619B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615" y="4701790"/>
            <a:ext cx="2521318" cy="14404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A7F231B-01A5-DC4C-00FE-FB28687A172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>
            <a:off x="5670977" y="1714835"/>
            <a:ext cx="718511" cy="145322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A13335B-ADDC-8260-F942-A271352A8E2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7147676" y="1691357"/>
            <a:ext cx="718511" cy="15001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4AD60F-5604-BB40-CAE7-6A075F8661D6}"/>
              </a:ext>
            </a:extLst>
          </p:cNvPr>
          <p:cNvSpPr txBox="1"/>
          <p:nvPr/>
        </p:nvSpPr>
        <p:spPr>
          <a:xfrm>
            <a:off x="4023216" y="2518531"/>
            <a:ext cx="1731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Junction PLC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1637E8-69E6-6629-F4E0-B362428B2CBC}"/>
              </a:ext>
            </a:extLst>
          </p:cNvPr>
          <p:cNvSpPr txBox="1"/>
          <p:nvPr/>
        </p:nvSpPr>
        <p:spPr>
          <a:xfrm>
            <a:off x="8617727" y="2505073"/>
            <a:ext cx="86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Station PLC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873D2-EAEE-A455-A2B1-4BC534D5EBE9}"/>
              </a:ext>
            </a:extLst>
          </p:cNvPr>
          <p:cNvSpPr txBox="1"/>
          <p:nvPr/>
        </p:nvSpPr>
        <p:spPr>
          <a:xfrm>
            <a:off x="6730007" y="2169556"/>
            <a:ext cx="988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Modbus-TCP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BC534-45A9-3A9E-1C48-7B01D3F9A85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5303621" y="4241158"/>
            <a:ext cx="0" cy="46063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6EE183-7C7A-B41C-80C8-1F43714B6C0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8237274" y="4214243"/>
            <a:ext cx="0" cy="48754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B1B7A8-3DBF-4AF1-D1FF-E8F22C77C8F4}"/>
              </a:ext>
            </a:extLst>
          </p:cNvPr>
          <p:cNvSpPr txBox="1"/>
          <p:nvPr/>
        </p:nvSpPr>
        <p:spPr>
          <a:xfrm>
            <a:off x="3893428" y="4270903"/>
            <a:ext cx="1410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Real word junction sensors and signal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06DB4-8695-10CC-2B73-51DD02A7EF5B}"/>
              </a:ext>
            </a:extLst>
          </p:cNvPr>
          <p:cNvSpPr txBox="1"/>
          <p:nvPr/>
        </p:nvSpPr>
        <p:spPr>
          <a:xfrm>
            <a:off x="8408822" y="4270903"/>
            <a:ext cx="1410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Real word station sensors and signal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B8AB7A-0329-2265-16AE-D03B2E26CE22}"/>
              </a:ext>
            </a:extLst>
          </p:cNvPr>
          <p:cNvSpPr txBox="1"/>
          <p:nvPr/>
        </p:nvSpPr>
        <p:spPr>
          <a:xfrm>
            <a:off x="6903003" y="4217946"/>
            <a:ext cx="1207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UDP simulate electrical signal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624BA2-76EE-2B78-9684-D7316A5BC6DD}"/>
              </a:ext>
            </a:extLst>
          </p:cNvPr>
          <p:cNvSpPr txBox="1"/>
          <p:nvPr/>
        </p:nvSpPr>
        <p:spPr>
          <a:xfrm>
            <a:off x="5286901" y="4241158"/>
            <a:ext cx="1207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UDP simulate electrical signal </a:t>
            </a:r>
          </a:p>
        </p:txBody>
      </p:sp>
    </p:spTree>
    <p:extLst>
      <p:ext uri="{BB962C8B-B14F-4D97-AF65-F5344CB8AC3E}">
        <p14:creationId xmlns:p14="http://schemas.microsoft.com/office/powerpoint/2010/main" val="11311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8307A-304D-5F13-3D2D-371223E0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38" y="4075190"/>
            <a:ext cx="3043465" cy="21542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710004E-43DF-BCF5-FCCA-5D080D0EF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88" y="2211551"/>
            <a:ext cx="3063771" cy="142863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2A63999-5D73-83CF-BDF6-99F6872AD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38" y="99435"/>
            <a:ext cx="3043465" cy="17119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66D8F7-FD9D-469A-73F1-91154C30A381}"/>
              </a:ext>
            </a:extLst>
          </p:cNvPr>
          <p:cNvSpPr txBox="1"/>
          <p:nvPr/>
        </p:nvSpPr>
        <p:spPr>
          <a:xfrm>
            <a:off x="4464826" y="3644303"/>
            <a:ext cx="1799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Real word trains PLC throttle and brake control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ABA91-D63F-ED81-9A56-C31F71FBC962}"/>
              </a:ext>
            </a:extLst>
          </p:cNvPr>
          <p:cNvCxnSpPr>
            <a:cxnSpLocks/>
          </p:cNvCxnSpPr>
          <p:nvPr/>
        </p:nvCxnSpPr>
        <p:spPr>
          <a:xfrm>
            <a:off x="4256559" y="3636479"/>
            <a:ext cx="0" cy="4038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8288F9-5764-E948-6888-008156E68DC2}"/>
              </a:ext>
            </a:extLst>
          </p:cNvPr>
          <p:cNvSpPr txBox="1"/>
          <p:nvPr/>
        </p:nvSpPr>
        <p:spPr>
          <a:xfrm>
            <a:off x="2922288" y="3640182"/>
            <a:ext cx="1207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UDP simulate electrical signal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6E64339-F417-B435-9DCC-4D3EFE8C7C69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5400000">
            <a:off x="4254239" y="2011319"/>
            <a:ext cx="400168" cy="2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0EFF3A-07CA-FFB3-ABBB-FD43B4A9E74E}"/>
              </a:ext>
            </a:extLst>
          </p:cNvPr>
          <p:cNvSpPr txBox="1"/>
          <p:nvPr/>
        </p:nvSpPr>
        <p:spPr>
          <a:xfrm>
            <a:off x="4464826" y="1846223"/>
            <a:ext cx="988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Modbus-TCP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BDF71-5154-55F3-7780-0AA56415CCE7}"/>
              </a:ext>
            </a:extLst>
          </p:cNvPr>
          <p:cNvSpPr txBox="1"/>
          <p:nvPr/>
        </p:nvSpPr>
        <p:spPr>
          <a:xfrm>
            <a:off x="2855552" y="1915101"/>
            <a:ext cx="1731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Control PLC </a:t>
            </a:r>
          </a:p>
        </p:txBody>
      </p:sp>
    </p:spTree>
    <p:extLst>
      <p:ext uri="{BB962C8B-B14F-4D97-AF65-F5344CB8AC3E}">
        <p14:creationId xmlns:p14="http://schemas.microsoft.com/office/powerpoint/2010/main" val="415623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pic>
        <p:nvPicPr>
          <p:cNvPr id="12" name="Picture 1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2DD5637-B5C2-5C9E-4E67-B18ABE7C7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11389" r="23941" b="14276"/>
          <a:stretch/>
        </p:blipFill>
        <p:spPr>
          <a:xfrm>
            <a:off x="3199296" y="4352142"/>
            <a:ext cx="4797778" cy="21110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302990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302990" y="59052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  <a:endCxn id="18" idx="0"/>
          </p:cNvCxnSpPr>
          <p:nvPr/>
        </p:nvCxnSpPr>
        <p:spPr>
          <a:xfrm rot="10800000" flipH="1" flipV="1">
            <a:off x="2489851" y="2012663"/>
            <a:ext cx="858468" cy="2983544"/>
          </a:xfrm>
          <a:prstGeom prst="bentConnector4">
            <a:avLst>
              <a:gd name="adj1" fmla="val -191343"/>
              <a:gd name="adj2" fmla="val 10209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0" y="3408575"/>
            <a:ext cx="813139" cy="2567326"/>
          </a:xfrm>
          <a:prstGeom prst="bentConnector3">
            <a:avLst>
              <a:gd name="adj1" fmla="val -281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906416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395337" y="1439798"/>
            <a:ext cx="2355223" cy="4757594"/>
          </a:xfrm>
          <a:prstGeom prst="bentConnector3">
            <a:avLst>
              <a:gd name="adj1" fmla="val 2958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/>
          <p:nvPr/>
        </p:nvCxnSpPr>
        <p:spPr>
          <a:xfrm flipH="1">
            <a:off x="2773108" y="1458798"/>
            <a:ext cx="1583703" cy="58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4397204" y="1172579"/>
            <a:ext cx="1630533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 entrance block sensor</a:t>
            </a:r>
            <a:endParaRPr lang="en-SG" sz="14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2565114"/>
            <a:ext cx="1646807" cy="4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4403001" y="2788662"/>
            <a:ext cx="13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Area</a:t>
            </a:r>
            <a:endParaRPr lang="en-SG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7950" y="3428374"/>
            <a:ext cx="1716810" cy="3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4545792" y="3618652"/>
            <a:ext cx="1628764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entrance  release sensor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3194151" y="6262297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T-flip-flop latching relay implemented by PLC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>
            <a:off x="3322380" y="2103303"/>
            <a:ext cx="1914050" cy="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5255820" y="1926875"/>
            <a:ext cx="228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entrance block signal 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43B9C-47CD-5EDD-E485-5CC44EE01B1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7737" y="1434189"/>
            <a:ext cx="4289864" cy="57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6620714" y="697954"/>
            <a:ext cx="228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9015319" y="399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1099" y="2080764"/>
            <a:ext cx="3196031" cy="12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7521709" y="1837467"/>
            <a:ext cx="169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174556" y="3880262"/>
            <a:ext cx="4260916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6" y="3594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7541099" y="5220092"/>
            <a:ext cx="14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5D221-07A8-54B9-1AA1-EA1B33CC28D1}"/>
              </a:ext>
            </a:extLst>
          </p:cNvPr>
          <p:cNvCxnSpPr>
            <a:cxnSpLocks/>
          </p:cNvCxnSpPr>
          <p:nvPr/>
        </p:nvCxnSpPr>
        <p:spPr>
          <a:xfrm>
            <a:off x="6545497" y="2948095"/>
            <a:ext cx="4397284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EFBBC-7E30-3FAA-2C3C-A91BF96D90B7}"/>
              </a:ext>
            </a:extLst>
          </p:cNvPr>
          <p:cNvCxnSpPr>
            <a:cxnSpLocks/>
          </p:cNvCxnSpPr>
          <p:nvPr/>
        </p:nvCxnSpPr>
        <p:spPr>
          <a:xfrm flipH="1">
            <a:off x="6545497" y="2227686"/>
            <a:ext cx="17935" cy="751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5624809" y="2220322"/>
            <a:ext cx="169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4: Junction entrance block signal will turn OFF (green) to allow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73C7348-1777-A0CE-3CAE-96EC6F83F2DC}"/>
              </a:ext>
            </a:extLst>
          </p:cNvPr>
          <p:cNvCxnSpPr>
            <a:cxnSpLocks/>
          </p:cNvCxnSpPr>
          <p:nvPr/>
        </p:nvCxnSpPr>
        <p:spPr>
          <a:xfrm>
            <a:off x="841036" y="623674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67D6CD-1EF2-798D-0E2C-7421A4F4C60A}"/>
              </a:ext>
            </a:extLst>
          </p:cNvPr>
          <p:cNvSpPr txBox="1"/>
          <p:nvPr/>
        </p:nvSpPr>
        <p:spPr>
          <a:xfrm>
            <a:off x="1366936" y="628404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Junction’s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EDF3B-6D77-B6E5-9017-C61597421AB1}"/>
              </a:ext>
            </a:extLst>
          </p:cNvPr>
          <p:cNvSpPr/>
          <p:nvPr/>
        </p:nvSpPr>
        <p:spPr>
          <a:xfrm>
            <a:off x="5045619" y="31418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Logic calculator (thread2)</a:t>
            </a:r>
            <a:endParaRPr lang="en-SG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F02B7-C6E8-5FDF-BF95-9925F3A4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73" y="2654182"/>
            <a:ext cx="324555" cy="37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8BE64-8480-8EB1-C1BF-AA2D25D919D6}"/>
              </a:ext>
            </a:extLst>
          </p:cNvPr>
          <p:cNvSpPr txBox="1"/>
          <p:nvPr/>
        </p:nvSpPr>
        <p:spPr>
          <a:xfrm>
            <a:off x="6643205" y="2694765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Ladder logic bank</a:t>
            </a:r>
            <a:endParaRPr lang="en-SG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(thread3)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0C2F0-EF7B-6479-6AF8-8A56E9B5830E}"/>
              </a:ext>
            </a:extLst>
          </p:cNvPr>
          <p:cNvCxnSpPr>
            <a:cxnSpLocks/>
          </p:cNvCxnSpPr>
          <p:nvPr/>
        </p:nvCxnSpPr>
        <p:spPr>
          <a:xfrm>
            <a:off x="5559378" y="2698156"/>
            <a:ext cx="0" cy="4389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8736B-A0EF-7E17-9854-18431EE2A1F0}"/>
              </a:ext>
            </a:extLst>
          </p:cNvPr>
          <p:cNvCxnSpPr>
            <a:stCxn id="14" idx="2"/>
          </p:cNvCxnSpPr>
          <p:nvPr/>
        </p:nvCxnSpPr>
        <p:spPr>
          <a:xfrm flipH="1">
            <a:off x="6442350" y="3026186"/>
            <a:ext cx="1" cy="1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5157-112B-D9DA-335C-ACCA720A23CE}"/>
              </a:ext>
            </a:extLst>
          </p:cNvPr>
          <p:cNvCxnSpPr>
            <a:cxnSpLocks/>
          </p:cNvCxnSpPr>
          <p:nvPr/>
        </p:nvCxnSpPr>
        <p:spPr>
          <a:xfrm flipV="1">
            <a:off x="5446413" y="3624345"/>
            <a:ext cx="0" cy="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9A6E-2D74-9DB6-ABF5-289A4EBECAE2}"/>
              </a:ext>
            </a:extLst>
          </p:cNvPr>
          <p:cNvSpPr txBox="1"/>
          <p:nvPr/>
        </p:nvSpPr>
        <p:spPr>
          <a:xfrm>
            <a:off x="5506835" y="3580867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state change  data</a:t>
            </a:r>
            <a:endParaRPr lang="en-SG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C8113F-F52D-12CC-63F9-9F9455CCAE18}"/>
              </a:ext>
            </a:extLst>
          </p:cNvPr>
          <p:cNvCxnSpPr>
            <a:cxnSpLocks/>
          </p:cNvCxnSpPr>
          <p:nvPr/>
        </p:nvCxnSpPr>
        <p:spPr>
          <a:xfrm>
            <a:off x="6419531" y="3636623"/>
            <a:ext cx="0" cy="37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A938C7-7EC1-B20D-6E35-F4BE5099FB80}"/>
              </a:ext>
            </a:extLst>
          </p:cNvPr>
          <p:cNvSpPr txBox="1"/>
          <p:nvPr/>
        </p:nvSpPr>
        <p:spPr>
          <a:xfrm>
            <a:off x="6412942" y="3616841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state change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031917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2414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F9D394-929D-439C-24DC-BB5FC14BB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239272"/>
            <a:ext cx="2230876" cy="12803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10049649" y="3605571"/>
            <a:ext cx="2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Railway[Metro] System SCADA-HMI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65724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1658C-8A1E-A6B2-E9DC-595B5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7" y="905191"/>
            <a:ext cx="2495238" cy="25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BD60F-8A6C-1948-4A7E-33AAAEC5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5" y="398999"/>
            <a:ext cx="2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2720</Words>
  <Application>Microsoft Office PowerPoint</Application>
  <PresentationFormat>Widescreen</PresentationFormat>
  <Paragraphs>536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97</cp:revision>
  <dcterms:created xsi:type="dcterms:W3CDTF">2023-06-01T08:16:04Z</dcterms:created>
  <dcterms:modified xsi:type="dcterms:W3CDTF">2024-03-12T10:03:44Z</dcterms:modified>
</cp:coreProperties>
</file>