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305" r:id="rId5"/>
    <p:sldId id="258" r:id="rId6"/>
    <p:sldId id="259" r:id="rId7"/>
    <p:sldId id="260" r:id="rId8"/>
    <p:sldId id="262" r:id="rId9"/>
    <p:sldId id="307" r:id="rId10"/>
    <p:sldId id="263" r:id="rId11"/>
    <p:sldId id="306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2" autoAdjust="0"/>
  </p:normalViewPr>
  <p:slideViewPr>
    <p:cSldViewPr snapToGrid="0">
      <p:cViewPr varScale="1">
        <p:scale>
          <a:sx n="93" d="100"/>
          <a:sy n="93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F645-2CFC-2936-E3D7-31AE4C8F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93D13-D966-5A95-A578-7C72B2D4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1DAD-E2D3-45A6-7E1D-1AF08FE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9B37-EDCF-DE89-5F91-CEA66C46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CA84-1B20-4E2B-82F5-3FA7304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40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E949-FBD7-6B03-C9DF-B68EF911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B58F3-4D2B-7D4E-6B2E-6B79E8F9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AB4F-BA36-E7F7-514A-AB0870FF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E1A5-B133-566B-2163-B633D30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53C7-07F0-6107-156B-6AAF6BE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5B53-06EF-E4AD-1362-CBC75253F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6F485-B8E5-1AE4-146D-D3951734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A2CE-6B85-3085-8D9F-4516FBC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7AB3-0508-12F0-11FF-EDFA7791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2DC2-3825-BCF4-B319-1E3F78C0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7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B609-F788-F4F3-9913-980CD3A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D7C8-0ECA-853B-D061-A85E2BC5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6A92-E308-D3B7-4EB4-09C416C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E8A6-162C-5A8B-EF6B-3C087C6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5F3-B2E8-2FB8-54D7-86D57630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16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71E4-5A0E-0A72-3F69-AE77DFF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A34C-5598-818E-ACC6-7BC956BE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B964-66A8-2744-F7D1-EC0F99A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3B46-9977-35E1-4078-5E26285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862A-B47D-DF7F-F8F1-A29F846A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7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13A-508F-A6BF-4BFC-D55B68DF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81-957B-172B-3DAE-1B461C684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B159E-E3E8-B447-412A-6B98344C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71E1-E4B7-4F01-9C24-5D3F50BD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FA38-EB19-D0B1-D52D-654490BC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7AA8-DF9D-A36E-AC44-C4B1A825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0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FF1E-16CF-8975-2CAC-8F10A3C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023E-399F-CC99-D19F-EEC50FC3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F461-244B-718A-164D-835BFAE9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B4386-965E-D09B-DF23-215948C2E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FB53-4746-842F-0308-4C38110E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74B0-AC9E-A45A-FDFB-D5406088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5ED82-E382-9FD6-9929-C23A22E9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3D64E-3A11-1A3C-10CB-BC602D5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5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BE11-4FCF-63E5-969F-C73C4709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60333-D7AD-BD68-BBFD-15F4E6F8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B2D92-FA4E-AB59-31D3-31078484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9952-82B7-2E82-0D41-469981E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8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C8456-8236-24F1-F061-5D6E64BD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F78FF-5750-F4A3-3A4E-094200A0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C6D64-C553-6CC9-015D-B7A455CF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0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0830-FBA9-C779-142C-365C564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DB61-7271-F5DC-064C-5A989DC0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8696-B9BE-33F2-08B6-1D3A1CAB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4436-C5C7-C8F2-DE66-9147869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4B5E-5D12-ABD5-1BA7-E4B8DB26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C47E-B4AF-A83E-5652-7C571BC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7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6D17-C6F3-87F1-2B1D-830275C0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AA782-DF16-E6EA-C930-86662A8B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7E54-0BF0-00A6-8CB2-526BE7E3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47C9-3AFE-1F8E-3B03-25BB4B85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F316-3791-D8E2-21EC-5126ACA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19BF-EEBF-D7D3-4351-0D17BD92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1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A233C-E70B-9C3B-AB61-B6FFE50E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F78-1628-01A6-62B9-D8E9FBC7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4FAE-B0B9-A7D8-DE3A-17652761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06AF-8DFA-4137-89EF-0EFE93628E77}" type="datetimeFigureOut">
              <a:rPr lang="en-SG" smtClean="0"/>
              <a:t>20/1/2024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E57E-CC37-1303-7572-54D90C4C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2329-90C2-FCE8-F4BE-B3F61DFA4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98895378-C6F7-AA53-D5FB-3F02E3BB2B29}"/>
              </a:ext>
            </a:extLst>
          </p:cNvPr>
          <p:cNvSpPr/>
          <p:nvPr/>
        </p:nvSpPr>
        <p:spPr>
          <a:xfrm>
            <a:off x="3539777" y="2263923"/>
            <a:ext cx="831835" cy="664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DD2FF-4443-AF08-741B-C340D83E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2539" y="695285"/>
            <a:ext cx="9410248" cy="5226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90D61-5CA5-7E1F-665F-B3ED589D389B}"/>
              </a:ext>
            </a:extLst>
          </p:cNvPr>
          <p:cNvSpPr txBox="1"/>
          <p:nvPr/>
        </p:nvSpPr>
        <p:spPr>
          <a:xfrm>
            <a:off x="0" y="0"/>
            <a:ext cx="90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Attack Scenario 1: False command injection attack via phishing email and Backdoor Trojan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AAEF4-C08F-B1C2-335B-5091337B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9" y="5760759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717B8-2002-56B5-2A15-57AAA17CC989}"/>
              </a:ext>
            </a:extLst>
          </p:cNvPr>
          <p:cNvCxnSpPr>
            <a:cxnSpLocks/>
          </p:cNvCxnSpPr>
          <p:nvPr/>
        </p:nvCxnSpPr>
        <p:spPr>
          <a:xfrm flipH="1" flipV="1">
            <a:off x="2239213" y="5133860"/>
            <a:ext cx="4114" cy="61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1D2E241-996E-E307-C4B7-317970363CD0}"/>
              </a:ext>
            </a:extLst>
          </p:cNvPr>
          <p:cNvSpPr/>
          <p:nvPr/>
        </p:nvSpPr>
        <p:spPr>
          <a:xfrm>
            <a:off x="2291935" y="53116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0A057-DC64-95D2-A69E-0E78C791B7CA}"/>
              </a:ext>
            </a:extLst>
          </p:cNvPr>
          <p:cNvCxnSpPr>
            <a:cxnSpLocks/>
          </p:cNvCxnSpPr>
          <p:nvPr/>
        </p:nvCxnSpPr>
        <p:spPr>
          <a:xfrm flipH="1">
            <a:off x="1068637" y="4526575"/>
            <a:ext cx="9337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FC9E9AF-F404-75E5-6A7C-482A6D1A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5" y="4317768"/>
            <a:ext cx="339408" cy="25979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0F20D8-76E5-F382-84BB-DA8B2F87569E}"/>
              </a:ext>
            </a:extLst>
          </p:cNvPr>
          <p:cNvCxnSpPr>
            <a:cxnSpLocks/>
          </p:cNvCxnSpPr>
          <p:nvPr/>
        </p:nvCxnSpPr>
        <p:spPr>
          <a:xfrm flipV="1">
            <a:off x="2109376" y="4520523"/>
            <a:ext cx="0" cy="30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00EE09-5CAC-C889-5341-5A4D0AC22045}"/>
              </a:ext>
            </a:extLst>
          </p:cNvPr>
          <p:cNvCxnSpPr>
            <a:cxnSpLocks/>
          </p:cNvCxnSpPr>
          <p:nvPr/>
        </p:nvCxnSpPr>
        <p:spPr>
          <a:xfrm flipV="1">
            <a:off x="1085714" y="4162320"/>
            <a:ext cx="0" cy="314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0AE3810-D6D5-229F-1978-7EFA90DE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33" y="3814451"/>
            <a:ext cx="339408" cy="25979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8B08B-735F-251E-F67E-5509054434B2}"/>
              </a:ext>
            </a:extLst>
          </p:cNvPr>
          <p:cNvCxnSpPr>
            <a:cxnSpLocks/>
          </p:cNvCxnSpPr>
          <p:nvPr/>
        </p:nvCxnSpPr>
        <p:spPr>
          <a:xfrm flipV="1">
            <a:off x="1088218" y="3038686"/>
            <a:ext cx="0" cy="775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07CB6-36BB-CB5F-FF4D-BC76F9BEF7EF}"/>
              </a:ext>
            </a:extLst>
          </p:cNvPr>
          <p:cNvCxnSpPr>
            <a:cxnSpLocks/>
          </p:cNvCxnSpPr>
          <p:nvPr/>
        </p:nvCxnSpPr>
        <p:spPr>
          <a:xfrm>
            <a:off x="1106465" y="3029881"/>
            <a:ext cx="5246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EF826-EC33-8217-9153-0662AB42A404}"/>
              </a:ext>
            </a:extLst>
          </p:cNvPr>
          <p:cNvCxnSpPr>
            <a:cxnSpLocks/>
          </p:cNvCxnSpPr>
          <p:nvPr/>
        </p:nvCxnSpPr>
        <p:spPr>
          <a:xfrm flipV="1">
            <a:off x="1656260" y="2834640"/>
            <a:ext cx="0" cy="248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F0B5392-D783-709A-2814-ABB49C8D8286}"/>
              </a:ext>
            </a:extLst>
          </p:cNvPr>
          <p:cNvSpPr/>
          <p:nvPr/>
        </p:nvSpPr>
        <p:spPr>
          <a:xfrm>
            <a:off x="838775" y="306241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456D73-489E-8642-940B-575ACF094047}"/>
              </a:ext>
            </a:extLst>
          </p:cNvPr>
          <p:cNvCxnSpPr>
            <a:cxnSpLocks/>
          </p:cNvCxnSpPr>
          <p:nvPr/>
        </p:nvCxnSpPr>
        <p:spPr>
          <a:xfrm>
            <a:off x="1953836" y="2919058"/>
            <a:ext cx="0" cy="680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A47CF97-F21D-CA3B-25D2-C76698AED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83" y="2630908"/>
            <a:ext cx="339408" cy="263164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B518829-E02A-812F-9DBC-CDA7F1D77EB5}"/>
              </a:ext>
            </a:extLst>
          </p:cNvPr>
          <p:cNvSpPr/>
          <p:nvPr/>
        </p:nvSpPr>
        <p:spPr>
          <a:xfrm>
            <a:off x="1723145" y="315679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7FEDC7-4666-54A3-92CA-E6B9F182FDBC}"/>
              </a:ext>
            </a:extLst>
          </p:cNvPr>
          <p:cNvCxnSpPr>
            <a:cxnSpLocks/>
          </p:cNvCxnSpPr>
          <p:nvPr/>
        </p:nvCxnSpPr>
        <p:spPr>
          <a:xfrm>
            <a:off x="2109376" y="2834639"/>
            <a:ext cx="182559" cy="248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211961-7244-375A-91EB-2D65E96E1C71}"/>
              </a:ext>
            </a:extLst>
          </p:cNvPr>
          <p:cNvCxnSpPr>
            <a:cxnSpLocks/>
          </p:cNvCxnSpPr>
          <p:nvPr/>
        </p:nvCxnSpPr>
        <p:spPr>
          <a:xfrm flipV="1">
            <a:off x="2309820" y="3029762"/>
            <a:ext cx="1228640" cy="22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E5EAB5-C51E-642D-442D-523E235C8621}"/>
              </a:ext>
            </a:extLst>
          </p:cNvPr>
          <p:cNvCxnSpPr>
            <a:cxnSpLocks/>
          </p:cNvCxnSpPr>
          <p:nvPr/>
        </p:nvCxnSpPr>
        <p:spPr>
          <a:xfrm flipV="1">
            <a:off x="3574538" y="2762490"/>
            <a:ext cx="147070" cy="218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F85CB3E-45E0-6EBB-7B4F-4886CAA15FF8}"/>
              </a:ext>
            </a:extLst>
          </p:cNvPr>
          <p:cNvSpPr/>
          <p:nvPr/>
        </p:nvSpPr>
        <p:spPr>
          <a:xfrm>
            <a:off x="3263914" y="280568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23D36D-2138-9721-B893-024C20642C5C}"/>
              </a:ext>
            </a:extLst>
          </p:cNvPr>
          <p:cNvCxnSpPr>
            <a:cxnSpLocks/>
          </p:cNvCxnSpPr>
          <p:nvPr/>
        </p:nvCxnSpPr>
        <p:spPr>
          <a:xfrm flipH="1">
            <a:off x="3616232" y="2834639"/>
            <a:ext cx="336822" cy="1042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2738F16-78E1-6CC4-FA5B-583FE261D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063" y="3014531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BD8C9-E843-3219-53B5-12F846D6E212}"/>
              </a:ext>
            </a:extLst>
          </p:cNvPr>
          <p:cNvCxnSpPr>
            <a:cxnSpLocks/>
          </p:cNvCxnSpPr>
          <p:nvPr/>
        </p:nvCxnSpPr>
        <p:spPr>
          <a:xfrm flipH="1" flipV="1">
            <a:off x="4004056" y="2796429"/>
            <a:ext cx="189934" cy="179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C7DEF1-FC3D-E55D-139B-F090525B009C}"/>
              </a:ext>
            </a:extLst>
          </p:cNvPr>
          <p:cNvSpPr/>
          <p:nvPr/>
        </p:nvSpPr>
        <p:spPr>
          <a:xfrm>
            <a:off x="3846772" y="260099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8C4876-0C6A-D6CD-3873-143BF9B4DD69}"/>
              </a:ext>
            </a:extLst>
          </p:cNvPr>
          <p:cNvCxnSpPr>
            <a:cxnSpLocks/>
          </p:cNvCxnSpPr>
          <p:nvPr/>
        </p:nvCxnSpPr>
        <p:spPr>
          <a:xfrm>
            <a:off x="3955989" y="2871495"/>
            <a:ext cx="228285" cy="727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0C88FD8-4325-D930-5BB1-6F0B05B7412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83966" y="5130204"/>
            <a:ext cx="5837074" cy="901913"/>
          </a:xfrm>
          <a:prstGeom prst="bentConnector3">
            <a:avLst>
              <a:gd name="adj1" fmla="val 1001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E72A9-DDFD-4693-C45C-CA3B7972A7AF}"/>
              </a:ext>
            </a:extLst>
          </p:cNvPr>
          <p:cNvCxnSpPr>
            <a:cxnSpLocks/>
          </p:cNvCxnSpPr>
          <p:nvPr/>
        </p:nvCxnSpPr>
        <p:spPr>
          <a:xfrm flipH="1" flipV="1">
            <a:off x="4476438" y="2708058"/>
            <a:ext cx="379440" cy="354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85FD3C21-9238-8B08-52B7-4890D3E58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929" y="2446887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4BC52F-7ED5-2806-B2A0-675F85738C5B}"/>
              </a:ext>
            </a:extLst>
          </p:cNvPr>
          <p:cNvCxnSpPr>
            <a:cxnSpLocks/>
          </p:cNvCxnSpPr>
          <p:nvPr/>
        </p:nvCxnSpPr>
        <p:spPr>
          <a:xfrm flipH="1">
            <a:off x="4861819" y="3062417"/>
            <a:ext cx="5498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AC0F1B-A446-C297-5AC7-54ED7346A25A}"/>
              </a:ext>
            </a:extLst>
          </p:cNvPr>
          <p:cNvCxnSpPr>
            <a:cxnSpLocks/>
          </p:cNvCxnSpPr>
          <p:nvPr/>
        </p:nvCxnSpPr>
        <p:spPr>
          <a:xfrm flipH="1" flipV="1">
            <a:off x="5493943" y="3038686"/>
            <a:ext cx="17025" cy="1543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DA308D-0E39-9516-E063-F1F2EEC6618E}"/>
              </a:ext>
            </a:extLst>
          </p:cNvPr>
          <p:cNvCxnSpPr>
            <a:cxnSpLocks/>
          </p:cNvCxnSpPr>
          <p:nvPr/>
        </p:nvCxnSpPr>
        <p:spPr>
          <a:xfrm flipH="1">
            <a:off x="5510968" y="4587304"/>
            <a:ext cx="3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08B3C07-534C-E507-3E2B-51C1E866593C}"/>
              </a:ext>
            </a:extLst>
          </p:cNvPr>
          <p:cNvSpPr/>
          <p:nvPr/>
        </p:nvSpPr>
        <p:spPr>
          <a:xfrm>
            <a:off x="4182264" y="221616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FDC00B-2AFE-A2FA-90C8-C7208CAF16C4}"/>
              </a:ext>
            </a:extLst>
          </p:cNvPr>
          <p:cNvSpPr/>
          <p:nvPr/>
        </p:nvSpPr>
        <p:spPr>
          <a:xfrm>
            <a:off x="4827457" y="268115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DC998B9-CC29-EA29-DA75-2486C5647DD8}"/>
              </a:ext>
            </a:extLst>
          </p:cNvPr>
          <p:cNvSpPr/>
          <p:nvPr/>
        </p:nvSpPr>
        <p:spPr>
          <a:xfrm>
            <a:off x="5312326" y="576075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B341B71-BF71-03AC-46EA-CBDEF03996B5}"/>
              </a:ext>
            </a:extLst>
          </p:cNvPr>
          <p:cNvSpPr/>
          <p:nvPr/>
        </p:nvSpPr>
        <p:spPr>
          <a:xfrm>
            <a:off x="4743393" y="330874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BB73F-090F-B612-85E7-E5D73B5D33D6}"/>
              </a:ext>
            </a:extLst>
          </p:cNvPr>
          <p:cNvCxnSpPr>
            <a:cxnSpLocks/>
          </p:cNvCxnSpPr>
          <p:nvPr/>
        </p:nvCxnSpPr>
        <p:spPr>
          <a:xfrm>
            <a:off x="4382801" y="2779536"/>
            <a:ext cx="532788" cy="479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2367CB-64CF-C24B-522E-74ACEC6D82EC}"/>
              </a:ext>
            </a:extLst>
          </p:cNvPr>
          <p:cNvCxnSpPr>
            <a:cxnSpLocks/>
          </p:cNvCxnSpPr>
          <p:nvPr/>
        </p:nvCxnSpPr>
        <p:spPr>
          <a:xfrm>
            <a:off x="4926778" y="3243112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807A54-9EF2-5653-7710-51623497F760}"/>
              </a:ext>
            </a:extLst>
          </p:cNvPr>
          <p:cNvCxnSpPr>
            <a:cxnSpLocks/>
          </p:cNvCxnSpPr>
          <p:nvPr/>
        </p:nvCxnSpPr>
        <p:spPr>
          <a:xfrm>
            <a:off x="5338403" y="3262438"/>
            <a:ext cx="17025" cy="1407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87F4CF-30FD-0D2B-F54B-DA1B3CE44F6C}"/>
              </a:ext>
            </a:extLst>
          </p:cNvPr>
          <p:cNvCxnSpPr>
            <a:cxnSpLocks/>
          </p:cNvCxnSpPr>
          <p:nvPr/>
        </p:nvCxnSpPr>
        <p:spPr>
          <a:xfrm flipV="1">
            <a:off x="5346915" y="476829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01A342D9-3322-94EA-FF4D-DB0B465319E5}"/>
              </a:ext>
            </a:extLst>
          </p:cNvPr>
          <p:cNvSpPr/>
          <p:nvPr/>
        </p:nvSpPr>
        <p:spPr>
          <a:xfrm>
            <a:off x="5427067" y="47969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0B00F88-CAAF-AA98-61AD-1459D6A25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695" y="3624190"/>
            <a:ext cx="407020" cy="39210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457FB3E-7777-5DC0-5597-16979283EB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903" b="15079"/>
          <a:stretch/>
        </p:blipFill>
        <p:spPr>
          <a:xfrm>
            <a:off x="7348070" y="6123664"/>
            <a:ext cx="2685714" cy="682887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80DB75-9F91-C0B0-98A2-A24DF974D840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8690927" y="5311605"/>
            <a:ext cx="0" cy="812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5873F1A2-E7DC-21DD-112C-933DB1A33AEF}"/>
              </a:ext>
            </a:extLst>
          </p:cNvPr>
          <p:cNvSpPr/>
          <p:nvPr/>
        </p:nvSpPr>
        <p:spPr>
          <a:xfrm>
            <a:off x="8781145" y="564374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B2B053-CD71-FC38-6F40-79C93EE23936}"/>
              </a:ext>
            </a:extLst>
          </p:cNvPr>
          <p:cNvSpPr/>
          <p:nvPr/>
        </p:nvSpPr>
        <p:spPr>
          <a:xfrm>
            <a:off x="2172108" y="267466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2797FB-48E8-987E-29CB-F196A44D5446}"/>
              </a:ext>
            </a:extLst>
          </p:cNvPr>
          <p:cNvSpPr/>
          <p:nvPr/>
        </p:nvSpPr>
        <p:spPr>
          <a:xfrm>
            <a:off x="3908088" y="33329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2AF075-2024-5E53-AC7A-52611A0F66C7}"/>
              </a:ext>
            </a:extLst>
          </p:cNvPr>
          <p:cNvSpPr/>
          <p:nvPr/>
        </p:nvSpPr>
        <p:spPr>
          <a:xfrm>
            <a:off x="689930" y="3573054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A97B65-9AB1-C875-A82C-AAE8D3FE811B}"/>
              </a:ext>
            </a:extLst>
          </p:cNvPr>
          <p:cNvSpPr/>
          <p:nvPr/>
        </p:nvSpPr>
        <p:spPr>
          <a:xfrm>
            <a:off x="1781516" y="3550796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4D73513-1764-2A9C-DACB-E65ABAFAC3A4}"/>
              </a:ext>
            </a:extLst>
          </p:cNvPr>
          <p:cNvSpPr/>
          <p:nvPr/>
        </p:nvSpPr>
        <p:spPr>
          <a:xfrm>
            <a:off x="1521765" y="2367428"/>
            <a:ext cx="628927" cy="5425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E8E3C44-0703-BAAA-BCDF-129E4D01C24F}"/>
              </a:ext>
            </a:extLst>
          </p:cNvPr>
          <p:cNvSpPr/>
          <p:nvPr/>
        </p:nvSpPr>
        <p:spPr>
          <a:xfrm>
            <a:off x="4099024" y="3606235"/>
            <a:ext cx="627344" cy="6951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C803C90-2918-0222-C7B5-AC9C0869D9CC}"/>
              </a:ext>
            </a:extLst>
          </p:cNvPr>
          <p:cNvSpPr/>
          <p:nvPr/>
        </p:nvSpPr>
        <p:spPr>
          <a:xfrm>
            <a:off x="5782328" y="4381674"/>
            <a:ext cx="528031" cy="5424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9A77EE-5657-9BAE-881E-AFE6620A41E6}"/>
              </a:ext>
            </a:extLst>
          </p:cNvPr>
          <p:cNvSpPr txBox="1"/>
          <p:nvPr/>
        </p:nvSpPr>
        <p:spPr>
          <a:xfrm>
            <a:off x="1851697" y="6302892"/>
            <a:ext cx="800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3EBF00-A191-6D6D-7870-258EE4E31B0D}"/>
              </a:ext>
            </a:extLst>
          </p:cNvPr>
          <p:cNvSpPr txBox="1"/>
          <p:nvPr/>
        </p:nvSpPr>
        <p:spPr>
          <a:xfrm>
            <a:off x="8938513" y="569040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064D14C-3922-05D0-691E-B2D553A5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429" y="1672104"/>
            <a:ext cx="339408" cy="25979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202684F-3CE4-BA0A-235F-EF15A8A07847}"/>
              </a:ext>
            </a:extLst>
          </p:cNvPr>
          <p:cNvSpPr txBox="1"/>
          <p:nvPr/>
        </p:nvSpPr>
        <p:spPr>
          <a:xfrm>
            <a:off x="10655837" y="1620752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71C6B9C-4DC5-7764-6072-0206D70C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429" y="2143098"/>
            <a:ext cx="339408" cy="26316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4915377-7EBE-5E56-D089-E65A336C21E7}"/>
              </a:ext>
            </a:extLst>
          </p:cNvPr>
          <p:cNvSpPr txBox="1"/>
          <p:nvPr/>
        </p:nvSpPr>
        <p:spPr>
          <a:xfrm>
            <a:off x="10671853" y="2129263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Back door trojan 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9B2F2AD-48C0-0528-82A6-E8CC7123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1683" y="2625933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DAC7D6BF-414B-C11F-E341-5A8025454A95}"/>
              </a:ext>
            </a:extLst>
          </p:cNvPr>
          <p:cNvSpPr txBox="1"/>
          <p:nvPr/>
        </p:nvSpPr>
        <p:spPr>
          <a:xfrm>
            <a:off x="10722021" y="260823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Malware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EB1887-C399-D64B-CC99-043F7B00C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016" y="3145815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2F5B4F8-686B-C4D6-13D9-D86B0FA33D38}"/>
              </a:ext>
            </a:extLst>
          </p:cNvPr>
          <p:cNvSpPr txBox="1"/>
          <p:nvPr/>
        </p:nvSpPr>
        <p:spPr>
          <a:xfrm>
            <a:off x="10737073" y="3093008"/>
            <a:ext cx="124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Network traffic p-cap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BEF974-85D5-D10F-BEEB-36592A612D6C}"/>
              </a:ext>
            </a:extLst>
          </p:cNvPr>
          <p:cNvSpPr/>
          <p:nvPr/>
        </p:nvSpPr>
        <p:spPr>
          <a:xfrm>
            <a:off x="10340611" y="4924134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83F909D-AC00-D6D6-1199-1A0DE130CD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0870" y="4227627"/>
            <a:ext cx="417996" cy="29259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DB6ABED-6AB3-B997-9477-39791E42A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1683" y="3681172"/>
            <a:ext cx="363979" cy="35063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7F863E9-3A0F-5396-EDDD-C168B6891246}"/>
              </a:ext>
            </a:extLst>
          </p:cNvPr>
          <p:cNvSpPr txBox="1"/>
          <p:nvPr/>
        </p:nvSpPr>
        <p:spPr>
          <a:xfrm>
            <a:off x="10705662" y="3596861"/>
            <a:ext cx="148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Critical document and internal manual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9DCF8857-DEEB-E9E0-C521-C58416FFB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2143" y="4317768"/>
            <a:ext cx="417996" cy="29259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A501DCE3-49F2-209F-9A46-FC7CB8EE387D}"/>
              </a:ext>
            </a:extLst>
          </p:cNvPr>
          <p:cNvSpPr txBox="1"/>
          <p:nvPr/>
        </p:nvSpPr>
        <p:spPr>
          <a:xfrm>
            <a:off x="10759873" y="4216832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Harmful Modbus command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0A5AC47-3388-3F43-549D-6C388DC36F62}"/>
              </a:ext>
            </a:extLst>
          </p:cNvPr>
          <p:cNvSpPr txBox="1"/>
          <p:nvPr/>
        </p:nvSpPr>
        <p:spPr>
          <a:xfrm>
            <a:off x="10705662" y="4915531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nodes </a:t>
            </a:r>
          </a:p>
        </p:txBody>
      </p:sp>
    </p:spTree>
    <p:extLst>
      <p:ext uri="{BB962C8B-B14F-4D97-AF65-F5344CB8AC3E}">
        <p14:creationId xmlns:p14="http://schemas.microsoft.com/office/powerpoint/2010/main" val="261398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BB12E8B-97D4-7422-0D20-62C29623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790905"/>
            <a:ext cx="9066667" cy="527619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BE990A9-6EB8-6AED-63DF-C7261C90CFBD}"/>
              </a:ext>
            </a:extLst>
          </p:cNvPr>
          <p:cNvSpPr/>
          <p:nvPr/>
        </p:nvSpPr>
        <p:spPr>
          <a:xfrm>
            <a:off x="7970294" y="3780616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76058BB-2262-F781-9275-7B434CA59ED3}"/>
              </a:ext>
            </a:extLst>
          </p:cNvPr>
          <p:cNvSpPr/>
          <p:nvPr/>
        </p:nvSpPr>
        <p:spPr>
          <a:xfrm>
            <a:off x="7970293" y="449728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FD07E-3004-7E60-2870-317CE540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758" y="685847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42E0BD-172C-F5AB-2476-3DC5BA15DB38}"/>
              </a:ext>
            </a:extLst>
          </p:cNvPr>
          <p:cNvCxnSpPr>
            <a:cxnSpLocks/>
          </p:cNvCxnSpPr>
          <p:nvPr/>
        </p:nvCxnSpPr>
        <p:spPr>
          <a:xfrm flipH="1">
            <a:off x="8177121" y="1228562"/>
            <a:ext cx="294637" cy="241876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86A106-186C-D2AB-D7E0-6F822E8A9E66}"/>
              </a:ext>
            </a:extLst>
          </p:cNvPr>
          <p:cNvCxnSpPr>
            <a:cxnSpLocks/>
          </p:cNvCxnSpPr>
          <p:nvPr/>
        </p:nvCxnSpPr>
        <p:spPr>
          <a:xfrm flipH="1">
            <a:off x="8383950" y="1228562"/>
            <a:ext cx="441551" cy="33845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69CBF3-FDA4-7813-A761-87B72F4BCBD5}"/>
              </a:ext>
            </a:extLst>
          </p:cNvPr>
          <p:cNvSpPr txBox="1"/>
          <p:nvPr/>
        </p:nvSpPr>
        <p:spPr>
          <a:xfrm>
            <a:off x="8913309" y="558445"/>
            <a:ext cx="20817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Inter"/>
              </a:rPr>
              <a:t>The Attack need to block the 2 PLC challenge traffic to denial the Sensor and signal control HMI service </a:t>
            </a:r>
            <a:endParaRPr lang="en-SG" sz="1600" b="1" i="0" dirty="0">
              <a:solidFill>
                <a:srgbClr val="FF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5660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81AAF12B-77A1-F5CF-17BF-BAFD9FFF6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64" y="709952"/>
            <a:ext cx="8104762" cy="5438095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D70FE906-5F95-F495-F705-D11DB8595877}"/>
              </a:ext>
            </a:extLst>
          </p:cNvPr>
          <p:cNvSpPr/>
          <p:nvPr/>
        </p:nvSpPr>
        <p:spPr>
          <a:xfrm>
            <a:off x="7438448" y="3816150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EB464-0B18-DF8B-1795-3FB415CFD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105" y="136810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953537-ACA6-E45C-1D0F-78E13931B8B7}"/>
              </a:ext>
            </a:extLst>
          </p:cNvPr>
          <p:cNvSpPr txBox="1"/>
          <p:nvPr/>
        </p:nvSpPr>
        <p:spPr>
          <a:xfrm>
            <a:off x="8449211" y="1295563"/>
            <a:ext cx="20817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Inter"/>
              </a:rPr>
              <a:t>The Attack need to Jam the HMI-PLC challenge traffic to denial/</a:t>
            </a:r>
            <a:r>
              <a:rPr lang="en-US" sz="1600" b="1" dirty="0">
                <a:solidFill>
                  <a:srgbClr val="FF0000"/>
                </a:solidFill>
                <a:latin typeface="Inter"/>
              </a:rPr>
              <a:t>interrupt the train control chain. </a:t>
            </a:r>
            <a:endParaRPr lang="en-SG" sz="1600" b="1" i="0" dirty="0">
              <a:solidFill>
                <a:srgbClr val="FF0000"/>
              </a:solidFill>
              <a:effectLst/>
              <a:latin typeface="Inter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AD339-B594-3879-6E23-54BBF25C3021}"/>
              </a:ext>
            </a:extLst>
          </p:cNvPr>
          <p:cNvCxnSpPr>
            <a:cxnSpLocks/>
          </p:cNvCxnSpPr>
          <p:nvPr/>
        </p:nvCxnSpPr>
        <p:spPr>
          <a:xfrm flipH="1">
            <a:off x="7753739" y="1910823"/>
            <a:ext cx="354563" cy="180276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8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07" y="20147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693032" y="35176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150451" y="17377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9" y="50458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657913" y="47169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211792" y="50436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418895" y="37791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6496612" y="3956869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7997059" y="175424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6933310" y="2716286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8260404" y="2493205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>
            <a:off x="8387308" y="2192616"/>
            <a:ext cx="0" cy="27690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7375547" y="1954970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8397283" y="2193019"/>
            <a:ext cx="1063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30169" y="3489393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7207110" y="3023226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38" idx="3"/>
            <a:endCxn id="112" idx="2"/>
          </p:cNvCxnSpPr>
          <p:nvPr/>
        </p:nvCxnSpPr>
        <p:spPr>
          <a:xfrm>
            <a:off x="5230752" y="4166835"/>
            <a:ext cx="1269383" cy="9482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  <a:endCxn id="38" idx="2"/>
          </p:cNvCxnSpPr>
          <p:nvPr/>
        </p:nvCxnSpPr>
        <p:spPr>
          <a:xfrm rot="5400000" flipH="1">
            <a:off x="5733047" y="3234310"/>
            <a:ext cx="32256" cy="2630718"/>
          </a:xfrm>
          <a:prstGeom prst="bentConnector3">
            <a:avLst>
              <a:gd name="adj1" fmla="val -710717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8397283" y="2965329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8273094" y="3297014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 flipV="1">
            <a:off x="7817784" y="2708649"/>
            <a:ext cx="442621" cy="14948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stCxn id="118" idx="2"/>
            <a:endCxn id="150" idx="1"/>
          </p:cNvCxnSpPr>
          <p:nvPr/>
        </p:nvCxnSpPr>
        <p:spPr>
          <a:xfrm rot="16200000" flipH="1">
            <a:off x="7568083" y="2807446"/>
            <a:ext cx="512475" cy="897547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6669906" y="1171903"/>
            <a:ext cx="297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ARP spoofing attacker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150451" y="11719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405483" y="5921967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1304037" y="5887415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694296" y="5770000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777792" y="5795280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477742" y="5936550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742910" y="5813439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742886" y="5958287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8044953" y="5822602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587660" y="5936550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976523" y="5813438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156DD5-BB9D-FB89-A902-E33803E083B8}"/>
              </a:ext>
            </a:extLst>
          </p:cNvPr>
          <p:cNvSpPr/>
          <p:nvPr/>
        </p:nvSpPr>
        <p:spPr>
          <a:xfrm>
            <a:off x="8152320" y="4071845"/>
            <a:ext cx="1203876" cy="601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89BBD-A53E-CAA3-39EB-639B4832B301}"/>
              </a:ext>
            </a:extLst>
          </p:cNvPr>
          <p:cNvCxnSpPr>
            <a:cxnSpLocks/>
          </p:cNvCxnSpPr>
          <p:nvPr/>
        </p:nvCxnSpPr>
        <p:spPr>
          <a:xfrm>
            <a:off x="8397283" y="3746322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E7657E-80A6-EBE4-E209-8243107A18F4}"/>
              </a:ext>
            </a:extLst>
          </p:cNvPr>
          <p:cNvSpPr txBox="1"/>
          <p:nvPr/>
        </p:nvSpPr>
        <p:spPr>
          <a:xfrm>
            <a:off x="8101978" y="4038412"/>
            <a:ext cx="1359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Ettercap Wrapper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CCCB132-5D30-E744-BBE5-1C4C4E0A5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082" y="4327771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D18D61-BD6C-9069-98A2-69350DF00FBD}"/>
              </a:ext>
            </a:extLst>
          </p:cNvPr>
          <p:cNvSpPr/>
          <p:nvPr/>
        </p:nvSpPr>
        <p:spPr>
          <a:xfrm>
            <a:off x="7534909" y="4845396"/>
            <a:ext cx="691807" cy="521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89CB64-5385-CEF2-F90C-B0FAFFE7B424}"/>
              </a:ext>
            </a:extLst>
          </p:cNvPr>
          <p:cNvSpPr txBox="1"/>
          <p:nvPr/>
        </p:nvSpPr>
        <p:spPr>
          <a:xfrm>
            <a:off x="7246564" y="4619259"/>
            <a:ext cx="96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Filters Repo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E62C04-A802-D221-3FB5-6A1630CA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167" y="4975386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DAE47A-DC73-ED7E-E36F-4EA81F636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623" y="5048157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524D412-7315-9D23-D255-732067722873}"/>
              </a:ext>
            </a:extLst>
          </p:cNvPr>
          <p:cNvCxnSpPr>
            <a:cxnSpLocks/>
            <a:stCxn id="28" idx="0"/>
            <a:endCxn id="22" idx="1"/>
          </p:cNvCxnSpPr>
          <p:nvPr/>
        </p:nvCxnSpPr>
        <p:spPr>
          <a:xfrm rot="5400000" flipH="1" flipV="1">
            <a:off x="7942742" y="4492817"/>
            <a:ext cx="581805" cy="5288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1512D29-45B9-960F-CD8D-E03EBF549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7016" y="3659666"/>
            <a:ext cx="1465326" cy="17045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407C9F-C40F-43B7-C7E9-7B9226451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880" y="3800129"/>
            <a:ext cx="1593872" cy="733412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6E03F470-3943-C67F-5764-1E074CB19884}"/>
              </a:ext>
            </a:extLst>
          </p:cNvPr>
          <p:cNvSpPr/>
          <p:nvPr/>
        </p:nvSpPr>
        <p:spPr>
          <a:xfrm rot="16200000" flipH="1">
            <a:off x="9535547" y="4141340"/>
            <a:ext cx="96547" cy="6446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D072DC-E628-69A8-45AF-22835BC1F47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18756" y="4071845"/>
            <a:ext cx="21181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8D6D018-5584-CE28-483D-D933B3A7B7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963"/>
          <a:stretch/>
        </p:blipFill>
        <p:spPr>
          <a:xfrm>
            <a:off x="2754748" y="986512"/>
            <a:ext cx="3703212" cy="27512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B3F95D9-3A30-7EFA-BF67-6C5F6146BECB}"/>
              </a:ext>
            </a:extLst>
          </p:cNvPr>
          <p:cNvSpPr txBox="1"/>
          <p:nvPr/>
        </p:nvSpPr>
        <p:spPr>
          <a:xfrm>
            <a:off x="9752562" y="3324978"/>
            <a:ext cx="163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Targeted HMI service 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01899" y="299045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12777" y="2224518"/>
            <a:ext cx="443437" cy="22918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375425" y="2440514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74210" y="2453701"/>
            <a:ext cx="0" cy="141061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 flipV="1">
            <a:off x="4743667" y="3957071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229595" y="3679280"/>
            <a:ext cx="466992" cy="4266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74669" y="1603149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B45CD9-BFB9-3FEE-5B6E-17C610C159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903" b="15079"/>
          <a:stretch/>
        </p:blipFill>
        <p:spPr>
          <a:xfrm>
            <a:off x="5796150" y="5086220"/>
            <a:ext cx="4079449" cy="103726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523B47-6B62-F5FE-3CB8-38E5C98F08E0}"/>
              </a:ext>
            </a:extLst>
          </p:cNvPr>
          <p:cNvSpPr txBox="1"/>
          <p:nvPr/>
        </p:nvSpPr>
        <p:spPr>
          <a:xfrm>
            <a:off x="7623844" y="4624555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C6973C-9EFA-F31B-F6EF-7A8B7CDC7C45}"/>
              </a:ext>
            </a:extLst>
          </p:cNvPr>
          <p:cNvCxnSpPr>
            <a:cxnSpLocks/>
          </p:cNvCxnSpPr>
          <p:nvPr/>
        </p:nvCxnSpPr>
        <p:spPr>
          <a:xfrm>
            <a:off x="5696587" y="3957071"/>
            <a:ext cx="12267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487220" y="4139347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752" y="3532981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22992" y="4122142"/>
            <a:ext cx="142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nodes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9965388" y="348512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477388" y="3157469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9944384" y="2949130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Modbus data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468752" y="2659669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08231" y="2450298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707C79-4824-C71D-F3A6-7754BCA49928}"/>
              </a:ext>
            </a:extLst>
          </p:cNvPr>
          <p:cNvCxnSpPr>
            <a:cxnSpLocks/>
          </p:cNvCxnSpPr>
          <p:nvPr/>
        </p:nvCxnSpPr>
        <p:spPr>
          <a:xfrm>
            <a:off x="9487220" y="2172425"/>
            <a:ext cx="4258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72AC24-990E-AB4B-8660-9136A57611E4}"/>
              </a:ext>
            </a:extLst>
          </p:cNvPr>
          <p:cNvSpPr txBox="1"/>
          <p:nvPr/>
        </p:nvSpPr>
        <p:spPr>
          <a:xfrm>
            <a:off x="9936809" y="1941593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PLC electrical signal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69ED4B02-62FE-B455-01BF-D6BB45D62287}"/>
              </a:ext>
            </a:extLst>
          </p:cNvPr>
          <p:cNvSpPr/>
          <p:nvPr/>
        </p:nvSpPr>
        <p:spPr>
          <a:xfrm>
            <a:off x="7221894" y="4497355"/>
            <a:ext cx="139954" cy="5229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81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 flipH="1">
            <a:off x="3021768" y="2411264"/>
            <a:ext cx="519452" cy="26392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016513" y="2390636"/>
            <a:ext cx="746086" cy="596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43667" y="2397850"/>
            <a:ext cx="0" cy="6254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>
            <a:off x="4762599" y="3026205"/>
            <a:ext cx="44806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196906" y="2827176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18990" y="179996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9177" y="3638648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709" y="3032282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4949" y="3621443"/>
            <a:ext cx="142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and HMI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37344" y="299430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49345" y="265677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016341" y="2448431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40709" y="2158970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80188" y="1949599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>
            <a:off x="3021768" y="2710551"/>
            <a:ext cx="0" cy="233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2526598" y="2944139"/>
            <a:ext cx="990341" cy="14550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>
            <a:off x="4816593" y="2390636"/>
            <a:ext cx="3400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E2DBC-A40F-2F02-6207-E4BA546ACBF7}"/>
              </a:ext>
            </a:extLst>
          </p:cNvPr>
          <p:cNvSpPr/>
          <p:nvPr/>
        </p:nvSpPr>
        <p:spPr>
          <a:xfrm>
            <a:off x="5176251" y="2099949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 flipH="1">
            <a:off x="4651583" y="3298571"/>
            <a:ext cx="120532" cy="263292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92AAB52A-BB43-CAD2-C5F0-CE4AB43A88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005931" y="4712910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EC3078FD-E611-17DF-2C1F-AEA1E63857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/>
          <a:stretch/>
        </p:blipFill>
        <p:spPr>
          <a:xfrm>
            <a:off x="6005929" y="5662314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C33706-561F-19C7-3E31-5710EDD82BED}"/>
              </a:ext>
            </a:extLst>
          </p:cNvPr>
          <p:cNvSpPr txBox="1"/>
          <p:nvPr/>
        </p:nvSpPr>
        <p:spPr>
          <a:xfrm>
            <a:off x="5951900" y="4435911"/>
            <a:ext cx="203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All PLC lose connection </a:t>
            </a:r>
          </a:p>
        </p:txBody>
      </p:sp>
    </p:spTree>
    <p:extLst>
      <p:ext uri="{BB962C8B-B14F-4D97-AF65-F5344CB8AC3E}">
        <p14:creationId xmlns:p14="http://schemas.microsoft.com/office/powerpoint/2010/main" val="428578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57" y="1870378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>
            <a:off x="1740921" y="2180431"/>
            <a:ext cx="0" cy="29538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1817159" y="2445323"/>
            <a:ext cx="3065265" cy="1353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>
            <a:off x="4882424" y="2475818"/>
            <a:ext cx="0" cy="141649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1405632" y="1583397"/>
            <a:ext cx="133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01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01441" y="2158970"/>
            <a:ext cx="215218" cy="18013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9177" y="3638648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709" y="3032282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4949" y="3621443"/>
            <a:ext cx="142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and HMI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37344" y="299430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49345" y="265677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016341" y="2448431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40709" y="2158970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80188" y="1949599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>
            <a:off x="3552910" y="2158970"/>
            <a:ext cx="0" cy="21467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3461601" y="3634980"/>
            <a:ext cx="1071495" cy="71701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>
            <a:off x="4856831" y="3883185"/>
            <a:ext cx="3400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E2DBC-A40F-2F02-6207-E4BA546ACBF7}"/>
              </a:ext>
            </a:extLst>
          </p:cNvPr>
          <p:cNvSpPr/>
          <p:nvPr/>
        </p:nvSpPr>
        <p:spPr>
          <a:xfrm>
            <a:off x="5180697" y="3621443"/>
            <a:ext cx="601165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 flipH="1">
            <a:off x="4846538" y="3947889"/>
            <a:ext cx="198524" cy="17536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C33706-561F-19C7-3E31-5710EDD82BED}"/>
              </a:ext>
            </a:extLst>
          </p:cNvPr>
          <p:cNvSpPr txBox="1"/>
          <p:nvPr/>
        </p:nvSpPr>
        <p:spPr>
          <a:xfrm>
            <a:off x="5781860" y="6250355"/>
            <a:ext cx="4761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HMI data update hang, PLC connection interrupted and delay (time out)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590BC7-0D96-BDBE-46D9-AAFC58B2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42" y="1820971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80E905-C854-9457-E5BB-479A62571AC3}"/>
              </a:ext>
            </a:extLst>
          </p:cNvPr>
          <p:cNvCxnSpPr>
            <a:cxnSpLocks/>
          </p:cNvCxnSpPr>
          <p:nvPr/>
        </p:nvCxnSpPr>
        <p:spPr>
          <a:xfrm>
            <a:off x="3624353" y="2359315"/>
            <a:ext cx="140251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BA1512-CB19-61FD-5972-12A6125E1FEE}"/>
              </a:ext>
            </a:extLst>
          </p:cNvPr>
          <p:cNvCxnSpPr>
            <a:cxnSpLocks/>
          </p:cNvCxnSpPr>
          <p:nvPr/>
        </p:nvCxnSpPr>
        <p:spPr>
          <a:xfrm>
            <a:off x="4982367" y="2373646"/>
            <a:ext cx="0" cy="13948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413387-504D-8842-F840-B85AEDAD965B}"/>
              </a:ext>
            </a:extLst>
          </p:cNvPr>
          <p:cNvCxnSpPr>
            <a:cxnSpLocks/>
          </p:cNvCxnSpPr>
          <p:nvPr/>
        </p:nvCxnSpPr>
        <p:spPr>
          <a:xfrm>
            <a:off x="4982367" y="3768545"/>
            <a:ext cx="19833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303D3E48-02F6-3AA5-9A3D-464126E0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788" y="4031341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841AD1-0722-CF02-7706-7172E2190D7F}"/>
              </a:ext>
            </a:extLst>
          </p:cNvPr>
          <p:cNvCxnSpPr>
            <a:cxnSpLocks/>
          </p:cNvCxnSpPr>
          <p:nvPr/>
        </p:nvCxnSpPr>
        <p:spPr>
          <a:xfrm>
            <a:off x="4982367" y="4028075"/>
            <a:ext cx="19833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31B84A-E545-7F9E-A096-C8A5FF01659B}"/>
              </a:ext>
            </a:extLst>
          </p:cNvPr>
          <p:cNvCxnSpPr>
            <a:cxnSpLocks/>
          </p:cNvCxnSpPr>
          <p:nvPr/>
        </p:nvCxnSpPr>
        <p:spPr>
          <a:xfrm flipH="1">
            <a:off x="2054451" y="1986187"/>
            <a:ext cx="121789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A5FCD6-11A4-F8FF-2AED-B2AED1B6132D}"/>
              </a:ext>
            </a:extLst>
          </p:cNvPr>
          <p:cNvCxnSpPr>
            <a:cxnSpLocks/>
          </p:cNvCxnSpPr>
          <p:nvPr/>
        </p:nvCxnSpPr>
        <p:spPr>
          <a:xfrm flipH="1">
            <a:off x="3723074" y="2113568"/>
            <a:ext cx="103952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749704-E320-226E-589A-9B31CD6530DA}"/>
              </a:ext>
            </a:extLst>
          </p:cNvPr>
          <p:cNvCxnSpPr>
            <a:cxnSpLocks/>
          </p:cNvCxnSpPr>
          <p:nvPr/>
        </p:nvCxnSpPr>
        <p:spPr>
          <a:xfrm flipH="1" flipV="1">
            <a:off x="4742095" y="2076967"/>
            <a:ext cx="20503" cy="18776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AB8D7A-8A24-C27B-3A14-B0752E3D5CEA}"/>
              </a:ext>
            </a:extLst>
          </p:cNvPr>
          <p:cNvSpPr txBox="1"/>
          <p:nvPr/>
        </p:nvSpPr>
        <p:spPr>
          <a:xfrm>
            <a:off x="3182573" y="1540362"/>
            <a:ext cx="1338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2F91C9-15CF-FF18-061B-3D2735ABBF0F}"/>
              </a:ext>
            </a:extLst>
          </p:cNvPr>
          <p:cNvSpPr txBox="1"/>
          <p:nvPr/>
        </p:nvSpPr>
        <p:spPr>
          <a:xfrm>
            <a:off x="4521769" y="4267637"/>
            <a:ext cx="1338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03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84E092-7D3C-B713-A113-31C15D9A123E}"/>
              </a:ext>
            </a:extLst>
          </p:cNvPr>
          <p:cNvCxnSpPr>
            <a:cxnSpLocks/>
          </p:cNvCxnSpPr>
          <p:nvPr/>
        </p:nvCxnSpPr>
        <p:spPr>
          <a:xfrm flipV="1">
            <a:off x="4068147" y="2656770"/>
            <a:ext cx="0" cy="1111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9268FA-1B8F-3A85-6200-8AF8ACE092C9}"/>
              </a:ext>
            </a:extLst>
          </p:cNvPr>
          <p:cNvCxnSpPr>
            <a:cxnSpLocks/>
          </p:cNvCxnSpPr>
          <p:nvPr/>
        </p:nvCxnSpPr>
        <p:spPr>
          <a:xfrm flipV="1">
            <a:off x="4089345" y="2616269"/>
            <a:ext cx="1091352" cy="61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B3DC7BF-91B9-8EF9-0E42-223902ADB4D2}"/>
              </a:ext>
            </a:extLst>
          </p:cNvPr>
          <p:cNvCxnSpPr>
            <a:cxnSpLocks/>
          </p:cNvCxnSpPr>
          <p:nvPr/>
        </p:nvCxnSpPr>
        <p:spPr>
          <a:xfrm flipH="1">
            <a:off x="5151115" y="2741138"/>
            <a:ext cx="3089" cy="84827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4638F1D-A59D-2565-EBC4-6A6EA0E97537}"/>
              </a:ext>
            </a:extLst>
          </p:cNvPr>
          <p:cNvSpPr/>
          <p:nvPr/>
        </p:nvSpPr>
        <p:spPr>
          <a:xfrm>
            <a:off x="3866348" y="2839913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C33E99B1-1F7F-7A7F-9FBD-1CC5A462F1BB}"/>
              </a:ext>
            </a:extLst>
          </p:cNvPr>
          <p:cNvSpPr/>
          <p:nvPr/>
        </p:nvSpPr>
        <p:spPr>
          <a:xfrm>
            <a:off x="4915359" y="2809192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F262E58-B770-E343-43CB-4CAFA79BA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5958" y="4428188"/>
            <a:ext cx="4761905" cy="17714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BE6FC3E-261B-AA55-CD2D-02CAC5FF9A8B}"/>
              </a:ext>
            </a:extLst>
          </p:cNvPr>
          <p:cNvCxnSpPr>
            <a:cxnSpLocks/>
          </p:cNvCxnSpPr>
          <p:nvPr/>
        </p:nvCxnSpPr>
        <p:spPr>
          <a:xfrm flipV="1">
            <a:off x="9549345" y="1635830"/>
            <a:ext cx="460941" cy="1548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Multiplication Sign 85">
            <a:extLst>
              <a:ext uri="{FF2B5EF4-FFF2-40B4-BE49-F238E27FC236}">
                <a16:creationId xmlns:a16="http://schemas.microsoft.com/office/drawing/2014/main" id="{8C283792-FD03-175C-0F8D-E0AAB1A34E7E}"/>
              </a:ext>
            </a:extLst>
          </p:cNvPr>
          <p:cNvSpPr/>
          <p:nvPr/>
        </p:nvSpPr>
        <p:spPr>
          <a:xfrm>
            <a:off x="9540709" y="1487425"/>
            <a:ext cx="346316" cy="3356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EAA705-17A9-AE7B-BEBD-EE1B7A1725FC}"/>
              </a:ext>
            </a:extLst>
          </p:cNvPr>
          <p:cNvSpPr txBox="1"/>
          <p:nvPr/>
        </p:nvSpPr>
        <p:spPr>
          <a:xfrm>
            <a:off x="9976468" y="1383553"/>
            <a:ext cx="149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Interrupted HMI-PLC control channel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4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D6C4BB7-B7B5-A27A-D455-08D15EA10CEE}"/>
              </a:ext>
            </a:extLst>
          </p:cNvPr>
          <p:cNvSpPr txBox="1"/>
          <p:nvPr/>
        </p:nvSpPr>
        <p:spPr>
          <a:xfrm>
            <a:off x="356095" y="3736620"/>
            <a:ext cx="799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Operation Scenario 1(Red) </a:t>
            </a:r>
            <a:r>
              <a:rPr lang="en-US" sz="1400" b="1" dirty="0">
                <a:solidFill>
                  <a:srgbClr val="C00000"/>
                </a:solidFill>
              </a:rPr>
              <a:t>: </a:t>
            </a:r>
            <a:r>
              <a:rPr lang="en-US" sz="1400" b="1" dirty="0"/>
              <a:t>Train power off, Train speed is 0 km/ h, Train emergency stopped or accident </a:t>
            </a:r>
            <a:endParaRPr lang="en-SG" sz="1400" b="1" dirty="0"/>
          </a:p>
        </p:txBody>
      </p:sp>
      <p:pic>
        <p:nvPicPr>
          <p:cNvPr id="15" name="Picture 1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47BD6986-1D65-0EEF-E9C0-82653AEE3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" y="4139100"/>
            <a:ext cx="1476190" cy="628571"/>
          </a:xfrm>
          <a:prstGeom prst="rect">
            <a:avLst/>
          </a:prstGeom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CA30A83-3924-A836-A4B2-97261497F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38" y="2099104"/>
            <a:ext cx="1676190" cy="9047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348CFA-1BFC-1BE6-DFD3-74AD01BD1B14}"/>
              </a:ext>
            </a:extLst>
          </p:cNvPr>
          <p:cNvSpPr txBox="1"/>
          <p:nvPr/>
        </p:nvSpPr>
        <p:spPr>
          <a:xfrm>
            <a:off x="4541100" y="1516197"/>
            <a:ext cx="396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Normal Operation Scenario 2(Orange) : </a:t>
            </a:r>
            <a:r>
              <a:rPr lang="en-US" sz="1400" b="1" dirty="0"/>
              <a:t>Train power on , Train speed is low (0 km/ h – 20km/h)</a:t>
            </a:r>
            <a:endParaRPr lang="en-SG" sz="1400" b="1" dirty="0"/>
          </a:p>
        </p:txBody>
      </p:sp>
      <p:pic>
        <p:nvPicPr>
          <p:cNvPr id="18" name="Picture 17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931B59C4-DBA7-6A83-664C-92442D98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6" y="2435191"/>
            <a:ext cx="995158" cy="5847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2E4839-F8AB-3731-0308-337EC75ED695}"/>
              </a:ext>
            </a:extLst>
          </p:cNvPr>
          <p:cNvSpPr txBox="1"/>
          <p:nvPr/>
        </p:nvSpPr>
        <p:spPr>
          <a:xfrm>
            <a:off x="306318" y="1777807"/>
            <a:ext cx="403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Normal Operation Scenario 1 (Green) </a:t>
            </a:r>
            <a:r>
              <a:rPr lang="en-US" sz="1400" b="1" dirty="0"/>
              <a:t>: Train power on , Train speed is normal (56 km/ h – 90 km/ h)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687E0-ED8C-6756-75CF-E1FF24EC13E2}"/>
              </a:ext>
            </a:extLst>
          </p:cNvPr>
          <p:cNvSpPr txBox="1"/>
          <p:nvPr/>
        </p:nvSpPr>
        <p:spPr>
          <a:xfrm>
            <a:off x="306317" y="1471379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Normal states : </a:t>
            </a:r>
            <a:endParaRPr lang="en-SG" sz="1400" b="1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543FF-6497-320F-EBE3-9EE982AA5F35}"/>
              </a:ext>
            </a:extLst>
          </p:cNvPr>
          <p:cNvSpPr txBox="1"/>
          <p:nvPr/>
        </p:nvSpPr>
        <p:spPr>
          <a:xfrm>
            <a:off x="356095" y="3482045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Exception states : 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51C80-B853-C93F-1000-83D30DC1B7F3}"/>
              </a:ext>
            </a:extLst>
          </p:cNvPr>
          <p:cNvSpPr txBox="1"/>
          <p:nvPr/>
        </p:nvSpPr>
        <p:spPr>
          <a:xfrm>
            <a:off x="1724902" y="2257335"/>
            <a:ext cx="2318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on</a:t>
            </a:r>
          </a:p>
          <a:p>
            <a:r>
              <a:rPr lang="en-US" sz="1200" dirty="0"/>
              <a:t>Break: off </a:t>
            </a:r>
          </a:p>
          <a:p>
            <a:r>
              <a:rPr lang="en-US" sz="1200" dirty="0"/>
              <a:t>Front sensor: no detection</a:t>
            </a:r>
          </a:p>
          <a:p>
            <a:r>
              <a:rPr lang="en-US" sz="1200" dirty="0"/>
              <a:t>Speed sensor: </a:t>
            </a:r>
            <a:r>
              <a:rPr lang="en-US" sz="1200" dirty="0" err="1"/>
              <a:t>val</a:t>
            </a:r>
            <a:endParaRPr lang="en-SG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3D8E0-BE8F-DE19-9064-A8E27D4E1209}"/>
              </a:ext>
            </a:extLst>
          </p:cNvPr>
          <p:cNvSpPr txBox="1"/>
          <p:nvPr/>
        </p:nvSpPr>
        <p:spPr>
          <a:xfrm>
            <a:off x="6584553" y="2043654"/>
            <a:ext cx="1765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Neutral </a:t>
            </a:r>
          </a:p>
          <a:p>
            <a:r>
              <a:rPr lang="en-US" sz="1200" dirty="0"/>
              <a:t>Break: on </a:t>
            </a:r>
          </a:p>
          <a:p>
            <a:r>
              <a:rPr lang="en-US" sz="1200" dirty="0"/>
              <a:t>Front sensor: detected</a:t>
            </a:r>
          </a:p>
          <a:p>
            <a:r>
              <a:rPr lang="en-US" sz="1200" dirty="0"/>
              <a:t>Speed sensor: 0 </a:t>
            </a:r>
            <a:endParaRPr lang="en-SG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A1989-0D5A-B4C7-6A72-A352D8A1F98E}"/>
              </a:ext>
            </a:extLst>
          </p:cNvPr>
          <p:cNvSpPr txBox="1"/>
          <p:nvPr/>
        </p:nvSpPr>
        <p:spPr>
          <a:xfrm>
            <a:off x="2024409" y="4014744"/>
            <a:ext cx="272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off </a:t>
            </a:r>
          </a:p>
          <a:p>
            <a:r>
              <a:rPr lang="en-US" sz="1200" dirty="0"/>
              <a:t>Throttle: Neutral / On </a:t>
            </a:r>
          </a:p>
          <a:p>
            <a:r>
              <a:rPr lang="en-US" sz="1200" dirty="0"/>
              <a:t>Break: On/Off</a:t>
            </a:r>
          </a:p>
          <a:p>
            <a:r>
              <a:rPr lang="en-US" sz="1200" dirty="0"/>
              <a:t>Front sensor: detected </a:t>
            </a:r>
            <a:r>
              <a:rPr lang="en-SG" sz="1200" dirty="0"/>
              <a:t>/ no detection</a:t>
            </a:r>
          </a:p>
          <a:p>
            <a:r>
              <a:rPr lang="en-SG" sz="1200" dirty="0"/>
              <a:t>Speed sensor:0</a:t>
            </a:r>
          </a:p>
        </p:txBody>
      </p:sp>
    </p:spTree>
    <p:extLst>
      <p:ext uri="{BB962C8B-B14F-4D97-AF65-F5344CB8AC3E}">
        <p14:creationId xmlns:p14="http://schemas.microsoft.com/office/powerpoint/2010/main" val="369148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E4992876-BDAF-E206-3126-70CB2E7A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26481E0-969F-1953-6D1C-C80A170ECEC5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6044E-6424-7BC1-60C8-2C870B753D67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CEAC37-275F-90D9-1E7C-D770F3C03CF6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354E7-0225-CA0E-DC95-E4D985CC3904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A5CE29-0C94-E15C-4BE2-9B38F43E0EA5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02451-5BA0-3F37-AE3F-61D2DD69E67A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982A4-774F-C8F0-FC34-4C33ADEC2AC2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A2C49-A2F1-0816-0F88-9A6825635770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55ED63-8488-3956-9922-58AAB28B9371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67AC8-178D-0DD8-FB72-2C267E07752A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E8854A-90BF-F297-CFC8-A933AC7A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371B83-19EA-1257-FDB4-2C5DD4CC8E5F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4CD994-EFA4-AD7E-6D45-1FEDF0EE70AD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3EB370-5E25-1D21-2EE2-E7CF734367FD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C4A78-F808-F980-19AF-4C71FB73B2FC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0A4253-5207-55C4-17B2-943CC8C3F3ED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097255-66E2-2E18-EF98-EDDAA2023D01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020CC-3220-2B00-8906-A41C78435004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19F1108-37D8-50F6-9F68-F5AC913A3E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5232F-DB9F-61A9-554F-0FC8ABAB9A95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35F8737-038D-A2AE-DA50-18C8FFE28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D19A53-05CF-9C23-12D2-689003A7409A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A7DA50-2F88-F8ED-C67E-EB8C97085FD5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6D1D28B-D2BD-BE39-032A-87A026F3D6CC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0D43B4-AE1F-A2C1-DA84-CBAF7C5C2233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740CF-C144-6F96-ECF3-D2125022B3CD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E64E86-9B53-5DAD-893C-C8955BC88A21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06760-1935-CA9C-6F18-587F96E7CA4B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54E1C9AA-CE31-929F-F5F1-E07BAE20A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68FC50D-42F4-5ADA-1A7D-B94F5A491B65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F284AA-BA11-5F6C-1A36-F2F6D815D9CF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7CA5F5-480B-96D1-0D17-AE9642E23328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073A4B-C144-C531-8FF4-416B6799F2C7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730670-D4B5-597A-C922-22CCC357678F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D23838-50EE-9354-72C8-A918D0C1A07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7AF64E-4D47-10AA-20A6-A93AF6B70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783B20-2100-8B3C-00E1-358467F3156D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A7192-FC9E-03CA-1C2C-CC5613174597}"/>
              </a:ext>
            </a:extLst>
          </p:cNvPr>
          <p:cNvSpPr txBox="1"/>
          <p:nvPr/>
        </p:nvSpPr>
        <p:spPr>
          <a:xfrm>
            <a:off x="5253814" y="5321702"/>
            <a:ext cx="6106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normal state, the front collision detection sensor is not allowed to be changed by any Modbus control </a:t>
            </a:r>
            <a:r>
              <a:rPr lang="en-US" sz="1400" b="1" dirty="0" err="1"/>
              <a:t>cmd</a:t>
            </a:r>
            <a:r>
              <a:rPr lang="en-US" sz="1400" b="1" dirty="0"/>
              <a:t> from HMI. It can only be set by the  train’s electrical sensor (such as a radar).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Attack malware will use illegal </a:t>
            </a:r>
            <a:r>
              <a:rPr lang="en-US" sz="1400" b="1" dirty="0" err="1"/>
              <a:t>cmd</a:t>
            </a:r>
            <a:r>
              <a:rPr lang="en-US" sz="1400" b="1" dirty="0"/>
              <a:t> to overwrite the front collision sensor’s state to mess up the train’s auto control logic to cause the trains accident.</a:t>
            </a:r>
            <a:endParaRPr lang="en-SG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6C9503-1CBE-537E-7563-17E7235EC868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5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D9CDA-E78D-94DC-3E15-72478EA5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10" y="3055838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CA939-4F84-D6F2-6F62-73E2C55B8316}"/>
              </a:ext>
            </a:extLst>
          </p:cNvPr>
          <p:cNvSpPr txBox="1"/>
          <p:nvPr/>
        </p:nvSpPr>
        <p:spPr>
          <a:xfrm>
            <a:off x="5500284" y="2809617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CEC3E-B0A3-B2AC-8F1F-5B1759C641F0}"/>
              </a:ext>
            </a:extLst>
          </p:cNvPr>
          <p:cNvSpPr/>
          <p:nvPr/>
        </p:nvSpPr>
        <p:spPr>
          <a:xfrm>
            <a:off x="7608655" y="3286046"/>
            <a:ext cx="4161267" cy="2437507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22497-AF8A-EF3A-4E24-811854A37CE6}"/>
              </a:ext>
            </a:extLst>
          </p:cNvPr>
          <p:cNvSpPr txBox="1"/>
          <p:nvPr/>
        </p:nvSpPr>
        <p:spPr>
          <a:xfrm>
            <a:off x="7532473" y="3017264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6C8BC-7642-886E-936F-CACDCA89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24" y="3344111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C270B6-A98B-3FE0-5A99-83C050F0690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503755" y="3428999"/>
            <a:ext cx="1243269" cy="10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8AE2-C41C-0102-9902-93237B833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90" y="4760340"/>
            <a:ext cx="531176" cy="4679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D1D009-78C1-8773-77B5-E782C465A1C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75547" y="3718322"/>
            <a:ext cx="4631" cy="1042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D8198-A915-32E8-0094-7625F713BE95}"/>
              </a:ext>
            </a:extLst>
          </p:cNvPr>
          <p:cNvSpPr txBox="1"/>
          <p:nvPr/>
        </p:nvSpPr>
        <p:spPr>
          <a:xfrm>
            <a:off x="7698768" y="5219584"/>
            <a:ext cx="1366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rail-ed-victim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A9BFD-CC9E-3417-84B4-6E1DC6947EB4}"/>
              </a:ext>
            </a:extLst>
          </p:cNvPr>
          <p:cNvSpPr txBox="1"/>
          <p:nvPr/>
        </p:nvSpPr>
        <p:spPr>
          <a:xfrm>
            <a:off x="7748795" y="4559450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9AF611-C528-7EC7-41B1-1C7316815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186" y="3992369"/>
            <a:ext cx="531176" cy="46794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7B299-58F7-3865-0A1B-E3AC91569E8A}"/>
              </a:ext>
            </a:extLst>
          </p:cNvPr>
          <p:cNvCxnSpPr>
            <a:cxnSpLocks/>
            <a:stCxn id="8" idx="2"/>
            <a:endCxn id="43" idx="1"/>
          </p:cNvCxnSpPr>
          <p:nvPr/>
        </p:nvCxnSpPr>
        <p:spPr>
          <a:xfrm>
            <a:off x="8075547" y="3718322"/>
            <a:ext cx="1726503" cy="4769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A3070-274D-3F05-C47A-FBFD1ABE16C0}"/>
              </a:ext>
            </a:extLst>
          </p:cNvPr>
          <p:cNvSpPr txBox="1"/>
          <p:nvPr/>
        </p:nvSpPr>
        <p:spPr>
          <a:xfrm>
            <a:off x="9564983" y="3799476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37C02-3188-D3B8-47BC-FAC3B26F6974}"/>
              </a:ext>
            </a:extLst>
          </p:cNvPr>
          <p:cNvSpPr/>
          <p:nvPr/>
        </p:nvSpPr>
        <p:spPr>
          <a:xfrm>
            <a:off x="392779" y="1777360"/>
            <a:ext cx="4588978" cy="165163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FEC7A-70AA-4447-20C4-26C96AC2F036}"/>
              </a:ext>
            </a:extLst>
          </p:cNvPr>
          <p:cNvSpPr txBox="1"/>
          <p:nvPr/>
        </p:nvSpPr>
        <p:spPr>
          <a:xfrm>
            <a:off x="328904" y="1471224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D19AF-FF7D-9A43-CB6F-CA8268728420}"/>
              </a:ext>
            </a:extLst>
          </p:cNvPr>
          <p:cNvCxnSpPr>
            <a:cxnSpLocks/>
            <a:stCxn id="4" idx="2"/>
            <a:endCxn id="20" idx="3"/>
          </p:cNvCxnSpPr>
          <p:nvPr/>
        </p:nvCxnSpPr>
        <p:spPr>
          <a:xfrm flipH="1">
            <a:off x="4730761" y="3802160"/>
            <a:ext cx="1299972" cy="749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ADBF898-F60C-EB51-0E7F-7E465D4C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16" y="4364873"/>
            <a:ext cx="657045" cy="3742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B1667D-1E49-E4BD-823C-B5DEC36CC3E0}"/>
              </a:ext>
            </a:extLst>
          </p:cNvPr>
          <p:cNvSpPr txBox="1"/>
          <p:nvPr/>
        </p:nvSpPr>
        <p:spPr>
          <a:xfrm>
            <a:off x="5636937" y="38413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10.107.X06.1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F1E9C-59DE-7ABD-7428-EEAD195EF5D0}"/>
              </a:ext>
            </a:extLst>
          </p:cNvPr>
          <p:cNvSpPr/>
          <p:nvPr/>
        </p:nvSpPr>
        <p:spPr>
          <a:xfrm>
            <a:off x="894690" y="3946480"/>
            <a:ext cx="3935740" cy="217271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C2957-FE2A-5536-4048-99AB0DABDAB2}"/>
              </a:ext>
            </a:extLst>
          </p:cNvPr>
          <p:cNvSpPr txBox="1"/>
          <p:nvPr/>
        </p:nvSpPr>
        <p:spPr>
          <a:xfrm>
            <a:off x="805895" y="3640495"/>
            <a:ext cx="3328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Maintenance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584206-AE56-AA04-625D-A0E060D8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90" y="2529777"/>
            <a:ext cx="657045" cy="37421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2E85F2-0746-08D1-B1B1-4E6CDFCAD69F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 flipV="1">
            <a:off x="4590335" y="2716883"/>
            <a:ext cx="967375" cy="712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01FC9-284F-6392-B49E-F7179203A2EA}"/>
              </a:ext>
            </a:extLst>
          </p:cNvPr>
          <p:cNvSpPr txBox="1"/>
          <p:nvPr/>
        </p:nvSpPr>
        <p:spPr>
          <a:xfrm>
            <a:off x="4680632" y="340810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8329AC42-556F-ECA1-9771-F7CA3577F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4" y="2079452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75B1EE-7E63-91EF-7ED0-2BF2B2C28499}"/>
              </a:ext>
            </a:extLst>
          </p:cNvPr>
          <p:cNvSpPr txBox="1"/>
          <p:nvPr/>
        </p:nvSpPr>
        <p:spPr>
          <a:xfrm>
            <a:off x="1269962" y="557690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realworld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Physical real-world emulator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9D5D6A-B407-0E20-E82F-55FFF9EDD653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922071" y="2658171"/>
            <a:ext cx="1011219" cy="58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0DDB0F-2EEC-CB85-CACC-2715260DDF10}"/>
              </a:ext>
            </a:extLst>
          </p:cNvPr>
          <p:cNvSpPr txBox="1"/>
          <p:nvPr/>
        </p:nvSpPr>
        <p:spPr>
          <a:xfrm>
            <a:off x="2866599" y="23426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31" name="Picture 3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0BF03DA2-338E-6B6C-D6C8-8D4169B51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1" y="4387653"/>
            <a:ext cx="1995466" cy="11429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A861B4-1561-DFDE-2E1A-F6752414FF69}"/>
              </a:ext>
            </a:extLst>
          </p:cNvPr>
          <p:cNvCxnSpPr>
            <a:cxnSpLocks/>
            <a:stCxn id="31" idx="3"/>
            <a:endCxn id="20" idx="2"/>
          </p:cNvCxnSpPr>
          <p:nvPr/>
        </p:nvCxnSpPr>
        <p:spPr>
          <a:xfrm flipV="1">
            <a:off x="3282487" y="4739084"/>
            <a:ext cx="1119752" cy="2200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BF7227-4710-6B29-2D05-C88040C87974}"/>
              </a:ext>
            </a:extLst>
          </p:cNvPr>
          <p:cNvSpPr txBox="1"/>
          <p:nvPr/>
        </p:nvSpPr>
        <p:spPr>
          <a:xfrm>
            <a:off x="3355112" y="4792645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/>
              <a:t>10.107.106.5</a:t>
            </a:r>
            <a:endParaRPr lang="en-SG" sz="10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D55DF42-2C3A-BAF8-A7A5-E9575D817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577" y="5017956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C2C923-C069-159A-941E-6B0DB3699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547" y="3633149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82FD16-69A6-3C57-2702-A4255118076C}"/>
              </a:ext>
            </a:extLst>
          </p:cNvPr>
          <p:cNvSpPr txBox="1"/>
          <p:nvPr/>
        </p:nvSpPr>
        <p:spPr>
          <a:xfrm>
            <a:off x="10083094" y="3304411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362D2-4653-E190-2D4B-34179904D192}"/>
              </a:ext>
            </a:extLst>
          </p:cNvPr>
          <p:cNvSpPr txBox="1"/>
          <p:nvPr/>
        </p:nvSpPr>
        <p:spPr>
          <a:xfrm>
            <a:off x="10483623" y="3943643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774D07E-B26A-3BB3-1C27-3D50259C4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9010" y="4280672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508B77-EA2C-478B-5655-4E3130C83861}"/>
              </a:ext>
            </a:extLst>
          </p:cNvPr>
          <p:cNvSpPr txBox="1"/>
          <p:nvPr/>
        </p:nvSpPr>
        <p:spPr>
          <a:xfrm>
            <a:off x="852420" y="3979057"/>
            <a:ext cx="3624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Physical real world emulation network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[UDP]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1093725-0DBF-250C-E7D3-D4E3B873E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750" y="53464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48B31E2-9DC4-B3CD-78AE-415711593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914" y="30421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AF0602-BB07-7BEE-D645-F92E86E33362}"/>
              </a:ext>
            </a:extLst>
          </p:cNvPr>
          <p:cNvSpPr txBox="1"/>
          <p:nvPr/>
        </p:nvSpPr>
        <p:spPr>
          <a:xfrm>
            <a:off x="2931548" y="182038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496F0E8-8BD3-633F-63E4-D8E5A222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2050" y="4107378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39E5C-F95D-9F14-1109-C8F159C98D29}"/>
              </a:ext>
            </a:extLst>
          </p:cNvPr>
          <p:cNvCxnSpPr>
            <a:cxnSpLocks/>
          </p:cNvCxnSpPr>
          <p:nvPr/>
        </p:nvCxnSpPr>
        <p:spPr>
          <a:xfrm>
            <a:off x="2950512" y="2787940"/>
            <a:ext cx="862132" cy="641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6A8C3D-F093-71FE-FBCA-BFB9FED89790}"/>
              </a:ext>
            </a:extLst>
          </p:cNvPr>
          <p:cNvCxnSpPr>
            <a:cxnSpLocks/>
          </p:cNvCxnSpPr>
          <p:nvPr/>
        </p:nvCxnSpPr>
        <p:spPr>
          <a:xfrm>
            <a:off x="4577712" y="2857933"/>
            <a:ext cx="839572" cy="6127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9C6BF-700F-F67B-315C-74A42CEEAD82}"/>
              </a:ext>
            </a:extLst>
          </p:cNvPr>
          <p:cNvCxnSpPr>
            <a:cxnSpLocks/>
          </p:cNvCxnSpPr>
          <p:nvPr/>
        </p:nvCxnSpPr>
        <p:spPr>
          <a:xfrm>
            <a:off x="6577316" y="3558767"/>
            <a:ext cx="1046014" cy="1071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FE1DC5-30EA-A968-2256-B40AC5B015D7}"/>
              </a:ext>
            </a:extLst>
          </p:cNvPr>
          <p:cNvCxnSpPr>
            <a:cxnSpLocks/>
          </p:cNvCxnSpPr>
          <p:nvPr/>
        </p:nvCxnSpPr>
        <p:spPr>
          <a:xfrm>
            <a:off x="8408334" y="3699611"/>
            <a:ext cx="1317210" cy="39292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A1CBB8-B77C-11EE-4A8C-FB88A29EBD21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524900" y="3612360"/>
            <a:ext cx="1040083" cy="31022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D7FD4A-8723-3A24-C7F1-07BF3F740A97}"/>
              </a:ext>
            </a:extLst>
          </p:cNvPr>
          <p:cNvCxnSpPr>
            <a:cxnSpLocks/>
          </p:cNvCxnSpPr>
          <p:nvPr/>
        </p:nvCxnSpPr>
        <p:spPr>
          <a:xfrm flipH="1" flipV="1">
            <a:off x="6579937" y="3294232"/>
            <a:ext cx="1043393" cy="10721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59E8F6-8B22-A571-EB81-74E5DAB3C190}"/>
              </a:ext>
            </a:extLst>
          </p:cNvPr>
          <p:cNvCxnSpPr>
            <a:cxnSpLocks/>
          </p:cNvCxnSpPr>
          <p:nvPr/>
        </p:nvCxnSpPr>
        <p:spPr>
          <a:xfrm flipH="1">
            <a:off x="4769925" y="3894627"/>
            <a:ext cx="787785" cy="493026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07D02F-5C3D-6302-09B0-38FB1B3EEF06}"/>
              </a:ext>
            </a:extLst>
          </p:cNvPr>
          <p:cNvCxnSpPr>
            <a:cxnSpLocks/>
          </p:cNvCxnSpPr>
          <p:nvPr/>
        </p:nvCxnSpPr>
        <p:spPr>
          <a:xfrm flipH="1">
            <a:off x="3362393" y="4689093"/>
            <a:ext cx="594706" cy="97274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D1FC4-46FA-7A9D-2650-AB12FE13C693}"/>
              </a:ext>
            </a:extLst>
          </p:cNvPr>
          <p:cNvCxnSpPr>
            <a:cxnSpLocks/>
          </p:cNvCxnSpPr>
          <p:nvPr/>
        </p:nvCxnSpPr>
        <p:spPr>
          <a:xfrm>
            <a:off x="5106047" y="4959143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F4A9A7-E0EF-522F-695A-B11FD699D3B7}"/>
              </a:ext>
            </a:extLst>
          </p:cNvPr>
          <p:cNvCxnSpPr>
            <a:cxnSpLocks/>
          </p:cNvCxnSpPr>
          <p:nvPr/>
        </p:nvCxnSpPr>
        <p:spPr>
          <a:xfrm flipH="1">
            <a:off x="5124392" y="5247543"/>
            <a:ext cx="678821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7C30ED-84D7-C0AE-F4CA-11BCF127EA73}"/>
              </a:ext>
            </a:extLst>
          </p:cNvPr>
          <p:cNvCxnSpPr>
            <a:cxnSpLocks/>
          </p:cNvCxnSpPr>
          <p:nvPr/>
        </p:nvCxnSpPr>
        <p:spPr>
          <a:xfrm flipH="1" flipV="1">
            <a:off x="8174888" y="3858703"/>
            <a:ext cx="1" cy="6419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AF3BE9-5291-2D34-C63A-B36228A3F831}"/>
              </a:ext>
            </a:extLst>
          </p:cNvPr>
          <p:cNvCxnSpPr>
            <a:cxnSpLocks/>
          </p:cNvCxnSpPr>
          <p:nvPr/>
        </p:nvCxnSpPr>
        <p:spPr>
          <a:xfrm>
            <a:off x="8294124" y="3894627"/>
            <a:ext cx="1339822" cy="3820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44089E-E78B-3027-DA35-CC80A59E8178}"/>
              </a:ext>
            </a:extLst>
          </p:cNvPr>
          <p:cNvCxnSpPr>
            <a:cxnSpLocks/>
          </p:cNvCxnSpPr>
          <p:nvPr/>
        </p:nvCxnSpPr>
        <p:spPr>
          <a:xfrm flipH="1" flipV="1">
            <a:off x="8519911" y="3509470"/>
            <a:ext cx="1155150" cy="33191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EFB644-0788-E57F-A5F6-6B5DF22F3057}"/>
              </a:ext>
            </a:extLst>
          </p:cNvPr>
          <p:cNvCxnSpPr>
            <a:cxnSpLocks/>
          </p:cNvCxnSpPr>
          <p:nvPr/>
        </p:nvCxnSpPr>
        <p:spPr>
          <a:xfrm flipH="1" flipV="1">
            <a:off x="6594007" y="3172670"/>
            <a:ext cx="902125" cy="11072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90EC04-E03E-48FC-98E7-D4524FB2258D}"/>
              </a:ext>
            </a:extLst>
          </p:cNvPr>
          <p:cNvCxnSpPr>
            <a:cxnSpLocks/>
          </p:cNvCxnSpPr>
          <p:nvPr/>
        </p:nvCxnSpPr>
        <p:spPr>
          <a:xfrm flipH="1">
            <a:off x="4730761" y="3798648"/>
            <a:ext cx="750572" cy="48447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DE0C20-DC96-7CE2-BCF4-9BADD6DF85EE}"/>
              </a:ext>
            </a:extLst>
          </p:cNvPr>
          <p:cNvCxnSpPr>
            <a:cxnSpLocks/>
          </p:cNvCxnSpPr>
          <p:nvPr/>
        </p:nvCxnSpPr>
        <p:spPr>
          <a:xfrm flipH="1">
            <a:off x="3368450" y="4547270"/>
            <a:ext cx="510083" cy="953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FCC7E4-1026-7BF3-508B-FFDD53D0326D}"/>
              </a:ext>
            </a:extLst>
          </p:cNvPr>
          <p:cNvSpPr txBox="1"/>
          <p:nvPr/>
        </p:nvSpPr>
        <p:spPr>
          <a:xfrm>
            <a:off x="5832590" y="4854188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data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C9D6E2-58BA-7D93-8137-E92245BB329B}"/>
              </a:ext>
            </a:extLst>
          </p:cNvPr>
          <p:cNvCxnSpPr>
            <a:cxnSpLocks/>
          </p:cNvCxnSpPr>
          <p:nvPr/>
        </p:nvCxnSpPr>
        <p:spPr>
          <a:xfrm flipH="1">
            <a:off x="5117487" y="5576903"/>
            <a:ext cx="5995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09E2A5-6BFC-BE23-0E5E-0D8D6F636D35}"/>
              </a:ext>
            </a:extLst>
          </p:cNvPr>
          <p:cNvCxnSpPr>
            <a:cxnSpLocks/>
          </p:cNvCxnSpPr>
          <p:nvPr/>
        </p:nvCxnSpPr>
        <p:spPr>
          <a:xfrm flipH="1">
            <a:off x="5124392" y="6077213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D506AF-9D01-38C6-8305-C7DC162A131D}"/>
              </a:ext>
            </a:extLst>
          </p:cNvPr>
          <p:cNvSpPr txBox="1"/>
          <p:nvPr/>
        </p:nvSpPr>
        <p:spPr>
          <a:xfrm>
            <a:off x="5832590" y="5098803"/>
            <a:ext cx="170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electrical signal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9ADD53-8536-1314-4802-BDE31F674BDD}"/>
              </a:ext>
            </a:extLst>
          </p:cNvPr>
          <p:cNvSpPr txBox="1"/>
          <p:nvPr/>
        </p:nvSpPr>
        <p:spPr>
          <a:xfrm>
            <a:off x="5848130" y="5332558"/>
            <a:ext cx="179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electrical signal generated by false data injection attack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9D1144-89E1-F924-897E-91F1524E5CC0}"/>
              </a:ext>
            </a:extLst>
          </p:cNvPr>
          <p:cNvSpPr txBox="1"/>
          <p:nvPr/>
        </p:nvSpPr>
        <p:spPr>
          <a:xfrm>
            <a:off x="5782994" y="5903741"/>
            <a:ext cx="1840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False/illegal Modbus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CFF9A86-7A48-4608-9EBB-1B4DB7D02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7579" y="4889156"/>
            <a:ext cx="417996" cy="29259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0F19D37-9549-0A95-DDFE-50699A321A20}"/>
              </a:ext>
            </a:extLst>
          </p:cNvPr>
          <p:cNvSpPr/>
          <p:nvPr/>
        </p:nvSpPr>
        <p:spPr>
          <a:xfrm>
            <a:off x="7698767" y="4559449"/>
            <a:ext cx="1209859" cy="10343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E6ECB8-8897-A09D-35ED-350EF02216A4}"/>
              </a:ext>
            </a:extLst>
          </p:cNvPr>
          <p:cNvSpPr txBox="1"/>
          <p:nvPr/>
        </p:nvSpPr>
        <p:spPr>
          <a:xfrm>
            <a:off x="8938798" y="4914137"/>
            <a:ext cx="1954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Victim VM be compromised in </a:t>
            </a:r>
            <a:r>
              <a:rPr lang="en-SG" sz="1200" b="1" dirty="0">
                <a:solidFill>
                  <a:srgbClr val="FF0000"/>
                </a:solidFill>
              </a:rPr>
              <a:t>previous IT attack</a:t>
            </a:r>
            <a:r>
              <a:rPr lang="en-US" sz="1200" b="1" dirty="0">
                <a:solidFill>
                  <a:srgbClr val="FF0000"/>
                </a:solidFill>
              </a:rPr>
              <a:t>,the command injector will run on it .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47E242-4232-538C-3856-60A89EE6C146}"/>
              </a:ext>
            </a:extLst>
          </p:cNvPr>
          <p:cNvSpPr txBox="1"/>
          <p:nvPr/>
        </p:nvSpPr>
        <p:spPr>
          <a:xfrm>
            <a:off x="7665772" y="553152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</a:t>
            </a:r>
            <a:r>
              <a:rPr lang="en-SG" sz="1200" b="1" dirty="0" err="1">
                <a:solidFill>
                  <a:srgbClr val="FF0000"/>
                </a:solidFill>
              </a:rPr>
              <a:t>vm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08640C-5E9A-D35F-B22E-3FCB3D850ADC}"/>
              </a:ext>
            </a:extLst>
          </p:cNvPr>
          <p:cNvSpPr txBox="1"/>
          <p:nvPr/>
        </p:nvSpPr>
        <p:spPr>
          <a:xfrm>
            <a:off x="10409934" y="374466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Attack target VM</a:t>
            </a:r>
          </a:p>
        </p:txBody>
      </p:sp>
    </p:spTree>
    <p:extLst>
      <p:ext uri="{BB962C8B-B14F-4D97-AF65-F5344CB8AC3E}">
        <p14:creationId xmlns:p14="http://schemas.microsoft.com/office/powerpoint/2010/main" val="176693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9FFEA7-E117-DC68-5E38-AABC1540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311" y="2381107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89FF8-1611-FEA7-D51F-90D672440164}"/>
              </a:ext>
            </a:extLst>
          </p:cNvPr>
          <p:cNvSpPr txBox="1"/>
          <p:nvPr/>
        </p:nvSpPr>
        <p:spPr>
          <a:xfrm>
            <a:off x="5520885" y="2134886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63EE8-343C-1CE4-B135-D62594B51D64}"/>
              </a:ext>
            </a:extLst>
          </p:cNvPr>
          <p:cNvSpPr/>
          <p:nvPr/>
        </p:nvSpPr>
        <p:spPr>
          <a:xfrm>
            <a:off x="7595417" y="1463055"/>
            <a:ext cx="4161267" cy="257410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B7C50-C29E-23CF-6F2C-430649F4D45C}"/>
              </a:ext>
            </a:extLst>
          </p:cNvPr>
          <p:cNvSpPr txBox="1"/>
          <p:nvPr/>
        </p:nvSpPr>
        <p:spPr>
          <a:xfrm>
            <a:off x="7612706" y="1483145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87D0E-EDAB-E498-6CB7-C96B88D4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86" y="1819934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880EB9-8202-FD2D-B053-A3CA8E59472D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524356" y="2007040"/>
            <a:ext cx="1209430" cy="7472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6DE59D-4E12-9D7A-3038-042308B4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451" y="3104032"/>
            <a:ext cx="531176" cy="46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F07097-78C8-63FC-CA74-B753A5A8A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027" y="2467206"/>
            <a:ext cx="531176" cy="4679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54848-AF32-EA8E-EF83-DBAFBE6DACD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62309" y="2194145"/>
            <a:ext cx="1407730" cy="909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5EF014-3240-AD23-D82A-4E1816136EE0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062309" y="2194145"/>
            <a:ext cx="1932306" cy="2730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A6B392-98CC-8CC5-3872-4305F67E6BCA}"/>
              </a:ext>
            </a:extLst>
          </p:cNvPr>
          <p:cNvSpPr txBox="1"/>
          <p:nvPr/>
        </p:nvSpPr>
        <p:spPr>
          <a:xfrm>
            <a:off x="9757613" y="3112150"/>
            <a:ext cx="14406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:rail-ed-plc01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Junction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B0586-E059-7702-702C-90E82FFB9655}"/>
              </a:ext>
            </a:extLst>
          </p:cNvPr>
          <p:cNvSpPr txBox="1"/>
          <p:nvPr/>
        </p:nvSpPr>
        <p:spPr>
          <a:xfrm>
            <a:off x="8968756" y="2849324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39ACC-FCC8-44F3-C077-A8EDF57961BB}"/>
              </a:ext>
            </a:extLst>
          </p:cNvPr>
          <p:cNvSpPr txBox="1"/>
          <p:nvPr/>
        </p:nvSpPr>
        <p:spPr>
          <a:xfrm>
            <a:off x="9397636" y="2272629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10.107.105.6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56881F-F1C7-7F35-82FE-DFD3F94931FC}"/>
              </a:ext>
            </a:extLst>
          </p:cNvPr>
          <p:cNvSpPr/>
          <p:nvPr/>
        </p:nvSpPr>
        <p:spPr>
          <a:xfrm>
            <a:off x="156473" y="1475295"/>
            <a:ext cx="4588978" cy="256186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EEA9C-9323-FB9C-5331-0899333BB97D}"/>
              </a:ext>
            </a:extLst>
          </p:cNvPr>
          <p:cNvSpPr txBox="1"/>
          <p:nvPr/>
        </p:nvSpPr>
        <p:spPr>
          <a:xfrm>
            <a:off x="202293" y="1497075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22C32E-624C-D3F0-0F4C-4A37F0A8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84" y="3302274"/>
            <a:ext cx="657045" cy="37421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00DFE-7B76-1F54-73B9-4506BBB63DBD}"/>
              </a:ext>
            </a:extLst>
          </p:cNvPr>
          <p:cNvCxnSpPr>
            <a:cxnSpLocks/>
            <a:stCxn id="4" idx="1"/>
            <a:endCxn id="19" idx="3"/>
          </p:cNvCxnSpPr>
          <p:nvPr/>
        </p:nvCxnSpPr>
        <p:spPr>
          <a:xfrm flipH="1">
            <a:off x="4354029" y="2754268"/>
            <a:ext cx="1224282" cy="735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DEA3C6-2075-0D8F-4F7E-D4CCAA26FCAA}"/>
              </a:ext>
            </a:extLst>
          </p:cNvPr>
          <p:cNvSpPr txBox="1"/>
          <p:nvPr/>
        </p:nvSpPr>
        <p:spPr>
          <a:xfrm>
            <a:off x="4780439" y="240066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F113EF-6662-7B0B-0876-B39A18990B0C}"/>
              </a:ext>
            </a:extLst>
          </p:cNvPr>
          <p:cNvSpPr txBox="1"/>
          <p:nvPr/>
        </p:nvSpPr>
        <p:spPr>
          <a:xfrm>
            <a:off x="6573536" y="290853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10.107.X04.1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08C251A4-A36B-7C24-E513-41F19A47D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3" y="2201460"/>
            <a:ext cx="2186396" cy="12523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742055-EDB3-81BE-9B32-B81B2887B579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2548139" y="2827631"/>
            <a:ext cx="1148845" cy="6617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8B7E374-AF8E-2B2F-0185-AF1CAF9F6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372" y="1742908"/>
            <a:ext cx="750074" cy="6607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584EC0-6A46-96E8-F429-5B2956A4D0E7}"/>
              </a:ext>
            </a:extLst>
          </p:cNvPr>
          <p:cNvSpPr txBox="1"/>
          <p:nvPr/>
        </p:nvSpPr>
        <p:spPr>
          <a:xfrm>
            <a:off x="3530248" y="2414043"/>
            <a:ext cx="14022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rail-op-victim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70976-67AA-C8BF-21CB-A4AFAB264FD1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>
            <a:off x="4002409" y="2403688"/>
            <a:ext cx="23098" cy="8985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6659E3-384E-7DB6-E287-CCB757C9CD9D}"/>
              </a:ext>
            </a:extLst>
          </p:cNvPr>
          <p:cNvSpPr txBox="1"/>
          <p:nvPr/>
        </p:nvSpPr>
        <p:spPr>
          <a:xfrm>
            <a:off x="3559060" y="2581410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10.107.X07.6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E36DD5-5A33-AE23-3E25-D17BB3FFB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148" y="2958418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E5AB57-8B52-879E-32B9-650B2333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803" y="3377243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89A259-B776-6626-549C-56E5BB0AB679}"/>
              </a:ext>
            </a:extLst>
          </p:cNvPr>
          <p:cNvSpPr txBox="1"/>
          <p:nvPr/>
        </p:nvSpPr>
        <p:spPr>
          <a:xfrm>
            <a:off x="10069856" y="1780234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6D06A-868A-050D-BD14-756141960F77}"/>
              </a:ext>
            </a:extLst>
          </p:cNvPr>
          <p:cNvSpPr txBox="1"/>
          <p:nvPr/>
        </p:nvSpPr>
        <p:spPr>
          <a:xfrm>
            <a:off x="10220846" y="2445008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:rail-ed-plc02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Station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CF0F10-1D52-83B5-A5FE-B022B7C6F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031" y="2752324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ABDC59B-9867-4CDC-B26C-C4C34822EDDB}"/>
              </a:ext>
            </a:extLst>
          </p:cNvPr>
          <p:cNvSpPr txBox="1"/>
          <p:nvPr/>
        </p:nvSpPr>
        <p:spPr>
          <a:xfrm>
            <a:off x="2517716" y="2640526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10.107.107.4</a:t>
            </a:r>
            <a:endParaRPr lang="en-SG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15D54A-CA90-8A5F-B0A5-1816EEB94081}"/>
              </a:ext>
            </a:extLst>
          </p:cNvPr>
          <p:cNvSpPr txBox="1"/>
          <p:nvPr/>
        </p:nvSpPr>
        <p:spPr>
          <a:xfrm>
            <a:off x="315628" y="3483164"/>
            <a:ext cx="17209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scadahmi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 HQ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7867774-BA39-5BD5-2AAB-46D0D78BD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325" y="3252737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8D56187-11A7-9699-B835-B8E69FA3C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729" y="258035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473CE55-7EC2-708D-A60E-0413A8C37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942" y="321168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313CD-3CBB-C475-8371-B096E3EBDA1E}"/>
              </a:ext>
            </a:extLst>
          </p:cNvPr>
          <p:cNvCxnSpPr>
            <a:cxnSpLocks/>
          </p:cNvCxnSpPr>
          <p:nvPr/>
        </p:nvCxnSpPr>
        <p:spPr>
          <a:xfrm>
            <a:off x="2660364" y="3108877"/>
            <a:ext cx="915974" cy="51575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A73AA8-9EF3-D8FB-5DF7-ACA413A0C6D9}"/>
              </a:ext>
            </a:extLst>
          </p:cNvPr>
          <p:cNvCxnSpPr>
            <a:cxnSpLocks/>
          </p:cNvCxnSpPr>
          <p:nvPr/>
        </p:nvCxnSpPr>
        <p:spPr>
          <a:xfrm flipV="1">
            <a:off x="4341406" y="3013075"/>
            <a:ext cx="1125147" cy="61735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8095AB-27FE-5B58-9453-AB4A3D3065F6}"/>
              </a:ext>
            </a:extLst>
          </p:cNvPr>
          <p:cNvCxnSpPr>
            <a:cxnSpLocks/>
          </p:cNvCxnSpPr>
          <p:nvPr/>
        </p:nvCxnSpPr>
        <p:spPr>
          <a:xfrm flipV="1">
            <a:off x="6649372" y="2211624"/>
            <a:ext cx="1050847" cy="6442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3BC3AF-907E-FCD9-A9CE-40FAEAE07A74}"/>
              </a:ext>
            </a:extLst>
          </p:cNvPr>
          <p:cNvCxnSpPr>
            <a:cxnSpLocks/>
          </p:cNvCxnSpPr>
          <p:nvPr/>
        </p:nvCxnSpPr>
        <p:spPr>
          <a:xfrm>
            <a:off x="8389851" y="2083745"/>
            <a:ext cx="1490475" cy="1973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46728-384C-BF22-5753-C816E05AD4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011400" y="2294040"/>
            <a:ext cx="957356" cy="67839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82C1CC-4001-28BD-978B-1E0B4493D802}"/>
              </a:ext>
            </a:extLst>
          </p:cNvPr>
          <p:cNvCxnSpPr>
            <a:cxnSpLocks/>
          </p:cNvCxnSpPr>
          <p:nvPr/>
        </p:nvCxnSpPr>
        <p:spPr>
          <a:xfrm>
            <a:off x="504630" y="4499942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658FFD-09CC-9C6C-5CBC-855C880D5DD3}"/>
              </a:ext>
            </a:extLst>
          </p:cNvPr>
          <p:cNvSpPr txBox="1"/>
          <p:nvPr/>
        </p:nvSpPr>
        <p:spPr>
          <a:xfrm>
            <a:off x="1448205" y="4317161"/>
            <a:ext cx="1692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comm request and response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FBF82D4-118D-93AB-BF24-C3533AF5E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5757" y="1859668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35EB2B1-FEF4-9A2F-780A-8AFC0804D5E9}"/>
              </a:ext>
            </a:extLst>
          </p:cNvPr>
          <p:cNvSpPr txBox="1"/>
          <p:nvPr/>
        </p:nvSpPr>
        <p:spPr>
          <a:xfrm>
            <a:off x="3606933" y="1475295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7D1555-7B92-D969-17DF-AE1FCA75628C}"/>
              </a:ext>
            </a:extLst>
          </p:cNvPr>
          <p:cNvCxnSpPr>
            <a:cxnSpLocks/>
          </p:cNvCxnSpPr>
          <p:nvPr/>
        </p:nvCxnSpPr>
        <p:spPr>
          <a:xfrm flipH="1">
            <a:off x="3805455" y="2637092"/>
            <a:ext cx="93831" cy="6577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DE96CA-20F5-511F-B78C-D7A3CFB44E17}"/>
              </a:ext>
            </a:extLst>
          </p:cNvPr>
          <p:cNvCxnSpPr>
            <a:cxnSpLocks/>
          </p:cNvCxnSpPr>
          <p:nvPr/>
        </p:nvCxnSpPr>
        <p:spPr>
          <a:xfrm flipH="1" flipV="1">
            <a:off x="2638378" y="2692383"/>
            <a:ext cx="1089029" cy="6559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856469-77E2-4AE5-A0E9-80F5FF303F43}"/>
              </a:ext>
            </a:extLst>
          </p:cNvPr>
          <p:cNvCxnSpPr>
            <a:cxnSpLocks/>
          </p:cNvCxnSpPr>
          <p:nvPr/>
        </p:nvCxnSpPr>
        <p:spPr>
          <a:xfrm flipH="1">
            <a:off x="3495023" y="4489875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F0F80-3829-6418-59BB-223760657FFE}"/>
              </a:ext>
            </a:extLst>
          </p:cNvPr>
          <p:cNvSpPr txBox="1"/>
          <p:nvPr/>
        </p:nvSpPr>
        <p:spPr>
          <a:xfrm>
            <a:off x="4146748" y="4280971"/>
            <a:ext cx="2686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Inter"/>
              </a:rPr>
              <a:t>Redirected Modbus communication after ARP spoofing success. 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1938F09-4689-82AE-12FD-AB0D958A43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7973" y="2231563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053135-FFD2-0EA0-AF4E-B655DE3610FC}"/>
              </a:ext>
            </a:extLst>
          </p:cNvPr>
          <p:cNvCxnSpPr>
            <a:cxnSpLocks/>
          </p:cNvCxnSpPr>
          <p:nvPr/>
        </p:nvCxnSpPr>
        <p:spPr>
          <a:xfrm flipH="1" flipV="1">
            <a:off x="4152575" y="2579732"/>
            <a:ext cx="223259" cy="67300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D3A8A33-82F9-D48C-98EF-C608AF905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776" y="4373639"/>
            <a:ext cx="256527" cy="249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FB45C8-F04F-8285-0533-4E0543855FBD}"/>
              </a:ext>
            </a:extLst>
          </p:cNvPr>
          <p:cNvSpPr txBox="1"/>
          <p:nvPr/>
        </p:nvSpPr>
        <p:spPr>
          <a:xfrm>
            <a:off x="7499577" y="4359884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Inter"/>
              </a:rPr>
              <a:t>Ettercap packet filter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9FF20-3510-9BF9-9BA9-35385B63EFC3}"/>
              </a:ext>
            </a:extLst>
          </p:cNvPr>
          <p:cNvSpPr txBox="1"/>
          <p:nvPr/>
        </p:nvSpPr>
        <p:spPr>
          <a:xfrm>
            <a:off x="1" y="-4501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ARP Spoofing Attack (Packet drop) </a:t>
            </a:r>
            <a:r>
              <a:rPr lang="en-US" sz="2400" dirty="0">
                <a:solidFill>
                  <a:schemeClr val="bg1"/>
                </a:solidFill>
              </a:rPr>
              <a:t>[ 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9" name="Picture 5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0299CFF-0E49-E140-FF5B-FF4CDC9C1D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396A07-0472-DF49-55A2-E460F572DC26}"/>
              </a:ext>
            </a:extLst>
          </p:cNvPr>
          <p:cNvCxnSpPr>
            <a:cxnSpLocks/>
          </p:cNvCxnSpPr>
          <p:nvPr/>
        </p:nvCxnSpPr>
        <p:spPr>
          <a:xfrm flipH="1">
            <a:off x="4425014" y="2660264"/>
            <a:ext cx="1041539" cy="62298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E5744A7B-CF1A-3392-F4D2-E779439DF6DE}"/>
              </a:ext>
            </a:extLst>
          </p:cNvPr>
          <p:cNvSpPr/>
          <p:nvPr/>
        </p:nvSpPr>
        <p:spPr>
          <a:xfrm>
            <a:off x="2864038" y="318471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id="{1F7DCE35-9D0B-5D5E-CAD2-BC9D48D870D5}"/>
              </a:ext>
            </a:extLst>
          </p:cNvPr>
          <p:cNvSpPr/>
          <p:nvPr/>
        </p:nvSpPr>
        <p:spPr>
          <a:xfrm>
            <a:off x="4881144" y="3101979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7A469299-CDE5-55D7-0600-06F657A88970}"/>
              </a:ext>
            </a:extLst>
          </p:cNvPr>
          <p:cNvSpPr/>
          <p:nvPr/>
        </p:nvSpPr>
        <p:spPr>
          <a:xfrm>
            <a:off x="9522198" y="421040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4BE6E2-5F97-453D-386E-B3C80D2E596A}"/>
              </a:ext>
            </a:extLst>
          </p:cNvPr>
          <p:cNvSpPr txBox="1"/>
          <p:nvPr/>
        </p:nvSpPr>
        <p:spPr>
          <a:xfrm>
            <a:off x="9929960" y="4212795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000000"/>
                </a:solidFill>
                <a:latin typeface="Inter"/>
              </a:rPr>
              <a:t>Traffic affected after ARP spoofing attack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2311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405082-DAB6-1692-8C6B-F8965F96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07" y="2914502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CB6BB-9344-351C-E0EA-78362882D80F}"/>
              </a:ext>
            </a:extLst>
          </p:cNvPr>
          <p:cNvSpPr txBox="1"/>
          <p:nvPr/>
        </p:nvSpPr>
        <p:spPr>
          <a:xfrm>
            <a:off x="5469726" y="3809942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5195D-9FC8-2E79-E85F-102141B5D894}"/>
              </a:ext>
            </a:extLst>
          </p:cNvPr>
          <p:cNvSpPr/>
          <p:nvPr/>
        </p:nvSpPr>
        <p:spPr>
          <a:xfrm>
            <a:off x="7273808" y="2050632"/>
            <a:ext cx="4161267" cy="266574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DE04E-D65F-AE1B-6BC5-D102A8D66E8B}"/>
              </a:ext>
            </a:extLst>
          </p:cNvPr>
          <p:cNvSpPr txBox="1"/>
          <p:nvPr/>
        </p:nvSpPr>
        <p:spPr>
          <a:xfrm>
            <a:off x="7197626" y="1781850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47612-9367-D831-0E5E-71B2B6ED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77" y="2108697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5AECC9-12D6-15FE-D963-CB72F7B6855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418452" y="2295803"/>
            <a:ext cx="993725" cy="9918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9B5CF8C-915E-A5F0-E6F9-87BB98733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409" y="3906428"/>
            <a:ext cx="531176" cy="46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60B55-28C6-6DDA-508C-5E3029864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144" y="3417749"/>
            <a:ext cx="531176" cy="4679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093F4F-446F-B040-D1A8-587C12D3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339" y="2756955"/>
            <a:ext cx="531176" cy="46794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8C39A-AFEC-09C5-BDE3-8387E181C3D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740700" y="2482908"/>
            <a:ext cx="337297" cy="142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725B08-96E2-507D-92FD-9EEBF48D4A0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740700" y="2482908"/>
            <a:ext cx="1270032" cy="934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011537-ED3A-5D32-EA10-EB61B0B6465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7740700" y="2482908"/>
            <a:ext cx="2133227" cy="274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1B63DF-E5AA-4997-0E49-E291C019F1FD}"/>
              </a:ext>
            </a:extLst>
          </p:cNvPr>
          <p:cNvSpPr txBox="1"/>
          <p:nvPr/>
        </p:nvSpPr>
        <p:spPr>
          <a:xfrm>
            <a:off x="8283441" y="3970382"/>
            <a:ext cx="1440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OT-Eng-WS1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A02FFC-15E0-ECC4-C9B6-2577645D0517}"/>
              </a:ext>
            </a:extLst>
          </p:cNvPr>
          <p:cNvSpPr txBox="1"/>
          <p:nvPr/>
        </p:nvSpPr>
        <p:spPr>
          <a:xfrm>
            <a:off x="7576714" y="3651720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F5559-779E-BC07-D996-4BE53E481736}"/>
              </a:ext>
            </a:extLst>
          </p:cNvPr>
          <p:cNvSpPr txBox="1"/>
          <p:nvPr/>
        </p:nvSpPr>
        <p:spPr>
          <a:xfrm>
            <a:off x="8701631" y="3212275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10.107.105.6</a:t>
            </a:r>
            <a:endParaRPr lang="en-SG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F7BB2-250B-D034-DD3B-17ED258403D2}"/>
              </a:ext>
            </a:extLst>
          </p:cNvPr>
          <p:cNvSpPr txBox="1"/>
          <p:nvPr/>
        </p:nvSpPr>
        <p:spPr>
          <a:xfrm>
            <a:off x="9230136" y="2564062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581CBB-2EAC-00B4-1FF3-18766563851D}"/>
              </a:ext>
            </a:extLst>
          </p:cNvPr>
          <p:cNvSpPr/>
          <p:nvPr/>
        </p:nvSpPr>
        <p:spPr>
          <a:xfrm>
            <a:off x="124687" y="2614038"/>
            <a:ext cx="4588978" cy="211068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1D3B8-38BC-90E8-194A-AB2D0AAE5298}"/>
              </a:ext>
            </a:extLst>
          </p:cNvPr>
          <p:cNvSpPr txBox="1"/>
          <p:nvPr/>
        </p:nvSpPr>
        <p:spPr>
          <a:xfrm>
            <a:off x="140808" y="2709565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F03D69-A267-FF04-F834-38B57C6A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198" y="3825499"/>
            <a:ext cx="657045" cy="37421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2BA329-A18F-8CBB-4FA1-C7016D48A2FD}"/>
              </a:ext>
            </a:extLst>
          </p:cNvPr>
          <p:cNvCxnSpPr>
            <a:cxnSpLocks/>
          </p:cNvCxnSpPr>
          <p:nvPr/>
        </p:nvCxnSpPr>
        <p:spPr>
          <a:xfrm flipH="1">
            <a:off x="4355056" y="3284681"/>
            <a:ext cx="1150164" cy="7249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FEA79-128E-4F70-CDD6-49A1B6AD3E63}"/>
              </a:ext>
            </a:extLst>
          </p:cNvPr>
          <p:cNvSpPr txBox="1"/>
          <p:nvPr/>
        </p:nvSpPr>
        <p:spPr>
          <a:xfrm>
            <a:off x="4915973" y="3728116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9AD3C8-DCA3-310C-FB6B-222780D9B4DB}"/>
              </a:ext>
            </a:extLst>
          </p:cNvPr>
          <p:cNvSpPr txBox="1"/>
          <p:nvPr/>
        </p:nvSpPr>
        <p:spPr>
          <a:xfrm>
            <a:off x="5851963" y="2574728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10.107.X04.1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047B5589-CFAA-BF64-3162-BF08E599C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8" y="3199882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FB34ED-0CBC-5639-A296-4ED1D8A1F75A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2634015" y="3778601"/>
            <a:ext cx="1031183" cy="2340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0E587E-3A1B-3EA8-BF57-0EA0A32DB5DD}"/>
              </a:ext>
            </a:extLst>
          </p:cNvPr>
          <p:cNvSpPr txBox="1"/>
          <p:nvPr/>
        </p:nvSpPr>
        <p:spPr>
          <a:xfrm>
            <a:off x="2693943" y="3602050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20E8D8-6E46-81B6-DC61-213998398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242" y="2936482"/>
            <a:ext cx="531176" cy="46794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F787A2-57CE-24A4-91AA-174CF491F454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>
            <a:off x="3975830" y="3404423"/>
            <a:ext cx="17891" cy="421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A5D07C-48AF-5A35-F5D9-06B6FCE53498}"/>
              </a:ext>
            </a:extLst>
          </p:cNvPr>
          <p:cNvSpPr txBox="1"/>
          <p:nvPr/>
        </p:nvSpPr>
        <p:spPr>
          <a:xfrm>
            <a:off x="9748247" y="2068997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9DD7BF-8492-BD6F-0237-B6410FC0429C}"/>
              </a:ext>
            </a:extLst>
          </p:cNvPr>
          <p:cNvSpPr txBox="1"/>
          <p:nvPr/>
        </p:nvSpPr>
        <p:spPr>
          <a:xfrm>
            <a:off x="9257221" y="3431948"/>
            <a:ext cx="1645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: OT-Eng-WS2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BACFD4-7F38-AE5C-99C8-59E140A0344E}"/>
              </a:ext>
            </a:extLst>
          </p:cNvPr>
          <p:cNvSpPr txBox="1"/>
          <p:nvPr/>
        </p:nvSpPr>
        <p:spPr>
          <a:xfrm>
            <a:off x="10148776" y="2708229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AE37FE5-1800-7891-90E2-0590196B4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4163" y="3045258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A7EC3FB-A21C-7BF7-EFEB-EF4CFDC9B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822" y="4337897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D2F544-4B3A-CCC0-FC01-F5E41A7AF78D}"/>
              </a:ext>
            </a:extLst>
          </p:cNvPr>
          <p:cNvSpPr txBox="1"/>
          <p:nvPr/>
        </p:nvSpPr>
        <p:spPr>
          <a:xfrm>
            <a:off x="2636745" y="4152389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DB41143-FFB4-1594-DF0F-09A0AB97C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7203" y="2871964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68FE1AB-6208-6261-8F8F-A57FF2C9BE65}"/>
              </a:ext>
            </a:extLst>
          </p:cNvPr>
          <p:cNvSpPr txBox="1"/>
          <p:nvPr/>
        </p:nvSpPr>
        <p:spPr>
          <a:xfrm>
            <a:off x="3472079" y="2702194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FB83C0-4BC7-C2C0-9E57-AB11090353F3}"/>
              </a:ext>
            </a:extLst>
          </p:cNvPr>
          <p:cNvSpPr txBox="1"/>
          <p:nvPr/>
        </p:nvSpPr>
        <p:spPr>
          <a:xfrm>
            <a:off x="7600052" y="4420811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vm2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50756A-6989-0D2B-7F8C-6116027860FB}"/>
              </a:ext>
            </a:extLst>
          </p:cNvPr>
          <p:cNvSpPr txBox="1"/>
          <p:nvPr/>
        </p:nvSpPr>
        <p:spPr>
          <a:xfrm>
            <a:off x="8510011" y="3821903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C980F0-7FD9-71E1-27C6-A2F4FC921CD6}"/>
              </a:ext>
            </a:extLst>
          </p:cNvPr>
          <p:cNvCxnSpPr>
            <a:cxnSpLocks/>
          </p:cNvCxnSpPr>
          <p:nvPr/>
        </p:nvCxnSpPr>
        <p:spPr>
          <a:xfrm>
            <a:off x="2659225" y="3872003"/>
            <a:ext cx="900817" cy="24635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84B913-1DB4-1CD5-0F74-71617767FC20}"/>
              </a:ext>
            </a:extLst>
          </p:cNvPr>
          <p:cNvCxnSpPr>
            <a:cxnSpLocks/>
          </p:cNvCxnSpPr>
          <p:nvPr/>
        </p:nvCxnSpPr>
        <p:spPr>
          <a:xfrm flipV="1">
            <a:off x="4397224" y="3498336"/>
            <a:ext cx="1000793" cy="6721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9A45B0-71F7-35F3-FEF6-2C9C02E88305}"/>
              </a:ext>
            </a:extLst>
          </p:cNvPr>
          <p:cNvCxnSpPr>
            <a:cxnSpLocks/>
          </p:cNvCxnSpPr>
          <p:nvPr/>
        </p:nvCxnSpPr>
        <p:spPr>
          <a:xfrm flipV="1">
            <a:off x="6506708" y="2515749"/>
            <a:ext cx="869199" cy="8537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B54141-54A2-CA70-640F-93D36FF2C6EB}"/>
              </a:ext>
            </a:extLst>
          </p:cNvPr>
          <p:cNvCxnSpPr>
            <a:cxnSpLocks/>
          </p:cNvCxnSpPr>
          <p:nvPr/>
        </p:nvCxnSpPr>
        <p:spPr>
          <a:xfrm>
            <a:off x="8090655" y="2387529"/>
            <a:ext cx="1473011" cy="1941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E7AD3EA-7BFA-6DF2-CB38-C267622DA1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352" y="3017602"/>
            <a:ext cx="356212" cy="24934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8C60625-5245-C68E-9B1A-D2C551029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0951" y="4001807"/>
            <a:ext cx="356212" cy="24934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960BB2E-FB3D-7B08-8293-830D0468F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6279" y="3486299"/>
            <a:ext cx="356212" cy="2493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B8C748A-73BC-9FD4-0C18-82F5BB17C6AD}"/>
              </a:ext>
            </a:extLst>
          </p:cNvPr>
          <p:cNvSpPr txBox="1"/>
          <p:nvPr/>
        </p:nvSpPr>
        <p:spPr>
          <a:xfrm>
            <a:off x="10025890" y="249809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Attack target VM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67C028-1D2B-309F-08E8-57F6D31A4DF9}"/>
              </a:ext>
            </a:extLst>
          </p:cNvPr>
          <p:cNvCxnSpPr>
            <a:cxnSpLocks/>
          </p:cNvCxnSpPr>
          <p:nvPr/>
        </p:nvCxnSpPr>
        <p:spPr>
          <a:xfrm>
            <a:off x="4073165" y="3428671"/>
            <a:ext cx="0" cy="32476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E556FF-15D4-F8E6-58C4-46A435DEF421}"/>
              </a:ext>
            </a:extLst>
          </p:cNvPr>
          <p:cNvCxnSpPr>
            <a:cxnSpLocks/>
          </p:cNvCxnSpPr>
          <p:nvPr/>
        </p:nvCxnSpPr>
        <p:spPr>
          <a:xfrm flipV="1">
            <a:off x="4324350" y="3198137"/>
            <a:ext cx="1032262" cy="68755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702992-3F47-4380-C006-629D22F334EE}"/>
              </a:ext>
            </a:extLst>
          </p:cNvPr>
          <p:cNvCxnSpPr>
            <a:cxnSpLocks/>
          </p:cNvCxnSpPr>
          <p:nvPr/>
        </p:nvCxnSpPr>
        <p:spPr>
          <a:xfrm flipV="1">
            <a:off x="6506708" y="2193585"/>
            <a:ext cx="748868" cy="72999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272C14-9B4C-FF4A-91D9-007DAAD58679}"/>
              </a:ext>
            </a:extLst>
          </p:cNvPr>
          <p:cNvCxnSpPr>
            <a:cxnSpLocks/>
          </p:cNvCxnSpPr>
          <p:nvPr/>
        </p:nvCxnSpPr>
        <p:spPr>
          <a:xfrm>
            <a:off x="8115349" y="2613720"/>
            <a:ext cx="1281879" cy="18767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940731-9EFB-2899-F39E-97AB19271209}"/>
              </a:ext>
            </a:extLst>
          </p:cNvPr>
          <p:cNvCxnSpPr>
            <a:cxnSpLocks/>
          </p:cNvCxnSpPr>
          <p:nvPr/>
        </p:nvCxnSpPr>
        <p:spPr>
          <a:xfrm flipH="1" flipV="1">
            <a:off x="7623014" y="2564062"/>
            <a:ext cx="270854" cy="109797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883F62-91E2-303C-BEE6-341D28BB464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903960" y="2677098"/>
            <a:ext cx="797671" cy="6582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9160B0-3600-A1C0-4273-6FDA6A31A316}"/>
              </a:ext>
            </a:extLst>
          </p:cNvPr>
          <p:cNvSpPr txBox="1"/>
          <p:nvPr/>
        </p:nvSpPr>
        <p:spPr>
          <a:xfrm>
            <a:off x="1" y="-118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DDoS Attack on PLC in OT-Network [Attack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64" name="Picture 6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642922F-7E70-1C76-B33B-D128561EB3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746" y="37515"/>
            <a:ext cx="1598494" cy="348275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C6E1AB2-004E-D54E-2038-38C4112674F5}"/>
              </a:ext>
            </a:extLst>
          </p:cNvPr>
          <p:cNvSpPr/>
          <p:nvPr/>
        </p:nvSpPr>
        <p:spPr>
          <a:xfrm>
            <a:off x="140808" y="1689419"/>
            <a:ext cx="4588978" cy="74219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4E1BE4-899C-8C5D-F939-F839BC8755D7}"/>
              </a:ext>
            </a:extLst>
          </p:cNvPr>
          <p:cNvSpPr txBox="1"/>
          <p:nvPr/>
        </p:nvSpPr>
        <p:spPr>
          <a:xfrm>
            <a:off x="100181" y="1705689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IT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FD7A8FE-058D-EBD0-BB33-F9FAE9F16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313" y="1853014"/>
            <a:ext cx="531176" cy="467941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E8E4B97-27E4-FFD8-C958-2EAE547B83BD}"/>
              </a:ext>
            </a:extLst>
          </p:cNvPr>
          <p:cNvSpPr txBox="1"/>
          <p:nvPr/>
        </p:nvSpPr>
        <p:spPr>
          <a:xfrm>
            <a:off x="1063542" y="2042954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337E7F7-9CBF-728D-7D86-5FC2DCF17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9901" y="1964941"/>
            <a:ext cx="356212" cy="249348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950D7A-D7EE-7FD6-F2B5-81B614C0F464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4482643" y="2098380"/>
            <a:ext cx="1411518" cy="793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F268D22A-BFB8-A8BB-A29D-1DF2E9533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98" y="1911274"/>
            <a:ext cx="657045" cy="374211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3D4A9B4-0F79-DF18-CD4E-F9F5683F8836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2996113" y="2089615"/>
            <a:ext cx="829485" cy="87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CEE31F-C047-9E95-3AEC-3A679C35A4AB}"/>
              </a:ext>
            </a:extLst>
          </p:cNvPr>
          <p:cNvCxnSpPr>
            <a:cxnSpLocks/>
          </p:cNvCxnSpPr>
          <p:nvPr/>
        </p:nvCxnSpPr>
        <p:spPr>
          <a:xfrm>
            <a:off x="3062053" y="1986034"/>
            <a:ext cx="66758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2E26FBA-2144-A784-48FE-BB9308DD2C7E}"/>
              </a:ext>
            </a:extLst>
          </p:cNvPr>
          <p:cNvCxnSpPr>
            <a:cxnSpLocks/>
          </p:cNvCxnSpPr>
          <p:nvPr/>
        </p:nvCxnSpPr>
        <p:spPr>
          <a:xfrm>
            <a:off x="4553033" y="1995321"/>
            <a:ext cx="1542967" cy="87264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D6283D-273C-E74E-AAE9-FFA79E1C5DFA}"/>
              </a:ext>
            </a:extLst>
          </p:cNvPr>
          <p:cNvCxnSpPr>
            <a:cxnSpLocks/>
          </p:cNvCxnSpPr>
          <p:nvPr/>
        </p:nvCxnSpPr>
        <p:spPr>
          <a:xfrm>
            <a:off x="5224851" y="1371870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C8CA1E2-A96F-0AF2-15A5-83D6761E4B61}"/>
              </a:ext>
            </a:extLst>
          </p:cNvPr>
          <p:cNvSpPr txBox="1"/>
          <p:nvPr/>
        </p:nvSpPr>
        <p:spPr>
          <a:xfrm>
            <a:off x="5991349" y="1190566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request and response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F9CFF0-AA0B-410C-8C1E-A0462138C2C0}"/>
              </a:ext>
            </a:extLst>
          </p:cNvPr>
          <p:cNvCxnSpPr>
            <a:cxnSpLocks/>
          </p:cNvCxnSpPr>
          <p:nvPr/>
        </p:nvCxnSpPr>
        <p:spPr>
          <a:xfrm flipH="1">
            <a:off x="7909438" y="1294362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3D72CD2-1F88-6C8F-FF57-27F1A2645167}"/>
              </a:ext>
            </a:extLst>
          </p:cNvPr>
          <p:cNvSpPr txBox="1"/>
          <p:nvPr/>
        </p:nvSpPr>
        <p:spPr>
          <a:xfrm>
            <a:off x="8679683" y="1174183"/>
            <a:ext cx="170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frequency DDoS Modbus request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8C3999-9EEE-A71C-FA6D-FCFD2517DF93}"/>
              </a:ext>
            </a:extLst>
          </p:cNvPr>
          <p:cNvSpPr txBox="1"/>
          <p:nvPr/>
        </p:nvSpPr>
        <p:spPr>
          <a:xfrm>
            <a:off x="2195154" y="1643350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vm4 </a:t>
            </a:r>
          </a:p>
        </p:txBody>
      </p:sp>
    </p:spTree>
    <p:extLst>
      <p:ext uri="{BB962C8B-B14F-4D97-AF65-F5344CB8AC3E}">
        <p14:creationId xmlns:p14="http://schemas.microsoft.com/office/powerpoint/2010/main" val="303914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876</Words>
  <Application>Microsoft Office PowerPoint</Application>
  <PresentationFormat>Widescreen</PresentationFormat>
  <Paragraphs>202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Inter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18</cp:revision>
  <dcterms:created xsi:type="dcterms:W3CDTF">2023-08-07T07:22:34Z</dcterms:created>
  <dcterms:modified xsi:type="dcterms:W3CDTF">2024-01-20T09:35:46Z</dcterms:modified>
</cp:coreProperties>
</file>