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63" r:id="rId17"/>
    <p:sldId id="259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 varScale="1">
        <p:scale>
          <a:sx n="102" d="100"/>
          <a:sy n="102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27/7/2023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27/7/2023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27/7/2023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27/7/2023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27/7/2023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27/7/2023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27/7/2023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27/7/2023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27/7/2023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27/7/2023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27/7/2023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27/7/2023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27/7/2023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1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5B0FE2A8-4234-BA54-9722-7015DAE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5" y="1189889"/>
            <a:ext cx="1761905" cy="809524"/>
          </a:xfrm>
          <a:prstGeom prst="rect">
            <a:avLst/>
          </a:prstGeom>
        </p:spPr>
      </p:pic>
      <p:pic>
        <p:nvPicPr>
          <p:cNvPr id="9" name="Picture 8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999B2DEE-D8D3-7D74-6115-26A9849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750306"/>
            <a:ext cx="2597007" cy="1497098"/>
          </a:xfrm>
          <a:prstGeom prst="rect">
            <a:avLst/>
          </a:prstGeom>
        </p:spPr>
      </p:pic>
      <p:pic>
        <p:nvPicPr>
          <p:cNvPr id="11" name="Picture 10" descr="A blue and green line with a circle and text&#10;&#10;Description automatically generated">
            <a:extLst>
              <a:ext uri="{FF2B5EF4-FFF2-40B4-BE49-F238E27FC236}">
                <a16:creationId xmlns:a16="http://schemas.microsoft.com/office/drawing/2014/main" id="{EB75591F-7306-693B-67EA-039DD6B81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13419"/>
          <a:stretch/>
        </p:blipFill>
        <p:spPr>
          <a:xfrm>
            <a:off x="8108002" y="5509563"/>
            <a:ext cx="1742857" cy="563323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5C6AD0B3-2ED6-B908-6439-4E11E8949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0"/>
          <a:stretch/>
        </p:blipFill>
        <p:spPr>
          <a:xfrm>
            <a:off x="2148572" y="4133190"/>
            <a:ext cx="3073878" cy="1460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EDBE6E-2D42-149B-8B74-6752FF9286AC}"/>
              </a:ext>
            </a:extLst>
          </p:cNvPr>
          <p:cNvSpPr/>
          <p:nvPr/>
        </p:nvSpPr>
        <p:spPr>
          <a:xfrm>
            <a:off x="2398017" y="462976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43FE5-0754-AFFC-D46F-221D044C91CA}"/>
              </a:ext>
            </a:extLst>
          </p:cNvPr>
          <p:cNvSpPr/>
          <p:nvPr/>
        </p:nvSpPr>
        <p:spPr>
          <a:xfrm>
            <a:off x="2596025" y="243694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00A0F6-6161-DD4F-136B-5305D8751A2B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85747" y="3652481"/>
            <a:ext cx="1760251" cy="335710"/>
          </a:xfrm>
          <a:prstGeom prst="bentConnector4">
            <a:avLst>
              <a:gd name="adj1" fmla="val 47992"/>
              <a:gd name="adj2" fmla="val 29726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5DC1-5ACB-A8F6-AE25-E4BA26E74751}"/>
              </a:ext>
            </a:extLst>
          </p:cNvPr>
          <p:cNvSpPr/>
          <p:nvPr/>
        </p:nvSpPr>
        <p:spPr>
          <a:xfrm>
            <a:off x="1980715" y="2409229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FFE567-69B3-78E7-0FF3-247728CACA7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2715860" y="1841939"/>
            <a:ext cx="1939299" cy="3073879"/>
          </a:xfrm>
          <a:prstGeom prst="bentConnector3">
            <a:avLst>
              <a:gd name="adj1" fmla="val -1178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47F84-D8CD-1E10-C8FD-195426F8F1C5}"/>
              </a:ext>
            </a:extLst>
          </p:cNvPr>
          <p:cNvSpPr/>
          <p:nvPr/>
        </p:nvSpPr>
        <p:spPr>
          <a:xfrm>
            <a:off x="5177121" y="4348528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03139-9BF4-1ED4-2E04-5ED69E296D2B}"/>
              </a:ext>
            </a:extLst>
          </p:cNvPr>
          <p:cNvSpPr/>
          <p:nvPr/>
        </p:nvSpPr>
        <p:spPr>
          <a:xfrm>
            <a:off x="3117447" y="245449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2FE31-18D0-AED4-8757-1F5D5E34B17F}"/>
              </a:ext>
            </a:extLst>
          </p:cNvPr>
          <p:cNvSpPr/>
          <p:nvPr/>
        </p:nvSpPr>
        <p:spPr>
          <a:xfrm>
            <a:off x="4895888" y="500745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BE449-F8E2-C9C3-F4B3-8CCD286261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3088416" y="3154648"/>
            <a:ext cx="2049689" cy="16559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61CEBB-2EAD-69E2-C868-932723A7FC8A}"/>
              </a:ext>
            </a:extLst>
          </p:cNvPr>
          <p:cNvSpPr txBox="1"/>
          <p:nvPr/>
        </p:nvSpPr>
        <p:spPr>
          <a:xfrm>
            <a:off x="1051125" y="5750163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trigger latching relay implemented by PLC ladder logic </a:t>
            </a:r>
            <a:endParaRPr lang="en-SG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83AC6-6E69-F1E8-5EE5-BF2BEE697984}"/>
              </a:ext>
            </a:extLst>
          </p:cNvPr>
          <p:cNvCxnSpPr>
            <a:cxnSpLocks/>
            <a:stCxn id="33" idx="1"/>
            <a:endCxn id="14" idx="0"/>
          </p:cNvCxnSpPr>
          <p:nvPr/>
        </p:nvCxnSpPr>
        <p:spPr>
          <a:xfrm flipH="1">
            <a:off x="2763881" y="1466719"/>
            <a:ext cx="3033094" cy="9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DB510-6D0C-F44B-7B7B-07ACFF7BEA5C}"/>
              </a:ext>
            </a:extLst>
          </p:cNvPr>
          <p:cNvSpPr txBox="1"/>
          <p:nvPr/>
        </p:nvSpPr>
        <p:spPr>
          <a:xfrm>
            <a:off x="5796975" y="1205109"/>
            <a:ext cx="140510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docking sensor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375A0-A456-0F30-7694-2F5AFE4D0DAB}"/>
              </a:ext>
            </a:extLst>
          </p:cNvPr>
          <p:cNvCxnSpPr>
            <a:cxnSpLocks/>
          </p:cNvCxnSpPr>
          <p:nvPr/>
        </p:nvCxnSpPr>
        <p:spPr>
          <a:xfrm flipH="1" flipV="1">
            <a:off x="3453158" y="2688578"/>
            <a:ext cx="2343817" cy="58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2D102B-7EA7-CFFA-C90F-03F9C2001727}"/>
              </a:ext>
            </a:extLst>
          </p:cNvPr>
          <p:cNvSpPr txBox="1"/>
          <p:nvPr/>
        </p:nvSpPr>
        <p:spPr>
          <a:xfrm>
            <a:off x="5825256" y="3013890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exit station block signal light</a:t>
            </a:r>
            <a:endParaRPr lang="en-SG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C934B-7AD4-A4A7-20DE-FBF26AE9D97E}"/>
              </a:ext>
            </a:extLst>
          </p:cNvPr>
          <p:cNvCxnSpPr>
            <a:cxnSpLocks/>
          </p:cNvCxnSpPr>
          <p:nvPr/>
        </p:nvCxnSpPr>
        <p:spPr>
          <a:xfrm flipH="1" flipV="1">
            <a:off x="2316426" y="2953944"/>
            <a:ext cx="3508830" cy="1277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41A978F-4437-BE7C-20B0-F07575F60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55" b="10505"/>
          <a:stretch/>
        </p:blipFill>
        <p:spPr>
          <a:xfrm>
            <a:off x="8108000" y="4514623"/>
            <a:ext cx="1761905" cy="693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6A3D6B-880E-7B88-0013-C1DE9E2CD1D5}"/>
              </a:ext>
            </a:extLst>
          </p:cNvPr>
          <p:cNvSpPr txBox="1"/>
          <p:nvPr/>
        </p:nvSpPr>
        <p:spPr>
          <a:xfrm>
            <a:off x="8010749" y="66666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Train enter the station and trigger the docking sensor: </a:t>
            </a:r>
            <a:endParaRPr lang="en-SG" sz="1400" b="1" dirty="0"/>
          </a:p>
        </p:txBody>
      </p:sp>
      <p:pic>
        <p:nvPicPr>
          <p:cNvPr id="46" name="Picture 45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AF06974A-1C05-6793-98BD-B1877EF37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/>
          <a:stretch/>
        </p:blipFill>
        <p:spPr>
          <a:xfrm>
            <a:off x="8088954" y="2971450"/>
            <a:ext cx="1761905" cy="812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6244CE-97AD-B338-A549-18C90F896971}"/>
              </a:ext>
            </a:extLst>
          </p:cNvPr>
          <p:cNvSpPr txBox="1"/>
          <p:nvPr/>
        </p:nvSpPr>
        <p:spPr>
          <a:xfrm>
            <a:off x="8010749" y="1999413"/>
            <a:ext cx="3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Station turn on train exit signal to stop the train for docking, also turn on the station enter block signal to avoid other trains enters the station: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BCED-9216-284E-BA27-844B95674EF3}"/>
              </a:ext>
            </a:extLst>
          </p:cNvPr>
          <p:cNvSpPr txBox="1"/>
          <p:nvPr/>
        </p:nvSpPr>
        <p:spPr>
          <a:xfrm>
            <a:off x="5832117" y="4052213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enter station block signal light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B69E0-28D6-167E-C22C-6EF9799C4409}"/>
              </a:ext>
            </a:extLst>
          </p:cNvPr>
          <p:cNvSpPr txBox="1"/>
          <p:nvPr/>
        </p:nvSpPr>
        <p:spPr>
          <a:xfrm>
            <a:off x="8021318" y="3775959"/>
            <a:ext cx="3621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3: When the train finished docking, turn off both signal light to allow train left the station:</a:t>
            </a:r>
            <a:endParaRPr lang="en-SG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664C0-2DFC-0B7B-B4C8-7DCAEFAF2ABD}"/>
              </a:ext>
            </a:extLst>
          </p:cNvPr>
          <p:cNvSpPr txBox="1"/>
          <p:nvPr/>
        </p:nvSpPr>
        <p:spPr>
          <a:xfrm>
            <a:off x="8010748" y="5208303"/>
            <a:ext cx="36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waits another train dock:</a:t>
            </a:r>
            <a:endParaRPr lang="en-SG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9AD4B4B-156D-72DA-B224-153DB35BBC83}"/>
              </a:ext>
            </a:extLst>
          </p:cNvPr>
          <p:cNvCxnSpPr>
            <a:cxnSpLocks/>
          </p:cNvCxnSpPr>
          <p:nvPr/>
        </p:nvCxnSpPr>
        <p:spPr>
          <a:xfrm>
            <a:off x="5917055" y="544706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77180A-7BB7-8835-560B-9082BD877233}"/>
              </a:ext>
            </a:extLst>
          </p:cNvPr>
          <p:cNvSpPr txBox="1"/>
          <p:nvPr/>
        </p:nvSpPr>
        <p:spPr>
          <a:xfrm>
            <a:off x="6442955" y="549436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91D46-35C7-91A3-C3A8-88D72E95E292}"/>
              </a:ext>
            </a:extLst>
          </p:cNvPr>
          <p:cNvSpPr txBox="1"/>
          <p:nvPr/>
        </p:nvSpPr>
        <p:spPr>
          <a:xfrm>
            <a:off x="1009169" y="594651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216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3501B4A8-F5BC-7A50-CDAE-36FB021B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1276671"/>
            <a:ext cx="1935629" cy="1137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82997-A9AD-48D7-DD0E-994E3B796FC6}"/>
              </a:ext>
            </a:extLst>
          </p:cNvPr>
          <p:cNvSpPr/>
          <p:nvPr/>
        </p:nvSpPr>
        <p:spPr>
          <a:xfrm>
            <a:off x="3404163" y="1692987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AF438-C8C4-26CC-84CA-3ECDD9D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40" y="2766657"/>
            <a:ext cx="1514081" cy="11244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86F98B2-E3ED-BC4C-AB02-6A4DDDB2441A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2604515" y="1864588"/>
            <a:ext cx="694866" cy="2026544"/>
          </a:xfrm>
          <a:prstGeom prst="bentConnector4">
            <a:avLst>
              <a:gd name="adj1" fmla="val -41846"/>
              <a:gd name="adj2" fmla="val 11128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CA1B7-4762-D917-5572-BECD9CD54794}"/>
              </a:ext>
            </a:extLst>
          </p:cNvPr>
          <p:cNvSpPr/>
          <p:nvPr/>
        </p:nvSpPr>
        <p:spPr>
          <a:xfrm>
            <a:off x="2604515" y="1692985"/>
            <a:ext cx="694866" cy="3432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8638AD0-56C6-B3BA-2E16-F633F8BF13C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299381" y="1944620"/>
            <a:ext cx="440493" cy="822037"/>
          </a:xfrm>
          <a:prstGeom prst="bentConnector4">
            <a:avLst>
              <a:gd name="adj1" fmla="val -51896"/>
              <a:gd name="adj2" fmla="val 6530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DD367-0DF0-BAE2-8E8F-09E928C216F8}"/>
              </a:ext>
            </a:extLst>
          </p:cNvPr>
          <p:cNvCxnSpPr>
            <a:cxnSpLocks/>
          </p:cNvCxnSpPr>
          <p:nvPr/>
        </p:nvCxnSpPr>
        <p:spPr>
          <a:xfrm flipH="1">
            <a:off x="3817856" y="1583776"/>
            <a:ext cx="933253" cy="10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A659BE-7D46-34F9-44B3-32F3DCA36C7B}"/>
              </a:ext>
            </a:extLst>
          </p:cNvPr>
          <p:cNvSpPr txBox="1"/>
          <p:nvPr/>
        </p:nvSpPr>
        <p:spPr>
          <a:xfrm>
            <a:off x="4751109" y="1385208"/>
            <a:ext cx="159626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speed sensor</a:t>
            </a:r>
            <a:endParaRPr lang="en-SG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68CBA-6576-B5A4-B6AC-DA9D626F9E6C}"/>
              </a:ext>
            </a:extLst>
          </p:cNvPr>
          <p:cNvSpPr txBox="1"/>
          <p:nvPr/>
        </p:nvSpPr>
        <p:spPr>
          <a:xfrm>
            <a:off x="4751109" y="3119394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power (moto)</a:t>
            </a:r>
            <a:endParaRPr lang="en-SG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D764C-FEEA-D961-404C-5F33D9145C0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53001" y="2045540"/>
            <a:ext cx="1698108" cy="1227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77F24-3258-D566-3E85-439A76B776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99381" y="2766657"/>
            <a:ext cx="1451728" cy="97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97A6E0-433C-9502-0AC1-8C95D7D97766}"/>
              </a:ext>
            </a:extLst>
          </p:cNvPr>
          <p:cNvSpPr txBox="1"/>
          <p:nvPr/>
        </p:nvSpPr>
        <p:spPr>
          <a:xfrm>
            <a:off x="4751109" y="3583355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input connector 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DA001-A53C-4293-3652-8BDFB0FACAF8}"/>
              </a:ext>
            </a:extLst>
          </p:cNvPr>
          <p:cNvSpPr txBox="1"/>
          <p:nvPr/>
        </p:nvSpPr>
        <p:spPr>
          <a:xfrm>
            <a:off x="4751109" y="4042152"/>
            <a:ext cx="182880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output connector 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A035D-432E-73AE-7EE6-2889B175796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339984" y="3840511"/>
            <a:ext cx="1411125" cy="35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B2F99-61E6-DADF-4EB8-782CB6743F74}"/>
              </a:ext>
            </a:extLst>
          </p:cNvPr>
          <p:cNvSpPr txBox="1"/>
          <p:nvPr/>
        </p:nvSpPr>
        <p:spPr>
          <a:xfrm>
            <a:off x="6782116" y="61494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/>
              <a:t>) : Train power off, Train speed is 0 km/ h</a:t>
            </a:r>
            <a:endParaRPr lang="en-SG" sz="1400" b="1" dirty="0"/>
          </a:p>
        </p:txBody>
      </p:sp>
      <p:pic>
        <p:nvPicPr>
          <p:cNvPr id="38" name="Picture 37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9DDAD580-DA4B-8186-7C53-58A74297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1202865"/>
            <a:ext cx="1476190" cy="628571"/>
          </a:xfrm>
          <a:prstGeom prst="rect">
            <a:avLst/>
          </a:prstGeom>
        </p:spPr>
      </p:pic>
      <p:pic>
        <p:nvPicPr>
          <p:cNvPr id="40" name="Picture 3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54FE139-B7DF-DB7E-DA81-0A33159BB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9" y="2328325"/>
            <a:ext cx="1676190" cy="9047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5341E0-C904-016C-B02B-176529892BB1}"/>
              </a:ext>
            </a:extLst>
          </p:cNvPr>
          <p:cNvSpPr txBox="1"/>
          <p:nvPr/>
        </p:nvSpPr>
        <p:spPr>
          <a:xfrm>
            <a:off x="6809796" y="1831360"/>
            <a:ext cx="350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Train power on , Train speed is low (0 km/ h – 20km/h)</a:t>
            </a:r>
            <a:endParaRPr lang="en-SG" sz="1400" b="1" dirty="0"/>
          </a:p>
        </p:txBody>
      </p:sp>
      <p:pic>
        <p:nvPicPr>
          <p:cNvPr id="43" name="Picture 42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D4F5FD27-DF77-0661-F68E-BB84E34D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3765146"/>
            <a:ext cx="995158" cy="5847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781826-515D-6171-B6AA-99A59B520E24}"/>
              </a:ext>
            </a:extLst>
          </p:cNvPr>
          <p:cNvSpPr txBox="1"/>
          <p:nvPr/>
        </p:nvSpPr>
        <p:spPr>
          <a:xfrm>
            <a:off x="6809796" y="3288669"/>
            <a:ext cx="36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Train power on , Train speed is normal (56 km/ h – 90 km/ h)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24D41-583A-C016-256A-EDFE85CC7279}"/>
              </a:ext>
            </a:extLst>
          </p:cNvPr>
          <p:cNvSpPr txBox="1"/>
          <p:nvPr/>
        </p:nvSpPr>
        <p:spPr>
          <a:xfrm>
            <a:off x="2175094" y="468287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Train’s Senor-Power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6123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(thread2)</a:t>
            </a:r>
            <a:endParaRPr lang="en-SG" sz="12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124030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6251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9839036" y="3605571"/>
            <a:ext cx="204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Trains Control HMI</a:t>
            </a:r>
            <a:endParaRPr lang="en-SG" sz="1400"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AED203-96D1-032F-4B8D-4817257E9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304846"/>
            <a:ext cx="2220902" cy="12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4414902" y="108608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4963918" y="1433006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4414902" y="1766776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92" y="1236921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6107246" y="1460583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5769638" y="1034228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4963918" y="21136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4415869" y="246061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7067977" y="2460610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4983232" y="2248918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5249668" y="280752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4992051" y="315124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4887718" y="2834667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4785176" y="3797227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info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4554343" y="2834667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4423225" y="4413937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4760012" y="5547237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5619334" y="4144143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4993361" y="3789774"/>
            <a:ext cx="1559052" cy="97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5795521" y="5071392"/>
            <a:ext cx="970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 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4922507" y="5558201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2932" y="3556854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BFF00-8F71-25AD-8C9D-A0D8A97605B7}"/>
              </a:ext>
            </a:extLst>
          </p:cNvPr>
          <p:cNvSpPr txBox="1"/>
          <p:nvPr/>
        </p:nvSpPr>
        <p:spPr>
          <a:xfrm>
            <a:off x="5695121" y="4546565"/>
            <a:ext cx="706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 Control event</a:t>
            </a:r>
            <a:endParaRPr lang="en-SG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6868214" y="3111147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7392532" y="2834667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6423366" y="3207998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6289967" y="2760185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>
            <a:off x="6432865" y="3399129"/>
            <a:ext cx="40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6296371" y="3590260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8468857" y="2827574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7551812" y="3970685"/>
            <a:ext cx="142716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client (Modbus TCP client)</a:t>
            </a:r>
            <a:endParaRPr lang="en-SG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222F8E-C90C-660F-E935-DB342931100A}"/>
              </a:ext>
            </a:extLst>
          </p:cNvPr>
          <p:cNvCxnSpPr/>
          <p:nvPr/>
        </p:nvCxnSpPr>
        <p:spPr>
          <a:xfrm>
            <a:off x="7762157" y="3457472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7740281" y="3504630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9388555" y="669978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9009204" y="929144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955343" y="418566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9745268" y="3953832"/>
            <a:ext cx="1547874" cy="72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Trains Sensor-Power System Control PLC Simulator module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4000575" y="4922008"/>
            <a:ext cx="1284401" cy="27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state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4000575" y="2634069"/>
            <a:ext cx="415294" cy="2423142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14E978-AB7F-A61B-0446-59869C7CE121}"/>
              </a:ext>
            </a:extLst>
          </p:cNvPr>
          <p:cNvCxnSpPr>
            <a:cxnSpLocks/>
          </p:cNvCxnSpPr>
          <p:nvPr/>
        </p:nvCxnSpPr>
        <p:spPr>
          <a:xfrm>
            <a:off x="5009236" y="5201594"/>
            <a:ext cx="0" cy="34564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5348237" y="3504630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4909595" y="3544094"/>
            <a:ext cx="119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Trains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9009204" y="3789823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90234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D8D633-BB41-A968-E822-A0200D92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8" y="1274717"/>
            <a:ext cx="8585576" cy="46547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2F1BE-A761-5A02-E011-403DD2D2DF71}"/>
              </a:ext>
            </a:extLst>
          </p:cNvPr>
          <p:cNvCxnSpPr>
            <a:cxnSpLocks/>
          </p:cNvCxnSpPr>
          <p:nvPr/>
        </p:nvCxnSpPr>
        <p:spPr>
          <a:xfrm>
            <a:off x="2733675" y="1074656"/>
            <a:ext cx="0" cy="897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E0F3EF-6C50-2AB1-32D7-A1288519C4D0}"/>
              </a:ext>
            </a:extLst>
          </p:cNvPr>
          <p:cNvSpPr txBox="1"/>
          <p:nvPr/>
        </p:nvSpPr>
        <p:spPr>
          <a:xfrm>
            <a:off x="2374295" y="797657"/>
            <a:ext cx="217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information display grid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8A00B-058C-09B9-01D2-94126DD920AE}"/>
              </a:ext>
            </a:extLst>
          </p:cNvPr>
          <p:cNvCxnSpPr>
            <a:cxnSpLocks/>
          </p:cNvCxnSpPr>
          <p:nvPr/>
        </p:nvCxnSpPr>
        <p:spPr>
          <a:xfrm flipV="1">
            <a:off x="2695870" y="5498442"/>
            <a:ext cx="0" cy="572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BC694-A280-5040-4871-BBE41CFE80A8}"/>
              </a:ext>
            </a:extLst>
          </p:cNvPr>
          <p:cNvSpPr txBox="1"/>
          <p:nvPr/>
        </p:nvSpPr>
        <p:spPr>
          <a:xfrm>
            <a:off x="1689805" y="6042369"/>
            <a:ext cx="2173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ON button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DB6FED-AA58-E1EC-0670-2AA59B8D4B2C}"/>
              </a:ext>
            </a:extLst>
          </p:cNvPr>
          <p:cNvCxnSpPr>
            <a:cxnSpLocks/>
          </p:cNvCxnSpPr>
          <p:nvPr/>
        </p:nvCxnSpPr>
        <p:spPr>
          <a:xfrm flipH="1" flipV="1">
            <a:off x="4545192" y="5498442"/>
            <a:ext cx="0" cy="54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0EB4E-7246-C787-8CBB-4927812EBD1E}"/>
              </a:ext>
            </a:extLst>
          </p:cNvPr>
          <p:cNvSpPr txBox="1"/>
          <p:nvPr/>
        </p:nvSpPr>
        <p:spPr>
          <a:xfrm>
            <a:off x="3923955" y="6042369"/>
            <a:ext cx="346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OFF button (emergency stop)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89A0A-374C-404F-FA33-A1B1534F37EF}"/>
              </a:ext>
            </a:extLst>
          </p:cNvPr>
          <p:cNvCxnSpPr>
            <a:cxnSpLocks/>
          </p:cNvCxnSpPr>
          <p:nvPr/>
        </p:nvCxnSpPr>
        <p:spPr>
          <a:xfrm>
            <a:off x="9209987" y="1074656"/>
            <a:ext cx="0" cy="888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23E9E2-E895-C1BB-3E14-AD7DDE1820E1}"/>
              </a:ext>
            </a:extLst>
          </p:cNvPr>
          <p:cNvSpPr txBox="1"/>
          <p:nvPr/>
        </p:nvSpPr>
        <p:spPr>
          <a:xfrm>
            <a:off x="8913044" y="870450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state panel </a:t>
            </a:r>
            <a:endParaRPr lang="en-SG" sz="12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0F9A1-AFB6-7D5B-0606-C951896F5FDD}"/>
              </a:ext>
            </a:extLst>
          </p:cNvPr>
          <p:cNvCxnSpPr>
            <a:cxnSpLocks/>
          </p:cNvCxnSpPr>
          <p:nvPr/>
        </p:nvCxnSpPr>
        <p:spPr>
          <a:xfrm flipH="1">
            <a:off x="9308657" y="2196445"/>
            <a:ext cx="95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310C66-8BCD-DDCE-BE16-94A6E972C598}"/>
              </a:ext>
            </a:extLst>
          </p:cNvPr>
          <p:cNvSpPr txBox="1"/>
          <p:nvPr/>
        </p:nvSpPr>
        <p:spPr>
          <a:xfrm>
            <a:off x="10265167" y="1933529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AE0BA-7867-4131-EF24-E08D66D9FF04}"/>
              </a:ext>
            </a:extLst>
          </p:cNvPr>
          <p:cNvCxnSpPr>
            <a:cxnSpLocks/>
          </p:cNvCxnSpPr>
          <p:nvPr/>
        </p:nvCxnSpPr>
        <p:spPr>
          <a:xfrm flipH="1">
            <a:off x="9611263" y="2593942"/>
            <a:ext cx="653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FF886C-C551-86B4-4B22-BFCBFBFB4F31}"/>
              </a:ext>
            </a:extLst>
          </p:cNvPr>
          <p:cNvSpPr txBox="1"/>
          <p:nvPr/>
        </p:nvSpPr>
        <p:spPr>
          <a:xfrm>
            <a:off x="10265167" y="2395194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coils state indicator  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C6ADAF-B56D-5723-7896-C6FABA041304}"/>
              </a:ext>
            </a:extLst>
          </p:cNvPr>
          <p:cNvCxnSpPr>
            <a:cxnSpLocks/>
          </p:cNvCxnSpPr>
          <p:nvPr/>
        </p:nvCxnSpPr>
        <p:spPr>
          <a:xfrm flipH="1">
            <a:off x="6926195" y="3457281"/>
            <a:ext cx="33578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C81DB2-06C7-352F-09B5-C6D551F78A7D}"/>
              </a:ext>
            </a:extLst>
          </p:cNvPr>
          <p:cNvSpPr txBox="1"/>
          <p:nvPr/>
        </p:nvSpPr>
        <p:spPr>
          <a:xfrm>
            <a:off x="10284021" y="3226448"/>
            <a:ext cx="125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holding register state indicator  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4F66BE-97AF-A90A-4D2B-41781FD9D143}"/>
              </a:ext>
            </a:extLst>
          </p:cNvPr>
          <p:cNvCxnSpPr>
            <a:cxnSpLocks/>
          </p:cNvCxnSpPr>
          <p:nvPr/>
        </p:nvCxnSpPr>
        <p:spPr>
          <a:xfrm flipV="1">
            <a:off x="8014354" y="5155413"/>
            <a:ext cx="0" cy="915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7523FB-A88F-C435-0B85-CD835FB456A9}"/>
              </a:ext>
            </a:extLst>
          </p:cNvPr>
          <p:cNvSpPr txBox="1"/>
          <p:nvPr/>
        </p:nvSpPr>
        <p:spPr>
          <a:xfrm>
            <a:off x="7701885" y="6052021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&amp; time</a:t>
            </a:r>
            <a:endParaRPr lang="en-SG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EBECC4-E5B9-7799-13FB-BA6A560037EB}"/>
              </a:ext>
            </a:extLst>
          </p:cNvPr>
          <p:cNvCxnSpPr>
            <a:cxnSpLocks/>
          </p:cNvCxnSpPr>
          <p:nvPr/>
        </p:nvCxnSpPr>
        <p:spPr>
          <a:xfrm flipH="1">
            <a:off x="9458226" y="5850492"/>
            <a:ext cx="708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F86BEA-903F-B808-381B-97C9882E74F6}"/>
              </a:ext>
            </a:extLst>
          </p:cNvPr>
          <p:cNvSpPr txBox="1"/>
          <p:nvPr/>
        </p:nvSpPr>
        <p:spPr>
          <a:xfrm>
            <a:off x="10164785" y="5527326"/>
            <a:ext cx="14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Critical information and error state display 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3444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0EA0-DD3F-D601-00C3-6ACBCB48B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1"/>
          <a:stretch/>
        </p:blipFill>
        <p:spPr>
          <a:xfrm>
            <a:off x="768891" y="1460980"/>
            <a:ext cx="9580858" cy="30261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D475EC-DE56-A795-C011-AE35078AF9EB}"/>
              </a:ext>
            </a:extLst>
          </p:cNvPr>
          <p:cNvSpPr/>
          <p:nvPr/>
        </p:nvSpPr>
        <p:spPr>
          <a:xfrm>
            <a:off x="765143" y="2577604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114A0-E0F2-6CE5-E14F-3F717CAC3941}"/>
              </a:ext>
            </a:extLst>
          </p:cNvPr>
          <p:cNvCxnSpPr>
            <a:cxnSpLocks/>
          </p:cNvCxnSpPr>
          <p:nvPr/>
        </p:nvCxnSpPr>
        <p:spPr>
          <a:xfrm flipH="1" flipV="1">
            <a:off x="4562573" y="3563332"/>
            <a:ext cx="301658" cy="163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4F593-96E0-3B08-7023-25DEDC6AF619}"/>
              </a:ext>
            </a:extLst>
          </p:cNvPr>
          <p:cNvCxnSpPr>
            <a:cxnSpLocks/>
          </p:cNvCxnSpPr>
          <p:nvPr/>
        </p:nvCxnSpPr>
        <p:spPr>
          <a:xfrm flipV="1">
            <a:off x="5731497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7F5E-03A3-B338-5B29-3B5B470C52BB}"/>
              </a:ext>
            </a:extLst>
          </p:cNvPr>
          <p:cNvCxnSpPr>
            <a:cxnSpLocks/>
          </p:cNvCxnSpPr>
          <p:nvPr/>
        </p:nvCxnSpPr>
        <p:spPr>
          <a:xfrm flipV="1">
            <a:off x="6955354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95F598-8CB9-8B30-E46D-6A1E312B42F7}"/>
              </a:ext>
            </a:extLst>
          </p:cNvPr>
          <p:cNvSpPr txBox="1"/>
          <p:nvPr/>
        </p:nvSpPr>
        <p:spPr>
          <a:xfrm>
            <a:off x="3975121" y="4892511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Emergency Stop </a:t>
            </a:r>
            <a:r>
              <a:rPr lang="en-US" sz="1400" b="1"/>
              <a:t>button pressed (Mode-B) :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off, Train totally stop[speed=0], Current cut off. Voltage range in (Normal , 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Max. permanent</a:t>
            </a:r>
            <a:r>
              <a:rPr lang="en-US" sz="1400" b="1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OFF (white)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88B30-29CC-83C7-D12B-AEE6C142D11E}"/>
              </a:ext>
            </a:extLst>
          </p:cNvPr>
          <p:cNvSpPr/>
          <p:nvPr/>
        </p:nvSpPr>
        <p:spPr>
          <a:xfrm>
            <a:off x="765143" y="3480062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EF419-B890-5640-0F92-F51EF6F9CEB9}"/>
              </a:ext>
            </a:extLst>
          </p:cNvPr>
          <p:cNvCxnSpPr>
            <a:cxnSpLocks/>
          </p:cNvCxnSpPr>
          <p:nvPr/>
        </p:nvCxnSpPr>
        <p:spPr>
          <a:xfrm>
            <a:off x="4044099" y="1244338"/>
            <a:ext cx="0" cy="1451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42C382-99B6-688C-3212-EAB376A02A19}"/>
              </a:ext>
            </a:extLst>
          </p:cNvPr>
          <p:cNvCxnSpPr>
            <a:cxnSpLocks/>
          </p:cNvCxnSpPr>
          <p:nvPr/>
        </p:nvCxnSpPr>
        <p:spPr>
          <a:xfrm>
            <a:off x="6674177" y="1131216"/>
            <a:ext cx="0" cy="1762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57BD62-5B35-1558-35E4-C4BFFA0BC5B7}"/>
              </a:ext>
            </a:extLst>
          </p:cNvPr>
          <p:cNvSpPr txBox="1"/>
          <p:nvPr/>
        </p:nvSpPr>
        <p:spPr>
          <a:xfrm>
            <a:off x="3222547" y="74787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A-1 (docking/waiting):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on, Train speed very low [&lt;5km/h],  Current drop low. Voltage range in (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Min. permanent , </a:t>
            </a:r>
            <a:r>
              <a:rPr lang="en-US" sz="1400" b="1" dirty="0"/>
              <a:t>Normal)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ON (green)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8F6D-BD3D-DD0C-B3C2-CE951C0E9048}"/>
              </a:ext>
            </a:extLst>
          </p:cNvPr>
          <p:cNvSpPr txBox="1"/>
          <p:nvPr/>
        </p:nvSpPr>
        <p:spPr>
          <a:xfrm>
            <a:off x="765143" y="320221"/>
            <a:ext cx="18258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A-2 (running)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D106D-0D61-D7E1-BDFC-5CEEC9E7F599}"/>
              </a:ext>
            </a:extLst>
          </p:cNvPr>
          <p:cNvCxnSpPr>
            <a:cxnSpLocks/>
          </p:cNvCxnSpPr>
          <p:nvPr/>
        </p:nvCxnSpPr>
        <p:spPr>
          <a:xfrm>
            <a:off x="1556994" y="1058885"/>
            <a:ext cx="0" cy="2051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4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41673" y="4237630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136" y="4065096"/>
            <a:ext cx="327214" cy="3186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8CB88704-3F40-506B-68C8-74A83386D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0" y="1087160"/>
            <a:ext cx="3998208" cy="22229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10.0.10.13.10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999164" y="804961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EB3E525-71BF-EFA6-C4A5-D241BE258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031" y="878422"/>
            <a:ext cx="2695885" cy="162463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D4A32AE-E483-6B5E-7E4D-09AB976DA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6566" y="847267"/>
            <a:ext cx="2695885" cy="162463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4735696D-2B8B-BDDD-A206-F266411C1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3094" y="4393723"/>
            <a:ext cx="1550062" cy="1078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5" name="Picture 4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222D6FD-9EB3-6B14-46AE-7A2BCE74A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4" y="619859"/>
            <a:ext cx="5360064" cy="29801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6" name="Picture 75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0B181F-2B32-8A97-E630-7F0901E49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18" y="788870"/>
            <a:ext cx="4603743" cy="264212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091512" y="2330853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53" y="4817567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298348" y="537881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Configuration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6628962" y="865446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085048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798963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182559" y="1553949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6489588" y="352578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6550749" y="121672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6545800" y="1945256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7546573" y="1709304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7535688" y="1038060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46" y="810964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6628962" y="2449096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07833-ED9C-F562-A0B4-FE0A868D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48" y="1046351"/>
            <a:ext cx="6207024" cy="2999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1717</Words>
  <Application>Microsoft Office PowerPoint</Application>
  <PresentationFormat>Widescreen</PresentationFormat>
  <Paragraphs>364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57</cp:revision>
  <dcterms:created xsi:type="dcterms:W3CDTF">2023-06-01T08:16:04Z</dcterms:created>
  <dcterms:modified xsi:type="dcterms:W3CDTF">2023-07-27T07:33:13Z</dcterms:modified>
</cp:coreProperties>
</file>