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09446-689F-46FF-9FB7-77BF708581DE}" type="datetimeFigureOut">
              <a:rPr lang="en-SG" smtClean="0"/>
              <a:t>8/3/2024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C1F23-1A65-4BFF-9AFE-E2EF36DC50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4715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C1F23-1A65-4BFF-9AFE-E2EF36DC507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052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605A-E658-4718-A0B0-0E0D18691EE8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3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BC4A-7BD0-E09D-D01F-33D399C5D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F6C95-6185-4D2F-C97E-92EB26F89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E0B81-F18F-435F-2005-6182F749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8/3/2024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016AB-1AB3-3872-6AE8-2FB62B99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1BDF6-4F47-6977-1E87-AF9312D7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803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505A-6994-E341-CEC3-06E1D83C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A0A5C-074C-0566-F7C5-417DDB6C2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ACC13-BB85-6026-D2B1-75AC0697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8/3/2024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2AA5-BEA6-5390-48CF-A1E863AE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879F1-A7FE-5575-3452-50DA60F3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800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A2C23-D689-3DF0-30DF-E40F400AB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570C2-FD30-E756-A7B9-D01542572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721D4-BC4C-8AE3-A907-E1E3781E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8/3/2024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631F-8DFE-F8D7-25DD-E959E4EB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C6837-560F-BE67-6D0C-1B6F28A2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591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B739-908E-F214-EA45-7565A8A6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E8B7-4BCC-30CB-E201-745D67C3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754DF-2984-7C6E-053A-1366AF54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8/3/2024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5EA57-6A0A-32D6-983F-6FB099F1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DB8E-A5FC-8D29-697C-EA2BC118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191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84F5-3E77-47B1-4DE7-52E6A466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998B3-D9A7-D025-F27B-2475595EA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229FB-2120-0B30-1F74-D3536B81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8/3/2024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51E5F-55D4-D664-0874-825484F1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E6D7A-1DFD-B1B1-EBB7-D69DB49B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023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19FA-D2E9-59AE-40F9-583DB275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FF859-73B9-2283-8DDC-B9BC955F7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EB85E-FD06-66A6-19AD-1752EAE3C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7E26A-17D3-EF95-0D8B-AAA4357F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8/3/2024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0E235-C553-470F-B2D3-38287F70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D0E3D-0025-D773-1E28-8B153BC3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055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A763-3E72-49D8-EB12-45C9FC72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9DB4D-4D36-EE15-872A-A41257E9A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69ADC-A095-1359-4E4C-83019FF7B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11739-A214-21C9-DC3B-7C8532634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80869-1E8E-5CE6-87A4-8DAFAED83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7F1C3C-89DE-5051-1E36-ED92C1B7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8/3/2024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9F956-B0FF-E387-09C3-08746F7E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7ABBF6-B10E-0FAE-E6F5-4EBB5EFF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3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7C6F-130D-D806-8585-B823F6C9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E8DB2-266B-CFDA-8A5D-A0E4CF5C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8/3/2024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98509-8822-7E5C-9071-D955FDF2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48327-7203-D065-54B3-B42393D9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931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F5E91-D997-867F-431B-204E5FF5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8/3/2024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406A2-ABE3-0437-C6AB-33E9BCA3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075BB-B593-5C0D-699E-C36264B4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240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87CB-A76F-F041-829C-F7DD4340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60F92-5A09-4A0A-A447-8EC9909FD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6464-2BD5-637A-8028-2C8A70234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4CB31-9A26-24C3-A893-174CBC00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8/3/2024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9CBBB-58DE-9610-CC8F-01665BD5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8FE8E-2510-B0A9-71F2-BD2D534D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098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8466-201E-2AEC-8DC1-33D9A73D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AE17E-2880-860D-0FCA-96F2A0E43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3A6EA-198A-D000-0ABC-5671FCCAB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19795-891A-6731-F19D-8F2FE6A2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8/3/2024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58F62-1159-AB10-F11D-FF5C2F81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338C6-A5E8-33C7-785B-85F1A7DC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242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57712-29B3-32FB-9101-AFC30269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2B2D5-184F-58B5-3BE1-13015B30C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57350-2A84-BA24-C754-9534F8D6E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F8E07C-796C-4AF5-99C4-45330ADE35B1}" type="datetimeFigureOut">
              <a:rPr lang="en-SG" smtClean="0"/>
              <a:t>8/3/2024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B9D34-5FFD-FE28-30C8-D9C455B08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E3DAA-2C5D-4809-AA62-E712FD755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721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47ED4A68-AE82-BDBC-FBB5-8140DD5D63DD}"/>
              </a:ext>
            </a:extLst>
          </p:cNvPr>
          <p:cNvSpPr/>
          <p:nvPr/>
        </p:nvSpPr>
        <p:spPr>
          <a:xfrm>
            <a:off x="3281807" y="2322105"/>
            <a:ext cx="516863" cy="34569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598036-00AE-617E-AD12-9D80ED603D7E}"/>
              </a:ext>
            </a:extLst>
          </p:cNvPr>
          <p:cNvSpPr/>
          <p:nvPr/>
        </p:nvSpPr>
        <p:spPr>
          <a:xfrm>
            <a:off x="813491" y="2049533"/>
            <a:ext cx="2242360" cy="365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EDB8C50-EFA6-E9B3-AAF1-088A6A5677D9}"/>
              </a:ext>
            </a:extLst>
          </p:cNvPr>
          <p:cNvCxnSpPr>
            <a:cxnSpLocks/>
          </p:cNvCxnSpPr>
          <p:nvPr/>
        </p:nvCxnSpPr>
        <p:spPr>
          <a:xfrm flipH="1">
            <a:off x="2909241" y="4206454"/>
            <a:ext cx="196892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DE49388-7FF2-9929-9E02-614D31C34E6E}"/>
              </a:ext>
            </a:extLst>
          </p:cNvPr>
          <p:cNvCxnSpPr>
            <a:cxnSpLocks/>
          </p:cNvCxnSpPr>
          <p:nvPr/>
        </p:nvCxnSpPr>
        <p:spPr>
          <a:xfrm flipH="1">
            <a:off x="6407146" y="4060757"/>
            <a:ext cx="220111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A55BA3F-0981-B0D5-F5CA-95151BEB361A}"/>
              </a:ext>
            </a:extLst>
          </p:cNvPr>
          <p:cNvCxnSpPr>
            <a:cxnSpLocks/>
          </p:cNvCxnSpPr>
          <p:nvPr/>
        </p:nvCxnSpPr>
        <p:spPr>
          <a:xfrm>
            <a:off x="6412246" y="4246764"/>
            <a:ext cx="219601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4DEBCED-75D5-1CF1-A0EC-7C78379554C7}"/>
              </a:ext>
            </a:extLst>
          </p:cNvPr>
          <p:cNvSpPr/>
          <p:nvPr/>
        </p:nvSpPr>
        <p:spPr>
          <a:xfrm>
            <a:off x="578724" y="1682496"/>
            <a:ext cx="5960988" cy="4178807"/>
          </a:xfrm>
          <a:prstGeom prst="rect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05F9E-948E-10DA-8817-A1F4003FE4E0}"/>
              </a:ext>
            </a:extLst>
          </p:cNvPr>
          <p:cNvSpPr txBox="1"/>
          <p:nvPr/>
        </p:nvSpPr>
        <p:spPr>
          <a:xfrm>
            <a:off x="453270" y="1356950"/>
            <a:ext cx="4476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Raspberry PI 3 [Firmware Attestation Trust Client ]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3827D0-E2EA-DF2A-D469-A717DD34B3D3}"/>
              </a:ext>
            </a:extLst>
          </p:cNvPr>
          <p:cNvSpPr txBox="1"/>
          <p:nvPr/>
        </p:nvSpPr>
        <p:spPr>
          <a:xfrm>
            <a:off x="736905" y="1758795"/>
            <a:ext cx="2262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Trust Zone Secure World </a:t>
            </a:r>
            <a:endParaRPr lang="en-SG" sz="1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121EE6-2BD1-5F65-C107-33CC65FD6241}"/>
              </a:ext>
            </a:extLst>
          </p:cNvPr>
          <p:cNvSpPr/>
          <p:nvPr/>
        </p:nvSpPr>
        <p:spPr>
          <a:xfrm>
            <a:off x="1044517" y="2208902"/>
            <a:ext cx="1760198" cy="885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Trust Storage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Arm Chip UDID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RSA encryption key list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Attestation result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C820A-D479-93B5-13BF-D68E75406559}"/>
              </a:ext>
            </a:extLst>
          </p:cNvPr>
          <p:cNvSpPr txBox="1"/>
          <p:nvPr/>
        </p:nvSpPr>
        <p:spPr>
          <a:xfrm>
            <a:off x="4210034" y="1782212"/>
            <a:ext cx="2262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Raspbian Normal World </a:t>
            </a:r>
            <a:endParaRPr lang="en-SG" sz="1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CF0102-C561-1CC5-CDBC-B9A8BDDB3ACB}"/>
              </a:ext>
            </a:extLst>
          </p:cNvPr>
          <p:cNvSpPr/>
          <p:nvPr/>
        </p:nvSpPr>
        <p:spPr>
          <a:xfrm>
            <a:off x="4631411" y="3979586"/>
            <a:ext cx="1748434" cy="3874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IoT hub communication module  </a:t>
            </a:r>
            <a:endParaRPr lang="en-SG" sz="1100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A3F99F-B4E2-2613-03FC-B7773C03412E}"/>
              </a:ext>
            </a:extLst>
          </p:cNvPr>
          <p:cNvCxnSpPr/>
          <p:nvPr/>
        </p:nvCxnSpPr>
        <p:spPr>
          <a:xfrm>
            <a:off x="813491" y="3273552"/>
            <a:ext cx="224236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1EDD4-3EAD-9162-97B9-51260BEC0C15}"/>
              </a:ext>
            </a:extLst>
          </p:cNvPr>
          <p:cNvSpPr/>
          <p:nvPr/>
        </p:nvSpPr>
        <p:spPr>
          <a:xfrm>
            <a:off x="1502543" y="4123561"/>
            <a:ext cx="1388411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Message decryption function </a:t>
            </a:r>
            <a:endParaRPr lang="en-SG" sz="9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B3CEFD-C72A-D329-6E77-22AB48232341}"/>
              </a:ext>
            </a:extLst>
          </p:cNvPr>
          <p:cNvSpPr/>
          <p:nvPr/>
        </p:nvSpPr>
        <p:spPr>
          <a:xfrm>
            <a:off x="1502543" y="3652301"/>
            <a:ext cx="1388411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Arm UDID verification function </a:t>
            </a:r>
            <a:endParaRPr lang="en-SG" sz="9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924A50-5552-4A70-79C3-09EFB1D6F306}"/>
              </a:ext>
            </a:extLst>
          </p:cNvPr>
          <p:cNvSpPr/>
          <p:nvPr/>
        </p:nvSpPr>
        <p:spPr>
          <a:xfrm>
            <a:off x="1502542" y="4641803"/>
            <a:ext cx="1388411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Firmware attestation algo function</a:t>
            </a:r>
            <a:endParaRPr lang="en-SG" sz="9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4FA12D-EB3B-9649-AA77-BE8B7F2C4FB9}"/>
              </a:ext>
            </a:extLst>
          </p:cNvPr>
          <p:cNvSpPr/>
          <p:nvPr/>
        </p:nvSpPr>
        <p:spPr>
          <a:xfrm>
            <a:off x="1482432" y="5164399"/>
            <a:ext cx="1388411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Result encryption function </a:t>
            </a:r>
            <a:endParaRPr lang="en-SG" sz="9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A1FE3B-03B5-715A-DBB6-65A6BE6349A7}"/>
              </a:ext>
            </a:extLst>
          </p:cNvPr>
          <p:cNvSpPr/>
          <p:nvPr/>
        </p:nvSpPr>
        <p:spPr>
          <a:xfrm>
            <a:off x="4073730" y="3419776"/>
            <a:ext cx="1606390" cy="2900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IoT data load module  </a:t>
            </a:r>
            <a:endParaRPr lang="en-SG" sz="11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BE57D78-05E5-0ED6-E95A-A0B3751CA3E0}"/>
              </a:ext>
            </a:extLst>
          </p:cNvPr>
          <p:cNvCxnSpPr>
            <a:cxnSpLocks/>
            <a:stCxn id="28" idx="1"/>
            <a:endCxn id="16" idx="3"/>
          </p:cNvCxnSpPr>
          <p:nvPr/>
        </p:nvCxnSpPr>
        <p:spPr>
          <a:xfrm rot="10800000" flipV="1">
            <a:off x="2890954" y="3564786"/>
            <a:ext cx="1182776" cy="2414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E6E2F65-98CB-D6DE-17EC-8AD5239AE049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828680" y="3603587"/>
            <a:ext cx="1182828" cy="1648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2FA674-A7D1-53DB-E09B-2B8E0357E716}"/>
              </a:ext>
            </a:extLst>
          </p:cNvPr>
          <p:cNvCxnSpPr>
            <a:stCxn id="9" idx="2"/>
          </p:cNvCxnSpPr>
          <p:nvPr/>
        </p:nvCxnSpPr>
        <p:spPr>
          <a:xfrm>
            <a:off x="1924616" y="3094622"/>
            <a:ext cx="0" cy="55767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D368082-F066-F336-5E5B-2F9FE760FFF1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1250434" y="3094620"/>
            <a:ext cx="252108" cy="1701073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60E0E30-62FC-6E88-C9B1-4FDF878BE66D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H="1">
            <a:off x="177431" y="4013287"/>
            <a:ext cx="2223668" cy="38633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A4CCD2D5-0532-5927-D3D3-80DB151C9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934" y="3325790"/>
            <a:ext cx="321963" cy="3555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9F3E88B-3372-B629-CFF7-BFDD3098E0F1}"/>
              </a:ext>
            </a:extLst>
          </p:cNvPr>
          <p:cNvSpPr txBox="1"/>
          <p:nvPr/>
        </p:nvSpPr>
        <p:spPr>
          <a:xfrm>
            <a:off x="3028036" y="3282888"/>
            <a:ext cx="1045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Arm Chip UDID</a:t>
            </a:r>
            <a:endParaRPr lang="en-SG" sz="11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8B340A-4AFA-D9D3-631E-A8539AB8DE6D}"/>
              </a:ext>
            </a:extLst>
          </p:cNvPr>
          <p:cNvSpPr txBox="1"/>
          <p:nvPr/>
        </p:nvSpPr>
        <p:spPr>
          <a:xfrm>
            <a:off x="3107431" y="3995837"/>
            <a:ext cx="1685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Encrypted  seeds message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0605FCE-1FBF-69B6-878D-C303DC1D68B1}"/>
              </a:ext>
            </a:extLst>
          </p:cNvPr>
          <p:cNvCxnSpPr>
            <a:cxnSpLocks/>
          </p:cNvCxnSpPr>
          <p:nvPr/>
        </p:nvCxnSpPr>
        <p:spPr>
          <a:xfrm>
            <a:off x="1959334" y="4454316"/>
            <a:ext cx="0" cy="18748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CA2424F-D262-0D3B-5D7E-353180CA027F}"/>
              </a:ext>
            </a:extLst>
          </p:cNvPr>
          <p:cNvSpPr txBox="1"/>
          <p:nvPr/>
        </p:nvSpPr>
        <p:spPr>
          <a:xfrm>
            <a:off x="1938817" y="4419562"/>
            <a:ext cx="1058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FA algo seeds</a:t>
            </a:r>
            <a:endParaRPr lang="en-SG" sz="11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6D073DA-B478-D301-D688-E4D371B1E867}"/>
              </a:ext>
            </a:extLst>
          </p:cNvPr>
          <p:cNvSpPr/>
          <p:nvPr/>
        </p:nvSpPr>
        <p:spPr>
          <a:xfrm>
            <a:off x="4121999" y="4560830"/>
            <a:ext cx="1748434" cy="3874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Firmware program and memory prob module</a:t>
            </a:r>
            <a:endParaRPr lang="en-SG" sz="1100" b="1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883B5A-BCE0-6BC1-C903-9BCDB7D826E7}"/>
              </a:ext>
            </a:extLst>
          </p:cNvPr>
          <p:cNvCxnSpPr>
            <a:cxnSpLocks/>
          </p:cNvCxnSpPr>
          <p:nvPr/>
        </p:nvCxnSpPr>
        <p:spPr>
          <a:xfrm flipV="1">
            <a:off x="2873632" y="4725645"/>
            <a:ext cx="12310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57A694A-D262-8505-980D-CF32C65157F2}"/>
              </a:ext>
            </a:extLst>
          </p:cNvPr>
          <p:cNvSpPr txBox="1"/>
          <p:nvPr/>
        </p:nvSpPr>
        <p:spPr>
          <a:xfrm>
            <a:off x="3003255" y="4464035"/>
            <a:ext cx="1257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Mem Addresses </a:t>
            </a:r>
            <a:endParaRPr lang="en-SG" sz="1100" b="1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AC53EA5-7614-82B2-4FCC-97355CBA0F12}"/>
              </a:ext>
            </a:extLst>
          </p:cNvPr>
          <p:cNvCxnSpPr>
            <a:cxnSpLocks/>
          </p:cNvCxnSpPr>
          <p:nvPr/>
        </p:nvCxnSpPr>
        <p:spPr>
          <a:xfrm flipH="1">
            <a:off x="2882776" y="4864288"/>
            <a:ext cx="12127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89596DE-CC72-9F85-451F-A6392D8B25E8}"/>
              </a:ext>
            </a:extLst>
          </p:cNvPr>
          <p:cNvSpPr txBox="1"/>
          <p:nvPr/>
        </p:nvSpPr>
        <p:spPr>
          <a:xfrm>
            <a:off x="3028036" y="4879656"/>
            <a:ext cx="1257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Mem byte data</a:t>
            </a:r>
            <a:endParaRPr lang="en-SG" sz="1100" b="1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DCDD6E6-DFDC-4C97-076B-FBFE41EFF539}"/>
              </a:ext>
            </a:extLst>
          </p:cNvPr>
          <p:cNvCxnSpPr>
            <a:cxnSpLocks/>
          </p:cNvCxnSpPr>
          <p:nvPr/>
        </p:nvCxnSpPr>
        <p:spPr>
          <a:xfrm flipV="1">
            <a:off x="4573420" y="4948326"/>
            <a:ext cx="0" cy="163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634E2AE5-AC07-62A9-2554-7DBE040CDB65}"/>
              </a:ext>
            </a:extLst>
          </p:cNvPr>
          <p:cNvSpPr/>
          <p:nvPr/>
        </p:nvSpPr>
        <p:spPr>
          <a:xfrm>
            <a:off x="4210034" y="5119093"/>
            <a:ext cx="702317" cy="2567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Firmware </a:t>
            </a:r>
            <a:endParaRPr lang="en-SG" sz="900" b="1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6FE04B6-DBD4-ABE8-35B0-B71815C9336C}"/>
              </a:ext>
            </a:extLst>
          </p:cNvPr>
          <p:cNvCxnSpPr>
            <a:cxnSpLocks/>
          </p:cNvCxnSpPr>
          <p:nvPr/>
        </p:nvCxnSpPr>
        <p:spPr>
          <a:xfrm flipV="1">
            <a:off x="5493916" y="4955425"/>
            <a:ext cx="0" cy="163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6A574616-2508-0502-1C8F-86A3AB6012FE}"/>
              </a:ext>
            </a:extLst>
          </p:cNvPr>
          <p:cNvSpPr/>
          <p:nvPr/>
        </p:nvSpPr>
        <p:spPr>
          <a:xfrm>
            <a:off x="5168116" y="5115958"/>
            <a:ext cx="702317" cy="2567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Memory </a:t>
            </a:r>
            <a:endParaRPr lang="en-SG" sz="900" b="1" dirty="0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BFD3E33A-2748-BB2E-F59F-BEE4633D5659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 flipH="1" flipV="1">
            <a:off x="3594777" y="2990082"/>
            <a:ext cx="1063954" cy="3900233"/>
          </a:xfrm>
          <a:prstGeom prst="bentConnector4">
            <a:avLst>
              <a:gd name="adj1" fmla="val -15470"/>
              <a:gd name="adj2" fmla="val 100163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AE429D0-3841-BE08-C11A-9AA7EB2825D1}"/>
              </a:ext>
            </a:extLst>
          </p:cNvPr>
          <p:cNvSpPr txBox="1"/>
          <p:nvPr/>
        </p:nvSpPr>
        <p:spPr>
          <a:xfrm>
            <a:off x="3028036" y="5399812"/>
            <a:ext cx="2583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Encrypted attestation result message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64B385-7B91-5BD3-5417-CA72BD7124F4}"/>
              </a:ext>
            </a:extLst>
          </p:cNvPr>
          <p:cNvSpPr txBox="1"/>
          <p:nvPr/>
        </p:nvSpPr>
        <p:spPr>
          <a:xfrm>
            <a:off x="766625" y="3353276"/>
            <a:ext cx="261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Trust Execution Environment </a:t>
            </a:r>
            <a:endParaRPr lang="en-SG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24D4212-F86F-46B0-BE48-53458F8F5D08}"/>
              </a:ext>
            </a:extLst>
          </p:cNvPr>
          <p:cNvSpPr txBox="1"/>
          <p:nvPr/>
        </p:nvSpPr>
        <p:spPr>
          <a:xfrm>
            <a:off x="744136" y="5359519"/>
            <a:ext cx="767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OPTEE</a:t>
            </a:r>
            <a:endParaRPr lang="en-SG" sz="1400" b="1" dirty="0"/>
          </a:p>
        </p:txBody>
      </p:sp>
      <p:sp>
        <p:nvSpPr>
          <p:cNvPr id="97" name="Cloud 96">
            <a:extLst>
              <a:ext uri="{FF2B5EF4-FFF2-40B4-BE49-F238E27FC236}">
                <a16:creationId xmlns:a16="http://schemas.microsoft.com/office/drawing/2014/main" id="{ED729499-E5B6-E05B-E695-041B2862D561}"/>
              </a:ext>
            </a:extLst>
          </p:cNvPr>
          <p:cNvSpPr/>
          <p:nvPr/>
        </p:nvSpPr>
        <p:spPr>
          <a:xfrm>
            <a:off x="7082168" y="3896824"/>
            <a:ext cx="1027532" cy="67596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SG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E5193DB-24B3-F4EF-6053-53E9A1370C8B}"/>
              </a:ext>
            </a:extLst>
          </p:cNvPr>
          <p:cNvSpPr txBox="1"/>
          <p:nvPr/>
        </p:nvSpPr>
        <p:spPr>
          <a:xfrm>
            <a:off x="7184261" y="4049030"/>
            <a:ext cx="823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network</a:t>
            </a:r>
            <a:r>
              <a:rPr lang="en-US" sz="1100" b="1" dirty="0"/>
              <a:t> </a:t>
            </a:r>
            <a:endParaRPr lang="en-SG" sz="1100" b="1" dirty="0"/>
          </a:p>
        </p:txBody>
      </p:sp>
      <p:pic>
        <p:nvPicPr>
          <p:cNvPr id="99" name="Picture 4" descr="Top Networking Interview Questions (2023) - InterviewBit">
            <a:extLst>
              <a:ext uri="{FF2B5EF4-FFF2-40B4-BE49-F238E27FC236}">
                <a16:creationId xmlns:a16="http://schemas.microsoft.com/office/drawing/2014/main" id="{D99E16F2-3401-D4CC-9D84-54B4420D5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/>
          <a:stretch/>
        </p:blipFill>
        <p:spPr bwMode="auto">
          <a:xfrm>
            <a:off x="8608256" y="3783898"/>
            <a:ext cx="910093" cy="73434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8FD3E9F-2CE7-DC8C-C1F6-B5194333965D}"/>
              </a:ext>
            </a:extLst>
          </p:cNvPr>
          <p:cNvSpPr txBox="1"/>
          <p:nvPr/>
        </p:nvSpPr>
        <p:spPr>
          <a:xfrm>
            <a:off x="6631033" y="3472089"/>
            <a:ext cx="16063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Encrypted Firmware attestation request</a:t>
            </a:r>
            <a:endParaRPr lang="en-SG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205A82C-47CB-DACB-8531-8CA36ABD9810}"/>
              </a:ext>
            </a:extLst>
          </p:cNvPr>
          <p:cNvSpPr txBox="1"/>
          <p:nvPr/>
        </p:nvSpPr>
        <p:spPr>
          <a:xfrm>
            <a:off x="6691089" y="4513199"/>
            <a:ext cx="16063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Encrypted Firmware attestation result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0D6CD7A-20A7-0CE9-8302-F74F30BF4BA9}"/>
              </a:ext>
            </a:extLst>
          </p:cNvPr>
          <p:cNvSpPr txBox="1"/>
          <p:nvPr/>
        </p:nvSpPr>
        <p:spPr>
          <a:xfrm>
            <a:off x="8441538" y="3259485"/>
            <a:ext cx="1424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IoT Device Control Hub</a:t>
            </a:r>
            <a:endParaRPr lang="en-SG" sz="14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538E4C4-0378-A322-6EEB-C261FDD00FEE}"/>
              </a:ext>
            </a:extLst>
          </p:cNvPr>
          <p:cNvSpPr txBox="1"/>
          <p:nvPr/>
        </p:nvSpPr>
        <p:spPr>
          <a:xfrm>
            <a:off x="5631641" y="2939579"/>
            <a:ext cx="1045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Arm Chip information</a:t>
            </a:r>
            <a:endParaRPr lang="en-SG" sz="1100" b="1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6D23C11-29A3-7BB1-2131-4AA58479C25D}"/>
              </a:ext>
            </a:extLst>
          </p:cNvPr>
          <p:cNvSpPr/>
          <p:nvPr/>
        </p:nvSpPr>
        <p:spPr>
          <a:xfrm>
            <a:off x="4057412" y="2948614"/>
            <a:ext cx="1384341" cy="2900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TEE verify module </a:t>
            </a:r>
            <a:endParaRPr lang="en-SG" sz="11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132C908-F5C9-13FF-D8A7-69D62712A24F}"/>
              </a:ext>
            </a:extLst>
          </p:cNvPr>
          <p:cNvSpPr txBox="1"/>
          <p:nvPr/>
        </p:nvSpPr>
        <p:spPr>
          <a:xfrm>
            <a:off x="3237713" y="2343053"/>
            <a:ext cx="804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TEE driver</a:t>
            </a:r>
            <a:endParaRPr lang="en-SG" sz="1100" b="1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5570B14-D08E-DB5C-AE65-B6240B7AFB6A}"/>
              </a:ext>
            </a:extLst>
          </p:cNvPr>
          <p:cNvCxnSpPr>
            <a:cxnSpLocks/>
            <a:stCxn id="122" idx="1"/>
          </p:cNvCxnSpPr>
          <p:nvPr/>
        </p:nvCxnSpPr>
        <p:spPr>
          <a:xfrm flipH="1">
            <a:off x="3809642" y="3093624"/>
            <a:ext cx="2477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B5C1053-0488-5591-AB28-C11C7EB126AD}"/>
              </a:ext>
            </a:extLst>
          </p:cNvPr>
          <p:cNvSpPr/>
          <p:nvPr/>
        </p:nvSpPr>
        <p:spPr>
          <a:xfrm>
            <a:off x="4073544" y="2387587"/>
            <a:ext cx="1241078" cy="24547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Trust Client Init</a:t>
            </a:r>
            <a:endParaRPr lang="en-SG" sz="1100" b="1" dirty="0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33BC2D5E-190A-AA8D-5191-614194D64FA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621378" y="2322105"/>
            <a:ext cx="293405" cy="365992"/>
          </a:xfrm>
          <a:prstGeom prst="rect">
            <a:avLst/>
          </a:prstGeom>
        </p:spPr>
      </p:pic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E0118F9-27BA-43AC-B10C-89115E8002B9}"/>
              </a:ext>
            </a:extLst>
          </p:cNvPr>
          <p:cNvCxnSpPr>
            <a:cxnSpLocks/>
          </p:cNvCxnSpPr>
          <p:nvPr/>
        </p:nvCxnSpPr>
        <p:spPr>
          <a:xfrm flipH="1">
            <a:off x="5680120" y="3537258"/>
            <a:ext cx="2477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3EE51E4E-37DE-F07D-DF00-208FC121EFD3}"/>
              </a:ext>
            </a:extLst>
          </p:cNvPr>
          <p:cNvSpPr txBox="1"/>
          <p:nvPr/>
        </p:nvSpPr>
        <p:spPr>
          <a:xfrm>
            <a:off x="5850068" y="2331359"/>
            <a:ext cx="7662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Config file</a:t>
            </a:r>
            <a:endParaRPr lang="en-SG" sz="1100" b="1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028D8E6-D49F-3A72-286A-9D17DB2471BD}"/>
              </a:ext>
            </a:extLst>
          </p:cNvPr>
          <p:cNvCxnSpPr>
            <a:cxnSpLocks/>
          </p:cNvCxnSpPr>
          <p:nvPr/>
        </p:nvCxnSpPr>
        <p:spPr>
          <a:xfrm flipH="1">
            <a:off x="5341269" y="2510322"/>
            <a:ext cx="2903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2870B5E-CD63-7DDD-88B6-FA376480A88B}"/>
              </a:ext>
            </a:extLst>
          </p:cNvPr>
          <p:cNvCxnSpPr>
            <a:cxnSpLocks/>
            <a:stCxn id="129" idx="2"/>
          </p:cNvCxnSpPr>
          <p:nvPr/>
        </p:nvCxnSpPr>
        <p:spPr>
          <a:xfrm>
            <a:off x="4694083" y="2633060"/>
            <a:ext cx="0" cy="306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7400567-FB55-AAEF-B3E0-3B25C1BB5E80}"/>
              </a:ext>
            </a:extLst>
          </p:cNvPr>
          <p:cNvCxnSpPr>
            <a:cxnSpLocks/>
          </p:cNvCxnSpPr>
          <p:nvPr/>
        </p:nvCxnSpPr>
        <p:spPr>
          <a:xfrm flipH="1" flipV="1">
            <a:off x="3787425" y="2511524"/>
            <a:ext cx="2861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27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0683" y="854146"/>
            <a:ext cx="7857423" cy="588130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/>
          </a:p>
        </p:txBody>
      </p:sp>
      <p:sp>
        <p:nvSpPr>
          <p:cNvPr id="54" name="TextBox 53"/>
          <p:cNvSpPr txBox="1"/>
          <p:nvPr/>
        </p:nvSpPr>
        <p:spPr>
          <a:xfrm>
            <a:off x="3565762" y="1240290"/>
            <a:ext cx="4236681" cy="4124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Client  Application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OPTEE trust application [client &lt;-&gt; server ] design(10/07/2019)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11326" y="386262"/>
            <a:ext cx="0" cy="6471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22" y="63579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345776" y="854146"/>
            <a:ext cx="1" cy="57238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140" y="899990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140" y="1250100"/>
            <a:ext cx="2999573" cy="3677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Trust Application</a:t>
            </a:r>
          </a:p>
          <a:p>
            <a:endParaRPr lang="en-US" sz="1000" b="1" dirty="0"/>
          </a:p>
          <a:p>
            <a:r>
              <a:rPr lang="en-US" sz="1000" dirty="0"/>
              <a:t>TA-UUID[7aaaf200-2450-11e4-abe2-0002a5d5c51b]</a:t>
            </a:r>
          </a:p>
          <a:p>
            <a:endParaRPr lang="en-US" sz="1000" dirty="0"/>
          </a:p>
          <a:p>
            <a:r>
              <a:rPr lang="en-US" sz="1000" dirty="0"/>
              <a:t>Pre-stored Value: 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AES default Key, AES IV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Challenge String length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SWATT calculation Iteration time [m]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Linear congruential random(BSD rand MAX and  seed offset )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File address block range.</a:t>
            </a:r>
          </a:p>
          <a:p>
            <a:endParaRPr lang="en-US" sz="900" dirty="0"/>
          </a:p>
          <a:p>
            <a:r>
              <a:rPr lang="en-US" sz="1000" dirty="0"/>
              <a:t>Functions: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Accept the </a:t>
            </a:r>
            <a:r>
              <a:rPr lang="en-US" sz="900" dirty="0" err="1"/>
              <a:t>trustClient</a:t>
            </a:r>
            <a:r>
              <a:rPr lang="en-US" sz="900" dirty="0"/>
              <a:t>(normal word) connection.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default AES-Key, decrypt </a:t>
            </a:r>
            <a:r>
              <a:rPr lang="en-US" sz="900" dirty="0" err="1"/>
              <a:t>msg</a:t>
            </a:r>
            <a:r>
              <a:rPr lang="en-US" sz="900" dirty="0"/>
              <a:t>,  get session key. =&gt; Set AES session key, decrypt </a:t>
            </a:r>
            <a:r>
              <a:rPr lang="en-US" sz="900" dirty="0" err="1"/>
              <a:t>msg</a:t>
            </a:r>
            <a:r>
              <a:rPr lang="en-US" sz="900" dirty="0"/>
              <a:t>  and get challenge str.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Create first </a:t>
            </a:r>
            <a:r>
              <a:rPr lang="en-US" sz="900" dirty="0" err="1"/>
              <a:t>randomSeed</a:t>
            </a:r>
            <a:r>
              <a:rPr lang="en-US" sz="900" dirty="0"/>
              <a:t> and extract challenge string =&gt; random file byte’s address + state list.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Do SWATT calculation for input byte, refresh all the TA(</a:t>
            </a:r>
            <a:r>
              <a:rPr lang="en-US" sz="900" dirty="0" err="1"/>
              <a:t>trustWorld</a:t>
            </a:r>
            <a:r>
              <a:rPr lang="en-US" sz="900" dirty="0"/>
              <a:t>) inside parameters.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Return to step 3, repeat n times.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Finished all and get the final SWATT </a:t>
            </a:r>
            <a:r>
              <a:rPr lang="en-US" sz="900" dirty="0" err="1"/>
              <a:t>int</a:t>
            </a:r>
            <a:r>
              <a:rPr lang="en-US" sz="900" dirty="0"/>
              <a:t>/hex val.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AES-session Key, encrypt SWATT value.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AES-session -Key, decrypt </a:t>
            </a:r>
            <a:r>
              <a:rPr lang="en-US" sz="900" dirty="0" err="1"/>
              <a:t>msg</a:t>
            </a:r>
            <a:r>
              <a:rPr lang="en-US" sz="900" dirty="0"/>
              <a:t>, get server verify result.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046130" y="3746468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3" y="5737196"/>
            <a:ext cx="1449443" cy="7824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3597320" y="5582186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1</a:t>
            </a:r>
            <a:endParaRPr lang="en-SG" sz="105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2338925" y="5988199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1, 2, 3, 4, 5, 7  </a:t>
            </a:r>
            <a:endParaRPr lang="en-SG" sz="110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109071" y="3762963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324875" y="874815"/>
            <a:ext cx="198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Normal World [</a:t>
            </a:r>
            <a:r>
              <a:rPr lang="en-US" sz="1200" b="1" dirty="0" err="1"/>
              <a:t>Raspbian</a:t>
            </a:r>
            <a:r>
              <a:rPr lang="en-US" sz="1200" b="1" dirty="0"/>
              <a:t>]</a:t>
            </a:r>
            <a:endParaRPr lang="en-SG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37235" y="6164586"/>
            <a:ext cx="42542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OPTEE driver  &lt;=&gt;  Tee-supplicant service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3303" y="1601352"/>
            <a:ext cx="1165595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1 - Start OPTEE session 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004187" y="995085"/>
            <a:ext cx="3149817" cy="4370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Trust Server thread</a:t>
            </a:r>
            <a:r>
              <a:rPr lang="en-US" b="1" dirty="0"/>
              <a:t> 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253113" y="3411541"/>
            <a:ext cx="287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609448" y="2314594"/>
            <a:ext cx="0" cy="38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006913" y="1714908"/>
            <a:ext cx="330843" cy="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72377" y="1137625"/>
            <a:ext cx="179363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0 . Init TCP client  and load config file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745929" y="1666372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456812" y="1870772"/>
            <a:ext cx="1649156" cy="40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2.2 - Load AES256 key + IV </a:t>
            </a:r>
          </a:p>
          <a:p>
            <a:r>
              <a:rPr lang="en-US" sz="800" b="1" dirty="0"/>
              <a:t>=&gt; Create random 32B session key </a:t>
            </a:r>
            <a:br>
              <a:rPr lang="en-US" sz="800" b="1" dirty="0"/>
            </a:br>
            <a:r>
              <a:rPr lang="en-US" sz="800" b="1" dirty="0"/>
              <a:t>=&gt;  Encrypt session key  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10387387" y="2925560"/>
            <a:ext cx="1249413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2.3 Fetch Pre-saved program 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920451" y="1723471"/>
            <a:ext cx="1200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6811" y="6283709"/>
            <a:ext cx="12904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08654" y="1845590"/>
            <a:ext cx="0" cy="4295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265163" y="4928030"/>
            <a:ext cx="0" cy="8012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9651" y="5270565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1, 2, 3, 4, 5, 7</a:t>
            </a:r>
            <a:endParaRPr lang="en-SG" sz="1100" u="sng" dirty="0"/>
          </a:p>
        </p:txBody>
      </p:sp>
      <p:sp>
        <p:nvSpPr>
          <p:cNvPr id="76" name="Rectangle 75"/>
          <p:cNvSpPr/>
          <p:nvPr/>
        </p:nvSpPr>
        <p:spPr>
          <a:xfrm>
            <a:off x="5360039" y="1592388"/>
            <a:ext cx="139038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 – Log in to the  trust server</a:t>
            </a:r>
            <a:endParaRPr lang="en-SG" sz="800" b="1" dirty="0"/>
          </a:p>
        </p:txBody>
      </p:sp>
      <p:sp>
        <p:nvSpPr>
          <p:cNvPr id="82" name="Rectangle 81"/>
          <p:cNvSpPr/>
          <p:nvPr/>
        </p:nvSpPr>
        <p:spPr>
          <a:xfrm>
            <a:off x="9484443" y="386262"/>
            <a:ext cx="93675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Main server start  </a:t>
            </a:r>
            <a:endParaRPr lang="en-SG" sz="800" b="1" dirty="0"/>
          </a:p>
        </p:txBody>
      </p:sp>
      <p:sp>
        <p:nvSpPr>
          <p:cNvPr id="83" name="Rectangle 82"/>
          <p:cNvSpPr/>
          <p:nvPr/>
        </p:nvSpPr>
        <p:spPr>
          <a:xfrm>
            <a:off x="10167871" y="-2631301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Load AES256 key + IV</a:t>
            </a:r>
            <a:endParaRPr lang="en-SG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943839" y="645894"/>
            <a:ext cx="0" cy="369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46855" y="1460576"/>
            <a:ext cx="2964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Login request:  </a:t>
            </a:r>
            <a:r>
              <a:rPr lang="en-US" sz="800" dirty="0" err="1"/>
              <a:t>F;Gateway_ID;Program_V;Key_Version;C_Len</a:t>
            </a:r>
            <a:r>
              <a:rPr lang="en-US" sz="800" dirty="0"/>
              <a:t>, m, n  </a:t>
            </a:r>
            <a:endParaRPr lang="en-SG" sz="800" dirty="0"/>
          </a:p>
        </p:txBody>
      </p:sp>
      <p:sp>
        <p:nvSpPr>
          <p:cNvPr id="87" name="Rectangle 86"/>
          <p:cNvSpPr/>
          <p:nvPr/>
        </p:nvSpPr>
        <p:spPr>
          <a:xfrm>
            <a:off x="9733616" y="1512326"/>
            <a:ext cx="92083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2.1 confirm log in </a:t>
            </a:r>
            <a:endParaRPr lang="en-SG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9214631" y="1892242"/>
            <a:ext cx="10006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2.1.1 Log in reject. </a:t>
            </a:r>
            <a:endParaRPr lang="en-SG" sz="800" b="1" dirty="0"/>
          </a:p>
        </p:txBody>
      </p:sp>
      <p:cxnSp>
        <p:nvCxnSpPr>
          <p:cNvPr id="51" name="Elbow Connector 50"/>
          <p:cNvCxnSpPr>
            <a:endCxn id="42" idx="0"/>
          </p:cNvCxnSpPr>
          <p:nvPr/>
        </p:nvCxnSpPr>
        <p:spPr>
          <a:xfrm>
            <a:off x="10654449" y="1637091"/>
            <a:ext cx="626941" cy="23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661787" y="2220685"/>
            <a:ext cx="279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8229600" y="1994262"/>
            <a:ext cx="970268" cy="226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0413085" y="3356171"/>
            <a:ext cx="124941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2.4 Calculate the file SWATT </a:t>
            </a:r>
            <a:endParaRPr lang="en-SG" sz="800" b="1" dirty="0"/>
          </a:p>
        </p:txBody>
      </p:sp>
      <p:sp>
        <p:nvSpPr>
          <p:cNvPr id="96" name="Flowchart: Magnetic Disk 95"/>
          <p:cNvSpPr/>
          <p:nvPr/>
        </p:nvSpPr>
        <p:spPr>
          <a:xfrm>
            <a:off x="11084659" y="327378"/>
            <a:ext cx="804154" cy="3077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Database</a:t>
            </a:r>
            <a:endParaRPr lang="en-SG" sz="800" b="1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1377424" y="621315"/>
            <a:ext cx="0" cy="12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498454" y="2049872"/>
            <a:ext cx="215305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2.3 Forward session key  </a:t>
            </a:r>
            <a:r>
              <a:rPr lang="en-US" sz="800" b="1" dirty="0" err="1"/>
              <a:t>msg</a:t>
            </a:r>
            <a:r>
              <a:rPr lang="en-US" sz="800" b="1" dirty="0"/>
              <a:t> to TA(</a:t>
            </a:r>
            <a:r>
              <a:rPr lang="en-US" sz="800" b="1" dirty="0" err="1"/>
              <a:t>TrustZone</a:t>
            </a:r>
            <a:r>
              <a:rPr lang="en-US" sz="800" b="1" dirty="0"/>
              <a:t>)</a:t>
            </a:r>
            <a:endParaRPr lang="en-SG" sz="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47517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4061027" y="2314594"/>
            <a:ext cx="0" cy="382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40535" y="2065063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3.1 Load file in memory and fetch bytes based on the </a:t>
            </a:r>
            <a:r>
              <a:rPr lang="en-US" sz="800" b="1" dirty="0" err="1"/>
              <a:t>Addr</a:t>
            </a:r>
            <a:endParaRPr lang="en-SG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74750" y="5582468"/>
            <a:ext cx="477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3 x m </a:t>
            </a:r>
          </a:p>
          <a:p>
            <a:r>
              <a:rPr lang="en-US" sz="1050" u="sng" dirty="0" err="1"/>
              <a:t>Addr</a:t>
            </a:r>
            <a:r>
              <a:rPr lang="en-US" sz="1050" u="sng" dirty="0"/>
              <a:t> </a:t>
            </a:r>
            <a:endParaRPr lang="en-SG" sz="1050" u="sng" dirty="0"/>
          </a:p>
        </p:txBody>
      </p:sp>
      <p:sp>
        <p:nvSpPr>
          <p:cNvPr id="120" name="Rectangle 119"/>
          <p:cNvSpPr/>
          <p:nvPr/>
        </p:nvSpPr>
        <p:spPr>
          <a:xfrm>
            <a:off x="4181520" y="2532365"/>
            <a:ext cx="165575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4. Forward new init seed, swat-seed, state[n], file bytes to TA </a:t>
            </a:r>
            <a:endParaRPr lang="en-SG" sz="8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749738" y="2307279"/>
            <a:ext cx="0" cy="2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423232" y="2801050"/>
            <a:ext cx="0" cy="332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246663" y="5590231"/>
            <a:ext cx="482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4 x m</a:t>
            </a:r>
            <a:endParaRPr lang="en-SG" sz="1050" u="sng" dirty="0"/>
          </a:p>
        </p:txBody>
      </p:sp>
      <p:sp>
        <p:nvSpPr>
          <p:cNvPr id="128" name="Rectangle 127"/>
          <p:cNvSpPr/>
          <p:nvPr/>
        </p:nvSpPr>
        <p:spPr>
          <a:xfrm>
            <a:off x="4744963" y="3195951"/>
            <a:ext cx="159672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5. Load the encrypted </a:t>
            </a:r>
            <a:r>
              <a:rPr lang="en-US" sz="800" b="1" dirty="0" err="1"/>
              <a:t>swatt</a:t>
            </a:r>
            <a:r>
              <a:rPr lang="en-US" sz="800" b="1" dirty="0"/>
              <a:t> </a:t>
            </a:r>
            <a:r>
              <a:rPr lang="en-US" sz="800" b="1" dirty="0" err="1"/>
              <a:t>msg</a:t>
            </a:r>
            <a:endParaRPr lang="en-SG" sz="8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4853069" y="3480936"/>
            <a:ext cx="0" cy="265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83170" y="559171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5</a:t>
            </a:r>
            <a:endParaRPr lang="en-SG" sz="1050" u="sng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991850" y="2253743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881237" y="3195951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9118750" y="3289422"/>
            <a:ext cx="1157767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5.1 Decrypt the SWATT feed back </a:t>
            </a:r>
            <a:r>
              <a:rPr lang="en-US" sz="800" b="1" dirty="0" err="1"/>
              <a:t>msg</a:t>
            </a:r>
            <a:r>
              <a:rPr lang="en-US" sz="800" b="1" dirty="0"/>
              <a:t> </a:t>
            </a:r>
            <a:endParaRPr lang="en-SG" sz="800" b="1" dirty="0"/>
          </a:p>
        </p:txBody>
      </p:sp>
      <p:sp>
        <p:nvSpPr>
          <p:cNvPr id="146" name="Rectangle 145"/>
          <p:cNvSpPr/>
          <p:nvPr/>
        </p:nvSpPr>
        <p:spPr>
          <a:xfrm>
            <a:off x="9634941" y="3857486"/>
            <a:ext cx="2273718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6.  Verify the SWATT  value and create the report  </a:t>
            </a:r>
            <a:endParaRPr lang="en-SG" sz="8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9866671" y="3475808"/>
            <a:ext cx="0" cy="37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0589342" y="3625418"/>
            <a:ext cx="0" cy="22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618807" y="4370971"/>
            <a:ext cx="2270006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6.1. AES Encrypt  the SWATT  value + verify result  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820525" y="635135"/>
            <a:ext cx="0" cy="319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9943839" y="4108203"/>
            <a:ext cx="8981" cy="2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017844" y="3528670"/>
            <a:ext cx="174627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7. Forward encrypted feedback  </a:t>
            </a:r>
            <a:r>
              <a:rPr lang="en-US" sz="800" b="1" dirty="0" err="1"/>
              <a:t>msg</a:t>
            </a:r>
            <a:endParaRPr lang="en-SG" sz="800" b="1" dirty="0"/>
          </a:p>
        </p:txBody>
      </p:sp>
      <p:cxnSp>
        <p:nvCxnSpPr>
          <p:cNvPr id="160" name="Elbow Connector 159"/>
          <p:cNvCxnSpPr>
            <a:stCxn id="153" idx="1"/>
            <a:endCxn id="158" idx="3"/>
          </p:cNvCxnSpPr>
          <p:nvPr/>
        </p:nvCxnSpPr>
        <p:spPr>
          <a:xfrm rot="10800000">
            <a:off x="6764115" y="3653436"/>
            <a:ext cx="2854693" cy="839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251740" y="3797869"/>
            <a:ext cx="0" cy="233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64944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7</a:t>
            </a:r>
            <a:endParaRPr lang="en-SG" sz="1050" u="sng" dirty="0"/>
          </a:p>
        </p:txBody>
      </p:sp>
      <p:sp>
        <p:nvSpPr>
          <p:cNvPr id="166" name="Rectangle 165"/>
          <p:cNvSpPr/>
          <p:nvPr/>
        </p:nvSpPr>
        <p:spPr>
          <a:xfrm>
            <a:off x="5398891" y="3866269"/>
            <a:ext cx="1805591" cy="60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7.1 Load verification result</a:t>
            </a:r>
          </a:p>
          <a:p>
            <a:r>
              <a:rPr lang="en-US" sz="800" b="1" dirty="0"/>
              <a:t> - Verify success =&gt; Terminate </a:t>
            </a:r>
          </a:p>
          <a:p>
            <a:r>
              <a:rPr lang="en-US" sz="800" b="1" dirty="0"/>
              <a:t>-  Verify failed =&gt; Remove the checked program. ( or return to step 2 ) </a:t>
            </a:r>
          </a:p>
          <a:p>
            <a:r>
              <a:rPr lang="en-US" sz="800" b="1" dirty="0"/>
              <a:t> </a:t>
            </a:r>
            <a:endParaRPr lang="en-SG" sz="800" b="1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592227" y="4493091"/>
            <a:ext cx="0" cy="164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332492" y="5609281"/>
            <a:ext cx="405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7.1</a:t>
            </a:r>
            <a:endParaRPr lang="en-SG" sz="1050" u="sng" dirty="0"/>
          </a:p>
        </p:txBody>
      </p:sp>
      <p:sp>
        <p:nvSpPr>
          <p:cNvPr id="177" name="Rectangle 176"/>
          <p:cNvSpPr/>
          <p:nvPr/>
        </p:nvSpPr>
        <p:spPr>
          <a:xfrm>
            <a:off x="7988106" y="329051"/>
            <a:ext cx="102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NetWork</a:t>
            </a:r>
            <a:endParaRPr lang="en-SG" dirty="0"/>
          </a:p>
        </p:txBody>
      </p:sp>
      <p:sp>
        <p:nvSpPr>
          <p:cNvPr id="73" name="Rectangle 72"/>
          <p:cNvSpPr/>
          <p:nvPr/>
        </p:nvSpPr>
        <p:spPr>
          <a:xfrm>
            <a:off x="5707380" y="4808398"/>
            <a:ext cx="1458632" cy="47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8. Check the program running status , System library usage and (memory usage ), encrypt message </a:t>
            </a:r>
            <a:endParaRPr lang="en-SG" sz="8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57045" y="4478928"/>
            <a:ext cx="0" cy="32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3" idx="3"/>
          </p:cNvCxnSpPr>
          <p:nvPr/>
        </p:nvCxnSpPr>
        <p:spPr>
          <a:xfrm flipV="1">
            <a:off x="7166012" y="5034013"/>
            <a:ext cx="2406015" cy="1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16493" y="4899767"/>
            <a:ext cx="2385452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8.  Decrypt the message  and save the program running data. </a:t>
            </a:r>
            <a:endParaRPr lang="en-SG" sz="8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11597540" y="635134"/>
            <a:ext cx="0" cy="426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88445" y="5297177"/>
            <a:ext cx="0" cy="847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94454" y="5618913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8</a:t>
            </a:r>
            <a:endParaRPr lang="en-SG" sz="105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9043393" y="2203267"/>
            <a:ext cx="1303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Encrypted AES session key</a:t>
            </a:r>
            <a:endParaRPr lang="en-SG" sz="800" dirty="0"/>
          </a:p>
        </p:txBody>
      </p:sp>
      <p:sp>
        <p:nvSpPr>
          <p:cNvPr id="92" name="Rectangle 91"/>
          <p:cNvSpPr/>
          <p:nvPr/>
        </p:nvSpPr>
        <p:spPr>
          <a:xfrm>
            <a:off x="6054369" y="2476026"/>
            <a:ext cx="146543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2.3 Session key setup confirm</a:t>
            </a:r>
            <a:endParaRPr lang="en-SG" sz="800" b="1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526831" y="2532271"/>
            <a:ext cx="1808898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354845" y="2454054"/>
            <a:ext cx="2097278" cy="24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2.3 Create the random </a:t>
            </a:r>
            <a:r>
              <a:rPr lang="en-US" sz="800" b="1" dirty="0" err="1"/>
              <a:t>Swatt</a:t>
            </a:r>
            <a:r>
              <a:rPr lang="en-US" sz="800" b="1" dirty="0"/>
              <a:t> Challenge string based on the </a:t>
            </a:r>
            <a:r>
              <a:rPr lang="en-US" sz="800" b="1" dirty="0" err="1"/>
              <a:t>C_len</a:t>
            </a:r>
            <a:r>
              <a:rPr lang="en-US" sz="800" b="1" dirty="0"/>
              <a:t> and encrypted the msg.</a:t>
            </a:r>
            <a:endParaRPr lang="en-SG" sz="8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747773" y="2310054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10882456" y="2752449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388208" y="2701484"/>
            <a:ext cx="2731767" cy="277612"/>
          </a:xfrm>
          <a:prstGeom prst="bentConnector3">
            <a:avLst>
              <a:gd name="adj1" fmla="val 8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372377" y="2871658"/>
            <a:ext cx="20140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2.3 Forward challenge string </a:t>
            </a:r>
            <a:r>
              <a:rPr lang="en-US" sz="800" b="1" dirty="0" err="1"/>
              <a:t>msg</a:t>
            </a:r>
            <a:r>
              <a:rPr lang="en-US" sz="800" b="1" dirty="0"/>
              <a:t> to TA </a:t>
            </a:r>
            <a:endParaRPr lang="en-SG" sz="8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285703" y="3121189"/>
            <a:ext cx="0" cy="302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075357" y="5625425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</p:spTree>
    <p:extLst>
      <p:ext uri="{BB962C8B-B14F-4D97-AF65-F5344CB8AC3E}">
        <p14:creationId xmlns:p14="http://schemas.microsoft.com/office/powerpoint/2010/main" val="29011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599</Words>
  <Application>Microsoft Office PowerPoint</Application>
  <PresentationFormat>Widescreen</PresentationFormat>
  <Paragraphs>155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11</cp:revision>
  <dcterms:created xsi:type="dcterms:W3CDTF">2024-03-08T07:52:20Z</dcterms:created>
  <dcterms:modified xsi:type="dcterms:W3CDTF">2024-03-08T09:52:19Z</dcterms:modified>
</cp:coreProperties>
</file>