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09446-689F-46FF-9FB7-77BF708581DE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C1F23-1A65-4BFF-9AFE-E2EF36DC5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7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5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1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BC4A-7BD0-E09D-D01F-33D399C5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6C95-6185-4D2F-C97E-92EB26F8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0B81-F18F-435F-2005-6182F749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16AB-1AB3-3872-6AE8-2FB62B9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BDF6-4F47-6977-1E87-AF9312D7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0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05A-6994-E341-CEC3-06E1D83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A0A5C-074C-0566-F7C5-417DDB6C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CC13-BB85-6026-D2B1-75AC069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2AA5-BEA6-5390-48CF-A1E863AE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79F1-A7FE-5575-3452-50DA60F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0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2C23-D689-3DF0-30DF-E40F400AB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70C2-FD30-E756-A7B9-D0154257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1D4-BC4C-8AE3-A907-E1E3781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631F-8DFE-F8D7-25DD-E959E4E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6837-560F-BE67-6D0C-1B6F28A2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9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739-908E-F214-EA45-7565A8A6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E8B7-4BCC-30CB-E201-745D67C3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54DF-2984-7C6E-053A-1366AF5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A57-6A0A-32D6-983F-6FB099F1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DB8E-A5FC-8D29-697C-EA2BC11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84F5-3E77-47B1-4DE7-52E6A466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98B3-D9A7-D025-F27B-2475595E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29FB-2120-0B30-1F74-D3536B81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1E5F-55D4-D664-0874-825484F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6D7A-1DFD-B1B1-EBB7-D69DB49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2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19FA-D2E9-59AE-40F9-583DB27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F859-73B9-2283-8DDC-B9BC955F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EB85E-FD06-66A6-19AD-1752EAE3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E26A-17D3-EF95-0D8B-AAA4357F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E235-C553-470F-B2D3-38287F70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0E3D-0025-D773-1E28-8B153BC3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5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A763-3E72-49D8-EB12-45C9FC7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DB4D-4D36-EE15-872A-A41257E9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9ADC-A095-1359-4E4C-83019FF7B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11739-A214-21C9-DC3B-7C853263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80869-1E8E-5CE6-87A4-8DAFAED83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F1C3C-89DE-5051-1E36-ED92C1B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F956-B0FF-E387-09C3-08746F7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BBF6-B10E-0FAE-E6F5-4EBB5EFF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7C6F-130D-D806-8585-B823F6C9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E8DB2-266B-CFDA-8A5D-A0E4CF5C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8509-8822-7E5C-9071-D955FDF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8327-7203-D065-54B3-B42393D9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31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5E91-D997-867F-431B-204E5FF5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406A2-ABE3-0437-C6AB-33E9BCA3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75BB-B593-5C0D-699E-C36264B4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4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7CB-A76F-F041-829C-F7DD434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0F92-5A09-4A0A-A447-8EC9909F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6464-2BD5-637A-8028-2C8A7023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CB31-9A26-24C3-A893-174CBC0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CBBB-58DE-9610-CC8F-01665BD5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FE8E-2510-B0A9-71F2-BD2D534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9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466-201E-2AEC-8DC1-33D9A73D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AE17E-2880-860D-0FCA-96F2A0E43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3A6EA-198A-D000-0ABC-5671FCCA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9795-891A-6731-F19D-8F2FE6A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8F62-1159-AB10-F11D-FF5C2F81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38C6-A5E8-33C7-785B-85F1A7DC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57712-29B3-32FB-9101-AFC30269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B2D5-184F-58B5-3BE1-13015B3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7350-2A84-BA24-C754-9534F8D6E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9D34-5FFD-FE28-30C8-D9C455B08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3DAA-2C5D-4809-AA62-E712FD755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47ED4A68-AE82-BDBC-FBB5-8140DD5D63DD}"/>
              </a:ext>
            </a:extLst>
          </p:cNvPr>
          <p:cNvSpPr/>
          <p:nvPr/>
        </p:nvSpPr>
        <p:spPr>
          <a:xfrm>
            <a:off x="3281807" y="2322105"/>
            <a:ext cx="516863" cy="34569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98036-00AE-617E-AD12-9D80ED603D7E}"/>
              </a:ext>
            </a:extLst>
          </p:cNvPr>
          <p:cNvSpPr/>
          <p:nvPr/>
        </p:nvSpPr>
        <p:spPr>
          <a:xfrm>
            <a:off x="813491" y="2049533"/>
            <a:ext cx="2242360" cy="365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DB8C50-EFA6-E9B3-AAF1-088A6A5677D9}"/>
              </a:ext>
            </a:extLst>
          </p:cNvPr>
          <p:cNvCxnSpPr>
            <a:cxnSpLocks/>
          </p:cNvCxnSpPr>
          <p:nvPr/>
        </p:nvCxnSpPr>
        <p:spPr>
          <a:xfrm flipH="1">
            <a:off x="2909241" y="4206454"/>
            <a:ext cx="19689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E49388-7FF2-9929-9E02-614D31C34E6E}"/>
              </a:ext>
            </a:extLst>
          </p:cNvPr>
          <p:cNvCxnSpPr>
            <a:cxnSpLocks/>
          </p:cNvCxnSpPr>
          <p:nvPr/>
        </p:nvCxnSpPr>
        <p:spPr>
          <a:xfrm flipH="1">
            <a:off x="6407146" y="4060757"/>
            <a:ext cx="220111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55BA3F-0981-B0D5-F5CA-95151BEB361A}"/>
              </a:ext>
            </a:extLst>
          </p:cNvPr>
          <p:cNvCxnSpPr>
            <a:cxnSpLocks/>
          </p:cNvCxnSpPr>
          <p:nvPr/>
        </p:nvCxnSpPr>
        <p:spPr>
          <a:xfrm>
            <a:off x="6412246" y="4246764"/>
            <a:ext cx="219601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DEBCED-75D5-1CF1-A0EC-7C78379554C7}"/>
              </a:ext>
            </a:extLst>
          </p:cNvPr>
          <p:cNvSpPr/>
          <p:nvPr/>
        </p:nvSpPr>
        <p:spPr>
          <a:xfrm>
            <a:off x="578724" y="1682496"/>
            <a:ext cx="5960988" cy="4178807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05F9E-948E-10DA-8817-A1F4003FE4E0}"/>
              </a:ext>
            </a:extLst>
          </p:cNvPr>
          <p:cNvSpPr txBox="1"/>
          <p:nvPr/>
        </p:nvSpPr>
        <p:spPr>
          <a:xfrm>
            <a:off x="453270" y="1356950"/>
            <a:ext cx="447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Raspberry PI 3 [Firmware Attestation Trust Client ]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827D0-E2EA-DF2A-D469-A717DD34B3D3}"/>
              </a:ext>
            </a:extLst>
          </p:cNvPr>
          <p:cNvSpPr txBox="1"/>
          <p:nvPr/>
        </p:nvSpPr>
        <p:spPr>
          <a:xfrm>
            <a:off x="736905" y="1758795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Zone Secure World </a:t>
            </a:r>
            <a:endParaRPr lang="en-SG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21EE6-2BD1-5F65-C107-33CC65FD6241}"/>
              </a:ext>
            </a:extLst>
          </p:cNvPr>
          <p:cNvSpPr/>
          <p:nvPr/>
        </p:nvSpPr>
        <p:spPr>
          <a:xfrm>
            <a:off x="1044517" y="2208902"/>
            <a:ext cx="1760198" cy="88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Trust Storage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Arm Chip UDID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RSA encryption key list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Attestation result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820A-D479-93B5-13BF-D68E75406559}"/>
              </a:ext>
            </a:extLst>
          </p:cNvPr>
          <p:cNvSpPr txBox="1"/>
          <p:nvPr/>
        </p:nvSpPr>
        <p:spPr>
          <a:xfrm>
            <a:off x="4210034" y="1782212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Raspbian Normal World </a:t>
            </a:r>
            <a:endParaRPr lang="en-SG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F0102-C561-1CC5-CDBC-B9A8BDDB3ACB}"/>
              </a:ext>
            </a:extLst>
          </p:cNvPr>
          <p:cNvSpPr/>
          <p:nvPr/>
        </p:nvSpPr>
        <p:spPr>
          <a:xfrm>
            <a:off x="4631411" y="3979586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hub communication module  </a:t>
            </a:r>
            <a:endParaRPr lang="en-SG" sz="11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A3F99F-B4E2-2613-03FC-B7773C03412E}"/>
              </a:ext>
            </a:extLst>
          </p:cNvPr>
          <p:cNvCxnSpPr/>
          <p:nvPr/>
        </p:nvCxnSpPr>
        <p:spPr>
          <a:xfrm>
            <a:off x="813491" y="3273552"/>
            <a:ext cx="224236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1EDD4-3EAD-9162-97B9-51260BEC0C15}"/>
              </a:ext>
            </a:extLst>
          </p:cNvPr>
          <p:cNvSpPr/>
          <p:nvPr/>
        </p:nvSpPr>
        <p:spPr>
          <a:xfrm>
            <a:off x="1502543" y="412356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Message decryption function </a:t>
            </a:r>
            <a:endParaRPr lang="en-SG" sz="9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3CEFD-C72A-D329-6E77-22AB48232341}"/>
              </a:ext>
            </a:extLst>
          </p:cNvPr>
          <p:cNvSpPr/>
          <p:nvPr/>
        </p:nvSpPr>
        <p:spPr>
          <a:xfrm>
            <a:off x="1502543" y="365230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Arm UDID verification function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24A50-5552-4A70-79C3-09EFB1D6F306}"/>
              </a:ext>
            </a:extLst>
          </p:cNvPr>
          <p:cNvSpPr/>
          <p:nvPr/>
        </p:nvSpPr>
        <p:spPr>
          <a:xfrm>
            <a:off x="1502542" y="4641803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attestation algo function</a:t>
            </a:r>
            <a:endParaRPr lang="en-SG" sz="9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4FA12D-EB3B-9649-AA77-BE8B7F2C4FB9}"/>
              </a:ext>
            </a:extLst>
          </p:cNvPr>
          <p:cNvSpPr/>
          <p:nvPr/>
        </p:nvSpPr>
        <p:spPr>
          <a:xfrm>
            <a:off x="1482432" y="5164399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Result encryption function </a:t>
            </a:r>
            <a:endParaRPr lang="en-SG" sz="9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1FE3B-03B5-715A-DBB6-65A6BE6349A7}"/>
              </a:ext>
            </a:extLst>
          </p:cNvPr>
          <p:cNvSpPr/>
          <p:nvPr/>
        </p:nvSpPr>
        <p:spPr>
          <a:xfrm>
            <a:off x="4073730" y="3419776"/>
            <a:ext cx="1606390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data load module  </a:t>
            </a:r>
            <a:endParaRPr lang="en-SG" sz="11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E57D78-05E5-0ED6-E95A-A0B3751CA3E0}"/>
              </a:ext>
            </a:extLst>
          </p:cNvPr>
          <p:cNvCxnSpPr>
            <a:cxnSpLocks/>
            <a:stCxn id="28" idx="1"/>
            <a:endCxn id="16" idx="3"/>
          </p:cNvCxnSpPr>
          <p:nvPr/>
        </p:nvCxnSpPr>
        <p:spPr>
          <a:xfrm rot="10800000" flipV="1">
            <a:off x="2890954" y="3564786"/>
            <a:ext cx="1182776" cy="24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6E2F65-98CB-D6DE-17EC-8AD5239AE049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828680" y="3603587"/>
            <a:ext cx="1182828" cy="1648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FA674-A7D1-53DB-E09B-2B8E0357E716}"/>
              </a:ext>
            </a:extLst>
          </p:cNvPr>
          <p:cNvCxnSpPr>
            <a:stCxn id="9" idx="2"/>
          </p:cNvCxnSpPr>
          <p:nvPr/>
        </p:nvCxnSpPr>
        <p:spPr>
          <a:xfrm>
            <a:off x="1924616" y="3094622"/>
            <a:ext cx="0" cy="5576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D368082-F066-F336-5E5B-2F9FE760FFF1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1250434" y="3094620"/>
            <a:ext cx="252108" cy="170107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60E0E30-62FC-6E88-C9B1-4FDF878BE66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177431" y="4013287"/>
            <a:ext cx="2223668" cy="3863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4CCD2D5-0532-5927-D3D3-80DB151C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34" y="332579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F3E88B-3372-B629-CFF7-BFDD3098E0F1}"/>
              </a:ext>
            </a:extLst>
          </p:cNvPr>
          <p:cNvSpPr txBox="1"/>
          <p:nvPr/>
        </p:nvSpPr>
        <p:spPr>
          <a:xfrm>
            <a:off x="3028036" y="3282888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UDID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8B340A-4AFA-D9D3-631E-A8539AB8DE6D}"/>
              </a:ext>
            </a:extLst>
          </p:cNvPr>
          <p:cNvSpPr txBox="1"/>
          <p:nvPr/>
        </p:nvSpPr>
        <p:spPr>
          <a:xfrm>
            <a:off x="3107431" y="3995837"/>
            <a:ext cx="1685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Encrypted  seeds message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605FCE-1FBF-69B6-878D-C303DC1D68B1}"/>
              </a:ext>
            </a:extLst>
          </p:cNvPr>
          <p:cNvCxnSpPr>
            <a:cxnSpLocks/>
          </p:cNvCxnSpPr>
          <p:nvPr/>
        </p:nvCxnSpPr>
        <p:spPr>
          <a:xfrm>
            <a:off x="1959334" y="4454316"/>
            <a:ext cx="0" cy="1874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A2424F-D262-0D3B-5D7E-353180CA027F}"/>
              </a:ext>
            </a:extLst>
          </p:cNvPr>
          <p:cNvSpPr txBox="1"/>
          <p:nvPr/>
        </p:nvSpPr>
        <p:spPr>
          <a:xfrm>
            <a:off x="1938817" y="4419562"/>
            <a:ext cx="105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FA algo seeds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D073DA-B478-D301-D688-E4D371B1E867}"/>
              </a:ext>
            </a:extLst>
          </p:cNvPr>
          <p:cNvSpPr/>
          <p:nvPr/>
        </p:nvSpPr>
        <p:spPr>
          <a:xfrm>
            <a:off x="4121999" y="4560830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Firmware program and memory prob module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883B5A-BCE0-6BC1-C903-9BCDB7D826E7}"/>
              </a:ext>
            </a:extLst>
          </p:cNvPr>
          <p:cNvCxnSpPr>
            <a:cxnSpLocks/>
          </p:cNvCxnSpPr>
          <p:nvPr/>
        </p:nvCxnSpPr>
        <p:spPr>
          <a:xfrm flipV="1">
            <a:off x="2873632" y="4725645"/>
            <a:ext cx="12310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7A694A-D262-8505-980D-CF32C65157F2}"/>
              </a:ext>
            </a:extLst>
          </p:cNvPr>
          <p:cNvSpPr txBox="1"/>
          <p:nvPr/>
        </p:nvSpPr>
        <p:spPr>
          <a:xfrm>
            <a:off x="3003255" y="4464035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Addresses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C53EA5-7614-82B2-4FCC-97355CBA0F12}"/>
              </a:ext>
            </a:extLst>
          </p:cNvPr>
          <p:cNvCxnSpPr>
            <a:cxnSpLocks/>
          </p:cNvCxnSpPr>
          <p:nvPr/>
        </p:nvCxnSpPr>
        <p:spPr>
          <a:xfrm flipH="1">
            <a:off x="2882776" y="4864288"/>
            <a:ext cx="1212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9596DE-CC72-9F85-451F-A6392D8B25E8}"/>
              </a:ext>
            </a:extLst>
          </p:cNvPr>
          <p:cNvSpPr txBox="1"/>
          <p:nvPr/>
        </p:nvSpPr>
        <p:spPr>
          <a:xfrm>
            <a:off x="3028036" y="4879656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byte data</a:t>
            </a:r>
            <a:endParaRPr lang="en-SG" sz="11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CDD6E6-DFDC-4C97-076B-FBFE41EFF539}"/>
              </a:ext>
            </a:extLst>
          </p:cNvPr>
          <p:cNvCxnSpPr>
            <a:cxnSpLocks/>
          </p:cNvCxnSpPr>
          <p:nvPr/>
        </p:nvCxnSpPr>
        <p:spPr>
          <a:xfrm flipV="1">
            <a:off x="4573420" y="4948326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34E2AE5-AC07-62A9-2554-7DBE040CDB65}"/>
              </a:ext>
            </a:extLst>
          </p:cNvPr>
          <p:cNvSpPr/>
          <p:nvPr/>
        </p:nvSpPr>
        <p:spPr>
          <a:xfrm>
            <a:off x="4210034" y="5119093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</a:t>
            </a:r>
            <a:endParaRPr lang="en-SG" sz="9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6FE04B6-DBD4-ABE8-35B0-B71815C9336C}"/>
              </a:ext>
            </a:extLst>
          </p:cNvPr>
          <p:cNvCxnSpPr>
            <a:cxnSpLocks/>
          </p:cNvCxnSpPr>
          <p:nvPr/>
        </p:nvCxnSpPr>
        <p:spPr>
          <a:xfrm flipV="1">
            <a:off x="5493916" y="4955425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A574616-2508-0502-1C8F-86A3AB6012FE}"/>
              </a:ext>
            </a:extLst>
          </p:cNvPr>
          <p:cNvSpPr/>
          <p:nvPr/>
        </p:nvSpPr>
        <p:spPr>
          <a:xfrm>
            <a:off x="5168116" y="5115958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Memory </a:t>
            </a:r>
            <a:endParaRPr lang="en-SG" sz="900" b="1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FD3E33A-2748-BB2E-F59F-BEE4633D5659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3594777" y="2990082"/>
            <a:ext cx="1063954" cy="3900233"/>
          </a:xfrm>
          <a:prstGeom prst="bentConnector4">
            <a:avLst>
              <a:gd name="adj1" fmla="val -15470"/>
              <a:gd name="adj2" fmla="val 10016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AE429D0-3841-BE08-C11A-9AA7EB2825D1}"/>
              </a:ext>
            </a:extLst>
          </p:cNvPr>
          <p:cNvSpPr txBox="1"/>
          <p:nvPr/>
        </p:nvSpPr>
        <p:spPr>
          <a:xfrm>
            <a:off x="3028036" y="5399812"/>
            <a:ext cx="2583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attestation result message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4B385-7B91-5BD3-5417-CA72BD7124F4}"/>
              </a:ext>
            </a:extLst>
          </p:cNvPr>
          <p:cNvSpPr txBox="1"/>
          <p:nvPr/>
        </p:nvSpPr>
        <p:spPr>
          <a:xfrm>
            <a:off x="766625" y="3353276"/>
            <a:ext cx="261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Execution Environment </a:t>
            </a:r>
            <a:endParaRPr lang="en-SG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4D4212-F86F-46B0-BE48-53458F8F5D08}"/>
              </a:ext>
            </a:extLst>
          </p:cNvPr>
          <p:cNvSpPr txBox="1"/>
          <p:nvPr/>
        </p:nvSpPr>
        <p:spPr>
          <a:xfrm>
            <a:off x="744136" y="5359519"/>
            <a:ext cx="76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OPTEE</a:t>
            </a:r>
            <a:endParaRPr lang="en-SG" sz="1400" b="1" dirty="0"/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ED729499-E5B6-E05B-E695-041B2862D561}"/>
              </a:ext>
            </a:extLst>
          </p:cNvPr>
          <p:cNvSpPr/>
          <p:nvPr/>
        </p:nvSpPr>
        <p:spPr>
          <a:xfrm>
            <a:off x="7082168" y="3896824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5193DB-24B3-F4EF-6053-53E9A1370C8B}"/>
              </a:ext>
            </a:extLst>
          </p:cNvPr>
          <p:cNvSpPr txBox="1"/>
          <p:nvPr/>
        </p:nvSpPr>
        <p:spPr>
          <a:xfrm>
            <a:off x="7184261" y="4049030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pic>
        <p:nvPicPr>
          <p:cNvPr id="99" name="Picture 4" descr="Top Networking Interview Questions (2023) - InterviewBit">
            <a:extLst>
              <a:ext uri="{FF2B5EF4-FFF2-40B4-BE49-F238E27FC236}">
                <a16:creationId xmlns:a16="http://schemas.microsoft.com/office/drawing/2014/main" id="{D99E16F2-3401-D4CC-9D84-54B4420D5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8608256" y="3783898"/>
            <a:ext cx="910093" cy="7343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8FD3E9F-2CE7-DC8C-C1F6-B5194333965D}"/>
              </a:ext>
            </a:extLst>
          </p:cNvPr>
          <p:cNvSpPr txBox="1"/>
          <p:nvPr/>
        </p:nvSpPr>
        <p:spPr>
          <a:xfrm>
            <a:off x="6631033" y="347208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Encrypted Firmware attestation request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05A82C-47CB-DACB-8531-8CA36ABD9810}"/>
              </a:ext>
            </a:extLst>
          </p:cNvPr>
          <p:cNvSpPr txBox="1"/>
          <p:nvPr/>
        </p:nvSpPr>
        <p:spPr>
          <a:xfrm>
            <a:off x="6691089" y="451319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Firmware attestation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D6CD7A-20A7-0CE9-8302-F74F30BF4BA9}"/>
              </a:ext>
            </a:extLst>
          </p:cNvPr>
          <p:cNvSpPr txBox="1"/>
          <p:nvPr/>
        </p:nvSpPr>
        <p:spPr>
          <a:xfrm>
            <a:off x="8441538" y="3259485"/>
            <a:ext cx="142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Device Control Hub</a:t>
            </a:r>
            <a:endParaRPr lang="en-SG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38E4C4-0378-A322-6EEB-C261FDD00FEE}"/>
              </a:ext>
            </a:extLst>
          </p:cNvPr>
          <p:cNvSpPr txBox="1"/>
          <p:nvPr/>
        </p:nvSpPr>
        <p:spPr>
          <a:xfrm>
            <a:off x="5631641" y="293957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information</a:t>
            </a:r>
            <a:endParaRPr lang="en-SG" sz="11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D23C11-29A3-7BB1-2131-4AA58479C25D}"/>
              </a:ext>
            </a:extLst>
          </p:cNvPr>
          <p:cNvSpPr/>
          <p:nvPr/>
        </p:nvSpPr>
        <p:spPr>
          <a:xfrm>
            <a:off x="4057412" y="2948614"/>
            <a:ext cx="1384341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TEE verify module </a:t>
            </a:r>
            <a:endParaRPr lang="en-SG" sz="11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32C908-F5C9-13FF-D8A7-69D62712A24F}"/>
              </a:ext>
            </a:extLst>
          </p:cNvPr>
          <p:cNvSpPr txBox="1"/>
          <p:nvPr/>
        </p:nvSpPr>
        <p:spPr>
          <a:xfrm>
            <a:off x="3237713" y="2343053"/>
            <a:ext cx="804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TEE driver</a:t>
            </a:r>
            <a:endParaRPr lang="en-SG" sz="1100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5570B14-D08E-DB5C-AE65-B6240B7AFB6A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809642" y="3093624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5C1053-0488-5591-AB28-C11C7EB126AD}"/>
              </a:ext>
            </a:extLst>
          </p:cNvPr>
          <p:cNvSpPr/>
          <p:nvPr/>
        </p:nvSpPr>
        <p:spPr>
          <a:xfrm>
            <a:off x="4073544" y="2387587"/>
            <a:ext cx="1241078" cy="2454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Client Init</a:t>
            </a:r>
            <a:endParaRPr lang="en-SG" sz="1100" b="1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3BC2D5E-190A-AA8D-5191-614194D64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21378" y="2322105"/>
            <a:ext cx="293405" cy="365992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0118F9-27BA-43AC-B10C-89115E8002B9}"/>
              </a:ext>
            </a:extLst>
          </p:cNvPr>
          <p:cNvCxnSpPr>
            <a:cxnSpLocks/>
          </p:cNvCxnSpPr>
          <p:nvPr/>
        </p:nvCxnSpPr>
        <p:spPr>
          <a:xfrm flipH="1">
            <a:off x="5680120" y="3537258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E51E4E-37DE-F07D-DF00-208FC121EFD3}"/>
              </a:ext>
            </a:extLst>
          </p:cNvPr>
          <p:cNvSpPr txBox="1"/>
          <p:nvPr/>
        </p:nvSpPr>
        <p:spPr>
          <a:xfrm>
            <a:off x="5850068" y="2331359"/>
            <a:ext cx="766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Config file</a:t>
            </a:r>
            <a:endParaRPr lang="en-SG" sz="1100" b="1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028D8E6-D49F-3A72-286A-9D17DB2471BD}"/>
              </a:ext>
            </a:extLst>
          </p:cNvPr>
          <p:cNvCxnSpPr>
            <a:cxnSpLocks/>
          </p:cNvCxnSpPr>
          <p:nvPr/>
        </p:nvCxnSpPr>
        <p:spPr>
          <a:xfrm flipH="1">
            <a:off x="5341269" y="2510322"/>
            <a:ext cx="290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870B5E-CD63-7DDD-88B6-FA376480A88B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4694083" y="2633060"/>
            <a:ext cx="0" cy="306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7400567-FB55-AAEF-B3E0-3B25C1BB5E80}"/>
              </a:ext>
            </a:extLst>
          </p:cNvPr>
          <p:cNvCxnSpPr>
            <a:cxnSpLocks/>
          </p:cNvCxnSpPr>
          <p:nvPr/>
        </p:nvCxnSpPr>
        <p:spPr>
          <a:xfrm flipH="1" flipV="1">
            <a:off x="3787425" y="2511524"/>
            <a:ext cx="28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7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D7B413-A024-8E45-D03D-1D0032BB4267}"/>
              </a:ext>
            </a:extLst>
          </p:cNvPr>
          <p:cNvSpPr/>
          <p:nvPr/>
        </p:nvSpPr>
        <p:spPr>
          <a:xfrm>
            <a:off x="1996739" y="3044952"/>
            <a:ext cx="1241992" cy="1133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241D7-AB83-D101-B85E-6C2C95E6AEA7}"/>
              </a:ext>
            </a:extLst>
          </p:cNvPr>
          <p:cNvSpPr/>
          <p:nvPr/>
        </p:nvSpPr>
        <p:spPr>
          <a:xfrm>
            <a:off x="1916174" y="3629488"/>
            <a:ext cx="2921002" cy="5117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35B2E-68E2-5EC7-BCFE-E59773715AF4}"/>
              </a:ext>
            </a:extLst>
          </p:cNvPr>
          <p:cNvSpPr/>
          <p:nvPr/>
        </p:nvSpPr>
        <p:spPr>
          <a:xfrm>
            <a:off x="1706880" y="2404872"/>
            <a:ext cx="390753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55D70-14EF-E904-7524-A9616060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59" y="2118509"/>
            <a:ext cx="572725" cy="57272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6AA24-1308-860C-12D0-B1146A59B9D5}"/>
              </a:ext>
            </a:extLst>
          </p:cNvPr>
          <p:cNvSpPr txBox="1"/>
          <p:nvPr/>
        </p:nvSpPr>
        <p:spPr>
          <a:xfrm>
            <a:off x="2371687" y="2097094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3</a:t>
            </a:r>
            <a:endParaRPr lang="en-SG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062DD-C9F9-D2C5-F672-FEA9616F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30" y="1577877"/>
            <a:ext cx="811168" cy="6114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E7731-9CCA-CC56-F50E-E02653526DC1}"/>
              </a:ext>
            </a:extLst>
          </p:cNvPr>
          <p:cNvSpPr txBox="1"/>
          <p:nvPr/>
        </p:nvSpPr>
        <p:spPr>
          <a:xfrm>
            <a:off x="4460180" y="1362377"/>
            <a:ext cx="121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IoT sensors</a:t>
            </a:r>
            <a:endParaRPr lang="en-SG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19485-2B22-4482-8D71-B015C07AB4C5}"/>
              </a:ext>
            </a:extLst>
          </p:cNvPr>
          <p:cNvSpPr txBox="1"/>
          <p:nvPr/>
        </p:nvSpPr>
        <p:spPr>
          <a:xfrm>
            <a:off x="1706880" y="2805755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Zone Secure World 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1E065-7ECA-AE62-B167-85BB1038CC77}"/>
              </a:ext>
            </a:extLst>
          </p:cNvPr>
          <p:cNvSpPr/>
          <p:nvPr/>
        </p:nvSpPr>
        <p:spPr>
          <a:xfrm>
            <a:off x="2064986" y="3185756"/>
            <a:ext cx="1055575" cy="281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Trust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02D4DF-64C3-6853-78B1-D5F00AEFBE7B}"/>
              </a:ext>
            </a:extLst>
          </p:cNvPr>
          <p:cNvSpPr/>
          <p:nvPr/>
        </p:nvSpPr>
        <p:spPr>
          <a:xfrm>
            <a:off x="2091686" y="3717795"/>
            <a:ext cx="1052098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Trust Execution Environment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C0F77-05AE-BA40-109D-2BED503FE0D7}"/>
              </a:ext>
            </a:extLst>
          </p:cNvPr>
          <p:cNvSpPr/>
          <p:nvPr/>
        </p:nvSpPr>
        <p:spPr>
          <a:xfrm>
            <a:off x="2254512" y="4394308"/>
            <a:ext cx="2582664" cy="21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Trust Execution Environment Driver </a:t>
            </a:r>
            <a:endParaRPr lang="en-SG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5B3CD-8691-90CB-2946-01C3AAA53278}"/>
              </a:ext>
            </a:extLst>
          </p:cNvPr>
          <p:cNvSpPr/>
          <p:nvPr/>
        </p:nvSpPr>
        <p:spPr>
          <a:xfrm>
            <a:off x="3428006" y="3717795"/>
            <a:ext cx="1336018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Client </a:t>
            </a:r>
            <a:endParaRPr lang="en-SG" sz="11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01E51D-EBAE-8941-0DEE-3EF87B517549}"/>
              </a:ext>
            </a:extLst>
          </p:cNvPr>
          <p:cNvCxnSpPr>
            <a:stCxn id="11" idx="2"/>
          </p:cNvCxnSpPr>
          <p:nvPr/>
        </p:nvCxnSpPr>
        <p:spPr>
          <a:xfrm>
            <a:off x="2617735" y="4178808"/>
            <a:ext cx="0" cy="215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E2768A-6991-4362-6386-625C40B93132}"/>
              </a:ext>
            </a:extLst>
          </p:cNvPr>
          <p:cNvCxnSpPr>
            <a:cxnSpLocks/>
          </p:cNvCxnSpPr>
          <p:nvPr/>
        </p:nvCxnSpPr>
        <p:spPr>
          <a:xfrm>
            <a:off x="3593095" y="4087369"/>
            <a:ext cx="0" cy="30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978F18-3C11-8089-2BE0-3F2335541429}"/>
              </a:ext>
            </a:extLst>
          </p:cNvPr>
          <p:cNvSpPr txBox="1"/>
          <p:nvPr/>
        </p:nvSpPr>
        <p:spPr>
          <a:xfrm>
            <a:off x="3306465" y="3391740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Trust Client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48C7B-C0A6-6E22-0673-BBBEBCA9ECBB}"/>
              </a:ext>
            </a:extLst>
          </p:cNvPr>
          <p:cNvCxnSpPr>
            <a:cxnSpLocks/>
          </p:cNvCxnSpPr>
          <p:nvPr/>
        </p:nvCxnSpPr>
        <p:spPr>
          <a:xfrm>
            <a:off x="4493211" y="3326432"/>
            <a:ext cx="0" cy="378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E1CDE-BFDF-24FA-702B-8496EE919F1A}"/>
              </a:ext>
            </a:extLst>
          </p:cNvPr>
          <p:cNvSpPr/>
          <p:nvPr/>
        </p:nvSpPr>
        <p:spPr>
          <a:xfrm>
            <a:off x="3973658" y="2969803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Target IOT Firmware / Application</a:t>
            </a:r>
            <a:endParaRPr lang="en-SG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856DA1-869D-FC24-04E3-DC8126D354C2}"/>
              </a:ext>
            </a:extLst>
          </p:cNvPr>
          <p:cNvSpPr txBox="1"/>
          <p:nvPr/>
        </p:nvSpPr>
        <p:spPr>
          <a:xfrm>
            <a:off x="2702642" y="2391347"/>
            <a:ext cx="213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Raspbian Normal World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658CE3-4F88-86A0-CB41-250FB9F2E29E}"/>
              </a:ext>
            </a:extLst>
          </p:cNvPr>
          <p:cNvCxnSpPr>
            <a:cxnSpLocks/>
          </p:cNvCxnSpPr>
          <p:nvPr/>
        </p:nvCxnSpPr>
        <p:spPr>
          <a:xfrm>
            <a:off x="4819347" y="2189372"/>
            <a:ext cx="0" cy="780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095E401F-B891-D5FF-0F7C-F9A5D865870E}"/>
              </a:ext>
            </a:extLst>
          </p:cNvPr>
          <p:cNvSpPr/>
          <p:nvPr/>
        </p:nvSpPr>
        <p:spPr>
          <a:xfrm>
            <a:off x="6247250" y="2994986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90765-3BFA-7B2D-D350-8274FF96F42A}"/>
              </a:ext>
            </a:extLst>
          </p:cNvPr>
          <p:cNvSpPr txBox="1"/>
          <p:nvPr/>
        </p:nvSpPr>
        <p:spPr>
          <a:xfrm>
            <a:off x="6349343" y="3147192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C78E6-44D2-87B7-B72A-205383D419F6}"/>
              </a:ext>
            </a:extLst>
          </p:cNvPr>
          <p:cNvSpPr/>
          <p:nvPr/>
        </p:nvSpPr>
        <p:spPr>
          <a:xfrm>
            <a:off x="7813417" y="2404872"/>
            <a:ext cx="202509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33" name="Picture 4" descr="Top Networking Interview Questions (2023) - InterviewBit">
            <a:extLst>
              <a:ext uri="{FF2B5EF4-FFF2-40B4-BE49-F238E27FC236}">
                <a16:creationId xmlns:a16="http://schemas.microsoft.com/office/drawing/2014/main" id="{42B0A695-4C73-C09E-D1E5-65E29FE25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931815" y="2112731"/>
            <a:ext cx="606152" cy="48910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40DA19-7CD6-DD20-AF92-3903E384FA5C}"/>
              </a:ext>
            </a:extLst>
          </p:cNvPr>
          <p:cNvSpPr txBox="1"/>
          <p:nvPr/>
        </p:nvSpPr>
        <p:spPr>
          <a:xfrm>
            <a:off x="8537967" y="2049145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Control Hub 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C14D62-5270-258A-5E2F-1C58235F913E}"/>
              </a:ext>
            </a:extLst>
          </p:cNvPr>
          <p:cNvCxnSpPr>
            <a:stCxn id="27" idx="3"/>
          </p:cNvCxnSpPr>
          <p:nvPr/>
        </p:nvCxnSpPr>
        <p:spPr>
          <a:xfrm>
            <a:off x="5385271" y="3144947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0DA519-14F4-9D7A-6A3F-E8B0A5567B74}"/>
              </a:ext>
            </a:extLst>
          </p:cNvPr>
          <p:cNvCxnSpPr/>
          <p:nvPr/>
        </p:nvCxnSpPr>
        <p:spPr>
          <a:xfrm>
            <a:off x="7274782" y="3082754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0A7348C-00B6-FC03-B91B-48C2072D7E25}"/>
              </a:ext>
            </a:extLst>
          </p:cNvPr>
          <p:cNvSpPr/>
          <p:nvPr/>
        </p:nvSpPr>
        <p:spPr>
          <a:xfrm>
            <a:off x="8154693" y="2866985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IoT Function Handling Service</a:t>
            </a:r>
            <a:endParaRPr lang="en-SG" sz="9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03D900-BF67-29DA-456E-922A22D88312}"/>
              </a:ext>
            </a:extLst>
          </p:cNvPr>
          <p:cNvCxnSpPr>
            <a:stCxn id="18" idx="3"/>
          </p:cNvCxnSpPr>
          <p:nvPr/>
        </p:nvCxnSpPr>
        <p:spPr>
          <a:xfrm flipV="1">
            <a:off x="4764024" y="3515772"/>
            <a:ext cx="1483226" cy="386810"/>
          </a:xfrm>
          <a:prstGeom prst="bentConnector3">
            <a:avLst>
              <a:gd name="adj1" fmla="val 2719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140DB7-2B31-320E-EAF4-9261C7743E9C}"/>
              </a:ext>
            </a:extLst>
          </p:cNvPr>
          <p:cNvSpPr/>
          <p:nvPr/>
        </p:nvSpPr>
        <p:spPr>
          <a:xfrm>
            <a:off x="8284366" y="4192625"/>
            <a:ext cx="1411614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Service </a:t>
            </a:r>
            <a:endParaRPr lang="en-SG" sz="1100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BF0F119-4289-D1C0-A210-E8AF84B9B58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74782" y="3482427"/>
            <a:ext cx="1009584" cy="894985"/>
          </a:xfrm>
          <a:prstGeom prst="bentConnector3">
            <a:avLst>
              <a:gd name="adj1" fmla="val 7264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74105-4FAD-8648-D28D-F2DC208595BD}"/>
              </a:ext>
            </a:extLst>
          </p:cNvPr>
          <p:cNvCxnSpPr>
            <a:cxnSpLocks/>
          </p:cNvCxnSpPr>
          <p:nvPr/>
        </p:nvCxnSpPr>
        <p:spPr>
          <a:xfrm>
            <a:off x="8412939" y="3252057"/>
            <a:ext cx="0" cy="863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0216C7-4CC7-4178-468A-976A14257D8A}"/>
              </a:ext>
            </a:extLst>
          </p:cNvPr>
          <p:cNvSpPr txBox="1"/>
          <p:nvPr/>
        </p:nvSpPr>
        <p:spPr>
          <a:xfrm>
            <a:off x="5759402" y="2591028"/>
            <a:ext cx="188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IoT data communication channel</a:t>
            </a:r>
            <a:endParaRPr lang="en-SG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6415F-B0B7-0935-1175-F5989C931C65}"/>
              </a:ext>
            </a:extLst>
          </p:cNvPr>
          <p:cNvSpPr txBox="1"/>
          <p:nvPr/>
        </p:nvSpPr>
        <p:spPr>
          <a:xfrm>
            <a:off x="5856348" y="3654190"/>
            <a:ext cx="202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Encrypted firmware attestation data channel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CA5A3EE0-42B4-660B-17E3-D6C91CBB314E}"/>
              </a:ext>
            </a:extLst>
          </p:cNvPr>
          <p:cNvSpPr/>
          <p:nvPr/>
        </p:nvSpPr>
        <p:spPr>
          <a:xfrm>
            <a:off x="8693216" y="3551644"/>
            <a:ext cx="887984" cy="3502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5A5F4C-F7E5-B389-BA2E-2CA1D45B935D}"/>
              </a:ext>
            </a:extLst>
          </p:cNvPr>
          <p:cNvCxnSpPr>
            <a:cxnSpLocks/>
          </p:cNvCxnSpPr>
          <p:nvPr/>
        </p:nvCxnSpPr>
        <p:spPr>
          <a:xfrm>
            <a:off x="9137208" y="3242953"/>
            <a:ext cx="0" cy="313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4C416D-D81A-7799-C53A-30C2037A7645}"/>
              </a:ext>
            </a:extLst>
          </p:cNvPr>
          <p:cNvCxnSpPr>
            <a:cxnSpLocks/>
          </p:cNvCxnSpPr>
          <p:nvPr/>
        </p:nvCxnSpPr>
        <p:spPr>
          <a:xfrm>
            <a:off x="9137208" y="3908472"/>
            <a:ext cx="0" cy="270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3E5317-343A-7194-F684-E3E6646DDF1E}"/>
              </a:ext>
            </a:extLst>
          </p:cNvPr>
          <p:cNvSpPr txBox="1"/>
          <p:nvPr/>
        </p:nvSpPr>
        <p:spPr>
          <a:xfrm>
            <a:off x="8638077" y="2370088"/>
            <a:ext cx="132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Cloud Server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Graphic 65" descr="Shield Tick with solid fill">
            <a:extLst>
              <a:ext uri="{FF2B5EF4-FFF2-40B4-BE49-F238E27FC236}">
                <a16:creationId xmlns:a16="http://schemas.microsoft.com/office/drawing/2014/main" id="{73523D06-DEC3-5689-C7E2-22818981D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4989" y="2603103"/>
            <a:ext cx="484414" cy="48441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D3516E2-A209-C46E-AF46-409E68259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2496" y="1557565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EA8052C-B190-F819-0ABA-721B11E546D8}"/>
              </a:ext>
            </a:extLst>
          </p:cNvPr>
          <p:cNvSpPr txBox="1"/>
          <p:nvPr/>
        </p:nvSpPr>
        <p:spPr>
          <a:xfrm>
            <a:off x="6492003" y="158299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E6191F-A622-06D1-70F7-C1FC59420117}"/>
              </a:ext>
            </a:extLst>
          </p:cNvPr>
          <p:cNvSpPr txBox="1"/>
          <p:nvPr/>
        </p:nvSpPr>
        <p:spPr>
          <a:xfrm>
            <a:off x="6240624" y="206928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Firmware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83754C2-E06F-82D7-8BC3-445D9D3B0D5E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 rot="5400000">
            <a:off x="5525812" y="1881664"/>
            <a:ext cx="502823" cy="94005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E091A3B6-A1A6-1E19-1569-F5311959E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158" y="441593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346293D-AC06-FFFB-8045-5188DA974AD6}"/>
              </a:ext>
            </a:extLst>
          </p:cNvPr>
          <p:cNvSpPr txBox="1"/>
          <p:nvPr/>
        </p:nvSpPr>
        <p:spPr>
          <a:xfrm>
            <a:off x="6865847" y="400711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81" name="Graphic 80" descr="Shield Tick with solid fill">
            <a:extLst>
              <a:ext uri="{FF2B5EF4-FFF2-40B4-BE49-F238E27FC236}">
                <a16:creationId xmlns:a16="http://schemas.microsoft.com/office/drawing/2014/main" id="{7B075C4C-F4E4-F143-E2AE-F659FF0F7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422" y="4227527"/>
            <a:ext cx="484414" cy="484414"/>
          </a:xfrm>
          <a:prstGeom prst="rect">
            <a:avLst/>
          </a:prstGeom>
        </p:spPr>
      </p:pic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2A053231-AC75-8CBF-7D91-FEA894EFF553}"/>
              </a:ext>
            </a:extLst>
          </p:cNvPr>
          <p:cNvSpPr/>
          <p:nvPr/>
        </p:nvSpPr>
        <p:spPr>
          <a:xfrm>
            <a:off x="5667782" y="2201802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461BA9B-6F2A-036A-C475-A57358D89AF4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5847836" y="4469734"/>
            <a:ext cx="1197322" cy="21755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C376B90-87BE-F2A0-D986-9251B959A168}"/>
              </a:ext>
            </a:extLst>
          </p:cNvPr>
          <p:cNvSpPr txBox="1"/>
          <p:nvPr/>
        </p:nvSpPr>
        <p:spPr>
          <a:xfrm>
            <a:off x="5924111" y="4666452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Replay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5E949688-D739-4F02-4804-30AEE0D10286}"/>
              </a:ext>
            </a:extLst>
          </p:cNvPr>
          <p:cNvSpPr/>
          <p:nvPr/>
        </p:nvSpPr>
        <p:spPr>
          <a:xfrm>
            <a:off x="6012523" y="4331794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680D49-D378-8A2A-0CFE-FB746A467F57}"/>
              </a:ext>
            </a:extLst>
          </p:cNvPr>
          <p:cNvSpPr txBox="1"/>
          <p:nvPr/>
        </p:nvSpPr>
        <p:spPr>
          <a:xfrm>
            <a:off x="1642415" y="1032998"/>
            <a:ext cx="3112466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 err="1"/>
              <a:t>TrustZone</a:t>
            </a:r>
            <a:r>
              <a:rPr lang="en-US" sz="1600" b="1" dirty="0"/>
              <a:t> Protected  IoT Device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1684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232319-3634-507F-C218-595A3CE57C73}"/>
              </a:ext>
            </a:extLst>
          </p:cNvPr>
          <p:cNvSpPr/>
          <p:nvPr/>
        </p:nvSpPr>
        <p:spPr>
          <a:xfrm>
            <a:off x="676979" y="614235"/>
            <a:ext cx="1719098" cy="249351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08907-34F9-442D-D81F-D4D2D9D6B358}"/>
              </a:ext>
            </a:extLst>
          </p:cNvPr>
          <p:cNvSpPr/>
          <p:nvPr/>
        </p:nvSpPr>
        <p:spPr>
          <a:xfrm>
            <a:off x="2786513" y="614235"/>
            <a:ext cx="2608446" cy="244378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AD7FC-31B7-1009-49A0-62523B4800DE}"/>
              </a:ext>
            </a:extLst>
          </p:cNvPr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16809-B4BF-9519-9511-9B620B4763B3}"/>
              </a:ext>
            </a:extLst>
          </p:cNvPr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5C26E-95AF-D9FB-3438-98D7C5EA85A6}"/>
              </a:ext>
            </a:extLst>
          </p:cNvPr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AA127-A2EF-1E06-1DF5-D4A44B097196}"/>
              </a:ext>
            </a:extLst>
          </p:cNvPr>
          <p:cNvSpPr txBox="1"/>
          <p:nvPr/>
        </p:nvSpPr>
        <p:spPr>
          <a:xfrm>
            <a:off x="631751" y="577411"/>
            <a:ext cx="203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89A71-9B6C-2503-D38B-EF6F736916EB}"/>
              </a:ext>
            </a:extLst>
          </p:cNvPr>
          <p:cNvSpPr txBox="1"/>
          <p:nvPr/>
        </p:nvSpPr>
        <p:spPr>
          <a:xfrm>
            <a:off x="2793730" y="612343"/>
            <a:ext cx="231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3DA9B-A523-78C8-62A6-CC8E8FE59237}"/>
              </a:ext>
            </a:extLst>
          </p:cNvPr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ED54-428C-50F4-5FC9-C56C8EB84585}"/>
              </a:ext>
            </a:extLst>
          </p:cNvPr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0. Load config file 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07B26A-60FF-CF8C-0BA0-31D4E5BFBBA9}"/>
              </a:ext>
            </a:extLst>
          </p:cNvPr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BBF4C2-8646-A71A-17D9-E194810847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C2D3BA-378D-8F94-50CB-CC65CD47AB40}"/>
              </a:ext>
            </a:extLst>
          </p:cNvPr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5ABAB-0DB2-6464-93FB-0CFC861C6FD2}"/>
              </a:ext>
            </a:extLst>
          </p:cNvPr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F29742-2B3F-FD5D-FFFA-5238BFA326DA}"/>
              </a:ext>
            </a:extLst>
          </p:cNvPr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26BBB0-64C5-172B-A8D5-F2A75388D912}"/>
              </a:ext>
            </a:extLst>
          </p:cNvPr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55E4B-162B-C1ED-F3AD-EA320D1B2DEE}"/>
              </a:ext>
            </a:extLst>
          </p:cNvPr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OPTEE session</a:t>
            </a:r>
            <a:endParaRPr lang="en-SG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A451AA-B194-7A3F-C372-410293316222}"/>
              </a:ext>
            </a:extLst>
          </p:cNvPr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TCP Client</a:t>
            </a:r>
            <a:endParaRPr lang="en-SG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BD09FC-50A2-9952-17D1-B90C04E193EA}"/>
              </a:ext>
            </a:extLst>
          </p:cNvPr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6D63CC0-0BB1-7E18-2334-C0FDCE4A1A68}"/>
              </a:ext>
            </a:extLst>
          </p:cNvPr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Tee-supplicant service</a:t>
            </a:r>
            <a:endParaRPr lang="en-SG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8FF64-7AAF-584A-C51F-938A84C1AD31}"/>
              </a:ext>
            </a:extLst>
          </p:cNvPr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985E-F5FF-7C5E-0C13-1FAA63964189}"/>
              </a:ext>
            </a:extLst>
          </p:cNvPr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B376E4-B0D6-FE7C-D202-2723EED5728C}"/>
              </a:ext>
            </a:extLst>
          </p:cNvPr>
          <p:cNvSpPr/>
          <p:nvPr/>
        </p:nvSpPr>
        <p:spPr>
          <a:xfrm>
            <a:off x="920215" y="1068288"/>
            <a:ext cx="1322471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2. Accept OPTEE connection</a:t>
            </a:r>
            <a:endParaRPr lang="en-SG" sz="1000" dirty="0"/>
          </a:p>
        </p:txBody>
      </p:sp>
      <p:cxnSp>
        <p:nvCxnSpPr>
          <p:cNvPr id="26" name="Elbow Connector 39">
            <a:extLst>
              <a:ext uri="{FF2B5EF4-FFF2-40B4-BE49-F238E27FC236}">
                <a16:creationId xmlns:a16="http://schemas.microsoft.com/office/drawing/2014/main" id="{D3108C13-FF1F-6F5E-77D6-37B4E402323D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4B6671-6726-92ED-99B2-4128F441D50A}"/>
              </a:ext>
            </a:extLst>
          </p:cNvPr>
          <p:cNvSpPr txBox="1"/>
          <p:nvPr/>
        </p:nvSpPr>
        <p:spPr>
          <a:xfrm>
            <a:off x="2133437" y="157572"/>
            <a:ext cx="15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A6FC1B-4581-CEA8-0410-579DF52BA0CC}"/>
              </a:ext>
            </a:extLst>
          </p:cNvPr>
          <p:cNvSpPr txBox="1"/>
          <p:nvPr/>
        </p:nvSpPr>
        <p:spPr>
          <a:xfrm>
            <a:off x="6552118" y="254996"/>
            <a:ext cx="284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Server Computer</a:t>
            </a:r>
            <a:endParaRPr lang="en-S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6EA982-130D-F6B5-ABD1-AEBB9856391D}"/>
              </a:ext>
            </a:extLst>
          </p:cNvPr>
          <p:cNvSpPr/>
          <p:nvPr/>
        </p:nvSpPr>
        <p:spPr>
          <a:xfrm>
            <a:off x="6786814" y="1068287"/>
            <a:ext cx="1866298" cy="4305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3. Accept the TCP connection  </a:t>
            </a:r>
            <a:endParaRPr lang="en-SG" sz="1100" dirty="0"/>
          </a:p>
        </p:txBody>
      </p:sp>
      <p:cxnSp>
        <p:nvCxnSpPr>
          <p:cNvPr id="30" name="Elbow Connector 49">
            <a:extLst>
              <a:ext uri="{FF2B5EF4-FFF2-40B4-BE49-F238E27FC236}">
                <a16:creationId xmlns:a16="http://schemas.microsoft.com/office/drawing/2014/main" id="{D32EF725-D570-7C91-0706-4D0229391076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5225919" y="1283548"/>
            <a:ext cx="1560895" cy="829558"/>
          </a:xfrm>
          <a:prstGeom prst="bentConnector3">
            <a:avLst>
              <a:gd name="adj1" fmla="val 35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627DF7-6EAD-0BCF-35F9-DB45E2CF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12" y="261418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5A7DE21-771C-332E-7FC7-0D052E940B06}"/>
              </a:ext>
            </a:extLst>
          </p:cNvPr>
          <p:cNvSpPr txBox="1"/>
          <p:nvPr/>
        </p:nvSpPr>
        <p:spPr>
          <a:xfrm>
            <a:off x="4473119" y="222796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Arm Chip information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3AF960-1BFC-45F9-B335-9D82D9442B65}"/>
              </a:ext>
            </a:extLst>
          </p:cNvPr>
          <p:cNvSpPr txBox="1"/>
          <p:nvPr/>
        </p:nvSpPr>
        <p:spPr>
          <a:xfrm>
            <a:off x="4489278" y="1360907"/>
            <a:ext cx="924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Config file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75F2CB-AE7C-7F16-A9C7-833611FDF02C}"/>
              </a:ext>
            </a:extLst>
          </p:cNvPr>
          <p:cNvCxnSpPr>
            <a:cxnSpLocks/>
          </p:cNvCxnSpPr>
          <p:nvPr/>
        </p:nvCxnSpPr>
        <p:spPr>
          <a:xfrm flipH="1">
            <a:off x="4308275" y="2653175"/>
            <a:ext cx="44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ED44A8-8347-FCB5-99A7-6BDAAD8DBCA4}"/>
              </a:ext>
            </a:extLst>
          </p:cNvPr>
          <p:cNvSpPr txBox="1"/>
          <p:nvPr/>
        </p:nvSpPr>
        <p:spPr>
          <a:xfrm>
            <a:off x="2325039" y="149880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Arm Chip UDID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DCA78F-9351-7062-CFBE-E30F5E3DDAB0}"/>
              </a:ext>
            </a:extLst>
          </p:cNvPr>
          <p:cNvSpPr txBox="1"/>
          <p:nvPr/>
        </p:nvSpPr>
        <p:spPr>
          <a:xfrm>
            <a:off x="5522211" y="862862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IoT device information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3A78A03D-4749-90E5-C4F7-E14D7A0B006F}"/>
              </a:ext>
            </a:extLst>
          </p:cNvPr>
          <p:cNvSpPr/>
          <p:nvPr/>
        </p:nvSpPr>
        <p:spPr>
          <a:xfrm>
            <a:off x="859507" y="1691514"/>
            <a:ext cx="1294443" cy="3972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UDID match ?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ACA24C-CA23-7C9F-CFC3-8163E0631694}"/>
              </a:ext>
            </a:extLst>
          </p:cNvPr>
          <p:cNvCxnSpPr>
            <a:cxnSpLocks/>
          </p:cNvCxnSpPr>
          <p:nvPr/>
        </p:nvCxnSpPr>
        <p:spPr>
          <a:xfrm>
            <a:off x="1491834" y="1434280"/>
            <a:ext cx="0" cy="23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851852-99CE-673D-4DE3-DE0C704BD2CE}"/>
              </a:ext>
            </a:extLst>
          </p:cNvPr>
          <p:cNvCxnSpPr>
            <a:cxnSpLocks/>
          </p:cNvCxnSpPr>
          <p:nvPr/>
        </p:nvCxnSpPr>
        <p:spPr>
          <a:xfrm>
            <a:off x="1491834" y="2109005"/>
            <a:ext cx="0" cy="23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228BF-E419-D5DF-BD60-DD24DD75C935}"/>
              </a:ext>
            </a:extLst>
          </p:cNvPr>
          <p:cNvSpPr/>
          <p:nvPr/>
        </p:nvSpPr>
        <p:spPr>
          <a:xfrm>
            <a:off x="1241184" y="2367438"/>
            <a:ext cx="1088127" cy="246742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Device verified 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AA7897-E18A-6C53-A72B-CEBEC47DAEA0}"/>
              </a:ext>
            </a:extLst>
          </p:cNvPr>
          <p:cNvSpPr/>
          <p:nvPr/>
        </p:nvSpPr>
        <p:spPr>
          <a:xfrm>
            <a:off x="773161" y="2706488"/>
            <a:ext cx="1088127" cy="246742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Invalid Device</a:t>
            </a:r>
            <a:endParaRPr lang="en-SG" sz="11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C7F9A8-4CFF-BF12-AA14-AF966CC15E29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859507" y="1890156"/>
            <a:ext cx="0" cy="81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4767E4E-E858-B84E-2EA2-6DE80FCEA2CB}"/>
              </a:ext>
            </a:extLst>
          </p:cNvPr>
          <p:cNvSpPr txBox="1"/>
          <p:nvPr/>
        </p:nvSpPr>
        <p:spPr>
          <a:xfrm>
            <a:off x="1462567" y="2097313"/>
            <a:ext cx="45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9681B9-1750-2921-6AA7-AD5445854F5F}"/>
              </a:ext>
            </a:extLst>
          </p:cNvPr>
          <p:cNvSpPr txBox="1"/>
          <p:nvPr/>
        </p:nvSpPr>
        <p:spPr>
          <a:xfrm>
            <a:off x="806999" y="2017762"/>
            <a:ext cx="45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46F335-98B2-9A94-7235-F77CA390333E}"/>
              </a:ext>
            </a:extLst>
          </p:cNvPr>
          <p:cNvSpPr/>
          <p:nvPr/>
        </p:nvSpPr>
        <p:spPr>
          <a:xfrm>
            <a:off x="695363" y="1585715"/>
            <a:ext cx="2358190" cy="320345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8012BF-68C6-0E0F-68EC-AEF046C2BC81}"/>
              </a:ext>
            </a:extLst>
          </p:cNvPr>
          <p:cNvCxnSpPr>
            <a:cxnSpLocks/>
          </p:cNvCxnSpPr>
          <p:nvPr/>
        </p:nvCxnSpPr>
        <p:spPr>
          <a:xfrm>
            <a:off x="1828738" y="2413250"/>
            <a:ext cx="0" cy="178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C88D71-B931-12BC-C7E8-03656C61D496}"/>
              </a:ext>
            </a:extLst>
          </p:cNvPr>
          <p:cNvSpPr/>
          <p:nvPr/>
        </p:nvSpPr>
        <p:spPr>
          <a:xfrm>
            <a:off x="3429001" y="183120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0E861-B757-4089-1F5F-EF1885E7A2E1}"/>
              </a:ext>
            </a:extLst>
          </p:cNvPr>
          <p:cNvSpPr/>
          <p:nvPr/>
        </p:nvSpPr>
        <p:spPr>
          <a:xfrm>
            <a:off x="4182717" y="2214550"/>
            <a:ext cx="2268116" cy="231628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48D0E5-8F01-5A5E-E1DB-AFB209A4D604}"/>
              </a:ext>
            </a:extLst>
          </p:cNvPr>
          <p:cNvCxnSpPr/>
          <p:nvPr/>
        </p:nvCxnSpPr>
        <p:spPr>
          <a:xfrm>
            <a:off x="6871092" y="1626524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94BB9D-5F00-41E7-D3E0-1CD5CCB4C561}"/>
              </a:ext>
            </a:extLst>
          </p:cNvPr>
          <p:cNvSpPr txBox="1"/>
          <p:nvPr/>
        </p:nvSpPr>
        <p:spPr>
          <a:xfrm>
            <a:off x="6476292" y="1419525"/>
            <a:ext cx="94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Internet</a:t>
            </a:r>
            <a:endParaRPr lang="en-SG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6E6CF-F0AD-8FD8-0E2B-E46B2FF9D589}"/>
              </a:ext>
            </a:extLst>
          </p:cNvPr>
          <p:cNvSpPr/>
          <p:nvPr/>
        </p:nvSpPr>
        <p:spPr>
          <a:xfrm>
            <a:off x="7582301" y="2214430"/>
            <a:ext cx="313370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BAB1-46DE-717C-2D9B-BDFB79C623EC}"/>
              </a:ext>
            </a:extLst>
          </p:cNvPr>
          <p:cNvSpPr txBox="1"/>
          <p:nvPr/>
        </p:nvSpPr>
        <p:spPr>
          <a:xfrm>
            <a:off x="940396" y="1230497"/>
            <a:ext cx="235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EAB24-32D7-05BE-9C5E-F96938F9C85D}"/>
              </a:ext>
            </a:extLst>
          </p:cNvPr>
          <p:cNvSpPr txBox="1"/>
          <p:nvPr/>
        </p:nvSpPr>
        <p:spPr>
          <a:xfrm>
            <a:off x="4154134" y="1815275"/>
            <a:ext cx="248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79F11-92EE-B294-3517-6FAE1D968C08}"/>
              </a:ext>
            </a:extLst>
          </p:cNvPr>
          <p:cNvSpPr txBox="1"/>
          <p:nvPr/>
        </p:nvSpPr>
        <p:spPr>
          <a:xfrm>
            <a:off x="7943250" y="230403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28F48-A571-6B73-794D-35036A57C9CD}"/>
              </a:ext>
            </a:extLst>
          </p:cNvPr>
          <p:cNvSpPr txBox="1"/>
          <p:nvPr/>
        </p:nvSpPr>
        <p:spPr>
          <a:xfrm>
            <a:off x="3263362" y="987755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Raspberry PI </a:t>
            </a:r>
            <a:endParaRPr lang="en-SG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39E92-B60F-C8D7-497A-D972F236A7CC}"/>
              </a:ext>
            </a:extLst>
          </p:cNvPr>
          <p:cNvSpPr txBox="1"/>
          <p:nvPr/>
        </p:nvSpPr>
        <p:spPr>
          <a:xfrm>
            <a:off x="7629578" y="1048725"/>
            <a:ext cx="247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Trust Server Computer</a:t>
            </a:r>
            <a:endParaRPr lang="en-SG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D22FF-22E7-13CC-C8C4-E781769D86E9}"/>
              </a:ext>
            </a:extLst>
          </p:cNvPr>
          <p:cNvSpPr/>
          <p:nvPr/>
        </p:nvSpPr>
        <p:spPr>
          <a:xfrm>
            <a:off x="1148991" y="2951593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RSA[2048] encryption </a:t>
            </a:r>
            <a:endParaRPr lang="en-SG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86AC52-BDD3-6D39-C958-CAC994ABF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7" y="1631546"/>
            <a:ext cx="364236" cy="3642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9160E2-2742-F545-9255-4B5EAA509B7E}"/>
              </a:ext>
            </a:extLst>
          </p:cNvPr>
          <p:cNvSpPr txBox="1"/>
          <p:nvPr/>
        </p:nvSpPr>
        <p:spPr>
          <a:xfrm>
            <a:off x="3096135" y="470794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CA60BE-9E66-0121-53DC-27EEAC9B78D6}"/>
              </a:ext>
            </a:extLst>
          </p:cNvPr>
          <p:cNvCxnSpPr>
            <a:cxnSpLocks/>
          </p:cNvCxnSpPr>
          <p:nvPr/>
        </p:nvCxnSpPr>
        <p:spPr>
          <a:xfrm>
            <a:off x="2770850" y="3134589"/>
            <a:ext cx="1591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0CCA9B-29CB-3ED7-8753-1AC594E708A5}"/>
              </a:ext>
            </a:extLst>
          </p:cNvPr>
          <p:cNvSpPr/>
          <p:nvPr/>
        </p:nvSpPr>
        <p:spPr>
          <a:xfrm>
            <a:off x="4397117" y="2963862"/>
            <a:ext cx="1838308" cy="3656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Communication module</a:t>
            </a:r>
            <a:endParaRPr lang="en-SG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103B9F-B6C8-BD44-F8D0-1C85A23F78D0}"/>
              </a:ext>
            </a:extLst>
          </p:cNvPr>
          <p:cNvSpPr/>
          <p:nvPr/>
        </p:nvSpPr>
        <p:spPr>
          <a:xfrm>
            <a:off x="8068436" y="2619556"/>
            <a:ext cx="1225770" cy="2865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Parse message </a:t>
            </a:r>
            <a:endParaRPr lang="en-SG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AA2E07-9689-7ED1-B5B3-DB47A0204199}"/>
              </a:ext>
            </a:extLst>
          </p:cNvPr>
          <p:cNvSpPr/>
          <p:nvPr/>
        </p:nvSpPr>
        <p:spPr>
          <a:xfrm>
            <a:off x="7659304" y="312006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Fetch RSA Key based on the IoT information</a:t>
            </a:r>
            <a:endParaRPr lang="en-SG" sz="1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8AC67-3131-BA4D-7956-93188E359E46}"/>
              </a:ext>
            </a:extLst>
          </p:cNvPr>
          <p:cNvCxnSpPr/>
          <p:nvPr/>
        </p:nvCxnSpPr>
        <p:spPr>
          <a:xfrm flipH="1">
            <a:off x="8437746" y="290897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5EFFB6-F2E7-0431-8470-E951DC94D1A7}"/>
              </a:ext>
            </a:extLst>
          </p:cNvPr>
          <p:cNvSpPr/>
          <p:nvPr/>
        </p:nvSpPr>
        <p:spPr>
          <a:xfrm>
            <a:off x="7659303" y="3712500"/>
            <a:ext cx="2810575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Decrypt the message, get the </a:t>
            </a:r>
            <a:r>
              <a:rPr lang="en-US" sz="1100" b="1" dirty="0">
                <a:solidFill>
                  <a:schemeClr val="accent1"/>
                </a:solidFill>
              </a:rPr>
              <a:t>Random#1</a:t>
            </a:r>
            <a:r>
              <a:rPr lang="en-US" sz="1100" dirty="0"/>
              <a:t>, append </a:t>
            </a:r>
            <a:r>
              <a:rPr lang="en-US" sz="1100" b="1" dirty="0">
                <a:solidFill>
                  <a:srgbClr val="C00000"/>
                </a:solidFill>
              </a:rPr>
              <a:t>Random#2 </a:t>
            </a:r>
            <a:r>
              <a:rPr lang="en-US" sz="1100" dirty="0"/>
              <a:t>and PATT parameters</a:t>
            </a:r>
            <a:endParaRPr lang="en-SG" sz="11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6B9ED5-08C3-1C91-A19D-91D927473DC3}"/>
              </a:ext>
            </a:extLst>
          </p:cNvPr>
          <p:cNvCxnSpPr/>
          <p:nvPr/>
        </p:nvCxnSpPr>
        <p:spPr>
          <a:xfrm flipH="1">
            <a:off x="8437746" y="35091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FD94A-AE6A-05BF-BD63-19F283B1E0D1}"/>
              </a:ext>
            </a:extLst>
          </p:cNvPr>
          <p:cNvSpPr/>
          <p:nvPr/>
        </p:nvSpPr>
        <p:spPr>
          <a:xfrm>
            <a:off x="1374336" y="3711442"/>
            <a:ext cx="1495422" cy="2913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Decrypt the message</a:t>
            </a:r>
            <a:endParaRPr lang="en-SG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E6B914-48F7-2C6D-CBBA-6F11FF60372F}"/>
              </a:ext>
            </a:extLst>
          </p:cNvPr>
          <p:cNvSpPr/>
          <p:nvPr/>
        </p:nvSpPr>
        <p:spPr>
          <a:xfrm>
            <a:off x="7659304" y="4327181"/>
            <a:ext cx="1634901" cy="336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RSA[2048] Encryption</a:t>
            </a:r>
            <a:endParaRPr lang="en-SG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218307-FBA7-0535-D677-375B4D0CD32D}"/>
              </a:ext>
            </a:extLst>
          </p:cNvPr>
          <p:cNvCxnSpPr/>
          <p:nvPr/>
        </p:nvCxnSpPr>
        <p:spPr>
          <a:xfrm flipH="1">
            <a:off x="8437746" y="409325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CD3AEDDA-A91C-4BEF-891B-5F87C22C1464}"/>
              </a:ext>
            </a:extLst>
          </p:cNvPr>
          <p:cNvSpPr/>
          <p:nvPr/>
        </p:nvSpPr>
        <p:spPr>
          <a:xfrm>
            <a:off x="9651884" y="311080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259D2F-6FAC-4BED-238F-7EBC2751E8CA}"/>
              </a:ext>
            </a:extLst>
          </p:cNvPr>
          <p:cNvCxnSpPr/>
          <p:nvPr/>
        </p:nvCxnSpPr>
        <p:spPr>
          <a:xfrm flipH="1">
            <a:off x="9317963" y="331044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71">
            <a:extLst>
              <a:ext uri="{FF2B5EF4-FFF2-40B4-BE49-F238E27FC236}">
                <a16:creationId xmlns:a16="http://schemas.microsoft.com/office/drawing/2014/main" id="{0CC5C4DD-E01B-685D-C6FB-15A5FB6A4AD6}"/>
              </a:ext>
            </a:extLst>
          </p:cNvPr>
          <p:cNvCxnSpPr>
            <a:cxnSpLocks/>
            <a:stCxn id="34" idx="1"/>
            <a:endCxn id="72" idx="3"/>
          </p:cNvCxnSpPr>
          <p:nvPr/>
        </p:nvCxnSpPr>
        <p:spPr>
          <a:xfrm rot="10800000">
            <a:off x="6252670" y="3932557"/>
            <a:ext cx="1406635" cy="562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1F2DB8-D1AF-F32D-CD96-7D8E2BF068A4}"/>
              </a:ext>
            </a:extLst>
          </p:cNvPr>
          <p:cNvCxnSpPr/>
          <p:nvPr/>
        </p:nvCxnSpPr>
        <p:spPr>
          <a:xfrm flipH="1" flipV="1">
            <a:off x="2898512" y="385576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2B4BB6D-4471-5C29-037E-B82CA4B18E20}"/>
              </a:ext>
            </a:extLst>
          </p:cNvPr>
          <p:cNvSpPr txBox="1"/>
          <p:nvPr/>
        </p:nvSpPr>
        <p:spPr>
          <a:xfrm>
            <a:off x="1048442" y="1661799"/>
            <a:ext cx="1352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2048bits-RSA-key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94B5D37-7310-1F85-A8BC-D47496F14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0" y="1909787"/>
            <a:ext cx="364236" cy="3642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9F60632-C98E-D1D0-1BE1-A45BB43849CE}"/>
              </a:ext>
            </a:extLst>
          </p:cNvPr>
          <p:cNvSpPr txBox="1"/>
          <p:nvPr/>
        </p:nvSpPr>
        <p:spPr>
          <a:xfrm>
            <a:off x="1491952" y="1909787"/>
            <a:ext cx="1455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256bits-Random#1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027BEC-2249-74F2-D52A-3F62B8B1047A}"/>
              </a:ext>
            </a:extLst>
          </p:cNvPr>
          <p:cNvSpPr/>
          <p:nvPr/>
        </p:nvSpPr>
        <p:spPr>
          <a:xfrm>
            <a:off x="1619755" y="2171397"/>
            <a:ext cx="1065100" cy="24185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Verify result</a:t>
            </a:r>
            <a:endParaRPr lang="en-SG" sz="1100" b="1" dirty="0">
              <a:solidFill>
                <a:schemeClr val="accen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CD979C-DE6C-4985-2567-DAC95E05B2CF}"/>
              </a:ext>
            </a:extLst>
          </p:cNvPr>
          <p:cNvSpPr/>
          <p:nvPr/>
        </p:nvSpPr>
        <p:spPr>
          <a:xfrm>
            <a:off x="1901078" y="2518274"/>
            <a:ext cx="1065100" cy="24185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Firmware info</a:t>
            </a:r>
            <a:endParaRPr lang="en-SG" sz="1100" b="1" dirty="0">
              <a:solidFill>
                <a:schemeClr val="accent1"/>
              </a:solidFill>
            </a:endParaRPr>
          </a:p>
        </p:txBody>
      </p:sp>
      <p:cxnSp>
        <p:nvCxnSpPr>
          <p:cNvPr id="49" name="Elbow Connector 39">
            <a:extLst>
              <a:ext uri="{FF2B5EF4-FFF2-40B4-BE49-F238E27FC236}">
                <a16:creationId xmlns:a16="http://schemas.microsoft.com/office/drawing/2014/main" id="{800E5B1D-7896-41F1-82DF-2B5C306BD55C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 rot="16200000" flipH="1">
            <a:off x="487340" y="2472937"/>
            <a:ext cx="1138807" cy="184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24870-1388-5853-A6AD-4AD5F0600490}"/>
              </a:ext>
            </a:extLst>
          </p:cNvPr>
          <p:cNvCxnSpPr>
            <a:cxnSpLocks/>
          </p:cNvCxnSpPr>
          <p:nvPr/>
        </p:nvCxnSpPr>
        <p:spPr>
          <a:xfrm>
            <a:off x="1377534" y="2267668"/>
            <a:ext cx="0" cy="63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FCA210-4567-DC26-6576-66B4F001CCDA}"/>
              </a:ext>
            </a:extLst>
          </p:cNvPr>
          <p:cNvCxnSpPr>
            <a:cxnSpLocks/>
          </p:cNvCxnSpPr>
          <p:nvPr/>
        </p:nvCxnSpPr>
        <p:spPr>
          <a:xfrm>
            <a:off x="1712814" y="2424680"/>
            <a:ext cx="0" cy="4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4988DA-97A7-7F1C-63F9-D4CF4C73A0D0}"/>
              </a:ext>
            </a:extLst>
          </p:cNvPr>
          <p:cNvCxnSpPr>
            <a:cxnSpLocks/>
          </p:cNvCxnSpPr>
          <p:nvPr/>
        </p:nvCxnSpPr>
        <p:spPr>
          <a:xfrm>
            <a:off x="2284314" y="2756914"/>
            <a:ext cx="0" cy="18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D3DF09-15E2-D353-54E8-C91EE691E2B0}"/>
              </a:ext>
            </a:extLst>
          </p:cNvPr>
          <p:cNvSpPr txBox="1"/>
          <p:nvPr/>
        </p:nvSpPr>
        <p:spPr>
          <a:xfrm>
            <a:off x="2984221" y="2748418"/>
            <a:ext cx="1352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RSA encrypted verification data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Elbow Connector 39">
            <a:extLst>
              <a:ext uri="{FF2B5EF4-FFF2-40B4-BE49-F238E27FC236}">
                <a16:creationId xmlns:a16="http://schemas.microsoft.com/office/drawing/2014/main" id="{02A2F74F-7DF7-B5BC-A1EA-1B72B2C4E48D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235425" y="2762829"/>
            <a:ext cx="1833011" cy="383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642DF2-62F5-95B5-0159-5B409C8670FE}"/>
              </a:ext>
            </a:extLst>
          </p:cNvPr>
          <p:cNvSpPr txBox="1"/>
          <p:nvPr/>
        </p:nvSpPr>
        <p:spPr>
          <a:xfrm>
            <a:off x="9304847" y="2876878"/>
            <a:ext cx="1352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2048bits-RSA-key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2F9E1E-1D3E-9F21-4AC7-F93D8CB6CEA6}"/>
              </a:ext>
            </a:extLst>
          </p:cNvPr>
          <p:cNvSpPr txBox="1"/>
          <p:nvPr/>
        </p:nvSpPr>
        <p:spPr>
          <a:xfrm>
            <a:off x="6640663" y="3754547"/>
            <a:ext cx="1305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RSA encrypted firmware attestation request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9EDA90-1008-C766-AB5C-4818FAA93414}"/>
              </a:ext>
            </a:extLst>
          </p:cNvPr>
          <p:cNvSpPr txBox="1"/>
          <p:nvPr/>
        </p:nvSpPr>
        <p:spPr>
          <a:xfrm>
            <a:off x="4570288" y="2695953"/>
            <a:ext cx="190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Forward message to server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ECA9DE-DE9E-3811-21C4-A9C442D27663}"/>
              </a:ext>
            </a:extLst>
          </p:cNvPr>
          <p:cNvSpPr/>
          <p:nvPr/>
        </p:nvSpPr>
        <p:spPr>
          <a:xfrm>
            <a:off x="4414361" y="3749741"/>
            <a:ext cx="1838308" cy="3656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Communication module</a:t>
            </a:r>
            <a:endParaRPr lang="en-SG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1EBD84-887E-512F-7672-54863240F3D1}"/>
              </a:ext>
            </a:extLst>
          </p:cNvPr>
          <p:cNvSpPr txBox="1"/>
          <p:nvPr/>
        </p:nvSpPr>
        <p:spPr>
          <a:xfrm>
            <a:off x="3870805" y="3533058"/>
            <a:ext cx="190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Forward message to TEE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Elbow Connector 39">
            <a:extLst>
              <a:ext uri="{FF2B5EF4-FFF2-40B4-BE49-F238E27FC236}">
                <a16:creationId xmlns:a16="http://schemas.microsoft.com/office/drawing/2014/main" id="{35E32DD1-9474-CF63-BA30-EFA9F3E30F98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257575" y="2740365"/>
            <a:ext cx="1816532" cy="416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DABD95E-4EC0-830B-2653-5784D22BCB8A}"/>
              </a:ext>
            </a:extLst>
          </p:cNvPr>
          <p:cNvSpPr/>
          <p:nvPr/>
        </p:nvSpPr>
        <p:spPr>
          <a:xfrm>
            <a:off x="862323" y="4218250"/>
            <a:ext cx="1538919" cy="4190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Verify server response </a:t>
            </a:r>
            <a:r>
              <a:rPr lang="en-US" sz="1100" b="1" dirty="0">
                <a:solidFill>
                  <a:schemeClr val="accent1"/>
                </a:solidFill>
              </a:rPr>
              <a:t>Random#1 </a:t>
            </a:r>
            <a:r>
              <a:rPr lang="en-US" sz="1100" dirty="0"/>
              <a:t>correct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179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E82D9-E891-DDFB-EB5F-E626AC953221}"/>
              </a:ext>
            </a:extLst>
          </p:cNvPr>
          <p:cNvSpPr/>
          <p:nvPr/>
        </p:nvSpPr>
        <p:spPr>
          <a:xfrm>
            <a:off x="3941065" y="935095"/>
            <a:ext cx="399443" cy="29617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ECDD3-4535-FB3F-16DF-59B76A1221E0}"/>
              </a:ext>
            </a:extLst>
          </p:cNvPr>
          <p:cNvSpPr/>
          <p:nvPr/>
        </p:nvSpPr>
        <p:spPr>
          <a:xfrm>
            <a:off x="1034422" y="1318318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A4BAF-AE0B-8121-4D91-855749179F8C}"/>
              </a:ext>
            </a:extLst>
          </p:cNvPr>
          <p:cNvSpPr/>
          <p:nvPr/>
        </p:nvSpPr>
        <p:spPr>
          <a:xfrm>
            <a:off x="4590771" y="1318319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2C3A2D-59A7-7CF8-42F5-A2CA785247A4}"/>
              </a:ext>
            </a:extLst>
          </p:cNvPr>
          <p:cNvCxnSpPr>
            <a:cxnSpLocks/>
          </p:cNvCxnSpPr>
          <p:nvPr/>
        </p:nvCxnSpPr>
        <p:spPr>
          <a:xfrm>
            <a:off x="6849203" y="809962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A5A9AE-5015-76B9-DF2E-14BD86ED7547}"/>
              </a:ext>
            </a:extLst>
          </p:cNvPr>
          <p:cNvSpPr txBox="1"/>
          <p:nvPr/>
        </p:nvSpPr>
        <p:spPr>
          <a:xfrm>
            <a:off x="6446301" y="561868"/>
            <a:ext cx="84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Internet</a:t>
            </a:r>
            <a:endParaRPr lang="en-SG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A5ABD-8ACA-E65A-4560-279406D2954A}"/>
              </a:ext>
            </a:extLst>
          </p:cNvPr>
          <p:cNvSpPr/>
          <p:nvPr/>
        </p:nvSpPr>
        <p:spPr>
          <a:xfrm>
            <a:off x="7103578" y="1318318"/>
            <a:ext cx="2666828" cy="275939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0CE3B-F2A9-95C8-AC86-83B4086A956C}"/>
              </a:ext>
            </a:extLst>
          </p:cNvPr>
          <p:cNvSpPr txBox="1"/>
          <p:nvPr/>
        </p:nvSpPr>
        <p:spPr>
          <a:xfrm>
            <a:off x="921195" y="968256"/>
            <a:ext cx="210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1D68A-5670-0C11-D898-D071A9D7CE25}"/>
              </a:ext>
            </a:extLst>
          </p:cNvPr>
          <p:cNvSpPr txBox="1"/>
          <p:nvPr/>
        </p:nvSpPr>
        <p:spPr>
          <a:xfrm>
            <a:off x="4471719" y="947641"/>
            <a:ext cx="250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E20AE-7129-B18E-FDAD-3F85C568FD46}"/>
              </a:ext>
            </a:extLst>
          </p:cNvPr>
          <p:cNvSpPr txBox="1"/>
          <p:nvPr/>
        </p:nvSpPr>
        <p:spPr>
          <a:xfrm>
            <a:off x="7238956" y="1319051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1EBFE-6615-A99D-A80A-97921254B798}"/>
              </a:ext>
            </a:extLst>
          </p:cNvPr>
          <p:cNvSpPr txBox="1"/>
          <p:nvPr/>
        </p:nvSpPr>
        <p:spPr>
          <a:xfrm>
            <a:off x="3427496" y="367169"/>
            <a:ext cx="1590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 </a:t>
            </a:r>
            <a:endParaRPr lang="en-SG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B9285-8200-1604-63B0-54F6C12E846F}"/>
              </a:ext>
            </a:extLst>
          </p:cNvPr>
          <p:cNvSpPr txBox="1"/>
          <p:nvPr/>
        </p:nvSpPr>
        <p:spPr>
          <a:xfrm>
            <a:off x="7350781" y="367169"/>
            <a:ext cx="236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Trust Server Computer</a:t>
            </a:r>
            <a:endParaRPr lang="en-SG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F65D3-3985-C235-7EF9-3DB053F71731}"/>
              </a:ext>
            </a:extLst>
          </p:cNvPr>
          <p:cNvSpPr/>
          <p:nvPr/>
        </p:nvSpPr>
        <p:spPr>
          <a:xfrm>
            <a:off x="1387914" y="1609672"/>
            <a:ext cx="2107967" cy="5502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Use the PATT to parameters get the random block/bytes memory address/file position.</a:t>
            </a:r>
            <a:endParaRPr lang="en-SG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773C9-0E38-B5C7-0922-24F3C668014F}"/>
              </a:ext>
            </a:extLst>
          </p:cNvPr>
          <p:cNvSpPr txBox="1"/>
          <p:nvPr/>
        </p:nvSpPr>
        <p:spPr>
          <a:xfrm>
            <a:off x="3646335" y="388411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B0BFE-80EE-903E-CB37-3DFCA1DDE5B8}"/>
              </a:ext>
            </a:extLst>
          </p:cNvPr>
          <p:cNvCxnSpPr>
            <a:cxnSpLocks/>
          </p:cNvCxnSpPr>
          <p:nvPr/>
        </p:nvCxnSpPr>
        <p:spPr>
          <a:xfrm>
            <a:off x="3529570" y="1922018"/>
            <a:ext cx="1393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78D38-DF67-077A-C411-F69DE13149DF}"/>
              </a:ext>
            </a:extLst>
          </p:cNvPr>
          <p:cNvSpPr txBox="1"/>
          <p:nvPr/>
        </p:nvSpPr>
        <p:spPr>
          <a:xfrm>
            <a:off x="3706563" y="1653133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Bytes address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EEB6-3A35-882F-F52E-B3E788D88721}"/>
              </a:ext>
            </a:extLst>
          </p:cNvPr>
          <p:cNvSpPr/>
          <p:nvPr/>
        </p:nvSpPr>
        <p:spPr>
          <a:xfrm>
            <a:off x="4956530" y="1756239"/>
            <a:ext cx="1565665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Fetch related  bytes data from the address </a:t>
            </a:r>
            <a:endParaRPr lang="en-SG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3920B-128C-9A1A-0FE3-6FDBDAD21EEC}"/>
              </a:ext>
            </a:extLst>
          </p:cNvPr>
          <p:cNvSpPr/>
          <p:nvPr/>
        </p:nvSpPr>
        <p:spPr>
          <a:xfrm>
            <a:off x="7277457" y="1725991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Fetch the pre-saved Firmware from DB</a:t>
            </a:r>
            <a:endParaRPr lang="en-SG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157863-ED35-9CA1-FB6A-1A561A16D8A4}"/>
              </a:ext>
            </a:extLst>
          </p:cNvPr>
          <p:cNvCxnSpPr/>
          <p:nvPr/>
        </p:nvCxnSpPr>
        <p:spPr>
          <a:xfrm>
            <a:off x="8177477" y="2075013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DEE113-836A-4DDC-4269-8DB382EB77BC}"/>
              </a:ext>
            </a:extLst>
          </p:cNvPr>
          <p:cNvSpPr/>
          <p:nvPr/>
        </p:nvSpPr>
        <p:spPr>
          <a:xfrm>
            <a:off x="1387914" y="3451143"/>
            <a:ext cx="2074640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Encrypt the PATT result, msg </a:t>
            </a:r>
            <a:r>
              <a:rPr lang="en-US" sz="1100" dirty="0" err="1"/>
              <a:t>Idx</a:t>
            </a:r>
            <a:r>
              <a:rPr lang="en-US" sz="1100" dirty="0"/>
              <a:t>, server Random #2</a:t>
            </a:r>
            <a:endParaRPr lang="en-SG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586E83-F713-2107-4C07-5B634CD0E719}"/>
              </a:ext>
            </a:extLst>
          </p:cNvPr>
          <p:cNvSpPr/>
          <p:nvPr/>
        </p:nvSpPr>
        <p:spPr>
          <a:xfrm>
            <a:off x="1133471" y="2892605"/>
            <a:ext cx="1567213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Add bytes to SWATT checksum calculation</a:t>
            </a:r>
            <a:endParaRPr lang="en-SG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E100C-655D-44C9-CC35-534AD900A136}"/>
              </a:ext>
            </a:extLst>
          </p:cNvPr>
          <p:cNvSpPr/>
          <p:nvPr/>
        </p:nvSpPr>
        <p:spPr>
          <a:xfrm>
            <a:off x="7291076" y="2383278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Run Firmware in IoT emulation  environment and calculate the PATT </a:t>
            </a:r>
            <a:endParaRPr lang="en-SG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CCC088-FEF6-A345-8AB1-081E23D5615D}"/>
              </a:ext>
            </a:extLst>
          </p:cNvPr>
          <p:cNvCxnSpPr/>
          <p:nvPr/>
        </p:nvCxnSpPr>
        <p:spPr>
          <a:xfrm flipH="1">
            <a:off x="8219585" y="3082607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004E8DAD-0DBA-C831-4AA5-2853B8A5163F}"/>
              </a:ext>
            </a:extLst>
          </p:cNvPr>
          <p:cNvSpPr/>
          <p:nvPr/>
        </p:nvSpPr>
        <p:spPr>
          <a:xfrm>
            <a:off x="9270037" y="2214688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6BA917-3BF0-BF8E-31C7-77E958E30E93}"/>
              </a:ext>
            </a:extLst>
          </p:cNvPr>
          <p:cNvSpPr/>
          <p:nvPr/>
        </p:nvSpPr>
        <p:spPr>
          <a:xfrm>
            <a:off x="4952712" y="2861846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Communication module</a:t>
            </a:r>
            <a:endParaRPr lang="en-SG" sz="11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2CA161-3B61-E68C-91AC-1C3EAF5960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851016" y="2363367"/>
            <a:ext cx="372103" cy="46416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11706D-D2A5-CF43-067B-62926ACB9070}"/>
              </a:ext>
            </a:extLst>
          </p:cNvPr>
          <p:cNvCxnSpPr/>
          <p:nvPr/>
        </p:nvCxnSpPr>
        <p:spPr>
          <a:xfrm>
            <a:off x="6036148" y="2165873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07299116-BAEF-2BEA-D3CA-D22B0A54B3DB}"/>
              </a:ext>
            </a:extLst>
          </p:cNvPr>
          <p:cNvSpPr/>
          <p:nvPr/>
        </p:nvSpPr>
        <p:spPr>
          <a:xfrm>
            <a:off x="2102025" y="2377298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Finished iteration ?</a:t>
            </a:r>
            <a:endParaRPr lang="en-SG" sz="900" dirty="0"/>
          </a:p>
        </p:txBody>
      </p:sp>
      <p:cxnSp>
        <p:nvCxnSpPr>
          <p:cNvPr id="32" name="Elbow Connector 17">
            <a:extLst>
              <a:ext uri="{FF2B5EF4-FFF2-40B4-BE49-F238E27FC236}">
                <a16:creationId xmlns:a16="http://schemas.microsoft.com/office/drawing/2014/main" id="{3E1A14C0-FFED-1E7F-1197-77F268CAD505}"/>
              </a:ext>
            </a:extLst>
          </p:cNvPr>
          <p:cNvCxnSpPr>
            <a:cxnSpLocks/>
            <a:stCxn id="20" idx="2"/>
            <a:endCxn id="31" idx="3"/>
          </p:cNvCxnSpPr>
          <p:nvPr/>
        </p:nvCxnSpPr>
        <p:spPr>
          <a:xfrm rot="5400000">
            <a:off x="4398723" y="1284274"/>
            <a:ext cx="471489" cy="2209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201F2B-C95B-D9B7-5E0D-EC397969A270}"/>
              </a:ext>
            </a:extLst>
          </p:cNvPr>
          <p:cNvSpPr txBox="1"/>
          <p:nvPr/>
        </p:nvSpPr>
        <p:spPr>
          <a:xfrm>
            <a:off x="3754645" y="234477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Bytes data </a:t>
            </a:r>
          </a:p>
        </p:txBody>
      </p:sp>
      <p:cxnSp>
        <p:nvCxnSpPr>
          <p:cNvPr id="34" name="Elbow Connector 19">
            <a:extLst>
              <a:ext uri="{FF2B5EF4-FFF2-40B4-BE49-F238E27FC236}">
                <a16:creationId xmlns:a16="http://schemas.microsoft.com/office/drawing/2014/main" id="{9DC92190-102B-2EE8-F215-170A3856E526}"/>
              </a:ext>
            </a:extLst>
          </p:cNvPr>
          <p:cNvCxnSpPr>
            <a:cxnSpLocks/>
            <a:stCxn id="31" idx="1"/>
            <a:endCxn id="24" idx="0"/>
          </p:cNvCxnSpPr>
          <p:nvPr/>
        </p:nvCxnSpPr>
        <p:spPr>
          <a:xfrm rot="10800000" flipV="1">
            <a:off x="1917079" y="2624915"/>
            <a:ext cx="184947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AA9684-DC99-47B2-DF0B-6D6A0110E7CC}"/>
              </a:ext>
            </a:extLst>
          </p:cNvPr>
          <p:cNvSpPr txBox="1"/>
          <p:nvPr/>
        </p:nvSpPr>
        <p:spPr>
          <a:xfrm>
            <a:off x="1849952" y="2401227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1DE28E-2F43-B0BB-E43A-BF74E8458EAD}"/>
              </a:ext>
            </a:extLst>
          </p:cNvPr>
          <p:cNvCxnSpPr/>
          <p:nvPr/>
        </p:nvCxnSpPr>
        <p:spPr>
          <a:xfrm flipV="1">
            <a:off x="1602125" y="2214688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66052B-ACBB-B7F3-B083-9931A88BB74F}"/>
              </a:ext>
            </a:extLst>
          </p:cNvPr>
          <p:cNvCxnSpPr>
            <a:stCxn id="31" idx="2"/>
          </p:cNvCxnSpPr>
          <p:nvPr/>
        </p:nvCxnSpPr>
        <p:spPr>
          <a:xfrm flipH="1">
            <a:off x="2808271" y="2872531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03D33B-B0A6-218C-7283-8948DBD2CF6B}"/>
              </a:ext>
            </a:extLst>
          </p:cNvPr>
          <p:cNvSpPr txBox="1"/>
          <p:nvPr/>
        </p:nvSpPr>
        <p:spPr>
          <a:xfrm>
            <a:off x="2799733" y="3093353"/>
            <a:ext cx="498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cxnSp>
        <p:nvCxnSpPr>
          <p:cNvPr id="39" name="Elbow Connector 29">
            <a:extLst>
              <a:ext uri="{FF2B5EF4-FFF2-40B4-BE49-F238E27FC236}">
                <a16:creationId xmlns:a16="http://schemas.microsoft.com/office/drawing/2014/main" id="{AB4F1198-2A3F-187F-7993-62F51459629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3462554" y="3058796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60">
            <a:extLst>
              <a:ext uri="{FF2B5EF4-FFF2-40B4-BE49-F238E27FC236}">
                <a16:creationId xmlns:a16="http://schemas.microsoft.com/office/drawing/2014/main" id="{87F47FDB-D986-BB72-0A25-3155B610060F}"/>
              </a:ext>
            </a:extLst>
          </p:cNvPr>
          <p:cNvCxnSpPr>
            <a:endCxn id="21" idx="3"/>
          </p:cNvCxnSpPr>
          <p:nvPr/>
        </p:nvCxnSpPr>
        <p:spPr>
          <a:xfrm rot="16200000" flipV="1">
            <a:off x="9161869" y="1910128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B9145CE-F370-DC0E-FF13-BE0FECBCA080}"/>
              </a:ext>
            </a:extLst>
          </p:cNvPr>
          <p:cNvSpPr/>
          <p:nvPr/>
        </p:nvSpPr>
        <p:spPr>
          <a:xfrm>
            <a:off x="7290490" y="3309765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Decrypt the message to get the Random #2 and PATT value then verify whether both value can match.</a:t>
            </a:r>
          </a:p>
        </p:txBody>
      </p:sp>
      <p:cxnSp>
        <p:nvCxnSpPr>
          <p:cNvPr id="42" name="Elbow Connector 72">
            <a:extLst>
              <a:ext uri="{FF2B5EF4-FFF2-40B4-BE49-F238E27FC236}">
                <a16:creationId xmlns:a16="http://schemas.microsoft.com/office/drawing/2014/main" id="{DC86C33B-22D5-AB26-7578-A8AC4747F7C7}"/>
              </a:ext>
            </a:extLst>
          </p:cNvPr>
          <p:cNvCxnSpPr>
            <a:stCxn id="28" idx="3"/>
            <a:endCxn id="41" idx="1"/>
          </p:cNvCxnSpPr>
          <p:nvPr/>
        </p:nvCxnSpPr>
        <p:spPr>
          <a:xfrm>
            <a:off x="6313192" y="3058796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153BAB-585D-F556-AA17-92A5078D9AFB}"/>
              </a:ext>
            </a:extLst>
          </p:cNvPr>
          <p:cNvSpPr txBox="1"/>
          <p:nvPr/>
        </p:nvSpPr>
        <p:spPr>
          <a:xfrm>
            <a:off x="3541317" y="3151800"/>
            <a:ext cx="1352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RSA encrypted PATT message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50CE9-DC00-DBEF-E152-19C61660F8D1}"/>
              </a:ext>
            </a:extLst>
          </p:cNvPr>
          <p:cNvSpPr txBox="1"/>
          <p:nvPr/>
        </p:nvSpPr>
        <p:spPr>
          <a:xfrm>
            <a:off x="4786360" y="3289913"/>
            <a:ext cx="190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Forward message to server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3C4262-3A30-6F78-9742-83C48441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9" y="1489774"/>
            <a:ext cx="6544691" cy="3676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DD17E-077F-E927-158E-9D617B01A5F3}"/>
              </a:ext>
            </a:extLst>
          </p:cNvPr>
          <p:cNvSpPr txBox="1"/>
          <p:nvPr/>
        </p:nvSpPr>
        <p:spPr>
          <a:xfrm>
            <a:off x="6080129" y="1498634"/>
            <a:ext cx="121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IoT sensors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01B78-BFF2-B1C1-674C-6275A0D5DEE6}"/>
              </a:ext>
            </a:extLst>
          </p:cNvPr>
          <p:cNvSpPr/>
          <p:nvPr/>
        </p:nvSpPr>
        <p:spPr>
          <a:xfrm>
            <a:off x="6501384" y="2386584"/>
            <a:ext cx="1218244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C393F-2D9D-0793-F7CD-76F56F21F829}"/>
              </a:ext>
            </a:extLst>
          </p:cNvPr>
          <p:cNvSpPr/>
          <p:nvPr/>
        </p:nvSpPr>
        <p:spPr>
          <a:xfrm>
            <a:off x="6904482" y="1709928"/>
            <a:ext cx="1294160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B9FAD-6340-F4D8-B459-60CBDB63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29" y="1705639"/>
            <a:ext cx="700953" cy="5284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6E6B3D-B5E5-0915-A174-85F59F6F6CBF}"/>
              </a:ext>
            </a:extLst>
          </p:cNvPr>
          <p:cNvSpPr/>
          <p:nvPr/>
        </p:nvSpPr>
        <p:spPr>
          <a:xfrm>
            <a:off x="1692686" y="3364992"/>
            <a:ext cx="1335024" cy="8412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Elbow Connector 17">
            <a:extLst>
              <a:ext uri="{FF2B5EF4-FFF2-40B4-BE49-F238E27FC236}">
                <a16:creationId xmlns:a16="http://schemas.microsoft.com/office/drawing/2014/main" id="{C827AA27-D8D2-B96B-A6BA-6EC3896260A1}"/>
              </a:ext>
            </a:extLst>
          </p:cNvPr>
          <p:cNvCxnSpPr>
            <a:cxnSpLocks/>
            <a:stCxn id="6" idx="0"/>
            <a:endCxn id="12" idx="0"/>
          </p:cNvCxnSpPr>
          <p:nvPr/>
        </p:nvCxnSpPr>
        <p:spPr>
          <a:xfrm rot="16200000" flipH="1" flipV="1">
            <a:off x="3627425" y="438411"/>
            <a:ext cx="1659353" cy="4193808"/>
          </a:xfrm>
          <a:prstGeom prst="bentConnector3">
            <a:avLst>
              <a:gd name="adj1" fmla="val -258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F57CE2-F111-29F8-D7A7-1AB0B09A0EF1}"/>
              </a:ext>
            </a:extLst>
          </p:cNvPr>
          <p:cNvSpPr/>
          <p:nvPr/>
        </p:nvSpPr>
        <p:spPr>
          <a:xfrm>
            <a:off x="3122076" y="3306912"/>
            <a:ext cx="2483196" cy="12472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DEDC5-701E-95F7-D2A0-45D124714963}"/>
              </a:ext>
            </a:extLst>
          </p:cNvPr>
          <p:cNvSpPr txBox="1"/>
          <p:nvPr/>
        </p:nvSpPr>
        <p:spPr>
          <a:xfrm>
            <a:off x="3587669" y="4554142"/>
            <a:ext cx="1738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TEE driver ready </a:t>
            </a:r>
            <a:endParaRPr lang="en-SG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1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 Application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Application</a:t>
            </a:r>
          </a:p>
          <a:p>
            <a:endParaRPr lang="en-US" sz="1000" b="1" dirty="0"/>
          </a:p>
          <a:p>
            <a:r>
              <a:rPr lang="en-US" sz="1000" dirty="0"/>
              <a:t>TA-UUID[7aaaf200-2450-11e4-abe2-0002a5d5c51b]</a:t>
            </a:r>
          </a:p>
          <a:p>
            <a:endParaRPr lang="en-US" sz="1000" dirty="0"/>
          </a:p>
          <a:p>
            <a:r>
              <a:rPr lang="en-US" sz="1000" dirty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File address block range.</a:t>
            </a:r>
          </a:p>
          <a:p>
            <a:endParaRPr lang="en-US" sz="900" dirty="0"/>
          </a:p>
          <a:p>
            <a:r>
              <a:rPr lang="en-US" sz="1000" dirty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Accept the </a:t>
            </a:r>
            <a:r>
              <a:rPr lang="en-US" sz="900" dirty="0" err="1"/>
              <a:t>trustClient</a:t>
            </a:r>
            <a:r>
              <a:rPr lang="en-US" sz="900" dirty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default AES-Key, decrypt </a:t>
            </a:r>
            <a:r>
              <a:rPr lang="en-US" sz="900" dirty="0" err="1"/>
              <a:t>msg</a:t>
            </a:r>
            <a:r>
              <a:rPr lang="en-US" sz="900" dirty="0"/>
              <a:t>,  get session key. =&gt; Set AES session key, decrypt </a:t>
            </a:r>
            <a:r>
              <a:rPr lang="en-US" sz="900" dirty="0" err="1"/>
              <a:t>msg</a:t>
            </a:r>
            <a:r>
              <a:rPr lang="en-US" sz="900" dirty="0"/>
              <a:t>  and get challenge str.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first </a:t>
            </a:r>
            <a:r>
              <a:rPr lang="en-US" sz="900" dirty="0" err="1"/>
              <a:t>randomSeed</a:t>
            </a:r>
            <a:r>
              <a:rPr lang="en-US" sz="900" dirty="0"/>
              <a:t> and extract challenge string =&gt; random file byte’s address + state 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Do SWATT calculation for input byte, refresh all the TA(</a:t>
            </a:r>
            <a:r>
              <a:rPr lang="en-US" sz="900" dirty="0" err="1"/>
              <a:t>trustWorld</a:t>
            </a:r>
            <a:r>
              <a:rPr lang="en-US" sz="900" dirty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Finished all and get the final SWATT </a:t>
            </a:r>
            <a:r>
              <a:rPr lang="en-US" sz="900" dirty="0" err="1"/>
              <a:t>int</a:t>
            </a:r>
            <a:r>
              <a:rPr lang="en-US" sz="900" dirty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/>
              <a:t>, get server verify result.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World [</a:t>
            </a:r>
            <a:r>
              <a:rPr lang="en-US" sz="1200" b="1" dirty="0" err="1"/>
              <a:t>Raspbian</a:t>
            </a:r>
            <a:r>
              <a:rPr lang="en-US" sz="1200" b="1" dirty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Server thread</a:t>
            </a:r>
            <a:r>
              <a:rPr lang="en-US" b="1" dirty="0"/>
              <a:t>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0 . Init TCP client  and load config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2.2 - Load AES256 key + IV </a:t>
            </a:r>
          </a:p>
          <a:p>
            <a:r>
              <a:rPr lang="en-US" sz="800" b="1" dirty="0"/>
              <a:t>=&gt; Create random 32B session key </a:t>
            </a:r>
            <a:br>
              <a:rPr lang="en-US" sz="800" b="1" dirty="0"/>
            </a:br>
            <a:r>
              <a:rPr lang="en-US" sz="800" b="1" dirty="0"/>
              <a:t>=&gt;  Encrypt 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 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Login request:  </a:t>
            </a:r>
            <a:r>
              <a:rPr lang="en-US" sz="800" dirty="0" err="1"/>
              <a:t>F;Gateway_ID;Program_V;Key_Version;C_Len</a:t>
            </a:r>
            <a:r>
              <a:rPr lang="en-US" sz="800" dirty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session key  </a:t>
            </a:r>
            <a:r>
              <a:rPr lang="en-US" sz="800" b="1" dirty="0" err="1"/>
              <a:t>msg</a:t>
            </a:r>
            <a:r>
              <a:rPr lang="en-US" sz="800" b="1" dirty="0"/>
              <a:t> to TA(</a:t>
            </a:r>
            <a:r>
              <a:rPr lang="en-US" sz="800" b="1" dirty="0" err="1"/>
              <a:t>TrustZone</a:t>
            </a:r>
            <a:r>
              <a:rPr lang="en-US" sz="800" b="1" dirty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3.1 Load file in memory and fetch bytes based on the </a:t>
            </a:r>
            <a:r>
              <a:rPr lang="en-US" sz="800" b="1" dirty="0" err="1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3 x m </a:t>
            </a:r>
          </a:p>
          <a:p>
            <a:r>
              <a:rPr lang="en-US" sz="1050" u="sng" dirty="0" err="1"/>
              <a:t>Addr</a:t>
            </a:r>
            <a:r>
              <a:rPr lang="en-US" sz="1050" u="sng" dirty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 Load the encrypted </a:t>
            </a:r>
            <a:r>
              <a:rPr lang="en-US" sz="800" b="1" dirty="0" err="1"/>
              <a:t>swatt</a:t>
            </a:r>
            <a:r>
              <a:rPr lang="en-US" sz="800" b="1" dirty="0"/>
              <a:t>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5.1 Decrypt the SWATT feed back </a:t>
            </a:r>
            <a:r>
              <a:rPr lang="en-US" sz="800" b="1" dirty="0" err="1"/>
              <a:t>msg</a:t>
            </a:r>
            <a:r>
              <a:rPr lang="en-US" sz="800" b="1" dirty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 Forward encrypted feedback 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7.1 Load verification result</a:t>
            </a:r>
          </a:p>
          <a:p>
            <a:r>
              <a:rPr lang="en-US" sz="800" b="1" dirty="0"/>
              <a:t> - Verify success =&gt; Terminate </a:t>
            </a:r>
          </a:p>
          <a:p>
            <a:r>
              <a:rPr lang="en-US" sz="800" b="1" dirty="0"/>
              <a:t>-  Verify failed =&gt; Remove the checked program. ( or return to step 2 ) </a:t>
            </a:r>
          </a:p>
          <a:p>
            <a:r>
              <a:rPr lang="en-US" sz="800" b="1" dirty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 Decrypt the message  and save the program running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Create the random </a:t>
            </a:r>
            <a:r>
              <a:rPr lang="en-US" sz="800" b="1" dirty="0" err="1"/>
              <a:t>Swatt</a:t>
            </a:r>
            <a:r>
              <a:rPr lang="en-US" sz="800" b="1" dirty="0"/>
              <a:t> Challenge string based on the </a:t>
            </a:r>
            <a:r>
              <a:rPr lang="en-US" sz="800" b="1" dirty="0" err="1"/>
              <a:t>C_len</a:t>
            </a:r>
            <a:r>
              <a:rPr lang="en-US" sz="800" b="1" dirty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challenge string </a:t>
            </a:r>
            <a:r>
              <a:rPr lang="en-US" sz="800" b="1" dirty="0" err="1"/>
              <a:t>msg</a:t>
            </a:r>
            <a:r>
              <a:rPr lang="en-US" sz="800" b="1" dirty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2F7CD5-1B83-484A-83D8-7F7553E98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65" y="1373348"/>
            <a:ext cx="4533333" cy="3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3EEA2741-3CA0-063B-000A-9D87A00ECB59}"/>
              </a:ext>
            </a:extLst>
          </p:cNvPr>
          <p:cNvSpPr txBox="1"/>
          <p:nvPr/>
        </p:nvSpPr>
        <p:spPr>
          <a:xfrm>
            <a:off x="5115686" y="1956816"/>
            <a:ext cx="4412362" cy="24688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Config.mk: 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export CROSS_COMPILE := /path/to/your/</a:t>
            </a:r>
            <a:r>
              <a:rPr lang="en-SG" sz="1200" b="1" kern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linaro</a:t>
            </a:r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/aarch32/bin/arm-</a:t>
            </a:r>
            <a:r>
              <a:rPr lang="en-SG" sz="1200" b="1" kern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linux</a:t>
            </a:r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SG" sz="1200" b="1" kern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gnueabihf</a:t>
            </a:r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export CROSS_COMPILE_AARCH64 := /path/to/your/</a:t>
            </a:r>
            <a:r>
              <a:rPr lang="en-SG" sz="1200" b="1" kern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linaro</a:t>
            </a:r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/aarch64/bin/aarch64-linux-gnu-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9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1013</Words>
  <Application>Microsoft Office PowerPoint</Application>
  <PresentationFormat>Widescreen</PresentationFormat>
  <Paragraphs>256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DengXian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27</cp:revision>
  <dcterms:created xsi:type="dcterms:W3CDTF">2024-03-08T07:52:20Z</dcterms:created>
  <dcterms:modified xsi:type="dcterms:W3CDTF">2024-03-10T00:24:17Z</dcterms:modified>
</cp:coreProperties>
</file>