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63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09446-689F-46FF-9FB7-77BF708581DE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C1F23-1A65-4BFF-9AFE-E2EF36DC50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471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C1F23-1A65-4BFF-9AFE-E2EF36DC507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052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C1F23-1A65-4BFF-9AFE-E2EF36DC507F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712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BC4A-7BD0-E09D-D01F-33D399C5D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F6C95-6185-4D2F-C97E-92EB26F89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E0B81-F18F-435F-2005-6182F749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016AB-1AB3-3872-6AE8-2FB62B99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1BDF6-4F47-6977-1E87-AF9312D7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803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505A-6994-E341-CEC3-06E1D83C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A0A5C-074C-0566-F7C5-417DDB6C2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ACC13-BB85-6026-D2B1-75AC0697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2AA5-BEA6-5390-48CF-A1E863AE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879F1-A7FE-5575-3452-50DA60F3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800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A2C23-D689-3DF0-30DF-E40F400AB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570C2-FD30-E756-A7B9-D01542572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721D4-BC4C-8AE3-A907-E1E3781E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631F-8DFE-F8D7-25DD-E959E4EB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C6837-560F-BE67-6D0C-1B6F28A2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591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B739-908E-F214-EA45-7565A8A6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E8B7-4BCC-30CB-E201-745D67C3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754DF-2984-7C6E-053A-1366AF54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5EA57-6A0A-32D6-983F-6FB099F1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DB8E-A5FC-8D29-697C-EA2BC118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191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84F5-3E77-47B1-4DE7-52E6A466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998B3-D9A7-D025-F27B-2475595EA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229FB-2120-0B30-1F74-D3536B81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51E5F-55D4-D664-0874-825484F1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E6D7A-1DFD-B1B1-EBB7-D69DB49B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023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19FA-D2E9-59AE-40F9-583DB275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FF859-73B9-2283-8DDC-B9BC955F7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EB85E-FD06-66A6-19AD-1752EAE3C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7E26A-17D3-EF95-0D8B-AAA4357F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0E235-C553-470F-B2D3-38287F70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D0E3D-0025-D773-1E28-8B153BC3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055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A763-3E72-49D8-EB12-45C9FC72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9DB4D-4D36-EE15-872A-A41257E9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69ADC-A095-1359-4E4C-83019FF7B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11739-A214-21C9-DC3B-7C8532634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80869-1E8E-5CE6-87A4-8DAFAED83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F1C3C-89DE-5051-1E36-ED92C1B7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9F956-B0FF-E387-09C3-08746F7E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7ABBF6-B10E-0FAE-E6F5-4EBB5EFF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3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7C6F-130D-D806-8585-B823F6C9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E8DB2-266B-CFDA-8A5D-A0E4CF5C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98509-8822-7E5C-9071-D955FDF2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48327-7203-D065-54B3-B42393D9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931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F5E91-D997-867F-431B-204E5FF5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406A2-ABE3-0437-C6AB-33E9BCA3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75BB-B593-5C0D-699E-C36264B4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240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87CB-A76F-F041-829C-F7DD4340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60F92-5A09-4A0A-A447-8EC9909FD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6464-2BD5-637A-8028-2C8A70234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4CB31-9A26-24C3-A893-174CBC00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9CBBB-58DE-9610-CC8F-01665BD5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8FE8E-2510-B0A9-71F2-BD2D534D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098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8466-201E-2AEC-8DC1-33D9A73D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AE17E-2880-860D-0FCA-96F2A0E43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3A6EA-198A-D000-0ABC-5671FCCAB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19795-891A-6731-F19D-8F2FE6A2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58F62-1159-AB10-F11D-FF5C2F81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338C6-A5E8-33C7-785B-85F1A7DC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242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57712-29B3-32FB-9101-AFC30269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2B2D5-184F-58B5-3BE1-13015B30C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57350-2A84-BA24-C754-9534F8D6E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F8E07C-796C-4AF5-99C4-45330ADE35B1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B9D34-5FFD-FE28-30C8-D9C455B08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E3DAA-2C5D-4809-AA62-E712FD755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72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47ED4A68-AE82-BDBC-FBB5-8140DD5D63DD}"/>
              </a:ext>
            </a:extLst>
          </p:cNvPr>
          <p:cNvSpPr/>
          <p:nvPr/>
        </p:nvSpPr>
        <p:spPr>
          <a:xfrm>
            <a:off x="3281807" y="2322105"/>
            <a:ext cx="516863" cy="34569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598036-00AE-617E-AD12-9D80ED603D7E}"/>
              </a:ext>
            </a:extLst>
          </p:cNvPr>
          <p:cNvSpPr/>
          <p:nvPr/>
        </p:nvSpPr>
        <p:spPr>
          <a:xfrm>
            <a:off x="813491" y="2049533"/>
            <a:ext cx="2242360" cy="365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EDB8C50-EFA6-E9B3-AAF1-088A6A5677D9}"/>
              </a:ext>
            </a:extLst>
          </p:cNvPr>
          <p:cNvCxnSpPr>
            <a:cxnSpLocks/>
          </p:cNvCxnSpPr>
          <p:nvPr/>
        </p:nvCxnSpPr>
        <p:spPr>
          <a:xfrm flipH="1">
            <a:off x="2909241" y="4206454"/>
            <a:ext cx="196892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DE49388-7FF2-9929-9E02-614D31C34E6E}"/>
              </a:ext>
            </a:extLst>
          </p:cNvPr>
          <p:cNvCxnSpPr>
            <a:cxnSpLocks/>
          </p:cNvCxnSpPr>
          <p:nvPr/>
        </p:nvCxnSpPr>
        <p:spPr>
          <a:xfrm flipH="1">
            <a:off x="6407146" y="4060757"/>
            <a:ext cx="220111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A55BA3F-0981-B0D5-F5CA-95151BEB361A}"/>
              </a:ext>
            </a:extLst>
          </p:cNvPr>
          <p:cNvCxnSpPr>
            <a:cxnSpLocks/>
          </p:cNvCxnSpPr>
          <p:nvPr/>
        </p:nvCxnSpPr>
        <p:spPr>
          <a:xfrm>
            <a:off x="6412246" y="4246764"/>
            <a:ext cx="219601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4DEBCED-75D5-1CF1-A0EC-7C78379554C7}"/>
              </a:ext>
            </a:extLst>
          </p:cNvPr>
          <p:cNvSpPr/>
          <p:nvPr/>
        </p:nvSpPr>
        <p:spPr>
          <a:xfrm>
            <a:off x="578724" y="1682496"/>
            <a:ext cx="5960988" cy="4178807"/>
          </a:xfrm>
          <a:prstGeom prst="rect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05F9E-948E-10DA-8817-A1F4003FE4E0}"/>
              </a:ext>
            </a:extLst>
          </p:cNvPr>
          <p:cNvSpPr txBox="1"/>
          <p:nvPr/>
        </p:nvSpPr>
        <p:spPr>
          <a:xfrm>
            <a:off x="453270" y="1356950"/>
            <a:ext cx="4476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Raspberry PI 3 [Firmware Attestation Trust Client ]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827D0-E2EA-DF2A-D469-A717DD34B3D3}"/>
              </a:ext>
            </a:extLst>
          </p:cNvPr>
          <p:cNvSpPr txBox="1"/>
          <p:nvPr/>
        </p:nvSpPr>
        <p:spPr>
          <a:xfrm>
            <a:off x="736905" y="1758795"/>
            <a:ext cx="2262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Trust Zone Secure World </a:t>
            </a:r>
            <a:endParaRPr lang="en-SG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121EE6-2BD1-5F65-C107-33CC65FD6241}"/>
              </a:ext>
            </a:extLst>
          </p:cNvPr>
          <p:cNvSpPr/>
          <p:nvPr/>
        </p:nvSpPr>
        <p:spPr>
          <a:xfrm>
            <a:off x="1044517" y="2208902"/>
            <a:ext cx="1760198" cy="885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Trust Storage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Arm Chip UDID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RSA encryption key list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Attestation result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C820A-D479-93B5-13BF-D68E75406559}"/>
              </a:ext>
            </a:extLst>
          </p:cNvPr>
          <p:cNvSpPr txBox="1"/>
          <p:nvPr/>
        </p:nvSpPr>
        <p:spPr>
          <a:xfrm>
            <a:off x="4210034" y="1782212"/>
            <a:ext cx="2262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Raspbian Normal World </a:t>
            </a:r>
            <a:endParaRPr lang="en-SG" sz="1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CF0102-C561-1CC5-CDBC-B9A8BDDB3ACB}"/>
              </a:ext>
            </a:extLst>
          </p:cNvPr>
          <p:cNvSpPr/>
          <p:nvPr/>
        </p:nvSpPr>
        <p:spPr>
          <a:xfrm>
            <a:off x="4631411" y="3979586"/>
            <a:ext cx="1748434" cy="3874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IoT hub communication module  </a:t>
            </a:r>
            <a:endParaRPr lang="en-SG" sz="1100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A3F99F-B4E2-2613-03FC-B7773C03412E}"/>
              </a:ext>
            </a:extLst>
          </p:cNvPr>
          <p:cNvCxnSpPr/>
          <p:nvPr/>
        </p:nvCxnSpPr>
        <p:spPr>
          <a:xfrm>
            <a:off x="813491" y="3273552"/>
            <a:ext cx="224236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1EDD4-3EAD-9162-97B9-51260BEC0C15}"/>
              </a:ext>
            </a:extLst>
          </p:cNvPr>
          <p:cNvSpPr/>
          <p:nvPr/>
        </p:nvSpPr>
        <p:spPr>
          <a:xfrm>
            <a:off x="1502543" y="4123561"/>
            <a:ext cx="138841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Message decryption function </a:t>
            </a:r>
            <a:endParaRPr lang="en-SG" sz="9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B3CEFD-C72A-D329-6E77-22AB48232341}"/>
              </a:ext>
            </a:extLst>
          </p:cNvPr>
          <p:cNvSpPr/>
          <p:nvPr/>
        </p:nvSpPr>
        <p:spPr>
          <a:xfrm>
            <a:off x="1502543" y="3652301"/>
            <a:ext cx="138841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Arm UDID verification function </a:t>
            </a:r>
            <a:endParaRPr lang="en-SG" sz="9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924A50-5552-4A70-79C3-09EFB1D6F306}"/>
              </a:ext>
            </a:extLst>
          </p:cNvPr>
          <p:cNvSpPr/>
          <p:nvPr/>
        </p:nvSpPr>
        <p:spPr>
          <a:xfrm>
            <a:off x="1502542" y="4641803"/>
            <a:ext cx="138841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Firmware attestation algo function</a:t>
            </a:r>
            <a:endParaRPr lang="en-SG" sz="9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4FA12D-EB3B-9649-AA77-BE8B7F2C4FB9}"/>
              </a:ext>
            </a:extLst>
          </p:cNvPr>
          <p:cNvSpPr/>
          <p:nvPr/>
        </p:nvSpPr>
        <p:spPr>
          <a:xfrm>
            <a:off x="1482432" y="5164399"/>
            <a:ext cx="138841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Result encryption function </a:t>
            </a:r>
            <a:endParaRPr lang="en-SG" sz="9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A1FE3B-03B5-715A-DBB6-65A6BE6349A7}"/>
              </a:ext>
            </a:extLst>
          </p:cNvPr>
          <p:cNvSpPr/>
          <p:nvPr/>
        </p:nvSpPr>
        <p:spPr>
          <a:xfrm>
            <a:off x="4073730" y="3419776"/>
            <a:ext cx="1606390" cy="2900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IoT data load module  </a:t>
            </a:r>
            <a:endParaRPr lang="en-SG" sz="11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BE57D78-05E5-0ED6-E95A-A0B3751CA3E0}"/>
              </a:ext>
            </a:extLst>
          </p:cNvPr>
          <p:cNvCxnSpPr>
            <a:cxnSpLocks/>
            <a:stCxn id="28" idx="1"/>
            <a:endCxn id="16" idx="3"/>
          </p:cNvCxnSpPr>
          <p:nvPr/>
        </p:nvCxnSpPr>
        <p:spPr>
          <a:xfrm rot="10800000" flipV="1">
            <a:off x="2890954" y="3564786"/>
            <a:ext cx="1182776" cy="2414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E6E2F65-98CB-D6DE-17EC-8AD5239AE049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828680" y="3603587"/>
            <a:ext cx="1182828" cy="1648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2FA674-A7D1-53DB-E09B-2B8E0357E716}"/>
              </a:ext>
            </a:extLst>
          </p:cNvPr>
          <p:cNvCxnSpPr>
            <a:stCxn id="9" idx="2"/>
          </p:cNvCxnSpPr>
          <p:nvPr/>
        </p:nvCxnSpPr>
        <p:spPr>
          <a:xfrm>
            <a:off x="1924616" y="3094622"/>
            <a:ext cx="0" cy="5576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D368082-F066-F336-5E5B-2F9FE760FFF1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1250434" y="3094620"/>
            <a:ext cx="252108" cy="170107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60E0E30-62FC-6E88-C9B1-4FDF878BE66D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177431" y="4013287"/>
            <a:ext cx="2223668" cy="38633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A4CCD2D5-0532-5927-D3D3-80DB151C9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934" y="3325790"/>
            <a:ext cx="321963" cy="3555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9F3E88B-3372-B629-CFF7-BFDD3098E0F1}"/>
              </a:ext>
            </a:extLst>
          </p:cNvPr>
          <p:cNvSpPr txBox="1"/>
          <p:nvPr/>
        </p:nvSpPr>
        <p:spPr>
          <a:xfrm>
            <a:off x="3028036" y="3282888"/>
            <a:ext cx="1045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Arm Chip UDID</a:t>
            </a:r>
            <a:endParaRPr lang="en-SG" sz="11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8B340A-4AFA-D9D3-631E-A8539AB8DE6D}"/>
              </a:ext>
            </a:extLst>
          </p:cNvPr>
          <p:cNvSpPr txBox="1"/>
          <p:nvPr/>
        </p:nvSpPr>
        <p:spPr>
          <a:xfrm>
            <a:off x="3107431" y="3995837"/>
            <a:ext cx="1685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Encrypted  seeds message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605FCE-1FBF-69B6-878D-C303DC1D68B1}"/>
              </a:ext>
            </a:extLst>
          </p:cNvPr>
          <p:cNvCxnSpPr>
            <a:cxnSpLocks/>
          </p:cNvCxnSpPr>
          <p:nvPr/>
        </p:nvCxnSpPr>
        <p:spPr>
          <a:xfrm>
            <a:off x="1959334" y="4454316"/>
            <a:ext cx="0" cy="18748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A2424F-D262-0D3B-5D7E-353180CA027F}"/>
              </a:ext>
            </a:extLst>
          </p:cNvPr>
          <p:cNvSpPr txBox="1"/>
          <p:nvPr/>
        </p:nvSpPr>
        <p:spPr>
          <a:xfrm>
            <a:off x="1938817" y="4419562"/>
            <a:ext cx="1058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FA algo seeds</a:t>
            </a:r>
            <a:endParaRPr lang="en-SG" sz="11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6D073DA-B478-D301-D688-E4D371B1E867}"/>
              </a:ext>
            </a:extLst>
          </p:cNvPr>
          <p:cNvSpPr/>
          <p:nvPr/>
        </p:nvSpPr>
        <p:spPr>
          <a:xfrm>
            <a:off x="4121999" y="4560830"/>
            <a:ext cx="1748434" cy="3874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Firmware program and memory prob module</a:t>
            </a:r>
            <a:endParaRPr lang="en-SG" sz="1100" b="1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883B5A-BCE0-6BC1-C903-9BCDB7D826E7}"/>
              </a:ext>
            </a:extLst>
          </p:cNvPr>
          <p:cNvCxnSpPr>
            <a:cxnSpLocks/>
          </p:cNvCxnSpPr>
          <p:nvPr/>
        </p:nvCxnSpPr>
        <p:spPr>
          <a:xfrm flipV="1">
            <a:off x="2873632" y="4725645"/>
            <a:ext cx="12310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57A694A-D262-8505-980D-CF32C65157F2}"/>
              </a:ext>
            </a:extLst>
          </p:cNvPr>
          <p:cNvSpPr txBox="1"/>
          <p:nvPr/>
        </p:nvSpPr>
        <p:spPr>
          <a:xfrm>
            <a:off x="3003255" y="4464035"/>
            <a:ext cx="1257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Mem Addresses </a:t>
            </a:r>
            <a:endParaRPr lang="en-SG" sz="1100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C53EA5-7614-82B2-4FCC-97355CBA0F12}"/>
              </a:ext>
            </a:extLst>
          </p:cNvPr>
          <p:cNvCxnSpPr>
            <a:cxnSpLocks/>
          </p:cNvCxnSpPr>
          <p:nvPr/>
        </p:nvCxnSpPr>
        <p:spPr>
          <a:xfrm flipH="1">
            <a:off x="2882776" y="4864288"/>
            <a:ext cx="12127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89596DE-CC72-9F85-451F-A6392D8B25E8}"/>
              </a:ext>
            </a:extLst>
          </p:cNvPr>
          <p:cNvSpPr txBox="1"/>
          <p:nvPr/>
        </p:nvSpPr>
        <p:spPr>
          <a:xfrm>
            <a:off x="3028036" y="4879656"/>
            <a:ext cx="1257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Mem byte data</a:t>
            </a:r>
            <a:endParaRPr lang="en-SG" sz="1100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DCDD6E6-DFDC-4C97-076B-FBFE41EFF539}"/>
              </a:ext>
            </a:extLst>
          </p:cNvPr>
          <p:cNvCxnSpPr>
            <a:cxnSpLocks/>
          </p:cNvCxnSpPr>
          <p:nvPr/>
        </p:nvCxnSpPr>
        <p:spPr>
          <a:xfrm flipV="1">
            <a:off x="4573420" y="4948326"/>
            <a:ext cx="0" cy="163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634E2AE5-AC07-62A9-2554-7DBE040CDB65}"/>
              </a:ext>
            </a:extLst>
          </p:cNvPr>
          <p:cNvSpPr/>
          <p:nvPr/>
        </p:nvSpPr>
        <p:spPr>
          <a:xfrm>
            <a:off x="4210034" y="5119093"/>
            <a:ext cx="702317" cy="2567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Firmware </a:t>
            </a:r>
            <a:endParaRPr lang="en-SG" sz="900" b="1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6FE04B6-DBD4-ABE8-35B0-B71815C9336C}"/>
              </a:ext>
            </a:extLst>
          </p:cNvPr>
          <p:cNvCxnSpPr>
            <a:cxnSpLocks/>
          </p:cNvCxnSpPr>
          <p:nvPr/>
        </p:nvCxnSpPr>
        <p:spPr>
          <a:xfrm flipV="1">
            <a:off x="5493916" y="4955425"/>
            <a:ext cx="0" cy="163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6A574616-2508-0502-1C8F-86A3AB6012FE}"/>
              </a:ext>
            </a:extLst>
          </p:cNvPr>
          <p:cNvSpPr/>
          <p:nvPr/>
        </p:nvSpPr>
        <p:spPr>
          <a:xfrm>
            <a:off x="5168116" y="5115958"/>
            <a:ext cx="702317" cy="2567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Memory </a:t>
            </a:r>
            <a:endParaRPr lang="en-SG" sz="900" b="1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BFD3E33A-2748-BB2E-F59F-BEE4633D5659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 flipH="1" flipV="1">
            <a:off x="3594777" y="2990082"/>
            <a:ext cx="1063954" cy="3900233"/>
          </a:xfrm>
          <a:prstGeom prst="bentConnector4">
            <a:avLst>
              <a:gd name="adj1" fmla="val -15470"/>
              <a:gd name="adj2" fmla="val 100163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AE429D0-3841-BE08-C11A-9AA7EB2825D1}"/>
              </a:ext>
            </a:extLst>
          </p:cNvPr>
          <p:cNvSpPr txBox="1"/>
          <p:nvPr/>
        </p:nvSpPr>
        <p:spPr>
          <a:xfrm>
            <a:off x="3028036" y="5399812"/>
            <a:ext cx="2583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Encrypted attestation result message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64B385-7B91-5BD3-5417-CA72BD7124F4}"/>
              </a:ext>
            </a:extLst>
          </p:cNvPr>
          <p:cNvSpPr txBox="1"/>
          <p:nvPr/>
        </p:nvSpPr>
        <p:spPr>
          <a:xfrm>
            <a:off x="766625" y="3353276"/>
            <a:ext cx="261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Trust Execution Environment </a:t>
            </a:r>
            <a:endParaRPr lang="en-SG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24D4212-F86F-46B0-BE48-53458F8F5D08}"/>
              </a:ext>
            </a:extLst>
          </p:cNvPr>
          <p:cNvSpPr txBox="1"/>
          <p:nvPr/>
        </p:nvSpPr>
        <p:spPr>
          <a:xfrm>
            <a:off x="744136" y="5359519"/>
            <a:ext cx="767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OPTEE</a:t>
            </a:r>
            <a:endParaRPr lang="en-SG" sz="1400" b="1" dirty="0"/>
          </a:p>
        </p:txBody>
      </p:sp>
      <p:sp>
        <p:nvSpPr>
          <p:cNvPr id="97" name="Cloud 96">
            <a:extLst>
              <a:ext uri="{FF2B5EF4-FFF2-40B4-BE49-F238E27FC236}">
                <a16:creationId xmlns:a16="http://schemas.microsoft.com/office/drawing/2014/main" id="{ED729499-E5B6-E05B-E695-041B2862D561}"/>
              </a:ext>
            </a:extLst>
          </p:cNvPr>
          <p:cNvSpPr/>
          <p:nvPr/>
        </p:nvSpPr>
        <p:spPr>
          <a:xfrm>
            <a:off x="7082168" y="3896824"/>
            <a:ext cx="1027532" cy="67596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SG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5193DB-24B3-F4EF-6053-53E9A1370C8B}"/>
              </a:ext>
            </a:extLst>
          </p:cNvPr>
          <p:cNvSpPr txBox="1"/>
          <p:nvPr/>
        </p:nvSpPr>
        <p:spPr>
          <a:xfrm>
            <a:off x="7184261" y="4049030"/>
            <a:ext cx="823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network</a:t>
            </a:r>
            <a:r>
              <a:rPr lang="en-US" sz="1100" b="1" dirty="0"/>
              <a:t> </a:t>
            </a:r>
            <a:endParaRPr lang="en-SG" sz="1100" b="1" dirty="0"/>
          </a:p>
        </p:txBody>
      </p:sp>
      <p:pic>
        <p:nvPicPr>
          <p:cNvPr id="99" name="Picture 4" descr="Top Networking Interview Questions (2023) - InterviewBit">
            <a:extLst>
              <a:ext uri="{FF2B5EF4-FFF2-40B4-BE49-F238E27FC236}">
                <a16:creationId xmlns:a16="http://schemas.microsoft.com/office/drawing/2014/main" id="{D99E16F2-3401-D4CC-9D84-54B4420D5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8608256" y="3783898"/>
            <a:ext cx="910093" cy="73434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8FD3E9F-2CE7-DC8C-C1F6-B5194333965D}"/>
              </a:ext>
            </a:extLst>
          </p:cNvPr>
          <p:cNvSpPr txBox="1"/>
          <p:nvPr/>
        </p:nvSpPr>
        <p:spPr>
          <a:xfrm>
            <a:off x="6631033" y="3472089"/>
            <a:ext cx="16063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Encrypted Firmware attestation request</a:t>
            </a:r>
            <a:endParaRPr lang="en-SG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205A82C-47CB-DACB-8531-8CA36ABD9810}"/>
              </a:ext>
            </a:extLst>
          </p:cNvPr>
          <p:cNvSpPr txBox="1"/>
          <p:nvPr/>
        </p:nvSpPr>
        <p:spPr>
          <a:xfrm>
            <a:off x="6691089" y="4513199"/>
            <a:ext cx="16063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Encrypted Firmware attestation result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0D6CD7A-20A7-0CE9-8302-F74F30BF4BA9}"/>
              </a:ext>
            </a:extLst>
          </p:cNvPr>
          <p:cNvSpPr txBox="1"/>
          <p:nvPr/>
        </p:nvSpPr>
        <p:spPr>
          <a:xfrm>
            <a:off x="8441538" y="3259485"/>
            <a:ext cx="1424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IoT Device Control Hub</a:t>
            </a:r>
            <a:endParaRPr lang="en-SG" sz="14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538E4C4-0378-A322-6EEB-C261FDD00FEE}"/>
              </a:ext>
            </a:extLst>
          </p:cNvPr>
          <p:cNvSpPr txBox="1"/>
          <p:nvPr/>
        </p:nvSpPr>
        <p:spPr>
          <a:xfrm>
            <a:off x="5631641" y="2939579"/>
            <a:ext cx="1045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Arm Chip information</a:t>
            </a:r>
            <a:endParaRPr lang="en-SG" sz="1100" b="1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6D23C11-29A3-7BB1-2131-4AA58479C25D}"/>
              </a:ext>
            </a:extLst>
          </p:cNvPr>
          <p:cNvSpPr/>
          <p:nvPr/>
        </p:nvSpPr>
        <p:spPr>
          <a:xfrm>
            <a:off x="4057412" y="2948614"/>
            <a:ext cx="1384341" cy="2900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TEE verify module </a:t>
            </a:r>
            <a:endParaRPr lang="en-SG" sz="11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132C908-F5C9-13FF-D8A7-69D62712A24F}"/>
              </a:ext>
            </a:extLst>
          </p:cNvPr>
          <p:cNvSpPr txBox="1"/>
          <p:nvPr/>
        </p:nvSpPr>
        <p:spPr>
          <a:xfrm>
            <a:off x="3237713" y="2343053"/>
            <a:ext cx="804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TEE driver</a:t>
            </a:r>
            <a:endParaRPr lang="en-SG" sz="1100" b="1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5570B14-D08E-DB5C-AE65-B6240B7AFB6A}"/>
              </a:ext>
            </a:extLst>
          </p:cNvPr>
          <p:cNvCxnSpPr>
            <a:cxnSpLocks/>
            <a:stCxn id="122" idx="1"/>
          </p:cNvCxnSpPr>
          <p:nvPr/>
        </p:nvCxnSpPr>
        <p:spPr>
          <a:xfrm flipH="1">
            <a:off x="3809642" y="3093624"/>
            <a:ext cx="2477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B5C1053-0488-5591-AB28-C11C7EB126AD}"/>
              </a:ext>
            </a:extLst>
          </p:cNvPr>
          <p:cNvSpPr/>
          <p:nvPr/>
        </p:nvSpPr>
        <p:spPr>
          <a:xfrm>
            <a:off x="4073544" y="2387587"/>
            <a:ext cx="1241078" cy="24547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Trust Client Init</a:t>
            </a:r>
            <a:endParaRPr lang="en-SG" sz="1100" b="1" dirty="0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33BC2D5E-190A-AA8D-5191-614194D64FA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621378" y="2322105"/>
            <a:ext cx="293405" cy="365992"/>
          </a:xfrm>
          <a:prstGeom prst="rect">
            <a:avLst/>
          </a:prstGeom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E0118F9-27BA-43AC-B10C-89115E8002B9}"/>
              </a:ext>
            </a:extLst>
          </p:cNvPr>
          <p:cNvCxnSpPr>
            <a:cxnSpLocks/>
          </p:cNvCxnSpPr>
          <p:nvPr/>
        </p:nvCxnSpPr>
        <p:spPr>
          <a:xfrm flipH="1">
            <a:off x="5680120" y="3537258"/>
            <a:ext cx="2477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EE51E4E-37DE-F07D-DF00-208FC121EFD3}"/>
              </a:ext>
            </a:extLst>
          </p:cNvPr>
          <p:cNvSpPr txBox="1"/>
          <p:nvPr/>
        </p:nvSpPr>
        <p:spPr>
          <a:xfrm>
            <a:off x="5850068" y="2331359"/>
            <a:ext cx="766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Config file</a:t>
            </a:r>
            <a:endParaRPr lang="en-SG" sz="1100" b="1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028D8E6-D49F-3A72-286A-9D17DB2471BD}"/>
              </a:ext>
            </a:extLst>
          </p:cNvPr>
          <p:cNvCxnSpPr>
            <a:cxnSpLocks/>
          </p:cNvCxnSpPr>
          <p:nvPr/>
        </p:nvCxnSpPr>
        <p:spPr>
          <a:xfrm flipH="1">
            <a:off x="5341269" y="2510322"/>
            <a:ext cx="2903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2870B5E-CD63-7DDD-88B6-FA376480A88B}"/>
              </a:ext>
            </a:extLst>
          </p:cNvPr>
          <p:cNvCxnSpPr>
            <a:cxnSpLocks/>
            <a:stCxn id="129" idx="2"/>
          </p:cNvCxnSpPr>
          <p:nvPr/>
        </p:nvCxnSpPr>
        <p:spPr>
          <a:xfrm>
            <a:off x="4694083" y="2633060"/>
            <a:ext cx="0" cy="306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7400567-FB55-AAEF-B3E0-3B25C1BB5E80}"/>
              </a:ext>
            </a:extLst>
          </p:cNvPr>
          <p:cNvCxnSpPr>
            <a:cxnSpLocks/>
          </p:cNvCxnSpPr>
          <p:nvPr/>
        </p:nvCxnSpPr>
        <p:spPr>
          <a:xfrm flipH="1" flipV="1">
            <a:off x="3787425" y="2511524"/>
            <a:ext cx="2861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27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1D7B413-A024-8E45-D03D-1D0032BB4267}"/>
              </a:ext>
            </a:extLst>
          </p:cNvPr>
          <p:cNvSpPr/>
          <p:nvPr/>
        </p:nvSpPr>
        <p:spPr>
          <a:xfrm>
            <a:off x="1996739" y="3044952"/>
            <a:ext cx="1241992" cy="11338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0241D7-AB83-D101-B85E-6C2C95E6AEA7}"/>
              </a:ext>
            </a:extLst>
          </p:cNvPr>
          <p:cNvSpPr/>
          <p:nvPr/>
        </p:nvSpPr>
        <p:spPr>
          <a:xfrm>
            <a:off x="1916174" y="3629488"/>
            <a:ext cx="2921002" cy="51179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435B2E-68E2-5EC7-BCFE-E59773715AF4}"/>
              </a:ext>
            </a:extLst>
          </p:cNvPr>
          <p:cNvSpPr/>
          <p:nvPr/>
        </p:nvSpPr>
        <p:spPr>
          <a:xfrm>
            <a:off x="1706880" y="2404872"/>
            <a:ext cx="3907536" cy="2293544"/>
          </a:xfrm>
          <a:prstGeom prst="rect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55D70-14EF-E904-7524-A96160603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859" y="2118509"/>
            <a:ext cx="572725" cy="57272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66AA24-1308-860C-12D0-B1146A59B9D5}"/>
              </a:ext>
            </a:extLst>
          </p:cNvPr>
          <p:cNvSpPr txBox="1"/>
          <p:nvPr/>
        </p:nvSpPr>
        <p:spPr>
          <a:xfrm>
            <a:off x="2371687" y="2097094"/>
            <a:ext cx="1497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Raspberry PI 3</a:t>
            </a:r>
            <a:endParaRPr lang="en-SG" sz="1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6062DD-C9F9-D2C5-F672-FEA9616F4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130" y="1577877"/>
            <a:ext cx="811168" cy="61149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3E7731-9CCA-CC56-F50E-E02653526DC1}"/>
              </a:ext>
            </a:extLst>
          </p:cNvPr>
          <p:cNvSpPr txBox="1"/>
          <p:nvPr/>
        </p:nvSpPr>
        <p:spPr>
          <a:xfrm>
            <a:off x="4460180" y="1362377"/>
            <a:ext cx="1218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IoT sensors</a:t>
            </a:r>
            <a:endParaRPr lang="en-SG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A19485-2B22-4482-8D71-B015C07AB4C5}"/>
              </a:ext>
            </a:extLst>
          </p:cNvPr>
          <p:cNvSpPr txBox="1"/>
          <p:nvPr/>
        </p:nvSpPr>
        <p:spPr>
          <a:xfrm>
            <a:off x="1706880" y="2805755"/>
            <a:ext cx="1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Trust Zone Secure World </a:t>
            </a:r>
            <a:endParaRPr lang="en-SG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A1E065-7ECA-AE62-B167-85BB1038CC77}"/>
              </a:ext>
            </a:extLst>
          </p:cNvPr>
          <p:cNvSpPr/>
          <p:nvPr/>
        </p:nvSpPr>
        <p:spPr>
          <a:xfrm>
            <a:off x="2064986" y="3185756"/>
            <a:ext cx="1055575" cy="281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</a:rPr>
              <a:t>Trust Storage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02D4DF-64C3-6853-78B1-D5F00AEFBE7B}"/>
              </a:ext>
            </a:extLst>
          </p:cNvPr>
          <p:cNvSpPr/>
          <p:nvPr/>
        </p:nvSpPr>
        <p:spPr>
          <a:xfrm>
            <a:off x="2091686" y="3717795"/>
            <a:ext cx="1052098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Trust Execution Environment </a:t>
            </a:r>
            <a:endParaRPr lang="en-SG" sz="9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BC0F77-05AE-BA40-109D-2BED503FE0D7}"/>
              </a:ext>
            </a:extLst>
          </p:cNvPr>
          <p:cNvSpPr/>
          <p:nvPr/>
        </p:nvSpPr>
        <p:spPr>
          <a:xfrm>
            <a:off x="2254512" y="4394308"/>
            <a:ext cx="2582664" cy="215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Trust Execution Environment Driver </a:t>
            </a:r>
            <a:endParaRPr lang="en-SG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5B3CD-8691-90CB-2946-01C3AAA53278}"/>
              </a:ext>
            </a:extLst>
          </p:cNvPr>
          <p:cNvSpPr/>
          <p:nvPr/>
        </p:nvSpPr>
        <p:spPr>
          <a:xfrm>
            <a:off x="3428006" y="3717795"/>
            <a:ext cx="1336018" cy="36957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Trust Firmware Attestation Client </a:t>
            </a:r>
            <a:endParaRPr lang="en-SG" sz="11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01E51D-EBAE-8941-0DEE-3EF87B517549}"/>
              </a:ext>
            </a:extLst>
          </p:cNvPr>
          <p:cNvCxnSpPr>
            <a:stCxn id="11" idx="2"/>
          </p:cNvCxnSpPr>
          <p:nvPr/>
        </p:nvCxnSpPr>
        <p:spPr>
          <a:xfrm>
            <a:off x="2617735" y="4178808"/>
            <a:ext cx="0" cy="215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E2768A-6991-4362-6386-625C40B93132}"/>
              </a:ext>
            </a:extLst>
          </p:cNvPr>
          <p:cNvCxnSpPr>
            <a:cxnSpLocks/>
          </p:cNvCxnSpPr>
          <p:nvPr/>
        </p:nvCxnSpPr>
        <p:spPr>
          <a:xfrm>
            <a:off x="3593095" y="4087369"/>
            <a:ext cx="0" cy="306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D978F18-3C11-8089-2BE0-3F2335541429}"/>
              </a:ext>
            </a:extLst>
          </p:cNvPr>
          <p:cNvSpPr txBox="1"/>
          <p:nvPr/>
        </p:nvSpPr>
        <p:spPr>
          <a:xfrm>
            <a:off x="3306465" y="3391740"/>
            <a:ext cx="1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Trust Client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648C7B-C0A6-6E22-0673-BBBEBCA9ECBB}"/>
              </a:ext>
            </a:extLst>
          </p:cNvPr>
          <p:cNvCxnSpPr>
            <a:cxnSpLocks/>
          </p:cNvCxnSpPr>
          <p:nvPr/>
        </p:nvCxnSpPr>
        <p:spPr>
          <a:xfrm>
            <a:off x="4493211" y="3326432"/>
            <a:ext cx="0" cy="378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FDE1CDE-BFDF-24FA-702B-8496EE919F1A}"/>
              </a:ext>
            </a:extLst>
          </p:cNvPr>
          <p:cNvSpPr/>
          <p:nvPr/>
        </p:nvSpPr>
        <p:spPr>
          <a:xfrm>
            <a:off x="3973658" y="2969803"/>
            <a:ext cx="1411613" cy="3502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Target IOT Firmware / Application</a:t>
            </a:r>
            <a:endParaRPr lang="en-SG" sz="9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856DA1-869D-FC24-04E3-DC8126D354C2}"/>
              </a:ext>
            </a:extLst>
          </p:cNvPr>
          <p:cNvSpPr txBox="1"/>
          <p:nvPr/>
        </p:nvSpPr>
        <p:spPr>
          <a:xfrm>
            <a:off x="2702642" y="2391347"/>
            <a:ext cx="213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Raspbian Normal World 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658CE3-4F88-86A0-CB41-250FB9F2E29E}"/>
              </a:ext>
            </a:extLst>
          </p:cNvPr>
          <p:cNvCxnSpPr>
            <a:cxnSpLocks/>
          </p:cNvCxnSpPr>
          <p:nvPr/>
        </p:nvCxnSpPr>
        <p:spPr>
          <a:xfrm>
            <a:off x="4819347" y="2189372"/>
            <a:ext cx="0" cy="780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095E401F-B891-D5FF-0F7C-F9A5D865870E}"/>
              </a:ext>
            </a:extLst>
          </p:cNvPr>
          <p:cNvSpPr/>
          <p:nvPr/>
        </p:nvSpPr>
        <p:spPr>
          <a:xfrm>
            <a:off x="6247250" y="2994986"/>
            <a:ext cx="1027532" cy="67596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F90765-3BFA-7B2D-D350-8274FF96F42A}"/>
              </a:ext>
            </a:extLst>
          </p:cNvPr>
          <p:cNvSpPr txBox="1"/>
          <p:nvPr/>
        </p:nvSpPr>
        <p:spPr>
          <a:xfrm>
            <a:off x="6349343" y="3147192"/>
            <a:ext cx="823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Network</a:t>
            </a:r>
            <a:r>
              <a:rPr lang="en-US" sz="1100" b="1" dirty="0"/>
              <a:t> </a:t>
            </a:r>
            <a:endParaRPr lang="en-SG" sz="11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AC78E6-44D2-87B7-B72A-205383D419F6}"/>
              </a:ext>
            </a:extLst>
          </p:cNvPr>
          <p:cNvSpPr/>
          <p:nvPr/>
        </p:nvSpPr>
        <p:spPr>
          <a:xfrm>
            <a:off x="7813417" y="2404872"/>
            <a:ext cx="2025096" cy="2293544"/>
          </a:xfrm>
          <a:prstGeom prst="rect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33" name="Picture 4" descr="Top Networking Interview Questions (2023) - InterviewBit">
            <a:extLst>
              <a:ext uri="{FF2B5EF4-FFF2-40B4-BE49-F238E27FC236}">
                <a16:creationId xmlns:a16="http://schemas.microsoft.com/office/drawing/2014/main" id="{42B0A695-4C73-C09E-D1E5-65E29FE25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931815" y="2112731"/>
            <a:ext cx="606152" cy="489100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340DA19-7CD6-DD20-AF92-3903E384FA5C}"/>
              </a:ext>
            </a:extLst>
          </p:cNvPr>
          <p:cNvSpPr txBox="1"/>
          <p:nvPr/>
        </p:nvSpPr>
        <p:spPr>
          <a:xfrm>
            <a:off x="8537967" y="2049145"/>
            <a:ext cx="1497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IoT Control Hub </a:t>
            </a:r>
            <a:endParaRPr lang="en-SG" sz="14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C14D62-5270-258A-5E2F-1C58235F913E}"/>
              </a:ext>
            </a:extLst>
          </p:cNvPr>
          <p:cNvCxnSpPr>
            <a:stCxn id="27" idx="3"/>
          </p:cNvCxnSpPr>
          <p:nvPr/>
        </p:nvCxnSpPr>
        <p:spPr>
          <a:xfrm>
            <a:off x="5385271" y="3144947"/>
            <a:ext cx="8619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0DA519-14F4-9D7A-6A3F-E8B0A5567B74}"/>
              </a:ext>
            </a:extLst>
          </p:cNvPr>
          <p:cNvCxnSpPr/>
          <p:nvPr/>
        </p:nvCxnSpPr>
        <p:spPr>
          <a:xfrm>
            <a:off x="7274782" y="3082754"/>
            <a:ext cx="8619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0A7348C-00B6-FC03-B91B-48C2072D7E25}"/>
              </a:ext>
            </a:extLst>
          </p:cNvPr>
          <p:cNvSpPr/>
          <p:nvPr/>
        </p:nvSpPr>
        <p:spPr>
          <a:xfrm>
            <a:off x="8154693" y="2866985"/>
            <a:ext cx="1411613" cy="3502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IoT Function Handling Service</a:t>
            </a:r>
            <a:endParaRPr lang="en-SG" sz="900" b="1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F03D900-BF67-29DA-456E-922A22D88312}"/>
              </a:ext>
            </a:extLst>
          </p:cNvPr>
          <p:cNvCxnSpPr>
            <a:stCxn id="18" idx="3"/>
          </p:cNvCxnSpPr>
          <p:nvPr/>
        </p:nvCxnSpPr>
        <p:spPr>
          <a:xfrm flipV="1">
            <a:off x="4764024" y="3515772"/>
            <a:ext cx="1483226" cy="386810"/>
          </a:xfrm>
          <a:prstGeom prst="bentConnector3">
            <a:avLst>
              <a:gd name="adj1" fmla="val 2719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9140DB7-2B31-320E-EAF4-9261C7743E9C}"/>
              </a:ext>
            </a:extLst>
          </p:cNvPr>
          <p:cNvSpPr/>
          <p:nvPr/>
        </p:nvSpPr>
        <p:spPr>
          <a:xfrm>
            <a:off x="8284366" y="4192625"/>
            <a:ext cx="1411614" cy="36957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Trust Firmware Attestation Service </a:t>
            </a:r>
            <a:endParaRPr lang="en-SG" sz="1100" b="1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BF0F119-4289-D1C0-A210-E8AF84B9B58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274782" y="3482427"/>
            <a:ext cx="1009584" cy="894985"/>
          </a:xfrm>
          <a:prstGeom prst="bentConnector3">
            <a:avLst>
              <a:gd name="adj1" fmla="val 72643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C74105-4FAD-8648-D28D-F2DC208595BD}"/>
              </a:ext>
            </a:extLst>
          </p:cNvPr>
          <p:cNvCxnSpPr>
            <a:cxnSpLocks/>
          </p:cNvCxnSpPr>
          <p:nvPr/>
        </p:nvCxnSpPr>
        <p:spPr>
          <a:xfrm>
            <a:off x="8412939" y="3252057"/>
            <a:ext cx="0" cy="863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70216C7-4CC7-4178-468A-976A14257D8A}"/>
              </a:ext>
            </a:extLst>
          </p:cNvPr>
          <p:cNvSpPr txBox="1"/>
          <p:nvPr/>
        </p:nvSpPr>
        <p:spPr>
          <a:xfrm>
            <a:off x="5759402" y="2591028"/>
            <a:ext cx="1880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Normal IoT data communication channel</a:t>
            </a:r>
            <a:endParaRPr lang="en-SG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06415F-B0B7-0935-1175-F5989C931C65}"/>
              </a:ext>
            </a:extLst>
          </p:cNvPr>
          <p:cNvSpPr txBox="1"/>
          <p:nvPr/>
        </p:nvSpPr>
        <p:spPr>
          <a:xfrm>
            <a:off x="5856348" y="3654190"/>
            <a:ext cx="202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Encrypted firmware attestation data channel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CA5A3EE0-42B4-660B-17E3-D6C91CBB314E}"/>
              </a:ext>
            </a:extLst>
          </p:cNvPr>
          <p:cNvSpPr/>
          <p:nvPr/>
        </p:nvSpPr>
        <p:spPr>
          <a:xfrm>
            <a:off x="8693216" y="3551644"/>
            <a:ext cx="887984" cy="35028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  <a:endParaRPr lang="en-SG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15A5F4C-F7E5-B389-BA2E-2CA1D45B935D}"/>
              </a:ext>
            </a:extLst>
          </p:cNvPr>
          <p:cNvCxnSpPr>
            <a:cxnSpLocks/>
          </p:cNvCxnSpPr>
          <p:nvPr/>
        </p:nvCxnSpPr>
        <p:spPr>
          <a:xfrm>
            <a:off x="9137208" y="3242953"/>
            <a:ext cx="0" cy="3136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4C416D-D81A-7799-C53A-30C2037A7645}"/>
              </a:ext>
            </a:extLst>
          </p:cNvPr>
          <p:cNvCxnSpPr>
            <a:cxnSpLocks/>
          </p:cNvCxnSpPr>
          <p:nvPr/>
        </p:nvCxnSpPr>
        <p:spPr>
          <a:xfrm>
            <a:off x="9137208" y="3908472"/>
            <a:ext cx="0" cy="2703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53E5317-343A-7194-F684-E3E6646DDF1E}"/>
              </a:ext>
            </a:extLst>
          </p:cNvPr>
          <p:cNvSpPr txBox="1"/>
          <p:nvPr/>
        </p:nvSpPr>
        <p:spPr>
          <a:xfrm>
            <a:off x="8638077" y="2370088"/>
            <a:ext cx="132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Cloud Server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6" name="Graphic 65" descr="Shield Tick with solid fill">
            <a:extLst>
              <a:ext uri="{FF2B5EF4-FFF2-40B4-BE49-F238E27FC236}">
                <a16:creationId xmlns:a16="http://schemas.microsoft.com/office/drawing/2014/main" id="{73523D06-DEC3-5689-C7E2-22818981D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64989" y="2603103"/>
            <a:ext cx="484414" cy="48441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D3516E2-A209-C46E-AF46-409E682590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2496" y="1557565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EA8052C-B190-F819-0ABA-721B11E546D8}"/>
              </a:ext>
            </a:extLst>
          </p:cNvPr>
          <p:cNvSpPr txBox="1"/>
          <p:nvPr/>
        </p:nvSpPr>
        <p:spPr>
          <a:xfrm>
            <a:off x="6492003" y="1582994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Red team attacker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E6191F-A622-06D1-70F7-C1FC59420117}"/>
              </a:ext>
            </a:extLst>
          </p:cNvPr>
          <p:cNvSpPr txBox="1"/>
          <p:nvPr/>
        </p:nvSpPr>
        <p:spPr>
          <a:xfrm>
            <a:off x="6240624" y="2069284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Firmware attack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83754C2-E06F-82D7-8BC3-445D9D3B0D5E}"/>
              </a:ext>
            </a:extLst>
          </p:cNvPr>
          <p:cNvCxnSpPr>
            <a:stCxn id="67" idx="2"/>
            <a:endCxn id="66" idx="0"/>
          </p:cNvCxnSpPr>
          <p:nvPr/>
        </p:nvCxnSpPr>
        <p:spPr>
          <a:xfrm rot="5400000">
            <a:off x="5525812" y="1881664"/>
            <a:ext cx="502823" cy="94005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E091A3B6-A1A6-1E19-1569-F5311959E3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5158" y="441593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346293D-AC06-FFFB-8045-5188DA974AD6}"/>
              </a:ext>
            </a:extLst>
          </p:cNvPr>
          <p:cNvSpPr txBox="1"/>
          <p:nvPr/>
        </p:nvSpPr>
        <p:spPr>
          <a:xfrm>
            <a:off x="6865847" y="4007119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Red team attacker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81" name="Graphic 80" descr="Shield Tick with solid fill">
            <a:extLst>
              <a:ext uri="{FF2B5EF4-FFF2-40B4-BE49-F238E27FC236}">
                <a16:creationId xmlns:a16="http://schemas.microsoft.com/office/drawing/2014/main" id="{7B075C4C-F4E4-F143-E2AE-F659FF0F7E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63422" y="4227527"/>
            <a:ext cx="484414" cy="484414"/>
          </a:xfrm>
          <a:prstGeom prst="rect">
            <a:avLst/>
          </a:prstGeom>
        </p:spPr>
      </p:pic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2A053231-AC75-8CBF-7D91-FEA894EFF553}"/>
              </a:ext>
            </a:extLst>
          </p:cNvPr>
          <p:cNvSpPr/>
          <p:nvPr/>
        </p:nvSpPr>
        <p:spPr>
          <a:xfrm>
            <a:off x="5667782" y="2201802"/>
            <a:ext cx="314741" cy="29138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8461BA9B-6F2A-036A-C475-A57358D89AF4}"/>
              </a:ext>
            </a:extLst>
          </p:cNvPr>
          <p:cNvCxnSpPr>
            <a:cxnSpLocks/>
            <a:stCxn id="78" idx="1"/>
            <a:endCxn id="81" idx="3"/>
          </p:cNvCxnSpPr>
          <p:nvPr/>
        </p:nvCxnSpPr>
        <p:spPr>
          <a:xfrm rot="10800000">
            <a:off x="5847836" y="4469734"/>
            <a:ext cx="1197322" cy="21755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C376B90-87BE-F2A0-D986-9251B959A168}"/>
              </a:ext>
            </a:extLst>
          </p:cNvPr>
          <p:cNvSpPr txBox="1"/>
          <p:nvPr/>
        </p:nvSpPr>
        <p:spPr>
          <a:xfrm>
            <a:off x="5924111" y="4666452"/>
            <a:ext cx="1144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Replay attack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5E949688-D739-4F02-4804-30AEE0D10286}"/>
              </a:ext>
            </a:extLst>
          </p:cNvPr>
          <p:cNvSpPr/>
          <p:nvPr/>
        </p:nvSpPr>
        <p:spPr>
          <a:xfrm>
            <a:off x="6012523" y="4331794"/>
            <a:ext cx="314741" cy="29138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8680D49-D378-8A2A-0CFE-FB746A467F57}"/>
              </a:ext>
            </a:extLst>
          </p:cNvPr>
          <p:cNvSpPr txBox="1"/>
          <p:nvPr/>
        </p:nvSpPr>
        <p:spPr>
          <a:xfrm>
            <a:off x="1642415" y="1032998"/>
            <a:ext cx="3112466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b="1" dirty="0" err="1"/>
              <a:t>TrustZone</a:t>
            </a:r>
            <a:r>
              <a:rPr lang="en-US" sz="1600" b="1" dirty="0"/>
              <a:t> Protected  IoT Device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11684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232319-3634-507F-C218-595A3CE57C73}"/>
              </a:ext>
            </a:extLst>
          </p:cNvPr>
          <p:cNvSpPr/>
          <p:nvPr/>
        </p:nvSpPr>
        <p:spPr>
          <a:xfrm>
            <a:off x="676979" y="614235"/>
            <a:ext cx="1719098" cy="249351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08907-34F9-442D-D81F-D4D2D9D6B358}"/>
              </a:ext>
            </a:extLst>
          </p:cNvPr>
          <p:cNvSpPr/>
          <p:nvPr/>
        </p:nvSpPr>
        <p:spPr>
          <a:xfrm>
            <a:off x="2786513" y="614235"/>
            <a:ext cx="2608446" cy="244378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5AD7FC-31B7-1009-49A0-62523B4800DE}"/>
              </a:ext>
            </a:extLst>
          </p:cNvPr>
          <p:cNvCxnSpPr/>
          <p:nvPr/>
        </p:nvCxnSpPr>
        <p:spPr>
          <a:xfrm>
            <a:off x="6001351" y="105878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216809-B4BF-9519-9511-9B620B4763B3}"/>
              </a:ext>
            </a:extLst>
          </p:cNvPr>
          <p:cNvSpPr txBox="1"/>
          <p:nvPr/>
        </p:nvSpPr>
        <p:spPr>
          <a:xfrm>
            <a:off x="5529713" y="3107745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C5C26E-95AF-D9FB-3438-98D7C5EA85A6}"/>
              </a:ext>
            </a:extLst>
          </p:cNvPr>
          <p:cNvSpPr/>
          <p:nvPr/>
        </p:nvSpPr>
        <p:spPr>
          <a:xfrm>
            <a:off x="6651057" y="614235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6AA127-A2EF-1E06-1DF5-D4A44B097196}"/>
              </a:ext>
            </a:extLst>
          </p:cNvPr>
          <p:cNvSpPr txBox="1"/>
          <p:nvPr/>
        </p:nvSpPr>
        <p:spPr>
          <a:xfrm>
            <a:off x="631751" y="577411"/>
            <a:ext cx="2031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Trust App [Trust Zone]</a:t>
            </a:r>
            <a:endParaRPr lang="en-S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089A71-9B6C-2503-D38B-EF6F736916EB}"/>
              </a:ext>
            </a:extLst>
          </p:cNvPr>
          <p:cNvSpPr txBox="1"/>
          <p:nvPr/>
        </p:nvSpPr>
        <p:spPr>
          <a:xfrm>
            <a:off x="2793730" y="612343"/>
            <a:ext cx="2318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Trust Client [Normal world]</a:t>
            </a:r>
            <a:endParaRPr lang="en-SG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3DA9B-A523-78C8-62A6-CC8E8FE59237}"/>
              </a:ext>
            </a:extLst>
          </p:cNvPr>
          <p:cNvSpPr txBox="1"/>
          <p:nvPr/>
        </p:nvSpPr>
        <p:spPr>
          <a:xfrm>
            <a:off x="6651057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Server program</a:t>
            </a:r>
            <a:endParaRPr lang="en-SG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4ED54-428C-50F4-5FC9-C56C8EB84585}"/>
              </a:ext>
            </a:extLst>
          </p:cNvPr>
          <p:cNvSpPr/>
          <p:nvPr/>
        </p:nvSpPr>
        <p:spPr>
          <a:xfrm>
            <a:off x="3320716" y="1140593"/>
            <a:ext cx="1183907" cy="2257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0. Load config file </a:t>
            </a:r>
            <a:endParaRPr lang="en-SG" sz="1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07B26A-60FF-CF8C-0BA0-31D4E5BFBBA9}"/>
              </a:ext>
            </a:extLst>
          </p:cNvPr>
          <p:cNvCxnSpPr/>
          <p:nvPr/>
        </p:nvCxnSpPr>
        <p:spPr>
          <a:xfrm flipH="1">
            <a:off x="4504623" y="1251284"/>
            <a:ext cx="25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2BBF4C2-8646-A71A-17D9-E194810847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4755045" y="1068288"/>
            <a:ext cx="293405" cy="36599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C2D3BA-378D-8F94-50CB-CC65CD47AB40}"/>
              </a:ext>
            </a:extLst>
          </p:cNvPr>
          <p:cNvCxnSpPr/>
          <p:nvPr/>
        </p:nvCxnSpPr>
        <p:spPr>
          <a:xfrm>
            <a:off x="3455471" y="166517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25ABAB-0DB2-6464-93FB-0CFC861C6FD2}"/>
              </a:ext>
            </a:extLst>
          </p:cNvPr>
          <p:cNvCxnSpPr/>
          <p:nvPr/>
        </p:nvCxnSpPr>
        <p:spPr>
          <a:xfrm>
            <a:off x="4697130" y="1665173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F29742-2B3F-FD5D-FFFA-5238BFA326DA}"/>
              </a:ext>
            </a:extLst>
          </p:cNvPr>
          <p:cNvCxnSpPr/>
          <p:nvPr/>
        </p:nvCxnSpPr>
        <p:spPr>
          <a:xfrm>
            <a:off x="3455471" y="1665173"/>
            <a:ext cx="1241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26BBB0-64C5-172B-A8D5-F2A75388D912}"/>
              </a:ext>
            </a:extLst>
          </p:cNvPr>
          <p:cNvCxnSpPr/>
          <p:nvPr/>
        </p:nvCxnSpPr>
        <p:spPr>
          <a:xfrm>
            <a:off x="3983856" y="136690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55E4B-162B-C1ED-F3AD-EA320D1B2DEE}"/>
              </a:ext>
            </a:extLst>
          </p:cNvPr>
          <p:cNvSpPr/>
          <p:nvPr/>
        </p:nvSpPr>
        <p:spPr>
          <a:xfrm>
            <a:off x="2863708" y="1991808"/>
            <a:ext cx="1135592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1. OPTEE session</a:t>
            </a:r>
            <a:endParaRPr lang="en-SG" sz="1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A451AA-B194-7A3F-C372-410293316222}"/>
              </a:ext>
            </a:extLst>
          </p:cNvPr>
          <p:cNvSpPr/>
          <p:nvPr/>
        </p:nvSpPr>
        <p:spPr>
          <a:xfrm>
            <a:off x="4168340" y="2000009"/>
            <a:ext cx="1057579" cy="226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TCP Client</a:t>
            </a:r>
            <a:endParaRPr lang="en-SG" sz="11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BD09FC-50A2-9952-17D1-B90C04E193EA}"/>
              </a:ext>
            </a:extLst>
          </p:cNvPr>
          <p:cNvCxnSpPr/>
          <p:nvPr/>
        </p:nvCxnSpPr>
        <p:spPr>
          <a:xfrm>
            <a:off x="3455471" y="2226202"/>
            <a:ext cx="0" cy="29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6D63CC0-0BB1-7E18-2334-C0FDCE4A1A68}"/>
              </a:ext>
            </a:extLst>
          </p:cNvPr>
          <p:cNvSpPr/>
          <p:nvPr/>
        </p:nvSpPr>
        <p:spPr>
          <a:xfrm>
            <a:off x="2853279" y="2535978"/>
            <a:ext cx="1448410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Tee-supplicant service</a:t>
            </a:r>
            <a:endParaRPr lang="en-SG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D8FF64-7AAF-584A-C51F-938A84C1AD31}"/>
              </a:ext>
            </a:extLst>
          </p:cNvPr>
          <p:cNvSpPr/>
          <p:nvPr/>
        </p:nvSpPr>
        <p:spPr>
          <a:xfrm>
            <a:off x="2863514" y="3175214"/>
            <a:ext cx="1168468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OPTEE driver</a:t>
            </a:r>
            <a:endParaRPr lang="en-SG" sz="11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7A985E-F5FF-7C5E-0C13-1FAA63964189}"/>
              </a:ext>
            </a:extLst>
          </p:cNvPr>
          <p:cNvCxnSpPr/>
          <p:nvPr/>
        </p:nvCxnSpPr>
        <p:spPr>
          <a:xfrm>
            <a:off x="3455471" y="2770372"/>
            <a:ext cx="0" cy="40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AB376E4-B0D6-FE7C-D202-2723EED5728C}"/>
              </a:ext>
            </a:extLst>
          </p:cNvPr>
          <p:cNvSpPr/>
          <p:nvPr/>
        </p:nvSpPr>
        <p:spPr>
          <a:xfrm>
            <a:off x="920215" y="1068288"/>
            <a:ext cx="1322471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2. Accept OPTEE connection</a:t>
            </a:r>
            <a:endParaRPr lang="en-SG" sz="1000" dirty="0"/>
          </a:p>
        </p:txBody>
      </p:sp>
      <p:cxnSp>
        <p:nvCxnSpPr>
          <p:cNvPr id="26" name="Elbow Connector 39">
            <a:extLst>
              <a:ext uri="{FF2B5EF4-FFF2-40B4-BE49-F238E27FC236}">
                <a16:creationId xmlns:a16="http://schemas.microsoft.com/office/drawing/2014/main" id="{D3108C13-FF1F-6F5E-77D6-37B4E402323D}"/>
              </a:ext>
            </a:extLst>
          </p:cNvPr>
          <p:cNvCxnSpPr>
            <a:cxnSpLocks/>
            <a:stCxn id="23" idx="1"/>
            <a:endCxn id="25" idx="3"/>
          </p:cNvCxnSpPr>
          <p:nvPr/>
        </p:nvCxnSpPr>
        <p:spPr>
          <a:xfrm rot="10800000">
            <a:off x="2242686" y="1251285"/>
            <a:ext cx="620828" cy="2041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4B6671-6726-92ED-99B2-4128F441D50A}"/>
              </a:ext>
            </a:extLst>
          </p:cNvPr>
          <p:cNvSpPr txBox="1"/>
          <p:nvPr/>
        </p:nvSpPr>
        <p:spPr>
          <a:xfrm>
            <a:off x="2133437" y="157572"/>
            <a:ext cx="159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Raspberry PI </a:t>
            </a:r>
            <a:endParaRPr lang="en-SG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A6FC1B-4581-CEA8-0410-579DF52BA0CC}"/>
              </a:ext>
            </a:extLst>
          </p:cNvPr>
          <p:cNvSpPr txBox="1"/>
          <p:nvPr/>
        </p:nvSpPr>
        <p:spPr>
          <a:xfrm>
            <a:off x="6552118" y="254996"/>
            <a:ext cx="284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Trust Server Computer</a:t>
            </a:r>
            <a:endParaRPr lang="en-SG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6EA982-130D-F6B5-ABD1-AEBB9856391D}"/>
              </a:ext>
            </a:extLst>
          </p:cNvPr>
          <p:cNvSpPr/>
          <p:nvPr/>
        </p:nvSpPr>
        <p:spPr>
          <a:xfrm>
            <a:off x="6786814" y="1068287"/>
            <a:ext cx="1866298" cy="4305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3. Accept the TCP connection  </a:t>
            </a:r>
            <a:endParaRPr lang="en-SG" sz="1100" dirty="0"/>
          </a:p>
        </p:txBody>
      </p:sp>
      <p:cxnSp>
        <p:nvCxnSpPr>
          <p:cNvPr id="30" name="Elbow Connector 49">
            <a:extLst>
              <a:ext uri="{FF2B5EF4-FFF2-40B4-BE49-F238E27FC236}">
                <a16:creationId xmlns:a16="http://schemas.microsoft.com/office/drawing/2014/main" id="{D32EF725-D570-7C91-0706-4D0229391076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 flipV="1">
            <a:off x="5225919" y="1283548"/>
            <a:ext cx="1560895" cy="829558"/>
          </a:xfrm>
          <a:prstGeom prst="bentConnector3">
            <a:avLst>
              <a:gd name="adj1" fmla="val 359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56627DF7-6EAD-0BCF-35F9-DB45E2CF3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412" y="2614180"/>
            <a:ext cx="321963" cy="3555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5A7DE21-771C-332E-7FC7-0D052E940B06}"/>
              </a:ext>
            </a:extLst>
          </p:cNvPr>
          <p:cNvSpPr txBox="1"/>
          <p:nvPr/>
        </p:nvSpPr>
        <p:spPr>
          <a:xfrm>
            <a:off x="4473119" y="2227969"/>
            <a:ext cx="1045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Arm Chip information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3AF960-1BFC-45F9-B335-9D82D9442B65}"/>
              </a:ext>
            </a:extLst>
          </p:cNvPr>
          <p:cNvSpPr txBox="1"/>
          <p:nvPr/>
        </p:nvSpPr>
        <p:spPr>
          <a:xfrm>
            <a:off x="4489278" y="1360907"/>
            <a:ext cx="924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Config file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75F2CB-AE7C-7F16-A9C7-833611FDF02C}"/>
              </a:ext>
            </a:extLst>
          </p:cNvPr>
          <p:cNvCxnSpPr>
            <a:cxnSpLocks/>
          </p:cNvCxnSpPr>
          <p:nvPr/>
        </p:nvCxnSpPr>
        <p:spPr>
          <a:xfrm flipH="1">
            <a:off x="4308275" y="2653175"/>
            <a:ext cx="446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ED44A8-8347-FCB5-99A7-6BDAAD8DBCA4}"/>
              </a:ext>
            </a:extLst>
          </p:cNvPr>
          <p:cNvSpPr txBox="1"/>
          <p:nvPr/>
        </p:nvSpPr>
        <p:spPr>
          <a:xfrm>
            <a:off x="2325039" y="1498809"/>
            <a:ext cx="1045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Arm Chip UDID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DCA78F-9351-7062-CFBE-E30F5E3DDAB0}"/>
              </a:ext>
            </a:extLst>
          </p:cNvPr>
          <p:cNvSpPr txBox="1"/>
          <p:nvPr/>
        </p:nvSpPr>
        <p:spPr>
          <a:xfrm>
            <a:off x="5522211" y="862862"/>
            <a:ext cx="1045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IoT device information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3A78A03D-4749-90E5-C4F7-E14D7A0B006F}"/>
              </a:ext>
            </a:extLst>
          </p:cNvPr>
          <p:cNvSpPr/>
          <p:nvPr/>
        </p:nvSpPr>
        <p:spPr>
          <a:xfrm>
            <a:off x="859507" y="1691514"/>
            <a:ext cx="1294443" cy="3972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UDID match ? </a:t>
            </a:r>
            <a:endParaRPr lang="en-SG" sz="9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ACA24C-CA23-7C9F-CFC3-8163E0631694}"/>
              </a:ext>
            </a:extLst>
          </p:cNvPr>
          <p:cNvCxnSpPr>
            <a:cxnSpLocks/>
          </p:cNvCxnSpPr>
          <p:nvPr/>
        </p:nvCxnSpPr>
        <p:spPr>
          <a:xfrm>
            <a:off x="1491834" y="1434280"/>
            <a:ext cx="0" cy="23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851852-99CE-673D-4DE3-DE0C704BD2CE}"/>
              </a:ext>
            </a:extLst>
          </p:cNvPr>
          <p:cNvCxnSpPr>
            <a:cxnSpLocks/>
          </p:cNvCxnSpPr>
          <p:nvPr/>
        </p:nvCxnSpPr>
        <p:spPr>
          <a:xfrm>
            <a:off x="1491834" y="2109005"/>
            <a:ext cx="0" cy="23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92228BF-E419-D5DF-BD60-DD24DD75C935}"/>
              </a:ext>
            </a:extLst>
          </p:cNvPr>
          <p:cNvSpPr/>
          <p:nvPr/>
        </p:nvSpPr>
        <p:spPr>
          <a:xfrm>
            <a:off x="1241184" y="2367438"/>
            <a:ext cx="1088127" cy="246742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Device verified 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AA7897-E18A-6C53-A72B-CEBEC47DAEA0}"/>
              </a:ext>
            </a:extLst>
          </p:cNvPr>
          <p:cNvSpPr/>
          <p:nvPr/>
        </p:nvSpPr>
        <p:spPr>
          <a:xfrm>
            <a:off x="773161" y="2706488"/>
            <a:ext cx="1088127" cy="246742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Invalid Device</a:t>
            </a:r>
            <a:endParaRPr lang="en-SG" sz="11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C7F9A8-4CFF-BF12-AA14-AF966CC15E29}"/>
              </a:ext>
            </a:extLst>
          </p:cNvPr>
          <p:cNvCxnSpPr>
            <a:cxnSpLocks/>
            <a:stCxn id="41" idx="1"/>
          </p:cNvCxnSpPr>
          <p:nvPr/>
        </p:nvCxnSpPr>
        <p:spPr>
          <a:xfrm>
            <a:off x="859507" y="1890156"/>
            <a:ext cx="0" cy="81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4767E4E-E858-B84E-2EA2-6DE80FCEA2CB}"/>
              </a:ext>
            </a:extLst>
          </p:cNvPr>
          <p:cNvSpPr txBox="1"/>
          <p:nvPr/>
        </p:nvSpPr>
        <p:spPr>
          <a:xfrm>
            <a:off x="1462567" y="2097313"/>
            <a:ext cx="455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9681B9-1750-2921-6AA7-AD5445854F5F}"/>
              </a:ext>
            </a:extLst>
          </p:cNvPr>
          <p:cNvSpPr txBox="1"/>
          <p:nvPr/>
        </p:nvSpPr>
        <p:spPr>
          <a:xfrm>
            <a:off x="806999" y="2017762"/>
            <a:ext cx="455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Yes</a:t>
            </a:r>
            <a:endParaRPr lang="en-SG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3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Client  Application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OPTEE trust application [client &lt;-&gt; server ] design(10/07/2019)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67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Trust Application</a:t>
            </a:r>
          </a:p>
          <a:p>
            <a:endParaRPr lang="en-US" sz="1000" b="1" dirty="0"/>
          </a:p>
          <a:p>
            <a:r>
              <a:rPr lang="en-US" sz="1000" dirty="0"/>
              <a:t>TA-UUID[7aaaf200-2450-11e4-abe2-0002a5d5c51b]</a:t>
            </a:r>
          </a:p>
          <a:p>
            <a:endParaRPr lang="en-US" sz="1000" dirty="0"/>
          </a:p>
          <a:p>
            <a:r>
              <a:rPr lang="en-US" sz="1000" dirty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AES default Key, AES IV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File address block range.</a:t>
            </a:r>
          </a:p>
          <a:p>
            <a:endParaRPr lang="en-US" sz="900" dirty="0"/>
          </a:p>
          <a:p>
            <a:r>
              <a:rPr lang="en-US" sz="1000" dirty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Accept the </a:t>
            </a:r>
            <a:r>
              <a:rPr lang="en-US" sz="900" dirty="0" err="1"/>
              <a:t>trustClient</a:t>
            </a:r>
            <a:r>
              <a:rPr lang="en-US" sz="900" dirty="0"/>
              <a:t>(normal word) 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default AES-Key, decrypt </a:t>
            </a:r>
            <a:r>
              <a:rPr lang="en-US" sz="900" dirty="0" err="1"/>
              <a:t>msg</a:t>
            </a:r>
            <a:r>
              <a:rPr lang="en-US" sz="900" dirty="0"/>
              <a:t>,  get session key. =&gt; Set AES session key, decrypt </a:t>
            </a:r>
            <a:r>
              <a:rPr lang="en-US" sz="900" dirty="0" err="1"/>
              <a:t>msg</a:t>
            </a:r>
            <a:r>
              <a:rPr lang="en-US" sz="900" dirty="0"/>
              <a:t>  and get challenge str.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Create first </a:t>
            </a:r>
            <a:r>
              <a:rPr lang="en-US" sz="900" dirty="0" err="1"/>
              <a:t>randomSeed</a:t>
            </a:r>
            <a:r>
              <a:rPr lang="en-US" sz="900" dirty="0"/>
              <a:t> and extract challenge string =&gt; random file byte’s address + state list.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Do SWATT calculation for input byte, refresh all the TA(</a:t>
            </a:r>
            <a:r>
              <a:rPr lang="en-US" sz="900" dirty="0" err="1"/>
              <a:t>trustWorld</a:t>
            </a:r>
            <a:r>
              <a:rPr lang="en-US" sz="900" dirty="0"/>
              <a:t>) inside parameters.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Return to step 3, repeat n times.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Finished all and get the final SWATT </a:t>
            </a:r>
            <a:r>
              <a:rPr lang="en-US" sz="900" dirty="0" err="1"/>
              <a:t>int</a:t>
            </a:r>
            <a:r>
              <a:rPr lang="en-US" sz="900" dirty="0"/>
              <a:t>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Key, encrypt SWATT value.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-Key, decrypt </a:t>
            </a:r>
            <a:r>
              <a:rPr lang="en-US" sz="900" dirty="0" err="1"/>
              <a:t>msg</a:t>
            </a:r>
            <a:r>
              <a:rPr lang="en-US" sz="900" dirty="0"/>
              <a:t>, get server verify result.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Normal World [</a:t>
            </a:r>
            <a:r>
              <a:rPr lang="en-US" sz="1200" b="1" dirty="0" err="1"/>
              <a:t>Raspbian</a:t>
            </a:r>
            <a:r>
              <a:rPr lang="en-US" sz="1200" b="1" dirty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49817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Trust Server thread</a:t>
            </a:r>
            <a:r>
              <a:rPr lang="en-US" b="1" dirty="0"/>
              <a:t> 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0 . Init TCP client  and load config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649156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2.2 - Load AES256 key + IV </a:t>
            </a:r>
          </a:p>
          <a:p>
            <a:r>
              <a:rPr lang="en-US" sz="800" b="1" dirty="0"/>
              <a:t>=&gt; Create random 32B session key </a:t>
            </a:r>
            <a:br>
              <a:rPr lang="en-US" sz="800" b="1" dirty="0"/>
            </a:br>
            <a:r>
              <a:rPr lang="en-US" sz="800" b="1" dirty="0"/>
              <a:t>=&gt;  Encrypt session key 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3" y="4928030"/>
            <a:ext cx="0" cy="801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 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46855" y="1460576"/>
            <a:ext cx="29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Login request:  </a:t>
            </a:r>
            <a:r>
              <a:rPr lang="en-US" sz="800" dirty="0" err="1"/>
              <a:t>F;Gateway_ID;Program_V;Key_Version;C_Len</a:t>
            </a:r>
            <a:r>
              <a:rPr lang="en-US" sz="800" dirty="0"/>
              <a:t>, m, n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626941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0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498454" y="2049872"/>
            <a:ext cx="215305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2.3 Forward session key  </a:t>
            </a:r>
            <a:r>
              <a:rPr lang="en-US" sz="800" b="1" dirty="0" err="1"/>
              <a:t>msg</a:t>
            </a:r>
            <a:r>
              <a:rPr lang="en-US" sz="800" b="1" dirty="0"/>
              <a:t> to TA(</a:t>
            </a:r>
            <a:r>
              <a:rPr lang="en-US" sz="800" b="1" dirty="0" err="1"/>
              <a:t>TrustZone</a:t>
            </a:r>
            <a:r>
              <a:rPr lang="en-US" sz="800" b="1" dirty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3.1 Load file in memory and fetch bytes based on the </a:t>
            </a:r>
            <a:r>
              <a:rPr lang="en-US" sz="800" b="1" dirty="0" err="1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3 x m </a:t>
            </a:r>
          </a:p>
          <a:p>
            <a:r>
              <a:rPr lang="en-US" sz="1050" u="sng" dirty="0" err="1"/>
              <a:t>Addr</a:t>
            </a:r>
            <a:r>
              <a:rPr lang="en-US" sz="1050" u="sng" dirty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4. Forward new init seed, swat-seed, state[n], file bytes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5. Load the encrypted </a:t>
            </a:r>
            <a:r>
              <a:rPr lang="en-US" sz="800" b="1" dirty="0" err="1"/>
              <a:t>swatt</a:t>
            </a:r>
            <a:r>
              <a:rPr lang="en-US" sz="800" b="1" dirty="0"/>
              <a:t> </a:t>
            </a:r>
            <a:r>
              <a:rPr lang="en-US" sz="800" b="1" dirty="0" err="1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289422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5.1 Decrypt the SWATT feed back </a:t>
            </a:r>
            <a:r>
              <a:rPr lang="en-US" sz="800" b="1" dirty="0" err="1"/>
              <a:t>msg</a:t>
            </a:r>
            <a:r>
              <a:rPr lang="en-US" sz="800" b="1" dirty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4" y="3528670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7. Forward encrypted feedback  </a:t>
            </a:r>
            <a:r>
              <a:rPr lang="en-US" sz="800" b="1" dirty="0" err="1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64115" y="3653436"/>
            <a:ext cx="2854693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7.1 Load verification result</a:t>
            </a:r>
          </a:p>
          <a:p>
            <a:r>
              <a:rPr lang="en-US" sz="800" b="1" dirty="0"/>
              <a:t> - Verify success =&gt; Terminate </a:t>
            </a:r>
          </a:p>
          <a:p>
            <a:r>
              <a:rPr lang="en-US" sz="800" b="1" dirty="0"/>
              <a:t>-  Verify failed =&gt; Remove the checked program. ( or return to step 2 ) </a:t>
            </a:r>
          </a:p>
          <a:p>
            <a:r>
              <a:rPr lang="en-US" sz="800" b="1" dirty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8. Check the program running status , System library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8.  Decrypt the message  and save the program running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9043393" y="2203267"/>
            <a:ext cx="13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Encrypted AES session key</a:t>
            </a:r>
            <a:endParaRPr lang="en-SG" sz="800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2.3 Session key setup confirm</a:t>
            </a:r>
            <a:endParaRPr lang="en-SG" sz="800" b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454054"/>
            <a:ext cx="2097278" cy="24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2.3 Create the random </a:t>
            </a:r>
            <a:r>
              <a:rPr lang="en-US" sz="800" b="1" dirty="0" err="1"/>
              <a:t>Swatt</a:t>
            </a:r>
            <a:r>
              <a:rPr lang="en-US" sz="800" b="1" dirty="0"/>
              <a:t> Challenge string based on the </a:t>
            </a:r>
            <a:r>
              <a:rPr lang="en-US" sz="800" b="1" dirty="0" err="1"/>
              <a:t>C_len</a:t>
            </a:r>
            <a:r>
              <a:rPr lang="en-US" sz="800" b="1" dirty="0"/>
              <a:t> and encrypted the msg.</a:t>
            </a:r>
            <a:endParaRPr lang="en-SG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2.3 Forward challenge string </a:t>
            </a:r>
            <a:r>
              <a:rPr lang="en-US" sz="800" b="1" dirty="0" err="1"/>
              <a:t>msg</a:t>
            </a:r>
            <a:r>
              <a:rPr lang="en-US" sz="800" b="1" dirty="0"/>
              <a:t> to TA </a:t>
            </a:r>
            <a:endParaRPr lang="en-SG" sz="8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738</Words>
  <Application>Microsoft Office PowerPoint</Application>
  <PresentationFormat>Widescreen</PresentationFormat>
  <Paragraphs>202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19</cp:revision>
  <dcterms:created xsi:type="dcterms:W3CDTF">2024-03-08T07:52:20Z</dcterms:created>
  <dcterms:modified xsi:type="dcterms:W3CDTF">2024-03-09T09:16:47Z</dcterms:modified>
</cp:coreProperties>
</file>