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2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09446-689F-46FF-9FB7-77BF708581DE}" type="datetimeFigureOut">
              <a:rPr lang="en-SG" smtClean="0"/>
              <a:t>9/3/2024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C1F23-1A65-4BFF-9AFE-E2EF36DC50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4715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9C1F23-1A65-4BFF-9AFE-E2EF36DC507F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0520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9C1F23-1A65-4BFF-9AFE-E2EF36DC507F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7129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E605A-E658-4718-A0B0-0E0D18691EE8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1395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FBC4A-7BD0-E09D-D01F-33D399C5D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F6C95-6185-4D2F-C97E-92EB26F896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E0B81-F18F-435F-2005-6182F7496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8E07C-796C-4AF5-99C4-45330ADE35B1}" type="datetimeFigureOut">
              <a:rPr lang="en-SG" smtClean="0"/>
              <a:t>9/3/2024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016AB-1AB3-3872-6AE8-2FB62B992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1BDF6-4F47-6977-1E87-AF9312D70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77E3-75CF-41F5-AC34-CC4AEEC0D1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8033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9505A-6994-E341-CEC3-06E1D83CA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EA0A5C-074C-0566-F7C5-417DDB6C2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ACC13-BB85-6026-D2B1-75AC0697F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8E07C-796C-4AF5-99C4-45330ADE35B1}" type="datetimeFigureOut">
              <a:rPr lang="en-SG" smtClean="0"/>
              <a:t>9/3/2024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72AA5-BEA6-5390-48CF-A1E863AE5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879F1-A7FE-5575-3452-50DA60F3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77E3-75CF-41F5-AC34-CC4AEEC0D1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8005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4A2C23-D689-3DF0-30DF-E40F400AB4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5570C2-FD30-E756-A7B9-D01542572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721D4-BC4C-8AE3-A907-E1E3781EC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8E07C-796C-4AF5-99C4-45330ADE35B1}" type="datetimeFigureOut">
              <a:rPr lang="en-SG" smtClean="0"/>
              <a:t>9/3/2024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A631F-8DFE-F8D7-25DD-E959E4EB2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C6837-560F-BE67-6D0C-1B6F28A21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77E3-75CF-41F5-AC34-CC4AEEC0D1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5919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2B739-908E-F214-EA45-7565A8A6E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E8B7-4BCC-30CB-E201-745D67C37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754DF-2984-7C6E-053A-1366AF54A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8E07C-796C-4AF5-99C4-45330ADE35B1}" type="datetimeFigureOut">
              <a:rPr lang="en-SG" smtClean="0"/>
              <a:t>9/3/2024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5EA57-6A0A-32D6-983F-6FB099F13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DB8E-A5FC-8D29-697C-EA2BC1185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77E3-75CF-41F5-AC34-CC4AEEC0D1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191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D84F5-3E77-47B1-4DE7-52E6A466E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998B3-D9A7-D025-F27B-2475595EA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229FB-2120-0B30-1F74-D3536B81F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8E07C-796C-4AF5-99C4-45330ADE35B1}" type="datetimeFigureOut">
              <a:rPr lang="en-SG" smtClean="0"/>
              <a:t>9/3/2024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51E5F-55D4-D664-0874-825484F10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E6D7A-1DFD-B1B1-EBB7-D69DB49B5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77E3-75CF-41F5-AC34-CC4AEEC0D1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0232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119FA-D2E9-59AE-40F9-583DB2756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FF859-73B9-2283-8DDC-B9BC955F71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BEB85E-FD06-66A6-19AD-1752EAE3C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67E26A-17D3-EF95-0D8B-AAA4357F0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8E07C-796C-4AF5-99C4-45330ADE35B1}" type="datetimeFigureOut">
              <a:rPr lang="en-SG" smtClean="0"/>
              <a:t>9/3/2024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0E235-C553-470F-B2D3-38287F705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3D0E3D-0025-D773-1E28-8B153BC31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77E3-75CF-41F5-AC34-CC4AEEC0D1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0551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EA763-3E72-49D8-EB12-45C9FC72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9DB4D-4D36-EE15-872A-A41257E9A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69ADC-A095-1359-4E4C-83019FF7B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11739-A214-21C9-DC3B-7C8532634D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180869-1E8E-5CE6-87A4-8DAFAED838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7F1C3C-89DE-5051-1E36-ED92C1B76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8E07C-796C-4AF5-99C4-45330ADE35B1}" type="datetimeFigureOut">
              <a:rPr lang="en-SG" smtClean="0"/>
              <a:t>9/3/2024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59F956-B0FF-E387-09C3-08746F7E6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7ABBF6-B10E-0FAE-E6F5-4EBB5EFF7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77E3-75CF-41F5-AC34-CC4AEEC0D1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3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B7C6F-130D-D806-8585-B823F6C91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8E8DB2-266B-CFDA-8A5D-A0E4CF5C7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8E07C-796C-4AF5-99C4-45330ADE35B1}" type="datetimeFigureOut">
              <a:rPr lang="en-SG" smtClean="0"/>
              <a:t>9/3/2024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398509-8822-7E5C-9071-D955FDF28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348327-7203-D065-54B3-B42393D92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77E3-75CF-41F5-AC34-CC4AEEC0D1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9316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2F5E91-D997-867F-431B-204E5FF58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8E07C-796C-4AF5-99C4-45330ADE35B1}" type="datetimeFigureOut">
              <a:rPr lang="en-SG" smtClean="0"/>
              <a:t>9/3/2024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2406A2-ABE3-0437-C6AB-33E9BCA3A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075BB-B593-5C0D-699E-C36264B4D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77E3-75CF-41F5-AC34-CC4AEEC0D1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2408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987CB-A76F-F041-829C-F7DD4340D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60F92-5A09-4A0A-A447-8EC9909FD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F6464-2BD5-637A-8028-2C8A70234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4CB31-9A26-24C3-A893-174CBC002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8E07C-796C-4AF5-99C4-45330ADE35B1}" type="datetimeFigureOut">
              <a:rPr lang="en-SG" smtClean="0"/>
              <a:t>9/3/2024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9CBBB-58DE-9610-CC8F-01665BD55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8FE8E-2510-B0A9-71F2-BD2D534D9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77E3-75CF-41F5-AC34-CC4AEEC0D1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0984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38466-201E-2AEC-8DC1-33D9A73DE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AAE17E-2880-860D-0FCA-96F2A0E435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3A6EA-198A-D000-0ABC-5671FCCAB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19795-891A-6731-F19D-8F2FE6A2F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8E07C-796C-4AF5-99C4-45330ADE35B1}" type="datetimeFigureOut">
              <a:rPr lang="en-SG" smtClean="0"/>
              <a:t>9/3/2024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D58F62-1159-AB10-F11D-FF5C2F815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338C6-A5E8-33C7-785B-85F1A7DCB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77E3-75CF-41F5-AC34-CC4AEEC0D1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2424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857712-29B3-32FB-9101-AFC30269A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2B2D5-184F-58B5-3BE1-13015B30C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57350-2A84-BA24-C754-9534F8D6E9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F8E07C-796C-4AF5-99C4-45330ADE35B1}" type="datetimeFigureOut">
              <a:rPr lang="en-SG" smtClean="0"/>
              <a:t>9/3/2024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B9D34-5FFD-FE28-30C8-D9C455B082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E3DAA-2C5D-4809-AA62-E712FD755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EF77E3-75CF-41F5-AC34-CC4AEEC0D1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721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23">
            <a:extLst>
              <a:ext uri="{FF2B5EF4-FFF2-40B4-BE49-F238E27FC236}">
                <a16:creationId xmlns:a16="http://schemas.microsoft.com/office/drawing/2014/main" id="{47ED4A68-AE82-BDBC-FBB5-8140DD5D63DD}"/>
              </a:ext>
            </a:extLst>
          </p:cNvPr>
          <p:cNvSpPr/>
          <p:nvPr/>
        </p:nvSpPr>
        <p:spPr>
          <a:xfrm>
            <a:off x="3281807" y="2322105"/>
            <a:ext cx="516863" cy="34569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2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598036-00AE-617E-AD12-9D80ED603D7E}"/>
              </a:ext>
            </a:extLst>
          </p:cNvPr>
          <p:cNvSpPr/>
          <p:nvPr/>
        </p:nvSpPr>
        <p:spPr>
          <a:xfrm>
            <a:off x="813491" y="2049533"/>
            <a:ext cx="2242360" cy="36589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EDB8C50-EFA6-E9B3-AAF1-088A6A5677D9}"/>
              </a:ext>
            </a:extLst>
          </p:cNvPr>
          <p:cNvCxnSpPr>
            <a:cxnSpLocks/>
          </p:cNvCxnSpPr>
          <p:nvPr/>
        </p:nvCxnSpPr>
        <p:spPr>
          <a:xfrm flipH="1">
            <a:off x="2909241" y="4206454"/>
            <a:ext cx="1968927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DE49388-7FF2-9929-9E02-614D31C34E6E}"/>
              </a:ext>
            </a:extLst>
          </p:cNvPr>
          <p:cNvCxnSpPr>
            <a:cxnSpLocks/>
          </p:cNvCxnSpPr>
          <p:nvPr/>
        </p:nvCxnSpPr>
        <p:spPr>
          <a:xfrm flipH="1">
            <a:off x="6407146" y="4060757"/>
            <a:ext cx="220111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A55BA3F-0981-B0D5-F5CA-95151BEB361A}"/>
              </a:ext>
            </a:extLst>
          </p:cNvPr>
          <p:cNvCxnSpPr>
            <a:cxnSpLocks/>
          </p:cNvCxnSpPr>
          <p:nvPr/>
        </p:nvCxnSpPr>
        <p:spPr>
          <a:xfrm>
            <a:off x="6412246" y="4246764"/>
            <a:ext cx="2196010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A4DEBCED-75D5-1CF1-A0EC-7C78379554C7}"/>
              </a:ext>
            </a:extLst>
          </p:cNvPr>
          <p:cNvSpPr/>
          <p:nvPr/>
        </p:nvSpPr>
        <p:spPr>
          <a:xfrm>
            <a:off x="578724" y="1682496"/>
            <a:ext cx="5960988" cy="4178807"/>
          </a:xfrm>
          <a:prstGeom prst="rect">
            <a:avLst/>
          </a:prstGeom>
          <a:noFill/>
          <a:ln w="19050">
            <a:solidFill>
              <a:schemeClr val="tx2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305F9E-948E-10DA-8817-A1F4003FE4E0}"/>
              </a:ext>
            </a:extLst>
          </p:cNvPr>
          <p:cNvSpPr txBox="1"/>
          <p:nvPr/>
        </p:nvSpPr>
        <p:spPr>
          <a:xfrm>
            <a:off x="453270" y="1356950"/>
            <a:ext cx="4476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Raspberry PI 3 [Firmware Attestation Trust Client ]</a:t>
            </a:r>
            <a:endParaRPr lang="en-SG" sz="14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3827D0-E2EA-DF2A-D469-A717DD34B3D3}"/>
              </a:ext>
            </a:extLst>
          </p:cNvPr>
          <p:cNvSpPr txBox="1"/>
          <p:nvPr/>
        </p:nvSpPr>
        <p:spPr>
          <a:xfrm>
            <a:off x="736905" y="1758795"/>
            <a:ext cx="2262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Trust Zone Secure World </a:t>
            </a:r>
            <a:endParaRPr lang="en-SG" sz="14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121EE6-2BD1-5F65-C107-33CC65FD6241}"/>
              </a:ext>
            </a:extLst>
          </p:cNvPr>
          <p:cNvSpPr/>
          <p:nvPr/>
        </p:nvSpPr>
        <p:spPr>
          <a:xfrm>
            <a:off x="1044517" y="2208902"/>
            <a:ext cx="1760198" cy="8857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Trust Storage</a:t>
            </a:r>
          </a:p>
          <a:p>
            <a:r>
              <a:rPr lang="en-US" sz="1200" dirty="0">
                <a:solidFill>
                  <a:schemeClr val="tx1"/>
                </a:solidFill>
              </a:rPr>
              <a:t>- Arm Chip UDID</a:t>
            </a:r>
          </a:p>
          <a:p>
            <a:r>
              <a:rPr lang="en-US" sz="1200" dirty="0">
                <a:solidFill>
                  <a:schemeClr val="tx1"/>
                </a:solidFill>
              </a:rPr>
              <a:t>- RSA encryption key list</a:t>
            </a:r>
          </a:p>
          <a:p>
            <a:r>
              <a:rPr lang="en-US" sz="1200" dirty="0">
                <a:solidFill>
                  <a:schemeClr val="tx1"/>
                </a:solidFill>
              </a:rPr>
              <a:t>- Attestation result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1C820A-D479-93B5-13BF-D68E75406559}"/>
              </a:ext>
            </a:extLst>
          </p:cNvPr>
          <p:cNvSpPr txBox="1"/>
          <p:nvPr/>
        </p:nvSpPr>
        <p:spPr>
          <a:xfrm>
            <a:off x="4210034" y="1782212"/>
            <a:ext cx="2262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Raspbian Normal World </a:t>
            </a:r>
            <a:endParaRPr lang="en-SG" sz="14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CF0102-C561-1CC5-CDBC-B9A8BDDB3ACB}"/>
              </a:ext>
            </a:extLst>
          </p:cNvPr>
          <p:cNvSpPr/>
          <p:nvPr/>
        </p:nvSpPr>
        <p:spPr>
          <a:xfrm>
            <a:off x="4631411" y="3979586"/>
            <a:ext cx="1748434" cy="38749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IoT hub communication module  </a:t>
            </a:r>
            <a:endParaRPr lang="en-SG" sz="1100" b="1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0A3F99F-B4E2-2613-03FC-B7773C03412E}"/>
              </a:ext>
            </a:extLst>
          </p:cNvPr>
          <p:cNvCxnSpPr/>
          <p:nvPr/>
        </p:nvCxnSpPr>
        <p:spPr>
          <a:xfrm>
            <a:off x="813491" y="3273552"/>
            <a:ext cx="2242360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5F1EDD4-3EAD-9162-97B9-51260BEC0C15}"/>
              </a:ext>
            </a:extLst>
          </p:cNvPr>
          <p:cNvSpPr/>
          <p:nvPr/>
        </p:nvSpPr>
        <p:spPr>
          <a:xfrm>
            <a:off x="1502543" y="4123561"/>
            <a:ext cx="1388411" cy="3077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Message decryption function </a:t>
            </a:r>
            <a:endParaRPr lang="en-SG" sz="9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B3CEFD-C72A-D329-6E77-22AB48232341}"/>
              </a:ext>
            </a:extLst>
          </p:cNvPr>
          <p:cNvSpPr/>
          <p:nvPr/>
        </p:nvSpPr>
        <p:spPr>
          <a:xfrm>
            <a:off x="1502543" y="3652301"/>
            <a:ext cx="1388411" cy="3077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Arm UDID verification function </a:t>
            </a:r>
            <a:endParaRPr lang="en-SG" sz="9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924A50-5552-4A70-79C3-09EFB1D6F306}"/>
              </a:ext>
            </a:extLst>
          </p:cNvPr>
          <p:cNvSpPr/>
          <p:nvPr/>
        </p:nvSpPr>
        <p:spPr>
          <a:xfrm>
            <a:off x="1502542" y="4641803"/>
            <a:ext cx="1388411" cy="3077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Firmware attestation algo function</a:t>
            </a:r>
            <a:endParaRPr lang="en-SG" sz="9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4FA12D-EB3B-9649-AA77-BE8B7F2C4FB9}"/>
              </a:ext>
            </a:extLst>
          </p:cNvPr>
          <p:cNvSpPr/>
          <p:nvPr/>
        </p:nvSpPr>
        <p:spPr>
          <a:xfrm>
            <a:off x="1482432" y="5164399"/>
            <a:ext cx="1388411" cy="3077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Result encryption function </a:t>
            </a:r>
            <a:endParaRPr lang="en-SG" sz="900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A1FE3B-03B5-715A-DBB6-65A6BE6349A7}"/>
              </a:ext>
            </a:extLst>
          </p:cNvPr>
          <p:cNvSpPr/>
          <p:nvPr/>
        </p:nvSpPr>
        <p:spPr>
          <a:xfrm>
            <a:off x="4073730" y="3419776"/>
            <a:ext cx="1606390" cy="29002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IoT data load module  </a:t>
            </a:r>
            <a:endParaRPr lang="en-SG" sz="1100" b="1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1BE57D78-05E5-0ED6-E95A-A0B3751CA3E0}"/>
              </a:ext>
            </a:extLst>
          </p:cNvPr>
          <p:cNvCxnSpPr>
            <a:cxnSpLocks/>
            <a:stCxn id="28" idx="1"/>
            <a:endCxn id="16" idx="3"/>
          </p:cNvCxnSpPr>
          <p:nvPr/>
        </p:nvCxnSpPr>
        <p:spPr>
          <a:xfrm rot="10800000" flipV="1">
            <a:off x="2890954" y="3564786"/>
            <a:ext cx="1182776" cy="2414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E6E2F65-98CB-D6DE-17EC-8AD5239AE049}"/>
              </a:ext>
            </a:extLst>
          </p:cNvPr>
          <p:cNvCxnSpPr>
            <a:cxnSpLocks/>
            <a:endCxn id="15" idx="1"/>
          </p:cNvCxnSpPr>
          <p:nvPr/>
        </p:nvCxnSpPr>
        <p:spPr>
          <a:xfrm rot="16200000" flipH="1">
            <a:off x="828680" y="3603587"/>
            <a:ext cx="1182828" cy="164897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2FA674-A7D1-53DB-E09B-2B8E0357E716}"/>
              </a:ext>
            </a:extLst>
          </p:cNvPr>
          <p:cNvCxnSpPr>
            <a:stCxn id="9" idx="2"/>
          </p:cNvCxnSpPr>
          <p:nvPr/>
        </p:nvCxnSpPr>
        <p:spPr>
          <a:xfrm>
            <a:off x="1924616" y="3094622"/>
            <a:ext cx="0" cy="55767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7D368082-F066-F336-5E5B-2F9FE760FFF1}"/>
              </a:ext>
            </a:extLst>
          </p:cNvPr>
          <p:cNvCxnSpPr>
            <a:cxnSpLocks/>
            <a:stCxn id="17" idx="1"/>
          </p:cNvCxnSpPr>
          <p:nvPr/>
        </p:nvCxnSpPr>
        <p:spPr>
          <a:xfrm rot="10800000">
            <a:off x="1250434" y="3094620"/>
            <a:ext cx="252108" cy="1701073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060E0E30-62FC-6E88-C9B1-4FDF878BE66D}"/>
              </a:ext>
            </a:extLst>
          </p:cNvPr>
          <p:cNvCxnSpPr>
            <a:cxnSpLocks/>
            <a:endCxn id="18" idx="1"/>
          </p:cNvCxnSpPr>
          <p:nvPr/>
        </p:nvCxnSpPr>
        <p:spPr>
          <a:xfrm rot="16200000" flipH="1">
            <a:off x="177431" y="4013287"/>
            <a:ext cx="2223668" cy="386334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A4CCD2D5-0532-5927-D3D3-80DB151C9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934" y="3325790"/>
            <a:ext cx="321963" cy="35550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9F3E88B-3372-B629-CFF7-BFDD3098E0F1}"/>
              </a:ext>
            </a:extLst>
          </p:cNvPr>
          <p:cNvSpPr txBox="1"/>
          <p:nvPr/>
        </p:nvSpPr>
        <p:spPr>
          <a:xfrm>
            <a:off x="3028036" y="3282888"/>
            <a:ext cx="10455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Arm Chip UDID</a:t>
            </a:r>
            <a:endParaRPr lang="en-SG" sz="11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8B340A-4AFA-D9D3-631E-A8539AB8DE6D}"/>
              </a:ext>
            </a:extLst>
          </p:cNvPr>
          <p:cNvSpPr txBox="1"/>
          <p:nvPr/>
        </p:nvSpPr>
        <p:spPr>
          <a:xfrm>
            <a:off x="3107431" y="3995837"/>
            <a:ext cx="16852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Encrypted  seeds message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0605FCE-1FBF-69B6-878D-C303DC1D68B1}"/>
              </a:ext>
            </a:extLst>
          </p:cNvPr>
          <p:cNvCxnSpPr>
            <a:cxnSpLocks/>
          </p:cNvCxnSpPr>
          <p:nvPr/>
        </p:nvCxnSpPr>
        <p:spPr>
          <a:xfrm>
            <a:off x="1959334" y="4454316"/>
            <a:ext cx="0" cy="18748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CA2424F-D262-0D3B-5D7E-353180CA027F}"/>
              </a:ext>
            </a:extLst>
          </p:cNvPr>
          <p:cNvSpPr txBox="1"/>
          <p:nvPr/>
        </p:nvSpPr>
        <p:spPr>
          <a:xfrm>
            <a:off x="1938817" y="4419562"/>
            <a:ext cx="10586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FA algo seeds</a:t>
            </a:r>
            <a:endParaRPr lang="en-SG" sz="1100" b="1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6D073DA-B478-D301-D688-E4D371B1E867}"/>
              </a:ext>
            </a:extLst>
          </p:cNvPr>
          <p:cNvSpPr/>
          <p:nvPr/>
        </p:nvSpPr>
        <p:spPr>
          <a:xfrm>
            <a:off x="4121999" y="4560830"/>
            <a:ext cx="1748434" cy="38749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Firmware program and memory prob module</a:t>
            </a:r>
            <a:endParaRPr lang="en-SG" sz="1100" b="1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E883B5A-BCE0-6BC1-C903-9BCDB7D826E7}"/>
              </a:ext>
            </a:extLst>
          </p:cNvPr>
          <p:cNvCxnSpPr>
            <a:cxnSpLocks/>
          </p:cNvCxnSpPr>
          <p:nvPr/>
        </p:nvCxnSpPr>
        <p:spPr>
          <a:xfrm flipV="1">
            <a:off x="2873632" y="4725645"/>
            <a:ext cx="123104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957A694A-D262-8505-980D-CF32C65157F2}"/>
              </a:ext>
            </a:extLst>
          </p:cNvPr>
          <p:cNvSpPr txBox="1"/>
          <p:nvPr/>
        </p:nvSpPr>
        <p:spPr>
          <a:xfrm>
            <a:off x="3003255" y="4464035"/>
            <a:ext cx="12572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Mem Addresses </a:t>
            </a:r>
            <a:endParaRPr lang="en-SG" sz="1100" b="1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AC53EA5-7614-82B2-4FCC-97355CBA0F12}"/>
              </a:ext>
            </a:extLst>
          </p:cNvPr>
          <p:cNvCxnSpPr>
            <a:cxnSpLocks/>
          </p:cNvCxnSpPr>
          <p:nvPr/>
        </p:nvCxnSpPr>
        <p:spPr>
          <a:xfrm flipH="1">
            <a:off x="2882776" y="4864288"/>
            <a:ext cx="12127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589596DE-CC72-9F85-451F-A6392D8B25E8}"/>
              </a:ext>
            </a:extLst>
          </p:cNvPr>
          <p:cNvSpPr txBox="1"/>
          <p:nvPr/>
        </p:nvSpPr>
        <p:spPr>
          <a:xfrm>
            <a:off x="3028036" y="4879656"/>
            <a:ext cx="12572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Mem byte data</a:t>
            </a:r>
            <a:endParaRPr lang="en-SG" sz="1100" b="1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DCDD6E6-DFDC-4C97-076B-FBFE41EFF539}"/>
              </a:ext>
            </a:extLst>
          </p:cNvPr>
          <p:cNvCxnSpPr>
            <a:cxnSpLocks/>
          </p:cNvCxnSpPr>
          <p:nvPr/>
        </p:nvCxnSpPr>
        <p:spPr>
          <a:xfrm flipV="1">
            <a:off x="4573420" y="4948326"/>
            <a:ext cx="0" cy="1636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634E2AE5-AC07-62A9-2554-7DBE040CDB65}"/>
              </a:ext>
            </a:extLst>
          </p:cNvPr>
          <p:cNvSpPr/>
          <p:nvPr/>
        </p:nvSpPr>
        <p:spPr>
          <a:xfrm>
            <a:off x="4210034" y="5119093"/>
            <a:ext cx="702317" cy="2567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Firmware </a:t>
            </a:r>
            <a:endParaRPr lang="en-SG" sz="900" b="1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6FE04B6-DBD4-ABE8-35B0-B71815C9336C}"/>
              </a:ext>
            </a:extLst>
          </p:cNvPr>
          <p:cNvCxnSpPr>
            <a:cxnSpLocks/>
          </p:cNvCxnSpPr>
          <p:nvPr/>
        </p:nvCxnSpPr>
        <p:spPr>
          <a:xfrm flipV="1">
            <a:off x="5493916" y="4955425"/>
            <a:ext cx="0" cy="1636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6A574616-2508-0502-1C8F-86A3AB6012FE}"/>
              </a:ext>
            </a:extLst>
          </p:cNvPr>
          <p:cNvSpPr/>
          <p:nvPr/>
        </p:nvSpPr>
        <p:spPr>
          <a:xfrm>
            <a:off x="5168116" y="5115958"/>
            <a:ext cx="702317" cy="2567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Memory </a:t>
            </a:r>
            <a:endParaRPr lang="en-SG" sz="900" b="1" dirty="0"/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BFD3E33A-2748-BB2E-F59F-BEE4633D5659}"/>
              </a:ext>
            </a:extLst>
          </p:cNvPr>
          <p:cNvCxnSpPr>
            <a:cxnSpLocks/>
            <a:stCxn id="18" idx="2"/>
          </p:cNvCxnSpPr>
          <p:nvPr/>
        </p:nvCxnSpPr>
        <p:spPr>
          <a:xfrm rot="5400000" flipH="1" flipV="1">
            <a:off x="3594777" y="2990082"/>
            <a:ext cx="1063954" cy="3900233"/>
          </a:xfrm>
          <a:prstGeom prst="bentConnector4">
            <a:avLst>
              <a:gd name="adj1" fmla="val -15470"/>
              <a:gd name="adj2" fmla="val 100163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AAE429D0-3841-BE08-C11A-9AA7EB2825D1}"/>
              </a:ext>
            </a:extLst>
          </p:cNvPr>
          <p:cNvSpPr txBox="1"/>
          <p:nvPr/>
        </p:nvSpPr>
        <p:spPr>
          <a:xfrm>
            <a:off x="3028036" y="5399812"/>
            <a:ext cx="2583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Encrypted attestation result message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64B385-7B91-5BD3-5417-CA72BD7124F4}"/>
              </a:ext>
            </a:extLst>
          </p:cNvPr>
          <p:cNvSpPr txBox="1"/>
          <p:nvPr/>
        </p:nvSpPr>
        <p:spPr>
          <a:xfrm>
            <a:off x="766625" y="3353276"/>
            <a:ext cx="2619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Trust Execution Environment </a:t>
            </a:r>
            <a:endParaRPr lang="en-SG" sz="1200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24D4212-F86F-46B0-BE48-53458F8F5D08}"/>
              </a:ext>
            </a:extLst>
          </p:cNvPr>
          <p:cNvSpPr txBox="1"/>
          <p:nvPr/>
        </p:nvSpPr>
        <p:spPr>
          <a:xfrm>
            <a:off x="744136" y="5359519"/>
            <a:ext cx="767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OPTEE</a:t>
            </a:r>
            <a:endParaRPr lang="en-SG" sz="1400" b="1" dirty="0"/>
          </a:p>
        </p:txBody>
      </p:sp>
      <p:sp>
        <p:nvSpPr>
          <p:cNvPr id="97" name="Cloud 96">
            <a:extLst>
              <a:ext uri="{FF2B5EF4-FFF2-40B4-BE49-F238E27FC236}">
                <a16:creationId xmlns:a16="http://schemas.microsoft.com/office/drawing/2014/main" id="{ED729499-E5B6-E05B-E695-041B2862D561}"/>
              </a:ext>
            </a:extLst>
          </p:cNvPr>
          <p:cNvSpPr/>
          <p:nvPr/>
        </p:nvSpPr>
        <p:spPr>
          <a:xfrm>
            <a:off x="7082168" y="3896824"/>
            <a:ext cx="1027532" cy="675965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en-SG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E5193DB-24B3-F4EF-6053-53E9A1370C8B}"/>
              </a:ext>
            </a:extLst>
          </p:cNvPr>
          <p:cNvSpPr txBox="1"/>
          <p:nvPr/>
        </p:nvSpPr>
        <p:spPr>
          <a:xfrm>
            <a:off x="7184261" y="4049030"/>
            <a:ext cx="8231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network</a:t>
            </a:r>
            <a:r>
              <a:rPr lang="en-US" sz="1100" b="1" dirty="0"/>
              <a:t> </a:t>
            </a:r>
            <a:endParaRPr lang="en-SG" sz="1100" b="1" dirty="0"/>
          </a:p>
        </p:txBody>
      </p:sp>
      <p:pic>
        <p:nvPicPr>
          <p:cNvPr id="99" name="Picture 4" descr="Top Networking Interview Questions (2023) - InterviewBit">
            <a:extLst>
              <a:ext uri="{FF2B5EF4-FFF2-40B4-BE49-F238E27FC236}">
                <a16:creationId xmlns:a16="http://schemas.microsoft.com/office/drawing/2014/main" id="{D99E16F2-3401-D4CC-9D84-54B4420D54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19"/>
          <a:stretch/>
        </p:blipFill>
        <p:spPr bwMode="auto">
          <a:xfrm>
            <a:off x="8608256" y="3783898"/>
            <a:ext cx="910093" cy="73434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78FD3E9F-2CE7-DC8C-C1F6-B5194333965D}"/>
              </a:ext>
            </a:extLst>
          </p:cNvPr>
          <p:cNvSpPr txBox="1"/>
          <p:nvPr/>
        </p:nvSpPr>
        <p:spPr>
          <a:xfrm>
            <a:off x="6631033" y="3472089"/>
            <a:ext cx="16063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50000"/>
                  </a:schemeClr>
                </a:solidFill>
              </a:rPr>
              <a:t>Encrypted Firmware attestation request</a:t>
            </a:r>
            <a:endParaRPr lang="en-SG" sz="11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205A82C-47CB-DACB-8531-8CA36ABD9810}"/>
              </a:ext>
            </a:extLst>
          </p:cNvPr>
          <p:cNvSpPr txBox="1"/>
          <p:nvPr/>
        </p:nvSpPr>
        <p:spPr>
          <a:xfrm>
            <a:off x="6691089" y="4513199"/>
            <a:ext cx="16063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Encrypted Firmware attestation result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0D6CD7A-20A7-0CE9-8302-F74F30BF4BA9}"/>
              </a:ext>
            </a:extLst>
          </p:cNvPr>
          <p:cNvSpPr txBox="1"/>
          <p:nvPr/>
        </p:nvSpPr>
        <p:spPr>
          <a:xfrm>
            <a:off x="8441538" y="3259485"/>
            <a:ext cx="1424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IoT Device Control Hub</a:t>
            </a:r>
            <a:endParaRPr lang="en-SG" sz="1400" b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538E4C4-0378-A322-6EEB-C261FDD00FEE}"/>
              </a:ext>
            </a:extLst>
          </p:cNvPr>
          <p:cNvSpPr txBox="1"/>
          <p:nvPr/>
        </p:nvSpPr>
        <p:spPr>
          <a:xfrm>
            <a:off x="5631641" y="2939579"/>
            <a:ext cx="10455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Arm Chip information</a:t>
            </a:r>
            <a:endParaRPr lang="en-SG" sz="1100" b="1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6D23C11-29A3-7BB1-2131-4AA58479C25D}"/>
              </a:ext>
            </a:extLst>
          </p:cNvPr>
          <p:cNvSpPr/>
          <p:nvPr/>
        </p:nvSpPr>
        <p:spPr>
          <a:xfrm>
            <a:off x="4057412" y="2948614"/>
            <a:ext cx="1384341" cy="29002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TEE verify module </a:t>
            </a:r>
            <a:endParaRPr lang="en-SG" sz="1100" b="1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132C908-F5C9-13FF-D8A7-69D62712A24F}"/>
              </a:ext>
            </a:extLst>
          </p:cNvPr>
          <p:cNvSpPr txBox="1"/>
          <p:nvPr/>
        </p:nvSpPr>
        <p:spPr>
          <a:xfrm>
            <a:off x="3237713" y="2343053"/>
            <a:ext cx="8044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TEE driver</a:t>
            </a:r>
            <a:endParaRPr lang="en-SG" sz="1100" b="1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A5570B14-D08E-DB5C-AE65-B6240B7AFB6A}"/>
              </a:ext>
            </a:extLst>
          </p:cNvPr>
          <p:cNvCxnSpPr>
            <a:cxnSpLocks/>
            <a:stCxn id="122" idx="1"/>
          </p:cNvCxnSpPr>
          <p:nvPr/>
        </p:nvCxnSpPr>
        <p:spPr>
          <a:xfrm flipH="1">
            <a:off x="3809642" y="3093624"/>
            <a:ext cx="2477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B5C1053-0488-5591-AB28-C11C7EB126AD}"/>
              </a:ext>
            </a:extLst>
          </p:cNvPr>
          <p:cNvSpPr/>
          <p:nvPr/>
        </p:nvSpPr>
        <p:spPr>
          <a:xfrm>
            <a:off x="4073544" y="2387587"/>
            <a:ext cx="1241078" cy="24547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Trust Client Init</a:t>
            </a:r>
            <a:endParaRPr lang="en-SG" sz="1100" b="1" dirty="0"/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33BC2D5E-190A-AA8D-5191-614194D64FA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9" r="11155"/>
          <a:stretch/>
        </p:blipFill>
        <p:spPr>
          <a:xfrm>
            <a:off x="5621378" y="2322105"/>
            <a:ext cx="293405" cy="365992"/>
          </a:xfrm>
          <a:prstGeom prst="rect">
            <a:avLst/>
          </a:prstGeom>
        </p:spPr>
      </p:pic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9E0118F9-27BA-43AC-B10C-89115E8002B9}"/>
              </a:ext>
            </a:extLst>
          </p:cNvPr>
          <p:cNvCxnSpPr>
            <a:cxnSpLocks/>
          </p:cNvCxnSpPr>
          <p:nvPr/>
        </p:nvCxnSpPr>
        <p:spPr>
          <a:xfrm flipH="1">
            <a:off x="5680120" y="3537258"/>
            <a:ext cx="2477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3EE51E4E-37DE-F07D-DF00-208FC121EFD3}"/>
              </a:ext>
            </a:extLst>
          </p:cNvPr>
          <p:cNvSpPr txBox="1"/>
          <p:nvPr/>
        </p:nvSpPr>
        <p:spPr>
          <a:xfrm>
            <a:off x="5850068" y="2331359"/>
            <a:ext cx="7662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Config file</a:t>
            </a:r>
            <a:endParaRPr lang="en-SG" sz="1100" b="1" dirty="0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5028D8E6-D49F-3A72-286A-9D17DB2471BD}"/>
              </a:ext>
            </a:extLst>
          </p:cNvPr>
          <p:cNvCxnSpPr>
            <a:cxnSpLocks/>
          </p:cNvCxnSpPr>
          <p:nvPr/>
        </p:nvCxnSpPr>
        <p:spPr>
          <a:xfrm flipH="1">
            <a:off x="5341269" y="2510322"/>
            <a:ext cx="2903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62870B5E-CD63-7DDD-88B6-FA376480A88B}"/>
              </a:ext>
            </a:extLst>
          </p:cNvPr>
          <p:cNvCxnSpPr>
            <a:cxnSpLocks/>
            <a:stCxn id="129" idx="2"/>
          </p:cNvCxnSpPr>
          <p:nvPr/>
        </p:nvCxnSpPr>
        <p:spPr>
          <a:xfrm>
            <a:off x="4694083" y="2633060"/>
            <a:ext cx="0" cy="3065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17400567-FB55-AAEF-B3E0-3B25C1BB5E80}"/>
              </a:ext>
            </a:extLst>
          </p:cNvPr>
          <p:cNvCxnSpPr>
            <a:cxnSpLocks/>
          </p:cNvCxnSpPr>
          <p:nvPr/>
        </p:nvCxnSpPr>
        <p:spPr>
          <a:xfrm flipH="1" flipV="1">
            <a:off x="3787425" y="2511524"/>
            <a:ext cx="2861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273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1D7B413-A024-8E45-D03D-1D0032BB4267}"/>
              </a:ext>
            </a:extLst>
          </p:cNvPr>
          <p:cNvSpPr/>
          <p:nvPr/>
        </p:nvSpPr>
        <p:spPr>
          <a:xfrm>
            <a:off x="1996739" y="3044952"/>
            <a:ext cx="1241992" cy="11338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90241D7-AB83-D101-B85E-6C2C95E6AEA7}"/>
              </a:ext>
            </a:extLst>
          </p:cNvPr>
          <p:cNvSpPr/>
          <p:nvPr/>
        </p:nvSpPr>
        <p:spPr>
          <a:xfrm>
            <a:off x="1916174" y="3629488"/>
            <a:ext cx="2921002" cy="51179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435B2E-68E2-5EC7-BCFE-E59773715AF4}"/>
              </a:ext>
            </a:extLst>
          </p:cNvPr>
          <p:cNvSpPr/>
          <p:nvPr/>
        </p:nvSpPr>
        <p:spPr>
          <a:xfrm>
            <a:off x="1706880" y="2404872"/>
            <a:ext cx="3907536" cy="2293544"/>
          </a:xfrm>
          <a:prstGeom prst="rect">
            <a:avLst/>
          </a:prstGeom>
          <a:noFill/>
          <a:ln w="19050">
            <a:solidFill>
              <a:schemeClr val="tx2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455D70-14EF-E904-7524-A96160603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859" y="2118509"/>
            <a:ext cx="572725" cy="572725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66AA24-1308-860C-12D0-B1146A59B9D5}"/>
              </a:ext>
            </a:extLst>
          </p:cNvPr>
          <p:cNvSpPr txBox="1"/>
          <p:nvPr/>
        </p:nvSpPr>
        <p:spPr>
          <a:xfrm>
            <a:off x="2371687" y="2097094"/>
            <a:ext cx="1497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Raspberry PI 3</a:t>
            </a:r>
            <a:endParaRPr lang="en-SG" sz="14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6062DD-C9F9-D2C5-F672-FEA9616F4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5130" y="1577877"/>
            <a:ext cx="811168" cy="61149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13E7731-9CCA-CC56-F50E-E02653526DC1}"/>
              </a:ext>
            </a:extLst>
          </p:cNvPr>
          <p:cNvSpPr txBox="1"/>
          <p:nvPr/>
        </p:nvSpPr>
        <p:spPr>
          <a:xfrm>
            <a:off x="4460180" y="1362377"/>
            <a:ext cx="12182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IoT sensors</a:t>
            </a:r>
            <a:endParaRPr lang="en-SG" sz="11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A19485-2B22-4482-8D71-B015C07AB4C5}"/>
              </a:ext>
            </a:extLst>
          </p:cNvPr>
          <p:cNvSpPr txBox="1"/>
          <p:nvPr/>
        </p:nvSpPr>
        <p:spPr>
          <a:xfrm>
            <a:off x="1706880" y="2805755"/>
            <a:ext cx="1880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Trust Zone Secure World </a:t>
            </a:r>
            <a:endParaRPr lang="en-SG" sz="12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A1E065-7ECA-AE62-B167-85BB1038CC77}"/>
              </a:ext>
            </a:extLst>
          </p:cNvPr>
          <p:cNvSpPr/>
          <p:nvPr/>
        </p:nvSpPr>
        <p:spPr>
          <a:xfrm>
            <a:off x="2064986" y="3185756"/>
            <a:ext cx="1055575" cy="281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chemeClr val="tx1"/>
                </a:solidFill>
              </a:rPr>
              <a:t>Trust Storage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02D4DF-64C3-6853-78B1-D5F00AEFBE7B}"/>
              </a:ext>
            </a:extLst>
          </p:cNvPr>
          <p:cNvSpPr/>
          <p:nvPr/>
        </p:nvSpPr>
        <p:spPr>
          <a:xfrm>
            <a:off x="2091686" y="3717795"/>
            <a:ext cx="1052098" cy="3077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Trust Execution Environment </a:t>
            </a:r>
            <a:endParaRPr lang="en-SG" sz="9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BC0F77-05AE-BA40-109D-2BED503FE0D7}"/>
              </a:ext>
            </a:extLst>
          </p:cNvPr>
          <p:cNvSpPr/>
          <p:nvPr/>
        </p:nvSpPr>
        <p:spPr>
          <a:xfrm>
            <a:off x="2254512" y="4394308"/>
            <a:ext cx="2582664" cy="215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Trust Execution Environment Driver </a:t>
            </a:r>
            <a:endParaRPr lang="en-SG" sz="11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B5B3CD-8691-90CB-2946-01C3AAA53278}"/>
              </a:ext>
            </a:extLst>
          </p:cNvPr>
          <p:cNvSpPr/>
          <p:nvPr/>
        </p:nvSpPr>
        <p:spPr>
          <a:xfrm>
            <a:off x="3428006" y="3717795"/>
            <a:ext cx="1336018" cy="36957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Trust Firmware Attestation Client </a:t>
            </a:r>
            <a:endParaRPr lang="en-SG" sz="1100" b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01E51D-EBAE-8941-0DEE-3EF87B517549}"/>
              </a:ext>
            </a:extLst>
          </p:cNvPr>
          <p:cNvCxnSpPr>
            <a:stCxn id="11" idx="2"/>
          </p:cNvCxnSpPr>
          <p:nvPr/>
        </p:nvCxnSpPr>
        <p:spPr>
          <a:xfrm>
            <a:off x="2617735" y="4178808"/>
            <a:ext cx="0" cy="2155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2E2768A-6991-4362-6386-625C40B93132}"/>
              </a:ext>
            </a:extLst>
          </p:cNvPr>
          <p:cNvCxnSpPr>
            <a:cxnSpLocks/>
          </p:cNvCxnSpPr>
          <p:nvPr/>
        </p:nvCxnSpPr>
        <p:spPr>
          <a:xfrm>
            <a:off x="3593095" y="4087369"/>
            <a:ext cx="0" cy="3069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D978F18-3C11-8089-2BE0-3F2335541429}"/>
              </a:ext>
            </a:extLst>
          </p:cNvPr>
          <p:cNvSpPr txBox="1"/>
          <p:nvPr/>
        </p:nvSpPr>
        <p:spPr>
          <a:xfrm>
            <a:off x="3306465" y="3391740"/>
            <a:ext cx="1880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Trust Client</a:t>
            </a:r>
            <a:endParaRPr lang="en-SG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C648C7B-C0A6-6E22-0673-BBBEBCA9ECBB}"/>
              </a:ext>
            </a:extLst>
          </p:cNvPr>
          <p:cNvCxnSpPr>
            <a:cxnSpLocks/>
          </p:cNvCxnSpPr>
          <p:nvPr/>
        </p:nvCxnSpPr>
        <p:spPr>
          <a:xfrm>
            <a:off x="4493211" y="3326432"/>
            <a:ext cx="0" cy="3786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3FDE1CDE-BFDF-24FA-702B-8496EE919F1A}"/>
              </a:ext>
            </a:extLst>
          </p:cNvPr>
          <p:cNvSpPr/>
          <p:nvPr/>
        </p:nvSpPr>
        <p:spPr>
          <a:xfrm>
            <a:off x="3973658" y="2969803"/>
            <a:ext cx="1411613" cy="3502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Target IOT Firmware / Application</a:t>
            </a:r>
            <a:endParaRPr lang="en-SG" sz="9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856DA1-869D-FC24-04E3-DC8126D354C2}"/>
              </a:ext>
            </a:extLst>
          </p:cNvPr>
          <p:cNvSpPr txBox="1"/>
          <p:nvPr/>
        </p:nvSpPr>
        <p:spPr>
          <a:xfrm>
            <a:off x="2702642" y="2391347"/>
            <a:ext cx="2134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Raspbian Normal World </a:t>
            </a:r>
            <a:endParaRPr lang="en-SG" sz="14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5658CE3-4F88-86A0-CB41-250FB9F2E29E}"/>
              </a:ext>
            </a:extLst>
          </p:cNvPr>
          <p:cNvCxnSpPr>
            <a:cxnSpLocks/>
          </p:cNvCxnSpPr>
          <p:nvPr/>
        </p:nvCxnSpPr>
        <p:spPr>
          <a:xfrm>
            <a:off x="4819347" y="2189372"/>
            <a:ext cx="0" cy="7804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loud 30">
            <a:extLst>
              <a:ext uri="{FF2B5EF4-FFF2-40B4-BE49-F238E27FC236}">
                <a16:creationId xmlns:a16="http://schemas.microsoft.com/office/drawing/2014/main" id="{095E401F-B891-D5FF-0F7C-F9A5D865870E}"/>
              </a:ext>
            </a:extLst>
          </p:cNvPr>
          <p:cNvSpPr/>
          <p:nvPr/>
        </p:nvSpPr>
        <p:spPr>
          <a:xfrm>
            <a:off x="6247250" y="2994986"/>
            <a:ext cx="1027532" cy="675965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en-SG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3F90765-3BFA-7B2D-D350-8274FF96F42A}"/>
              </a:ext>
            </a:extLst>
          </p:cNvPr>
          <p:cNvSpPr txBox="1"/>
          <p:nvPr/>
        </p:nvSpPr>
        <p:spPr>
          <a:xfrm>
            <a:off x="6349343" y="3147192"/>
            <a:ext cx="8231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Network</a:t>
            </a:r>
            <a:r>
              <a:rPr lang="en-US" sz="1100" b="1" dirty="0"/>
              <a:t> </a:t>
            </a:r>
            <a:endParaRPr lang="en-SG" sz="1100" b="1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FAC78E6-44D2-87B7-B72A-205383D419F6}"/>
              </a:ext>
            </a:extLst>
          </p:cNvPr>
          <p:cNvSpPr/>
          <p:nvPr/>
        </p:nvSpPr>
        <p:spPr>
          <a:xfrm>
            <a:off x="7813417" y="2404872"/>
            <a:ext cx="2025096" cy="2293544"/>
          </a:xfrm>
          <a:prstGeom prst="rect">
            <a:avLst/>
          </a:prstGeom>
          <a:noFill/>
          <a:ln w="19050">
            <a:solidFill>
              <a:schemeClr val="tx2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pic>
        <p:nvPicPr>
          <p:cNvPr id="33" name="Picture 4" descr="Top Networking Interview Questions (2023) - InterviewBit">
            <a:extLst>
              <a:ext uri="{FF2B5EF4-FFF2-40B4-BE49-F238E27FC236}">
                <a16:creationId xmlns:a16="http://schemas.microsoft.com/office/drawing/2014/main" id="{42B0A695-4C73-C09E-D1E5-65E29FE25C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19"/>
          <a:stretch/>
        </p:blipFill>
        <p:spPr bwMode="auto">
          <a:xfrm>
            <a:off x="7931815" y="2112731"/>
            <a:ext cx="606152" cy="489100"/>
          </a:xfrm>
          <a:prstGeom prst="rect">
            <a:avLst/>
          </a:prstGeom>
          <a:noFill/>
          <a:ln w="9525">
            <a:solidFill>
              <a:srgbClr val="0070C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340DA19-7CD6-DD20-AF92-3903E384FA5C}"/>
              </a:ext>
            </a:extLst>
          </p:cNvPr>
          <p:cNvSpPr txBox="1"/>
          <p:nvPr/>
        </p:nvSpPr>
        <p:spPr>
          <a:xfrm>
            <a:off x="8537967" y="2049145"/>
            <a:ext cx="1497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IoT Control Hub </a:t>
            </a:r>
            <a:endParaRPr lang="en-SG" sz="1400" b="1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EC14D62-5270-258A-5E2F-1C58235F913E}"/>
              </a:ext>
            </a:extLst>
          </p:cNvPr>
          <p:cNvCxnSpPr>
            <a:stCxn id="27" idx="3"/>
          </p:cNvCxnSpPr>
          <p:nvPr/>
        </p:nvCxnSpPr>
        <p:spPr>
          <a:xfrm>
            <a:off x="5385271" y="3144947"/>
            <a:ext cx="8619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E0DA519-14F4-9D7A-6A3F-E8B0A5567B74}"/>
              </a:ext>
            </a:extLst>
          </p:cNvPr>
          <p:cNvCxnSpPr/>
          <p:nvPr/>
        </p:nvCxnSpPr>
        <p:spPr>
          <a:xfrm>
            <a:off x="7274782" y="3082754"/>
            <a:ext cx="8619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0A7348C-00B6-FC03-B91B-48C2072D7E25}"/>
              </a:ext>
            </a:extLst>
          </p:cNvPr>
          <p:cNvSpPr/>
          <p:nvPr/>
        </p:nvSpPr>
        <p:spPr>
          <a:xfrm>
            <a:off x="8154693" y="2866985"/>
            <a:ext cx="1411613" cy="3502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IoT Function Handling Service</a:t>
            </a:r>
            <a:endParaRPr lang="en-SG" sz="900" b="1" dirty="0"/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6F03D900-BF67-29DA-456E-922A22D88312}"/>
              </a:ext>
            </a:extLst>
          </p:cNvPr>
          <p:cNvCxnSpPr>
            <a:stCxn id="18" idx="3"/>
          </p:cNvCxnSpPr>
          <p:nvPr/>
        </p:nvCxnSpPr>
        <p:spPr>
          <a:xfrm flipV="1">
            <a:off x="4764024" y="3515772"/>
            <a:ext cx="1483226" cy="386810"/>
          </a:xfrm>
          <a:prstGeom prst="bentConnector3">
            <a:avLst>
              <a:gd name="adj1" fmla="val 2719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9140DB7-2B31-320E-EAF4-9261C7743E9C}"/>
              </a:ext>
            </a:extLst>
          </p:cNvPr>
          <p:cNvSpPr/>
          <p:nvPr/>
        </p:nvSpPr>
        <p:spPr>
          <a:xfrm>
            <a:off x="8284366" y="4192625"/>
            <a:ext cx="1411614" cy="36957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Trust Firmware Attestation Service </a:t>
            </a:r>
            <a:endParaRPr lang="en-SG" sz="1100" b="1" dirty="0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3BF0F119-4289-D1C0-A210-E8AF84B9B58A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7274782" y="3482427"/>
            <a:ext cx="1009584" cy="894985"/>
          </a:xfrm>
          <a:prstGeom prst="bentConnector3">
            <a:avLst>
              <a:gd name="adj1" fmla="val 72643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6C74105-4FAD-8648-D28D-F2DC208595BD}"/>
              </a:ext>
            </a:extLst>
          </p:cNvPr>
          <p:cNvCxnSpPr>
            <a:cxnSpLocks/>
          </p:cNvCxnSpPr>
          <p:nvPr/>
        </p:nvCxnSpPr>
        <p:spPr>
          <a:xfrm>
            <a:off x="8412939" y="3252057"/>
            <a:ext cx="0" cy="8637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70216C7-4CC7-4178-468A-976A14257D8A}"/>
              </a:ext>
            </a:extLst>
          </p:cNvPr>
          <p:cNvSpPr txBox="1"/>
          <p:nvPr/>
        </p:nvSpPr>
        <p:spPr>
          <a:xfrm>
            <a:off x="5759402" y="2591028"/>
            <a:ext cx="1880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Normal IoT data communication channel</a:t>
            </a:r>
            <a:endParaRPr lang="en-SG" sz="12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06415F-B0B7-0935-1175-F5989C931C65}"/>
              </a:ext>
            </a:extLst>
          </p:cNvPr>
          <p:cNvSpPr txBox="1"/>
          <p:nvPr/>
        </p:nvSpPr>
        <p:spPr>
          <a:xfrm>
            <a:off x="5856348" y="3654190"/>
            <a:ext cx="2025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Encrypted firmware attestation data channel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Cylinder 58">
            <a:extLst>
              <a:ext uri="{FF2B5EF4-FFF2-40B4-BE49-F238E27FC236}">
                <a16:creationId xmlns:a16="http://schemas.microsoft.com/office/drawing/2014/main" id="{CA5A3EE0-42B4-660B-17E3-D6C91CBB314E}"/>
              </a:ext>
            </a:extLst>
          </p:cNvPr>
          <p:cNvSpPr/>
          <p:nvPr/>
        </p:nvSpPr>
        <p:spPr>
          <a:xfrm>
            <a:off x="8693216" y="3551644"/>
            <a:ext cx="887984" cy="350288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Database</a:t>
            </a:r>
            <a:endParaRPr lang="en-SG" sz="1200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15A5F4C-F7E5-B389-BA2E-2CA1D45B935D}"/>
              </a:ext>
            </a:extLst>
          </p:cNvPr>
          <p:cNvCxnSpPr>
            <a:cxnSpLocks/>
          </p:cNvCxnSpPr>
          <p:nvPr/>
        </p:nvCxnSpPr>
        <p:spPr>
          <a:xfrm>
            <a:off x="9137208" y="3242953"/>
            <a:ext cx="0" cy="3136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04C416D-D81A-7799-C53A-30C2037A7645}"/>
              </a:ext>
            </a:extLst>
          </p:cNvPr>
          <p:cNvCxnSpPr>
            <a:cxnSpLocks/>
          </p:cNvCxnSpPr>
          <p:nvPr/>
        </p:nvCxnSpPr>
        <p:spPr>
          <a:xfrm>
            <a:off x="9137208" y="3908472"/>
            <a:ext cx="0" cy="2703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53E5317-343A-7194-F684-E3E6646DDF1E}"/>
              </a:ext>
            </a:extLst>
          </p:cNvPr>
          <p:cNvSpPr txBox="1"/>
          <p:nvPr/>
        </p:nvSpPr>
        <p:spPr>
          <a:xfrm>
            <a:off x="8638077" y="2370088"/>
            <a:ext cx="1328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Cloud Server</a:t>
            </a:r>
            <a:endParaRPr lang="en-SG" sz="14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6" name="Graphic 65" descr="Shield Tick with solid fill">
            <a:extLst>
              <a:ext uri="{FF2B5EF4-FFF2-40B4-BE49-F238E27FC236}">
                <a16:creationId xmlns:a16="http://schemas.microsoft.com/office/drawing/2014/main" id="{73523D06-DEC3-5689-C7E2-22818981D9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64989" y="2603103"/>
            <a:ext cx="484414" cy="484414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AD3516E2-A209-C46E-AF46-409E682590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02496" y="1557565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BEA8052C-B190-F819-0ABA-721B11E546D8}"/>
              </a:ext>
            </a:extLst>
          </p:cNvPr>
          <p:cNvSpPr txBox="1"/>
          <p:nvPr/>
        </p:nvSpPr>
        <p:spPr>
          <a:xfrm>
            <a:off x="6492003" y="1582994"/>
            <a:ext cx="11443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Red team attacker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CE6191F-A622-06D1-70F7-C1FC59420117}"/>
              </a:ext>
            </a:extLst>
          </p:cNvPr>
          <p:cNvSpPr txBox="1"/>
          <p:nvPr/>
        </p:nvSpPr>
        <p:spPr>
          <a:xfrm>
            <a:off x="6240624" y="2069284"/>
            <a:ext cx="11443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Firmware attack</a:t>
            </a:r>
            <a:endParaRPr lang="en-SG" sz="1200" b="1" dirty="0">
              <a:solidFill>
                <a:srgbClr val="FF0000"/>
              </a:solidFill>
            </a:endParaRPr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983754C2-E06F-82D7-8BC3-445D9D3B0D5E}"/>
              </a:ext>
            </a:extLst>
          </p:cNvPr>
          <p:cNvCxnSpPr>
            <a:stCxn id="67" idx="2"/>
            <a:endCxn id="66" idx="0"/>
          </p:cNvCxnSpPr>
          <p:nvPr/>
        </p:nvCxnSpPr>
        <p:spPr>
          <a:xfrm rot="5400000">
            <a:off x="5525812" y="1881664"/>
            <a:ext cx="502823" cy="940054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8" name="Picture 77">
            <a:extLst>
              <a:ext uri="{FF2B5EF4-FFF2-40B4-BE49-F238E27FC236}">
                <a16:creationId xmlns:a16="http://schemas.microsoft.com/office/drawing/2014/main" id="{E091A3B6-A1A6-1E19-1569-F5311959E3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45158" y="4415932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A346293D-AC06-FFFB-8045-5188DA974AD6}"/>
              </a:ext>
            </a:extLst>
          </p:cNvPr>
          <p:cNvSpPr txBox="1"/>
          <p:nvPr/>
        </p:nvSpPr>
        <p:spPr>
          <a:xfrm>
            <a:off x="6865847" y="4007119"/>
            <a:ext cx="11443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Red team attacker</a:t>
            </a:r>
            <a:endParaRPr lang="en-SG" sz="1200" b="1" dirty="0">
              <a:solidFill>
                <a:srgbClr val="FF0000"/>
              </a:solidFill>
            </a:endParaRPr>
          </a:p>
        </p:txBody>
      </p:sp>
      <p:pic>
        <p:nvPicPr>
          <p:cNvPr id="81" name="Graphic 80" descr="Shield Tick with solid fill">
            <a:extLst>
              <a:ext uri="{FF2B5EF4-FFF2-40B4-BE49-F238E27FC236}">
                <a16:creationId xmlns:a16="http://schemas.microsoft.com/office/drawing/2014/main" id="{7B075C4C-F4E4-F143-E2AE-F659FF0F7E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63422" y="4227527"/>
            <a:ext cx="484414" cy="484414"/>
          </a:xfrm>
          <a:prstGeom prst="rect">
            <a:avLst/>
          </a:prstGeom>
        </p:spPr>
      </p:pic>
      <p:sp>
        <p:nvSpPr>
          <p:cNvPr id="74" name="Multiplication Sign 73">
            <a:extLst>
              <a:ext uri="{FF2B5EF4-FFF2-40B4-BE49-F238E27FC236}">
                <a16:creationId xmlns:a16="http://schemas.microsoft.com/office/drawing/2014/main" id="{2A053231-AC75-8CBF-7D91-FEA894EFF553}"/>
              </a:ext>
            </a:extLst>
          </p:cNvPr>
          <p:cNvSpPr/>
          <p:nvPr/>
        </p:nvSpPr>
        <p:spPr>
          <a:xfrm>
            <a:off x="5667782" y="2201802"/>
            <a:ext cx="314741" cy="291385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8461BA9B-6F2A-036A-C475-A57358D89AF4}"/>
              </a:ext>
            </a:extLst>
          </p:cNvPr>
          <p:cNvCxnSpPr>
            <a:cxnSpLocks/>
            <a:stCxn id="78" idx="1"/>
            <a:endCxn id="81" idx="3"/>
          </p:cNvCxnSpPr>
          <p:nvPr/>
        </p:nvCxnSpPr>
        <p:spPr>
          <a:xfrm rot="10800000">
            <a:off x="5847836" y="4469734"/>
            <a:ext cx="1197322" cy="217556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DC376B90-87BE-F2A0-D986-9251B959A168}"/>
              </a:ext>
            </a:extLst>
          </p:cNvPr>
          <p:cNvSpPr txBox="1"/>
          <p:nvPr/>
        </p:nvSpPr>
        <p:spPr>
          <a:xfrm>
            <a:off x="5924111" y="4666452"/>
            <a:ext cx="114433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Replay attack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94" name="Multiplication Sign 93">
            <a:extLst>
              <a:ext uri="{FF2B5EF4-FFF2-40B4-BE49-F238E27FC236}">
                <a16:creationId xmlns:a16="http://schemas.microsoft.com/office/drawing/2014/main" id="{5E949688-D739-4F02-4804-30AEE0D10286}"/>
              </a:ext>
            </a:extLst>
          </p:cNvPr>
          <p:cNvSpPr/>
          <p:nvPr/>
        </p:nvSpPr>
        <p:spPr>
          <a:xfrm>
            <a:off x="6012523" y="4331794"/>
            <a:ext cx="314741" cy="291385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8680D49-D378-8A2A-0CFE-FB746A467F57}"/>
              </a:ext>
            </a:extLst>
          </p:cNvPr>
          <p:cNvSpPr txBox="1"/>
          <p:nvPr/>
        </p:nvSpPr>
        <p:spPr>
          <a:xfrm>
            <a:off x="1642415" y="1032998"/>
            <a:ext cx="3112466" cy="338554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sz="1600" b="1" dirty="0" err="1"/>
              <a:t>TrustZone</a:t>
            </a:r>
            <a:r>
              <a:rPr lang="en-US" sz="1600" b="1" dirty="0"/>
              <a:t> Protected  IoT Device</a:t>
            </a:r>
            <a:endParaRPr lang="en-SG" sz="1600" b="1" dirty="0"/>
          </a:p>
        </p:txBody>
      </p:sp>
    </p:spTree>
    <p:extLst>
      <p:ext uri="{BB962C8B-B14F-4D97-AF65-F5344CB8AC3E}">
        <p14:creationId xmlns:p14="http://schemas.microsoft.com/office/powerpoint/2010/main" val="1168420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30683" y="854146"/>
            <a:ext cx="7857423" cy="5881302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/>
          </a:p>
        </p:txBody>
      </p:sp>
      <p:sp>
        <p:nvSpPr>
          <p:cNvPr id="54" name="TextBox 53"/>
          <p:cNvSpPr txBox="1"/>
          <p:nvPr/>
        </p:nvSpPr>
        <p:spPr>
          <a:xfrm>
            <a:off x="3565762" y="1240290"/>
            <a:ext cx="4236681" cy="41242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Client  Application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1320799" y="327378"/>
            <a:ext cx="647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OPTEE trust application [client &lt;-&gt; server ] design(10/07/2019) </a:t>
            </a:r>
            <a:endParaRPr lang="en-SG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411326" y="386262"/>
            <a:ext cx="0" cy="647173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1822" y="635793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Raspberry PI mode 3</a:t>
            </a:r>
            <a:endParaRPr lang="en-SG" sz="1200" b="1" dirty="0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3345776" y="854146"/>
            <a:ext cx="1" cy="572386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82140" y="899990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Secure World [OPTEE]</a:t>
            </a:r>
            <a:endParaRPr lang="en-SG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82140" y="1250100"/>
            <a:ext cx="2999573" cy="36779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Trust Application</a:t>
            </a:r>
          </a:p>
          <a:p>
            <a:endParaRPr lang="en-US" sz="1000" b="1" dirty="0"/>
          </a:p>
          <a:p>
            <a:r>
              <a:rPr lang="en-US" sz="1000" dirty="0"/>
              <a:t>TA-UUID[7aaaf200-2450-11e4-abe2-0002a5d5c51b]</a:t>
            </a:r>
          </a:p>
          <a:p>
            <a:endParaRPr lang="en-US" sz="1000" dirty="0"/>
          </a:p>
          <a:p>
            <a:r>
              <a:rPr lang="en-US" sz="1000" dirty="0"/>
              <a:t>Pre-stored Value: </a:t>
            </a:r>
          </a:p>
          <a:p>
            <a:pPr marL="171450" indent="-171450">
              <a:buFontTx/>
              <a:buChar char="-"/>
            </a:pPr>
            <a:r>
              <a:rPr lang="en-US" sz="900" dirty="0"/>
              <a:t>AES default Key, AES IV</a:t>
            </a:r>
          </a:p>
          <a:p>
            <a:pPr marL="171450" indent="-171450">
              <a:buFontTx/>
              <a:buChar char="-"/>
            </a:pPr>
            <a:r>
              <a:rPr lang="en-US" sz="900" dirty="0"/>
              <a:t>Challenge String length</a:t>
            </a:r>
          </a:p>
          <a:p>
            <a:pPr marL="171450" indent="-171450">
              <a:buFontTx/>
              <a:buChar char="-"/>
            </a:pPr>
            <a:r>
              <a:rPr lang="en-US" sz="900" dirty="0"/>
              <a:t>SWATT calculation Iteration time [m]</a:t>
            </a:r>
          </a:p>
          <a:p>
            <a:pPr marL="171450" indent="-171450">
              <a:buFontTx/>
              <a:buChar char="-"/>
            </a:pPr>
            <a:r>
              <a:rPr lang="en-US" sz="900" dirty="0"/>
              <a:t>Linear congruential random(BSD rand MAX and  seed offset )</a:t>
            </a:r>
          </a:p>
          <a:p>
            <a:pPr marL="171450" indent="-171450">
              <a:buFontTx/>
              <a:buChar char="-"/>
            </a:pPr>
            <a:r>
              <a:rPr lang="en-US" sz="900" dirty="0"/>
              <a:t>File address block range.</a:t>
            </a:r>
          </a:p>
          <a:p>
            <a:endParaRPr lang="en-US" sz="900" dirty="0"/>
          </a:p>
          <a:p>
            <a:r>
              <a:rPr lang="en-US" sz="1000" dirty="0"/>
              <a:t>Functions: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Accept the </a:t>
            </a:r>
            <a:r>
              <a:rPr lang="en-US" sz="900" dirty="0" err="1"/>
              <a:t>trustClient</a:t>
            </a:r>
            <a:r>
              <a:rPr lang="en-US" sz="900" dirty="0"/>
              <a:t>(normal word) connection.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Load default AES-Key, decrypt </a:t>
            </a:r>
            <a:r>
              <a:rPr lang="en-US" sz="900" dirty="0" err="1"/>
              <a:t>msg</a:t>
            </a:r>
            <a:r>
              <a:rPr lang="en-US" sz="900" dirty="0"/>
              <a:t>,  get session key. =&gt; Set AES session key, decrypt </a:t>
            </a:r>
            <a:r>
              <a:rPr lang="en-US" sz="900" dirty="0" err="1"/>
              <a:t>msg</a:t>
            </a:r>
            <a:r>
              <a:rPr lang="en-US" sz="900" dirty="0"/>
              <a:t>  and get challenge str.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Create first </a:t>
            </a:r>
            <a:r>
              <a:rPr lang="en-US" sz="900" dirty="0" err="1"/>
              <a:t>randomSeed</a:t>
            </a:r>
            <a:r>
              <a:rPr lang="en-US" sz="900" dirty="0"/>
              <a:t> and extract challenge string =&gt; random file byte’s address + state list.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Do SWATT calculation for input byte, refresh all the TA(</a:t>
            </a:r>
            <a:r>
              <a:rPr lang="en-US" sz="900" dirty="0" err="1"/>
              <a:t>trustWorld</a:t>
            </a:r>
            <a:r>
              <a:rPr lang="en-US" sz="900" dirty="0"/>
              <a:t>) inside parameters.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Return to step 3, repeat n times.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Finished all and get the final SWATT </a:t>
            </a:r>
            <a:r>
              <a:rPr lang="en-US" sz="900" dirty="0" err="1"/>
              <a:t>int</a:t>
            </a:r>
            <a:r>
              <a:rPr lang="en-US" sz="900" dirty="0"/>
              <a:t>/hex val.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Load AES-session Key, encrypt SWATT value.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Load AES-session -Key, decrypt </a:t>
            </a:r>
            <a:r>
              <a:rPr lang="en-US" sz="900" dirty="0" err="1"/>
              <a:t>msg</a:t>
            </a:r>
            <a:r>
              <a:rPr lang="en-US" sz="900" dirty="0"/>
              <a:t>, get server verify result.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046130" y="3746468"/>
            <a:ext cx="12764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TEE driver 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83" y="5737196"/>
            <a:ext cx="1449443" cy="78249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5" name="TextBox 34"/>
          <p:cNvSpPr txBox="1"/>
          <p:nvPr/>
        </p:nvSpPr>
        <p:spPr>
          <a:xfrm>
            <a:off x="3597320" y="5582186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1</a:t>
            </a:r>
            <a:endParaRPr lang="en-SG" sz="1050" u="sng" dirty="0"/>
          </a:p>
        </p:txBody>
      </p:sp>
      <p:sp>
        <p:nvSpPr>
          <p:cNvPr id="39" name="TextBox 38"/>
          <p:cNvSpPr txBox="1"/>
          <p:nvPr/>
        </p:nvSpPr>
        <p:spPr>
          <a:xfrm>
            <a:off x="2338925" y="5988199"/>
            <a:ext cx="1689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/>
              <a:t>1, 2, 3, 4, 5, 7  </a:t>
            </a:r>
            <a:endParaRPr lang="en-SG" sz="1100" u="sng" dirty="0"/>
          </a:p>
        </p:txBody>
      </p:sp>
      <p:sp>
        <p:nvSpPr>
          <p:cNvPr id="45" name="TextBox 44"/>
          <p:cNvSpPr txBox="1"/>
          <p:nvPr/>
        </p:nvSpPr>
        <p:spPr>
          <a:xfrm>
            <a:off x="2109071" y="3762963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3324875" y="874815"/>
            <a:ext cx="1987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Normal World [</a:t>
            </a:r>
            <a:r>
              <a:rPr lang="en-US" sz="1200" b="1" dirty="0" err="1"/>
              <a:t>Raspbian</a:t>
            </a:r>
            <a:r>
              <a:rPr lang="en-US" sz="1200" b="1" dirty="0"/>
              <a:t>]</a:t>
            </a:r>
            <a:endParaRPr lang="en-SG" sz="12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537235" y="6164586"/>
            <a:ext cx="4254215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OPTEE driver  &lt;=&gt;  Tee-supplicant service 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813303" y="1601352"/>
            <a:ext cx="1165595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1 - Start OPTEE session </a:t>
            </a:r>
            <a:endParaRPr lang="en-SG" sz="8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9004187" y="995085"/>
            <a:ext cx="3149817" cy="43704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Trust Server thread</a:t>
            </a:r>
            <a:r>
              <a:rPr lang="en-US" b="1" dirty="0"/>
              <a:t> 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6253113" y="3411541"/>
            <a:ext cx="28779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7609448" y="2314594"/>
            <a:ext cx="0" cy="3837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5006913" y="1714908"/>
            <a:ext cx="330843" cy="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5372377" y="1137625"/>
            <a:ext cx="1793635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0 . Init TCP client  and load config file</a:t>
            </a:r>
            <a:endParaRPr lang="en-SG" sz="800" b="1" dirty="0"/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6745929" y="1666372"/>
            <a:ext cx="2975442" cy="2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0456812" y="1870772"/>
            <a:ext cx="1649156" cy="405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2.2 - Load AES256 key + IV </a:t>
            </a:r>
          </a:p>
          <a:p>
            <a:r>
              <a:rPr lang="en-US" sz="800" b="1" dirty="0"/>
              <a:t>=&gt; Create random 32B session key </a:t>
            </a:r>
            <a:br>
              <a:rPr lang="en-US" sz="800" b="1" dirty="0"/>
            </a:br>
            <a:r>
              <a:rPr lang="en-US" sz="800" b="1" dirty="0"/>
              <a:t>=&gt;  Encrypt session key  </a:t>
            </a:r>
            <a:endParaRPr lang="en-SG" sz="800" b="1" dirty="0"/>
          </a:p>
        </p:txBody>
      </p:sp>
      <p:sp>
        <p:nvSpPr>
          <p:cNvPr id="43" name="Rectangle 42"/>
          <p:cNvSpPr/>
          <p:nvPr/>
        </p:nvSpPr>
        <p:spPr>
          <a:xfrm>
            <a:off x="10387387" y="2925560"/>
            <a:ext cx="1249413" cy="25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2.3 Fetch Pre-saved program </a:t>
            </a:r>
            <a:endParaRPr lang="en-SG" sz="800" b="1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9920451" y="1723471"/>
            <a:ext cx="1200" cy="155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246811" y="6283709"/>
            <a:ext cx="129042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808654" y="1845590"/>
            <a:ext cx="0" cy="42950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1265163" y="4928030"/>
            <a:ext cx="0" cy="80129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289651" y="5270565"/>
            <a:ext cx="1689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/>
              <a:t>1, 2, 3, 4, 5, 7</a:t>
            </a:r>
            <a:endParaRPr lang="en-SG" sz="1100" u="sng" dirty="0"/>
          </a:p>
        </p:txBody>
      </p:sp>
      <p:sp>
        <p:nvSpPr>
          <p:cNvPr id="76" name="Rectangle 75"/>
          <p:cNvSpPr/>
          <p:nvPr/>
        </p:nvSpPr>
        <p:spPr>
          <a:xfrm>
            <a:off x="5360039" y="1592388"/>
            <a:ext cx="1390389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2 – Log in to the  trust server</a:t>
            </a:r>
            <a:endParaRPr lang="en-SG" sz="800" b="1" dirty="0"/>
          </a:p>
        </p:txBody>
      </p:sp>
      <p:sp>
        <p:nvSpPr>
          <p:cNvPr id="82" name="Rectangle 81"/>
          <p:cNvSpPr/>
          <p:nvPr/>
        </p:nvSpPr>
        <p:spPr>
          <a:xfrm>
            <a:off x="9484443" y="386262"/>
            <a:ext cx="936755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Main server start  </a:t>
            </a:r>
            <a:endParaRPr lang="en-SG" sz="800" b="1" dirty="0"/>
          </a:p>
        </p:txBody>
      </p:sp>
      <p:sp>
        <p:nvSpPr>
          <p:cNvPr id="83" name="Rectangle 82"/>
          <p:cNvSpPr/>
          <p:nvPr/>
        </p:nvSpPr>
        <p:spPr>
          <a:xfrm>
            <a:off x="10167871" y="-2631301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Load AES256 key + IV</a:t>
            </a:r>
            <a:endParaRPr lang="en-SG" sz="800" b="1" dirty="0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9943839" y="645894"/>
            <a:ext cx="0" cy="3698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746855" y="1460576"/>
            <a:ext cx="29645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Login request:  </a:t>
            </a:r>
            <a:r>
              <a:rPr lang="en-US" sz="800" dirty="0" err="1"/>
              <a:t>F;Gateway_ID;Program_V;Key_Version;C_Len</a:t>
            </a:r>
            <a:r>
              <a:rPr lang="en-US" sz="800" dirty="0"/>
              <a:t>, m, n  </a:t>
            </a:r>
            <a:endParaRPr lang="en-SG" sz="800" dirty="0"/>
          </a:p>
        </p:txBody>
      </p:sp>
      <p:sp>
        <p:nvSpPr>
          <p:cNvPr id="87" name="Rectangle 86"/>
          <p:cNvSpPr/>
          <p:nvPr/>
        </p:nvSpPr>
        <p:spPr>
          <a:xfrm>
            <a:off x="9733616" y="1512326"/>
            <a:ext cx="920833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2.1 confirm log in </a:t>
            </a:r>
            <a:endParaRPr lang="en-SG" sz="800" b="1" dirty="0"/>
          </a:p>
        </p:txBody>
      </p:sp>
      <p:sp>
        <p:nvSpPr>
          <p:cNvPr id="89" name="Rectangle 88"/>
          <p:cNvSpPr/>
          <p:nvPr/>
        </p:nvSpPr>
        <p:spPr>
          <a:xfrm>
            <a:off x="9214631" y="1892242"/>
            <a:ext cx="1000687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2.1.1 Log in reject. </a:t>
            </a:r>
            <a:endParaRPr lang="en-SG" sz="800" b="1" dirty="0"/>
          </a:p>
        </p:txBody>
      </p:sp>
      <p:cxnSp>
        <p:nvCxnSpPr>
          <p:cNvPr id="51" name="Elbow Connector 50"/>
          <p:cNvCxnSpPr>
            <a:endCxn id="42" idx="0"/>
          </p:cNvCxnSpPr>
          <p:nvPr/>
        </p:nvCxnSpPr>
        <p:spPr>
          <a:xfrm>
            <a:off x="10654449" y="1637091"/>
            <a:ext cx="626941" cy="2336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7661787" y="2220685"/>
            <a:ext cx="2795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/>
          <p:nvPr/>
        </p:nvCxnSpPr>
        <p:spPr>
          <a:xfrm rot="10800000" flipV="1">
            <a:off x="8229600" y="1994262"/>
            <a:ext cx="970268" cy="2264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10413085" y="3356171"/>
            <a:ext cx="1249413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2.4 Calculate the file SWATT </a:t>
            </a:r>
            <a:endParaRPr lang="en-SG" sz="800" b="1" dirty="0"/>
          </a:p>
        </p:txBody>
      </p:sp>
      <p:sp>
        <p:nvSpPr>
          <p:cNvPr id="96" name="Flowchart: Magnetic Disk 95"/>
          <p:cNvSpPr/>
          <p:nvPr/>
        </p:nvSpPr>
        <p:spPr>
          <a:xfrm>
            <a:off x="11084659" y="327378"/>
            <a:ext cx="804154" cy="30775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Database</a:t>
            </a:r>
            <a:endParaRPr lang="en-SG" sz="800" b="1" dirty="0"/>
          </a:p>
        </p:txBody>
      </p:sp>
      <p:cxnSp>
        <p:nvCxnSpPr>
          <p:cNvPr id="97" name="Straight Arrow Connector 96"/>
          <p:cNvCxnSpPr/>
          <p:nvPr/>
        </p:nvCxnSpPr>
        <p:spPr>
          <a:xfrm flipH="1" flipV="1">
            <a:off x="11377424" y="621315"/>
            <a:ext cx="0" cy="1220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5498454" y="2049872"/>
            <a:ext cx="2153050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2.3 Forward session key  </a:t>
            </a:r>
            <a:r>
              <a:rPr lang="en-US" sz="800" b="1" dirty="0" err="1"/>
              <a:t>msg</a:t>
            </a:r>
            <a:r>
              <a:rPr lang="en-US" sz="800" b="1" dirty="0"/>
              <a:t> to TA(</a:t>
            </a:r>
            <a:r>
              <a:rPr lang="en-US" sz="800" b="1" dirty="0" err="1"/>
              <a:t>TrustZone</a:t>
            </a:r>
            <a:r>
              <a:rPr lang="en-US" sz="800" b="1" dirty="0"/>
              <a:t>)</a:t>
            </a:r>
            <a:endParaRPr lang="en-SG" sz="8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7447517" y="5590231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2</a:t>
            </a:r>
            <a:endParaRPr lang="en-SG" sz="1050" u="sng" dirty="0"/>
          </a:p>
        </p:txBody>
      </p:sp>
      <p:cxnSp>
        <p:nvCxnSpPr>
          <p:cNvPr id="106" name="Straight Arrow Connector 105"/>
          <p:cNvCxnSpPr/>
          <p:nvPr/>
        </p:nvCxnSpPr>
        <p:spPr>
          <a:xfrm flipV="1">
            <a:off x="4061027" y="2314594"/>
            <a:ext cx="0" cy="3826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3940535" y="2065063"/>
            <a:ext cx="1448062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3.1 Load file in memory and fetch bytes based on the </a:t>
            </a:r>
            <a:r>
              <a:rPr lang="en-US" sz="800" b="1" dirty="0" err="1"/>
              <a:t>Addr</a:t>
            </a:r>
            <a:endParaRPr lang="en-SG" sz="8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3874750" y="5582468"/>
            <a:ext cx="4778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3 x m </a:t>
            </a:r>
          </a:p>
          <a:p>
            <a:r>
              <a:rPr lang="en-US" sz="1050" u="sng" dirty="0" err="1"/>
              <a:t>Addr</a:t>
            </a:r>
            <a:r>
              <a:rPr lang="en-US" sz="1050" u="sng" dirty="0"/>
              <a:t> </a:t>
            </a:r>
            <a:endParaRPr lang="en-SG" sz="1050" u="sng" dirty="0"/>
          </a:p>
        </p:txBody>
      </p:sp>
      <p:sp>
        <p:nvSpPr>
          <p:cNvPr id="120" name="Rectangle 119"/>
          <p:cNvSpPr/>
          <p:nvPr/>
        </p:nvSpPr>
        <p:spPr>
          <a:xfrm>
            <a:off x="4181520" y="2532365"/>
            <a:ext cx="1655756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4. Forward new init seed, swat-seed, state[n], file bytes to TA </a:t>
            </a:r>
            <a:endParaRPr lang="en-SG" sz="800" b="1" dirty="0"/>
          </a:p>
        </p:txBody>
      </p:sp>
      <p:cxnSp>
        <p:nvCxnSpPr>
          <p:cNvPr id="121" name="Straight Arrow Connector 120"/>
          <p:cNvCxnSpPr/>
          <p:nvPr/>
        </p:nvCxnSpPr>
        <p:spPr>
          <a:xfrm>
            <a:off x="4749738" y="2307279"/>
            <a:ext cx="0" cy="205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>
            <a:off x="4423232" y="2801050"/>
            <a:ext cx="0" cy="3327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4246663" y="5590231"/>
            <a:ext cx="4824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4 x m</a:t>
            </a:r>
            <a:endParaRPr lang="en-SG" sz="1050" u="sng" dirty="0"/>
          </a:p>
        </p:txBody>
      </p:sp>
      <p:sp>
        <p:nvSpPr>
          <p:cNvPr id="128" name="Rectangle 127"/>
          <p:cNvSpPr/>
          <p:nvPr/>
        </p:nvSpPr>
        <p:spPr>
          <a:xfrm>
            <a:off x="4744963" y="3195951"/>
            <a:ext cx="1596726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5. Load the encrypted </a:t>
            </a:r>
            <a:r>
              <a:rPr lang="en-US" sz="800" b="1" dirty="0" err="1"/>
              <a:t>swatt</a:t>
            </a:r>
            <a:r>
              <a:rPr lang="en-US" sz="800" b="1" dirty="0"/>
              <a:t> </a:t>
            </a:r>
            <a:r>
              <a:rPr lang="en-US" sz="800" b="1" dirty="0" err="1"/>
              <a:t>msg</a:t>
            </a:r>
            <a:endParaRPr lang="en-SG" sz="800" b="1" dirty="0"/>
          </a:p>
        </p:txBody>
      </p:sp>
      <p:cxnSp>
        <p:nvCxnSpPr>
          <p:cNvPr id="129" name="Straight Arrow Connector 128"/>
          <p:cNvCxnSpPr/>
          <p:nvPr/>
        </p:nvCxnSpPr>
        <p:spPr>
          <a:xfrm flipV="1">
            <a:off x="4853069" y="3480936"/>
            <a:ext cx="0" cy="2659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4683170" y="5591711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5</a:t>
            </a:r>
            <a:endParaRPr lang="en-SG" sz="1050" u="sng" dirty="0"/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10991850" y="2253743"/>
            <a:ext cx="0" cy="14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>
            <a:off x="10881237" y="3195951"/>
            <a:ext cx="3073" cy="141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9118750" y="3289422"/>
            <a:ext cx="1157767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5.1 Decrypt the SWATT feed back </a:t>
            </a:r>
            <a:r>
              <a:rPr lang="en-US" sz="800" b="1" dirty="0" err="1"/>
              <a:t>msg</a:t>
            </a:r>
            <a:r>
              <a:rPr lang="en-US" sz="800" b="1" dirty="0"/>
              <a:t> </a:t>
            </a:r>
            <a:endParaRPr lang="en-SG" sz="800" b="1" dirty="0"/>
          </a:p>
        </p:txBody>
      </p:sp>
      <p:sp>
        <p:nvSpPr>
          <p:cNvPr id="146" name="Rectangle 145"/>
          <p:cNvSpPr/>
          <p:nvPr/>
        </p:nvSpPr>
        <p:spPr>
          <a:xfrm>
            <a:off x="9634941" y="3857486"/>
            <a:ext cx="2273718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6.  Verify the SWATT  value and create the report  </a:t>
            </a:r>
            <a:endParaRPr lang="en-SG" sz="800" b="1" dirty="0"/>
          </a:p>
        </p:txBody>
      </p:sp>
      <p:cxnSp>
        <p:nvCxnSpPr>
          <p:cNvPr id="147" name="Straight Arrow Connector 146"/>
          <p:cNvCxnSpPr/>
          <p:nvPr/>
        </p:nvCxnSpPr>
        <p:spPr>
          <a:xfrm>
            <a:off x="9866671" y="3475808"/>
            <a:ext cx="0" cy="377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10589342" y="3625418"/>
            <a:ext cx="0" cy="227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9618807" y="4370971"/>
            <a:ext cx="2270006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6.1. AES Encrypt  the SWATT  value + verify result  </a:t>
            </a:r>
            <a:endParaRPr lang="en-SG" sz="800" b="1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 flipV="1">
            <a:off x="11820525" y="635135"/>
            <a:ext cx="0" cy="3190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H="1">
            <a:off x="9943839" y="4108203"/>
            <a:ext cx="8981" cy="256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5017844" y="3528670"/>
            <a:ext cx="1746270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7. Forward encrypted feedback  </a:t>
            </a:r>
            <a:r>
              <a:rPr lang="en-US" sz="800" b="1" dirty="0" err="1"/>
              <a:t>msg</a:t>
            </a:r>
            <a:endParaRPr lang="en-SG" sz="800" b="1" dirty="0"/>
          </a:p>
        </p:txBody>
      </p:sp>
      <p:cxnSp>
        <p:nvCxnSpPr>
          <p:cNvPr id="160" name="Elbow Connector 159"/>
          <p:cNvCxnSpPr>
            <a:stCxn id="153" idx="1"/>
            <a:endCxn id="158" idx="3"/>
          </p:cNvCxnSpPr>
          <p:nvPr/>
        </p:nvCxnSpPr>
        <p:spPr>
          <a:xfrm rot="10800000">
            <a:off x="6764115" y="3653436"/>
            <a:ext cx="2854693" cy="8396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>
            <a:off x="5251740" y="3797869"/>
            <a:ext cx="0" cy="2330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5064944" y="5590231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7</a:t>
            </a:r>
            <a:endParaRPr lang="en-SG" sz="1050" u="sng" dirty="0"/>
          </a:p>
        </p:txBody>
      </p:sp>
      <p:sp>
        <p:nvSpPr>
          <p:cNvPr id="166" name="Rectangle 165"/>
          <p:cNvSpPr/>
          <p:nvPr/>
        </p:nvSpPr>
        <p:spPr>
          <a:xfrm>
            <a:off x="5398891" y="3866269"/>
            <a:ext cx="1805591" cy="602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7.1 Load verification result</a:t>
            </a:r>
          </a:p>
          <a:p>
            <a:r>
              <a:rPr lang="en-US" sz="800" b="1" dirty="0"/>
              <a:t> - Verify success =&gt; Terminate </a:t>
            </a:r>
          </a:p>
          <a:p>
            <a:r>
              <a:rPr lang="en-US" sz="800" b="1" dirty="0"/>
              <a:t>-  Verify failed =&gt; Remove the checked program. ( or return to step 2 ) </a:t>
            </a:r>
          </a:p>
          <a:p>
            <a:r>
              <a:rPr lang="en-US" sz="800" b="1" dirty="0"/>
              <a:t> </a:t>
            </a:r>
            <a:endParaRPr lang="en-SG" sz="800" b="1" dirty="0"/>
          </a:p>
        </p:txBody>
      </p:sp>
      <p:cxnSp>
        <p:nvCxnSpPr>
          <p:cNvPr id="167" name="Straight Arrow Connector 166"/>
          <p:cNvCxnSpPr/>
          <p:nvPr/>
        </p:nvCxnSpPr>
        <p:spPr>
          <a:xfrm flipV="1">
            <a:off x="5592227" y="4493091"/>
            <a:ext cx="0" cy="1647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5332492" y="5609281"/>
            <a:ext cx="4056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7.1</a:t>
            </a:r>
            <a:endParaRPr lang="en-SG" sz="1050" u="sng" dirty="0"/>
          </a:p>
        </p:txBody>
      </p:sp>
      <p:sp>
        <p:nvSpPr>
          <p:cNvPr id="177" name="Rectangle 176"/>
          <p:cNvSpPr/>
          <p:nvPr/>
        </p:nvSpPr>
        <p:spPr>
          <a:xfrm>
            <a:off x="7988106" y="329051"/>
            <a:ext cx="1026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NetWork</a:t>
            </a:r>
            <a:endParaRPr lang="en-SG" dirty="0"/>
          </a:p>
        </p:txBody>
      </p:sp>
      <p:sp>
        <p:nvSpPr>
          <p:cNvPr id="73" name="Rectangle 72"/>
          <p:cNvSpPr/>
          <p:nvPr/>
        </p:nvSpPr>
        <p:spPr>
          <a:xfrm>
            <a:off x="5707380" y="4808398"/>
            <a:ext cx="1458632" cy="476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8. Check the program running status , System library usage and (memory usage ), encrypt message </a:t>
            </a:r>
            <a:endParaRPr lang="en-SG" sz="800" b="1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057045" y="4478928"/>
            <a:ext cx="0" cy="32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73" idx="3"/>
          </p:cNvCxnSpPr>
          <p:nvPr/>
        </p:nvCxnSpPr>
        <p:spPr>
          <a:xfrm flipV="1">
            <a:off x="7166012" y="5034013"/>
            <a:ext cx="2406015" cy="12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9616493" y="4899767"/>
            <a:ext cx="2385452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8.  Decrypt the message  and save the program running data. </a:t>
            </a:r>
            <a:endParaRPr lang="en-SG" sz="800" b="1" dirty="0"/>
          </a:p>
        </p:txBody>
      </p:sp>
      <p:cxnSp>
        <p:nvCxnSpPr>
          <p:cNvPr id="80" name="Straight Arrow Connector 79"/>
          <p:cNvCxnSpPr/>
          <p:nvPr/>
        </p:nvCxnSpPr>
        <p:spPr>
          <a:xfrm flipH="1" flipV="1">
            <a:off x="11597540" y="635134"/>
            <a:ext cx="0" cy="426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288445" y="5297177"/>
            <a:ext cx="0" cy="8477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094454" y="5618913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8</a:t>
            </a:r>
            <a:endParaRPr lang="en-SG" sz="1050" u="sng" dirty="0"/>
          </a:p>
        </p:txBody>
      </p:sp>
      <p:sp>
        <p:nvSpPr>
          <p:cNvPr id="91" name="TextBox 90"/>
          <p:cNvSpPr txBox="1"/>
          <p:nvPr/>
        </p:nvSpPr>
        <p:spPr>
          <a:xfrm>
            <a:off x="9043393" y="2203267"/>
            <a:ext cx="13035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Encrypted AES session key</a:t>
            </a:r>
            <a:endParaRPr lang="en-SG" sz="800" dirty="0"/>
          </a:p>
        </p:txBody>
      </p:sp>
      <p:sp>
        <p:nvSpPr>
          <p:cNvPr id="92" name="Rectangle 91"/>
          <p:cNvSpPr/>
          <p:nvPr/>
        </p:nvSpPr>
        <p:spPr>
          <a:xfrm>
            <a:off x="6054369" y="2476026"/>
            <a:ext cx="1465439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2.3 Session key setup confirm</a:t>
            </a:r>
            <a:endParaRPr lang="en-SG" sz="800" b="1" dirty="0"/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7526831" y="2532271"/>
            <a:ext cx="1808898" cy="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9354845" y="2454054"/>
            <a:ext cx="2097278" cy="249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2.3 Create the random </a:t>
            </a:r>
            <a:r>
              <a:rPr lang="en-US" sz="800" b="1" dirty="0" err="1"/>
              <a:t>Swatt</a:t>
            </a:r>
            <a:r>
              <a:rPr lang="en-US" sz="800" b="1" dirty="0"/>
              <a:t> Challenge string based on the </a:t>
            </a:r>
            <a:r>
              <a:rPr lang="en-US" sz="800" b="1" dirty="0" err="1"/>
              <a:t>C_len</a:t>
            </a:r>
            <a:r>
              <a:rPr lang="en-US" sz="800" b="1" dirty="0"/>
              <a:t> and encrypted the msg.</a:t>
            </a:r>
            <a:endParaRPr lang="en-SG" sz="800" b="1" dirty="0"/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6747773" y="2310054"/>
            <a:ext cx="0" cy="14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>
            <a:off x="10882456" y="2752449"/>
            <a:ext cx="3073" cy="141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0800000" flipV="1">
            <a:off x="7388208" y="2701484"/>
            <a:ext cx="2731767" cy="277612"/>
          </a:xfrm>
          <a:prstGeom prst="bentConnector3">
            <a:avLst>
              <a:gd name="adj1" fmla="val 86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5372377" y="2871658"/>
            <a:ext cx="2014087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2.3 Forward challenge string </a:t>
            </a:r>
            <a:r>
              <a:rPr lang="en-US" sz="800" b="1" dirty="0" err="1"/>
              <a:t>msg</a:t>
            </a:r>
            <a:r>
              <a:rPr lang="en-US" sz="800" b="1" dirty="0"/>
              <a:t> to TA </a:t>
            </a:r>
            <a:endParaRPr lang="en-SG" sz="800" b="1" dirty="0"/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7285703" y="3121189"/>
            <a:ext cx="0" cy="3028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7075357" y="5625425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2</a:t>
            </a:r>
            <a:endParaRPr lang="en-SG" sz="1050" u="sng" dirty="0"/>
          </a:p>
        </p:txBody>
      </p:sp>
    </p:spTree>
    <p:extLst>
      <p:ext uri="{BB962C8B-B14F-4D97-AF65-F5344CB8AC3E}">
        <p14:creationId xmlns:p14="http://schemas.microsoft.com/office/powerpoint/2010/main" val="290118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672</Words>
  <Application>Microsoft Office PowerPoint</Application>
  <PresentationFormat>Widescreen</PresentationFormat>
  <Paragraphs>180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yuancheng Liu</dc:creator>
  <cp:lastModifiedBy>yuancheng Liu</cp:lastModifiedBy>
  <cp:revision>17</cp:revision>
  <dcterms:created xsi:type="dcterms:W3CDTF">2024-03-08T07:52:20Z</dcterms:created>
  <dcterms:modified xsi:type="dcterms:W3CDTF">2024-03-09T02:08:56Z</dcterms:modified>
</cp:coreProperties>
</file>