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73" r:id="rId4"/>
    <p:sldId id="614" r:id="rId6"/>
    <p:sldId id="516" r:id="rId7"/>
    <p:sldId id="765" r:id="rId8"/>
    <p:sldId id="928" r:id="rId9"/>
    <p:sldId id="766" r:id="rId10"/>
    <p:sldId id="811" r:id="rId11"/>
    <p:sldId id="958" r:id="rId12"/>
    <p:sldId id="959" r:id="rId13"/>
    <p:sldId id="960" r:id="rId14"/>
    <p:sldId id="985" r:id="rId15"/>
    <p:sldId id="1010" r:id="rId16"/>
    <p:sldId id="1011" r:id="rId17"/>
    <p:sldId id="1012" r:id="rId18"/>
    <p:sldId id="856" r:id="rId19"/>
    <p:sldId id="873" r:id="rId20"/>
    <p:sldId id="773" r:id="rId21"/>
    <p:sldId id="802" r:id="rId22"/>
    <p:sldId id="820" r:id="rId23"/>
    <p:sldId id="874" r:id="rId24"/>
    <p:sldId id="910" r:id="rId25"/>
    <p:sldId id="857" r:id="rId26"/>
    <p:sldId id="892" r:id="rId27"/>
    <p:sldId id="893" r:id="rId28"/>
    <p:sldId id="894" r:id="rId29"/>
    <p:sldId id="911" r:id="rId30"/>
    <p:sldId id="875" r:id="rId31"/>
    <p:sldId id="858" r:id="rId32"/>
    <p:sldId id="791" r:id="rId33"/>
    <p:sldId id="803" r:id="rId34"/>
    <p:sldId id="895" r:id="rId35"/>
    <p:sldId id="826" r:id="rId36"/>
    <p:sldId id="827" r:id="rId37"/>
    <p:sldId id="829" r:id="rId38"/>
    <p:sldId id="828" r:id="rId39"/>
    <p:sldId id="797" r:id="rId40"/>
    <p:sldId id="804" r:id="rId41"/>
    <p:sldId id="450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JunYa LiuZhu" initials="J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EE2E5"/>
    <a:srgbClr val="B60005"/>
    <a:srgbClr val="E3E5EB"/>
    <a:srgbClr val="00B0F0"/>
    <a:srgbClr val="6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E6BC11-1C87-462D-A74F-E5859F36B0CA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00000">
              <a:lumMod val="10000"/>
              <a:lumOff val="90000"/>
            </a:srgbClr>
          </a:solidFill>
        </a:fill>
      </a:tcStyle>
    </a:band2H>
    <a:band1V>
      <a:tcStyle>
        <a:tcBdr/>
        <a:fill>
          <a:solidFill>
            <a:srgbClr val="C00000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00000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00000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C00000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V>
        </a:tcBdr>
        <a:fill>
          <a:solidFill>
            <a:srgbClr val="C00000"/>
          </a:solidFill>
        </a:fill>
      </a:tcStyle>
    </a:firstRow>
  </a:tblStyle>
  <a:tblStyle styleId="{98969D30-ED5A-497F-A329-AB4209B03287}" styleName="表样式 1 14">
    <a:wholeTbl>
      <a:tcTxStyle>
        <a:fontRef idx="none">
          <a:srgbClr val="000000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band2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Row>
  </a:tblStyle>
  <a:tblStyle styleId="{C2BD3654-1E40-4B53-8D2B-03F433726E6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EDDC5F60-7ED5-4F8F-B238-30836967709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442B20A4-DBDD-4D22-93F2-3A08E9B3B9D7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79C7888-C893-46B5-A33B-8DB9251F6B5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8BAB5B05-C5F0-44D9-8685-571A939424A3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F232A15-38E0-4987-962E-3B20F8816DD1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D7D48BDC-AA88-4F32-AE0D-771ED03F301D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5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gs" Target="tags/tag29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A83B-DFE3-4928-B559-141995DEDD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C2D-4AD9-4B42-BA85-2BD9FAD838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09D9-BE11-4A99-8DA9-D9AEAEBF33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3EE-61F3-43DD-88E8-0045071CEB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DF3C-6646-4B70-BE9D-84E1E036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深红边"/>
          <p:cNvSpPr/>
          <p:nvPr userDrawn="1"/>
        </p:nvSpPr>
        <p:spPr>
          <a:xfrm>
            <a:off x="752703" y="1450164"/>
            <a:ext cx="3974621" cy="397462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0" y="2168524"/>
            <a:ext cx="12192000" cy="25209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红圆 59"/>
          <p:cNvSpPr/>
          <p:nvPr userDrawn="1"/>
        </p:nvSpPr>
        <p:spPr>
          <a:xfrm>
            <a:off x="822026" y="1519487"/>
            <a:ext cx="3835975" cy="383597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阴影底"/>
          <p:cNvSpPr/>
          <p:nvPr userDrawn="1"/>
        </p:nvSpPr>
        <p:spPr>
          <a:xfrm>
            <a:off x="1189676" y="1887137"/>
            <a:ext cx="3100675" cy="31006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tx1">
                  <a:alpha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白底圆"/>
          <p:cNvSpPr/>
          <p:nvPr userDrawn="1"/>
        </p:nvSpPr>
        <p:spPr>
          <a:xfrm>
            <a:off x="1289639" y="1987100"/>
            <a:ext cx="2900749" cy="2900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îş1idè"/>
          <p:cNvSpPr/>
          <p:nvPr userDrawn="1"/>
        </p:nvSpPr>
        <p:spPr bwMode="auto">
          <a:xfrm>
            <a:off x="1653149" y="2331179"/>
            <a:ext cx="2173728" cy="2212591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B600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6" name="亮红"/>
          <p:cNvSpPr/>
          <p:nvPr userDrawn="1"/>
        </p:nvSpPr>
        <p:spPr>
          <a:xfrm rot="19199061">
            <a:off x="1084034" y="1781495"/>
            <a:ext cx="3311958" cy="3311958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33000">
                  <a:schemeClr val="bg1">
                    <a:alpha val="13000"/>
                  </a:schemeClr>
                </a:gs>
                <a:gs pos="6700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5027083" y="2464256"/>
            <a:ext cx="6374027" cy="15001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单击此处编辑论文题目题目过长则分行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27083" y="4188936"/>
            <a:ext cx="3067050" cy="4204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  <a:r>
              <a:rPr lang="en-US" altLang="zh-CN" dirty="0"/>
              <a:t>xxx </a:t>
            </a:r>
            <a:r>
              <a:rPr lang="zh-CN" altLang="en-US" dirty="0"/>
              <a:t>丨答辩学生：</a:t>
            </a:r>
            <a:r>
              <a:rPr lang="en-US" altLang="zh-CN" dirty="0"/>
              <a:t>xxx</a:t>
            </a:r>
            <a:endParaRPr lang="en-US" altLang="zh-CN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52A-293A-8049-A863-ACF6CD6DAD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3BE-09C0-5D41-904B-FBBE953FEE2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50863" y="549275"/>
            <a:ext cx="11090275" cy="5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2725" y="5890093"/>
            <a:ext cx="676276" cy="666075"/>
            <a:chOff x="212725" y="5890093"/>
            <a:chExt cx="676276" cy="666075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21272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H="1" flipV="1">
              <a:off x="75088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 flipH="1">
            <a:off x="11287805" y="5890093"/>
            <a:ext cx="676276" cy="666075"/>
            <a:chOff x="11287805" y="5890093"/>
            <a:chExt cx="676276" cy="66607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1128780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V="1">
              <a:off x="1182596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7450667" y="541846"/>
            <a:ext cx="5785944" cy="5759448"/>
          </a:xfrm>
          <a:prstGeom prst="rect">
            <a:avLst/>
          </a:prstGeom>
          <a:blipFill dpi="0" rotWithShape="1">
            <a:blip r:embed="rId2" cstate="email">
              <a:alphaModFix amt="3000"/>
            </a:blip>
            <a:srcRect/>
            <a:stretch>
              <a:fillRect l="1610" t="460" r="1610" b="4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6629" y="1085850"/>
            <a:ext cx="1551305" cy="967620"/>
            <a:chOff x="326181" y="2990850"/>
            <a:chExt cx="1913196" cy="1193348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326181" y="3072385"/>
              <a:ext cx="1913196" cy="79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spc="600" dirty="0">
                  <a:solidFill>
                    <a:srgbClr val="C00000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目录</a:t>
              </a:r>
              <a:endParaRPr lang="zh-CN" altLang="en-US" sz="3600" spc="600" dirty="0">
                <a:solidFill>
                  <a:srgbClr val="C0000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47056" y="3765038"/>
              <a:ext cx="1805392" cy="41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spc="100" baseline="0" dirty="0">
                  <a:solidFill>
                    <a:srgbClr val="C00000"/>
                  </a:solidFill>
                  <a:latin typeface="Alibaba Sans Medium" panose="020B0603020203040204" pitchFamily="34" charset="0"/>
                  <a:cs typeface="Alibaba Sans Medium" panose="020B0603020203040204" pitchFamily="34" charset="0"/>
                </a:rPr>
                <a:t>CONTENTS</a:t>
              </a:r>
              <a:endParaRPr lang="zh-CN" altLang="en-US" sz="1600" spc="100" baseline="0" dirty="0">
                <a:solidFill>
                  <a:srgbClr val="C00000"/>
                </a:solidFill>
                <a:latin typeface="Alibaba Sans Medium" panose="020B0603020203040204" pitchFamily="34" charset="0"/>
                <a:cs typeface="Alibaba Sans Medium" panose="020B0603020203040204" pitchFamily="34" charset="0"/>
              </a:endParaRPr>
            </a:p>
          </p:txBody>
        </p:sp>
        <p:cxnSp>
          <p:nvCxnSpPr>
            <p:cNvPr id="15" name="直接连接符 14"/>
            <p:cNvCxnSpPr/>
            <p:nvPr userDrawn="1"/>
          </p:nvCxnSpPr>
          <p:spPr>
            <a:xfrm>
              <a:off x="466918" y="2990850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466918" y="4184198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397974" y="1667463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研究背景与研究意义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20625" y="288770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项目创新点及特色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8" y="3904446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24127" r="39601" b="4444"/>
          <a:stretch>
            <a:fillRect/>
          </a:stretch>
        </p:blipFill>
        <p:spPr>
          <a:xfrm>
            <a:off x="0" y="0"/>
            <a:ext cx="4511040" cy="6858000"/>
          </a:xfrm>
          <a:custGeom>
            <a:avLst/>
            <a:gdLst>
              <a:gd name="connsiteX0" fmla="*/ 0 w 4511040"/>
              <a:gd name="connsiteY0" fmla="*/ 0 h 6858000"/>
              <a:gd name="connsiteX1" fmla="*/ 4511040 w 4511040"/>
              <a:gd name="connsiteY1" fmla="*/ 0 h 6858000"/>
              <a:gd name="connsiteX2" fmla="*/ 4511040 w 4511040"/>
              <a:gd name="connsiteY2" fmla="*/ 6858000 h 6858000"/>
              <a:gd name="connsiteX3" fmla="*/ 0 w 45110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040" h="6858000">
                <a:moveTo>
                  <a:pt x="0" y="0"/>
                </a:moveTo>
                <a:lnTo>
                  <a:pt x="4511040" y="0"/>
                </a:lnTo>
                <a:lnTo>
                  <a:pt x="45110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20320" y="0"/>
            <a:ext cx="4490720" cy="685800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0320" y="0"/>
            <a:ext cx="4531360" cy="6858000"/>
          </a:xfrm>
          <a:prstGeom prst="rect">
            <a:avLst/>
          </a:prstGeom>
          <a:solidFill>
            <a:schemeClr val="accent5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descr="e7d195523061f1c0cef09ac28eaae964ec9988a5cce77c8b8C1E4685C6E6B40CD7615480512384A61EE159C6FE0045D14B61E85D0A95589D558B81FFC809322ACC20DC2254D928200A3EA0841B8B1814640B618B2185680CEAB94E3931E0B5D7711EF63F967A4C297FC727FDC926E3DD993D4DBDA5D64870F48545BEBEBB5F1E1B53A97FCE30A0A5CBB9687EF1FA3D5A"/>
          <p:cNvSpPr/>
          <p:nvPr userDrawn="1"/>
        </p:nvSpPr>
        <p:spPr>
          <a:xfrm>
            <a:off x="1117600" y="1069975"/>
            <a:ext cx="11436350" cy="4718050"/>
          </a:xfrm>
          <a:prstGeom prst="rect">
            <a:avLst/>
          </a:prstGeom>
          <a:noFill/>
          <a:ln w="25400">
            <a:solidFill>
              <a:srgbClr val="97BA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7" y="498290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  <p:bldP spid="8" grpId="0" bldLvl="0" animBg="1"/>
      <p:bldP spid="10" grpId="0" bldLvl="0" animBg="1"/>
      <p:bldP spid="11" grpId="0"/>
      <p:bldP spid="12" grpId="0"/>
      <p:bldP spid="13" grpId="0"/>
      <p:bldP spid="14" grpId="0"/>
      <p:bldP spid="15" grpId="0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ṩḻïḓé"/>
          <p:cNvSpPr/>
          <p:nvPr userDrawn="1"/>
        </p:nvSpPr>
        <p:spPr bwMode="auto">
          <a:xfrm>
            <a:off x="9476838" y="2108990"/>
            <a:ext cx="3383474" cy="3443965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87B8CC">
              <a:alpha val="22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PA-矩形 18"/>
          <p:cNvSpPr/>
          <p:nvPr userDrawn="1">
            <p:custDataLst>
              <p:tags r:id="rId2"/>
            </p:custDataLst>
          </p:nvPr>
        </p:nvSpPr>
        <p:spPr>
          <a:xfrm>
            <a:off x="228298" y="1305045"/>
            <a:ext cx="1294050" cy="4455675"/>
          </a:xfrm>
          <a:prstGeom prst="rect">
            <a:avLst/>
          </a:prstGeom>
          <a:solidFill>
            <a:srgbClr val="29547B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023938" y="1036638"/>
            <a:ext cx="4070350" cy="4830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19433" y="491612"/>
            <a:ext cx="481780" cy="0"/>
          </a:xfrm>
          <a:prstGeom prst="line">
            <a:avLst/>
          </a:prstGeom>
          <a:ln w="38100">
            <a:solidFill>
              <a:srgbClr val="295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218823" y="617928"/>
            <a:ext cx="2300077" cy="624170"/>
            <a:chOff x="2647449" y="2492374"/>
            <a:chExt cx="6897103" cy="1871663"/>
          </a:xfrm>
        </p:grpSpPr>
        <p:sp>
          <p:nvSpPr>
            <p:cNvPr id="11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481990" y="670551"/>
            <a:ext cx="8340997" cy="88272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600" kern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A6BC-0899-4D80-8A1E-DCD329887E2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0B63-345B-4ECE-96D4-95892A61F4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5322" y="152400"/>
            <a:ext cx="11852476" cy="658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9762" y="1126766"/>
            <a:ext cx="11852476" cy="5460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396240" y="270441"/>
            <a:ext cx="1737360" cy="471466"/>
            <a:chOff x="2647449" y="2492374"/>
            <a:chExt cx="6897103" cy="1871663"/>
          </a:xfrm>
        </p:grpSpPr>
        <p:sp>
          <p:nvSpPr>
            <p:cNvPr id="8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1024" y="6222435"/>
            <a:ext cx="637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书体坊安景臣钢笔行书" panose="02010601030101010101" pitchFamily="2" charset="-122"/>
                <a:ea typeface="书体坊安景臣钢笔行书" panose="02010601030101010101" pitchFamily="2" charset="-122"/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38D5-D634-407F-A919-718F469FA80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9C3F-523F-4B87-89CE-17A44054881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C1B9-ECA1-4BD5-A3AE-7E7371EA2C8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 spd="slow" advClick="0" advTm="300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5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065504" y="2390246"/>
            <a:ext cx="7026604" cy="22004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7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DefectChecker：基于 EVM 字节码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分析的智能合约缺陷检测自动化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35110" y="5121275"/>
          <a:ext cx="295719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70"/>
                <a:gridCol w="1812925"/>
              </a:tblGrid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汇报人</a:t>
                      </a:r>
                      <a:endParaRPr lang="en-US" altLang="zh-CN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：刘霖笙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时间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</a:t>
                      </a:r>
                      <a:r>
                        <a:rPr lang="en-US" altLang="zh-CN" b="1" dirty="0">
                          <a:latin typeface="黑体" panose="02010609060101010101" charset="-122"/>
                          <a:ea typeface="黑体" panose="02010609060101010101" charset="-122"/>
                        </a:rPr>
                        <a:t>2024.11.13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指导老师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：陈家辉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重入漏洞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RE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1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总感觉这篇文章讲了这么多只有这个漏洞</a:t>
            </a: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有效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1169035"/>
            <a:ext cx="5715000" cy="4457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8070" y="1720215"/>
            <a:ext cx="2073910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9230" y="2301240"/>
            <a:ext cx="3280410" cy="21717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1980" y="3832860"/>
            <a:ext cx="1219835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8070" y="4187825"/>
            <a:ext cx="3490595" cy="39306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864485" y="1957705"/>
            <a:ext cx="792480" cy="17887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49500" y="2551430"/>
            <a:ext cx="709930" cy="160337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624330" y="1983740"/>
            <a:ext cx="1100455" cy="248221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2565" y="1720215"/>
            <a:ext cx="508000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以太坊中有三种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Call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方法可用于发送以太币，即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、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address.transfer()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address.call.value()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address.transfer()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将更改最大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限制为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2300 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单位，如果接收者是合约账户，则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2300 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单位不足以传输以太币，这意味着这两种方法不能导致重入漏洞。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嵌套调用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NC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开发者应估算循环的最大迭代次数，并对循环进行限制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2788920"/>
            <a:ext cx="5892800" cy="1219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5990" y="2931795"/>
            <a:ext cx="1355725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70835" y="3141980"/>
            <a:ext cx="454660" cy="17589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4831715" y="2336800"/>
            <a:ext cx="2688590" cy="70040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25495" y="3238500"/>
            <a:ext cx="4255770" cy="1333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0565" y="2016125"/>
            <a:ext cx="239903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恶意增加循环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次数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0565" y="3011170"/>
            <a:ext cx="239903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send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更改为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call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贪婪合约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GC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如果合约可以接收以太币，应添加一个函数以提取这些以太币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2482215"/>
            <a:ext cx="5092700" cy="1568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7365" y="2016125"/>
            <a:ext cx="467106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智能合约中的以太币只能通过将以太币发送到其他账户或使用 selfdestruct 函数来提取。否则，即使是合约的创建者也无法提取这些以太币，导致资金永久锁定在合约中。我们将能够接收以太币（包含 payable 函数）但没有任何方法可以提取以太币的合约称为“贪婪合约”。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10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未检查的外部调用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UEC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始终检查 address.send() 和 address.call() 的返回值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784475"/>
            <a:ext cx="4959350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9830" y="2149475"/>
            <a:ext cx="5080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Solidity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提供了许多函数（如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address.call()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）来转账或在合约之间调用函数。然而，这些与调用相关的方法可能会失败，例如由于网络错误或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gas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不足。当发生错误时，这些函数会返回布尔值，但不会抛出异常。如果调用者不检查外部调用的返回值，就无法确保后续代码逻辑的正确性。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553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区块信息依赖性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BID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通过哈希的不可逆特性来确保信息</a:t>
            </a: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可靠性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2644775"/>
            <a:ext cx="4895850" cy="1257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9910" y="1299210"/>
            <a:ext cx="631698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可能的解决方案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安全随机数的前提是该随机数不能被单个用户控制，例如矿工。在以太坊中，我们可以使用完全随机的信息，包括用户地址、用户的输入数字等。此外，隐藏合约使用的值以及其他玩家避免攻击也是很重要的。由于我们无法隐藏以太坊中用户及其提交的值，一种可能的解决方案是使用哈希数来生成随机数。该算法有三个回合：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：用户获得一个随机数并在本地机器上生成一个哈希值。该哈希值可以通过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keccak256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函数生成，确保信息保密。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：所有用户提交哈希值后，用户需要提交原始的随机数。合约通过使用相同的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keccak256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函数检查是否可以通过原始数生成相同的哈希值。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：如果所有用户提交正确的原始数，合约可以使用原始数来生成随机数。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相关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33058" y="1318260"/>
          <a:ext cx="11525885" cy="4991735"/>
        </p:xfrm>
        <a:graphic>
          <a:graphicData uri="http://schemas.openxmlformats.org/drawingml/2006/table">
            <a:tbl>
              <a:tblPr firstRow="1">
                <a:tableStyleId>{98969D30-ED5A-497F-A329-AB4209B03287}</a:tableStyleId>
              </a:tblPr>
              <a:tblGrid>
                <a:gridCol w="1965325"/>
                <a:gridCol w="9560560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工具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效果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Oyente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引入了四种安全性问题，即异常处理不当、交易顺序依赖、时间戳依赖和重入攻击。这是首个基于符号执行的智能合约漏洞检测工具，使用Z3作为SMT求解器，符号化地执行每条指令以获得完整的控制流图，分析了19,366个以太坊合约，并发现其中有8,519个包含所定义的安全问题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Zeus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将</a:t>
                      </a:r>
                      <a:r>
                        <a:rPr lang="zh-CN" altLang="en-US" sz="1400" b="1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源代码</a:t>
                      </a:r>
                      <a:r>
                        <a:rPr lang="zh-CN" altLang="en-US" sz="1400"/>
                        <a:t>作为输入并将其翻译成LLVM字节码。Zeus可以检测七种安全问题（其中四种与Oyente相同），其余三个问题是未检查的发送、失败发送、整数溢出/下溢。他们还将Zeus与Oyente进行了比较，并发现Oyente在许多情况下存在误报和漏报。Zeus分析了从Etherscan、Etherchain和EtherCamp中获取的1,524个智能合约，以验证他们的工具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ContractFuzzer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首个利用模糊测试技术来检测智能合约安全问题的工具。他们测试了6,991个智能合约，并发现459个智能合约存在这些问题。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MAIAN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与Oyente相似，MAIAN利用符号执行并定义了几种执行规则来检测这些安全问题。MAIAN的工具可以接受字节码或源代码作为输入。MAIAN关注的安全问题类型不同于我们的工具。它们重点关注可能导致合约无法释放以太币、合约被任意地址攻击或合约被强行终止的安全问题。他们的结果基于970,898个智能合约，发现其中34,200个（2,365个不同合约）至少包含上述三种安全问题之一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Mythril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与Oyente相似的方法——构建CFG并利用Z3[25]作为SMT求解器。然后它设计了若干规则以检测相关问题。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7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Securify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首个利用语义信息检测智能合约安全问题的工具。该工具首先反编译EVM字节码，分析语义信息，包括数据流和控制流依赖关系。最终，它检查若干写在特定领域语言中的安全性模式，以检测相关安全问题。Securify关注的两个主要安全问题是盗窃以太币和冻结资金。该工具可以检测到9种安全问题，Tsankov等人使用两个数据集对工具进行了评估。第一个数据集是大规模评估数据集，包含24,594个智能合约。结果显示，超过70%的智能合约至少存在一种安全问题。第二个是小规模评估数据集，包含100个智能合约用于评估工具的有效性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9415" y="2613660"/>
            <a:ext cx="11429365" cy="119253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523" y="3037664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源码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088" y="4253054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版本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不兼容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128" y="5787849"/>
            <a:ext cx="1974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SMT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求解器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本文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903" y="1767523"/>
            <a:ext cx="10704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总结而言，本文的贡献如下：</a:t>
            </a:r>
            <a:endParaRPr lang="en-US" altLang="zh-CN" sz="2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据我们所知，DefectChecker 是目前最准确且最快的基于符号执行的智能合约缺陷检测工具。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我们系统地评估了工具的性能，使用一个开源数据集进行测试。此外，我们还提取了以太坊平台上的所有字节码（165,621 个），并确定其中 25,815 个智能合约包含至少一个缺陷。通过这些分析，我们发现了一些真实世界的攻击案例，并举例说明了检测合约缺陷的重要性。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我们的数据集、工具和分析结果已向社区开放：https://github.com/Jiachi-Chen/DefectChecker/。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en-US" altLang="zh-CN" b="1" dirty="0" err="1">
                <a:latin typeface="黑体" panose="02010609060101010101" charset="-122"/>
                <a:ea typeface="黑体" panose="02010609060101010101" charset="-122"/>
              </a:rPr>
              <a:t>DefectChecker</a:t>
            </a:r>
            <a:endParaRPr lang="en-US" altLang="zh-CN" b="1" dirty="0" err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SmartState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工作流程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663825" y="1297305"/>
            <a:ext cx="648335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615696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安全检查的多样性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819275"/>
            <a:ext cx="10236200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为检查存款是否成功，合约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Radar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比较用户余额和存款金额（第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行），而合约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Polkabridge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将桥接的流动性与阈值进行比较（第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12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行）。</a:t>
            </a:r>
            <a:endParaRPr lang="zh-CN" altLang="en-US" b="0" i="0">
              <a:solidFill>
                <a:srgbClr val="24292E"/>
              </a:solidFill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3515" y="225552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3515" y="407670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3910" y="820420"/>
            <a:ext cx="2057400" cy="142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1321" y="3828115"/>
            <a:ext cx="710935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IEEE Transactions on Software Engineering / </a:t>
            </a:r>
            <a:r>
              <a:rPr lang="en-US" altLang="zh-CN" b="1" dirty="0"/>
              <a:t>TSE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SCI 1 </a:t>
            </a:r>
            <a:r>
              <a:rPr lang="zh-CN" altLang="en-US" b="1" dirty="0"/>
              <a:t>区</a:t>
            </a:r>
            <a:r>
              <a:rPr lang="en-US" altLang="zh-CN" b="1" dirty="0"/>
              <a:t> / CCF A</a:t>
            </a:r>
            <a:r>
              <a:rPr lang="zh-CN" altLang="en-US" b="1" dirty="0"/>
              <a:t>，</a:t>
            </a:r>
            <a:r>
              <a:rPr lang="en-US" altLang="zh-CN" b="1" dirty="0"/>
              <a:t>2022-07-01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25973" y="4948166"/>
            <a:ext cx="5940055" cy="327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/>
              <a:t>中山大学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741170"/>
            <a:ext cx="81915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需要解决的挑战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将资源与安全检查链接起来的内在复杂性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对于第 12 行的资源，以往的研究 [Brent et al. 2020; Ghaleb et al. 2023; Liu et al. 2022] 将该资源与依赖第 5 行的安全检查相关联，而忽略了第 8 行的检查，这导致了错误的结果。</a:t>
            </a:r>
            <a:endParaRPr b="0" i="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927225"/>
            <a:ext cx="102362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783" y="1126490"/>
            <a:ext cx="1135443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为了将资源与安全检查关联起来，SmartAxe 使用了概率模式推断方法：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）字段访问（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FieldAccess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）内部方法（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Internal method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）应用二进制接口（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ABI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）事件发出语句（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event emitting statement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。进一步地，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代表在状态变量（例如，智能合约中的全局变量）上的读写语句。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代表调用内部方法的语句（例如，跨链桥接合约中的私有函数）。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代表合约中调用外部接口（例如，公共函数）的语句。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代表发出跨链数据传输记录（例如，存款记录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en-US" altLang="zh-CN" sz="1600" b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）的事件发出语句。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,{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95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)∨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𝑆𝑎𝑚𝑒𝐵𝑙𝑜𝑐𝑘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60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𝑆𝑒𝑚𝑎𝑛𝑡𝑖𝑐𝐶𝑜𝑟𝑟𝑒𝑙𝑎𝑡𝑖𝑜𝑛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70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𝐷𝑎𝑡𝑎𝐹𝑙𝑜𝑤𝐷𝑒𝑝𝑒𝑛𝑑𝑒𝑛𝑐𝑦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80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2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2276157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）资产存入与锁定；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）跨链通信；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）资产授权与提取。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4452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BridgeCheck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1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2520315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BridgeBalance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UserBalance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AssetOwnership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FunctionArgument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latin typeface="Cambria Math" panose="02040503050406030204" charset="0"/>
                          <a:cs typeface="Cambria Math" panose="02040503050406030204" charset="0"/>
                        </a:rPr>
                        <m:t>MessageArgument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43890" y="5762307"/>
            <a:ext cx="109042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存款的成功检查用于确认存款已转移到跨链桥接中，从而防止伪造存款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用户传递参数的验证检查用于防止用户传递恶意参数，这些参数可能会对合约状态进行恶意修改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2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Support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ExternalAddress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303145" y="5762307"/>
            <a:ext cx="758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跨链中继的正确性检查用于防止跨链数据传输中的意外逻辑或错误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4264660"/>
            <a:ext cx="798576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）检查桥接的支持情况（例如，代币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、链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）；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）检查外部调用的错误情况（例如，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地址可能导致外部调用失败）。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显然，这两种检查在语义上并不等效，因此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采用了合取关系来处理它们。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RecordedList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Signature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Timeout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ReceiverAddress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941320" y="5762307"/>
            <a:ext cx="6309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授权验证检查用于确保跨链交易已由中继器签名和证明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4668" y="3168015"/>
            <a:ext cx="1620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</a:t>
            </a:r>
            <a:endParaRPr 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65475" y="2750820"/>
            <a:ext cx="1506220" cy="1356360"/>
            <a:chOff x="4985" y="4532"/>
            <a:chExt cx="2372" cy="213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985" y="4532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85" y="6668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9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5039360" y="1920875"/>
            <a:ext cx="619823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AutoNum type="arabicPeriod"/>
            </a:pPr>
            <a:r>
              <a:rPr lang="zh-CN" altLang="en-US" sz="1600" b="1" i="0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访问控制遗漏。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通过将提取的访问控制约束与安全检查模型（表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）进行比较来检测访问控制遗漏。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9360" y="4107180"/>
            <a:ext cx="619823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l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访问控制违规路径</a:t>
            </a: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对于桥接合约的入口点，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通过成对比较它们的子控制流图，以识别可能到达相同敏感资源但执行不同安全检查（例如，一个路径包含检查而另一个不包含检查）的路径。</a:t>
            </a:r>
            <a:endParaRPr lang="zh-CN" altLang="en-US" sz="160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二：识别跨链语义不一致性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9880" y="1723390"/>
            <a:ext cx="9032240" cy="2085340"/>
            <a:chOff x="2488" y="2529"/>
            <a:chExt cx="14224" cy="3284"/>
          </a:xfrm>
        </p:grpSpPr>
        <p:grpSp>
          <p:nvGrpSpPr>
            <p:cNvPr id="15" name="组合 14"/>
            <p:cNvGrpSpPr/>
            <p:nvPr/>
          </p:nvGrpSpPr>
          <p:grpSpPr>
            <a:xfrm>
              <a:off x="2488" y="2529"/>
              <a:ext cx="14224" cy="3284"/>
              <a:chOff x="2006" y="2529"/>
              <a:chExt cx="14224" cy="328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288" y="2529"/>
                <a:ext cx="4942" cy="328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06" y="2529"/>
                <a:ext cx="4942" cy="32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2" y="3153"/>
                <a:ext cx="4490" cy="127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4" y="2738"/>
                <a:ext cx="4510" cy="2100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529" y="5111"/>
                <a:ext cx="1896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源链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10" y="5111"/>
                <a:ext cx="229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目标链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77" y="4116"/>
                <a:ext cx="2951" cy="233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504" y="2771"/>
                <a:ext cx="4511" cy="41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" name="肘形连接符 13"/>
              <p:cNvCxnSpPr>
                <a:stCxn id="12" idx="3"/>
                <a:endCxn id="13" idx="1"/>
              </p:cNvCxnSpPr>
              <p:nvPr/>
            </p:nvCxnSpPr>
            <p:spPr>
              <a:xfrm flipV="1">
                <a:off x="5528" y="2979"/>
                <a:ext cx="5976" cy="125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7547" y="4423"/>
              <a:ext cx="4105" cy="9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/>
              <a:r>
                <a:rPr lang="zh-CN" altLang="en-US" sz="1600" b="0" i="0">
                  <a:solidFill>
                    <a:srgbClr val="24292E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跨链桥接两端的控制流和数据流的未必能精确对齐</a:t>
              </a:r>
              <a:endPara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4540" y="4823460"/>
            <a:ext cx="1066292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通过细粒度的语义和控制流分析，识别了两种类型的函数作为对齐点，即：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）实现存入和锁定的函数；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）实现授权和提取的函数。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随后，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对相应的对齐点进行对齐，并构建了跨链控制流图（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）。为了便于检测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CCV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的跨链语义一致性，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进行数据流分析，从而构建跨链数据流图（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xDFG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180" y="4362450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解决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方案</a:t>
            </a:r>
            <a:endParaRPr lang="zh-CN" altLang="en-US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漏洞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报告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3398520"/>
            <a:ext cx="8362950" cy="314388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40398" y="1287780"/>
          <a:ext cx="10911205" cy="4278630"/>
        </p:xfrm>
        <a:graphic>
          <a:graphicData uri="http://schemas.openxmlformats.org/drawingml/2006/table">
            <a:tbl>
              <a:tblPr firstRow="1" firstCol="1" bandRow="1">
                <a:tableStyleId>{442B20A4-DBDD-4D22-93F2-3A08E9B3B9D7}</a:tableStyleId>
              </a:tblPr>
              <a:tblGrid>
                <a:gridCol w="722630"/>
                <a:gridCol w="1941195"/>
                <a:gridCol w="8247380"/>
              </a:tblGrid>
              <a:tr h="540000">
                <a:tc>
                  <a:txBody>
                    <a:bodyPr/>
                    <a:p>
                      <a:pPr marL="0" indent="0" algn="ctr"/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类型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EVM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指令或关键字或语句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源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用户传递的参数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CALLDATALOAD, CALLDATACOPY, CALLER, ORIGIN, CALLVALUE, CALLDATASIZE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公共函数参数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Public, External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汇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外部调用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CALL, CALLCODE, STATICCALL, DELEGATECALL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状态变量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SSTORE, BALANCE, ADDRESS, CCV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指示器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客户端节点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2590" y="4063365"/>
            <a:ext cx="166878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_transfer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received,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233170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225550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30815" y="4063365"/>
            <a:ext cx="132842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Deposit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Withdrawal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ETH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991215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983595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3. 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862705" y="1716677"/>
            <a:ext cx="4606290" cy="3714911"/>
            <a:chOff x="5738933" y="2159616"/>
            <a:chExt cx="4606290" cy="3714911"/>
          </a:xfrm>
        </p:grpSpPr>
        <p:sp>
          <p:nvSpPr>
            <p:cNvPr id="4" name="Freeform 10"/>
            <p:cNvSpPr/>
            <p:nvPr>
              <p:custDataLst>
                <p:tags r:id="rId2"/>
              </p:custDataLst>
            </p:nvPr>
          </p:nvSpPr>
          <p:spPr bwMode="auto">
            <a:xfrm>
              <a:off x="5738933" y="2159616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Rectangle 1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965628" y="2159616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10"/>
            <p:cNvSpPr/>
            <p:nvPr>
              <p:custDataLst>
                <p:tags r:id="rId4"/>
              </p:custDataLst>
            </p:nvPr>
          </p:nvSpPr>
          <p:spPr bwMode="auto">
            <a:xfrm>
              <a:off x="5738933" y="3138569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963723" y="3138569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0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957498" y="2277841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论文背景</a:t>
              </a:r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0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57498" y="3255635"/>
              <a:ext cx="206565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DefectChecker</a:t>
              </a:r>
              <a:endPara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Freeform 10"/>
            <p:cNvSpPr/>
            <p:nvPr>
              <p:custDataLst>
                <p:tags r:id="rId8"/>
              </p:custDataLst>
            </p:nvPr>
          </p:nvSpPr>
          <p:spPr bwMode="auto">
            <a:xfrm>
              <a:off x="5738933" y="4193293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965628" y="4193293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0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57498" y="4311518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实验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0"/>
            <p:cNvSpPr/>
            <p:nvPr>
              <p:custDataLst>
                <p:tags r:id="rId11"/>
              </p:custDataLst>
            </p:nvPr>
          </p:nvSpPr>
          <p:spPr bwMode="auto">
            <a:xfrm>
              <a:off x="5738933" y="5201831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63723" y="5201831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Box 10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57498" y="5320056"/>
              <a:ext cx="1355090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总结讨论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设置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𝑚𝑎𝑛𝑢𝑎𝑙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i="1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𝑙𝑎𝑟𝑔𝑒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9144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3975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2644775"/>
            <a:ext cx="798576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RQ1. SmartAxe 在检测 CCV 方面的表现如何？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RQ2. SmartAxe 在发现访问控制不完整性方面的效果如何？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RQ3. SmartAxe 在发现跨链桥语义不一致性方面的效果如何？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RQ4. SmartAxe 能否从现实世界中的跨链桥应用程序中检测到 CCV？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230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的有效性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405" y="4890770"/>
            <a:ext cx="1079246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大多数 14 例误报是由于 SmartDagger 提供的基本事实的限制（即，SmartAxe 中的基本控制流分析器）。例如，SmartDagger 在恢复智能合约状态变量的类型和语义时不够精确，这导致 SmartAxe 报告误报。为了克服这些误报，SmartAxe 可以集成一个更先进的分析器，以提高类型和语义恢复的有效性。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99453" y="1613535"/>
          <a:ext cx="10793205" cy="2879725"/>
        </p:xfrm>
        <a:graphic>
          <a:graphicData uri="http://schemas.openxmlformats.org/drawingml/2006/table">
            <a:tbl>
              <a:tblPr firstRow="1" firstCol="1" bandRow="1">
                <a:tableStyleId>{8BAB5B05-C5F0-44D9-8685-571A939424A3}</a:tableStyleId>
              </a:tblPr>
              <a:tblGrid>
                <a:gridCol w="4133215"/>
                <a:gridCol w="840000"/>
                <a:gridCol w="840000"/>
                <a:gridCol w="840000"/>
                <a:gridCol w="840000"/>
                <a:gridCol w="840000"/>
                <a:gridCol w="2459990"/>
              </a:tblGrid>
              <a:tr h="72009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2000"/>
                        <a:t>CCV</a:t>
                      </a:r>
                      <a:endParaRPr lang="en-US" altLang="zh-CN" sz="2000"/>
                    </a:p>
                  </a:txBody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精确率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召回率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>
                          <a:sym typeface="+mn-ea"/>
                        </a:rPr>
                        <a:t>FP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</a:tr>
              <a:tr h="539750">
                <a:tc vMerge="1"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访问控制不完整性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84.38%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91.53%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40385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语义不一致性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85.71%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86.21%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总计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84.95%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89.77%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187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安全检查建模与资源关联的影响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09625" y="1657985"/>
          <a:ext cx="10572805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852805"/>
                <a:gridCol w="1080000"/>
                <a:gridCol w="1080135"/>
                <a:gridCol w="1079865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Ethainter [Brent et al. 2020]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AChecker [Ghaleb et al. 2023]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6.82%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19785" y="4151630"/>
          <a:ext cx="10552430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2896870"/>
                <a:gridCol w="1276350"/>
                <a:gridCol w="1275715"/>
                <a:gridCol w="1275715"/>
                <a:gridCol w="1275715"/>
                <a:gridCol w="1276350"/>
                <a:gridCol w="12757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77.45%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84.95%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9625" y="2829560"/>
            <a:ext cx="1056195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 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的召回率远高于其他两个工具。为了找出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表现更好的原因，我们手动检查了其他两个最先进工具的所有误报。特别地，手动检查结果表明，大多数误报是由这些最先进工具的局限性引起的，因为它们无法克服跨链桥合约中安全检查的多样性。</a:t>
            </a:r>
            <a:endParaRPr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150" y="5313680"/>
            <a:ext cx="1056386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的精度。由于卸载了资源分配方法，没有资源分配的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77.45%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报告了更多的误报（即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11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个新误报）。因此，我们可以总结出资源分配方法有助于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提高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检测的精度。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图构建的影响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6595" y="1806575"/>
          <a:ext cx="10799445" cy="2340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1255395"/>
                <a:gridCol w="1591310"/>
                <a:gridCol w="1590675"/>
                <a:gridCol w="1590040"/>
                <a:gridCol w="1590675"/>
                <a:gridCol w="1590675"/>
                <a:gridCol w="1590675"/>
              </a:tblGrid>
              <a:tr h="90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65.91%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6595" y="4757420"/>
            <a:ext cx="1079944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与不带图构建的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的对比结果。由于忽略图构建，不带图构建的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65.91%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，并且急剧下降。相比之下，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显示了更好的性能（即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89.77%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）。综上所述，构建的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xCFG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xDFG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帮助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有效地提高了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检测的召回率。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现实世界中的跨链漏洞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95960" y="1925320"/>
          <a:ext cx="10800080" cy="2546985"/>
        </p:xfrm>
        <a:graphic>
          <a:graphicData uri="http://schemas.openxmlformats.org/drawingml/2006/table">
            <a:tbl>
              <a:tblPr firstRow="1" firstCol="1" bandRow="1">
                <a:tableStyleId>{D7D48BDC-AA88-4F32-AE0D-771ED03F301D}</a:tableStyleId>
              </a:tblPr>
              <a:tblGrid>
                <a:gridCol w="1800000"/>
                <a:gridCol w="1800000"/>
                <a:gridCol w="1800000"/>
                <a:gridCol w="1800000"/>
                <a:gridCol w="1800000"/>
                <a:gridCol w="1800000"/>
              </a:tblGrid>
              <a:tr h="899795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桥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Hop.Exchannx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Terxx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Sifchxxx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RenBridxxx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Ocuxx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漏洞数量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4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6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受影响资产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1445827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28038.67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16743.31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12896.52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8093.08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5960" y="4503420"/>
            <a:ext cx="10800715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我们在大规模数据集（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Dlarge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）上运行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以评估其在现实世界中的表现。我们的领域专家手动检查了所有报告的结果，并通过多数表决最终确认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在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129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个跨链桥应用中检测到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（即，影响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个智能合约）。具体来说，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输出了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324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个警告。我们手动调查后发现，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278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个为真阳性，剩下的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46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个为假阳性。通过检查受这些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影响的资产，我们发现这些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影响了总价值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1,885,250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美元的资产，如我们的论文提交所示。</a:t>
            </a:r>
            <a:r>
              <a:rPr lang="zh-CN" alt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表格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显示了受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5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个跨链桥的资产总量。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4. </a:t>
            </a:r>
            <a:r>
              <a:rPr lang="zh-CN" altLang="en-US" dirty="0"/>
              <a:t>总结讨论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530" y="1463040"/>
            <a:ext cx="10850880" cy="42462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本文存在的问题：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1.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之前的可达性分析其实是根据交易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 TX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来做的，这是链上的人最常用的手法，他的好处是快，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而且可达性是必定的，也就是已经出现的交易路径，一定都是可达的（矿工验证）。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缺点是这样的方案是欠近似的，并且这样的方案是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“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事后攻击审计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”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，也就是攻击已经发生，损失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已经造成，并且在区块链上已经是无法挽回了。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然后这次的工作就更改为概率分析，这样的做法当然也是欠近似的。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本文在做语义不统一那一块并没有说明清楚，为什么代币地址会改变。甚至其实在他的说明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下，很多工作只需要围绕目标链来开展就好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41606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02758" y="2845571"/>
            <a:ext cx="3986483" cy="1482725"/>
            <a:chOff x="2682875" y="2071687"/>
            <a:chExt cx="3986483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8F00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论文背景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38835" y="1190625"/>
          <a:ext cx="9968230" cy="4723380"/>
        </p:xfrm>
        <a:graphic>
          <a:graphicData uri="http://schemas.openxmlformats.org/drawingml/2006/table">
            <a:tbl>
              <a:tblPr firstRow="1" bandRow="1">
                <a:tableStyleId>{35E6BC11-1C87-462D-A74F-E5859F36B0CA}</a:tableStyleId>
              </a:tblPr>
              <a:tblGrid>
                <a:gridCol w="2869565"/>
                <a:gridCol w="1517015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合约缺陷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影响等级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交易状态依赖性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(TSD)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外部影响下的拒绝服务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(DuEI)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严格余额质量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(SBE)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重入漏洞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(RE)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338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嵌套调用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(NC)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贪婪合约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(GC)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未检查的外部调用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(UEC)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区块信息依赖性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(BID)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类型不匹配赋值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数据位置误导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51423" y="207469"/>
            <a:ext cx="5187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智能合约中的合约缺陷等级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1735" y="1729740"/>
            <a:ext cx="1511300" cy="418465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569585" y="3124835"/>
            <a:ext cx="1043940" cy="72517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00215" y="1509395"/>
            <a:ext cx="4707255" cy="40925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1 (IP1)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包含这些缺陷的智能合约可能导致严重的意外行为。攻击者可以利用这些缺陷触发不安全行为，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并通过利用这些缺陷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indent="0" algn="l" fontAlgn="auto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2 (IP2)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包含这些缺陷的智能合约可能导致严重的意外行为。攻击者可以利用这些缺陷触发不安全行为，但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无法通过利用这些缺陷获利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indent="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 (IP3)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IP3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有两种类型。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A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：包含这些缺陷的智能合约可能导致严重的意外行为，但攻击者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无法触发不安全行为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B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：包含这些缺陷的智能合约可能导致主要的意外行为。攻击者可以触发不安全行为，但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无法通过利用这些缺陷获利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55" y="6066790"/>
            <a:ext cx="1184910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定义了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5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个等级，本文只讨论前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3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个等级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智能合约中的合约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缺陷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11885" y="1190625"/>
          <a:ext cx="9968230" cy="4723130"/>
        </p:xfrm>
        <a:graphic>
          <a:graphicData uri="http://schemas.openxmlformats.org/drawingml/2006/table">
            <a:tbl>
              <a:tblPr firstRow="1" bandRow="1">
                <a:tableStyleId>{35E6BC11-1C87-462D-A74F-E5859F36B0CA}</a:tableStyleId>
              </a:tblPr>
              <a:tblGrid>
                <a:gridCol w="2869565"/>
                <a:gridCol w="5581650"/>
                <a:gridCol w="1517015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合约缺陷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定义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影响等级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交易状态依赖性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(TSD)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使用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tx.origin</a:t>
                      </a:r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检查权限</a:t>
                      </a:r>
                      <a:endParaRPr lang="zh-CN" altLang="en-US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外部影响下的拒绝服务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(DuEI)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在可能受到外部用户影响的循环中抛出异常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严格余额质量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(SBE)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使用严格的余额质量来确定执行逻辑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重入漏洞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(RE)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重入攻击漏洞</a:t>
                      </a:r>
                      <a:endParaRPr lang="zh-CN" altLang="en-US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338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嵌套调用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(NC)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在无限长度的循环中执行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CALL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指令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贪婪合约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(GC)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合约可以接收以太币但无法提取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未检查的外部调用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(UEC)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不检查外部调用函数的返回值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区块信息依赖性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(BID)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使用与区块信息相关的函数来确定执行逻辑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类型不匹配赋值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分配不匹配的类型值，可能导致整数溢出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在智能合约中使用硬编码地址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数据位置误导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本地变量的引用类型（如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struct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array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或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mapping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）未明确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11885" y="1744980"/>
            <a:ext cx="9968230" cy="30397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640" y="6066790"/>
            <a:ext cx="1185418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20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种论文缺陷，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级危害较低，最后三类较难实现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也不考虑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553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交易状态依赖性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TSD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1</a:t>
            </a:r>
            <a:endParaRPr 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520" y="1616075"/>
            <a:ext cx="6559550" cy="3625850"/>
            <a:chOff x="4435" y="2545"/>
            <a:chExt cx="10330" cy="57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35" y="2545"/>
              <a:ext cx="10330" cy="571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725" y="3776"/>
              <a:ext cx="5123" cy="4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4618355" y="2113280"/>
            <a:ext cx="40728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 descr="匿名者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65" y="3725545"/>
            <a:ext cx="914400" cy="914400"/>
          </a:xfrm>
          <a:prstGeom prst="rect">
            <a:avLst/>
          </a:prstGeom>
        </p:spPr>
      </p:pic>
      <p:pic>
        <p:nvPicPr>
          <p:cNvPr id="8" name="图片 7" descr="个人信息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2578" y="1656080"/>
            <a:ext cx="914400" cy="914400"/>
          </a:xfrm>
          <a:prstGeom prst="rect">
            <a:avLst/>
          </a:prstGeom>
        </p:spPr>
      </p:pic>
      <p:pic>
        <p:nvPicPr>
          <p:cNvPr id="9" name="图片 8" descr="签协议合同合约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2578" y="3725545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89278" y="1875614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A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74978" y="3965399"/>
            <a:ext cx="1097280" cy="368300"/>
          </a:xfrm>
          <a:prstGeom prst="rect">
            <a:avLst/>
          </a:prstGeom>
          <a:noFill/>
        </p:spPr>
        <p:txBody>
          <a:bodyPr wrap="none" rtlCol="0" anchor="b" anchorCtr="1">
            <a:spAutoFit/>
          </a:bodyPr>
          <a:p>
            <a:pPr lvl="0" algn="l"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攻击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合约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33970" y="2587625"/>
            <a:ext cx="1470025" cy="915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80343" y="286113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诱骗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646285" y="2648585"/>
            <a:ext cx="0" cy="94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726643" y="286113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调用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cxnSp>
        <p:nvCxnSpPr>
          <p:cNvPr id="17" name="肘形连接符 16"/>
          <p:cNvCxnSpPr>
            <a:endCxn id="4" idx="3"/>
          </p:cNvCxnSpPr>
          <p:nvPr/>
        </p:nvCxnSpPr>
        <p:spPr>
          <a:xfrm rot="10800000">
            <a:off x="4549140" y="2533015"/>
            <a:ext cx="5022215" cy="2127885"/>
          </a:xfrm>
          <a:prstGeom prst="bentConnector3">
            <a:avLst>
              <a:gd name="adj1" fmla="val 5512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50573" y="396539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黑客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6085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msg.sender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取代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tx.origin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检查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权限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6805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外部影响下的拒绝服务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DuEI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if(members[i].send(0.1 ether) == false) break; </a:t>
            </a:r>
            <a:endParaRPr lang="en-US" alt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2451735"/>
            <a:ext cx="5740400" cy="13906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5440" y="2948940"/>
            <a:ext cx="1104900" cy="238125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 flipV="1">
            <a:off x="2720340" y="2482215"/>
            <a:ext cx="4406265" cy="58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65365" y="2223770"/>
            <a:ext cx="432371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25000"/>
              </a:lnSpc>
            </a:pPr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假设是一个智能合约地址，攻击者可以给合约的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receive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等回调函数写屎山代码，导致交易执行失败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回滚。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195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严格余额相等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SBE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6085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使用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&gt;=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来代替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==</a:t>
            </a:r>
            <a:endParaRPr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2854325"/>
            <a:ext cx="5753100" cy="85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3900" y="2223770"/>
            <a:ext cx="4323715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25000"/>
              </a:lnSpc>
            </a:pPr>
            <a:r>
              <a:rPr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selfdestruct()</a:t>
            </a:r>
            <a:r>
              <a:rPr 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向任何合约发送以太币。此方法不会触发回退函数，这意味着受害合约无法拒绝这些以太币。因此，智能合约的逻辑可能因攻击者发送的意外以太币而无法工作。</a:t>
            </a:r>
            <a:endParaRPr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1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2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3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4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8.xml><?xml version="1.0" encoding="utf-8"?>
<p:tagLst xmlns:p="http://schemas.openxmlformats.org/presentationml/2006/main">
  <p:tag name="TABLE_ENDDRAG_ORIGIN_RECT" val="784*386"/>
  <p:tag name="TABLE_ENDDRAG_RECT" val="144*116*784*386"/>
</p:tagLst>
</file>

<file path=ppt/tags/tag19.xml><?xml version="1.0" encoding="utf-8"?>
<p:tagLst xmlns:p="http://schemas.openxmlformats.org/presentationml/2006/main">
  <p:tag name="TABLE_ENDDRAG_ORIGIN_RECT" val="784*386"/>
  <p:tag name="TABLE_ENDDRAG_RECT" val="144*116*784*386"/>
</p:tagLst>
</file>

<file path=ppt/tags/tag2.xml><?xml version="1.0" encoding="utf-8"?>
<p:tagLst xmlns:p="http://schemas.openxmlformats.org/presentationml/2006/main">
  <p:tag name="ISLIDE.VECTOR" val="676fecc8-5938-4c2a-98aa-ea8df123951c"/>
</p:tagLst>
</file>

<file path=ppt/tags/tag20.xml><?xml version="1.0" encoding="utf-8"?>
<p:tagLst xmlns:p="http://schemas.openxmlformats.org/presentationml/2006/main">
  <p:tag name="TABLE_ENDDRAG_ORIGIN_RECT" val="816*71"/>
  <p:tag name="TABLE_ENDDRAG_RECT" val="80*120*816*71"/>
</p:tagLst>
</file>

<file path=ppt/tags/tag21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2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3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4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5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6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7.xml><?xml version="1.0" encoding="utf-8"?>
<p:tagLst xmlns:p="http://schemas.openxmlformats.org/presentationml/2006/main">
  <p:tag name="TABLE_ENDDRAG_ORIGIN_RECT" val="660*321"/>
  <p:tag name="TABLE_ENDDRAG_RECT" val="455*116*660*321"/>
</p:tagLst>
</file>

<file path=ppt/tags/tag28.xml><?xml version="1.0" encoding="utf-8"?>
<p:tagLst xmlns:p="http://schemas.openxmlformats.org/presentationml/2006/main">
  <p:tag name="TABLE_ENDDRAG_ORIGIN_RECT" val="850*90"/>
  <p:tag name="TABLE_ENDDRAG_RECT" val="54*142*850*90"/>
</p:tagLst>
</file>

<file path=ppt/tags/tag29.xml><?xml version="1.0" encoding="utf-8"?>
<p:tagLst xmlns:p="http://schemas.openxmlformats.org/presentationml/2006/main">
  <p:tag name="KSO_WPP_MARK_KEY" val="a7434036-44ef-426b-92c2-efc6cff37563"/>
  <p:tag name="RESOURCE_RECORD_KEY" val="{&quot;29&quot;:[50000076]}"/>
  <p:tag name="COMMONDATA" val="eyJoZGlkIjoiOTczMjNhMjYzNTFkZDQ4YzQzMGMxNWI1MjM0YjA5YjEifQ=="/>
  <p:tag name="commondata" val="eyJoZGlkIjoiZTZkNWJjMzAzOWI0ZWI4YWE0OWNmMzkyOGEzMTc1MjMifQ=="/>
  <p:tag name="resource_record_key" val="{&quot;10&quot;:[21560790],&quot;29&quot;:[50000076]}"/>
</p:tagLst>
</file>

<file path=ppt/tags/tag3.xml><?xml version="1.0" encoding="utf-8"?>
<p:tagLst xmlns:p="http://schemas.openxmlformats.org/presentationml/2006/main">
  <p:tag name="ISLIDE.VECTOR" val="676fecc8-5938-4c2a-98aa-ea8df123951c"/>
</p:tagLst>
</file>

<file path=ppt/tags/tag4.xml><?xml version="1.0" encoding="utf-8"?>
<p:tagLst xmlns:p="http://schemas.openxmlformats.org/presentationml/2006/main">
  <p:tag name="TABLE_ENDDRAG_ORIGIN_RECT" val="491*90"/>
  <p:tag name="TABLE_ENDDRAG_RECT" val="125*416*491*90"/>
</p:tagLst>
</file>

<file path=ppt/tags/tag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8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9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3399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1F386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>
        <a:spAutoFit/>
      </a:bodyPr>
      <a:lstStyle>
        <a:defPPr defTabSz="266700">
          <a:defRPr lang="zh-CN" altLang="en-US" sz="2000" b="1">
            <a:solidFill>
              <a:srgbClr val="FF0000"/>
            </a:solidFill>
            <a:latin typeface="Times New Roman" panose="02020603050405020304"/>
            <a:ea typeface="仿宋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9735</Words>
  <Application>WPS 演示</Application>
  <PresentationFormat>宽屏</PresentationFormat>
  <Paragraphs>976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仿宋</vt:lpstr>
      <vt:lpstr>思源黑体 CN Normal</vt:lpstr>
      <vt:lpstr>黑体</vt:lpstr>
      <vt:lpstr>书体坊安景臣钢笔行书</vt:lpstr>
      <vt:lpstr>思源宋体 CN Heavy</vt:lpstr>
      <vt:lpstr>Alibaba Sans Medium</vt:lpstr>
      <vt:lpstr>微软雅黑</vt:lpstr>
      <vt:lpstr>华文细黑</vt:lpstr>
      <vt:lpstr>等线</vt:lpstr>
      <vt:lpstr>Times New Roman</vt:lpstr>
      <vt:lpstr>Arial</vt:lpstr>
      <vt:lpstr>Arial Unicode MS</vt:lpstr>
      <vt:lpstr>等线 Light</vt:lpstr>
      <vt:lpstr>Cambria Math</vt:lpstr>
      <vt:lpstr>katex_main</vt:lpstr>
      <vt:lpstr>Calibri</vt:lpstr>
      <vt:lpstr>Calibri</vt:lpstr>
      <vt:lpstr>Segoe Print</vt:lpstr>
      <vt:lpstr>Calibri Light</vt:lpstr>
      <vt:lpstr>Helvetica Neue</vt:lpstr>
      <vt:lpstr>var(--monospace)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DIFFERENCE·</dc:creator>
  <cp:lastModifiedBy>流竹筠雅</cp:lastModifiedBy>
  <cp:revision>1047</cp:revision>
  <dcterms:created xsi:type="dcterms:W3CDTF">2021-10-18T04:47:00Z</dcterms:created>
  <dcterms:modified xsi:type="dcterms:W3CDTF">2024-11-12T16:20:27Z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B101C88D2D834E5ABD5530B8F75DD235</vt:lpwstr>
  </property>
  <property fmtid="{D5CDD505-2E9C-101B-9397-08002B2CF9AE}" pid="3" name="KSOProductBuildVer">
    <vt:lpwstr>2052-12.1.0.18608</vt:lpwstr>
  </property>
</Properties>
</file>