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61"/>
  </p:notesMasterIdLst>
  <p:handoutMasterIdLst>
    <p:handoutMasterId r:id="rId62"/>
  </p:handoutMasterIdLst>
  <p:sldIdLst>
    <p:sldId id="3234" r:id="rId3"/>
    <p:sldId id="3289" r:id="rId4"/>
    <p:sldId id="3290" r:id="rId5"/>
    <p:sldId id="3293" r:id="rId6"/>
    <p:sldId id="3294" r:id="rId7"/>
    <p:sldId id="3295" r:id="rId8"/>
    <p:sldId id="3296" r:id="rId9"/>
    <p:sldId id="3297" r:id="rId10"/>
    <p:sldId id="3298" r:id="rId11"/>
    <p:sldId id="3299" r:id="rId12"/>
    <p:sldId id="3300" r:id="rId13"/>
    <p:sldId id="3301" r:id="rId14"/>
    <p:sldId id="3302" r:id="rId15"/>
    <p:sldId id="3303" r:id="rId16"/>
    <p:sldId id="3304" r:id="rId17"/>
    <p:sldId id="3305" r:id="rId18"/>
    <p:sldId id="3306" r:id="rId19"/>
    <p:sldId id="3307" r:id="rId20"/>
    <p:sldId id="3308" r:id="rId21"/>
    <p:sldId id="3309" r:id="rId22"/>
    <p:sldId id="3310" r:id="rId23"/>
    <p:sldId id="3311" r:id="rId24"/>
    <p:sldId id="3312" r:id="rId25"/>
    <p:sldId id="3313" r:id="rId26"/>
    <p:sldId id="3314" r:id="rId27"/>
    <p:sldId id="3315" r:id="rId28"/>
    <p:sldId id="3316" r:id="rId29"/>
    <p:sldId id="3317" r:id="rId30"/>
    <p:sldId id="3319" r:id="rId31"/>
    <p:sldId id="3318" r:id="rId32"/>
    <p:sldId id="3320" r:id="rId33"/>
    <p:sldId id="3321" r:id="rId34"/>
    <p:sldId id="3322" r:id="rId35"/>
    <p:sldId id="3323" r:id="rId36"/>
    <p:sldId id="3324" r:id="rId37"/>
    <p:sldId id="3326" r:id="rId38"/>
    <p:sldId id="3325" r:id="rId39"/>
    <p:sldId id="3327" r:id="rId40"/>
    <p:sldId id="3328" r:id="rId41"/>
    <p:sldId id="3329" r:id="rId42"/>
    <p:sldId id="3330" r:id="rId43"/>
    <p:sldId id="3339" r:id="rId44"/>
    <p:sldId id="3340" r:id="rId45"/>
    <p:sldId id="3341" r:id="rId46"/>
    <p:sldId id="3342" r:id="rId47"/>
    <p:sldId id="3343" r:id="rId48"/>
    <p:sldId id="3344" r:id="rId49"/>
    <p:sldId id="3331" r:id="rId50"/>
    <p:sldId id="3332" r:id="rId51"/>
    <p:sldId id="3333" r:id="rId52"/>
    <p:sldId id="3334" r:id="rId53"/>
    <p:sldId id="3336" r:id="rId54"/>
    <p:sldId id="3337" r:id="rId55"/>
    <p:sldId id="3338" r:id="rId56"/>
    <p:sldId id="3345" r:id="rId57"/>
    <p:sldId id="3346" r:id="rId58"/>
    <p:sldId id="3347" r:id="rId59"/>
    <p:sldId id="3235" r:id="rId6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7588">
          <p15:clr>
            <a:srgbClr val="A4A3A4"/>
          </p15:clr>
        </p15:guide>
        <p15:guide id="5" pos="376">
          <p15:clr>
            <a:srgbClr val="A4A3A4"/>
          </p15:clr>
        </p15:guide>
        <p15:guide id="6" pos="1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6A6A6"/>
    <a:srgbClr val="3BF1E6"/>
    <a:srgbClr val="F57264"/>
    <a:srgbClr val="BE6EFF"/>
    <a:srgbClr val="0093C9"/>
    <a:srgbClr val="0062AA"/>
    <a:srgbClr val="004236"/>
    <a:srgbClr val="169274"/>
    <a:srgbClr val="60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9754" autoAdjust="0"/>
  </p:normalViewPr>
  <p:slideViewPr>
    <p:cSldViewPr>
      <p:cViewPr varScale="1">
        <p:scale>
          <a:sx n="66" d="100"/>
          <a:sy n="66" d="100"/>
        </p:scale>
        <p:origin x="508" y="12"/>
      </p:cViewPr>
      <p:guideLst>
        <p:guide orient="horz" pos="373"/>
        <p:guide orient="horz" pos="4183"/>
        <p:guide pos="4050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98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62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57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2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00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7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75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70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2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90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5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47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00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71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2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04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74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5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67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0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37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9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38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82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28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15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57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27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58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4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95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93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3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48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546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807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109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2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81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82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8096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2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00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5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865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064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928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976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370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229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183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15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29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5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7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&lt;meta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="{CHARSET}"&gt;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vue.min.js</a:t>
            </a:r>
            <a:r>
              <a:rPr lang="en-US" altLang="zh-CN" dirty="0" smtClean="0"/>
              <a:t>"&gt;&lt;/script&gt;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&lt;div id="app"&gt;   </a:t>
            </a:r>
          </a:p>
          <a:p>
            <a:r>
              <a:rPr lang="en-US" altLang="zh-CN" dirty="0" smtClean="0"/>
              <a:t>		{{ message }} </a:t>
            </a:r>
          </a:p>
          <a:p>
            <a:r>
              <a:rPr lang="en-US" altLang="zh-CN" dirty="0" smtClean="0"/>
              <a:t>		&lt;/div&gt; 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	&lt;script&gt;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app = new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({   </a:t>
            </a:r>
          </a:p>
          <a:p>
            <a:r>
              <a:rPr lang="en-US" altLang="zh-CN" dirty="0" smtClean="0"/>
              <a:t>			el: '#app',   </a:t>
            </a:r>
          </a:p>
          <a:p>
            <a:r>
              <a:rPr lang="en-US" altLang="zh-CN" dirty="0" smtClean="0"/>
              <a:t>			data: {     </a:t>
            </a:r>
          </a:p>
          <a:p>
            <a:r>
              <a:rPr lang="en-US" altLang="zh-CN" dirty="0" smtClean="0"/>
              <a:t>			message: 'Hello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!'   </a:t>
            </a:r>
          </a:p>
          <a:p>
            <a:r>
              <a:rPr lang="en-US" altLang="zh-CN" dirty="0" smtClean="0"/>
              <a:t>			} 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&lt;/script&gt;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9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338"/>
            <a:ext cx="4230687" cy="12255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613" y="287338"/>
            <a:ext cx="7188200" cy="61737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2888"/>
            <a:ext cx="4230687" cy="4948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950" y="5062538"/>
            <a:ext cx="7715250" cy="5984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950" y="646113"/>
            <a:ext cx="7715250" cy="434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950" y="5661025"/>
            <a:ext cx="7715250" cy="84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8925"/>
            <a:ext cx="11572875" cy="1206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513"/>
            <a:ext cx="11572875" cy="4773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3388" y="288925"/>
            <a:ext cx="2892425" cy="6172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288925"/>
            <a:ext cx="8528050" cy="6172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3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00FA2-FEA9-44AD-8261-5653BD6653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5200" y="2246313"/>
            <a:ext cx="10929938" cy="155098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925"/>
            <a:ext cx="9001125" cy="1847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Freeform 11"/>
          <p:cNvSpPr/>
          <p:nvPr userDrawn="1"/>
        </p:nvSpPr>
        <p:spPr bwMode="auto">
          <a:xfrm>
            <a:off x="10572734" y="0"/>
            <a:ext cx="2286016" cy="7229787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45293" tIns="22647" rIns="45293" bIns="22647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8925"/>
            <a:ext cx="11572875" cy="1206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513"/>
            <a:ext cx="11572875" cy="4773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4648200"/>
            <a:ext cx="10929938" cy="1436688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6000" y="3065463"/>
            <a:ext cx="10929938" cy="15827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8925"/>
            <a:ext cx="11572875" cy="1206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513"/>
            <a:ext cx="5710237" cy="4773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5575" y="1687513"/>
            <a:ext cx="5710238" cy="4773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8925"/>
            <a:ext cx="11572875" cy="1206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9250"/>
            <a:ext cx="5681662" cy="6746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938"/>
            <a:ext cx="5681662" cy="41671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563" y="1619250"/>
            <a:ext cx="5683250" cy="6746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563" y="2293938"/>
            <a:ext cx="5683250" cy="41671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8925"/>
            <a:ext cx="11572875" cy="1206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2831" y="0"/>
            <a:ext cx="12715919" cy="73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69" y="1258871"/>
            <a:ext cx="12430211" cy="525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830243"/>
            <a:ext cx="12858750" cy="142876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8" name="Picture 3" descr="C:\Users\jieliar\Desktop\issu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6" y="5916679"/>
            <a:ext cx="2508491" cy="146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4013"/>
            <a:ext cx="30003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142D-95F4-43F8-AF3B-2D53F5A82476}" type="datetimeFigureOut">
              <a:rPr lang="zh-CN" altLang="en-US" smtClean="0"/>
              <a:pPr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4200" y="6704013"/>
            <a:ext cx="4071938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4013"/>
            <a:ext cx="30003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D0AB-B098-47C5-A84E-75DD21E6A7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jieliar\Desktop\issu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6" y="5916679"/>
            <a:ext cx="2508491" cy="146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xdw1019/test4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711" y="2784"/>
            <a:ext cx="12853798" cy="722986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10"/>
          <p:cNvSpPr txBox="1"/>
          <p:nvPr/>
        </p:nvSpPr>
        <p:spPr>
          <a:xfrm>
            <a:off x="1643029" y="1758937"/>
            <a:ext cx="10061520" cy="1084904"/>
          </a:xfrm>
          <a:prstGeom prst="rect">
            <a:avLst/>
          </a:prstGeom>
          <a:noFill/>
        </p:spPr>
        <p:txBody>
          <a:bodyPr wrap="squar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两小时玩转</a:t>
            </a:r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GIT</a:t>
            </a:r>
            <a:endParaRPr lang="zh-CN" altLang="en-US" sz="66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27" name="Picture 3" descr="C:\Users\jieliar\Desktop\issu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6" y="5525881"/>
            <a:ext cx="3178471" cy="18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将项目托管到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gitee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703" y="1240061"/>
            <a:ext cx="11305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这时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上一个空的远程仓就创建好了，上面还提供了一堆常用命令的操作。</a:t>
            </a:r>
            <a:endParaRPr lang="en-US" altLang="zh-CN" dirty="0" smtClean="0"/>
          </a:p>
          <a:p>
            <a:r>
              <a:rPr lang="zh-CN" altLang="en-US" dirty="0" smtClean="0"/>
              <a:t>这里我们可以看到自己的账号名和邮箱名的配置命令，之前在创建本地仓的时候提到过</a:t>
            </a:r>
            <a:endParaRPr lang="en-US" altLang="zh-CN" dirty="0" smtClean="0"/>
          </a:p>
          <a:p>
            <a:r>
              <a:rPr lang="zh-CN" altLang="en-US" dirty="0" smtClean="0"/>
              <a:t>这时大家首先操作下这两句命令，初始化好自己的账号信息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"</a:t>
            </a:r>
            <a:r>
              <a:rPr lang="en-US" altLang="zh-CN" dirty="0" err="1"/>
              <a:t>xiadewang</a:t>
            </a:r>
            <a:r>
              <a:rPr lang="en-US" altLang="zh-CN" dirty="0"/>
              <a:t>"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"263201361@qq.com"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0703" y="3040261"/>
            <a:ext cx="1130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在本地创建一个项目文件夹，比如</a:t>
            </a:r>
            <a:r>
              <a:rPr lang="en-US" altLang="zh-CN" dirty="0" smtClean="0"/>
              <a:t>D:\myProject</a:t>
            </a:r>
            <a:r>
              <a:rPr lang="zh-CN" altLang="en-US" dirty="0" smtClean="0"/>
              <a:t>，并且在里面随意放入几个文件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9" y="3686592"/>
            <a:ext cx="10039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将项目托管到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gitee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703" y="1240061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初始化本地版本库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zh-CN" altLang="en-US" dirty="0" smtClean="0"/>
              <a:t>然后使用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查看，这里发现中文乱码问题，执行下面一句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core.quotepath</a:t>
            </a:r>
            <a:r>
              <a:rPr lang="en-US" altLang="zh-CN" dirty="0"/>
              <a:t> 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即</a:t>
            </a:r>
            <a:r>
              <a:rPr lang="zh-CN" altLang="en-US" dirty="0" smtClean="0"/>
              <a:t>可解决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此时红色部分标注的文件就是代表工作区中已修改的文件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39" y="1024037"/>
            <a:ext cx="4772019" cy="2808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175" y="4408413"/>
            <a:ext cx="4802284" cy="17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将项目托管到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gitee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687" y="1240061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下面经工作区所有修改提交到暂存区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–A</a:t>
            </a:r>
          </a:p>
          <a:p>
            <a:r>
              <a:rPr lang="zh-CN" altLang="en-US" dirty="0" smtClean="0"/>
              <a:t>然后再执行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</a:t>
            </a:r>
            <a:endParaRPr lang="en-US" altLang="zh-CN" dirty="0" smtClean="0"/>
          </a:p>
          <a:p>
            <a:r>
              <a:rPr lang="zh-CN" altLang="en-US" dirty="0" smtClean="0"/>
              <a:t>此时之前的修改的文件变成绿色标注了，存到了暂存区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51" y="1096045"/>
            <a:ext cx="6505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将项目托管到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gitee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687" y="1240061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下面将暂存区修改提交到本地仓库中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“first commit”</a:t>
            </a:r>
          </a:p>
          <a:p>
            <a:r>
              <a:rPr lang="zh-CN" altLang="en-US" dirty="0" smtClean="0"/>
              <a:t>然后再执行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查看，什么也看不到了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67" y="1249453"/>
            <a:ext cx="5648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将项目托管到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gitee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687" y="1240061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下面将本地仓库与远程仓库进行关联，只用关联一次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remote add origin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gitee.com/xdw1019/test4.git</a:t>
            </a:r>
            <a:endParaRPr lang="en-US" altLang="zh-CN" dirty="0" smtClean="0"/>
          </a:p>
          <a:p>
            <a:r>
              <a:rPr lang="zh-CN" altLang="en-US" dirty="0" smtClean="0"/>
              <a:t>此处的关联地址从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中可以找到，有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种形式，分别为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ssh</a:t>
            </a:r>
            <a:endParaRPr lang="en-US" altLang="zh-CN" dirty="0"/>
          </a:p>
          <a:p>
            <a:r>
              <a:rPr lang="zh-CN" altLang="en-US" dirty="0" smtClean="0"/>
              <a:t>我们暂时先操作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关联成功之后，将本地仓的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分支的修改推送到远程仓的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push -u origin 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/>
              <a:t>中途会弹出用户名和账号的输入验证</a:t>
            </a:r>
            <a:endParaRPr lang="en-US" altLang="zh-CN" dirty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只的远程仓的分支名称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目前只有一个默认分支</a:t>
            </a:r>
            <a:r>
              <a:rPr lang="en-US" altLang="zh-CN" dirty="0" smtClean="0"/>
              <a:t>master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0341"/>
            <a:ext cx="769620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23" y="4669749"/>
            <a:ext cx="6862345" cy="24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将项目托管到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gitee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687" y="1240061"/>
            <a:ext cx="1238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经过上述的操作，我们就成功将我们的项目托管到了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平台了。此时我们可以在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下刷新下该仓库，可以看到下图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5" y="1528093"/>
            <a:ext cx="863520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6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多人多地协同操作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695" y="1312069"/>
            <a:ext cx="9425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在做项目开发的时候，多人多地协同开发是常见的事情，此时我们可以利用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帮我们处理。</a:t>
            </a:r>
            <a:endParaRPr lang="en-US" altLang="zh-CN" dirty="0" smtClean="0"/>
          </a:p>
          <a:p>
            <a:r>
              <a:rPr lang="zh-CN" altLang="en-US" dirty="0"/>
              <a:t>我们之前已经成功创建了一个项目并且托管到了</a:t>
            </a:r>
            <a:r>
              <a:rPr lang="en-US" altLang="zh-CN" dirty="0" err="1"/>
              <a:t>gitee</a:t>
            </a:r>
            <a:r>
              <a:rPr lang="zh-CN" altLang="en-US" dirty="0"/>
              <a:t>平台上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zh-CN" altLang="en-US" dirty="0" smtClean="0"/>
              <a:t>首先我们将该远程仓库下添加各个成员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03" y="2227631"/>
            <a:ext cx="8862756" cy="39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多人多地协同操作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696"/>
            <a:ext cx="12858750" cy="52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4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多人多地协同操作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3" y="1024037"/>
            <a:ext cx="12550055" cy="50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多人多地协同操作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719" y="1240061"/>
            <a:ext cx="11233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上述操作完毕后，一个开发人员（账号为</a:t>
            </a:r>
            <a:r>
              <a:rPr lang="en-US" altLang="zh-CN" dirty="0" err="1" smtClean="0"/>
              <a:t>dwxiad</a:t>
            </a:r>
            <a:r>
              <a:rPr lang="zh-CN" altLang="en-US" dirty="0" smtClean="0"/>
              <a:t>）成功加入到此项目了，下面我们模拟此用户在另一台电脑上操作该项目的场景。</a:t>
            </a:r>
            <a:endParaRPr lang="en-US" altLang="zh-CN" dirty="0" smtClean="0"/>
          </a:p>
          <a:p>
            <a:r>
              <a:rPr lang="zh-CN" altLang="en-US" dirty="0" smtClean="0"/>
              <a:t>首先我在电脑的</a:t>
            </a:r>
            <a:r>
              <a:rPr lang="en-US" altLang="zh-CN" dirty="0" smtClean="0"/>
              <a:t>E</a:t>
            </a:r>
            <a:r>
              <a:rPr lang="zh-CN" altLang="en-US" dirty="0" smtClean="0"/>
              <a:t>盘下，打开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  <a:r>
              <a:rPr lang="zh-CN" altLang="en-US" dirty="0" smtClean="0"/>
              <a:t>，这里可以使用之前的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zh-CN" altLang="en-US" dirty="0"/>
              <a:t> </a:t>
            </a:r>
            <a:r>
              <a:rPr lang="en-US" altLang="zh-CN" dirty="0" smtClean="0"/>
              <a:t>– global</a:t>
            </a:r>
            <a:r>
              <a:rPr lang="zh-CN" altLang="en-US" dirty="0" smtClean="0"/>
              <a:t>配置全局账号信息，由于我是在一台电脑上模拟操作，因此我等下到本地仓中再来单独配置，将当前仓下的账号切换为</a:t>
            </a:r>
            <a:r>
              <a:rPr lang="en-US" altLang="zh-CN" dirty="0" err="1" smtClean="0"/>
              <a:t>dwxiad</a:t>
            </a:r>
            <a:endParaRPr lang="en-US" altLang="zh-CN" dirty="0"/>
          </a:p>
          <a:p>
            <a:r>
              <a:rPr lang="zh-CN" altLang="en-US" dirty="0" smtClean="0"/>
              <a:t>然后执行下面命令克隆之前在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上托管的项目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clone https</a:t>
            </a:r>
            <a:r>
              <a:rPr lang="en-US" altLang="zh-CN" dirty="0"/>
              <a:t>://gitee.com/xdw1019/test4.git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9" y="2896245"/>
            <a:ext cx="8712968" cy="33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初始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30" y="1115995"/>
            <a:ext cx="6790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zh-CN" altLang="zh-CN" dirty="0"/>
              <a:t>是目前世界上最先进的分布式版本控制系统（没有之一）。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那什么是版本控制系统？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如果你不用版本控制系统写代码，那你一定有这样的经历：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先创建一个工程，写一段代码，后面要修改代码，又不想原来的代码丢失，这样就会把原来的工程</a:t>
            </a:r>
            <a:r>
              <a:rPr lang="en-US" altLang="zh-CN" dirty="0"/>
              <a:t>copy</a:t>
            </a:r>
            <a:r>
              <a:rPr lang="zh-CN" altLang="zh-CN" dirty="0"/>
              <a:t>一份做备份，后面这么反复写下去，最后你的文件夹就会变成下面这样：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77447" y="1240061"/>
            <a:ext cx="4504690" cy="1371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053" y="3040261"/>
            <a:ext cx="121729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过了半个月，你想找回某个之前的功能代码，但是已经记不清哪一天将相关代码给修改的，只有进代码里面去慢慢看，慢慢回想，又不敢随意修改。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更要命的是，如果有人和你一起同时开发一个项目，那么别人修改一段代码，你也修改一段代码，到时候合并更是一个大问题。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这个软件用起来就应该像这个样子，能记录每次文件的改动：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版本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	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文件名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		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用户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	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说明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					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日期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1 	UserServlet.java 	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张三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	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添加了用户登录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			11/12 10:00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2 	UserServlet.java 	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张三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	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增加了用户注册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			12/12 9:30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3 	ProductServlet.java 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李四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	</a:t>
            </a: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修改了商品编辑的功能</a:t>
            </a:r>
            <a:r>
              <a:rPr lang="en-US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		12/13 9:30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多人多地协同操作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7" y="1096045"/>
            <a:ext cx="5857875" cy="240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49455" y="1696031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</a:t>
            </a:r>
            <a:r>
              <a:rPr lang="zh-CN" altLang="en-US" dirty="0"/>
              <a:t>时</a:t>
            </a:r>
            <a:r>
              <a:rPr lang="zh-CN" altLang="en-US" dirty="0" smtClean="0"/>
              <a:t>远程仓就克隆到本地电脑上了，然后执行</a:t>
            </a:r>
            <a:r>
              <a:rPr lang="en-US" altLang="zh-CN" dirty="0" smtClean="0"/>
              <a:t>cd test4</a:t>
            </a:r>
            <a:r>
              <a:rPr lang="zh-CN" altLang="en-US" dirty="0" smtClean="0"/>
              <a:t>进入到项目路径下，然后在该项目路径下切换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账号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55" y="3496345"/>
            <a:ext cx="5904656" cy="35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多人多地协同操作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719" y="1168053"/>
            <a:ext cx="6063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修改项目下的文件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的内容，然后提交到远程仓库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03" y="1672109"/>
            <a:ext cx="7651006" cy="527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多人多地协同操作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27" y="1024037"/>
            <a:ext cx="7406977" cy="55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2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多人多地协同操作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27" y="1024037"/>
            <a:ext cx="7406977" cy="55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772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增加文件与删除文件的操作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695" y="1168053"/>
            <a:ext cx="1101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在工作区中添加文件和删除文件，我们其实也都可以看做是文件更新的操作，我们对工作区操作完成之后，也都是使用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命令加入到暂存区之中。然后再进行后续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的操作即可。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055" y="1960141"/>
            <a:ext cx="6931496" cy="44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一切皆有后悔药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8695" y="1240061"/>
            <a:ext cx="10847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Git</a:t>
            </a:r>
            <a:r>
              <a:rPr lang="zh-CN" altLang="en-US" dirty="0"/>
              <a:t>中，总是有后悔药可以吃</a:t>
            </a:r>
            <a:r>
              <a:rPr lang="zh-CN" altLang="en-US" dirty="0" smtClean="0"/>
              <a:t>的，这个也是它的重要特点之一。下面来看看各个阶段如何处理后悔事件。</a:t>
            </a:r>
            <a:endParaRPr lang="en-US" altLang="zh-CN" dirty="0" smtClean="0"/>
          </a:p>
          <a:p>
            <a:r>
              <a:rPr lang="zh-CN" altLang="en-US" b="1" dirty="0" smtClean="0"/>
              <a:t>首先，我们在工作区修改了文件，但是未提交到暂存区，我们想回退此操作该如何办？</a:t>
            </a:r>
            <a:endParaRPr lang="en-US" altLang="zh-CN" b="1" dirty="0" smtClean="0"/>
          </a:p>
          <a:p>
            <a:r>
              <a:rPr lang="zh-CN" altLang="en-US" dirty="0" smtClean="0"/>
              <a:t>还是使用之前的项目，比如我修改了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r>
              <a:rPr lang="zh-CN" altLang="en-US" dirty="0" smtClean="0"/>
              <a:t>此时执行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readme.txt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r>
              <a:rPr lang="zh-CN" altLang="en-US" dirty="0" smtClean="0"/>
              <a:t>如果当前路径下有很多文件都修改了，想全部回退则执行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smtClean="0"/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3435" y="3400301"/>
            <a:ext cx="98670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修改的文件已提交到暂存区，我们想回退此操作该如何办？</a:t>
            </a:r>
            <a:endParaRPr lang="en-US" altLang="zh-CN" b="1" dirty="0" smtClean="0"/>
          </a:p>
          <a:p>
            <a:r>
              <a:rPr lang="zh-CN" altLang="en-US" dirty="0" smtClean="0"/>
              <a:t>还是使用之前的项目，比如我修改了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r>
              <a:rPr lang="zh-CN" altLang="en-US" dirty="0" smtClean="0"/>
              <a:t>此时执行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reset HEAD 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即可，多文件操作同理。</a:t>
            </a:r>
            <a:endParaRPr lang="en-US" altLang="zh-CN" dirty="0" smtClean="0"/>
          </a:p>
          <a:p>
            <a:r>
              <a:rPr lang="zh-CN" altLang="en-US" dirty="0" smtClean="0"/>
              <a:t>执行完之后该文件操作就回退到了工作区，如果还要进一步回退，则可以执行之前的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4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一切皆有后悔药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592" y="1240061"/>
            <a:ext cx="9868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已经</a:t>
            </a:r>
            <a:r>
              <a:rPr lang="en-US" altLang="zh-CN" b="1" dirty="0" smtClean="0"/>
              <a:t>commit</a:t>
            </a:r>
            <a:r>
              <a:rPr lang="zh-CN" altLang="en-US" b="1" dirty="0" smtClean="0"/>
              <a:t>到本地版本库，该如何回退？</a:t>
            </a:r>
            <a:endParaRPr lang="en-US" altLang="zh-CN" b="1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--soft HEAD^  </a:t>
            </a:r>
          </a:p>
          <a:p>
            <a:r>
              <a:rPr lang="zh-CN" altLang="en-US" dirty="0" smtClean="0"/>
              <a:t>这句命令使撤销最新的一次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，然后该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的文件回到暂存区状态。</a:t>
            </a:r>
            <a:r>
              <a:rPr lang="zh-CN" altLang="en-US" dirty="0"/>
              <a:t>仅仅是撤回</a:t>
            </a:r>
            <a:r>
              <a:rPr lang="en-US" altLang="zh-CN" dirty="0"/>
              <a:t>commit</a:t>
            </a:r>
            <a:r>
              <a:rPr lang="zh-CN" altLang="en-US" dirty="0"/>
              <a:t>操作</a:t>
            </a:r>
            <a:r>
              <a:rPr lang="zh-CN" altLang="en-US" dirty="0" smtClean="0"/>
              <a:t>，你写</a:t>
            </a:r>
            <a:r>
              <a:rPr lang="zh-CN" altLang="en-US" dirty="0"/>
              <a:t>的代码仍然保留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HEAD^</a:t>
            </a:r>
            <a:r>
              <a:rPr lang="zh-CN" altLang="en-US" dirty="0"/>
              <a:t>的意思是上一个版本，也可以写成</a:t>
            </a:r>
            <a:r>
              <a:rPr lang="en-US" altLang="zh-CN" dirty="0"/>
              <a:t>HEAD~1</a:t>
            </a:r>
          </a:p>
          <a:p>
            <a:endParaRPr lang="en-US" altLang="zh-CN" dirty="0"/>
          </a:p>
          <a:p>
            <a:r>
              <a:rPr lang="zh-CN" altLang="en-US" dirty="0"/>
              <a:t>如果你进行了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commit</a:t>
            </a:r>
            <a:r>
              <a:rPr lang="zh-CN" altLang="en-US" dirty="0"/>
              <a:t>，想都撤回，可以使用</a:t>
            </a:r>
            <a:r>
              <a:rPr lang="en-US" altLang="zh-CN" dirty="0" smtClean="0"/>
              <a:t>HEAD~2</a:t>
            </a:r>
            <a:r>
              <a:rPr lang="zh-CN" altLang="en-US" dirty="0" smtClean="0"/>
              <a:t>。这里不建议一次撤销多次</a:t>
            </a:r>
            <a:r>
              <a:rPr lang="en-US" altLang="zh-CN" dirty="0" smtClean="0"/>
              <a:t>commit</a:t>
            </a:r>
          </a:p>
          <a:p>
            <a:r>
              <a:rPr lang="zh-CN" altLang="en-US" dirty="0"/>
              <a:t>或者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reset --soft </a:t>
            </a:r>
            <a:r>
              <a:rPr lang="en-US" altLang="zh-CN" dirty="0" err="1" smtClean="0"/>
              <a:t>commitid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回退到指定的</a:t>
            </a:r>
            <a:r>
              <a:rPr lang="en-US" altLang="zh-CN" dirty="0" err="1" smtClean="0"/>
              <a:t>commitid</a:t>
            </a:r>
            <a:r>
              <a:rPr lang="zh-CN" altLang="en-US" dirty="0" smtClean="0"/>
              <a:t>的状态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还有一个回退操作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reset </a:t>
            </a:r>
            <a:r>
              <a:rPr lang="en-US" altLang="zh-CN" dirty="0" smtClean="0"/>
              <a:t>--hard </a:t>
            </a:r>
            <a:r>
              <a:rPr lang="en-US" altLang="zh-CN" dirty="0"/>
              <a:t>HEAD^</a:t>
            </a:r>
          </a:p>
          <a:p>
            <a:r>
              <a:rPr lang="zh-CN" altLang="en-US" dirty="0" smtClean="0"/>
              <a:t>该操作，直接回退到上一个版本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的状态，你回退的那个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中修改的所有代码都会被直接删除掉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3730" y="4888027"/>
            <a:ext cx="598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在回退过程中通常要辅助两个重要命令，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55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一切皆有后悔药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592" y="1240061"/>
            <a:ext cx="986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git</a:t>
            </a:r>
            <a:r>
              <a:rPr lang="zh-CN" altLang="en-US" dirty="0"/>
              <a:t>命令，想看到自己的操作记录，则可以使用</a:t>
            </a:r>
            <a:r>
              <a:rPr lang="en-US" altLang="zh-CN" dirty="0"/>
              <a:t>log</a:t>
            </a:r>
            <a:r>
              <a:rPr lang="zh-CN" altLang="en-US" dirty="0"/>
              <a:t>与</a:t>
            </a:r>
            <a:r>
              <a:rPr lang="en-US" altLang="zh-CN" dirty="0" err="1"/>
              <a:t>reflog</a:t>
            </a:r>
            <a:r>
              <a:rPr lang="zh-CN" altLang="en-US" dirty="0"/>
              <a:t>，它两个的区别如下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err="1"/>
              <a:t>git</a:t>
            </a:r>
            <a:r>
              <a:rPr lang="en-US" altLang="zh-CN" b="1" dirty="0"/>
              <a:t> log </a:t>
            </a:r>
            <a:r>
              <a:rPr lang="zh-CN" altLang="en-US" b="1" dirty="0"/>
              <a:t>命令可以显示所有提交过的版本</a:t>
            </a:r>
            <a:r>
              <a:rPr lang="zh-CN" altLang="en-US" b="1" dirty="0" smtClean="0"/>
              <a:t>信息</a:t>
            </a:r>
            <a:endParaRPr lang="en-US" altLang="zh-CN" b="1" dirty="0" smtClean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5" y="2163391"/>
            <a:ext cx="83248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0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一切皆有后悔药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592" y="1240061"/>
            <a:ext cx="986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reflog</a:t>
            </a:r>
            <a:r>
              <a:rPr lang="en-US" altLang="zh-CN" dirty="0"/>
              <a:t> </a:t>
            </a:r>
            <a:r>
              <a:rPr lang="zh-CN" altLang="en-US" dirty="0"/>
              <a:t>可以查看所有分支的所有操作记录（包括已经被删除的 </a:t>
            </a:r>
            <a:r>
              <a:rPr lang="en-US" altLang="zh-CN" dirty="0"/>
              <a:t>commit </a:t>
            </a:r>
            <a:r>
              <a:rPr lang="zh-CN" altLang="en-US" dirty="0"/>
              <a:t>记录和 </a:t>
            </a:r>
            <a:r>
              <a:rPr lang="en-US" altLang="zh-CN" dirty="0"/>
              <a:t>reset </a:t>
            </a:r>
            <a:r>
              <a:rPr lang="zh-CN" altLang="en-US" dirty="0"/>
              <a:t>的操作）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7" y="1888133"/>
            <a:ext cx="8601075" cy="2143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6323" y="4480421"/>
            <a:ext cx="991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例如执行 </a:t>
            </a:r>
            <a:r>
              <a:rPr lang="en-US" altLang="zh-CN" dirty="0" err="1"/>
              <a:t>git</a:t>
            </a:r>
            <a:r>
              <a:rPr lang="en-US" altLang="zh-CN" dirty="0"/>
              <a:t> reset --hard HEAD~1</a:t>
            </a:r>
            <a:r>
              <a:rPr lang="zh-CN" altLang="en-US" dirty="0"/>
              <a:t>，退回到上一个版本，用</a:t>
            </a:r>
            <a:r>
              <a:rPr lang="en-US" altLang="zh-CN" dirty="0" err="1"/>
              <a:t>git</a:t>
            </a:r>
            <a:r>
              <a:rPr lang="en-US" altLang="zh-CN" dirty="0"/>
              <a:t> log</a:t>
            </a:r>
            <a:r>
              <a:rPr lang="zh-CN" altLang="en-US" dirty="0"/>
              <a:t>则是看不出来被删除的</a:t>
            </a:r>
            <a:r>
              <a:rPr lang="en-US" altLang="zh-CN" dirty="0" err="1"/>
              <a:t>commitid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reflog</a:t>
            </a:r>
            <a:r>
              <a:rPr lang="zh-CN" altLang="en-US" dirty="0"/>
              <a:t>则可以看到被删除的</a:t>
            </a:r>
            <a:r>
              <a:rPr lang="en-US" altLang="zh-CN" dirty="0" err="1"/>
              <a:t>commitid</a:t>
            </a:r>
            <a:r>
              <a:rPr lang="zh-CN" altLang="en-US" dirty="0"/>
              <a:t>，我们就可以买后悔药，恢复到被删除的那个版本。</a:t>
            </a:r>
          </a:p>
        </p:txBody>
      </p:sp>
    </p:spTree>
    <p:extLst>
      <p:ext uri="{BB962C8B-B14F-4D97-AF65-F5344CB8AC3E}">
        <p14:creationId xmlns:p14="http://schemas.microsoft.com/office/powerpoint/2010/main" val="30551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一切皆有后悔药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592" y="1240061"/>
            <a:ext cx="986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之后如果仅仅只是想修改备注信息，可以使用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--amend</a:t>
            </a:r>
            <a:r>
              <a:rPr lang="zh-CN" altLang="en-US" dirty="0" smtClean="0"/>
              <a:t>进行，然后会进入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编辑器进行修改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5" y="1886392"/>
            <a:ext cx="6800645" cy="39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安装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8695" y="1096045"/>
            <a:ext cx="6429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zh-CN" kern="100" dirty="0">
                <a:cs typeface="宋体" panose="02010600030101010101" pitchFamily="2" charset="-122"/>
              </a:rPr>
              <a:t>可以在</a:t>
            </a:r>
            <a:r>
              <a:rPr lang="en-US" altLang="zh-CN" kern="100" dirty="0">
                <a:cs typeface="宋体" panose="02010600030101010101" pitchFamily="2" charset="-122"/>
              </a:rPr>
              <a:t>Linux</a:t>
            </a:r>
            <a:r>
              <a:rPr lang="zh-CN" altLang="zh-CN" kern="100" dirty="0">
                <a:cs typeface="宋体" panose="02010600030101010101" pitchFamily="2" charset="-122"/>
              </a:rPr>
              <a:t>、</a:t>
            </a:r>
            <a:r>
              <a:rPr lang="en-US" altLang="zh-CN" kern="100" dirty="0">
                <a:cs typeface="宋体" panose="02010600030101010101" pitchFamily="2" charset="-122"/>
              </a:rPr>
              <a:t>Unix</a:t>
            </a:r>
            <a:r>
              <a:rPr lang="zh-CN" altLang="zh-CN" kern="100" dirty="0">
                <a:cs typeface="宋体" panose="02010600030101010101" pitchFamily="2" charset="-122"/>
              </a:rPr>
              <a:t>、</a:t>
            </a:r>
            <a:r>
              <a:rPr lang="en-US" altLang="zh-CN" kern="100" dirty="0">
                <a:cs typeface="宋体" panose="02010600030101010101" pitchFamily="2" charset="-122"/>
              </a:rPr>
              <a:t>Mac</a:t>
            </a:r>
            <a:r>
              <a:rPr lang="zh-CN" altLang="zh-CN" kern="100" dirty="0">
                <a:cs typeface="宋体" panose="02010600030101010101" pitchFamily="2" charset="-122"/>
              </a:rPr>
              <a:t>和</a:t>
            </a:r>
            <a:r>
              <a:rPr lang="en-US" altLang="zh-CN" kern="100" dirty="0">
                <a:cs typeface="宋体" panose="02010600030101010101" pitchFamily="2" charset="-122"/>
              </a:rPr>
              <a:t>Windows</a:t>
            </a:r>
            <a:r>
              <a:rPr lang="zh-CN" altLang="zh-CN" kern="100" dirty="0">
                <a:cs typeface="宋体" panose="02010600030101010101" pitchFamily="2" charset="-122"/>
              </a:rPr>
              <a:t>这几大平台上运行。</a:t>
            </a:r>
            <a:r>
              <a:rPr lang="zh-CN" altLang="zh-CN" dirty="0"/>
              <a:t> 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cs typeface="宋体" panose="02010600030101010101" pitchFamily="2" charset="-122"/>
              </a:rPr>
              <a:t>下面只讲解</a:t>
            </a:r>
            <a:r>
              <a:rPr lang="en-US" altLang="zh-CN" kern="100" dirty="0">
                <a:cs typeface="宋体" panose="02010600030101010101" pitchFamily="2" charset="-122"/>
              </a:rPr>
              <a:t>windows</a:t>
            </a:r>
            <a:r>
              <a:rPr lang="zh-CN" altLang="zh-CN" kern="100" dirty="0">
                <a:cs typeface="宋体" panose="02010600030101010101" pitchFamily="2" charset="-122"/>
              </a:rPr>
              <a:t>上的安装</a:t>
            </a:r>
            <a:r>
              <a:rPr lang="zh-CN" altLang="zh-CN" dirty="0"/>
              <a:t> 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694" y="1742376"/>
            <a:ext cx="64293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cs typeface="宋体" panose="02010600030101010101" pitchFamily="2" charset="-122"/>
              </a:rPr>
              <a:t>在</a:t>
            </a:r>
            <a:r>
              <a:rPr lang="en-US" altLang="zh-CN" kern="100" dirty="0">
                <a:cs typeface="宋体" panose="02010600030101010101" pitchFamily="2" charset="-122"/>
              </a:rPr>
              <a:t>Windows</a:t>
            </a:r>
            <a:r>
              <a:rPr lang="zh-CN" altLang="zh-CN" kern="100" dirty="0">
                <a:cs typeface="宋体" panose="02010600030101010101" pitchFamily="2" charset="-122"/>
              </a:rPr>
              <a:t>上使用</a:t>
            </a:r>
            <a:r>
              <a:rPr lang="en-US" altLang="zh-CN" kern="100" dirty="0" err="1">
                <a:cs typeface="宋体" panose="02010600030101010101" pitchFamily="2" charset="-122"/>
              </a:rPr>
              <a:t>Git</a:t>
            </a:r>
            <a:r>
              <a:rPr lang="zh-CN" altLang="zh-CN" kern="100" dirty="0">
                <a:cs typeface="宋体" panose="02010600030101010101" pitchFamily="2" charset="-122"/>
              </a:rPr>
              <a:t>，可以从</a:t>
            </a:r>
            <a:r>
              <a:rPr lang="en-US" altLang="zh-CN" kern="100" dirty="0" err="1">
                <a:cs typeface="宋体" panose="02010600030101010101" pitchFamily="2" charset="-122"/>
              </a:rPr>
              <a:t>Git</a:t>
            </a:r>
            <a:r>
              <a:rPr lang="zh-CN" altLang="zh-CN" kern="100" dirty="0">
                <a:cs typeface="宋体" panose="02010600030101010101" pitchFamily="2" charset="-122"/>
              </a:rPr>
              <a:t>官网直接下载安装程序，然后按默认选项安装即可。</a:t>
            </a:r>
            <a:r>
              <a:rPr lang="zh-CN" altLang="zh-CN" dirty="0"/>
              <a:t> 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cs typeface="宋体" panose="02010600030101010101" pitchFamily="2" charset="-122"/>
              </a:rPr>
              <a:t>安装完成后，在开始菜单里找到“</a:t>
            </a:r>
            <a:r>
              <a:rPr lang="en-US" altLang="zh-CN" kern="100" dirty="0" err="1">
                <a:cs typeface="宋体" panose="02010600030101010101" pitchFamily="2" charset="-122"/>
              </a:rPr>
              <a:t>Git</a:t>
            </a:r>
            <a:r>
              <a:rPr lang="zh-CN" altLang="zh-CN" kern="100" dirty="0">
                <a:cs typeface="宋体" panose="02010600030101010101" pitchFamily="2" charset="-122"/>
              </a:rPr>
              <a:t>”</a:t>
            </a:r>
            <a:r>
              <a:rPr lang="en-US" altLang="zh-CN" kern="100" dirty="0">
                <a:cs typeface="宋体" panose="02010600030101010101" pitchFamily="2" charset="-122"/>
              </a:rPr>
              <a:t>-&gt;</a:t>
            </a:r>
            <a:r>
              <a:rPr lang="zh-CN" altLang="zh-CN" kern="100" dirty="0">
                <a:cs typeface="宋体" panose="02010600030101010101" pitchFamily="2" charset="-122"/>
              </a:rPr>
              <a:t>“</a:t>
            </a:r>
            <a:r>
              <a:rPr lang="en-US" altLang="zh-CN" kern="100" dirty="0" err="1">
                <a:cs typeface="宋体" panose="02010600030101010101" pitchFamily="2" charset="-122"/>
              </a:rPr>
              <a:t>Git</a:t>
            </a:r>
            <a:r>
              <a:rPr lang="en-US" altLang="zh-CN" kern="100" dirty="0">
                <a:cs typeface="宋体" panose="02010600030101010101" pitchFamily="2" charset="-122"/>
              </a:rPr>
              <a:t> Bash</a:t>
            </a:r>
            <a:r>
              <a:rPr lang="zh-CN" altLang="zh-CN" kern="100" dirty="0">
                <a:cs typeface="宋体" panose="02010600030101010101" pitchFamily="2" charset="-122"/>
              </a:rPr>
              <a:t>”，蹦出一个类似命令行窗口的东西，就说明</a:t>
            </a:r>
            <a:r>
              <a:rPr lang="en-US" altLang="zh-CN" kern="100" dirty="0" err="1">
                <a:cs typeface="宋体" panose="02010600030101010101" pitchFamily="2" charset="-122"/>
              </a:rPr>
              <a:t>Git</a:t>
            </a:r>
            <a:r>
              <a:rPr lang="zh-CN" altLang="zh-CN" kern="100" dirty="0">
                <a:cs typeface="宋体" panose="02010600030101010101" pitchFamily="2" charset="-122"/>
              </a:rPr>
              <a:t>安装成功！</a:t>
            </a:r>
            <a:r>
              <a:rPr lang="zh-CN" altLang="zh-CN" dirty="0"/>
              <a:t> 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789415" y="952029"/>
            <a:ext cx="5695315" cy="3142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977" y="3112269"/>
            <a:ext cx="64293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cs typeface="宋体" panose="02010600030101010101" pitchFamily="2" charset="-122"/>
              </a:rPr>
              <a:t>安装完成后，还需要最后一步设置，在命令行输入：</a:t>
            </a:r>
            <a:r>
              <a:rPr lang="zh-CN" altLang="zh-CN" dirty="0"/>
              <a:t> 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$ </a:t>
            </a:r>
            <a:r>
              <a:rPr lang="en-US" altLang="zh-CN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config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 --global user.name "Your Name"</a:t>
            </a:r>
            <a:r>
              <a:rPr lang="zh-CN" altLang="zh-CN" dirty="0"/>
              <a:t> 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$ </a:t>
            </a:r>
            <a:r>
              <a:rPr lang="en-US" altLang="zh-CN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config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 --global </a:t>
            </a:r>
            <a:r>
              <a:rPr lang="en-US" altLang="zh-CN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user.email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 "email@example.com"</a:t>
            </a:r>
            <a:r>
              <a:rPr lang="zh-CN" altLang="zh-CN" dirty="0"/>
              <a:t> 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cs typeface="宋体" panose="02010600030101010101" pitchFamily="2" charset="-122"/>
              </a:rPr>
              <a:t>因为</a:t>
            </a:r>
            <a:r>
              <a:rPr lang="en-US" altLang="zh-CN" kern="100" dirty="0" err="1">
                <a:cs typeface="宋体" panose="02010600030101010101" pitchFamily="2" charset="-122"/>
              </a:rPr>
              <a:t>Git</a:t>
            </a:r>
            <a:r>
              <a:rPr lang="zh-CN" altLang="zh-CN" kern="100" dirty="0">
                <a:cs typeface="宋体" panose="02010600030101010101" pitchFamily="2" charset="-122"/>
              </a:rPr>
              <a:t>是分布式版本控制系统，所以，每个机器都必须自报家门：你的名字和</a:t>
            </a:r>
            <a:r>
              <a:rPr lang="en-US" altLang="zh-CN" kern="100" dirty="0">
                <a:cs typeface="宋体" panose="02010600030101010101" pitchFamily="2" charset="-122"/>
              </a:rPr>
              <a:t>Email</a:t>
            </a:r>
            <a:r>
              <a:rPr lang="zh-CN" altLang="zh-CN" kern="100" dirty="0">
                <a:cs typeface="宋体" panose="02010600030101010101" pitchFamily="2" charset="-122"/>
              </a:rPr>
              <a:t>地址</a:t>
            </a:r>
            <a:r>
              <a:rPr lang="zh-CN" altLang="zh-CN" kern="100" dirty="0" smtClean="0">
                <a:cs typeface="宋体" panose="02010600030101010101" pitchFamily="2" charset="-122"/>
              </a:rPr>
              <a:t>。</a:t>
            </a:r>
            <a:r>
              <a:rPr lang="zh-CN" altLang="en-US" kern="100" dirty="0" smtClean="0">
                <a:cs typeface="宋体" panose="02010600030101010101" pitchFamily="2" charset="-122"/>
              </a:rPr>
              <a:t>这个在后面使用远程仓库的时候会用到。</a:t>
            </a:r>
            <a:r>
              <a:rPr lang="zh-CN" altLang="zh-CN" dirty="0" smtClean="0"/>
              <a:t> </a:t>
            </a: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r>
              <a:rPr lang="zh-CN" altLang="zh-CN" kern="100" dirty="0">
                <a:cs typeface="宋体" panose="02010600030101010101" pitchFamily="2" charset="-122"/>
              </a:rPr>
              <a:t>注意</a:t>
            </a:r>
            <a:r>
              <a:rPr lang="en-US" altLang="zh-CN" kern="100" dirty="0" err="1">
                <a:cs typeface="宋体" panose="02010600030101010101" pitchFamily="2" charset="-122"/>
              </a:rPr>
              <a:t>git</a:t>
            </a:r>
            <a:r>
              <a:rPr lang="en-US" altLang="zh-CN" kern="100" dirty="0">
                <a:cs typeface="宋体" panose="02010600030101010101" pitchFamily="2" charset="-122"/>
              </a:rPr>
              <a:t> </a:t>
            </a:r>
            <a:r>
              <a:rPr lang="en-US" altLang="zh-CN" kern="100" dirty="0" err="1">
                <a:cs typeface="宋体" panose="02010600030101010101" pitchFamily="2" charset="-122"/>
              </a:rPr>
              <a:t>config</a:t>
            </a:r>
            <a:r>
              <a:rPr lang="zh-CN" altLang="zh-CN" kern="100" dirty="0">
                <a:cs typeface="宋体" panose="02010600030101010101" pitchFamily="2" charset="-122"/>
              </a:rPr>
              <a:t>命令的</a:t>
            </a:r>
            <a:r>
              <a:rPr lang="en-US" altLang="zh-CN" kern="100" dirty="0">
                <a:cs typeface="宋体" panose="02010600030101010101" pitchFamily="2" charset="-122"/>
              </a:rPr>
              <a:t>--global</a:t>
            </a:r>
            <a:r>
              <a:rPr lang="zh-CN" altLang="zh-CN" kern="100" dirty="0">
                <a:cs typeface="宋体" panose="02010600030101010101" pitchFamily="2" charset="-122"/>
              </a:rPr>
              <a:t>参数，用了这个参数，表示你这台机器上所有的</a:t>
            </a:r>
            <a:r>
              <a:rPr lang="en-US" altLang="zh-CN" kern="100" dirty="0" err="1">
                <a:cs typeface="宋体" panose="02010600030101010101" pitchFamily="2" charset="-122"/>
              </a:rPr>
              <a:t>Git</a:t>
            </a:r>
            <a:r>
              <a:rPr lang="zh-CN" altLang="zh-CN" kern="100" dirty="0">
                <a:cs typeface="宋体" panose="02010600030101010101" pitchFamily="2" charset="-122"/>
              </a:rPr>
              <a:t>仓库都会使用这个配置，当然也可以对某个仓库指定不同的用户名和</a:t>
            </a:r>
            <a:r>
              <a:rPr lang="en-US" altLang="zh-CN" kern="100" dirty="0">
                <a:cs typeface="宋体" panose="02010600030101010101" pitchFamily="2" charset="-122"/>
              </a:rPr>
              <a:t>Email</a:t>
            </a:r>
            <a:r>
              <a:rPr lang="zh-CN" altLang="zh-CN" kern="100" dirty="0">
                <a:cs typeface="宋体" panose="02010600030101010101" pitchFamily="2" charset="-122"/>
              </a:rPr>
              <a:t>地址。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一切皆有后悔药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592" y="1240061"/>
            <a:ext cx="9868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已经</a:t>
            </a:r>
            <a:r>
              <a:rPr lang="en-US" altLang="zh-CN" b="1" dirty="0" smtClean="0"/>
              <a:t>push</a:t>
            </a:r>
            <a:r>
              <a:rPr lang="zh-CN" altLang="en-US" b="1" dirty="0" smtClean="0"/>
              <a:t>到远程分支了，如何回退？</a:t>
            </a:r>
            <a:endParaRPr lang="en-US" altLang="zh-CN" b="1" dirty="0" smtClean="0"/>
          </a:p>
          <a:p>
            <a:r>
              <a:rPr lang="zh-CN" altLang="en-US" dirty="0" smtClean="0"/>
              <a:t>先执行</a:t>
            </a:r>
            <a:r>
              <a:rPr lang="en-US" altLang="zh-CN" dirty="0" err="1"/>
              <a:t>git</a:t>
            </a:r>
            <a:r>
              <a:rPr lang="en-US" altLang="zh-CN" dirty="0"/>
              <a:t> reset --hard HEAD^</a:t>
            </a:r>
          </a:p>
          <a:p>
            <a:r>
              <a:rPr lang="zh-CN" altLang="en-US" dirty="0" smtClean="0"/>
              <a:t>然后执行</a:t>
            </a:r>
            <a:r>
              <a:rPr lang="en-US" altLang="zh-CN" dirty="0" err="1"/>
              <a:t>git</a:t>
            </a:r>
            <a:r>
              <a:rPr lang="en-US" altLang="zh-CN" dirty="0"/>
              <a:t> push origin </a:t>
            </a:r>
            <a:r>
              <a:rPr lang="en-US" altLang="zh-CN" dirty="0" smtClean="0"/>
              <a:t>master --force</a:t>
            </a:r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--force</a:t>
            </a:r>
            <a:r>
              <a:rPr lang="zh-CN" altLang="en-US" dirty="0" smtClean="0"/>
              <a:t>必须加上，这样达到撤销版本号的目的，在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上就看不到撤销的</a:t>
            </a:r>
            <a:r>
              <a:rPr lang="en-US" altLang="zh-CN" dirty="0" err="1" smtClean="0"/>
              <a:t>commitid</a:t>
            </a:r>
            <a:r>
              <a:rPr lang="zh-CN" altLang="en-US" dirty="0" smtClean="0"/>
              <a:t>对应的提交记录了。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4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冲突的解决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592" y="1240061"/>
            <a:ext cx="1246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多人协作开发项目，开发人员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在修改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文件，开发人员</a:t>
            </a:r>
            <a:r>
              <a:rPr lang="en-US" altLang="zh-CN" dirty="0" smtClean="0"/>
              <a:t>B</a:t>
            </a:r>
            <a:r>
              <a:rPr lang="zh-CN" altLang="en-US" dirty="0" smtClean="0"/>
              <a:t>也在修改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修改好了已经提交到远程仓了，而</a:t>
            </a:r>
            <a:r>
              <a:rPr lang="en-US" altLang="zh-CN" dirty="0" smtClean="0"/>
              <a:t>A</a:t>
            </a:r>
            <a:r>
              <a:rPr lang="zh-CN" altLang="en-US" dirty="0" smtClean="0"/>
              <a:t>后来也修改好了，此时也要提交到远程仓，此时发现无法正常提交，提示产生了冲突。在多人协作开发项目的时候产生冲突是在所难免的，我们下面来看看如何解决冲突。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319" y="2464197"/>
            <a:ext cx="6048672" cy="35151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8695" y="2896245"/>
            <a:ext cx="560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我一个账户已经将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文件修改了，添加了一行</a:t>
            </a:r>
            <a:endParaRPr lang="en-US" altLang="zh-CN" dirty="0" smtClean="0"/>
          </a:p>
          <a:p>
            <a:r>
              <a:rPr lang="en-US" altLang="zh-CN" dirty="0" err="1" smtClean="0"/>
              <a:t>a+b</a:t>
            </a:r>
            <a:r>
              <a:rPr lang="en-US" altLang="zh-CN" dirty="0" smtClean="0"/>
              <a:t>=5</a:t>
            </a:r>
            <a:r>
              <a:rPr lang="zh-CN" altLang="en-US" dirty="0" smtClean="0"/>
              <a:t>这个内容，并且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到了远程仓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32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冲突的解决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695" y="1096045"/>
            <a:ext cx="6429376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我另一个账户此时也在文件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中添加了一行内容为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=3</a:t>
            </a:r>
            <a:r>
              <a:rPr lang="zh-CN" altLang="en-US" dirty="0" smtClean="0"/>
              <a:t>，此时去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会提示远程仓有更新，要求先执行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03" y="1888133"/>
            <a:ext cx="8410575" cy="2238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4003" y="4272265"/>
            <a:ext cx="6429376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此时执行</a:t>
            </a:r>
            <a:r>
              <a:rPr lang="en-US" altLang="zh-CN" dirty="0" smtClean="0"/>
              <a:t>pull,</a:t>
            </a:r>
            <a:r>
              <a:rPr lang="zh-CN" altLang="en-US" dirty="0" smtClean="0"/>
              <a:t>会提示产生了冲突，冲突文件为</a:t>
            </a:r>
            <a:r>
              <a:rPr lang="en-US" altLang="zh-CN" dirty="0" smtClean="0"/>
              <a:t>readme.txt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951" y="4641597"/>
            <a:ext cx="5591316" cy="17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冲突的解决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695" y="1096045"/>
            <a:ext cx="6429376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此时还可以用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进一步查看冲突文件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6" y="1459787"/>
            <a:ext cx="6984776" cy="29125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2186" y="4736032"/>
            <a:ext cx="89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下面我们可以手动来解决这个冲突，此时我们用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编辑器打开</a:t>
            </a:r>
            <a:r>
              <a:rPr lang="en-US" altLang="zh-CN" dirty="0" smtClean="0"/>
              <a:t>readme.txt</a:t>
            </a:r>
            <a:r>
              <a:rPr lang="zh-CN" altLang="en-US" dirty="0" smtClean="0"/>
              <a:t>文件进行查看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9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冲突的解决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4451" y="3760341"/>
            <a:ext cx="1255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&lt;&lt;&lt;&lt;&lt;&lt;&lt; HEAD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=======</a:t>
            </a:r>
            <a:r>
              <a:rPr lang="zh-CN" altLang="en-US" dirty="0" smtClean="0"/>
              <a:t>中间的内容是我本次修改的内容，</a:t>
            </a:r>
            <a:r>
              <a:rPr lang="en-US" altLang="zh-CN" dirty="0" smtClean="0"/>
              <a:t>=======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&gt;&gt;&gt;&gt;&gt;&gt;&gt; </a:t>
            </a:r>
            <a:r>
              <a:rPr lang="en-US" altLang="zh-CN" dirty="0" err="1" smtClean="0"/>
              <a:t>commitid</a:t>
            </a:r>
            <a:r>
              <a:rPr lang="zh-CN" altLang="en-US" dirty="0" smtClean="0"/>
              <a:t>中间是从服务器上更新下来的内容。</a:t>
            </a:r>
            <a:endParaRPr lang="en-US" altLang="zh-CN" dirty="0" smtClean="0"/>
          </a:p>
          <a:p>
            <a:r>
              <a:rPr lang="zh-CN" altLang="en-US" dirty="0" smtClean="0"/>
              <a:t>我们此时根据实际业务需要来确认这里是使用哪段内容，可以保留我的修改放弃服务器的修改，可以保留服务器的修改放弃</a:t>
            </a:r>
            <a:endParaRPr lang="en-US" altLang="zh-CN" dirty="0" smtClean="0"/>
          </a:p>
          <a:p>
            <a:r>
              <a:rPr lang="zh-CN" altLang="en-US" dirty="0" smtClean="0"/>
              <a:t>我的修改，也可以都保留。并且删除自动产生的</a:t>
            </a:r>
            <a:r>
              <a:rPr lang="en-US" altLang="zh-CN" dirty="0" smtClean="0"/>
              <a:t>&lt;&lt;&lt;&lt;&lt;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====</a:t>
            </a:r>
            <a:r>
              <a:rPr lang="zh-CN" altLang="en-US" dirty="0" smtClean="0"/>
              <a:t>这些标记。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1" y="1096045"/>
            <a:ext cx="8467725" cy="222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5" y="4714767"/>
            <a:ext cx="4610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冲突的解决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695" y="1240061"/>
            <a:ext cx="1255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冲突解决完成之后，再来执行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操作提交到远程仓即可。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个文件中如果有多处冲突，按照此方法仔细去查找比对，多个文件有冲突，可以一个文件一个文件来解决。</a:t>
            </a:r>
            <a:endParaRPr lang="en-US" altLang="zh-CN" dirty="0" smtClean="0"/>
          </a:p>
          <a:p>
            <a:r>
              <a:rPr lang="zh-CN" altLang="en-US" dirty="0" smtClean="0"/>
              <a:t>在项目开发的时候，在每次要修改工作区文件之前，及时执行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进行更新，尽量减少冲突的产生。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176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分支的管理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695" y="1240061"/>
            <a:ext cx="12551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项目分支就是版本库的一个副本，有了分支后可以把你的工作从开发主线上分离开来， 以免影响开发主线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创建分支： </a:t>
            </a:r>
            <a:r>
              <a:rPr lang="en-US" altLang="zh-CN" dirty="0" err="1"/>
              <a:t>git</a:t>
            </a:r>
            <a:r>
              <a:rPr lang="en-US" altLang="zh-CN" dirty="0"/>
              <a:t> branch </a:t>
            </a:r>
            <a:r>
              <a:rPr lang="zh-CN" altLang="en-US" dirty="0"/>
              <a:t>分支</a:t>
            </a:r>
            <a:r>
              <a:rPr lang="zh-CN" altLang="en-US" dirty="0" smtClean="0"/>
              <a:t>名字，</a:t>
            </a:r>
            <a:r>
              <a:rPr lang="zh-CN" altLang="en-US" dirty="0"/>
              <a:t>切换分支的命令使用 </a:t>
            </a:r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zh-CN" altLang="en-US" dirty="0"/>
              <a:t>分支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r>
              <a:rPr lang="zh-CN" altLang="en-US" dirty="0" smtClean="0"/>
              <a:t>删除分支：</a:t>
            </a:r>
            <a:r>
              <a:rPr lang="en-US" altLang="zh-CN" dirty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branch </a:t>
            </a:r>
            <a:r>
              <a:rPr lang="en-US" altLang="zh-CN" dirty="0" smtClean="0"/>
              <a:t>–d </a:t>
            </a:r>
            <a:r>
              <a:rPr lang="zh-CN" altLang="en-US" dirty="0" smtClean="0"/>
              <a:t>分支名字</a:t>
            </a:r>
            <a:endParaRPr lang="en-US" altLang="zh-CN" dirty="0" smtClean="0"/>
          </a:p>
          <a:p>
            <a:r>
              <a:rPr lang="zh-CN" altLang="en-US" dirty="0" smtClean="0"/>
              <a:t>查看所有分支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 </a:t>
            </a:r>
            <a:r>
              <a:rPr lang="en-US" altLang="zh-CN" dirty="0" smtClean="0"/>
              <a:t>–v                       *</a:t>
            </a:r>
            <a:r>
              <a:rPr lang="zh-CN" altLang="en-US" dirty="0" smtClean="0"/>
              <a:t>标注的代表当前分支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9" y="2968253"/>
            <a:ext cx="4661140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分支的管理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695" y="1240061"/>
            <a:ext cx="12551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分支挑拣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cherry-pick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/>
              <a:t>当我们需要在本地合入其他分支的提交时，如果我们不想对整个分支进行合并，而是只想将某一次提交合入到本地当前分支上，那么就要使用</a:t>
            </a:r>
            <a:r>
              <a:rPr lang="en-US" altLang="zh-CN" dirty="0" err="1"/>
              <a:t>git</a:t>
            </a:r>
            <a:r>
              <a:rPr lang="en-US" altLang="zh-CN" dirty="0"/>
              <a:t> cherry-pick</a:t>
            </a:r>
            <a:r>
              <a:rPr lang="zh-CN" altLang="en-US" dirty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我们首先查看最近几次提交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1" y="2536205"/>
            <a:ext cx="5620039" cy="27560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8695" y="5388062"/>
            <a:ext cx="1255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现在我们需要将</a:t>
            </a:r>
            <a:r>
              <a:rPr lang="en-US" altLang="zh-CN" dirty="0"/>
              <a:t>branch1</a:t>
            </a:r>
            <a:r>
              <a:rPr lang="zh-CN" altLang="en-US" dirty="0"/>
              <a:t>上的一次修改合并到</a:t>
            </a:r>
            <a:r>
              <a:rPr lang="en-US" altLang="zh-CN" dirty="0"/>
              <a:t>master</a:t>
            </a:r>
            <a:r>
              <a:rPr lang="zh-CN" altLang="en-US" dirty="0"/>
              <a:t>分支，先切换到</a:t>
            </a:r>
            <a:r>
              <a:rPr lang="en-US" altLang="zh-CN" dirty="0"/>
              <a:t>master</a:t>
            </a:r>
            <a:r>
              <a:rPr lang="zh-CN" altLang="en-US" dirty="0"/>
              <a:t>分支，然后直接使用</a:t>
            </a:r>
            <a:r>
              <a:rPr lang="en-US" altLang="zh-CN" dirty="0" err="1"/>
              <a:t>git</a:t>
            </a:r>
            <a:r>
              <a:rPr lang="en-US" altLang="zh-CN" dirty="0"/>
              <a:t> cherry-pick </a:t>
            </a:r>
            <a:r>
              <a:rPr lang="en-US" altLang="zh-CN" dirty="0" err="1"/>
              <a:t>commitid</a:t>
            </a:r>
            <a:r>
              <a:rPr lang="zh-CN" altLang="en-US" dirty="0"/>
              <a:t>就行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分支的管理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1" y="1096045"/>
            <a:ext cx="5620039" cy="33529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32790" y="4716622"/>
            <a:ext cx="1296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cherry-pick</a:t>
            </a:r>
            <a:r>
              <a:rPr lang="zh-CN" altLang="en-US" dirty="0" smtClean="0"/>
              <a:t>后，在通过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查看挑取的分支修改在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上自动提交了，后面我们可以直接使用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/>
              <a:t>推</a:t>
            </a:r>
            <a:r>
              <a:rPr lang="zh-CN" altLang="en-US" dirty="0" smtClean="0"/>
              <a:t>送到远程仓了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095" y="5353559"/>
            <a:ext cx="4959605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分支的管理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挑取分支的时候，如果存在冲突的话，可以采用之前的解决冲突的办法手动解决冲突，</a:t>
            </a:r>
            <a:endParaRPr lang="en-US" altLang="zh-CN" dirty="0" smtClean="0"/>
          </a:p>
          <a:p>
            <a:r>
              <a:rPr lang="zh-CN" altLang="en-US" dirty="0" smtClean="0"/>
              <a:t>然后再执行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，</a:t>
            </a:r>
            <a:r>
              <a:rPr lang="en-US" altLang="zh-CN" dirty="0" err="1"/>
              <a:t>git</a:t>
            </a:r>
            <a:r>
              <a:rPr lang="en-US" altLang="zh-CN" dirty="0"/>
              <a:t> cherry-pick --continue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870656"/>
            <a:ext cx="1326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分支合并</a:t>
            </a:r>
            <a:endParaRPr lang="en-US" altLang="zh-CN" b="1" dirty="0" smtClean="0"/>
          </a:p>
          <a:p>
            <a:r>
              <a:rPr lang="zh-CN" altLang="en-US" dirty="0" smtClean="0"/>
              <a:t>上述挑取分支只是将某个分支中的一个</a:t>
            </a:r>
            <a:r>
              <a:rPr lang="en-US" altLang="zh-CN" dirty="0" err="1" smtClean="0"/>
              <a:t>commitid</a:t>
            </a:r>
            <a:r>
              <a:rPr lang="zh-CN" altLang="en-US" dirty="0" smtClean="0"/>
              <a:t>合并到目标分支中，如果想让某个分支做的提交全部合并到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分支怎么做呢？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zh-CN" altLang="en-US" dirty="0" smtClean="0"/>
              <a:t>分支名称即可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994274"/>
            <a:ext cx="109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当我们创建新的分支，例如</a:t>
            </a:r>
            <a:r>
              <a:rPr lang="en-US" altLang="zh-CN" dirty="0" err="1"/>
              <a:t>dev</a:t>
            </a:r>
            <a:r>
              <a:rPr lang="zh-CN" altLang="en-US" dirty="0"/>
              <a:t>时，</a:t>
            </a:r>
            <a:r>
              <a:rPr lang="en-US" altLang="zh-CN" dirty="0" err="1"/>
              <a:t>Git</a:t>
            </a:r>
            <a:r>
              <a:rPr lang="zh-CN" altLang="en-US" dirty="0"/>
              <a:t>新建了一个指针叫</a:t>
            </a:r>
            <a:r>
              <a:rPr lang="en-US" altLang="zh-CN" dirty="0" err="1"/>
              <a:t>dev</a:t>
            </a:r>
            <a:r>
              <a:rPr lang="zh-CN" altLang="en-US" dirty="0"/>
              <a:t>，指向</a:t>
            </a:r>
            <a:r>
              <a:rPr lang="en-US" altLang="zh-CN" dirty="0"/>
              <a:t>master</a:t>
            </a:r>
            <a:r>
              <a:rPr lang="zh-CN" altLang="en-US" dirty="0"/>
              <a:t>相同的提交，再把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 err="1"/>
              <a:t>dev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/>
              <a:t>表示当前分支在</a:t>
            </a:r>
            <a:r>
              <a:rPr lang="en-US" altLang="zh-CN" dirty="0" err="1"/>
              <a:t>dev</a:t>
            </a:r>
            <a:r>
              <a:rPr lang="zh-CN" altLang="en-US" dirty="0"/>
              <a:t>上：</a:t>
            </a:r>
          </a:p>
        </p:txBody>
      </p:sp>
      <p:pic>
        <p:nvPicPr>
          <p:cNvPr id="2050" name="Picture 2" descr="git-br-cre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7" y="3760341"/>
            <a:ext cx="34956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常用操作命令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6687" y="1240061"/>
            <a:ext cx="10225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                     //</a:t>
            </a:r>
            <a:r>
              <a:rPr lang="zh-CN" altLang="en-US" dirty="0" smtClean="0"/>
              <a:t>创建版本库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                  //</a:t>
            </a:r>
            <a:r>
              <a:rPr lang="zh-CN" altLang="en-US" dirty="0" smtClean="0"/>
              <a:t>查看版本库状态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diff HEAD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	//</a:t>
            </a:r>
            <a:r>
              <a:rPr lang="zh-CN" altLang="en-US" dirty="0" smtClean="0"/>
              <a:t>查看</a:t>
            </a:r>
            <a:r>
              <a:rPr lang="zh-CN" altLang="en-US" dirty="0"/>
              <a:t>工作区和版本库里面最新版本的区别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 </a:t>
            </a:r>
            <a:r>
              <a:rPr lang="zh-CN" altLang="en-US" dirty="0" smtClean="0"/>
              <a:t>文件名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将指定文件修改提交到暂存区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–A       //</a:t>
            </a:r>
            <a:r>
              <a:rPr lang="zh-CN" altLang="en-US" dirty="0" smtClean="0"/>
              <a:t>将所有文件修改提交到暂存区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en-US" altLang="zh-CN" dirty="0" smtClean="0"/>
              <a:t>.            //</a:t>
            </a:r>
            <a:r>
              <a:rPr lang="zh-CN" altLang="en-US" dirty="0" smtClean="0"/>
              <a:t>将当前路径下的所有文件提交到暂存区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  -m  “</a:t>
            </a:r>
            <a:r>
              <a:rPr lang="zh-CN" altLang="en-US" dirty="0" smtClean="0"/>
              <a:t>备注信息</a:t>
            </a:r>
            <a:r>
              <a:rPr lang="en-US" altLang="zh-CN" dirty="0" smtClean="0"/>
              <a:t>”       //</a:t>
            </a:r>
            <a:r>
              <a:rPr lang="zh-CN" altLang="en-US" dirty="0" smtClean="0"/>
              <a:t>将暂存区的所有修改提交到本地版本库的当前分支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checkout </a:t>
            </a:r>
            <a:r>
              <a:rPr lang="en-US" altLang="zh-CN" dirty="0" smtClean="0"/>
              <a:t>-- </a:t>
            </a:r>
            <a:r>
              <a:rPr lang="zh-CN" altLang="en-US" dirty="0"/>
              <a:t>文件名</a:t>
            </a:r>
            <a:r>
              <a:rPr lang="en-US" altLang="zh-CN" dirty="0" smtClean="0"/>
              <a:t>    //</a:t>
            </a:r>
            <a:r>
              <a:rPr lang="zh-CN" altLang="en-US" dirty="0"/>
              <a:t>文件在工作区的修改全部撤销，这里有两种情况：一种是</a:t>
            </a:r>
            <a:r>
              <a:rPr lang="en-US" altLang="zh-CN" dirty="0"/>
              <a:t>readme.txt</a:t>
            </a:r>
            <a:r>
              <a:rPr lang="zh-CN" altLang="en-US" dirty="0"/>
              <a:t>自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后</a:t>
            </a:r>
            <a:r>
              <a:rPr lang="zh-CN" altLang="en-US" dirty="0"/>
              <a:t>还没有被放到暂存区，现在，撤销修改就回到和版本库一模一样的</a:t>
            </a:r>
            <a:r>
              <a:rPr lang="zh-CN" altLang="en-US" dirty="0" smtClean="0"/>
              <a:t>状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态</a:t>
            </a:r>
            <a:r>
              <a:rPr lang="zh-CN" altLang="en-US" dirty="0"/>
              <a:t>；</a:t>
            </a:r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一</a:t>
            </a:r>
            <a:r>
              <a:rPr lang="zh-CN" altLang="en-US" dirty="0"/>
              <a:t>种是</a:t>
            </a:r>
            <a:r>
              <a:rPr lang="en-US" altLang="zh-CN" dirty="0"/>
              <a:t>readme.txt</a:t>
            </a:r>
            <a:r>
              <a:rPr lang="zh-CN" altLang="en-US" dirty="0"/>
              <a:t>已经添加到暂存区后，又作了修改，现在，撤销修改</a:t>
            </a:r>
            <a:r>
              <a:rPr lang="zh-CN" altLang="en-US" dirty="0" smtClean="0"/>
              <a:t>就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回到</a:t>
            </a:r>
            <a:r>
              <a:rPr lang="zh-CN" altLang="en-US" dirty="0"/>
              <a:t>添加到暂存区后的状态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reset HEAD </a:t>
            </a:r>
            <a:r>
              <a:rPr lang="zh-CN" altLang="en-US" dirty="0" smtClean="0"/>
              <a:t>文件名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把</a:t>
            </a:r>
            <a:r>
              <a:rPr lang="zh-CN" altLang="en-US" dirty="0"/>
              <a:t>暂存区的修改撤销</a:t>
            </a:r>
            <a:r>
              <a:rPr lang="zh-CN" altLang="en-US" dirty="0" smtClean="0"/>
              <a:t>掉，重新</a:t>
            </a:r>
            <a:r>
              <a:rPr lang="zh-CN" altLang="en-US" dirty="0"/>
              <a:t>放回</a:t>
            </a:r>
            <a:r>
              <a:rPr lang="zh-CN" altLang="en-US" dirty="0" smtClean="0"/>
              <a:t>工作区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–soft HEAD^        //</a:t>
            </a:r>
            <a:r>
              <a:rPr lang="zh-CN" altLang="en-US" dirty="0" smtClean="0"/>
              <a:t>把已提交的修改撤销掉，重新回到暂存区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3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分支的管理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3289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创建一个分支很快，因为除了增加一个</a:t>
            </a:r>
            <a:r>
              <a:rPr lang="en-US" altLang="zh-CN" dirty="0" err="1"/>
              <a:t>dev</a:t>
            </a:r>
            <a:r>
              <a:rPr lang="zh-CN" altLang="en-US" dirty="0"/>
              <a:t>指针，改改</a:t>
            </a:r>
            <a:r>
              <a:rPr lang="en-US" altLang="zh-CN" dirty="0"/>
              <a:t>HEAD</a:t>
            </a:r>
            <a:r>
              <a:rPr lang="zh-CN" altLang="en-US" dirty="0"/>
              <a:t>的指向，工作区的文件都没有任何变化！</a:t>
            </a:r>
          </a:p>
          <a:p>
            <a:endParaRPr lang="zh-CN" altLang="en-US" dirty="0"/>
          </a:p>
          <a:p>
            <a:r>
              <a:rPr lang="zh-CN" altLang="en-US" dirty="0"/>
              <a:t>不过，从现在开始，对工作区的修改和提交就是针对</a:t>
            </a:r>
            <a:r>
              <a:rPr lang="en-US" altLang="zh-CN" dirty="0" err="1"/>
              <a:t>dev</a:t>
            </a:r>
            <a:r>
              <a:rPr lang="zh-CN" altLang="en-US" dirty="0"/>
              <a:t>分支了，比如新提交一次后，</a:t>
            </a:r>
            <a:r>
              <a:rPr lang="en-US" altLang="zh-CN" dirty="0" err="1"/>
              <a:t>dev</a:t>
            </a:r>
            <a:r>
              <a:rPr lang="zh-CN" altLang="en-US" dirty="0"/>
              <a:t>指针往前移动一步，而</a:t>
            </a:r>
            <a:r>
              <a:rPr lang="en-US" altLang="zh-CN" dirty="0"/>
              <a:t>master</a:t>
            </a:r>
            <a:r>
              <a:rPr lang="zh-CN" altLang="en-US" dirty="0"/>
              <a:t>指针不变：</a:t>
            </a:r>
          </a:p>
        </p:txBody>
      </p:sp>
      <p:pic>
        <p:nvPicPr>
          <p:cNvPr id="5122" name="Picture 2" descr="git-br-dev-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3" y="1860211"/>
            <a:ext cx="47053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324" y="4373279"/>
            <a:ext cx="7454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假如我们在</a:t>
            </a:r>
            <a:r>
              <a:rPr lang="en-US" altLang="zh-CN" dirty="0" err="1"/>
              <a:t>dev</a:t>
            </a:r>
            <a:r>
              <a:rPr lang="zh-CN" altLang="en-US" dirty="0"/>
              <a:t>上的工作完成了，就可以把</a:t>
            </a:r>
            <a:r>
              <a:rPr lang="en-US" altLang="zh-CN" dirty="0" err="1"/>
              <a:t>dev</a:t>
            </a:r>
            <a:r>
              <a:rPr lang="zh-CN" altLang="en-US" dirty="0"/>
              <a:t>合并到</a:t>
            </a:r>
            <a:r>
              <a:rPr lang="en-US" altLang="zh-CN" dirty="0"/>
              <a:t>master</a:t>
            </a:r>
            <a:r>
              <a:rPr lang="zh-CN" altLang="en-US" dirty="0"/>
              <a:t>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怎么合并呢？最简单的方法，就是直接把</a:t>
            </a:r>
            <a:r>
              <a:rPr lang="en-US" altLang="zh-CN" dirty="0"/>
              <a:t>master</a:t>
            </a:r>
            <a:r>
              <a:rPr lang="zh-CN" altLang="en-US" dirty="0"/>
              <a:t>指向</a:t>
            </a:r>
            <a:r>
              <a:rPr lang="en-US" altLang="zh-CN" dirty="0" err="1"/>
              <a:t>dev</a:t>
            </a:r>
            <a:r>
              <a:rPr lang="zh-CN" altLang="en-US" dirty="0"/>
              <a:t>的当前提交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/>
              <a:t>完成了合并：</a:t>
            </a:r>
          </a:p>
        </p:txBody>
      </p:sp>
      <p:pic>
        <p:nvPicPr>
          <p:cNvPr id="5124" name="Picture 4" descr="git-br-ff-me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83" y="4552429"/>
            <a:ext cx="4029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分支的管理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3111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分支的管理在平时的项目管理工作中非常有用，比如项目进行到一个阶段，需要做一个入网测试版本，该版本只是用来做测试，</a:t>
            </a:r>
            <a:endParaRPr lang="en-US" altLang="zh-CN" dirty="0" smtClean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有一定的特殊需求，并且测试完成之后，该分支即可以删除掉。</a:t>
            </a:r>
            <a:endParaRPr lang="en-US" altLang="zh-CN" dirty="0" smtClean="0"/>
          </a:p>
          <a:p>
            <a:r>
              <a:rPr lang="zh-CN" altLang="en-US" dirty="0" smtClean="0"/>
              <a:t>或者有个紧急需求方案，修改内容涉及较多，不想影响到主干分支，可以先拉取一个新的分支，经过修改和完整的测试验证之后</a:t>
            </a:r>
            <a:endParaRPr lang="en-US" altLang="zh-CN" dirty="0" smtClean="0"/>
          </a:p>
          <a:p>
            <a:r>
              <a:rPr lang="zh-CN" altLang="en-US" dirty="0" smtClean="0"/>
              <a:t>再来合入到主分支。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 储藏（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Stashing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27906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经常有这样的事情发生，当你正在进行项目中某一部分的工作，里面的东西处于一个比较杂乱的状态，而你想转到其他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zh-CN" altLang="en-US" dirty="0" smtClean="0"/>
              <a:t>上</a:t>
            </a:r>
            <a:r>
              <a:rPr lang="zh-CN" altLang="en-US" dirty="0"/>
              <a:t>进行一些工作。问题是，你不想提交进行了一半的工作，否则以后你无法回到这个工作点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r>
              <a:rPr lang="zh-CN" altLang="en-US" dirty="0"/>
              <a:t>这个问题的办法就是</a:t>
            </a:r>
            <a:r>
              <a:rPr lang="en-US" altLang="zh-CN" dirty="0" err="1"/>
              <a:t>git</a:t>
            </a:r>
            <a:r>
              <a:rPr lang="en-US" altLang="zh-CN" dirty="0"/>
              <a:t> stash</a:t>
            </a:r>
            <a:r>
              <a:rPr lang="zh-CN" altLang="en-US" dirty="0"/>
              <a:t>命令。</a:t>
            </a:r>
          </a:p>
          <a:p>
            <a:endParaRPr lang="zh-CN" altLang="en-US" dirty="0"/>
          </a:p>
          <a:p>
            <a:r>
              <a:rPr lang="zh-CN" altLang="en-US" dirty="0" smtClean="0"/>
              <a:t>“储藏”可以</a:t>
            </a:r>
            <a:r>
              <a:rPr lang="zh-CN" altLang="en-US" dirty="0"/>
              <a:t>获取你工作目录的中间状态</a:t>
            </a:r>
            <a:r>
              <a:rPr lang="en-US" altLang="zh-CN" dirty="0"/>
              <a:t>——</a:t>
            </a:r>
            <a:r>
              <a:rPr lang="zh-CN" altLang="en-US" dirty="0"/>
              <a:t>也就是你修改过的被追踪的文件和暂存的变更</a:t>
            </a:r>
            <a:r>
              <a:rPr lang="en-US" altLang="zh-CN" dirty="0"/>
              <a:t>——</a:t>
            </a:r>
            <a:r>
              <a:rPr lang="zh-CN" altLang="en-US" dirty="0"/>
              <a:t>并将它保存到一个未完结</a:t>
            </a:r>
            <a:r>
              <a:rPr lang="zh-CN" altLang="en-US" dirty="0" smtClean="0"/>
              <a:t>变更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堆栈中，随时可以重新应用。</a:t>
            </a:r>
          </a:p>
          <a:p>
            <a:endParaRPr lang="zh-CN" altLang="en-US" dirty="0"/>
          </a:p>
          <a:p>
            <a:r>
              <a:rPr lang="zh-CN" altLang="en-US" dirty="0"/>
              <a:t>储藏你的工作</a:t>
            </a:r>
          </a:p>
          <a:p>
            <a:r>
              <a:rPr lang="zh-CN" altLang="en-US" dirty="0"/>
              <a:t>为了演示这一功能，你可以进入你的项目，在一些文件上进行工作，有可能还暂存其中一个变更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你运行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  <a:r>
              <a:rPr lang="zh-CN" altLang="en-US" dirty="0"/>
              <a:t>，你可以看到你的中间状态：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4" y="4086647"/>
            <a:ext cx="5950256" cy="22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 储藏（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Stashing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195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现在你想切换分支，但是你还不想提交你正在进行中的工作；所以你储藏这些变更。为了往堆栈推送一个新的储藏，</a:t>
            </a:r>
            <a:endParaRPr lang="en-US" altLang="zh-CN" dirty="0" smtClean="0"/>
          </a:p>
          <a:p>
            <a:r>
              <a:rPr lang="zh-CN" altLang="en-US" dirty="0" smtClean="0"/>
              <a:t>只要运行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1" y="1744117"/>
            <a:ext cx="6369377" cy="13907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932" y="3400301"/>
            <a:ext cx="11723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此时工作区间干净了，我们之前对文件的修改都看不见了。</a:t>
            </a:r>
            <a:endParaRPr lang="en-US" altLang="zh-CN" dirty="0" smtClean="0"/>
          </a:p>
          <a:p>
            <a:r>
              <a:rPr lang="zh-CN" altLang="en-US" dirty="0"/>
              <a:t>这时，你可以方便地切换到其他分支工作；你的变更都保存在栈上。要查看现有的储藏，你可以使用 </a:t>
            </a:r>
            <a:r>
              <a:rPr lang="en-US" altLang="zh-CN" dirty="0" err="1"/>
              <a:t>git</a:t>
            </a:r>
            <a:r>
              <a:rPr lang="en-US" altLang="zh-CN" dirty="0"/>
              <a:t> stash list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70" y="4696445"/>
            <a:ext cx="4953255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 储藏（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Stashing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0526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此时我们可以使用</a:t>
            </a:r>
            <a:r>
              <a:rPr lang="en-US" altLang="zh-CN" dirty="0" err="1"/>
              <a:t>git</a:t>
            </a:r>
            <a:r>
              <a:rPr lang="en-US" altLang="zh-CN" dirty="0"/>
              <a:t> stash </a:t>
            </a:r>
            <a:r>
              <a:rPr lang="en-US" altLang="zh-CN" dirty="0" smtClean="0"/>
              <a:t>apply</a:t>
            </a:r>
            <a:r>
              <a:rPr lang="zh-CN" altLang="en-US" dirty="0"/>
              <a:t>命令恢复之前的储藏，直接使用这么不加参数，是恢复最近一次储藏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你想应用更早的储藏，你可以通过名字指定它，像这样：</a:t>
            </a:r>
            <a:r>
              <a:rPr lang="en-US" altLang="zh-CN" dirty="0" err="1"/>
              <a:t>git</a:t>
            </a:r>
            <a:r>
              <a:rPr lang="en-US" altLang="zh-CN" dirty="0"/>
              <a:t> stash apply stash@{2}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6" y="1703279"/>
            <a:ext cx="5461281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 储藏（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Stashing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155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对文件的变更被重新应用，但是被暂存的文件没有重新被暂存。想那样的话，你必须在运行 </a:t>
            </a:r>
            <a:r>
              <a:rPr lang="en-US" altLang="zh-CN" dirty="0" err="1"/>
              <a:t>git</a:t>
            </a:r>
            <a:r>
              <a:rPr lang="en-US" altLang="zh-CN" dirty="0"/>
              <a:t> stash apply </a:t>
            </a:r>
            <a:r>
              <a:rPr lang="zh-CN" altLang="en-US" dirty="0"/>
              <a:t>命令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zh-CN" altLang="en-US" dirty="0"/>
              <a:t>上一个 </a:t>
            </a:r>
            <a:r>
              <a:rPr lang="en-US" altLang="zh-CN" dirty="0"/>
              <a:t>--index </a:t>
            </a:r>
            <a:r>
              <a:rPr lang="zh-CN" altLang="en-US" dirty="0"/>
              <a:t>的选项来告诉命令重新应用被暂存的变更。如果你是这么做的，你应该已经回到你原来的位置：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7" y="1878596"/>
            <a:ext cx="5785147" cy="24893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2831" y="4576152"/>
            <a:ext cx="1111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apply </a:t>
            </a:r>
            <a:r>
              <a:rPr lang="zh-CN" altLang="en-US" dirty="0"/>
              <a:t>选项只尝试应用储藏的工作</a:t>
            </a:r>
            <a:r>
              <a:rPr lang="en-US" altLang="zh-CN" dirty="0"/>
              <a:t>——</a:t>
            </a:r>
            <a:r>
              <a:rPr lang="zh-CN" altLang="en-US" dirty="0"/>
              <a:t>储藏的内容仍然在栈上。要移除它，你可以运行 </a:t>
            </a:r>
            <a:r>
              <a:rPr lang="en-US" altLang="zh-CN" dirty="0" err="1"/>
              <a:t>git</a:t>
            </a:r>
            <a:r>
              <a:rPr lang="en-US" altLang="zh-CN" dirty="0"/>
              <a:t> stash drop</a:t>
            </a:r>
            <a:r>
              <a:rPr lang="zh-CN" altLang="en-US" dirty="0"/>
              <a:t>，加上你希望移除的储藏的名字：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35" y="5191196"/>
            <a:ext cx="4908802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历史追踪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我们经常会有这样的需求，想看看哪一次提交具体做了些什么修改。</a:t>
            </a:r>
            <a:endParaRPr lang="en-US" altLang="zh-CN" dirty="0" smtClean="0"/>
          </a:p>
          <a:p>
            <a:r>
              <a:rPr lang="zh-CN" altLang="en-US" dirty="0" smtClean="0"/>
              <a:t>此时我们一先使用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查看到历史提交记录</a:t>
            </a:r>
            <a:endParaRPr lang="en-US" altLang="zh-CN" dirty="0" smtClean="0"/>
          </a:p>
          <a:p>
            <a:r>
              <a:rPr lang="zh-CN" altLang="en-US" dirty="0" smtClean="0"/>
              <a:t>然后用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&lt;</a:t>
            </a:r>
            <a:r>
              <a:rPr lang="en-US" altLang="zh-CN" dirty="0" err="1" smtClean="0"/>
              <a:t>commitid</a:t>
            </a:r>
            <a:r>
              <a:rPr lang="en-US" altLang="zh-CN" dirty="0" smtClean="0"/>
              <a:t>&gt;  </a:t>
            </a:r>
            <a:r>
              <a:rPr lang="zh-CN" altLang="en-US" dirty="0" smtClean="0"/>
              <a:t>即可查看相应的详细修改记录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1" y="2155958"/>
            <a:ext cx="5410478" cy="25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历史追踪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1962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我们经常会有这样的需求，想看看某个文件都在什么时候由谁做了什么修改。</a:t>
            </a:r>
            <a:endParaRPr lang="en-US" altLang="zh-CN" dirty="0" smtClean="0"/>
          </a:p>
          <a:p>
            <a:r>
              <a:rPr lang="zh-CN" altLang="en-US" dirty="0" smtClean="0"/>
              <a:t>此时我们可以使用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blame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查看到该文件的历史修改记录</a:t>
            </a:r>
            <a:endParaRPr lang="en-US" altLang="zh-CN" dirty="0" smtClean="0"/>
          </a:p>
          <a:p>
            <a:r>
              <a:rPr lang="zh-CN" altLang="en-US" dirty="0" smtClean="0"/>
              <a:t>然后可以获取每次文件修改提交的一个类似于</a:t>
            </a:r>
            <a:r>
              <a:rPr lang="en-US" altLang="zh-CN" dirty="0" err="1" smtClean="0"/>
              <a:t>commitid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号，然后再来使用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&lt;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id&gt;</a:t>
            </a:r>
            <a:r>
              <a:rPr lang="zh-CN" altLang="en-US" dirty="0" smtClean="0"/>
              <a:t>就可以查看到详细修改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1" y="2032149"/>
            <a:ext cx="5239019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8232" y="1208703"/>
            <a:ext cx="546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r>
              <a:rPr lang="zh-CN" altLang="en-US" dirty="0"/>
              <a:t>支持</a:t>
            </a:r>
            <a:r>
              <a:rPr lang="en-US" altLang="zh-CN" dirty="0"/>
              <a:t>https</a:t>
            </a:r>
            <a:r>
              <a:rPr lang="zh-CN" altLang="en-US" dirty="0"/>
              <a:t>和</a:t>
            </a:r>
            <a:r>
              <a:rPr lang="en-US" altLang="zh-CN" dirty="0" err="1"/>
              <a:t>git</a:t>
            </a:r>
            <a:r>
              <a:rPr lang="zh-CN" altLang="en-US" dirty="0"/>
              <a:t>（即</a:t>
            </a:r>
            <a:r>
              <a:rPr lang="en-US" altLang="zh-CN" dirty="0" err="1"/>
              <a:t>ssh</a:t>
            </a:r>
            <a:r>
              <a:rPr lang="zh-CN" altLang="en-US" dirty="0"/>
              <a:t>）两种方式下载源码：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89" y="1578035"/>
            <a:ext cx="10198624" cy="25782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1969" y="4480421"/>
            <a:ext cx="6429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当使用</a:t>
            </a:r>
            <a:r>
              <a:rPr lang="en-US" altLang="zh-CN" dirty="0" err="1"/>
              <a:t>git</a:t>
            </a:r>
            <a:r>
              <a:rPr lang="zh-CN" altLang="en-US" dirty="0"/>
              <a:t>方式下载时，如果没有配置过</a:t>
            </a:r>
            <a:r>
              <a:rPr lang="en-US" altLang="zh-CN" dirty="0" err="1"/>
              <a:t>ssh</a:t>
            </a:r>
            <a:r>
              <a:rPr lang="en-US" altLang="zh-CN" dirty="0"/>
              <a:t> key</a:t>
            </a:r>
            <a:r>
              <a:rPr lang="zh-CN" altLang="en-US" dirty="0"/>
              <a:t>，则会有如下错误提示：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31" y="4910554"/>
            <a:ext cx="7391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8232" y="1208703"/>
            <a:ext cx="1172628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是因为你当前电脑上还未配置相应的秘钥，首先我们来使用下面的命令来生成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秘钥</a:t>
            </a:r>
            <a:endParaRPr lang="en-US" altLang="zh-CN" dirty="0" smtClean="0"/>
          </a:p>
          <a:p>
            <a:r>
              <a:rPr lang="en-US" altLang="zh-CN" dirty="0" err="1" smtClean="0"/>
              <a:t>ssh-keygen</a:t>
            </a:r>
            <a:r>
              <a:rPr lang="en-US" altLang="zh-CN" dirty="0" smtClean="0"/>
              <a:t> </a:t>
            </a:r>
            <a:r>
              <a:rPr lang="en-US" altLang="zh-CN" dirty="0"/>
              <a:t>-t </a:t>
            </a:r>
            <a:r>
              <a:rPr lang="en-US" altLang="zh-CN" dirty="0" err="1"/>
              <a:t>rsa</a:t>
            </a:r>
            <a:r>
              <a:rPr lang="en-US" altLang="zh-CN" dirty="0"/>
              <a:t> -C </a:t>
            </a:r>
            <a:r>
              <a:rPr lang="en-US" altLang="zh-CN" dirty="0" smtClean="0"/>
              <a:t>“263201361@qq.com” </a:t>
            </a:r>
          </a:p>
          <a:p>
            <a:r>
              <a:rPr lang="en-US" altLang="zh-CN" dirty="0"/>
              <a:t>-t </a:t>
            </a:r>
            <a:r>
              <a:rPr lang="zh-CN" altLang="en-US" dirty="0" smtClean="0"/>
              <a:t>秘钥的类型，默认使用</a:t>
            </a:r>
            <a:r>
              <a:rPr lang="en-US" altLang="zh-CN" dirty="0" err="1" smtClean="0"/>
              <a:t>rsa</a:t>
            </a:r>
            <a:r>
              <a:rPr lang="zh-CN" altLang="en-US" dirty="0" smtClean="0"/>
              <a:t>加密，常用的有</a:t>
            </a:r>
            <a:r>
              <a:rPr lang="en-US" altLang="zh-CN" dirty="0" err="1" smtClean="0"/>
              <a:t>rsa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dsa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ecdsa</a:t>
            </a:r>
            <a:r>
              <a:rPr lang="zh-CN" altLang="en-US" dirty="0" smtClean="0"/>
              <a:t>等，可选参数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C </a:t>
            </a:r>
            <a:r>
              <a:rPr lang="zh-CN" altLang="en-US" dirty="0" smtClean="0"/>
              <a:t>秘钥的注释内容，可以随意设置，我们通常使用邮箱，可选参数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执行命令后需要进行</a:t>
            </a:r>
            <a:r>
              <a:rPr lang="en-US" altLang="zh-CN" dirty="0"/>
              <a:t>3</a:t>
            </a:r>
            <a:r>
              <a:rPr lang="zh-CN" altLang="en-US" dirty="0"/>
              <a:t>次或</a:t>
            </a:r>
            <a:r>
              <a:rPr lang="en-US" altLang="zh-CN" dirty="0"/>
              <a:t>4</a:t>
            </a:r>
            <a:r>
              <a:rPr lang="zh-CN" altLang="en-US" dirty="0"/>
              <a:t>次确认：确认秘钥的保存路径（如果不需要改路径则直接回车）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上一步置顶的保存路径下已经有秘钥文件，则需要确认是否覆盖（如果之前的秘钥不再需要则直接回车覆盖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/>
              <a:t>需要则手动拷贝到其他目录后再覆盖）；创建密码（如果不需要密码则直接回车）；确认密码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我这里不输入密码，然后直接一路回车下去，执行结果如下图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27" y="3976365"/>
            <a:ext cx="5256584" cy="30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工作区和暂存区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687" y="1240061"/>
            <a:ext cx="1022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和其他版本控制系统如</a:t>
            </a:r>
            <a:r>
              <a:rPr lang="en-US" altLang="zh-CN" dirty="0"/>
              <a:t>SVN</a:t>
            </a:r>
            <a:r>
              <a:rPr lang="zh-CN" altLang="en-US" dirty="0"/>
              <a:t>的一个不同之处就是有暂存区的概念。</a:t>
            </a:r>
          </a:p>
          <a:p>
            <a:r>
              <a:rPr lang="zh-CN" altLang="en-US" dirty="0"/>
              <a:t>先来看名词解释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工作区（</a:t>
            </a:r>
            <a:r>
              <a:rPr lang="en-US" altLang="zh-CN" dirty="0"/>
              <a:t>Working Directory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就是你在电脑里能看到的目录，比如我的</a:t>
            </a:r>
            <a:r>
              <a:rPr lang="en-US" altLang="zh-CN" dirty="0" err="1"/>
              <a:t>myrep</a:t>
            </a:r>
            <a:r>
              <a:rPr lang="zh-CN" altLang="en-US" dirty="0"/>
              <a:t>文件夹就是一个工作区：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8695" y="2752229"/>
            <a:ext cx="5814060" cy="1485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6556" y="4624437"/>
            <a:ext cx="2552302" cy="524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b="1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版本库（</a:t>
            </a:r>
            <a:r>
              <a:rPr lang="en-US" altLang="zh-CN" b="1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Repository</a:t>
            </a:r>
            <a:r>
              <a:rPr lang="zh-CN" altLang="zh-CN" b="1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b="1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695" y="514887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工作区有一个隐藏目录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，这个不算工作区，而是</a:t>
            </a:r>
            <a:r>
              <a:rPr lang="en-US" altLang="zh-CN" dirty="0" err="1"/>
              <a:t>Git</a:t>
            </a:r>
            <a:r>
              <a:rPr lang="zh-CN" altLang="en-US" dirty="0"/>
              <a:t>的版本库。</a:t>
            </a:r>
          </a:p>
          <a:p>
            <a:r>
              <a:rPr lang="en-US" altLang="zh-CN" dirty="0" err="1"/>
              <a:t>Git</a:t>
            </a:r>
            <a:r>
              <a:rPr lang="zh-CN" altLang="en-US" dirty="0"/>
              <a:t>的版本库里存了很多东西，其中最重要的就是称为</a:t>
            </a:r>
            <a:r>
              <a:rPr lang="en-US" altLang="zh-CN" dirty="0"/>
              <a:t>stage</a:t>
            </a:r>
            <a:r>
              <a:rPr lang="zh-CN" altLang="en-US" dirty="0"/>
              <a:t>（或者叫</a:t>
            </a:r>
            <a:r>
              <a:rPr lang="en-US" altLang="zh-CN" dirty="0"/>
              <a:t>index</a:t>
            </a:r>
            <a:r>
              <a:rPr lang="zh-CN" altLang="en-US" dirty="0"/>
              <a:t>）的暂存区，还有</a:t>
            </a:r>
            <a:r>
              <a:rPr lang="en-US" altLang="zh-CN" dirty="0" err="1"/>
              <a:t>Git</a:t>
            </a:r>
            <a:r>
              <a:rPr lang="zh-CN" altLang="en-US" dirty="0"/>
              <a:t>为我们自动创建的第一个分支</a:t>
            </a:r>
            <a:r>
              <a:rPr lang="en-US" altLang="zh-CN" dirty="0"/>
              <a:t>master</a:t>
            </a:r>
            <a:r>
              <a:rPr lang="zh-CN" altLang="en-US" dirty="0"/>
              <a:t>，以及指向</a:t>
            </a:r>
            <a:r>
              <a:rPr lang="en-US" altLang="zh-CN" dirty="0"/>
              <a:t>master</a:t>
            </a:r>
            <a:r>
              <a:rPr lang="zh-CN" altLang="en-US" dirty="0"/>
              <a:t>的一个指针叫</a:t>
            </a:r>
            <a:r>
              <a:rPr lang="en-US" altLang="zh-CN" dirty="0"/>
              <a:t>HEAD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 descr="git-rep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59" y="1404424"/>
            <a:ext cx="4364990" cy="2233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30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317" y="1082294"/>
            <a:ext cx="6244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在指定的保存路径下会生成</a:t>
            </a:r>
            <a:r>
              <a:rPr lang="en-US" altLang="zh-CN" dirty="0"/>
              <a:t>2</a:t>
            </a:r>
            <a:r>
              <a:rPr lang="zh-CN" altLang="en-US" dirty="0"/>
              <a:t>个名为</a:t>
            </a:r>
            <a:r>
              <a:rPr lang="en-US" altLang="zh-CN" dirty="0" err="1"/>
              <a:t>id_rsa</a:t>
            </a:r>
            <a:r>
              <a:rPr lang="zh-CN" altLang="en-US" dirty="0"/>
              <a:t>和</a:t>
            </a:r>
            <a:r>
              <a:rPr lang="en-US" altLang="zh-CN" dirty="0"/>
              <a:t>id_rsa.pub</a:t>
            </a:r>
            <a:r>
              <a:rPr lang="zh-CN" altLang="en-US" dirty="0"/>
              <a:t>的文件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9" y="1710171"/>
            <a:ext cx="11677650" cy="1704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1317" y="3904357"/>
            <a:ext cx="355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再打开你的</a:t>
            </a:r>
            <a:r>
              <a:rPr lang="en-US" altLang="zh-CN" dirty="0" err="1"/>
              <a:t>github</a:t>
            </a:r>
            <a:r>
              <a:rPr lang="zh-CN" altLang="en-US" dirty="0"/>
              <a:t>，进入配置页：</a:t>
            </a:r>
          </a:p>
        </p:txBody>
      </p:sp>
    </p:spTree>
    <p:extLst>
      <p:ext uri="{BB962C8B-B14F-4D97-AF65-F5344CB8AC3E}">
        <p14:creationId xmlns:p14="http://schemas.microsoft.com/office/powerpoint/2010/main" val="17573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317" y="1082294"/>
            <a:ext cx="6244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在指定的保存路径下会生成</a:t>
            </a:r>
            <a:r>
              <a:rPr lang="en-US" altLang="zh-CN" dirty="0"/>
              <a:t>2</a:t>
            </a:r>
            <a:r>
              <a:rPr lang="zh-CN" altLang="en-US" dirty="0"/>
              <a:t>个名为</a:t>
            </a:r>
            <a:r>
              <a:rPr lang="en-US" altLang="zh-CN" dirty="0" err="1"/>
              <a:t>id_rsa</a:t>
            </a:r>
            <a:r>
              <a:rPr lang="zh-CN" altLang="en-US" dirty="0"/>
              <a:t>和</a:t>
            </a:r>
            <a:r>
              <a:rPr lang="en-US" altLang="zh-CN" dirty="0"/>
              <a:t>id_rsa.pub</a:t>
            </a:r>
            <a:r>
              <a:rPr lang="zh-CN" altLang="en-US" dirty="0"/>
              <a:t>的文件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9" y="1710171"/>
            <a:ext cx="11677650" cy="1704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1317" y="3904357"/>
            <a:ext cx="355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再打开你的</a:t>
            </a:r>
            <a:r>
              <a:rPr lang="en-US" altLang="zh-CN" dirty="0" err="1"/>
              <a:t>github</a:t>
            </a:r>
            <a:r>
              <a:rPr lang="zh-CN" altLang="en-US" dirty="0"/>
              <a:t>，进入配置页：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43" y="3695162"/>
            <a:ext cx="6686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317" y="1082294"/>
            <a:ext cx="8414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然后用文本工具打开之前生成的</a:t>
            </a:r>
            <a:r>
              <a:rPr lang="en-US" altLang="zh-CN" dirty="0"/>
              <a:t>id_rsa.pub</a:t>
            </a:r>
            <a:r>
              <a:rPr lang="zh-CN" altLang="en-US" dirty="0"/>
              <a:t>文件，把内容拷贝到</a:t>
            </a:r>
            <a:r>
              <a:rPr lang="en-US" altLang="zh-CN" dirty="0"/>
              <a:t>key</a:t>
            </a:r>
            <a:r>
              <a:rPr lang="zh-CN" altLang="en-US" dirty="0"/>
              <a:t>下面的输入框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为这个</a:t>
            </a:r>
            <a:r>
              <a:rPr lang="en-US" altLang="zh-CN" dirty="0"/>
              <a:t>key</a:t>
            </a:r>
            <a:r>
              <a:rPr lang="zh-CN" altLang="en-US" dirty="0"/>
              <a:t>定义一个名称（通常用来区分不同主机），然后保存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967" y="2032149"/>
            <a:ext cx="8369077" cy="45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317" y="1082294"/>
            <a:ext cx="9882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保存好之后，这里会显示添加的公钥信息，我这里是在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个不同电脑上都配置了公钥，添加了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5" y="1987170"/>
            <a:ext cx="11181903" cy="37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317" y="1082294"/>
            <a:ext cx="6317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再次尝试用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方式</a:t>
            </a:r>
            <a:r>
              <a:rPr lang="zh-CN" altLang="en-US" dirty="0"/>
              <a:t>下载，可以看到已经可以正常下载：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1" y="1710171"/>
            <a:ext cx="7153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忽略提交 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gitignore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317" y="1082294"/>
            <a:ext cx="126283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在使用</a:t>
            </a:r>
            <a:r>
              <a:rPr lang="en-US" altLang="zh-CN" dirty="0" err="1"/>
              <a:t>Git</a:t>
            </a:r>
            <a:r>
              <a:rPr lang="zh-CN" altLang="en-US" dirty="0"/>
              <a:t>的过程中，我们喜欢有的文件比如日志，临时文件，编译的中间文件等不要提交到代码仓库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IDEA</a:t>
            </a:r>
          </a:p>
          <a:p>
            <a:r>
              <a:rPr lang="zh-CN" altLang="en-US" dirty="0" smtClean="0"/>
              <a:t>开发工具自动产生的一些临时文件。</a:t>
            </a:r>
            <a:endParaRPr lang="en-US" altLang="zh-CN" dirty="0" smtClean="0"/>
          </a:p>
          <a:p>
            <a:r>
              <a:rPr lang="zh-CN" altLang="en-US" dirty="0" smtClean="0"/>
              <a:t>这时</a:t>
            </a:r>
            <a:r>
              <a:rPr lang="zh-CN" altLang="en-US" dirty="0"/>
              <a:t>就要设置相应的忽略规则，来忽略这些文件的提交。</a:t>
            </a:r>
          </a:p>
        </p:txBody>
      </p:sp>
      <p:sp>
        <p:nvSpPr>
          <p:cNvPr id="3" name="矩形 2"/>
          <p:cNvSpPr/>
          <p:nvPr/>
        </p:nvSpPr>
        <p:spPr>
          <a:xfrm>
            <a:off x="401317" y="2040045"/>
            <a:ext cx="89803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规则 作用</a:t>
            </a:r>
          </a:p>
          <a:p>
            <a:r>
              <a:rPr lang="en-US" altLang="zh-CN" dirty="0" smtClean="0"/>
              <a:t>/bin</a:t>
            </a:r>
            <a:r>
              <a:rPr lang="zh-CN" altLang="en-US" dirty="0" smtClean="0"/>
              <a:t>过滤</a:t>
            </a:r>
            <a:r>
              <a:rPr lang="zh-CN" altLang="en-US" dirty="0"/>
              <a:t>整个文件夹</a:t>
            </a:r>
          </a:p>
          <a:p>
            <a:r>
              <a:rPr lang="zh-CN" altLang="en-US" dirty="0"/>
              <a:t>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过滤</a:t>
            </a:r>
            <a:r>
              <a:rPr lang="zh-CN" altLang="en-US" dirty="0"/>
              <a:t>所有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r>
              <a:rPr lang="en-US" altLang="zh-CN" dirty="0" smtClean="0"/>
              <a:t>/bin/</a:t>
            </a:r>
            <a:r>
              <a:rPr lang="en-US" altLang="zh-CN" dirty="0" err="1" smtClean="0"/>
              <a:t>Hello.c</a:t>
            </a:r>
            <a:r>
              <a:rPr lang="en-US" altLang="zh-CN" dirty="0" err="1"/>
              <a:t>lass</a:t>
            </a:r>
            <a:r>
              <a:rPr lang="zh-CN" altLang="en-US" dirty="0" smtClean="0"/>
              <a:t>过滤</a:t>
            </a:r>
            <a:r>
              <a:rPr lang="zh-CN" altLang="en-US" dirty="0"/>
              <a:t>某个具体文件</a:t>
            </a:r>
          </a:p>
          <a:p>
            <a:r>
              <a:rPr lang="en-US" altLang="zh-CN" dirty="0" smtClean="0"/>
              <a:t>!/bin/one.txt </a:t>
            </a:r>
            <a:r>
              <a:rPr lang="zh-CN" altLang="en-US" dirty="0"/>
              <a:t>追踪（不过滤）某个具体文件</a:t>
            </a:r>
          </a:p>
          <a:p>
            <a:r>
              <a:rPr lang="zh-CN" altLang="en-US" dirty="0"/>
              <a:t>注意：如果你创建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文件之前就</a:t>
            </a:r>
            <a:r>
              <a:rPr lang="en-US" altLang="zh-CN" dirty="0"/>
              <a:t>push</a:t>
            </a:r>
            <a:r>
              <a:rPr lang="zh-CN" altLang="en-US" dirty="0"/>
              <a:t>了某一文件，那么即使你在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文件中写入过滤该文件的规则，该规则也不会起作用，</a:t>
            </a:r>
            <a:r>
              <a:rPr lang="en-US" altLang="zh-CN" dirty="0" err="1"/>
              <a:t>git</a:t>
            </a:r>
            <a:r>
              <a:rPr lang="zh-CN" altLang="en-US" dirty="0"/>
              <a:t>仍然会对该文件进行版本管理。</a:t>
            </a:r>
          </a:p>
          <a:p>
            <a:endParaRPr lang="zh-CN" altLang="en-US" dirty="0"/>
          </a:p>
          <a:p>
            <a:r>
              <a:rPr lang="zh-CN" altLang="en-US" dirty="0"/>
              <a:t>配置语法</a:t>
            </a:r>
          </a:p>
          <a:p>
            <a:r>
              <a:rPr lang="zh-CN" altLang="en-US" dirty="0"/>
              <a:t>以斜杠“</a:t>
            </a:r>
            <a:r>
              <a:rPr lang="en-US" altLang="zh-CN" dirty="0"/>
              <a:t>/”</a:t>
            </a:r>
            <a:r>
              <a:rPr lang="zh-CN" altLang="en-US" dirty="0"/>
              <a:t>开头表示目录；</a:t>
            </a:r>
          </a:p>
          <a:p>
            <a:r>
              <a:rPr lang="zh-CN" altLang="en-US" dirty="0"/>
              <a:t>以星号“*”通配多个字符；</a:t>
            </a:r>
          </a:p>
          <a:p>
            <a:r>
              <a:rPr lang="zh-CN" altLang="en-US" dirty="0"/>
              <a:t>以问号“</a:t>
            </a:r>
            <a:r>
              <a:rPr lang="en-US" altLang="zh-CN" dirty="0"/>
              <a:t>?”</a:t>
            </a:r>
            <a:r>
              <a:rPr lang="zh-CN" altLang="en-US" dirty="0"/>
              <a:t>通配单个字符</a:t>
            </a:r>
          </a:p>
          <a:p>
            <a:r>
              <a:rPr lang="zh-CN" altLang="en-US" dirty="0"/>
              <a:t>以方括号“</a:t>
            </a:r>
            <a:r>
              <a:rPr lang="en-US" altLang="zh-CN" dirty="0"/>
              <a:t>[]”</a:t>
            </a:r>
            <a:r>
              <a:rPr lang="zh-CN" altLang="en-US" dirty="0"/>
              <a:t>包含单个字符的匹配列表；</a:t>
            </a:r>
          </a:p>
          <a:p>
            <a:r>
              <a:rPr lang="zh-CN" altLang="en-US" dirty="0"/>
              <a:t>以叹号“</a:t>
            </a:r>
            <a:r>
              <a:rPr lang="en-US" altLang="zh-CN" dirty="0"/>
              <a:t>!”</a:t>
            </a:r>
            <a:r>
              <a:rPr lang="zh-CN" altLang="en-US" dirty="0"/>
              <a:t>表示不忽略</a:t>
            </a:r>
            <a:r>
              <a:rPr lang="en-US" altLang="zh-CN" dirty="0"/>
              <a:t>(</a:t>
            </a:r>
            <a:r>
              <a:rPr lang="zh-CN" altLang="en-US" dirty="0"/>
              <a:t>跟踪</a:t>
            </a:r>
            <a:r>
              <a:rPr lang="en-US" altLang="zh-CN" dirty="0"/>
              <a:t>)</a:t>
            </a:r>
            <a:r>
              <a:rPr lang="zh-CN" altLang="en-US" dirty="0"/>
              <a:t>匹配到的文件或目录。</a:t>
            </a:r>
          </a:p>
          <a:p>
            <a:r>
              <a:rPr lang="zh-CN" altLang="en-US" dirty="0"/>
              <a:t>注意：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对于 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配置文件是按行从上到下进行规则匹配的</a:t>
            </a:r>
          </a:p>
        </p:txBody>
      </p:sp>
    </p:spTree>
    <p:extLst>
      <p:ext uri="{BB962C8B-B14F-4D97-AF65-F5344CB8AC3E}">
        <p14:creationId xmlns:p14="http://schemas.microsoft.com/office/powerpoint/2010/main" val="35881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忽略提交 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gitignore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317" y="1082294"/>
            <a:ext cx="1137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比如我们现在有一个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创建的项目，里面的文件目前还都在工作区，未进行提交，我们用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查看状态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2" y="1528093"/>
            <a:ext cx="5620039" cy="21972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4731" y="4048373"/>
            <a:ext cx="127888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项目中像</a:t>
            </a:r>
            <a:r>
              <a:rPr lang="en-US" altLang="zh-CN" dirty="0" smtClean="0"/>
              <a:t>.project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.settings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文件夹都是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工具生成的，我们的有效代码只保存在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文件夹下，此时</a:t>
            </a:r>
            <a:endParaRPr lang="en-US" altLang="zh-CN" dirty="0" smtClean="0"/>
          </a:p>
          <a:p>
            <a:r>
              <a:rPr lang="zh-CN" altLang="en-US" dirty="0" smtClean="0"/>
              <a:t>我们只想将有效代码使用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进行管理起来，而不用考虑是用什么开发工具。那么我们可以在项目路径下创建一个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en-US" altLang="zh-CN" dirty="0" smtClean="0"/>
          </a:p>
          <a:p>
            <a:r>
              <a:rPr lang="zh-CN" altLang="en-US" dirty="0" smtClean="0"/>
              <a:t>文件，然后对该文件进行如下配置。注意，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系统是没法直接创建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文件的，可以在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中使用命令行进行创建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90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忽略提交 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gitignore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24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1" y="1168053"/>
            <a:ext cx="4457929" cy="730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247" y="916460"/>
            <a:ext cx="4026107" cy="10033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917" y="2120100"/>
            <a:ext cx="12031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此时我们再来使用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查看，就发现只剩下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文件夹和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文件了，后面在</a:t>
            </a:r>
            <a:r>
              <a:rPr lang="en-US" altLang="zh-CN" dirty="0" smtClean="0"/>
              <a:t>add</a:t>
            </a:r>
            <a:r>
              <a:rPr lang="zh-CN" altLang="en-US" dirty="0"/>
              <a:t>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的时候就不用</a:t>
            </a:r>
            <a:endParaRPr lang="en-US" altLang="zh-CN" dirty="0" smtClean="0"/>
          </a:p>
          <a:p>
            <a:r>
              <a:rPr lang="zh-CN" altLang="en-US" dirty="0" smtClean="0"/>
              <a:t>再考虑其他自动生成的文件了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31" y="2896245"/>
            <a:ext cx="5512083" cy="17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3798" cy="722986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28975" y="2248173"/>
            <a:ext cx="7391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9600" kern="2000" dirty="0">
                <a:solidFill>
                  <a:prstClr val="white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  <a:sym typeface="Arial" panose="020B0604020202020204" pitchFamily="34" charset="0"/>
              </a:rPr>
              <a:t>THANK YOU</a:t>
            </a:r>
            <a:endParaRPr lang="zh-CN" altLang="en-US" sz="9600" kern="2000" dirty="0">
              <a:solidFill>
                <a:prstClr val="white"/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050" name="Picture 2" descr="C:\Users\jieliar\Desktop\issu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" y="5377958"/>
            <a:ext cx="3179657" cy="185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远程仓库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8695" y="1168053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前面的版本仓库只的是本地仓库，而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作为最优秀的分布式版本控制系统，仅仅在本地进行管理肯定是不够的。这是我们需要一个远程仓库，也可以叫做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服务器，让电脑可以随时随地从远程服务器克隆版本库到本地电脑，然后修改后同步更新到远程服务器，这样可以让多人协同随时随地进行工作，真正意义体现分布式版本控制系统的意义。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服务器我们可以自己搭建，但是此处不讲。世界上最大名鼎鼎的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服务器莫过于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，但是考虑国内的网速问题，我此处用国内的一个著名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服务器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进行讲解。</a:t>
            </a:r>
            <a:endParaRPr lang="en-US" altLang="zh-CN" dirty="0" smtClean="0"/>
          </a:p>
          <a:p>
            <a:r>
              <a:rPr lang="en-US" altLang="zh-CN" dirty="0" err="1" smtClean="0"/>
              <a:t>Gitee</a:t>
            </a:r>
            <a:r>
              <a:rPr lang="zh-CN" altLang="en-US" dirty="0" smtClean="0"/>
              <a:t>的网址如下</a:t>
            </a:r>
            <a:r>
              <a:rPr lang="en-US" altLang="zh-CN" dirty="0">
                <a:hlinkClick r:id="rId3"/>
              </a:rPr>
              <a:t>https://gitee.com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  <a:p>
            <a:r>
              <a:rPr lang="zh-CN" altLang="en-US" dirty="0" smtClean="0"/>
              <a:t>首先我们自行去注册一个账号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1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将项目托管到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gitee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8695" y="1168053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首先登录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，然后创建一个空的远程仓库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5" y="1544600"/>
            <a:ext cx="6408712" cy="48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将项目托管到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gitee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9" y="1096045"/>
            <a:ext cx="8136904" cy="49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31" y="115863"/>
            <a:ext cx="571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将项目托管到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gitee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1" y="1024037"/>
            <a:ext cx="9885759" cy="50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0F59"/>
      </a:accent1>
      <a:accent2>
        <a:srgbClr val="FABC12"/>
      </a:accent2>
      <a:accent3>
        <a:srgbClr val="150F59"/>
      </a:accent3>
      <a:accent4>
        <a:srgbClr val="FABC12"/>
      </a:accent4>
      <a:accent5>
        <a:srgbClr val="150F59"/>
      </a:accent5>
      <a:accent6>
        <a:srgbClr val="FABC12"/>
      </a:accent6>
      <a:hlink>
        <a:srgbClr val="150F59"/>
      </a:hlink>
      <a:folHlink>
        <a:srgbClr val="FABC1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4457</Words>
  <Application>Microsoft Office PowerPoint</Application>
  <PresentationFormat>自定义</PresentationFormat>
  <Paragraphs>1613</Paragraphs>
  <Slides>58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方正正准黑简体</vt:lpstr>
      <vt:lpstr>黑体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bt391.pptx</dc:title>
  <dc:creator/>
  <cp:lastModifiedBy/>
  <cp:revision>8</cp:revision>
  <dcterms:created xsi:type="dcterms:W3CDTF">2016-10-17T14:00:00Z</dcterms:created>
  <dcterms:modified xsi:type="dcterms:W3CDTF">2019-09-05T01:16:42Z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