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14"/>
  </p:notesMasterIdLst>
  <p:handoutMasterIdLst>
    <p:handoutMasterId r:id="rId15"/>
  </p:handoutMasterIdLst>
  <p:sldIdLst>
    <p:sldId id="263" r:id="rId2"/>
    <p:sldId id="264" r:id="rId3"/>
    <p:sldId id="265" r:id="rId4"/>
    <p:sldId id="266" r:id="rId5"/>
    <p:sldId id="267" r:id="rId6"/>
    <p:sldId id="274" r:id="rId7"/>
    <p:sldId id="268" r:id="rId8"/>
    <p:sldId id="269" r:id="rId9"/>
    <p:sldId id="270" r:id="rId10"/>
    <p:sldId id="271" r:id="rId11"/>
    <p:sldId id="272"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122" d="100"/>
          <a:sy n="122" d="100"/>
        </p:scale>
        <p:origin x="232" y="2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AE9036-468B-43C5-9323-7E97A97E185C}" type="datetimeFigureOut">
              <a:rPr lang="en-US" smtClean="0"/>
              <a:t>4/11/23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D3556F-130B-49B8-A1A7-CCDC672B184B}" type="slidenum">
              <a:rPr lang="en-US" smtClean="0"/>
              <a:t>‹#›</a:t>
            </a:fld>
            <a:endParaRPr lang="en-US"/>
          </a:p>
        </p:txBody>
      </p:sp>
    </p:spTree>
    <p:extLst>
      <p:ext uri="{BB962C8B-B14F-4D97-AF65-F5344CB8AC3E}">
        <p14:creationId xmlns:p14="http://schemas.microsoft.com/office/powerpoint/2010/main" val="24038947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A2E670-09C5-42BA-A650-0B6A563991B3}" type="datetimeFigureOut">
              <a:rPr lang="en-US" smtClean="0"/>
              <a:t>4/11/23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8446B-36AD-4CFF-9F6E-E41E690D8215}" type="slidenum">
              <a:rPr lang="en-US" smtClean="0"/>
              <a:t>‹#›</a:t>
            </a:fld>
            <a:endParaRPr lang="en-US"/>
          </a:p>
        </p:txBody>
      </p:sp>
    </p:spTree>
    <p:extLst>
      <p:ext uri="{BB962C8B-B14F-4D97-AF65-F5344CB8AC3E}">
        <p14:creationId xmlns:p14="http://schemas.microsoft.com/office/powerpoint/2010/main" val="222782656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F88446B-36AD-4CFF-9F6E-E41E690D8215}" type="slidenum">
              <a:rPr lang="en-US" smtClean="0"/>
              <a:t>2</a:t>
            </a:fld>
            <a:endParaRPr lang="en-US"/>
          </a:p>
        </p:txBody>
      </p:sp>
    </p:spTree>
    <p:extLst>
      <p:ext uri="{BB962C8B-B14F-4D97-AF65-F5344CB8AC3E}">
        <p14:creationId xmlns:p14="http://schemas.microsoft.com/office/powerpoint/2010/main" val="2034686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12192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1189096" y="5617774"/>
            <a:ext cx="9843913"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319937" y="1016990"/>
            <a:ext cx="9572977"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320801" y="1009651"/>
            <a:ext cx="9572977"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1026029" y="702069"/>
            <a:ext cx="757108"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10568399" y="655232"/>
            <a:ext cx="566928" cy="755904"/>
          </a:xfrm>
          <a:prstGeom prst="rect">
            <a:avLst/>
          </a:prstGeom>
          <a:noFill/>
        </p:spPr>
      </p:pic>
      <p:sp>
        <p:nvSpPr>
          <p:cNvPr id="2" name="Title 1"/>
          <p:cNvSpPr>
            <a:spLocks noGrp="1"/>
          </p:cNvSpPr>
          <p:nvPr>
            <p:ph type="ctrTitle"/>
          </p:nvPr>
        </p:nvSpPr>
        <p:spPr>
          <a:xfrm>
            <a:off x="2302934" y="1794935"/>
            <a:ext cx="7631291" cy="1828090"/>
          </a:xfrm>
        </p:spPr>
        <p:txBody>
          <a:bodyPr anchor="b">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2302934" y="3736622"/>
            <a:ext cx="761623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9027569" y="5357593"/>
            <a:ext cx="1618428" cy="365125"/>
          </a:xfrm>
        </p:spPr>
        <p:txBody>
          <a:bodyPr/>
          <a:lstStyle/>
          <a:p>
            <a:fld id="{0389D23A-49E7-4025-A05F-1EA4FC4E3AB1}" type="datetime1">
              <a:rPr lang="en-US" smtClean="0"/>
              <a:t>4/11/23</a:t>
            </a:fld>
            <a:endParaRPr lang="en-US"/>
          </a:p>
        </p:txBody>
      </p:sp>
      <p:sp>
        <p:nvSpPr>
          <p:cNvPr id="5" name="Footer Placeholder 4"/>
          <p:cNvSpPr>
            <a:spLocks noGrp="1"/>
          </p:cNvSpPr>
          <p:nvPr>
            <p:ph type="ftr" sz="quarter" idx="11"/>
          </p:nvPr>
        </p:nvSpPr>
        <p:spPr>
          <a:xfrm>
            <a:off x="1565393" y="5357593"/>
            <a:ext cx="6713127" cy="365125"/>
          </a:xfrm>
        </p:spPr>
        <p:txBody>
          <a:bodyPr/>
          <a:lstStyle/>
          <a:p>
            <a:r>
              <a:rPr lang="en-US"/>
              <a:t>IS362 - Fall 2019 - Final Project - Koon Hing Tse</a:t>
            </a:r>
          </a:p>
        </p:txBody>
      </p:sp>
      <p:sp>
        <p:nvSpPr>
          <p:cNvPr id="6" name="Slide Number Placeholder 5"/>
          <p:cNvSpPr>
            <a:spLocks noGrp="1"/>
          </p:cNvSpPr>
          <p:nvPr>
            <p:ph type="sldNum" sz="quarter" idx="12"/>
          </p:nvPr>
        </p:nvSpPr>
        <p:spPr>
          <a:xfrm>
            <a:off x="8285241" y="5357593"/>
            <a:ext cx="738697" cy="365125"/>
          </a:xfrm>
        </p:spPr>
        <p:txBody>
          <a:bodyPr/>
          <a:lstStyle>
            <a:lvl1pPr algn="ctr">
              <a:defRPr/>
            </a:lvl1pPr>
          </a:lstStyle>
          <a:p>
            <a:fld id="{195C99C2-27E0-4CF6-B650-09E633507D0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8C9023-F582-42FF-9149-1558DAB5A62F}" type="datetime1">
              <a:rPr lang="en-US" smtClean="0"/>
              <a:t>4/11/23</a:t>
            </a:fld>
            <a:endParaRPr lang="en-US"/>
          </a:p>
        </p:txBody>
      </p:sp>
      <p:sp>
        <p:nvSpPr>
          <p:cNvPr id="5" name="Footer Placeholder 4"/>
          <p:cNvSpPr>
            <a:spLocks noGrp="1"/>
          </p:cNvSpPr>
          <p:nvPr>
            <p:ph type="ftr" sz="quarter" idx="11"/>
          </p:nvPr>
        </p:nvSpPr>
        <p:spPr/>
        <p:txBody>
          <a:bodyPr/>
          <a:lstStyle/>
          <a:p>
            <a:r>
              <a:rPr lang="en-US"/>
              <a:t>IS362 - Fall 2019 - Final Project - Koon Hing Tse</a:t>
            </a:r>
          </a:p>
        </p:txBody>
      </p:sp>
      <p:sp>
        <p:nvSpPr>
          <p:cNvPr id="6" name="Slide Number Placeholder 5"/>
          <p:cNvSpPr>
            <a:spLocks noGrp="1"/>
          </p:cNvSpPr>
          <p:nvPr>
            <p:ph type="sldNum" sz="quarter" idx="12"/>
          </p:nvPr>
        </p:nvSpPr>
        <p:spPr/>
        <p:txBody>
          <a:bodyPr/>
          <a:lstStyle/>
          <a:p>
            <a:fld id="{195C99C2-27E0-4CF6-B650-09E633507D0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2" y="925691"/>
            <a:ext cx="1907823" cy="476391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730962" y="1106313"/>
            <a:ext cx="6905039" cy="440266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1CD157-062E-4EF0-AAC5-D30E3989A604}" type="datetime1">
              <a:rPr lang="en-US" smtClean="0"/>
              <a:t>4/11/23</a:t>
            </a:fld>
            <a:endParaRPr lang="en-US"/>
          </a:p>
        </p:txBody>
      </p:sp>
      <p:sp>
        <p:nvSpPr>
          <p:cNvPr id="5" name="Footer Placeholder 4"/>
          <p:cNvSpPr>
            <a:spLocks noGrp="1"/>
          </p:cNvSpPr>
          <p:nvPr>
            <p:ph type="ftr" sz="quarter" idx="11"/>
          </p:nvPr>
        </p:nvSpPr>
        <p:spPr/>
        <p:txBody>
          <a:bodyPr/>
          <a:lstStyle/>
          <a:p>
            <a:r>
              <a:rPr lang="en-US"/>
              <a:t>IS362 - Fall 2019 - Final Project - Koon Hing Tse</a:t>
            </a:r>
          </a:p>
        </p:txBody>
      </p:sp>
      <p:sp>
        <p:nvSpPr>
          <p:cNvPr id="6" name="Slide Number Placeholder 5"/>
          <p:cNvSpPr>
            <a:spLocks noGrp="1"/>
          </p:cNvSpPr>
          <p:nvPr>
            <p:ph type="sldNum" sz="quarter" idx="12"/>
          </p:nvPr>
        </p:nvSpPr>
        <p:spPr/>
        <p:txBody>
          <a:bodyPr/>
          <a:lstStyle/>
          <a:p>
            <a:fld id="{195C99C2-27E0-4CF6-B650-09E633507D0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65E1BB-C0BD-4193-8831-B74DC2C5B1DE}" type="datetime1">
              <a:rPr lang="en-US" smtClean="0"/>
              <a:t>4/11/23</a:t>
            </a:fld>
            <a:endParaRPr lang="en-US"/>
          </a:p>
        </p:txBody>
      </p:sp>
      <p:sp>
        <p:nvSpPr>
          <p:cNvPr id="5" name="Footer Placeholder 4"/>
          <p:cNvSpPr>
            <a:spLocks noGrp="1"/>
          </p:cNvSpPr>
          <p:nvPr>
            <p:ph type="ftr" sz="quarter" idx="11"/>
          </p:nvPr>
        </p:nvSpPr>
        <p:spPr/>
        <p:txBody>
          <a:bodyPr/>
          <a:lstStyle/>
          <a:p>
            <a:r>
              <a:rPr lang="en-US"/>
              <a:t>IS362 - Fall 2019 - Final Project - Koon Hing Tse</a:t>
            </a:r>
          </a:p>
        </p:txBody>
      </p:sp>
      <p:sp>
        <p:nvSpPr>
          <p:cNvPr id="6" name="Slide Number Placeholder 5"/>
          <p:cNvSpPr>
            <a:spLocks noGrp="1"/>
          </p:cNvSpPr>
          <p:nvPr>
            <p:ph type="sldNum" sz="quarter" idx="12"/>
          </p:nvPr>
        </p:nvSpPr>
        <p:spPr/>
        <p:txBody>
          <a:bodyPr/>
          <a:lstStyle/>
          <a:p>
            <a:fld id="{195C99C2-27E0-4CF6-B650-09E633507D0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6639" y="2239431"/>
            <a:ext cx="8338725" cy="1362075"/>
          </a:xfrm>
        </p:spPr>
        <p:txBody>
          <a:bodyPr anchor="b"/>
          <a:lstStyle>
            <a:lvl1pPr algn="ctr">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941690" y="3725335"/>
            <a:ext cx="8308623"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5DBC81-810D-480B-820C-DB39D1CD048E}" type="datetime1">
              <a:rPr lang="en-US" smtClean="0"/>
              <a:t>4/11/23</a:t>
            </a:fld>
            <a:endParaRPr lang="en-US"/>
          </a:p>
        </p:txBody>
      </p:sp>
      <p:sp>
        <p:nvSpPr>
          <p:cNvPr id="5" name="Footer Placeholder 4"/>
          <p:cNvSpPr>
            <a:spLocks noGrp="1"/>
          </p:cNvSpPr>
          <p:nvPr>
            <p:ph type="ftr" sz="quarter" idx="11"/>
          </p:nvPr>
        </p:nvSpPr>
        <p:spPr/>
        <p:txBody>
          <a:bodyPr/>
          <a:lstStyle/>
          <a:p>
            <a:r>
              <a:rPr lang="en-US"/>
              <a:t>IS362 - Fall 2019 - Final Project - Koon Hing Tse</a:t>
            </a:r>
          </a:p>
        </p:txBody>
      </p:sp>
      <p:sp>
        <p:nvSpPr>
          <p:cNvPr id="6" name="Slide Number Placeholder 5"/>
          <p:cNvSpPr>
            <a:spLocks noGrp="1"/>
          </p:cNvSpPr>
          <p:nvPr>
            <p:ph type="sldNum" sz="quarter" idx="12"/>
          </p:nvPr>
        </p:nvSpPr>
        <p:spPr/>
        <p:txBody>
          <a:bodyPr/>
          <a:lstStyle/>
          <a:p>
            <a:fld id="{195C99C2-27E0-4CF6-B650-09E633507D0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74E6645F-9907-43EB-8844-A584CA6D2F2A}" type="datetime1">
              <a:rPr lang="en-US" smtClean="0"/>
              <a:t>4/11/23</a:t>
            </a:fld>
            <a:endParaRPr lang="en-US"/>
          </a:p>
        </p:txBody>
      </p:sp>
      <p:sp>
        <p:nvSpPr>
          <p:cNvPr id="6" name="Footer Placeholder 5"/>
          <p:cNvSpPr>
            <a:spLocks noGrp="1"/>
          </p:cNvSpPr>
          <p:nvPr>
            <p:ph type="ftr" sz="quarter" idx="11"/>
          </p:nvPr>
        </p:nvSpPr>
        <p:spPr/>
        <p:txBody>
          <a:bodyPr/>
          <a:lstStyle/>
          <a:p>
            <a:r>
              <a:rPr lang="en-US"/>
              <a:t>IS362 - Fall 2019 - Final Project - Koon Hing Tse</a:t>
            </a:r>
          </a:p>
        </p:txBody>
      </p:sp>
      <p:sp>
        <p:nvSpPr>
          <p:cNvPr id="7" name="Slide Number Placeholder 6"/>
          <p:cNvSpPr>
            <a:spLocks noGrp="1"/>
          </p:cNvSpPr>
          <p:nvPr>
            <p:ph type="sldNum" sz="quarter" idx="12"/>
          </p:nvPr>
        </p:nvSpPr>
        <p:spPr/>
        <p:txBody>
          <a:bodyPr/>
          <a:lstStyle/>
          <a:p>
            <a:fld id="{195C99C2-27E0-4CF6-B650-09E633507D00}" type="slidenum">
              <a:rPr lang="en-US" smtClean="0"/>
              <a:t>‹#›</a:t>
            </a:fld>
            <a:endParaRPr lang="en-US"/>
          </a:p>
        </p:txBody>
      </p:sp>
      <p:sp>
        <p:nvSpPr>
          <p:cNvPr id="9" name="Content Placeholder 8"/>
          <p:cNvSpPr>
            <a:spLocks noGrp="1"/>
          </p:cNvSpPr>
          <p:nvPr>
            <p:ph sz="quarter" idx="13"/>
          </p:nvPr>
        </p:nvSpPr>
        <p:spPr>
          <a:xfrm>
            <a:off x="1731264" y="2121407"/>
            <a:ext cx="4267200" cy="3602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6217920" y="2119313"/>
            <a:ext cx="4267200" cy="3605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077160" y="2122312"/>
            <a:ext cx="391936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547559" y="2122311"/>
            <a:ext cx="3925824"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BAAA346-FBA4-48BF-B1AC-B411A6EFE38C}" type="datetime1">
              <a:rPr lang="en-US" smtClean="0"/>
              <a:t>4/11/23</a:t>
            </a:fld>
            <a:endParaRPr lang="en-US"/>
          </a:p>
        </p:txBody>
      </p:sp>
      <p:sp>
        <p:nvSpPr>
          <p:cNvPr id="8" name="Footer Placeholder 7"/>
          <p:cNvSpPr>
            <a:spLocks noGrp="1"/>
          </p:cNvSpPr>
          <p:nvPr>
            <p:ph type="ftr" sz="quarter" idx="11"/>
          </p:nvPr>
        </p:nvSpPr>
        <p:spPr/>
        <p:txBody>
          <a:bodyPr/>
          <a:lstStyle/>
          <a:p>
            <a:r>
              <a:rPr lang="en-US"/>
              <a:t>IS362 - Fall 2019 - Final Project - Koon Hing Tse</a:t>
            </a:r>
          </a:p>
        </p:txBody>
      </p:sp>
      <p:sp>
        <p:nvSpPr>
          <p:cNvPr id="9" name="Slide Number Placeholder 8"/>
          <p:cNvSpPr>
            <a:spLocks noGrp="1"/>
          </p:cNvSpPr>
          <p:nvPr>
            <p:ph type="sldNum" sz="quarter" idx="12"/>
          </p:nvPr>
        </p:nvSpPr>
        <p:spPr/>
        <p:txBody>
          <a:bodyPr/>
          <a:lstStyle/>
          <a:p>
            <a:fld id="{195C99C2-27E0-4CF6-B650-09E633507D00}" type="slidenum">
              <a:rPr lang="en-US" smtClean="0"/>
              <a:t>‹#›</a:t>
            </a:fld>
            <a:endParaRPr lang="en-US"/>
          </a:p>
        </p:txBody>
      </p:sp>
      <p:sp>
        <p:nvSpPr>
          <p:cNvPr id="11" name="Content Placeholder 10"/>
          <p:cNvSpPr>
            <a:spLocks noGrp="1"/>
          </p:cNvSpPr>
          <p:nvPr>
            <p:ph sz="quarter" idx="13"/>
          </p:nvPr>
        </p:nvSpPr>
        <p:spPr>
          <a:xfrm>
            <a:off x="1731264" y="2944368"/>
            <a:ext cx="4303776" cy="2779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193535" y="2944813"/>
            <a:ext cx="4303776" cy="2779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8089925-59BC-42E0-A8A6-FB2334E5DD61}" type="datetime1">
              <a:rPr lang="en-US" smtClean="0"/>
              <a:t>4/11/23</a:t>
            </a:fld>
            <a:endParaRPr lang="en-US"/>
          </a:p>
        </p:txBody>
      </p:sp>
      <p:sp>
        <p:nvSpPr>
          <p:cNvPr id="4" name="Footer Placeholder 3"/>
          <p:cNvSpPr>
            <a:spLocks noGrp="1"/>
          </p:cNvSpPr>
          <p:nvPr>
            <p:ph type="ftr" sz="quarter" idx="11"/>
          </p:nvPr>
        </p:nvSpPr>
        <p:spPr/>
        <p:txBody>
          <a:bodyPr/>
          <a:lstStyle/>
          <a:p>
            <a:r>
              <a:rPr lang="en-US"/>
              <a:t>IS362 - Fall 2019 - Final Project - Koon Hing Tse</a:t>
            </a:r>
          </a:p>
        </p:txBody>
      </p:sp>
      <p:sp>
        <p:nvSpPr>
          <p:cNvPr id="5" name="Slide Number Placeholder 4"/>
          <p:cNvSpPr>
            <a:spLocks noGrp="1"/>
          </p:cNvSpPr>
          <p:nvPr>
            <p:ph type="sldNum" sz="quarter" idx="12"/>
          </p:nvPr>
        </p:nvSpPr>
        <p:spPr/>
        <p:txBody>
          <a:bodyPr/>
          <a:lstStyle/>
          <a:p>
            <a:fld id="{195C99C2-27E0-4CF6-B650-09E633507D0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A70B61-6FBF-4AA5-9019-77584EBFD358}" type="datetime1">
              <a:rPr lang="en-US" smtClean="0"/>
              <a:t>4/11/23</a:t>
            </a:fld>
            <a:endParaRPr lang="en-US"/>
          </a:p>
        </p:txBody>
      </p:sp>
      <p:sp>
        <p:nvSpPr>
          <p:cNvPr id="3" name="Footer Placeholder 2"/>
          <p:cNvSpPr>
            <a:spLocks noGrp="1"/>
          </p:cNvSpPr>
          <p:nvPr>
            <p:ph type="ftr" sz="quarter" idx="11"/>
          </p:nvPr>
        </p:nvSpPr>
        <p:spPr/>
        <p:txBody>
          <a:bodyPr/>
          <a:lstStyle/>
          <a:p>
            <a:r>
              <a:rPr lang="en-US"/>
              <a:t>IS362 - Fall 2019 - Final Project - Koon Hing Tse</a:t>
            </a:r>
          </a:p>
        </p:txBody>
      </p:sp>
      <p:sp>
        <p:nvSpPr>
          <p:cNvPr id="4" name="Slide Number Placeholder 3"/>
          <p:cNvSpPr>
            <a:spLocks noGrp="1"/>
          </p:cNvSpPr>
          <p:nvPr>
            <p:ph type="sldNum" sz="quarter" idx="12"/>
          </p:nvPr>
        </p:nvSpPr>
        <p:spPr/>
        <p:txBody>
          <a:bodyPr/>
          <a:lstStyle/>
          <a:p>
            <a:fld id="{195C99C2-27E0-4CF6-B650-09E633507D0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12192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842903" y="6058038"/>
            <a:ext cx="10295468"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5958497" y="605163"/>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5961889" y="603504"/>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998940" y="576868"/>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999745" y="576072"/>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3161475" y="293953"/>
            <a:ext cx="757108"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8467351" y="238675"/>
            <a:ext cx="566928" cy="755904"/>
          </a:xfrm>
          <a:prstGeom prst="rect">
            <a:avLst/>
          </a:prstGeom>
          <a:noFill/>
        </p:spPr>
      </p:pic>
      <p:sp>
        <p:nvSpPr>
          <p:cNvPr id="2" name="Title 1"/>
          <p:cNvSpPr>
            <a:spLocks noGrp="1"/>
          </p:cNvSpPr>
          <p:nvPr>
            <p:ph type="title"/>
          </p:nvPr>
        </p:nvSpPr>
        <p:spPr>
          <a:xfrm rot="-60000">
            <a:off x="1478635" y="2020043"/>
            <a:ext cx="4086436" cy="1503037"/>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rot="60000">
            <a:off x="6472388" y="1150993"/>
            <a:ext cx="4027723"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60000">
            <a:off x="1530834" y="3623748"/>
            <a:ext cx="4065188"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60000">
            <a:off x="8455598" y="5885673"/>
            <a:ext cx="1618428" cy="365125"/>
          </a:xfrm>
        </p:spPr>
        <p:txBody>
          <a:bodyPr/>
          <a:lstStyle/>
          <a:p>
            <a:fld id="{83FD3634-4260-4286-9DA4-2BEB257CDFE0}" type="datetime1">
              <a:rPr lang="en-US" smtClean="0"/>
              <a:t>4/11/23</a:t>
            </a:fld>
            <a:endParaRPr lang="en-US"/>
          </a:p>
        </p:txBody>
      </p:sp>
      <p:sp>
        <p:nvSpPr>
          <p:cNvPr id="6" name="Footer Placeholder 5"/>
          <p:cNvSpPr>
            <a:spLocks noGrp="1"/>
          </p:cNvSpPr>
          <p:nvPr>
            <p:ph type="ftr" sz="quarter" idx="11"/>
          </p:nvPr>
        </p:nvSpPr>
        <p:spPr>
          <a:xfrm rot="-60000">
            <a:off x="1219406" y="5829262"/>
            <a:ext cx="4696809" cy="365125"/>
          </a:xfrm>
        </p:spPr>
        <p:txBody>
          <a:bodyPr/>
          <a:lstStyle/>
          <a:p>
            <a:r>
              <a:rPr lang="en-US"/>
              <a:t>IS362 - Fall 2019 - Final Project - Koon Hing Tse</a:t>
            </a:r>
          </a:p>
        </p:txBody>
      </p:sp>
      <p:sp>
        <p:nvSpPr>
          <p:cNvPr id="7" name="Slide Number Placeholder 6"/>
          <p:cNvSpPr>
            <a:spLocks noGrp="1"/>
          </p:cNvSpPr>
          <p:nvPr>
            <p:ph type="sldNum" sz="quarter" idx="12"/>
          </p:nvPr>
        </p:nvSpPr>
        <p:spPr>
          <a:xfrm rot="60000">
            <a:off x="10076418" y="5896962"/>
            <a:ext cx="738697" cy="365125"/>
          </a:xfrm>
        </p:spPr>
        <p:txBody>
          <a:bodyPr/>
          <a:lstStyle/>
          <a:p>
            <a:fld id="{195C99C2-27E0-4CF6-B650-09E633507D0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12192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842903" y="6058038"/>
            <a:ext cx="10295468"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998940" y="576868"/>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993412" y="575769"/>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5958497" y="605163"/>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5953025" y="603920"/>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3161475" y="293953"/>
            <a:ext cx="757108"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8467351" y="238675"/>
            <a:ext cx="566928" cy="755904"/>
          </a:xfrm>
          <a:prstGeom prst="rect">
            <a:avLst/>
          </a:prstGeom>
          <a:noFill/>
        </p:spPr>
      </p:pic>
      <p:sp>
        <p:nvSpPr>
          <p:cNvPr id="2" name="Title 1"/>
          <p:cNvSpPr>
            <a:spLocks noGrp="1"/>
          </p:cNvSpPr>
          <p:nvPr>
            <p:ph type="title"/>
          </p:nvPr>
        </p:nvSpPr>
        <p:spPr>
          <a:xfrm rot="-60000">
            <a:off x="1475232" y="2020824"/>
            <a:ext cx="4084320" cy="1499616"/>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p:cNvSpPr>
          <p:nvPr>
            <p:ph type="pic" idx="1"/>
          </p:nvPr>
        </p:nvSpPr>
        <p:spPr>
          <a:xfrm rot="60000">
            <a:off x="6531487" y="1207272"/>
            <a:ext cx="3885151"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rot="-60000">
            <a:off x="1536192" y="3621024"/>
            <a:ext cx="4059936"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60000">
            <a:off x="8461249" y="5888738"/>
            <a:ext cx="1618428" cy="365125"/>
          </a:xfrm>
        </p:spPr>
        <p:txBody>
          <a:bodyPr/>
          <a:lstStyle/>
          <a:p>
            <a:fld id="{FBAA3090-6B25-438E-AF9F-6D08C77A4805}" type="datetime1">
              <a:rPr lang="en-US" smtClean="0"/>
              <a:t>4/11/23</a:t>
            </a:fld>
            <a:endParaRPr lang="en-US"/>
          </a:p>
        </p:txBody>
      </p:sp>
      <p:sp>
        <p:nvSpPr>
          <p:cNvPr id="6" name="Footer Placeholder 5"/>
          <p:cNvSpPr>
            <a:spLocks noGrp="1"/>
          </p:cNvSpPr>
          <p:nvPr>
            <p:ph type="ftr" sz="quarter" idx="11"/>
          </p:nvPr>
        </p:nvSpPr>
        <p:spPr>
          <a:xfrm rot="-60000">
            <a:off x="1219426" y="5831038"/>
            <a:ext cx="4425391" cy="365125"/>
          </a:xfrm>
        </p:spPr>
        <p:txBody>
          <a:bodyPr/>
          <a:lstStyle/>
          <a:p>
            <a:r>
              <a:rPr lang="en-US"/>
              <a:t>IS362 - Fall 2019 - Final Project - Koon Hing Tse</a:t>
            </a:r>
          </a:p>
        </p:txBody>
      </p:sp>
      <p:sp>
        <p:nvSpPr>
          <p:cNvPr id="7" name="Slide Number Placeholder 6"/>
          <p:cNvSpPr>
            <a:spLocks noGrp="1"/>
          </p:cNvSpPr>
          <p:nvPr>
            <p:ph type="sldNum" sz="quarter" idx="12"/>
          </p:nvPr>
        </p:nvSpPr>
        <p:spPr>
          <a:xfrm rot="60000">
            <a:off x="10082786" y="5900027"/>
            <a:ext cx="738697" cy="365125"/>
          </a:xfrm>
        </p:spPr>
        <p:txBody>
          <a:bodyPr/>
          <a:lstStyle/>
          <a:p>
            <a:fld id="{195C99C2-27E0-4CF6-B650-09E633507D0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12192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38201" y="6069330"/>
            <a:ext cx="1056132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75360" y="575310"/>
            <a:ext cx="102616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75360" y="576072"/>
            <a:ext cx="102616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724989" y="273091"/>
            <a:ext cx="757108"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10914593" y="203675"/>
            <a:ext cx="566928" cy="755904"/>
          </a:xfrm>
          <a:prstGeom prst="rect">
            <a:avLst/>
          </a:prstGeom>
          <a:noFill/>
        </p:spPr>
      </p:pic>
      <p:sp>
        <p:nvSpPr>
          <p:cNvPr id="2" name="Title Placeholder 1"/>
          <p:cNvSpPr>
            <a:spLocks noGrp="1"/>
          </p:cNvSpPr>
          <p:nvPr>
            <p:ph type="title"/>
          </p:nvPr>
        </p:nvSpPr>
        <p:spPr>
          <a:xfrm>
            <a:off x="1460031" y="817583"/>
            <a:ext cx="9286993" cy="12024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950721" y="2119257"/>
            <a:ext cx="8261873" cy="360381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06118" y="5809153"/>
            <a:ext cx="1618428"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33A761D3-7C6F-4000-AED7-E022C03ACA43}" type="datetime1">
              <a:rPr lang="en-US" smtClean="0"/>
              <a:t>4/11/23</a:t>
            </a:fld>
            <a:endParaRPr lang="en-US"/>
          </a:p>
        </p:txBody>
      </p:sp>
      <p:sp>
        <p:nvSpPr>
          <p:cNvPr id="5" name="Footer Placeholder 4"/>
          <p:cNvSpPr>
            <a:spLocks noGrp="1"/>
          </p:cNvSpPr>
          <p:nvPr>
            <p:ph type="ftr" sz="quarter" idx="3"/>
          </p:nvPr>
        </p:nvSpPr>
        <p:spPr>
          <a:xfrm>
            <a:off x="1219202" y="5809153"/>
            <a:ext cx="7386917"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r>
              <a:rPr lang="en-US"/>
              <a:t>IS362 - Fall 2019 - Final Project - Koon Hing Tse</a:t>
            </a:r>
          </a:p>
        </p:txBody>
      </p:sp>
      <p:sp>
        <p:nvSpPr>
          <p:cNvPr id="6" name="Slide Number Placeholder 5"/>
          <p:cNvSpPr>
            <a:spLocks noGrp="1"/>
          </p:cNvSpPr>
          <p:nvPr>
            <p:ph type="sldNum" sz="quarter" idx="4"/>
          </p:nvPr>
        </p:nvSpPr>
        <p:spPr>
          <a:xfrm>
            <a:off x="10226937" y="5809153"/>
            <a:ext cx="738697"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195C99C2-27E0-4CF6-B650-09E633507D0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ata.cityofnewyork.us/Education/2012-SAT-Results/f9bf-2cp4"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IS362 – Spring 2023– Final Project</a:t>
            </a:r>
            <a:br>
              <a:rPr lang="en-US" dirty="0"/>
            </a:br>
            <a:r>
              <a:rPr lang="en-US" dirty="0" err="1"/>
              <a:t>Liuba</a:t>
            </a:r>
            <a:r>
              <a:rPr lang="en-US" dirty="0"/>
              <a:t> Velichko</a:t>
            </a:r>
          </a:p>
        </p:txBody>
      </p:sp>
      <p:pic>
        <p:nvPicPr>
          <p:cNvPr id="1026" name="Picture 2" descr="C:\Program Files\Microsoft Office\MEDIA\CAGCAT10\j0292020.wmf"/>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292430" y="2160298"/>
            <a:ext cx="3619117" cy="3434973"/>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195C99C2-27E0-4CF6-B650-09E633507D00}" type="slidenum">
              <a:rPr lang="en-US" smtClean="0"/>
              <a:t>1</a:t>
            </a:fld>
            <a:endParaRPr lang="en-US"/>
          </a:p>
        </p:txBody>
      </p:sp>
    </p:spTree>
    <p:extLst>
      <p:ext uri="{BB962C8B-B14F-4D97-AF65-F5344CB8AC3E}">
        <p14:creationId xmlns:p14="http://schemas.microsoft.com/office/powerpoint/2010/main" val="100684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Highest Math Average Score in a school by Borough</a:t>
            </a:r>
          </a:p>
        </p:txBody>
      </p:sp>
      <p:sp>
        <p:nvSpPr>
          <p:cNvPr id="5" name="Slide Number Placeholder 4"/>
          <p:cNvSpPr>
            <a:spLocks noGrp="1"/>
          </p:cNvSpPr>
          <p:nvPr>
            <p:ph type="sldNum" sz="quarter" idx="12"/>
          </p:nvPr>
        </p:nvSpPr>
        <p:spPr/>
        <p:txBody>
          <a:bodyPr/>
          <a:lstStyle/>
          <a:p>
            <a:fld id="{195C99C2-27E0-4CF6-B650-09E633507D00}" type="slidenum">
              <a:rPr lang="en-US" smtClean="0">
                <a:latin typeface="Times New Roman" panose="02020603050405020304" pitchFamily="18" charset="0"/>
                <a:cs typeface="Times New Roman" panose="02020603050405020304" pitchFamily="18" charset="0"/>
              </a:rPr>
              <a:t>10</a:t>
            </a:fld>
            <a:endParaRPr lang="en-US" dirty="0">
              <a:latin typeface="Times New Roman" panose="02020603050405020304" pitchFamily="18" charset="0"/>
              <a:cs typeface="Times New Roman" panose="02020603050405020304" pitchFamily="18"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4265" y="2700965"/>
            <a:ext cx="3449515" cy="2208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723" y="2140821"/>
            <a:ext cx="3859343" cy="3328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678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Highest Writing Average Score in a school by Borough</a:t>
            </a:r>
          </a:p>
        </p:txBody>
      </p:sp>
      <p:sp>
        <p:nvSpPr>
          <p:cNvPr id="5" name="Slide Number Placeholder 4"/>
          <p:cNvSpPr>
            <a:spLocks noGrp="1"/>
          </p:cNvSpPr>
          <p:nvPr>
            <p:ph type="sldNum" sz="quarter" idx="12"/>
          </p:nvPr>
        </p:nvSpPr>
        <p:spPr/>
        <p:txBody>
          <a:bodyPr/>
          <a:lstStyle/>
          <a:p>
            <a:fld id="{195C99C2-27E0-4CF6-B650-09E633507D00}" type="slidenum">
              <a:rPr lang="en-US" smtClean="0">
                <a:latin typeface="Times New Roman" panose="02020603050405020304" pitchFamily="18" charset="0"/>
                <a:cs typeface="Times New Roman" panose="02020603050405020304" pitchFamily="18" charset="0"/>
              </a:rPr>
              <a:t>11</a:t>
            </a:fld>
            <a:endParaRPr lang="en-US" dirty="0">
              <a:latin typeface="Times New Roman" panose="02020603050405020304" pitchFamily="18" charset="0"/>
              <a:cs typeface="Times New Roman" panose="02020603050405020304" pitchFamily="18" charset="0"/>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6054" y="2796262"/>
            <a:ext cx="3425052" cy="2187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6014" y="2139386"/>
            <a:ext cx="4060547" cy="3500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678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a:t>
            </a:r>
          </a:p>
        </p:txBody>
      </p:sp>
      <p:sp>
        <p:nvSpPr>
          <p:cNvPr id="5" name="Slide Number Placeholder 4"/>
          <p:cNvSpPr>
            <a:spLocks noGrp="1"/>
          </p:cNvSpPr>
          <p:nvPr>
            <p:ph type="sldNum" sz="quarter" idx="12"/>
          </p:nvPr>
        </p:nvSpPr>
        <p:spPr/>
        <p:txBody>
          <a:bodyPr/>
          <a:lstStyle/>
          <a:p>
            <a:fld id="{195C99C2-27E0-4CF6-B650-09E633507D00}" type="slidenum">
              <a:rPr lang="en-US" smtClean="0">
                <a:latin typeface="Times New Roman" panose="02020603050405020304" pitchFamily="18" charset="0"/>
                <a:cs typeface="Times New Roman" panose="02020603050405020304" pitchFamily="18" charset="0"/>
              </a:rPr>
              <a:t>12</a:t>
            </a:fld>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2140255" y="2391815"/>
            <a:ext cx="8385328" cy="2031325"/>
          </a:xfrm>
          <a:prstGeom prst="rect">
            <a:avLst/>
          </a:prstGeom>
        </p:spPr>
        <p:txBody>
          <a:bodyPr wrap="square">
            <a:spAutoFit/>
          </a:bodyPr>
          <a:lstStyle/>
          <a:p>
            <a:r>
              <a:rPr lang="en-US" dirty="0"/>
              <a:t>Based on my analysis of the 2012 New York SAT taker data source.  The borough that has the highest number of schools and highest numbers of SAT takers is in Brooklyn with 138 Schools and 13169 Students that took the SAT.  However, in reviewing the highest </a:t>
            </a:r>
            <a:r>
              <a:rPr lang="en-US" dirty="0" err="1"/>
              <a:t>avg</a:t>
            </a:r>
            <a:r>
              <a:rPr lang="en-US" dirty="0"/>
              <a:t> in a school for each of the 3 tested categories of Reading, Math and Writing, Manhattan schools has the highest average even though Manhattan have 121 schools and 10312 students.   We can easily conclude that higher number of schools and SAT takers does not guarantee an higher SAT score average.</a:t>
            </a:r>
          </a:p>
        </p:txBody>
      </p:sp>
    </p:spTree>
    <p:extLst>
      <p:ext uri="{BB962C8B-B14F-4D97-AF65-F5344CB8AC3E}">
        <p14:creationId xmlns:p14="http://schemas.microsoft.com/office/powerpoint/2010/main" val="132678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IS362 – Final Project</a:t>
            </a:r>
          </a:p>
        </p:txBody>
      </p:sp>
      <p:sp>
        <p:nvSpPr>
          <p:cNvPr id="3" name="Content Placeholder 2"/>
          <p:cNvSpPr>
            <a:spLocks noGrp="1"/>
          </p:cNvSpPr>
          <p:nvPr>
            <p:ph idx="1"/>
          </p:nvPr>
        </p:nvSpPr>
        <p:spPr/>
        <p:txBody>
          <a:bodyPr/>
          <a:lstStyle/>
          <a:p>
            <a:r>
              <a:rPr lang="en-US" sz="1600" dirty="0"/>
              <a:t>For my final project, I have selected my data source from NYC Open Data.  The Data Source I have selected is the SAT Scores for NYC.</a:t>
            </a:r>
          </a:p>
          <a:p>
            <a:r>
              <a:rPr lang="en-US" sz="1600" dirty="0"/>
              <a:t>Data Source: </a:t>
            </a:r>
          </a:p>
          <a:p>
            <a:pPr lvl="1"/>
            <a:r>
              <a:rPr lang="en-US" sz="1600" dirty="0"/>
              <a:t>SAT Statistics for 2012 school year from NYC Open Data</a:t>
            </a:r>
          </a:p>
          <a:p>
            <a:pPr lvl="1"/>
            <a:r>
              <a:rPr lang="en-US" sz="1600" dirty="0">
                <a:hlinkClick r:id="rId3"/>
              </a:rPr>
              <a:t>https://data.cityofnewyork.us/Education/2012-SAT-Results/f9bf-2cp4</a:t>
            </a:r>
            <a:endParaRPr lang="en-US" sz="1600" dirty="0"/>
          </a:p>
          <a:p>
            <a:r>
              <a:rPr lang="en-US" sz="1800" dirty="0"/>
              <a:t>Questions for the data set.</a:t>
            </a:r>
          </a:p>
          <a:p>
            <a:pPr lvl="1"/>
            <a:r>
              <a:rPr lang="en-US" sz="1600" dirty="0"/>
              <a:t>Number of schools for each borough that participated in the SAT examination</a:t>
            </a:r>
          </a:p>
          <a:p>
            <a:pPr lvl="1"/>
            <a:r>
              <a:rPr lang="en-US" sz="1600" dirty="0"/>
              <a:t>Number of students for each borough that participated in the SAT examination</a:t>
            </a:r>
          </a:p>
          <a:p>
            <a:pPr lvl="1"/>
            <a:r>
              <a:rPr lang="en-US" sz="1600" dirty="0"/>
              <a:t>Highest number of test taker in a school for each Borough</a:t>
            </a:r>
          </a:p>
          <a:p>
            <a:pPr lvl="1"/>
            <a:r>
              <a:rPr lang="en-US" sz="1600" dirty="0"/>
              <a:t>Highest Reading Average Score in a school by Borough</a:t>
            </a:r>
          </a:p>
          <a:p>
            <a:pPr lvl="1"/>
            <a:r>
              <a:rPr lang="en-US" sz="1600" dirty="0"/>
              <a:t>Highest Math Average Score in a school by Borough</a:t>
            </a:r>
          </a:p>
          <a:p>
            <a:pPr lvl="1"/>
            <a:r>
              <a:rPr lang="en-US" sz="1600" dirty="0"/>
              <a:t>Highest Writing Average Score in a school by Borough </a:t>
            </a:r>
          </a:p>
          <a:p>
            <a:pPr lvl="1"/>
            <a:endParaRPr lang="en-US" sz="1600" dirty="0"/>
          </a:p>
          <a:p>
            <a:pPr marL="365760" lvl="1" indent="0">
              <a:buNone/>
            </a:pPr>
            <a:endParaRPr lang="en-US" sz="1200" dirty="0"/>
          </a:p>
          <a:p>
            <a:pPr lvl="1"/>
            <a:endParaRPr lang="en-US" sz="1200" dirty="0"/>
          </a:p>
        </p:txBody>
      </p:sp>
      <p:sp>
        <p:nvSpPr>
          <p:cNvPr id="5" name="Slide Number Placeholder 4"/>
          <p:cNvSpPr>
            <a:spLocks noGrp="1"/>
          </p:cNvSpPr>
          <p:nvPr>
            <p:ph type="sldNum" sz="quarter" idx="12"/>
          </p:nvPr>
        </p:nvSpPr>
        <p:spPr/>
        <p:txBody>
          <a:bodyPr/>
          <a:lstStyle/>
          <a:p>
            <a:fld id="{195C99C2-27E0-4CF6-B650-09E633507D00}" type="slidenum">
              <a:rPr lang="en-US" smtClean="0">
                <a:latin typeface="Times New Roman" panose="02020603050405020304" pitchFamily="18" charset="0"/>
                <a:cs typeface="Times New Roman" panose="02020603050405020304" pitchFamily="18" charset="0"/>
              </a:rPr>
              <a:t>2</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3248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 Analysis</a:t>
            </a:r>
          </a:p>
        </p:txBody>
      </p:sp>
      <p:sp>
        <p:nvSpPr>
          <p:cNvPr id="3" name="Content Placeholder 2"/>
          <p:cNvSpPr>
            <a:spLocks noGrp="1"/>
          </p:cNvSpPr>
          <p:nvPr>
            <p:ph idx="1"/>
          </p:nvPr>
        </p:nvSpPr>
        <p:spPr/>
        <p:txBody>
          <a:bodyPr>
            <a:normAutofit/>
          </a:bodyPr>
          <a:lstStyle/>
          <a:p>
            <a:r>
              <a:rPr lang="en-US" sz="1800" dirty="0"/>
              <a:t>Once I download the data source, I did a visual inspection to determine if the data source have a consistent format.</a:t>
            </a:r>
          </a:p>
          <a:p>
            <a:r>
              <a:rPr lang="en-US" sz="1800" dirty="0"/>
              <a:t>The field DBN (District, Borough, Number) was the only field I have to change where I broke the DBN into 3 separate columns and also convert the Borough code to Borough Name.</a:t>
            </a:r>
          </a:p>
        </p:txBody>
      </p:sp>
      <p:sp>
        <p:nvSpPr>
          <p:cNvPr id="5" name="Slide Number Placeholder 4"/>
          <p:cNvSpPr>
            <a:spLocks noGrp="1"/>
          </p:cNvSpPr>
          <p:nvPr>
            <p:ph type="sldNum" sz="quarter" idx="12"/>
          </p:nvPr>
        </p:nvSpPr>
        <p:spPr/>
        <p:txBody>
          <a:bodyPr/>
          <a:lstStyle/>
          <a:p>
            <a:fld id="{195C99C2-27E0-4CF6-B650-09E633507D00}" type="slidenum">
              <a:rPr lang="en-US" smtClean="0">
                <a:latin typeface="Times New Roman" panose="02020603050405020304" pitchFamily="18" charset="0"/>
                <a:cs typeface="Times New Roman" panose="02020603050405020304" pitchFamily="18" charset="0"/>
              </a:rPr>
              <a:t>3</a:t>
            </a:fld>
            <a:endParaRPr lang="en-US" dirty="0">
              <a:latin typeface="Times New Roman" panose="02020603050405020304" pitchFamily="18" charset="0"/>
              <a:cs typeface="Times New Roman" panose="02020603050405020304" pitchFamily="18" charset="0"/>
            </a:endParaRP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256" y="3964277"/>
            <a:ext cx="7583971" cy="878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4609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 Validation</a:t>
            </a:r>
          </a:p>
        </p:txBody>
      </p:sp>
      <p:sp>
        <p:nvSpPr>
          <p:cNvPr id="3" name="Content Placeholder 2"/>
          <p:cNvSpPr>
            <a:spLocks noGrp="1"/>
          </p:cNvSpPr>
          <p:nvPr>
            <p:ph idx="1"/>
          </p:nvPr>
        </p:nvSpPr>
        <p:spPr/>
        <p:txBody>
          <a:bodyPr>
            <a:normAutofit/>
          </a:bodyPr>
          <a:lstStyle/>
          <a:p>
            <a:r>
              <a:rPr lang="en-US" sz="1800" dirty="0"/>
              <a:t>After the data source is ready, I read the data into python panda </a:t>
            </a:r>
            <a:r>
              <a:rPr lang="en-US" sz="1800" dirty="0" err="1"/>
              <a:t>dataframe</a:t>
            </a:r>
            <a:r>
              <a:rPr lang="en-US" sz="1800" dirty="0"/>
              <a:t>.</a:t>
            </a:r>
          </a:p>
          <a:p>
            <a:r>
              <a:rPr lang="en-US" sz="1800" dirty="0"/>
              <a:t>With data validation, I have to check the </a:t>
            </a:r>
            <a:r>
              <a:rPr lang="en-US" sz="1800" dirty="0" err="1"/>
              <a:t>dataframe</a:t>
            </a:r>
            <a:r>
              <a:rPr lang="en-US" sz="1800" dirty="0"/>
              <a:t> to ensure the datatype is correct and all rows have data to maintain consistency.</a:t>
            </a:r>
          </a:p>
          <a:p>
            <a:r>
              <a:rPr lang="en-US" sz="1800" dirty="0"/>
              <a:t>Run the head function to ensure data are read into </a:t>
            </a:r>
            <a:r>
              <a:rPr lang="en-US" sz="1800" dirty="0" err="1"/>
              <a:t>dataframe</a:t>
            </a:r>
            <a:r>
              <a:rPr lang="en-US" sz="1800" dirty="0"/>
              <a:t> correctly.</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0119" y="3576308"/>
            <a:ext cx="2037470" cy="1567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2"/>
          </p:nvPr>
        </p:nvSpPr>
        <p:spPr/>
        <p:txBody>
          <a:bodyPr/>
          <a:lstStyle/>
          <a:p>
            <a:fld id="{195C99C2-27E0-4CF6-B650-09E633507D00}" type="slidenum">
              <a:rPr lang="en-US" smtClean="0">
                <a:latin typeface="Times New Roman" panose="02020603050405020304" pitchFamily="18" charset="0"/>
                <a:cs typeface="Times New Roman" panose="02020603050405020304" pitchFamily="18" charset="0"/>
              </a:rPr>
              <a:t>4</a:t>
            </a:fld>
            <a:endParaRPr lang="en-US"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592" y="3576308"/>
            <a:ext cx="1885743" cy="1567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09370" y="3576308"/>
            <a:ext cx="4017590" cy="1567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8968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Total number of schools and students that participated in the SAT examination</a:t>
            </a:r>
          </a:p>
        </p:txBody>
      </p:sp>
      <p:sp>
        <p:nvSpPr>
          <p:cNvPr id="5" name="Slide Number Placeholder 4"/>
          <p:cNvSpPr>
            <a:spLocks noGrp="1"/>
          </p:cNvSpPr>
          <p:nvPr>
            <p:ph type="sldNum" sz="quarter" idx="12"/>
          </p:nvPr>
        </p:nvSpPr>
        <p:spPr/>
        <p:txBody>
          <a:bodyPr/>
          <a:lstStyle/>
          <a:p>
            <a:fld id="{195C99C2-27E0-4CF6-B650-09E633507D00}" type="slidenum">
              <a:rPr lang="en-US" smtClean="0">
                <a:latin typeface="Times New Roman" panose="02020603050405020304" pitchFamily="18" charset="0"/>
                <a:cs typeface="Times New Roman" panose="02020603050405020304" pitchFamily="18" charset="0"/>
              </a:rPr>
              <a:t>5</a:t>
            </a:fld>
            <a:endParaRPr lang="en-US"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endParaRPr lang="en-US" dirty="0">
              <a:latin typeface="Times New Roman" panose="02020603050405020304" pitchFamily="18" charset="0"/>
              <a:cs typeface="Times New Roman" panose="02020603050405020304" pitchFamily="18" charset="0"/>
            </a:endParaRPr>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5420" y="3490539"/>
            <a:ext cx="1338213" cy="8486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3667" y="3490539"/>
            <a:ext cx="1580194" cy="8486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3095473" y="2862991"/>
            <a:ext cx="1468159" cy="369332"/>
          </a:xfrm>
          <a:prstGeom prst="rect">
            <a:avLst/>
          </a:prstGeom>
          <a:noFill/>
        </p:spPr>
        <p:txBody>
          <a:bodyPr wrap="none" rtlCol="0">
            <a:spAutoFit/>
          </a:bodyPr>
          <a:lstStyle/>
          <a:p>
            <a:r>
              <a:rPr lang="en-US" b="1" dirty="0"/>
              <a:t>Total Schools</a:t>
            </a:r>
          </a:p>
        </p:txBody>
      </p:sp>
      <p:sp>
        <p:nvSpPr>
          <p:cNvPr id="13" name="TextBox 12"/>
          <p:cNvSpPr txBox="1"/>
          <p:nvPr/>
        </p:nvSpPr>
        <p:spPr>
          <a:xfrm>
            <a:off x="7643667" y="2867650"/>
            <a:ext cx="1578766" cy="369332"/>
          </a:xfrm>
          <a:prstGeom prst="rect">
            <a:avLst/>
          </a:prstGeom>
          <a:noFill/>
        </p:spPr>
        <p:txBody>
          <a:bodyPr wrap="none" rtlCol="0">
            <a:spAutoFit/>
          </a:bodyPr>
          <a:lstStyle/>
          <a:p>
            <a:r>
              <a:rPr lang="en-US" b="1" dirty="0"/>
              <a:t>Total Students</a:t>
            </a:r>
          </a:p>
        </p:txBody>
      </p:sp>
    </p:spTree>
    <p:extLst>
      <p:ext uri="{BB962C8B-B14F-4D97-AF65-F5344CB8AC3E}">
        <p14:creationId xmlns:p14="http://schemas.microsoft.com/office/powerpoint/2010/main" val="3058968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Number of schools for each borough that participated in the SAT examination</a:t>
            </a:r>
          </a:p>
        </p:txBody>
      </p:sp>
      <p:sp>
        <p:nvSpPr>
          <p:cNvPr id="5" name="Slide Number Placeholder 4"/>
          <p:cNvSpPr>
            <a:spLocks noGrp="1"/>
          </p:cNvSpPr>
          <p:nvPr>
            <p:ph type="sldNum" sz="quarter" idx="12"/>
          </p:nvPr>
        </p:nvSpPr>
        <p:spPr/>
        <p:txBody>
          <a:bodyPr/>
          <a:lstStyle/>
          <a:p>
            <a:fld id="{195C99C2-27E0-4CF6-B650-09E633507D00}" type="slidenum">
              <a:rPr lang="en-US" smtClean="0">
                <a:latin typeface="Times New Roman" panose="02020603050405020304" pitchFamily="18" charset="0"/>
                <a:cs typeface="Times New Roman" panose="02020603050405020304" pitchFamily="18" charset="0"/>
              </a:rPr>
              <a:t>6</a:t>
            </a:fld>
            <a:endParaRPr lang="en-US" dirty="0">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2521" y="2564535"/>
            <a:ext cx="3020340" cy="20412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763" y="2046649"/>
            <a:ext cx="4362450"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0206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Number of students for each borough that participated in the SAT examination</a:t>
            </a:r>
          </a:p>
        </p:txBody>
      </p:sp>
      <p:sp>
        <p:nvSpPr>
          <p:cNvPr id="5" name="Slide Number Placeholder 4"/>
          <p:cNvSpPr>
            <a:spLocks noGrp="1"/>
          </p:cNvSpPr>
          <p:nvPr>
            <p:ph type="sldNum" sz="quarter" idx="12"/>
          </p:nvPr>
        </p:nvSpPr>
        <p:spPr/>
        <p:txBody>
          <a:bodyPr/>
          <a:lstStyle/>
          <a:p>
            <a:fld id="{195C99C2-27E0-4CF6-B650-09E633507D00}" type="slidenum">
              <a:rPr lang="en-US" smtClean="0">
                <a:latin typeface="Times New Roman" panose="02020603050405020304" pitchFamily="18" charset="0"/>
                <a:cs typeface="Times New Roman" panose="02020603050405020304" pitchFamily="18" charset="0"/>
              </a:rPr>
              <a:t>7</a:t>
            </a:fld>
            <a:endParaRPr lang="en-US" dirty="0">
              <a:latin typeface="Times New Roman" panose="02020603050405020304" pitchFamily="18" charset="0"/>
              <a:cs typeface="Times New Roman" panose="02020603050405020304"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1084" y="2744604"/>
            <a:ext cx="3568695" cy="2119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5345" y="1999357"/>
            <a:ext cx="4362450" cy="3609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678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Highest number of test taker in a school for each Borough</a:t>
            </a:r>
          </a:p>
        </p:txBody>
      </p:sp>
      <p:sp>
        <p:nvSpPr>
          <p:cNvPr id="5" name="Slide Number Placeholder 4"/>
          <p:cNvSpPr>
            <a:spLocks noGrp="1"/>
          </p:cNvSpPr>
          <p:nvPr>
            <p:ph type="sldNum" sz="quarter" idx="12"/>
          </p:nvPr>
        </p:nvSpPr>
        <p:spPr/>
        <p:txBody>
          <a:bodyPr/>
          <a:lstStyle/>
          <a:p>
            <a:fld id="{195C99C2-27E0-4CF6-B650-09E633507D00}" type="slidenum">
              <a:rPr lang="en-US" smtClean="0">
                <a:latin typeface="Times New Roman" panose="02020603050405020304" pitchFamily="18" charset="0"/>
                <a:cs typeface="Times New Roman" panose="02020603050405020304" pitchFamily="18" charset="0"/>
              </a:rPr>
              <a:t>8</a:t>
            </a:fld>
            <a:endParaRPr lang="en-US" dirty="0">
              <a:latin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3550" y="2765512"/>
            <a:ext cx="3362797" cy="2095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0371" y="2231722"/>
            <a:ext cx="3734036" cy="3162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678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Highest Reading Average Score in a school by Borough</a:t>
            </a:r>
          </a:p>
        </p:txBody>
      </p:sp>
      <p:sp>
        <p:nvSpPr>
          <p:cNvPr id="5" name="Slide Number Placeholder 4"/>
          <p:cNvSpPr>
            <a:spLocks noGrp="1"/>
          </p:cNvSpPr>
          <p:nvPr>
            <p:ph type="sldNum" sz="quarter" idx="12"/>
          </p:nvPr>
        </p:nvSpPr>
        <p:spPr/>
        <p:txBody>
          <a:bodyPr/>
          <a:lstStyle/>
          <a:p>
            <a:fld id="{195C99C2-27E0-4CF6-B650-09E633507D00}" type="slidenum">
              <a:rPr lang="en-US" smtClean="0">
                <a:latin typeface="Times New Roman" panose="02020603050405020304" pitchFamily="18" charset="0"/>
                <a:cs typeface="Times New Roman" panose="02020603050405020304" pitchFamily="18" charset="0"/>
              </a:rPr>
              <a:t>9</a:t>
            </a:fld>
            <a:endParaRPr lang="en-US"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IS362 - Fall 2019 - Final Project - Koon Hing Tse</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6664" y="2731955"/>
            <a:ext cx="3391146" cy="2151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6006" y="2104886"/>
            <a:ext cx="3975251" cy="3405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67814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3590</TotalTime>
  <Words>464</Words>
  <Application>Microsoft Macintosh PowerPoint</Application>
  <PresentationFormat>Widescreen</PresentationFormat>
  <Paragraphs>46</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Brush Script MT</vt:lpstr>
      <vt:lpstr>Calibri</vt:lpstr>
      <vt:lpstr>Constantia</vt:lpstr>
      <vt:lpstr>Franklin Gothic Book</vt:lpstr>
      <vt:lpstr>Rage Italic</vt:lpstr>
      <vt:lpstr>Times New Roman</vt:lpstr>
      <vt:lpstr>Pushpin</vt:lpstr>
      <vt:lpstr>IS362 – Spring 2023– Final Project Liuba Velichko</vt:lpstr>
      <vt:lpstr>IS362 – Final Project</vt:lpstr>
      <vt:lpstr>Data Source Analysis</vt:lpstr>
      <vt:lpstr>Data Source Validation</vt:lpstr>
      <vt:lpstr>Total number of schools and students that participated in the SAT examination</vt:lpstr>
      <vt:lpstr>Number of schools for each borough that participated in the SAT examination</vt:lpstr>
      <vt:lpstr>Number of students for each borough that participated in the SAT examination</vt:lpstr>
      <vt:lpstr>Highest number of test taker in a school for each Borough</vt:lpstr>
      <vt:lpstr>Highest Reading Average Score in a school by Borough</vt:lpstr>
      <vt:lpstr>Highest Math Average Score in a school by Borough</vt:lpstr>
      <vt:lpstr>Highest Writing Average Score in a school by Borough</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Erica Liz</dc:creator>
  <cp:lastModifiedBy>Liubov Velichko Tcygankova</cp:lastModifiedBy>
  <cp:revision>71</cp:revision>
  <dcterms:created xsi:type="dcterms:W3CDTF">2017-12-11T19:14:07Z</dcterms:created>
  <dcterms:modified xsi:type="dcterms:W3CDTF">2023-04-11T18:07:24Z</dcterms:modified>
</cp:coreProperties>
</file>