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8" r:id="rId1"/>
  </p:sldMasterIdLst>
  <p:notesMasterIdLst>
    <p:notesMasterId r:id="rId27"/>
  </p:notesMasterIdLst>
  <p:sldIdLst>
    <p:sldId id="256" r:id="rId2"/>
    <p:sldId id="257" r:id="rId3"/>
    <p:sldId id="263" r:id="rId4"/>
    <p:sldId id="276" r:id="rId5"/>
    <p:sldId id="258" r:id="rId6"/>
    <p:sldId id="259" r:id="rId7"/>
    <p:sldId id="282" r:id="rId8"/>
    <p:sldId id="283" r:id="rId9"/>
    <p:sldId id="284" r:id="rId10"/>
    <p:sldId id="278" r:id="rId11"/>
    <p:sldId id="260" r:id="rId12"/>
    <p:sldId id="269" r:id="rId13"/>
    <p:sldId id="277" r:id="rId14"/>
    <p:sldId id="270" r:id="rId15"/>
    <p:sldId id="280" r:id="rId16"/>
    <p:sldId id="264" r:id="rId17"/>
    <p:sldId id="271" r:id="rId18"/>
    <p:sldId id="266" r:id="rId19"/>
    <p:sldId id="267" r:id="rId20"/>
    <p:sldId id="268" r:id="rId21"/>
    <p:sldId id="281" r:id="rId22"/>
    <p:sldId id="272" r:id="rId23"/>
    <p:sldId id="265" r:id="rId24"/>
    <p:sldId id="261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33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2B08-FF58-BF42-9967-C2D98237A444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6B677-DEB4-2A47-B041-51AF5633CE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43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B0AD-87A0-C74A-914E-419542D5031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54B46E-7C26-464E-B45A-92D0B331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ebec.huffingtonpost.c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56.102:88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1927" y="333260"/>
            <a:ext cx="8915399" cy="85656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BD-3</a:t>
            </a:r>
            <a:br>
              <a:rPr lang="en-US" sz="2000" dirty="0"/>
            </a:br>
            <a:r>
              <a:rPr lang="fr-CA" sz="2000" dirty="0"/>
              <a:t>Mise en place d’un environnement matériel et logiciel et initiation au traitement des </a:t>
            </a:r>
            <a:r>
              <a:rPr lang="fr-CA" sz="2000" dirty="0" err="1"/>
              <a:t>mégadonnées</a:t>
            </a:r>
            <a:endParaRPr lang="fr-CA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586429"/>
            <a:ext cx="8915399" cy="4979624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fr-CA" sz="2800" dirty="0">
                <a:solidFill>
                  <a:schemeClr val="tx2">
                    <a:lumMod val="75000"/>
                  </a:schemeClr>
                </a:solidFill>
              </a:rPr>
              <a:t>Projet </a:t>
            </a:r>
            <a:r>
              <a:rPr lang="fr-CA" sz="2800" dirty="0" smtClean="0">
                <a:solidFill>
                  <a:schemeClr val="tx2">
                    <a:lumMod val="75000"/>
                  </a:schemeClr>
                </a:solidFill>
              </a:rPr>
              <a:t>de </a:t>
            </a:r>
            <a:r>
              <a:rPr lang="fr-CA" sz="2800" dirty="0">
                <a:solidFill>
                  <a:schemeClr val="tx2">
                    <a:lumMod val="75000"/>
                  </a:schemeClr>
                </a:solidFill>
              </a:rPr>
              <a:t>session</a:t>
            </a:r>
          </a:p>
          <a:p>
            <a:pPr algn="ctr"/>
            <a:r>
              <a:rPr lang="fr-CA" sz="4000" b="1" dirty="0">
                <a:solidFill>
                  <a:schemeClr val="tx2">
                    <a:lumMod val="75000"/>
                  </a:schemeClr>
                </a:solidFill>
              </a:rPr>
              <a:t>Trouver les facteurs qui ont une influence sur l’utilisation du service BIXI</a:t>
            </a:r>
          </a:p>
          <a:p>
            <a:pPr algn="ctr"/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               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Liudmila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Aleksandrova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95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602806"/>
          </a:xfrm>
        </p:spPr>
        <p:txBody>
          <a:bodyPr>
            <a:normAutofit/>
          </a:bodyPr>
          <a:lstStyle/>
          <a:p>
            <a:r>
              <a:rPr lang="fr-CA" sz="2800" dirty="0" smtClean="0"/>
              <a:t>Besoin d’affaire:</a:t>
            </a:r>
            <a:endParaRPr lang="fr-CA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1262726"/>
            <a:ext cx="8915400" cy="525237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fr-CA" sz="2400" dirty="0" smtClean="0"/>
              <a:t>Comprendre </a:t>
            </a:r>
            <a:r>
              <a:rPr lang="fr-CA" sz="2400" dirty="0"/>
              <a:t>le cycle d’utilisation des vélos (la consommation d’utilisation de </a:t>
            </a:r>
            <a:r>
              <a:rPr lang="fr-CA" sz="2400" dirty="0" err="1"/>
              <a:t>Bixi</a:t>
            </a:r>
            <a:r>
              <a:rPr lang="fr-CA" sz="2400" dirty="0"/>
              <a:t>) par rapports à plusieurs facteurs tel que: le shift de la journée, jour de la </a:t>
            </a:r>
            <a:r>
              <a:rPr lang="fr-CA" sz="2400" dirty="0" smtClean="0"/>
              <a:t>semaine, </a:t>
            </a:r>
            <a:r>
              <a:rPr lang="fr-CA" sz="2400" dirty="0"/>
              <a:t>conditions météo;</a:t>
            </a:r>
          </a:p>
          <a:p>
            <a:pPr>
              <a:buFont typeface="+mj-lt"/>
              <a:buAutoNum type="arabicPeriod"/>
            </a:pPr>
            <a:r>
              <a:rPr lang="fr-CA" sz="2400" dirty="0"/>
              <a:t>Produire le rapport </a:t>
            </a:r>
            <a:r>
              <a:rPr lang="fr-CA" sz="2400" dirty="0" smtClean="0"/>
              <a:t>(les rapports) </a:t>
            </a:r>
            <a:r>
              <a:rPr lang="fr-CA" sz="2400" dirty="0"/>
              <a:t>de synthèse qui montre l’information sur la dépendance de l’utilisation des vélos et des facteurs (pour chaque facteur (combinaison des facteurs) </a:t>
            </a:r>
            <a:r>
              <a:rPr lang="fr-CA" sz="2400" dirty="0" smtClean="0"/>
              <a:t>la quantité moyenne de </a:t>
            </a:r>
            <a:r>
              <a:rPr lang="fr-CA" sz="2400" dirty="0"/>
              <a:t>vélo qui sortent (retournent) </a:t>
            </a:r>
            <a:r>
              <a:rPr lang="fr-CA" sz="2400" dirty="0" smtClean="0"/>
              <a:t>pour chaque station) </a:t>
            </a:r>
            <a:r>
              <a:rPr lang="fr-CA" sz="2400" dirty="0"/>
              <a:t>;</a:t>
            </a:r>
          </a:p>
          <a:p>
            <a:pPr>
              <a:buFont typeface="+mj-lt"/>
              <a:buAutoNum type="arabicPeriod"/>
            </a:pPr>
            <a:endParaRPr lang="fr-FR" sz="2400" dirty="0"/>
          </a:p>
          <a:p>
            <a:pPr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96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602806"/>
          </a:xfrm>
        </p:spPr>
        <p:txBody>
          <a:bodyPr>
            <a:normAutofit/>
          </a:bodyPr>
          <a:lstStyle/>
          <a:p>
            <a:r>
              <a:rPr lang="fr-CA" sz="2800" dirty="0"/>
              <a:t>Traitement des </a:t>
            </a:r>
            <a:r>
              <a:rPr lang="fr-CA" sz="2800" dirty="0" smtClean="0"/>
              <a:t>données effectuer en </a:t>
            </a:r>
            <a:r>
              <a:rPr lang="fr-CA" sz="2800" dirty="0" err="1" smtClean="0"/>
              <a:t>Hive</a:t>
            </a:r>
            <a:r>
              <a:rPr lang="fr-CA" sz="2800" dirty="0" smtClean="0"/>
              <a:t>:</a:t>
            </a:r>
            <a:endParaRPr lang="fr-CA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1262726"/>
            <a:ext cx="8915400" cy="5252374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L</a:t>
            </a:r>
            <a:r>
              <a:rPr lang="fr-FR" sz="2400" dirty="0" smtClean="0"/>
              <a:t>es étapes sont :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2200" dirty="0" smtClean="0"/>
              <a:t>Développer le code  pour créer les tables des fichiers différentes, ajouter les colonnes avec les catégories en base de l’information existante.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2200" dirty="0" smtClean="0"/>
              <a:t>Développer </a:t>
            </a:r>
            <a:r>
              <a:rPr lang="fr-FR" sz="2200" dirty="0"/>
              <a:t>le code pour faire les jointures des tables et créer un table général </a:t>
            </a:r>
            <a:r>
              <a:rPr lang="en-CA" sz="2200" dirty="0"/>
              <a:t>.</a:t>
            </a:r>
            <a:endParaRPr lang="fr-FR" sz="2200" dirty="0"/>
          </a:p>
          <a:p>
            <a:pPr marL="857250" lvl="1" indent="-457200">
              <a:buFont typeface="+mj-lt"/>
              <a:buAutoNum type="arabicPeriod"/>
            </a:pPr>
            <a:r>
              <a:rPr lang="fr-CA" sz="2200" dirty="0" smtClean="0"/>
              <a:t>Développer </a:t>
            </a:r>
            <a:r>
              <a:rPr lang="fr-CA" sz="2200" dirty="0"/>
              <a:t>le code (requêtes </a:t>
            </a:r>
            <a:r>
              <a:rPr lang="fr-CA" sz="2200" dirty="0" err="1"/>
              <a:t>HiveQL</a:t>
            </a:r>
            <a:r>
              <a:rPr lang="fr-CA" sz="2200" dirty="0"/>
              <a:t>) pour vérifier si les facteurs déterminés ont l’influence sur l’utilisation du service ou non</a:t>
            </a:r>
            <a:r>
              <a:rPr lang="fr-CA" sz="2200" dirty="0" smtClean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CA" sz="2200" dirty="0" smtClean="0"/>
              <a:t>Développer le code (</a:t>
            </a:r>
            <a:r>
              <a:rPr lang="fr-CA" sz="2200" dirty="0" err="1" smtClean="0"/>
              <a:t>HiveQL</a:t>
            </a:r>
            <a:r>
              <a:rPr lang="fr-CA" sz="2200" dirty="0" smtClean="0"/>
              <a:t>) pour compter </a:t>
            </a:r>
            <a:r>
              <a:rPr lang="fr-CA" sz="2000" dirty="0"/>
              <a:t>la quantité moyenne de vélo qui sortent (retournent) pour chaque </a:t>
            </a:r>
            <a:r>
              <a:rPr lang="fr-CA" sz="2000" dirty="0" smtClean="0"/>
              <a:t>station avec la combinaison des facteurs choisis.</a:t>
            </a:r>
            <a:endParaRPr lang="fr-CA" sz="2200" dirty="0"/>
          </a:p>
          <a:p>
            <a:pPr>
              <a:buFont typeface="+mj-lt"/>
              <a:buAutoNum type="arabicPeriod"/>
            </a:pPr>
            <a:endParaRPr lang="fr-FR" dirty="0"/>
          </a:p>
          <a:p>
            <a:pPr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152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417632"/>
            <a:ext cx="8911687" cy="545929"/>
          </a:xfrm>
        </p:spPr>
        <p:txBody>
          <a:bodyPr>
            <a:normAutofit/>
          </a:bodyPr>
          <a:lstStyle/>
          <a:p>
            <a:r>
              <a:rPr lang="fr-CA" sz="2800" dirty="0"/>
              <a:t>Description des résultats. Création des tables.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08231" y="1042050"/>
            <a:ext cx="8941778" cy="513707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Création des tables et chargement des données de sources</a:t>
            </a:r>
            <a:r>
              <a:rPr lang="fr-CA" sz="2400" dirty="0" smtClean="0"/>
              <a:t>:</a:t>
            </a:r>
            <a:endParaRPr lang="fr-CA" sz="2400" dirty="0"/>
          </a:p>
          <a:p>
            <a:pPr marL="0" indent="0">
              <a:buNone/>
            </a:pPr>
            <a:endParaRPr lang="fr-CA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9D77D55-AE6A-C24E-BCA2-51FD14B3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29" y="1634247"/>
            <a:ext cx="4318001" cy="2231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246428E-1BBF-1144-97C3-B1216D9B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429" y="4021539"/>
            <a:ext cx="4307580" cy="2523855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2845010" y="1634246"/>
            <a:ext cx="4334110" cy="502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Table </a:t>
            </a:r>
            <a:r>
              <a:rPr lang="fr-CA" b="1" dirty="0" smtClean="0"/>
              <a:t>stations</a:t>
            </a:r>
            <a:r>
              <a:rPr lang="fr-CA" dirty="0" smtClean="0"/>
              <a:t> contient l’information sur chaque station (code, nom, géolocalisation);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Table  </a:t>
            </a:r>
            <a:r>
              <a:rPr lang="fr-CA" b="1" dirty="0" smtClean="0"/>
              <a:t>use_station</a:t>
            </a:r>
            <a:r>
              <a:rPr lang="fr-CA" dirty="0" smtClean="0"/>
              <a:t> est un table général, contient l’information sur chaque cas d’utilisation de vélo.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7234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417632"/>
            <a:ext cx="8911687" cy="545929"/>
          </a:xfrm>
        </p:spPr>
        <p:txBody>
          <a:bodyPr>
            <a:normAutofit/>
          </a:bodyPr>
          <a:lstStyle/>
          <a:p>
            <a:r>
              <a:rPr lang="fr-CA" sz="2800" dirty="0"/>
              <a:t>Description des résultats. Création des tables.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5499" y="955169"/>
            <a:ext cx="8915400" cy="87362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Création des tables et chargement des données de sources</a:t>
            </a:r>
            <a:r>
              <a:rPr lang="fr-CA" sz="2400" dirty="0" smtClean="0"/>
              <a:t>:</a:t>
            </a:r>
            <a:endParaRPr lang="fr-CA" sz="2400" dirty="0"/>
          </a:p>
          <a:p>
            <a:pPr marL="0" indent="0">
              <a:buNone/>
            </a:pPr>
            <a:endParaRPr lang="fr-CA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E1F039F-15AC-7D43-A622-E518A939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99" y="1828798"/>
            <a:ext cx="4411954" cy="2821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4C917AD-FACA-F849-B5A5-A91E060F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199" y="4650657"/>
            <a:ext cx="4411954" cy="1816916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2845010" y="1828798"/>
            <a:ext cx="3993535" cy="483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Table </a:t>
            </a:r>
            <a:r>
              <a:rPr lang="fr-CA" b="1" dirty="0" smtClean="0"/>
              <a:t>weather_conditions</a:t>
            </a:r>
            <a:r>
              <a:rPr lang="fr-CA" dirty="0" smtClean="0"/>
              <a:t> contient l’information sur les conditions météo pour chaque jour;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Table  </a:t>
            </a:r>
            <a:r>
              <a:rPr lang="fr-CA" b="1" dirty="0" smtClean="0"/>
              <a:t>days_of_week</a:t>
            </a:r>
            <a:r>
              <a:rPr lang="fr-CA" dirty="0" smtClean="0"/>
              <a:t> est un table avec l’indicateur pour chaque jour (jour régulier, fin de la semaine ou  fête);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utilisé pour vérifier s’il y a le différence entre le nombre moyenne de vélo utilisé pendent chaque type de journée;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3415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417632"/>
            <a:ext cx="8911687" cy="545929"/>
          </a:xfrm>
        </p:spPr>
        <p:txBody>
          <a:bodyPr>
            <a:normAutofit/>
          </a:bodyPr>
          <a:lstStyle/>
          <a:p>
            <a:r>
              <a:rPr lang="fr-CA" sz="2800" dirty="0"/>
              <a:t>Description des résultats. Création des tables.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5499" y="955169"/>
            <a:ext cx="8915400" cy="5591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dirty="0"/>
              <a:t>Création un table </a:t>
            </a:r>
            <a:r>
              <a:rPr lang="fr-CA" sz="2400" dirty="0" smtClean="0"/>
              <a:t>général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 smtClean="0"/>
              <a:t>pour réduire le temps de traitement;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l</a:t>
            </a:r>
            <a:r>
              <a:rPr lang="fr-CA" sz="2400" dirty="0" smtClean="0"/>
              <a:t>es jointures  entre les tables avec les données de sources;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 smtClean="0"/>
              <a:t>ajouter les colonnes supplémentaires:</a:t>
            </a:r>
          </a:p>
          <a:p>
            <a:pPr marL="0" indent="0">
              <a:buNone/>
            </a:pPr>
            <a:r>
              <a:rPr lang="fr-CA" sz="2400" dirty="0" smtClean="0"/>
              <a:t>    - catégories des températures (diviser les températures possibles en groupes (moins de 15, 15-20, 20-25, 25-30, plus de 30);</a:t>
            </a:r>
          </a:p>
          <a:p>
            <a:pPr marL="0" indent="0">
              <a:buNone/>
            </a:pPr>
            <a:r>
              <a:rPr lang="fr-CA" sz="2400" dirty="0"/>
              <a:t> </a:t>
            </a:r>
            <a:r>
              <a:rPr lang="fr-CA" sz="2400" dirty="0" smtClean="0"/>
              <a:t>   - catégories des parties de la journée (matin, midi, soir, nuit…);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a</a:t>
            </a:r>
            <a:r>
              <a:rPr lang="fr-CA" sz="2400" dirty="0" smtClean="0"/>
              <a:t>jouter l’indice de pluie (1 - si il y a le pluie, 0 - si il n’y a pas);</a:t>
            </a:r>
            <a:endParaRPr lang="fr-CA" sz="2400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7D082528-A278-0348-8AAB-C01DF94E2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6" y="2771899"/>
            <a:ext cx="2235200" cy="34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0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417632"/>
            <a:ext cx="8911687" cy="545929"/>
          </a:xfrm>
        </p:spPr>
        <p:txBody>
          <a:bodyPr>
            <a:normAutofit/>
          </a:bodyPr>
          <a:lstStyle/>
          <a:p>
            <a:r>
              <a:rPr lang="fr-CA" sz="2800" dirty="0"/>
              <a:t>Description des résultats. Création des tables.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5499" y="955170"/>
            <a:ext cx="8915400" cy="5459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 smtClean="0"/>
              <a:t>Code:</a:t>
            </a:r>
            <a:endParaRPr lang="fr-C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D082528-A278-0348-8AAB-C01DF94E2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6" y="3316648"/>
            <a:ext cx="2235200" cy="3482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7AEBBB3-A55B-9940-B1A4-A65AC181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98" y="1501097"/>
            <a:ext cx="9265053" cy="52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0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417632"/>
            <a:ext cx="8911687" cy="545929"/>
          </a:xfrm>
        </p:spPr>
        <p:txBody>
          <a:bodyPr>
            <a:normAutofit/>
          </a:bodyPr>
          <a:lstStyle/>
          <a:p>
            <a:r>
              <a:rPr lang="fr-CA" sz="2800" dirty="0"/>
              <a:t>Description des résultats. Influence des facteurs.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2E966D-B0D0-E546-A0C6-5539293F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773" y="1319508"/>
            <a:ext cx="5009126" cy="2670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823609C-EBAE-E84D-B330-8A69F5E35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4108297"/>
            <a:ext cx="7595010" cy="2332070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679700" y="966599"/>
            <a:ext cx="3614096" cy="302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CA" sz="2400" dirty="0" smtClean="0"/>
              <a:t>Différence d’utilisation de service entre les mois de chaque année;</a:t>
            </a:r>
          </a:p>
          <a:p>
            <a:pPr marL="0" indent="0">
              <a:buNone/>
            </a:pPr>
            <a:r>
              <a:rPr lang="fr-CA" sz="2400" dirty="0" smtClean="0"/>
              <a:t>  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414570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417632"/>
            <a:ext cx="8911687" cy="545929"/>
          </a:xfrm>
        </p:spPr>
        <p:txBody>
          <a:bodyPr>
            <a:normAutofit/>
          </a:bodyPr>
          <a:lstStyle/>
          <a:p>
            <a:r>
              <a:rPr lang="fr-CA" sz="2800" dirty="0"/>
              <a:t>Description des résultats. Création des tables.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5499" y="955170"/>
            <a:ext cx="8915400" cy="11168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Création un table avec </a:t>
            </a:r>
            <a:r>
              <a:rPr lang="fr-CA" sz="2400" dirty="0" smtClean="0"/>
              <a:t>agrégation</a:t>
            </a:r>
            <a:r>
              <a:rPr lang="fr-CA" sz="2400" dirty="0"/>
              <a:t> </a:t>
            </a:r>
            <a:r>
              <a:rPr lang="fr-CA" sz="2400" dirty="0" smtClean="0"/>
              <a:t>pour réduire le temps d’exécution des requêtes;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E1B820D-E948-0745-BF59-3DDB964B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56" y="2061127"/>
            <a:ext cx="8344578" cy="42715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BF8688B-1CD4-FD49-9340-EB327718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00" y="3415882"/>
            <a:ext cx="2153267" cy="29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3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417632"/>
            <a:ext cx="8911687" cy="545929"/>
          </a:xfrm>
        </p:spPr>
        <p:txBody>
          <a:bodyPr>
            <a:normAutofit/>
          </a:bodyPr>
          <a:lstStyle/>
          <a:p>
            <a:r>
              <a:rPr lang="fr-CA" sz="2800" dirty="0"/>
              <a:t>Description des résultats. Influence des facteurs.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5499" y="955169"/>
            <a:ext cx="3251097" cy="258444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Différence d’utilisation de service entre les </a:t>
            </a:r>
            <a:r>
              <a:rPr lang="fr-CA" sz="2400" dirty="0" smtClean="0"/>
              <a:t>jours de la semaine (fête, jour régulier, fin de la semaine);     </a:t>
            </a:r>
            <a:endParaRPr lang="fr-CA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B87E300-8AEE-F941-BD5F-C74DD595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194" y="1501098"/>
            <a:ext cx="5462803" cy="2038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B517DC1-6D40-4D45-A7E0-69F47D1B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99" y="3631577"/>
            <a:ext cx="8859498" cy="22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62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417632"/>
            <a:ext cx="8911687" cy="545929"/>
          </a:xfrm>
        </p:spPr>
        <p:txBody>
          <a:bodyPr>
            <a:normAutofit/>
          </a:bodyPr>
          <a:lstStyle/>
          <a:p>
            <a:r>
              <a:rPr lang="fr-CA" sz="2800" dirty="0"/>
              <a:t>Description des résultats. Influence des facteurs.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5499" y="955169"/>
            <a:ext cx="8915400" cy="49476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 smtClean="0"/>
              <a:t>Vérification d’influence des conditions météos:</a:t>
            </a:r>
            <a:endParaRPr lang="fr-CA" sz="2400" dirty="0"/>
          </a:p>
          <a:p>
            <a:pPr marL="0" indent="0">
              <a:buNone/>
            </a:pPr>
            <a:r>
              <a:rPr lang="fr-CA" sz="2400" dirty="0"/>
              <a:t>                                                             </a:t>
            </a:r>
          </a:p>
          <a:p>
            <a:pPr marL="0" indent="0">
              <a:buNone/>
            </a:pPr>
            <a:r>
              <a:rPr lang="fr-CA" sz="2400" dirty="0"/>
              <a:t>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3FAD154-9FCF-294E-8DD4-7F20A4BA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55" y="1501097"/>
            <a:ext cx="6961176" cy="1753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97FBC56-8680-734C-B971-15E48961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255" y="3254476"/>
            <a:ext cx="8975490" cy="25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9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790" y="756312"/>
            <a:ext cx="8911687" cy="830117"/>
          </a:xfrm>
        </p:spPr>
        <p:txBody>
          <a:bodyPr>
            <a:normAutofit/>
          </a:bodyPr>
          <a:lstStyle/>
          <a:p>
            <a:r>
              <a:rPr lang="en-US" sz="2800" dirty="0"/>
              <a:t>Introduction: context du </a:t>
            </a:r>
            <a:r>
              <a:rPr lang="fr-CA" sz="2800" dirty="0"/>
              <a:t>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4790" y="1450554"/>
            <a:ext cx="8915400" cy="5125344"/>
          </a:xfrm>
        </p:spPr>
        <p:txBody>
          <a:bodyPr>
            <a:normAutofit lnSpcReduction="10000"/>
          </a:bodyPr>
          <a:lstStyle/>
          <a:p>
            <a:pPr defTabSz="914400">
              <a:spcBef>
                <a:spcPts val="0"/>
              </a:spcBef>
              <a:buClrTx/>
              <a:buFont typeface="Arial" charset="0"/>
              <a:buChar char="•"/>
            </a:pPr>
            <a:r>
              <a:rPr lang="fr-CA" sz="2400" dirty="0">
                <a:solidFill>
                  <a:schemeClr val="tx2">
                    <a:lumMod val="75000"/>
                  </a:schemeClr>
                </a:solidFill>
              </a:rPr>
              <a:t>Pour augmenter l’utilisation et améliorer le </a:t>
            </a:r>
            <a:r>
              <a:rPr lang="fr-CA" sz="2400" dirty="0" smtClean="0">
                <a:solidFill>
                  <a:schemeClr val="tx2">
                    <a:lumMod val="75000"/>
                  </a:schemeClr>
                </a:solidFill>
              </a:rPr>
              <a:t>service il faut :</a:t>
            </a:r>
          </a:p>
          <a:p>
            <a:pPr lvl="1" defTabSz="914400">
              <a:spcBef>
                <a:spcPts val="0"/>
              </a:spcBef>
              <a:buClrTx/>
              <a:buFont typeface="Arial" charset="0"/>
              <a:buChar char="•"/>
            </a:pPr>
            <a:r>
              <a:rPr lang="fr-CA" sz="2200" b="1" dirty="0" smtClean="0">
                <a:solidFill>
                  <a:schemeClr val="tx2">
                    <a:lumMod val="75000"/>
                  </a:schemeClr>
                </a:solidFill>
              </a:rPr>
              <a:t>comprendre</a:t>
            </a:r>
            <a:r>
              <a:rPr lang="fr-CA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CA" sz="2200" b="1" dirty="0">
                <a:solidFill>
                  <a:schemeClr val="tx2">
                    <a:lumMod val="75000"/>
                  </a:schemeClr>
                </a:solidFill>
              </a:rPr>
              <a:t>le comportement </a:t>
            </a:r>
            <a:r>
              <a:rPr lang="fr-CA" sz="2200" dirty="0">
                <a:solidFill>
                  <a:schemeClr val="tx2">
                    <a:lumMod val="75000"/>
                  </a:schemeClr>
                </a:solidFill>
              </a:rPr>
              <a:t>d’utilisation de </a:t>
            </a:r>
            <a:r>
              <a:rPr lang="fr-CA" sz="2200" dirty="0" smtClean="0">
                <a:solidFill>
                  <a:schemeClr val="tx2">
                    <a:lumMod val="75000"/>
                  </a:schemeClr>
                </a:solidFill>
              </a:rPr>
              <a:t>vélos;</a:t>
            </a:r>
          </a:p>
          <a:p>
            <a:pPr lvl="1" defTabSz="914400">
              <a:spcBef>
                <a:spcPts val="0"/>
              </a:spcBef>
              <a:buClrTx/>
              <a:buFont typeface="Arial" charset="0"/>
              <a:buChar char="•"/>
            </a:pPr>
            <a:r>
              <a:rPr lang="fr-CA" sz="2200" b="1" dirty="0" smtClean="0">
                <a:solidFill>
                  <a:schemeClr val="tx2">
                    <a:lumMod val="75000"/>
                  </a:schemeClr>
                </a:solidFill>
              </a:rPr>
              <a:t>trouves </a:t>
            </a:r>
            <a:r>
              <a:rPr lang="fr-CA" sz="2200" b="1" dirty="0">
                <a:solidFill>
                  <a:schemeClr val="tx2">
                    <a:lumMod val="75000"/>
                  </a:schemeClr>
                </a:solidFill>
              </a:rPr>
              <a:t>les facteurs </a:t>
            </a:r>
            <a:r>
              <a:rPr lang="fr-CA" sz="2200" dirty="0">
                <a:solidFill>
                  <a:schemeClr val="tx2">
                    <a:lumMod val="75000"/>
                  </a:schemeClr>
                </a:solidFill>
              </a:rPr>
              <a:t>qui ont l’influence sur l’utilisation;</a:t>
            </a:r>
          </a:p>
          <a:p>
            <a:pPr defTabSz="914400">
              <a:spcBef>
                <a:spcPts val="0"/>
              </a:spcBef>
              <a:buClrTx/>
              <a:buFont typeface="Arial" charset="0"/>
              <a:buChar char="•"/>
            </a:pPr>
            <a:r>
              <a:rPr lang="fr-CA" sz="2400" dirty="0">
                <a:solidFill>
                  <a:schemeClr val="tx2">
                    <a:lumMod val="75000"/>
                  </a:schemeClr>
                </a:solidFill>
              </a:rPr>
              <a:t>Ses facteurs permettent </a:t>
            </a:r>
            <a:endParaRPr lang="fr-CA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defTabSz="914400">
              <a:spcBef>
                <a:spcPts val="0"/>
              </a:spcBef>
              <a:buClrTx/>
              <a:buFont typeface="Arial" charset="0"/>
              <a:buChar char="•"/>
            </a:pPr>
            <a:r>
              <a:rPr lang="fr-CA" sz="2200" dirty="0" smtClean="0">
                <a:solidFill>
                  <a:schemeClr val="tx2">
                    <a:lumMod val="75000"/>
                  </a:schemeClr>
                </a:solidFill>
              </a:rPr>
              <a:t>construire </a:t>
            </a:r>
            <a:r>
              <a:rPr lang="fr-CA" sz="2200" dirty="0">
                <a:solidFill>
                  <a:schemeClr val="tx2">
                    <a:lumMod val="75000"/>
                  </a:schemeClr>
                </a:solidFill>
              </a:rPr>
              <a:t>les </a:t>
            </a:r>
            <a:r>
              <a:rPr lang="fr-CA" sz="2200" dirty="0" smtClean="0">
                <a:solidFill>
                  <a:schemeClr val="tx2">
                    <a:lumMod val="75000"/>
                  </a:schemeClr>
                </a:solidFill>
              </a:rPr>
              <a:t>algorithmes de </a:t>
            </a:r>
            <a:r>
              <a:rPr lang="fr-CA" sz="2200" b="1" dirty="0" smtClean="0">
                <a:solidFill>
                  <a:schemeClr val="tx2">
                    <a:lumMod val="75000"/>
                  </a:schemeClr>
                </a:solidFill>
              </a:rPr>
              <a:t>prédiction</a:t>
            </a:r>
            <a:r>
              <a:rPr lang="fr-CA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CA" sz="2200" dirty="0">
                <a:solidFill>
                  <a:schemeClr val="tx2">
                    <a:lumMod val="75000"/>
                  </a:schemeClr>
                </a:solidFill>
              </a:rPr>
              <a:t>pour mieux gérer la disponibilité des vélos et  des places libres sur chaque station;</a:t>
            </a:r>
          </a:p>
          <a:p>
            <a:pPr defTabSz="914400">
              <a:spcBef>
                <a:spcPts val="0"/>
              </a:spcBef>
              <a:buClrTx/>
              <a:buFont typeface="Arial" charset="0"/>
              <a:buChar char="•"/>
            </a:pP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Le sources des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données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lang="fr-CA" sz="2800" dirty="0">
              <a:solidFill>
                <a:schemeClr val="accent2">
                  <a:lumMod val="75000"/>
                </a:schemeClr>
              </a:solidFill>
            </a:endParaRPr>
          </a:p>
          <a:p>
            <a:pPr defTabSz="914400">
              <a:spcBef>
                <a:spcPts val="0"/>
              </a:spcBef>
              <a:buClrTx/>
              <a:buFont typeface="Arial" charset="0"/>
              <a:buChar char="•"/>
            </a:pPr>
            <a:r>
              <a:rPr lang="fr-CA" sz="2400" dirty="0">
                <a:solidFill>
                  <a:schemeClr val="tx2">
                    <a:lumMod val="75000"/>
                  </a:schemeClr>
                </a:solidFill>
              </a:rPr>
              <a:t>les données ouvertes de BIXI;</a:t>
            </a:r>
          </a:p>
          <a:p>
            <a:pPr defTabSz="914400">
              <a:spcBef>
                <a:spcPts val="0"/>
              </a:spcBef>
              <a:buClrTx/>
              <a:buFont typeface="Arial" charset="0"/>
              <a:buChar char="•"/>
            </a:pPr>
            <a:r>
              <a:rPr lang="fr-CA" sz="2400" dirty="0">
                <a:solidFill>
                  <a:schemeClr val="tx2">
                    <a:lumMod val="75000"/>
                  </a:schemeClr>
                </a:solidFill>
              </a:rPr>
              <a:t>l’information météo;</a:t>
            </a:r>
          </a:p>
          <a:p>
            <a:pPr defTabSz="914400">
              <a:spcBef>
                <a:spcPts val="0"/>
              </a:spcBef>
              <a:buClrTx/>
              <a:buFont typeface="Arial" charset="0"/>
              <a:buChar char="•"/>
            </a:pPr>
            <a:r>
              <a:rPr lang="fr-CA" sz="2400" dirty="0">
                <a:solidFill>
                  <a:schemeClr val="tx2">
                    <a:lumMod val="75000"/>
                  </a:schemeClr>
                </a:solidFill>
              </a:rPr>
              <a:t>la géolocalisation des station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defTabSz="914400">
              <a:spcBef>
                <a:spcPts val="0"/>
              </a:spcBef>
              <a:buClrTx/>
              <a:buFont typeface="Arial" charset="0"/>
              <a:buChar char="•"/>
            </a:pPr>
            <a:r>
              <a:rPr lang="fr-CA" sz="2400" dirty="0">
                <a:solidFill>
                  <a:schemeClr val="tx2">
                    <a:lumMod val="75000"/>
                  </a:schemeClr>
                </a:solidFill>
              </a:rPr>
              <a:t>le calendrier (jours féries).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  <a:p>
            <a:pPr defTabSz="914400">
              <a:spcBef>
                <a:spcPts val="0"/>
              </a:spcBef>
              <a:buClrTx/>
              <a:buFont typeface="Arial" charset="0"/>
              <a:buChar char="•"/>
            </a:pP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  <a:p>
            <a:pPr defTabSz="914400">
              <a:spcBef>
                <a:spcPts val="0"/>
              </a:spcBef>
              <a:buClrTx/>
              <a:buFont typeface="Arial" charset="0"/>
              <a:buChar char="•"/>
            </a:pP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lang="fr-CA" sz="2400" dirty="0">
              <a:solidFill>
                <a:schemeClr val="tx2">
                  <a:lumMod val="50000"/>
                </a:schemeClr>
              </a:solidFill>
            </a:endParaRPr>
          </a:p>
          <a:p>
            <a:pPr defTabSz="914400">
              <a:spcBef>
                <a:spcPts val="0"/>
              </a:spcBef>
              <a:buClrTx/>
              <a:buFont typeface="Arial" charset="0"/>
              <a:buChar char="•"/>
            </a:pPr>
            <a:endParaRPr lang="fr-CA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57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417632"/>
            <a:ext cx="8911687" cy="545929"/>
          </a:xfrm>
        </p:spPr>
        <p:txBody>
          <a:bodyPr>
            <a:normAutofit/>
          </a:bodyPr>
          <a:lstStyle/>
          <a:p>
            <a:r>
              <a:rPr lang="fr-CA" sz="2800" dirty="0"/>
              <a:t>Description des résultats. Influence des facteurs.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5499" y="955169"/>
            <a:ext cx="8915400" cy="49476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Vérification d’influence </a:t>
            </a:r>
            <a:r>
              <a:rPr lang="fr-CA" sz="2400" dirty="0" smtClean="0"/>
              <a:t>de partie </a:t>
            </a:r>
            <a:r>
              <a:rPr lang="fr-CA" sz="2400" dirty="0"/>
              <a:t>de la journée:</a:t>
            </a:r>
          </a:p>
          <a:p>
            <a:pPr marL="0" indent="0">
              <a:buNone/>
            </a:pPr>
            <a:r>
              <a:rPr lang="fr-CA" sz="2400" dirty="0"/>
              <a:t>                                                             </a:t>
            </a:r>
          </a:p>
          <a:p>
            <a:pPr marL="0" indent="0">
              <a:buNone/>
            </a:pPr>
            <a:r>
              <a:rPr lang="fr-CA" sz="2400" dirty="0"/>
              <a:t>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1D29987-9947-C04B-9997-7877E6BDF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41" y="1501098"/>
            <a:ext cx="5320015" cy="1625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416FECF-923C-F54A-989E-9CD05BFB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341" y="3126657"/>
            <a:ext cx="8452022" cy="25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10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417632"/>
            <a:ext cx="8911687" cy="545929"/>
          </a:xfrm>
        </p:spPr>
        <p:txBody>
          <a:bodyPr>
            <a:normAutofit/>
          </a:bodyPr>
          <a:lstStyle/>
          <a:p>
            <a:r>
              <a:rPr lang="fr-CA" sz="2800" dirty="0"/>
              <a:t>Description des résultats. Exemple des conditions.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246999"/>
            <a:ext cx="8915400" cy="49476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 </a:t>
            </a:r>
            <a:r>
              <a:rPr lang="fr-CA" sz="2400" dirty="0" smtClean="0"/>
              <a:t>Chaque facteur vérifié a l’influence sur l’utilisation de service;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 smtClean="0"/>
              <a:t>Création un exemple de requête d’utilisation de service pour chaque station avec combinaison des facteur suivantes:</a:t>
            </a:r>
          </a:p>
          <a:p>
            <a:pPr marL="0" indent="0">
              <a:buNone/>
            </a:pPr>
            <a:r>
              <a:rPr lang="fr-CA" sz="2400" dirty="0"/>
              <a:t> </a:t>
            </a:r>
            <a:r>
              <a:rPr lang="fr-CA" sz="2400" dirty="0" smtClean="0"/>
              <a:t>    - mois: aout;</a:t>
            </a:r>
          </a:p>
          <a:p>
            <a:pPr marL="0" indent="0">
              <a:buNone/>
            </a:pPr>
            <a:r>
              <a:rPr lang="fr-CA" sz="2400" dirty="0" smtClean="0"/>
              <a:t>     -  température moyenne de journée: entre 15 et 20 dégrée;</a:t>
            </a:r>
          </a:p>
          <a:p>
            <a:pPr marL="0" indent="0">
              <a:buNone/>
            </a:pPr>
            <a:r>
              <a:rPr lang="fr-CA" sz="2400" dirty="0" smtClean="0"/>
              <a:t>     -  heur d’utilisation: 8 heures du matin;</a:t>
            </a:r>
          </a:p>
          <a:p>
            <a:pPr marL="0" indent="0">
              <a:buNone/>
            </a:pPr>
            <a:r>
              <a:rPr lang="fr-CA" sz="2400" dirty="0"/>
              <a:t> </a:t>
            </a:r>
            <a:r>
              <a:rPr lang="fr-CA" sz="2400" dirty="0" smtClean="0"/>
              <a:t>    -  pas de pluie.                                         </a:t>
            </a:r>
            <a:endParaRPr lang="fr-CA" sz="2400" dirty="0"/>
          </a:p>
          <a:p>
            <a:pPr marL="0" indent="0">
              <a:buNone/>
            </a:pPr>
            <a:r>
              <a:rPr lang="fr-CA" sz="2400" dirty="0"/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00510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417632"/>
            <a:ext cx="8911687" cy="545929"/>
          </a:xfrm>
        </p:spPr>
        <p:txBody>
          <a:bodyPr>
            <a:normAutofit/>
          </a:bodyPr>
          <a:lstStyle/>
          <a:p>
            <a:r>
              <a:rPr lang="fr-CA" sz="2800" dirty="0"/>
              <a:t>Description des résultats. Exemple des conditions.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5499" y="955169"/>
            <a:ext cx="8915400" cy="4947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dirty="0"/>
              <a:t>                                                             </a:t>
            </a:r>
          </a:p>
          <a:p>
            <a:pPr marL="0" indent="0">
              <a:buNone/>
            </a:pPr>
            <a:r>
              <a:rPr lang="fr-CA" sz="2400" dirty="0"/>
              <a:t>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C98C17-DE99-2B49-A0EA-307E23F3D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99" y="963560"/>
            <a:ext cx="7848332" cy="2688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D3646E9-9E0A-8340-BC37-6E124A01C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01" y="3652090"/>
            <a:ext cx="11311229" cy="29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90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Problèmes et solution durant le projet (installation de cluster)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988785"/>
              </p:ext>
            </p:extLst>
          </p:nvPr>
        </p:nvGraphicFramePr>
        <p:xfrm>
          <a:off x="2589213" y="2133600"/>
          <a:ext cx="8128000" cy="2905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schemeClr val="accent1"/>
                          </a:solidFill>
                        </a:rPr>
                        <a:t>Problème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schemeClr val="accent1"/>
                          </a:solidFill>
                        </a:rPr>
                        <a:t>Solution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2400" noProof="0" dirty="0" smtClean="0">
                          <a:solidFill>
                            <a:schemeClr val="accent1"/>
                          </a:solidFill>
                        </a:rPr>
                        <a:t>Après démarrage </a:t>
                      </a:r>
                      <a:r>
                        <a:rPr lang="fr-CA" sz="2400" noProof="0" dirty="0" err="1" smtClean="0">
                          <a:solidFill>
                            <a:schemeClr val="accent1"/>
                          </a:solidFill>
                        </a:rPr>
                        <a:t>hdfs</a:t>
                      </a:r>
                      <a:r>
                        <a:rPr lang="fr-CA" sz="2400" noProof="0" dirty="0" smtClean="0">
                          <a:solidFill>
                            <a:schemeClr val="accent1"/>
                          </a:solidFill>
                        </a:rPr>
                        <a:t> et </a:t>
                      </a:r>
                      <a:r>
                        <a:rPr lang="fr-CA" sz="2400" noProof="0" dirty="0" err="1" smtClean="0">
                          <a:solidFill>
                            <a:schemeClr val="accent1"/>
                          </a:solidFill>
                        </a:rPr>
                        <a:t>yarn</a:t>
                      </a:r>
                      <a:r>
                        <a:rPr lang="fr-CA" sz="2400" noProof="0" dirty="0" smtClean="0">
                          <a:solidFill>
                            <a:schemeClr val="accent1"/>
                          </a:solidFill>
                        </a:rPr>
                        <a:t> pas tout les services </a:t>
                      </a:r>
                      <a:r>
                        <a:rPr lang="fr-CA" sz="2400" noProof="0" dirty="0" err="1" smtClean="0">
                          <a:solidFill>
                            <a:schemeClr val="accent1"/>
                          </a:solidFill>
                        </a:rPr>
                        <a:t>travaile</a:t>
                      </a:r>
                      <a:endParaRPr lang="fr-CA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2400" noProof="0" dirty="0" smtClean="0">
                          <a:solidFill>
                            <a:schemeClr val="accent1"/>
                          </a:solidFill>
                        </a:rPr>
                        <a:t>Reconfigurer les fichiers .</a:t>
                      </a:r>
                      <a:r>
                        <a:rPr lang="fr-CA" sz="2400" noProof="0" dirty="0" err="1" smtClean="0">
                          <a:solidFill>
                            <a:schemeClr val="accent1"/>
                          </a:solidFill>
                        </a:rPr>
                        <a:t>xml</a:t>
                      </a:r>
                      <a:endParaRPr lang="fr-CA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9233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Problèmes avec téléchargement les fichiers de Internet</a:t>
                      </a:r>
                      <a:endParaRPr lang="fr-FR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Vérifier et changer les</a:t>
                      </a:r>
                      <a:r>
                        <a:rPr lang="fr-FR" sz="2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configurations de réseau</a:t>
                      </a:r>
                      <a:endParaRPr lang="fr-FR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791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0377"/>
          </a:xfrm>
        </p:spPr>
        <p:txBody>
          <a:bodyPr>
            <a:normAutofit/>
          </a:bodyPr>
          <a:lstStyle/>
          <a:p>
            <a:r>
              <a:rPr lang="fr-CA" sz="2800" dirty="0"/>
              <a:t>Problèmes et solution durant le projet (développement de code)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1493134"/>
            <a:ext cx="8915400" cy="4499111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fr-CA" sz="2400" dirty="0"/>
          </a:p>
          <a:p>
            <a:pPr marL="0" indent="0">
              <a:buNone/>
            </a:pPr>
            <a:endParaRPr lang="fr-CA" sz="2400" dirty="0"/>
          </a:p>
          <a:p>
            <a:pPr>
              <a:buFont typeface="+mj-lt"/>
              <a:buAutoNum type="arabicPeriod"/>
            </a:pPr>
            <a:endParaRPr lang="fr-F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71360"/>
              </p:ext>
            </p:extLst>
          </p:nvPr>
        </p:nvGraphicFramePr>
        <p:xfrm>
          <a:off x="2589212" y="1898430"/>
          <a:ext cx="81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schemeClr val="accent1"/>
                          </a:solidFill>
                        </a:rPr>
                        <a:t>Problème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schemeClr val="accent1"/>
                          </a:solidFill>
                        </a:rPr>
                        <a:t>Solution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2400" noProof="0" dirty="0">
                          <a:solidFill>
                            <a:schemeClr val="accent1"/>
                          </a:solidFill>
                        </a:rPr>
                        <a:t>convertir les données d'entrée du type String en type Date, diviser le String en parties;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2400" noProof="0" dirty="0">
                          <a:solidFill>
                            <a:schemeClr val="accent1"/>
                          </a:solidFill>
                        </a:rPr>
                        <a:t>étudier le matériel théorique,</a:t>
                      </a:r>
                      <a:r>
                        <a:rPr lang="fr-CA" sz="2400" baseline="0" noProof="0" dirty="0">
                          <a:solidFill>
                            <a:schemeClr val="accent1"/>
                          </a:solidFill>
                        </a:rPr>
                        <a:t> les exemples existants;</a:t>
                      </a:r>
                      <a:endParaRPr lang="fr-CA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exécution des requêtes prends beaucoup de temps;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2400" noProof="0" dirty="0">
                          <a:solidFill>
                            <a:schemeClr val="accent1"/>
                          </a:solidFill>
                        </a:rPr>
                        <a:t>étudier le matériel théorique, optimiser des requêtes;</a:t>
                      </a:r>
                      <a:endParaRPr lang="fr-FR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1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602806"/>
          </a:xfrm>
        </p:spPr>
        <p:txBody>
          <a:bodyPr>
            <a:normAutofit/>
          </a:bodyPr>
          <a:lstStyle/>
          <a:p>
            <a:r>
              <a:rPr lang="fr-CA" sz="2800" dirty="0"/>
              <a:t>Conclusion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1493134"/>
            <a:ext cx="8915400" cy="449911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CA" sz="2400" dirty="0"/>
              <a:t>Pendant le projet a été fait le taches suivantes:</a:t>
            </a:r>
          </a:p>
          <a:p>
            <a:pPr marL="400050" lvl="1" indent="0" algn="just">
              <a:buNone/>
            </a:pPr>
            <a:r>
              <a:rPr lang="fr-CA" sz="2400" dirty="0" smtClean="0"/>
              <a:t>- </a:t>
            </a:r>
            <a:r>
              <a:rPr lang="fr-CA" sz="2400" dirty="0"/>
              <a:t>cluster Hadoop a été installé et </a:t>
            </a:r>
            <a:r>
              <a:rPr lang="fr-CA" sz="2400" dirty="0" smtClean="0"/>
              <a:t>configuré manuellement;</a:t>
            </a:r>
            <a:endParaRPr lang="fr-CA" sz="2400" dirty="0"/>
          </a:p>
          <a:p>
            <a:pPr marL="400050" lvl="1" indent="0" algn="just">
              <a:buNone/>
            </a:pPr>
            <a:r>
              <a:rPr lang="fr-CA" sz="2200" dirty="0"/>
              <a:t>- </a:t>
            </a:r>
            <a:r>
              <a:rPr lang="fr-CA" sz="2400" dirty="0"/>
              <a:t>on a vérifié que les facteurs (tel que la partie de la         journée, jour de la semaine, conditions météo) ont l’influence sur l’utilisation les vélos BIXI.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Pour diminution le </a:t>
            </a:r>
            <a:r>
              <a:rPr lang="fr-CA" sz="2400" dirty="0"/>
              <a:t>temps d’exécution des requêtes c’est possible en plus d’optimiser le code des requêtes</a:t>
            </a:r>
            <a:r>
              <a:rPr lang="fr-CA" sz="2400" dirty="0" smtClean="0"/>
              <a:t>.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66404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187419"/>
            <a:ext cx="8911687" cy="725718"/>
          </a:xfrm>
        </p:spPr>
        <p:txBody>
          <a:bodyPr>
            <a:normAutofit fontScale="90000"/>
          </a:bodyPr>
          <a:lstStyle/>
          <a:p>
            <a:r>
              <a:rPr lang="fr-CA" sz="2800" dirty="0"/>
              <a:t>Description des </a:t>
            </a:r>
            <a:r>
              <a:rPr lang="fr-CA" sz="2800" dirty="0" err="1" smtClean="0"/>
              <a:t>datasets</a:t>
            </a:r>
            <a:r>
              <a:rPr lang="fr-CA" sz="2800" dirty="0"/>
              <a:t>:</a:t>
            </a:r>
            <a:r>
              <a:rPr lang="fr-CA" sz="2800" dirty="0" smtClean="0"/>
              <a:t/>
            </a:r>
            <a:br>
              <a:rPr lang="fr-CA" sz="2800" dirty="0" smtClean="0"/>
            </a:br>
            <a:endParaRPr lang="fr-CA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5499" y="797653"/>
            <a:ext cx="8915400" cy="5972797"/>
          </a:xfrm>
        </p:spPr>
        <p:txBody>
          <a:bodyPr>
            <a:normAutofit fontScale="25000" lnSpcReduction="20000"/>
          </a:bodyPr>
          <a:lstStyle/>
          <a:p>
            <a:pPr>
              <a:buFont typeface="+mj-lt"/>
              <a:buAutoNum type="arabicPeriod"/>
            </a:pPr>
            <a:r>
              <a:rPr lang="fr-CA" sz="6400" dirty="0"/>
              <a:t>les données ouvertes de BIXI;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sz="6400" dirty="0"/>
              <a:t>https://www.kaggle.com/aubertsigouin/biximtl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sz="6400" dirty="0"/>
              <a:t>Il y a 2 types de fichier, chaque contient l’information pour 4 années (2014-2017</a:t>
            </a:r>
            <a:r>
              <a:rPr lang="fr-CA" sz="64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sz="6400" dirty="0"/>
              <a:t>format </a:t>
            </a:r>
            <a:r>
              <a:rPr lang="fr-CA" sz="6400" dirty="0" smtClean="0"/>
              <a:t>des fichiers: </a:t>
            </a:r>
            <a:r>
              <a:rPr lang="fr-CA" sz="6400" dirty="0"/>
              <a:t>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sz="6400" dirty="0" smtClean="0"/>
              <a:t>la taille sommative des fichiers est 807MB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sz="6400" dirty="0"/>
              <a:t>l</a:t>
            </a:r>
            <a:r>
              <a:rPr lang="fr-CA" sz="6400" dirty="0" smtClean="0"/>
              <a:t>’information sur l’utilisation des station contient des variables:</a:t>
            </a:r>
          </a:p>
          <a:p>
            <a:pPr marL="457200" lvl="1" indent="0">
              <a:buNone/>
            </a:pPr>
            <a:r>
              <a:rPr lang="fr-CA" sz="6400" dirty="0" smtClean="0"/>
              <a:t>     - </a:t>
            </a:r>
            <a:r>
              <a:rPr lang="fr-CA" sz="6400" dirty="0" err="1" smtClean="0"/>
              <a:t>start_date</a:t>
            </a:r>
            <a:r>
              <a:rPr lang="fr-CA" sz="6400" dirty="0" smtClean="0"/>
              <a:t> (date et temps)</a:t>
            </a:r>
          </a:p>
          <a:p>
            <a:pPr marL="457200" lvl="1" indent="0">
              <a:buNone/>
            </a:pPr>
            <a:r>
              <a:rPr lang="fr-CA" sz="6400" dirty="0" smtClean="0"/>
              <a:t>     - </a:t>
            </a:r>
            <a:r>
              <a:rPr lang="fr-CA" sz="6400" dirty="0" err="1" smtClean="0"/>
              <a:t>start_station_code</a:t>
            </a:r>
            <a:endParaRPr lang="fr-CA" sz="6400" dirty="0" smtClean="0"/>
          </a:p>
          <a:p>
            <a:pPr marL="457200" lvl="1" indent="0">
              <a:buNone/>
            </a:pPr>
            <a:r>
              <a:rPr lang="fr-CA" sz="6400" dirty="0"/>
              <a:t> </a:t>
            </a:r>
            <a:r>
              <a:rPr lang="fr-CA" sz="6400" dirty="0" smtClean="0"/>
              <a:t>    - </a:t>
            </a:r>
            <a:r>
              <a:rPr lang="fr-CA" sz="6400" dirty="0" err="1" smtClean="0"/>
              <a:t>end_date</a:t>
            </a:r>
            <a:r>
              <a:rPr lang="fr-CA" sz="6400" dirty="0" smtClean="0"/>
              <a:t> (date et temps)</a:t>
            </a:r>
          </a:p>
          <a:p>
            <a:pPr marL="457200" lvl="1" indent="0">
              <a:buNone/>
            </a:pPr>
            <a:r>
              <a:rPr lang="fr-CA" sz="6400" dirty="0"/>
              <a:t> </a:t>
            </a:r>
            <a:r>
              <a:rPr lang="fr-CA" sz="6400" dirty="0" smtClean="0"/>
              <a:t>    - </a:t>
            </a:r>
            <a:r>
              <a:rPr lang="fr-CA" sz="6400" dirty="0" err="1" smtClean="0"/>
              <a:t>end_station_code</a:t>
            </a:r>
            <a:endParaRPr lang="fr-CA" sz="6400" dirty="0" smtClean="0"/>
          </a:p>
          <a:p>
            <a:pPr marL="457200" lvl="1" indent="0">
              <a:buNone/>
            </a:pPr>
            <a:r>
              <a:rPr lang="fr-CA" sz="6400" dirty="0"/>
              <a:t> </a:t>
            </a:r>
            <a:r>
              <a:rPr lang="fr-CA" sz="6400" dirty="0" smtClean="0"/>
              <a:t>    - </a:t>
            </a:r>
            <a:r>
              <a:rPr lang="fr-CA" sz="6400" dirty="0" err="1" smtClean="0"/>
              <a:t>durations_sec</a:t>
            </a:r>
            <a:endParaRPr lang="fr-CA" sz="6400" dirty="0" smtClean="0"/>
          </a:p>
          <a:p>
            <a:pPr marL="457200" lvl="1" indent="0">
              <a:buNone/>
            </a:pPr>
            <a:r>
              <a:rPr lang="fr-CA" sz="6400" dirty="0"/>
              <a:t> </a:t>
            </a:r>
            <a:r>
              <a:rPr lang="fr-CA" sz="6400" dirty="0" smtClean="0"/>
              <a:t>    - </a:t>
            </a:r>
            <a:r>
              <a:rPr lang="fr-CA" sz="6400" dirty="0" err="1" smtClean="0"/>
              <a:t>is_member</a:t>
            </a:r>
            <a:endParaRPr lang="fr-CA" sz="6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CA" sz="6400" dirty="0"/>
              <a:t>l</a:t>
            </a:r>
            <a:r>
              <a:rPr lang="fr-CA" sz="6400" dirty="0" smtClean="0"/>
              <a:t>’information sur les station contient des variables:</a:t>
            </a:r>
          </a:p>
          <a:p>
            <a:pPr marL="457200" lvl="1" indent="0">
              <a:buNone/>
            </a:pPr>
            <a:r>
              <a:rPr lang="fr-CA" sz="6400" dirty="0"/>
              <a:t> </a:t>
            </a:r>
            <a:r>
              <a:rPr lang="fr-CA" sz="6400" dirty="0" smtClean="0"/>
              <a:t>     - </a:t>
            </a:r>
            <a:r>
              <a:rPr lang="fr-CA" sz="6400" dirty="0" err="1" smtClean="0"/>
              <a:t>code_station</a:t>
            </a:r>
            <a:endParaRPr lang="fr-CA" sz="6400" dirty="0" smtClean="0"/>
          </a:p>
          <a:p>
            <a:pPr marL="457200" lvl="1" indent="0">
              <a:buNone/>
            </a:pPr>
            <a:r>
              <a:rPr lang="fr-CA" sz="6400" dirty="0"/>
              <a:t> </a:t>
            </a:r>
            <a:r>
              <a:rPr lang="fr-CA" sz="6400" dirty="0" smtClean="0"/>
              <a:t>     - </a:t>
            </a:r>
            <a:r>
              <a:rPr lang="fr-CA" sz="6400" dirty="0" err="1" smtClean="0"/>
              <a:t>name</a:t>
            </a:r>
            <a:endParaRPr lang="fr-CA" sz="6400" dirty="0" smtClean="0"/>
          </a:p>
          <a:p>
            <a:pPr marL="457200" lvl="1" indent="0">
              <a:buNone/>
            </a:pPr>
            <a:r>
              <a:rPr lang="fr-CA" sz="6400" dirty="0"/>
              <a:t> </a:t>
            </a:r>
            <a:r>
              <a:rPr lang="fr-CA" sz="6400" dirty="0" smtClean="0"/>
              <a:t>     - latitude</a:t>
            </a:r>
          </a:p>
          <a:p>
            <a:pPr marL="457200" lvl="1" indent="0">
              <a:buNone/>
            </a:pPr>
            <a:r>
              <a:rPr lang="fr-CA" sz="6400" dirty="0"/>
              <a:t> </a:t>
            </a:r>
            <a:r>
              <a:rPr lang="fr-CA" sz="6400" dirty="0" smtClean="0"/>
              <a:t>     - longitude</a:t>
            </a:r>
            <a:endParaRPr lang="fr-CA" sz="6400" dirty="0"/>
          </a:p>
          <a:p>
            <a:pPr marL="457200" lvl="1" indent="0">
              <a:buNone/>
            </a:pPr>
            <a:endParaRPr lang="fr-CA" sz="2600" dirty="0"/>
          </a:p>
          <a:p>
            <a:pPr lvl="1">
              <a:buFont typeface="Arial" panose="020B0604020202020204" pitchFamily="34" charset="0"/>
              <a:buChar char="•"/>
            </a:pPr>
            <a:endParaRPr lang="fr-CA" sz="2600" dirty="0"/>
          </a:p>
          <a:p>
            <a:pPr lvl="1">
              <a:buFont typeface="Arial" panose="020B0604020202020204" pitchFamily="34" charset="0"/>
              <a:buChar char="•"/>
            </a:pPr>
            <a:endParaRPr lang="fr-CA" sz="2600" dirty="0"/>
          </a:p>
          <a:p>
            <a:pPr lvl="1">
              <a:buFont typeface="Arial" panose="020B0604020202020204" pitchFamily="34" charset="0"/>
              <a:buChar char="•"/>
            </a:pPr>
            <a:endParaRPr lang="fr-CA" sz="2600" dirty="0"/>
          </a:p>
        </p:txBody>
      </p:sp>
    </p:spTree>
    <p:extLst>
      <p:ext uri="{BB962C8B-B14F-4D97-AF65-F5344CB8AC3E}">
        <p14:creationId xmlns:p14="http://schemas.microsoft.com/office/powerpoint/2010/main" val="57157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187419"/>
            <a:ext cx="8911687" cy="725718"/>
          </a:xfrm>
        </p:spPr>
        <p:txBody>
          <a:bodyPr>
            <a:normAutofit fontScale="90000"/>
          </a:bodyPr>
          <a:lstStyle/>
          <a:p>
            <a:r>
              <a:rPr lang="fr-CA" sz="2800" dirty="0"/>
              <a:t>Description des </a:t>
            </a:r>
            <a:r>
              <a:rPr lang="fr-CA" sz="2800" dirty="0" err="1" smtClean="0"/>
              <a:t>datasets</a:t>
            </a:r>
            <a:r>
              <a:rPr lang="fr-CA" sz="2800" dirty="0"/>
              <a:t>:</a:t>
            </a:r>
            <a:r>
              <a:rPr lang="fr-CA" sz="2800" dirty="0" smtClean="0"/>
              <a:t/>
            </a:r>
            <a:br>
              <a:rPr lang="fr-CA" sz="2800" dirty="0" smtClean="0"/>
            </a:br>
            <a:endParaRPr lang="fr-CA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5499" y="797654"/>
            <a:ext cx="8915400" cy="57041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1600" dirty="0" smtClean="0"/>
              <a:t>2. L’information </a:t>
            </a:r>
            <a:r>
              <a:rPr lang="fr-CA" sz="1600" dirty="0"/>
              <a:t>météo: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http://</a:t>
            </a:r>
            <a:r>
              <a:rPr lang="fr-CA" dirty="0" err="1"/>
              <a:t>climat.meteo.gc.ca</a:t>
            </a:r>
            <a:r>
              <a:rPr lang="fr-CA" dirty="0"/>
              <a:t>/</a:t>
            </a:r>
            <a:r>
              <a:rPr lang="fr-CA" dirty="0" err="1"/>
              <a:t>climate_data</a:t>
            </a:r>
            <a:r>
              <a:rPr lang="fr-CA" dirty="0"/>
              <a:t>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format </a:t>
            </a:r>
            <a:r>
              <a:rPr lang="fr-CA" dirty="0" smtClean="0"/>
              <a:t>des fichiers: </a:t>
            </a:r>
            <a:r>
              <a:rPr lang="fr-CA" dirty="0"/>
              <a:t>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la </a:t>
            </a:r>
            <a:r>
              <a:rPr lang="fr-CA" dirty="0"/>
              <a:t>taille sommative des fichiers est </a:t>
            </a:r>
            <a:r>
              <a:rPr lang="fr-CA" dirty="0" smtClean="0"/>
              <a:t>50 KB</a:t>
            </a:r>
            <a:endParaRPr lang="fr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c</a:t>
            </a:r>
            <a:r>
              <a:rPr lang="fr-CA" dirty="0" smtClean="0"/>
              <a:t>ontient des variables:</a:t>
            </a:r>
          </a:p>
          <a:p>
            <a:pPr marL="457200" lvl="1" indent="0">
              <a:buNone/>
            </a:pPr>
            <a:r>
              <a:rPr lang="fr-CA" dirty="0"/>
              <a:t> </a:t>
            </a:r>
            <a:r>
              <a:rPr lang="fr-CA" dirty="0" smtClean="0"/>
              <a:t>   - date</a:t>
            </a:r>
          </a:p>
          <a:p>
            <a:pPr marL="457200" lvl="1" indent="0">
              <a:buNone/>
            </a:pPr>
            <a:r>
              <a:rPr lang="fr-CA" dirty="0"/>
              <a:t> </a:t>
            </a:r>
            <a:r>
              <a:rPr lang="fr-CA" dirty="0" smtClean="0"/>
              <a:t>   - max température</a:t>
            </a:r>
          </a:p>
          <a:p>
            <a:pPr marL="457200" lvl="1" indent="0">
              <a:buNone/>
            </a:pPr>
            <a:r>
              <a:rPr lang="fr-CA" dirty="0"/>
              <a:t> </a:t>
            </a:r>
            <a:r>
              <a:rPr lang="fr-CA" dirty="0" smtClean="0"/>
              <a:t>   - min </a:t>
            </a:r>
            <a:r>
              <a:rPr lang="fr-CA" dirty="0"/>
              <a:t>température</a:t>
            </a:r>
          </a:p>
          <a:p>
            <a:pPr marL="457200" lvl="1" indent="0">
              <a:buNone/>
            </a:pPr>
            <a:r>
              <a:rPr lang="fr-CA" dirty="0" smtClean="0"/>
              <a:t>    </a:t>
            </a:r>
            <a:r>
              <a:rPr lang="fr-CA" dirty="0"/>
              <a:t>- moyenne température</a:t>
            </a:r>
          </a:p>
          <a:p>
            <a:pPr marL="457200" lvl="1" indent="0">
              <a:buNone/>
            </a:pPr>
            <a:r>
              <a:rPr lang="fr-CA" dirty="0" smtClean="0"/>
              <a:t>    - </a:t>
            </a:r>
            <a:r>
              <a:rPr lang="en-CA" dirty="0" err="1" smtClean="0"/>
              <a:t>pluie</a:t>
            </a:r>
            <a:endParaRPr lang="fr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n</a:t>
            </a:r>
            <a:r>
              <a:rPr lang="fr-CA" dirty="0" smtClean="0"/>
              <a:t>ettoyage</a:t>
            </a:r>
            <a:r>
              <a:rPr lang="fr-CA" dirty="0"/>
              <a:t>: reste seulement les période de 14 avril a 15 novembre (période de fonction de BIXI)</a:t>
            </a:r>
          </a:p>
          <a:p>
            <a:pPr>
              <a:buFont typeface="+mj-lt"/>
              <a:buAutoNum type="arabicPeriod"/>
            </a:pPr>
            <a:r>
              <a:rPr lang="fr-CA" sz="1600" dirty="0"/>
              <a:t>Le calendrier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>
                <a:hlinkClick r:id="rId2"/>
              </a:rPr>
              <a:t>https://quebec.huffingtonpost.ca</a:t>
            </a:r>
            <a:endParaRPr lang="fr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date </a:t>
            </a:r>
            <a:r>
              <a:rPr lang="fr-CA" dirty="0"/>
              <a:t>et description de jour (régulier, fin de la semaine, congé</a:t>
            </a:r>
            <a:r>
              <a:rPr lang="fr-CA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f</a:t>
            </a:r>
            <a:r>
              <a:rPr lang="fr-CA" dirty="0" smtClean="0"/>
              <a:t>ormat de fichier: csv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3386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  <a:alpha val="14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35126"/>
            <a:ext cx="8911687" cy="950605"/>
          </a:xfrm>
        </p:spPr>
        <p:txBody>
          <a:bodyPr>
            <a:normAutofit/>
          </a:bodyPr>
          <a:lstStyle/>
          <a:p>
            <a:r>
              <a:rPr lang="fr-CA" sz="2800" dirty="0"/>
              <a:t>Choix d’environnement matériel et logiciel pour stockage et traitement: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58491" y="1828907"/>
            <a:ext cx="8329114" cy="1134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  <a:buClrTx/>
              <a:buFont typeface="Arial" charset="0"/>
              <a:buChar char="•"/>
            </a:pPr>
            <a:r>
              <a:rPr lang="fr-CA" sz="2400" dirty="0">
                <a:solidFill>
                  <a:schemeClr val="tx2">
                    <a:lumMod val="75000"/>
                  </a:schemeClr>
                </a:solidFill>
              </a:rPr>
              <a:t>Pour effectuer les taches du projet nous allons utiliser: </a:t>
            </a:r>
          </a:p>
          <a:p>
            <a:pPr marL="0" indent="0" defTabSz="914400">
              <a:spcBef>
                <a:spcPts val="0"/>
              </a:spcBef>
              <a:buClrTx/>
              <a:buFont typeface="Wingdings 3" charset="2"/>
              <a:buNone/>
            </a:pP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  <a:p>
            <a:pPr defTabSz="914400">
              <a:spcBef>
                <a:spcPts val="0"/>
              </a:spcBef>
              <a:buClrTx/>
              <a:buFont typeface="Arial" charset="0"/>
              <a:buChar char="•"/>
            </a:pP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  <a:p>
            <a:pPr defTabSz="914400">
              <a:spcBef>
                <a:spcPts val="0"/>
              </a:spcBef>
              <a:buClrTx/>
              <a:buFont typeface="Arial" charset="0"/>
              <a:buChar char="•"/>
            </a:pP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defTabSz="914400">
              <a:spcBef>
                <a:spcPts val="0"/>
              </a:spcBef>
              <a:buClrTx/>
              <a:buFont typeface="Wingdings 3" charset="2"/>
              <a:buNone/>
            </a:pP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defTabSz="914400">
              <a:spcBef>
                <a:spcPts val="0"/>
              </a:spcBef>
              <a:buClrTx/>
              <a:buFont typeface="Wingdings 3" charset="2"/>
              <a:buNone/>
            </a:pP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defTabSz="914400">
              <a:spcBef>
                <a:spcPts val="0"/>
              </a:spcBef>
              <a:buClrTx/>
              <a:buFont typeface="Wingdings 3" charset="2"/>
              <a:buNone/>
            </a:pPr>
            <a:endParaRPr lang="fr-CA" sz="2400" dirty="0">
              <a:solidFill>
                <a:schemeClr val="tx2">
                  <a:lumMod val="50000"/>
                </a:schemeClr>
              </a:solidFill>
            </a:endParaRPr>
          </a:p>
          <a:p>
            <a:pPr defTabSz="914400">
              <a:spcBef>
                <a:spcPts val="0"/>
              </a:spcBef>
              <a:buClrTx/>
              <a:buFont typeface="Arial" charset="0"/>
              <a:buChar char="•"/>
            </a:pPr>
            <a:endParaRPr lang="fr-CA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15" y="2794321"/>
            <a:ext cx="2654300" cy="237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153" y="2794321"/>
            <a:ext cx="4178300" cy="199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50" y="4834520"/>
            <a:ext cx="3606800" cy="1092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6590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19394"/>
            <a:ext cx="8911687" cy="950047"/>
          </a:xfrm>
        </p:spPr>
        <p:txBody>
          <a:bodyPr>
            <a:normAutofit/>
          </a:bodyPr>
          <a:lstStyle/>
          <a:p>
            <a:r>
              <a:rPr lang="fr-CA" sz="2800" dirty="0"/>
              <a:t>Les étapes de mise en place et de la configuration du </a:t>
            </a:r>
            <a:r>
              <a:rPr lang="fr-CA" sz="2800" dirty="0" smtClean="0"/>
              <a:t>cluster. Single </a:t>
            </a:r>
            <a:r>
              <a:rPr lang="fr-CA" sz="2800" dirty="0" err="1" smtClean="0"/>
              <a:t>node</a:t>
            </a:r>
            <a:r>
              <a:rPr lang="fr-CA" sz="2800" dirty="0" smtClean="0"/>
              <a:t>.</a:t>
            </a:r>
            <a:endParaRPr lang="fr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4157"/>
            <a:ext cx="8915400" cy="4976767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fr-FR" sz="2400" dirty="0" smtClean="0"/>
              <a:t>Créer une machine virtuelle Linux avec la système opérationnelle Debian.</a:t>
            </a:r>
            <a:endParaRPr lang="fr-FR" sz="2400" dirty="0"/>
          </a:p>
          <a:p>
            <a:pPr>
              <a:buFont typeface="Arial" charset="0"/>
              <a:buChar char="•"/>
            </a:pPr>
            <a:r>
              <a:rPr lang="fr-FR" sz="2400" dirty="0" smtClean="0"/>
              <a:t>Démarrer la machine virtuelle.</a:t>
            </a:r>
          </a:p>
          <a:p>
            <a:pPr>
              <a:buFont typeface="Arial" charset="0"/>
              <a:buChar char="•"/>
            </a:pPr>
            <a:r>
              <a:rPr lang="fr-FR" sz="2400" dirty="0" smtClean="0"/>
              <a:t>Ajouter le groupe Hadoop er usager.</a:t>
            </a:r>
          </a:p>
          <a:p>
            <a:pPr>
              <a:buFont typeface="Arial" charset="0"/>
              <a:buChar char="•"/>
            </a:pPr>
            <a:r>
              <a:rPr lang="fr-FR" sz="2400" dirty="0" smtClean="0"/>
              <a:t>Télécharger et installer Java.</a:t>
            </a:r>
          </a:p>
          <a:p>
            <a:pPr>
              <a:buFont typeface="Arial" charset="0"/>
              <a:buChar char="•"/>
            </a:pPr>
            <a:r>
              <a:rPr lang="fr-FR" sz="2400" dirty="0" smtClean="0"/>
              <a:t>Télécharger et installer Hadoop.</a:t>
            </a:r>
          </a:p>
          <a:p>
            <a:pPr>
              <a:buFont typeface="Arial" charset="0"/>
              <a:buChar char="•"/>
            </a:pPr>
            <a:r>
              <a:rPr lang="fr-FR" sz="2400" dirty="0" smtClean="0"/>
              <a:t>Configurer Hadoop (ajouter les données de configuration dans les fichiers core-site.xml, </a:t>
            </a:r>
            <a:r>
              <a:rPr lang="fr-FR" sz="2400" dirty="0" err="1" smtClean="0"/>
              <a:t>mapred-site.xml</a:t>
            </a:r>
            <a:r>
              <a:rPr lang="fr-FR" sz="2400" dirty="0" smtClean="0"/>
              <a:t>, </a:t>
            </a:r>
            <a:r>
              <a:rPr lang="fr-FR" sz="2400" dirty="0" err="1" smtClean="0"/>
              <a:t>hdfs-site.xml</a:t>
            </a:r>
            <a:r>
              <a:rPr lang="fr-FR" sz="2400" dirty="0" smtClean="0"/>
              <a:t>, </a:t>
            </a:r>
            <a:r>
              <a:rPr lang="fr-FR" sz="2400" dirty="0" err="1" smtClean="0"/>
              <a:t>yarn-site.xml</a:t>
            </a:r>
            <a:r>
              <a:rPr lang="fr-FR" sz="2400" dirty="0" smtClean="0"/>
              <a:t>).</a:t>
            </a:r>
          </a:p>
          <a:p>
            <a:pPr>
              <a:buFont typeface="Arial" charset="0"/>
              <a:buChar char="•"/>
            </a:pPr>
            <a:r>
              <a:rPr lang="fr-FR" sz="2400" dirty="0" smtClean="0"/>
              <a:t>Effectuer le formatage et démarrage du cluster Hadoop.</a:t>
            </a:r>
          </a:p>
          <a:p>
            <a:pPr>
              <a:buFont typeface="Arial" charset="0"/>
              <a:buChar char="•"/>
            </a:pPr>
            <a:r>
              <a:rPr lang="fr-FR" sz="2400" dirty="0" smtClean="0"/>
              <a:t>Vérifier le travail.</a:t>
            </a:r>
          </a:p>
          <a:p>
            <a:pPr>
              <a:buFont typeface="+mj-lt"/>
              <a:buAutoNum type="arabicPeriod"/>
            </a:pPr>
            <a:endParaRPr lang="fr-FR" sz="2400" dirty="0"/>
          </a:p>
          <a:p>
            <a:pPr>
              <a:buFont typeface="+mj-lt"/>
              <a:buAutoNum type="arabicPeriod"/>
            </a:pPr>
            <a:endParaRPr lang="fr-FR" dirty="0"/>
          </a:p>
          <a:p>
            <a:pPr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499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50376"/>
            <a:ext cx="8911687" cy="1364775"/>
          </a:xfrm>
        </p:spPr>
        <p:txBody>
          <a:bodyPr>
            <a:noAutofit/>
          </a:bodyPr>
          <a:lstStyle/>
          <a:p>
            <a:r>
              <a:rPr lang="fr-CA" sz="2800" dirty="0"/>
              <a:t>Les étapes de mise en place et de la configuration du </a:t>
            </a:r>
            <a:r>
              <a:rPr lang="fr-CA" sz="2800" dirty="0" smtClean="0"/>
              <a:t>cluster. Cluster avec plusieurs datanodes </a:t>
            </a:r>
            <a:r>
              <a:rPr lang="mr-IN" sz="2800" dirty="0" smtClean="0"/>
              <a:t>–</a:t>
            </a:r>
            <a:r>
              <a:rPr lang="fr-CA" sz="2800" dirty="0" smtClean="0"/>
              <a:t> partie1</a:t>
            </a:r>
            <a:endParaRPr lang="fr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15151"/>
            <a:ext cx="8915400" cy="5042849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fr-FR" sz="2400" dirty="0" smtClean="0"/>
              <a:t>Configurer le réseau avec 2 adapters (1 </a:t>
            </a:r>
            <a:r>
              <a:rPr lang="mr-IN" sz="2400" dirty="0" smtClean="0"/>
              <a:t>–</a:t>
            </a:r>
            <a:r>
              <a:rPr lang="fr-FR" sz="2400" dirty="0" smtClean="0"/>
              <a:t> bridge adapter, 2 </a:t>
            </a:r>
            <a:r>
              <a:rPr lang="mr-IN" sz="2400" dirty="0" smtClean="0"/>
              <a:t>–</a:t>
            </a:r>
            <a:r>
              <a:rPr lang="fr-FR" sz="2400" dirty="0" smtClean="0"/>
              <a:t> host-</a:t>
            </a:r>
            <a:r>
              <a:rPr lang="fr-FR" sz="2400" dirty="0" err="1" smtClean="0"/>
              <a:t>only</a:t>
            </a:r>
            <a:r>
              <a:rPr lang="fr-FR" sz="2400" dirty="0" smtClean="0"/>
              <a:t> adapter).</a:t>
            </a:r>
          </a:p>
          <a:p>
            <a:pPr>
              <a:buFont typeface="Arial" charset="0"/>
              <a:buChar char="•"/>
            </a:pPr>
            <a:r>
              <a:rPr lang="fr-FR" sz="2400" dirty="0" smtClean="0"/>
              <a:t>Faire le clone de la machine virtuelle</a:t>
            </a:r>
          </a:p>
          <a:p>
            <a:pPr>
              <a:buFont typeface="Arial" charset="0"/>
              <a:buChar char="•"/>
            </a:pPr>
            <a:r>
              <a:rPr lang="fr-FR" sz="2400" dirty="0" smtClean="0"/>
              <a:t>Démarrer 2 machine, changer sur chaque machine le fichier /</a:t>
            </a:r>
            <a:r>
              <a:rPr lang="fr-FR" sz="2400" dirty="0" err="1" smtClean="0"/>
              <a:t>etc</a:t>
            </a:r>
            <a:r>
              <a:rPr lang="fr-FR" sz="2400" dirty="0" smtClean="0"/>
              <a:t>/</a:t>
            </a:r>
            <a:r>
              <a:rPr lang="fr-FR" sz="2400" dirty="0" err="1" smtClean="0"/>
              <a:t>hostnames</a:t>
            </a:r>
            <a:r>
              <a:rPr lang="fr-FR" sz="2400" dirty="0" smtClean="0"/>
              <a:t> (</a:t>
            </a:r>
            <a:r>
              <a:rPr lang="fr-FR" sz="2400" dirty="0" err="1" smtClean="0"/>
              <a:t>namenome</a:t>
            </a:r>
            <a:r>
              <a:rPr lang="fr-FR" sz="2400" dirty="0" smtClean="0"/>
              <a:t> et datanode1)</a:t>
            </a:r>
          </a:p>
          <a:p>
            <a:pPr>
              <a:buFont typeface="Arial" charset="0"/>
              <a:buChar char="•"/>
            </a:pPr>
            <a:r>
              <a:rPr lang="fr-CA" sz="2400" dirty="0"/>
              <a:t>Pour chaque machine modifier le fichier /</a:t>
            </a:r>
            <a:r>
              <a:rPr lang="fr-CA" sz="2400" dirty="0" err="1"/>
              <a:t>etc</a:t>
            </a:r>
            <a:r>
              <a:rPr lang="fr-CA" sz="2400" dirty="0"/>
              <a:t>/hosts (ajouter l’information </a:t>
            </a:r>
            <a:r>
              <a:rPr lang="fr-CA" sz="2400" dirty="0" smtClean="0"/>
              <a:t>suivante - les adresses statiques)</a:t>
            </a:r>
            <a:endParaRPr lang="en-US" sz="2400" dirty="0"/>
          </a:p>
          <a:p>
            <a:pPr marL="800100" lvl="2" indent="0">
              <a:buNone/>
            </a:pPr>
            <a:r>
              <a:rPr lang="fr-CA" sz="2000" dirty="0" smtClean="0"/>
              <a:t>192.168.56.102 namenode</a:t>
            </a:r>
          </a:p>
          <a:p>
            <a:pPr marL="800100" lvl="2" indent="0">
              <a:buNone/>
            </a:pPr>
            <a:r>
              <a:rPr lang="fr-CA" sz="2000" dirty="0" smtClean="0"/>
              <a:t>192.168.56.103 datanode1</a:t>
            </a:r>
            <a:endParaRPr lang="en-US" sz="2000" dirty="0"/>
          </a:p>
          <a:p>
            <a:pPr>
              <a:buFont typeface="Arial" charset="0"/>
              <a:buChar char="•"/>
            </a:pPr>
            <a:r>
              <a:rPr lang="fr-CA" sz="2400" dirty="0" smtClean="0"/>
              <a:t>Pour </a:t>
            </a:r>
            <a:r>
              <a:rPr lang="fr-CA" sz="2400" dirty="0"/>
              <a:t>chaque machine modifier le fichier /</a:t>
            </a:r>
            <a:r>
              <a:rPr lang="fr-CA" sz="2400" dirty="0" err="1"/>
              <a:t>etc</a:t>
            </a:r>
            <a:r>
              <a:rPr lang="fr-CA" sz="2400" dirty="0"/>
              <a:t>/network/interfaces et écrire les configurations des réseaux (</a:t>
            </a:r>
            <a:r>
              <a:rPr lang="fr-CA" sz="2400" dirty="0" smtClean="0"/>
              <a:t>eth1 </a:t>
            </a:r>
            <a:r>
              <a:rPr lang="fr-CA" sz="2400" dirty="0"/>
              <a:t>– </a:t>
            </a:r>
            <a:r>
              <a:rPr lang="fr-CA" sz="2400" dirty="0" err="1"/>
              <a:t>static</a:t>
            </a:r>
            <a:r>
              <a:rPr lang="fr-CA" sz="2400" dirty="0"/>
              <a:t> ip </a:t>
            </a:r>
            <a:r>
              <a:rPr lang="fr-CA" sz="2400" dirty="0" err="1"/>
              <a:t>address</a:t>
            </a:r>
            <a:r>
              <a:rPr lang="fr-CA" sz="2400" dirty="0"/>
              <a:t>, </a:t>
            </a:r>
            <a:r>
              <a:rPr lang="fr-CA" sz="2400" dirty="0" smtClean="0"/>
              <a:t>eth0 </a:t>
            </a:r>
            <a:r>
              <a:rPr lang="fr-CA" sz="2400" dirty="0"/>
              <a:t>– </a:t>
            </a:r>
            <a:r>
              <a:rPr lang="fr-CA" sz="2400" dirty="0" err="1"/>
              <a:t>dhcp</a:t>
            </a:r>
            <a:r>
              <a:rPr lang="fr-CA" sz="2400" dirty="0"/>
              <a:t>);</a:t>
            </a:r>
            <a:r>
              <a:rPr lang="en-US" sz="2400" dirty="0"/>
              <a:t> 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>
              <a:buFont typeface="+mj-lt"/>
              <a:buAutoNum type="arabicPeriod"/>
            </a:pPr>
            <a:endParaRPr lang="fr-FR" sz="2400" dirty="0"/>
          </a:p>
          <a:p>
            <a:pPr>
              <a:buFont typeface="+mj-lt"/>
              <a:buAutoNum type="arabicPeriod"/>
            </a:pPr>
            <a:endParaRPr lang="fr-FR" dirty="0"/>
          </a:p>
          <a:p>
            <a:pPr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7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50376"/>
            <a:ext cx="8911687" cy="1364775"/>
          </a:xfrm>
        </p:spPr>
        <p:txBody>
          <a:bodyPr>
            <a:noAutofit/>
          </a:bodyPr>
          <a:lstStyle/>
          <a:p>
            <a:r>
              <a:rPr lang="fr-CA" sz="2800" dirty="0"/>
              <a:t>Les étapes de mise en place et de la configuration du </a:t>
            </a:r>
            <a:r>
              <a:rPr lang="fr-CA" sz="2800" dirty="0" smtClean="0"/>
              <a:t>cluster. Cluster avec plusieurs datanodes </a:t>
            </a:r>
            <a:r>
              <a:rPr lang="mr-IN" sz="2800" dirty="0" smtClean="0"/>
              <a:t>–</a:t>
            </a:r>
            <a:r>
              <a:rPr lang="fr-CA" sz="2800" dirty="0" smtClean="0"/>
              <a:t> partie2</a:t>
            </a:r>
            <a:endParaRPr lang="fr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15151"/>
            <a:ext cx="8915400" cy="46471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fr-FR" sz="2400" dirty="0" smtClean="0"/>
              <a:t>Configurer les </a:t>
            </a:r>
            <a:r>
              <a:rPr lang="fr-FR" sz="2400" dirty="0"/>
              <a:t>fichiers core-site.xml, </a:t>
            </a:r>
            <a:r>
              <a:rPr lang="fr-FR" sz="2400" dirty="0" err="1"/>
              <a:t>mapred-site.xml</a:t>
            </a:r>
            <a:r>
              <a:rPr lang="fr-FR" sz="2400" dirty="0"/>
              <a:t>, </a:t>
            </a:r>
            <a:r>
              <a:rPr lang="fr-FR" sz="2400" dirty="0" err="1"/>
              <a:t>hdfs-site.xml</a:t>
            </a:r>
            <a:r>
              <a:rPr lang="fr-FR" sz="2400" dirty="0"/>
              <a:t>, </a:t>
            </a:r>
            <a:r>
              <a:rPr lang="fr-FR" sz="2400" dirty="0" err="1" smtClean="0"/>
              <a:t>yarn-site.xml</a:t>
            </a:r>
            <a:r>
              <a:rPr lang="fr-FR" sz="2400" dirty="0" smtClean="0"/>
              <a:t> au niveau de </a:t>
            </a:r>
            <a:r>
              <a:rPr lang="fr-FR" sz="2400" dirty="0" err="1" smtClean="0"/>
              <a:t>datanode</a:t>
            </a:r>
            <a:r>
              <a:rPr lang="fr-FR" sz="2400" dirty="0" smtClean="0"/>
              <a:t> et namenode.</a:t>
            </a:r>
          </a:p>
          <a:p>
            <a:pPr lvl="0">
              <a:buFont typeface="Arial" charset="0"/>
              <a:buChar char="•"/>
            </a:pPr>
            <a:r>
              <a:rPr lang="fr-FR" sz="2400" dirty="0" smtClean="0"/>
              <a:t>Au niveau de namenode </a:t>
            </a:r>
            <a:r>
              <a:rPr lang="fr-CA" sz="2400" dirty="0"/>
              <a:t>éditer le fichier </a:t>
            </a:r>
            <a:r>
              <a:rPr lang="fr-CA" sz="2400" b="1" dirty="0"/>
              <a:t>slaves</a:t>
            </a:r>
            <a:r>
              <a:rPr lang="fr-CA" sz="2400" dirty="0"/>
              <a:t> et ajouter</a:t>
            </a:r>
            <a:endParaRPr lang="en-US" sz="2400" dirty="0"/>
          </a:p>
          <a:p>
            <a:pPr marL="800100" lvl="2" indent="0">
              <a:buNone/>
            </a:pPr>
            <a:r>
              <a:rPr lang="fr-CA" sz="2000" dirty="0"/>
              <a:t>192.168.56.102</a:t>
            </a:r>
            <a:endParaRPr lang="en-US" sz="2000" dirty="0"/>
          </a:p>
          <a:p>
            <a:pPr marL="800100" lvl="2" indent="0">
              <a:buNone/>
            </a:pPr>
            <a:r>
              <a:rPr lang="fr-CA" sz="2000" dirty="0"/>
              <a:t>192.168.56.103    </a:t>
            </a:r>
            <a:endParaRPr lang="en-US" sz="2000" dirty="0"/>
          </a:p>
          <a:p>
            <a:pPr>
              <a:buFont typeface="Arial" charset="0"/>
              <a:buChar char="•"/>
            </a:pPr>
            <a:r>
              <a:rPr lang="fr-FR" sz="2400" dirty="0" smtClean="0"/>
              <a:t>Démarrer </a:t>
            </a:r>
            <a:r>
              <a:rPr lang="fr-FR" sz="2400" dirty="0" err="1" smtClean="0"/>
              <a:t>hdfs</a:t>
            </a:r>
            <a:r>
              <a:rPr lang="fr-FR" sz="2400" dirty="0" smtClean="0"/>
              <a:t> et </a:t>
            </a:r>
            <a:r>
              <a:rPr lang="fr-FR" sz="2400" dirty="0" err="1" smtClean="0"/>
              <a:t>yarn</a:t>
            </a:r>
            <a:r>
              <a:rPr lang="fr-FR" sz="2400" dirty="0" smtClean="0"/>
              <a:t>.</a:t>
            </a:r>
          </a:p>
          <a:p>
            <a:pPr>
              <a:buFont typeface="Arial" charset="0"/>
              <a:buChar char="•"/>
            </a:pPr>
            <a:endParaRPr lang="fr-FR" sz="2400" dirty="0" smtClean="0"/>
          </a:p>
          <a:p>
            <a:pPr>
              <a:buFont typeface="Arial" charset="0"/>
              <a:buChar char="•"/>
            </a:pPr>
            <a:endParaRPr lang="fr-FR" sz="2400" dirty="0" smtClean="0"/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>
              <a:buFont typeface="+mj-lt"/>
              <a:buAutoNum type="arabicPeriod"/>
            </a:pPr>
            <a:endParaRPr lang="fr-FR" sz="2400" dirty="0"/>
          </a:p>
          <a:p>
            <a:pPr>
              <a:buFont typeface="+mj-lt"/>
              <a:buAutoNum type="arabicPeriod"/>
            </a:pPr>
            <a:endParaRPr lang="fr-FR" dirty="0"/>
          </a:p>
          <a:p>
            <a:pPr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11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50377"/>
            <a:ext cx="8911687" cy="1078172"/>
          </a:xfrm>
        </p:spPr>
        <p:txBody>
          <a:bodyPr>
            <a:noAutofit/>
          </a:bodyPr>
          <a:lstStyle/>
          <a:p>
            <a:r>
              <a:rPr lang="fr-CA" sz="2800" dirty="0"/>
              <a:t>Les étapes de mise en place et de la configuration du </a:t>
            </a:r>
            <a:r>
              <a:rPr lang="fr-CA" sz="2800" dirty="0" smtClean="0"/>
              <a:t>cluster. </a:t>
            </a:r>
            <a:r>
              <a:rPr lang="en-CA" sz="2800" dirty="0" smtClean="0"/>
              <a:t>Installation Hue et Hive</a:t>
            </a:r>
            <a:endParaRPr lang="fr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28548"/>
            <a:ext cx="9297988" cy="5042849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fr-CA" sz="2400" dirty="0" smtClean="0"/>
              <a:t>Au niveau de namenode installer les packages: </a:t>
            </a:r>
            <a:r>
              <a:rPr lang="fr-CA" sz="2400" dirty="0" err="1" smtClean="0"/>
              <a:t>ant</a:t>
            </a:r>
            <a:r>
              <a:rPr lang="fr-CA" sz="2400" dirty="0" smtClean="0"/>
              <a:t>, </a:t>
            </a:r>
            <a:r>
              <a:rPr lang="fr-CA" sz="2400" dirty="0" err="1" smtClean="0"/>
              <a:t>make</a:t>
            </a:r>
            <a:r>
              <a:rPr lang="fr-CA" sz="2400" dirty="0" smtClean="0"/>
              <a:t>, libgmp3-dev, </a:t>
            </a:r>
            <a:r>
              <a:rPr lang="fr-CA" sz="2400" dirty="0" err="1" smtClean="0"/>
              <a:t>gcc</a:t>
            </a:r>
            <a:r>
              <a:rPr lang="fr-CA" sz="2400" dirty="0" smtClean="0"/>
              <a:t> g++, libkrb5-dev </a:t>
            </a:r>
            <a:r>
              <a:rPr lang="fr-CA" sz="2400" dirty="0" err="1" smtClean="0"/>
              <a:t>libmysqlclient-dev</a:t>
            </a:r>
            <a:r>
              <a:rPr lang="fr-CA" sz="2400" dirty="0" smtClean="0"/>
              <a:t>, </a:t>
            </a:r>
            <a:r>
              <a:rPr lang="fr-CA" sz="2400" dirty="0" err="1" smtClean="0"/>
              <a:t>libssl-dev</a:t>
            </a:r>
            <a:r>
              <a:rPr lang="fr-CA" sz="2400" dirty="0" smtClean="0"/>
              <a:t> libsasl2-dev libsasl2-modules-gssapi-mit, libsqlite3-dev, libtidy-0.99-0 libxml2-dev </a:t>
            </a:r>
            <a:r>
              <a:rPr lang="fr-CA" sz="2400" dirty="0" err="1" smtClean="0"/>
              <a:t>libxslt-dev</a:t>
            </a:r>
            <a:r>
              <a:rPr lang="fr-CA" sz="2400" dirty="0" smtClean="0"/>
              <a:t>, </a:t>
            </a:r>
            <a:r>
              <a:rPr lang="fr-CA" sz="2400" dirty="0" err="1" smtClean="0"/>
              <a:t>maven</a:t>
            </a:r>
            <a:r>
              <a:rPr lang="fr-CA" sz="2400" dirty="0" smtClean="0"/>
              <a:t>, libldap2-dev, python-</a:t>
            </a:r>
            <a:r>
              <a:rPr lang="fr-CA" sz="2400" dirty="0" err="1" smtClean="0"/>
              <a:t>dev</a:t>
            </a:r>
            <a:r>
              <a:rPr lang="fr-CA" sz="2400" dirty="0" smtClean="0"/>
              <a:t> python-</a:t>
            </a:r>
            <a:r>
              <a:rPr lang="fr-CA" sz="2400" dirty="0" err="1" smtClean="0"/>
              <a:t>simplejson</a:t>
            </a:r>
            <a:r>
              <a:rPr lang="fr-CA" sz="2400" dirty="0" smtClean="0"/>
              <a:t> python-</a:t>
            </a:r>
            <a:r>
              <a:rPr lang="fr-CA" sz="2400" dirty="0" err="1" smtClean="0"/>
              <a:t>setuptools</a:t>
            </a:r>
            <a:endParaRPr lang="fr-CA" sz="2400" dirty="0" smtClean="0"/>
          </a:p>
          <a:p>
            <a:pPr>
              <a:buFont typeface="Arial" charset="0"/>
              <a:buChar char="•"/>
            </a:pPr>
            <a:r>
              <a:rPr lang="fr-CA" sz="2400" dirty="0" smtClean="0"/>
              <a:t>Télécharger et installer Hue.</a:t>
            </a:r>
          </a:p>
          <a:p>
            <a:pPr>
              <a:buFont typeface="Arial" charset="0"/>
              <a:buChar char="•"/>
            </a:pPr>
            <a:r>
              <a:rPr lang="en-US" sz="2400" dirty="0" err="1" smtClean="0"/>
              <a:t>Ajouter</a:t>
            </a:r>
            <a:r>
              <a:rPr lang="en-US" sz="2400" dirty="0" smtClean="0"/>
              <a:t> les configurations </a:t>
            </a:r>
            <a:r>
              <a:rPr lang="en-US" sz="2400" dirty="0" err="1" smtClean="0"/>
              <a:t>dans</a:t>
            </a:r>
            <a:r>
              <a:rPr lang="en-US" sz="2400" dirty="0" smtClean="0"/>
              <a:t> les </a:t>
            </a:r>
            <a:r>
              <a:rPr lang="en-US" sz="2400" dirty="0" err="1" smtClean="0"/>
              <a:t>fichiers</a:t>
            </a:r>
            <a:r>
              <a:rPr lang="en-US" sz="2400" dirty="0" smtClean="0"/>
              <a:t> core-</a:t>
            </a:r>
            <a:r>
              <a:rPr lang="en-US" sz="2400" dirty="0" err="1" smtClean="0"/>
              <a:t>site.xml</a:t>
            </a:r>
            <a:r>
              <a:rPr lang="en-US" sz="2400" dirty="0" smtClean="0"/>
              <a:t> et </a:t>
            </a:r>
            <a:r>
              <a:rPr lang="en-US" sz="2400" dirty="0" err="1" smtClean="0"/>
              <a:t>hdfs-site.xml</a:t>
            </a:r>
            <a:r>
              <a:rPr lang="en-US" sz="24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Faire configuration de apache Hue sur </a:t>
            </a:r>
            <a:r>
              <a:rPr lang="fr-CA" sz="2400" dirty="0" smtClean="0"/>
              <a:t>/</a:t>
            </a:r>
            <a:r>
              <a:rPr lang="fr-CA" sz="2400" dirty="0" err="1" smtClean="0"/>
              <a:t>usr</a:t>
            </a:r>
            <a:r>
              <a:rPr lang="fr-CA" sz="2400" dirty="0" smtClean="0"/>
              <a:t>/local/hue/desktop/</a:t>
            </a:r>
            <a:r>
              <a:rPr lang="fr-CA" sz="2400" dirty="0" err="1" smtClean="0"/>
              <a:t>conf</a:t>
            </a:r>
            <a:r>
              <a:rPr lang="fr-CA" sz="2400" dirty="0" smtClean="0"/>
              <a:t>/</a:t>
            </a:r>
            <a:r>
              <a:rPr lang="fr-CA" sz="2400" dirty="0" err="1" smtClean="0"/>
              <a:t>hue.ini</a:t>
            </a:r>
            <a:endParaRPr lang="fr-CA" sz="2400" dirty="0"/>
          </a:p>
          <a:p>
            <a:pPr>
              <a:buFont typeface="Arial" charset="0"/>
              <a:buChar char="•"/>
            </a:pPr>
            <a:r>
              <a:rPr lang="fr-CA" sz="2400" dirty="0" smtClean="0"/>
              <a:t>Démarrer Hue et vérifier le travail (ouvrir une page sur </a:t>
            </a:r>
            <a:r>
              <a:rPr lang="fr-CA" sz="2400" u="sng" dirty="0">
                <a:hlinkClick r:id="rId2"/>
              </a:rPr>
              <a:t>http://192.168.56.102:8888</a:t>
            </a:r>
            <a:r>
              <a:rPr lang="en-US" sz="2400" dirty="0"/>
              <a:t> </a:t>
            </a:r>
            <a:r>
              <a:rPr lang="en-US" sz="2400" dirty="0" smtClean="0"/>
              <a:t>)</a:t>
            </a:r>
            <a:r>
              <a:rPr lang="fr-CA" sz="2400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fr-FR" sz="2400" dirty="0" smtClean="0"/>
              <a:t>Télécharger </a:t>
            </a:r>
            <a:r>
              <a:rPr lang="fr-FR" sz="2400" dirty="0"/>
              <a:t>et installer Hive.</a:t>
            </a:r>
          </a:p>
          <a:p>
            <a:pPr>
              <a:buFont typeface="Arial" charset="0"/>
              <a:buChar char="•"/>
            </a:pPr>
            <a:endParaRPr lang="en-US" sz="2400" dirty="0"/>
          </a:p>
          <a:p>
            <a:pPr>
              <a:buFont typeface="Arial" charset="0"/>
              <a:buChar char="•"/>
            </a:pPr>
            <a:endParaRPr lang="fr-FR" sz="2400" dirty="0" smtClean="0"/>
          </a:p>
          <a:p>
            <a:pPr>
              <a:buFont typeface="Arial" charset="0"/>
              <a:buChar char="•"/>
            </a:pPr>
            <a:endParaRPr lang="fr-FR" sz="2400" dirty="0" smtClean="0"/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>
              <a:buFont typeface="+mj-lt"/>
              <a:buAutoNum type="arabicPeriod"/>
            </a:pPr>
            <a:endParaRPr lang="fr-FR" sz="2400" dirty="0"/>
          </a:p>
          <a:p>
            <a:pPr>
              <a:buFont typeface="+mj-lt"/>
              <a:buAutoNum type="arabicPeriod"/>
            </a:pPr>
            <a:endParaRPr lang="fr-FR" dirty="0"/>
          </a:p>
          <a:p>
            <a:pPr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368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1636</TotalTime>
  <Words>1415</Words>
  <Application>Microsoft Macintosh PowerPoint</Application>
  <PresentationFormat>Widescreen</PresentationFormat>
  <Paragraphs>190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Mangal</vt:lpstr>
      <vt:lpstr>Wingdings 3</vt:lpstr>
      <vt:lpstr>Wisp</vt:lpstr>
      <vt:lpstr>BD-3 Mise en place d’un environnement matériel et logiciel et initiation au traitement des mégadonnées</vt:lpstr>
      <vt:lpstr>Introduction: context du projet</vt:lpstr>
      <vt:lpstr>Description des datasets: </vt:lpstr>
      <vt:lpstr>Description des datasets: </vt:lpstr>
      <vt:lpstr>Choix d’environnement matériel et logiciel pour stockage et traitement:</vt:lpstr>
      <vt:lpstr>Les étapes de mise en place et de la configuration du cluster. Single node.</vt:lpstr>
      <vt:lpstr>Les étapes de mise en place et de la configuration du cluster. Cluster avec plusieurs datanodes – partie1</vt:lpstr>
      <vt:lpstr>Les étapes de mise en place et de la configuration du cluster. Cluster avec plusieurs datanodes – partie2</vt:lpstr>
      <vt:lpstr>Les étapes de mise en place et de la configuration du cluster. Installation Hue et Hive</vt:lpstr>
      <vt:lpstr>Besoin d’affaire:</vt:lpstr>
      <vt:lpstr>Traitement des données effectuer en Hive:</vt:lpstr>
      <vt:lpstr>Description des résultats. Création des tables.</vt:lpstr>
      <vt:lpstr>Description des résultats. Création des tables.</vt:lpstr>
      <vt:lpstr>Description des résultats. Création des tables.</vt:lpstr>
      <vt:lpstr>Description des résultats. Création des tables.</vt:lpstr>
      <vt:lpstr>Description des résultats. Influence des facteurs.</vt:lpstr>
      <vt:lpstr>Description des résultats. Création des tables.</vt:lpstr>
      <vt:lpstr>Description des résultats. Influence des facteurs.</vt:lpstr>
      <vt:lpstr>Description des résultats. Influence des facteurs.</vt:lpstr>
      <vt:lpstr>Description des résultats. Influence des facteurs.</vt:lpstr>
      <vt:lpstr>Description des résultats. Exemple des conditions.</vt:lpstr>
      <vt:lpstr>Description des résultats. Exemple des conditions.</vt:lpstr>
      <vt:lpstr>Problèmes et solution durant le projet (installation de cluster)</vt:lpstr>
      <vt:lpstr>Problèmes et solution durant le projet (développement de code)</vt:lpstr>
      <vt:lpstr>Conclusion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BD-2 Concepts et Modèles d’affaire Big Data</dc:title>
  <dc:creator>Microsoft Office User</dc:creator>
  <cp:lastModifiedBy>Microsoft Office User</cp:lastModifiedBy>
  <cp:revision>116</cp:revision>
  <dcterms:created xsi:type="dcterms:W3CDTF">2018-11-04T17:51:36Z</dcterms:created>
  <dcterms:modified xsi:type="dcterms:W3CDTF">2019-05-22T23:52:11Z</dcterms:modified>
</cp:coreProperties>
</file>