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2.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4.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7.xml" ContentType="application/vnd.openxmlformats-officedocument.presentationml.notesSlide+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88" r:id="rId4"/>
    <p:sldId id="315" r:id="rId5"/>
    <p:sldId id="307" r:id="rId6"/>
    <p:sldId id="309" r:id="rId7"/>
    <p:sldId id="316" r:id="rId8"/>
    <p:sldId id="318" r:id="rId9"/>
    <p:sldId id="282" r:id="rId10"/>
    <p:sldId id="317" r:id="rId11"/>
    <p:sldId id="306" r:id="rId12"/>
    <p:sldId id="313" r:id="rId13"/>
    <p:sldId id="314" r:id="rId14"/>
    <p:sldId id="268" r:id="rId15"/>
    <p:sldId id="284" r:id="rId16"/>
    <p:sldId id="285" r:id="rId17"/>
    <p:sldId id="286" r:id="rId18"/>
    <p:sldId id="287" r:id="rId19"/>
    <p:sldId id="319" r:id="rId20"/>
    <p:sldId id="273" r:id="rId21"/>
    <p:sldId id="298" r:id="rId22"/>
    <p:sldId id="299" r:id="rId23"/>
    <p:sldId id="300" r:id="rId24"/>
    <p:sldId id="301" r:id="rId25"/>
    <p:sldId id="305" r:id="rId26"/>
    <p:sldId id="27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494" autoAdjust="0"/>
  </p:normalViewPr>
  <p:slideViewPr>
    <p:cSldViewPr snapToGrid="0">
      <p:cViewPr varScale="1">
        <p:scale>
          <a:sx n="101" d="100"/>
          <a:sy n="101" d="100"/>
        </p:scale>
        <p:origin x="48"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0F738-1C61-4DB9-A82A-2441CC2AE982}" type="datetimeFigureOut">
              <a:rPr lang="zh-CN" altLang="en-US" smtClean="0"/>
              <a:t>2021/10/17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83906-F1A3-44DD-A6EC-E1F251E194B4}" type="slidenum">
              <a:rPr lang="zh-CN" altLang="en-US" smtClean="0"/>
              <a:t>‹#›</a:t>
            </a:fld>
            <a:endParaRPr lang="zh-CN" altLang="en-US"/>
          </a:p>
        </p:txBody>
      </p:sp>
    </p:spTree>
    <p:extLst>
      <p:ext uri="{BB962C8B-B14F-4D97-AF65-F5344CB8AC3E}">
        <p14:creationId xmlns:p14="http://schemas.microsoft.com/office/powerpoint/2010/main" val="123513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可以改成文章；那</a:t>
            </a:r>
            <a:r>
              <a:rPr lang="en-US" altLang="zh-CN" dirty="0"/>
              <a:t>had better avoid Chinese or a loss of external validity</a:t>
            </a:r>
            <a:endParaRPr lang="zh-CN" altLang="en-US"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1</a:t>
            </a:fld>
            <a:endParaRPr lang="zh-CN" altLang="en-US"/>
          </a:p>
        </p:txBody>
      </p:sp>
    </p:spTree>
    <p:extLst>
      <p:ext uri="{BB962C8B-B14F-4D97-AF65-F5344CB8AC3E}">
        <p14:creationId xmlns:p14="http://schemas.microsoft.com/office/powerpoint/2010/main" val="3173905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a:t>
            </a:r>
          </a:p>
          <a:p>
            <a:r>
              <a:rPr lang="en-US" altLang="zh-CN" dirty="0"/>
              <a:t>S1 research question,</a:t>
            </a:r>
            <a:r>
              <a:rPr lang="zh-CN" altLang="en-US" dirty="0"/>
              <a:t> </a:t>
            </a:r>
            <a:r>
              <a:rPr lang="en-US" altLang="zh-CN" dirty="0"/>
              <a:t>potential</a:t>
            </a:r>
            <a:r>
              <a:rPr lang="zh-CN" altLang="en-US" dirty="0"/>
              <a:t> </a:t>
            </a:r>
            <a:r>
              <a:rPr lang="en-US" altLang="zh-CN" dirty="0"/>
              <a:t>channels,</a:t>
            </a:r>
            <a:r>
              <a:rPr lang="zh-CN" altLang="en-US" dirty="0"/>
              <a:t> </a:t>
            </a:r>
            <a:r>
              <a:rPr lang="en-US" altLang="zh-CN" dirty="0"/>
              <a:t>bottlenecks</a:t>
            </a:r>
          </a:p>
          <a:p>
            <a:r>
              <a:rPr lang="en-US" altLang="zh-CN" dirty="0"/>
              <a:t>S2-1 cite existing research, besides Wei </a:t>
            </a:r>
            <a:r>
              <a:rPr lang="en-US" altLang="zh-CN" dirty="0" err="1"/>
              <a:t>xiong</a:t>
            </a:r>
            <a:r>
              <a:rPr lang="en-US" altLang="zh-CN" dirty="0"/>
              <a:t>, Kelly </a:t>
            </a:r>
            <a:r>
              <a:rPr lang="en-US" altLang="zh-CN" dirty="0" err="1"/>
              <a:t>bryan</a:t>
            </a:r>
            <a:r>
              <a:rPr lang="en-US" altLang="zh-CN" dirty="0"/>
              <a:t>,</a:t>
            </a:r>
            <a:r>
              <a:rPr lang="zh-CN" altLang="en-US" dirty="0"/>
              <a:t> </a:t>
            </a:r>
            <a:r>
              <a:rPr lang="en-US" altLang="zh-CN" dirty="0"/>
              <a:t>Wolfgang; (1) data science, ml [besides neural network, LDA, why convolutional neural network works better for textual analysis (2) finance (3) machine learning in finance, textual analysis in finance, </a:t>
            </a:r>
            <a:r>
              <a:rPr lang="zh-CN" altLang="en-US" dirty="0"/>
              <a:t> 用机器学习方法研究</a:t>
            </a:r>
            <a:r>
              <a:rPr lang="en-US" altLang="zh-CN" dirty="0"/>
              <a:t>sentiment</a:t>
            </a:r>
            <a:r>
              <a:rPr lang="zh-CN" altLang="en-US" dirty="0"/>
              <a:t>，</a:t>
            </a:r>
            <a:r>
              <a:rPr lang="en-US" altLang="zh-CN" dirty="0"/>
              <a:t>stock market</a:t>
            </a:r>
            <a:r>
              <a:rPr lang="zh-CN" altLang="en-US" dirty="0"/>
              <a:t>，</a:t>
            </a:r>
            <a:r>
              <a:rPr lang="en-US" altLang="zh-CN" dirty="0"/>
              <a:t>finance</a:t>
            </a:r>
            <a:r>
              <a:rPr lang="zh-CN" altLang="en-US" dirty="0"/>
              <a:t>的英文文献；</a:t>
            </a:r>
            <a:endParaRPr lang="en-US" altLang="zh-CN" dirty="0"/>
          </a:p>
          <a:p>
            <a:r>
              <a:rPr lang="en-US" altLang="zh-CN" dirty="0"/>
              <a:t>S2-2 </a:t>
            </a:r>
            <a:r>
              <a:rPr lang="zh-CN" altLang="en-US" dirty="0"/>
              <a:t>说明没有专门针对中文金融市场的研究，这是</a:t>
            </a:r>
            <a:r>
              <a:rPr lang="en-US" altLang="zh-CN" dirty="0"/>
              <a:t>motivation</a:t>
            </a:r>
          </a:p>
          <a:p>
            <a:r>
              <a:rPr lang="en-US" altLang="zh-CN" dirty="0"/>
              <a:t>S3 Roadmap [</a:t>
            </a:r>
            <a:r>
              <a:rPr lang="zh-CN" altLang="en-US" dirty="0"/>
              <a:t>贴</a:t>
            </a:r>
            <a:r>
              <a:rPr lang="en-US" altLang="zh-CN" dirty="0"/>
              <a:t>slides+</a:t>
            </a:r>
            <a:r>
              <a:rPr lang="zh-CN" altLang="en-US" dirty="0"/>
              <a:t>被解释变量</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10</a:t>
            </a:fld>
            <a:endParaRPr lang="zh-CN" altLang="en-US"/>
          </a:p>
        </p:txBody>
      </p:sp>
    </p:spTree>
    <p:extLst>
      <p:ext uri="{BB962C8B-B14F-4D97-AF65-F5344CB8AC3E}">
        <p14:creationId xmlns:p14="http://schemas.microsoft.com/office/powerpoint/2010/main" val="2047920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a:t>
            </a:r>
          </a:p>
          <a:p>
            <a:r>
              <a:rPr lang="en-US" altLang="zh-CN" dirty="0"/>
              <a:t>S1 research question,</a:t>
            </a:r>
            <a:r>
              <a:rPr lang="zh-CN" altLang="en-US" dirty="0"/>
              <a:t> </a:t>
            </a:r>
            <a:r>
              <a:rPr lang="en-US" altLang="zh-CN" dirty="0"/>
              <a:t>potential</a:t>
            </a:r>
            <a:r>
              <a:rPr lang="zh-CN" altLang="en-US" dirty="0"/>
              <a:t> </a:t>
            </a:r>
            <a:r>
              <a:rPr lang="en-US" altLang="zh-CN" dirty="0"/>
              <a:t>channels,</a:t>
            </a:r>
            <a:r>
              <a:rPr lang="zh-CN" altLang="en-US" dirty="0"/>
              <a:t> </a:t>
            </a:r>
            <a:r>
              <a:rPr lang="en-US" altLang="zh-CN" dirty="0"/>
              <a:t>bottlenecks</a:t>
            </a:r>
          </a:p>
          <a:p>
            <a:r>
              <a:rPr lang="en-US" altLang="zh-CN" dirty="0"/>
              <a:t>S2-1 cite existing research, besides Wei </a:t>
            </a:r>
            <a:r>
              <a:rPr lang="en-US" altLang="zh-CN" dirty="0" err="1"/>
              <a:t>xiong</a:t>
            </a:r>
            <a:r>
              <a:rPr lang="en-US" altLang="zh-CN" dirty="0"/>
              <a:t>, Kelly </a:t>
            </a:r>
            <a:r>
              <a:rPr lang="en-US" altLang="zh-CN" dirty="0" err="1"/>
              <a:t>bryan</a:t>
            </a:r>
            <a:r>
              <a:rPr lang="en-US" altLang="zh-CN" dirty="0"/>
              <a:t>,</a:t>
            </a:r>
            <a:r>
              <a:rPr lang="zh-CN" altLang="en-US" dirty="0"/>
              <a:t> </a:t>
            </a:r>
            <a:r>
              <a:rPr lang="en-US" altLang="zh-CN" dirty="0"/>
              <a:t>Wolfgang; (1) data science, ml [besides neural network, LDA, why convolutional neural network works better for textual analysis (2) finance (3) machine learning in finance, textual analysis in finance, </a:t>
            </a:r>
            <a:r>
              <a:rPr lang="zh-CN" altLang="en-US" dirty="0"/>
              <a:t> 用机器学习方法研究</a:t>
            </a:r>
            <a:r>
              <a:rPr lang="en-US" altLang="zh-CN" dirty="0"/>
              <a:t>sentiment</a:t>
            </a:r>
            <a:r>
              <a:rPr lang="zh-CN" altLang="en-US" dirty="0"/>
              <a:t>，</a:t>
            </a:r>
            <a:r>
              <a:rPr lang="en-US" altLang="zh-CN" dirty="0"/>
              <a:t>stock market</a:t>
            </a:r>
            <a:r>
              <a:rPr lang="zh-CN" altLang="en-US" dirty="0"/>
              <a:t>，</a:t>
            </a:r>
            <a:r>
              <a:rPr lang="en-US" altLang="zh-CN" dirty="0"/>
              <a:t>finance</a:t>
            </a:r>
            <a:r>
              <a:rPr lang="zh-CN" altLang="en-US" dirty="0"/>
              <a:t>的英文文献；</a:t>
            </a:r>
            <a:endParaRPr lang="en-US" altLang="zh-CN" dirty="0"/>
          </a:p>
          <a:p>
            <a:r>
              <a:rPr lang="en-US" altLang="zh-CN" dirty="0"/>
              <a:t>S2-2 </a:t>
            </a:r>
            <a:r>
              <a:rPr lang="zh-CN" altLang="en-US" dirty="0"/>
              <a:t>说明没有专门针对中文金融市场的研究，这是</a:t>
            </a:r>
            <a:r>
              <a:rPr lang="en-US" altLang="zh-CN" dirty="0"/>
              <a:t>motivation</a:t>
            </a:r>
          </a:p>
          <a:p>
            <a:r>
              <a:rPr lang="en-US" altLang="zh-CN" dirty="0"/>
              <a:t>S3 Roadmap [</a:t>
            </a:r>
            <a:r>
              <a:rPr lang="zh-CN" altLang="en-US" dirty="0"/>
              <a:t>贴</a:t>
            </a:r>
            <a:r>
              <a:rPr lang="en-US" altLang="zh-CN" dirty="0"/>
              <a:t>slides+</a:t>
            </a:r>
            <a:r>
              <a:rPr lang="zh-CN" altLang="en-US" dirty="0"/>
              <a:t>被解释变量</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19</a:t>
            </a:fld>
            <a:endParaRPr lang="zh-CN" altLang="en-US"/>
          </a:p>
        </p:txBody>
      </p:sp>
    </p:spTree>
    <p:extLst>
      <p:ext uri="{BB962C8B-B14F-4D97-AF65-F5344CB8AC3E}">
        <p14:creationId xmlns:p14="http://schemas.microsoft.com/office/powerpoint/2010/main" val="3950619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83906-F1A3-44DD-A6EC-E1F251E194B4}" type="slidenum">
              <a:rPr lang="zh-CN" altLang="en-US" smtClean="0"/>
              <a:t>20</a:t>
            </a:fld>
            <a:endParaRPr lang="zh-CN" altLang="en-US"/>
          </a:p>
        </p:txBody>
      </p:sp>
    </p:spTree>
    <p:extLst>
      <p:ext uri="{BB962C8B-B14F-4D97-AF65-F5344CB8AC3E}">
        <p14:creationId xmlns:p14="http://schemas.microsoft.com/office/powerpoint/2010/main" val="288409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83906-F1A3-44DD-A6EC-E1F251E194B4}" type="slidenum">
              <a:rPr lang="zh-CN" altLang="en-US" smtClean="0"/>
              <a:t>21</a:t>
            </a:fld>
            <a:endParaRPr lang="zh-CN" altLang="en-US"/>
          </a:p>
        </p:txBody>
      </p:sp>
    </p:spTree>
    <p:extLst>
      <p:ext uri="{BB962C8B-B14F-4D97-AF65-F5344CB8AC3E}">
        <p14:creationId xmlns:p14="http://schemas.microsoft.com/office/powerpoint/2010/main" val="4131335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83906-F1A3-44DD-A6EC-E1F251E194B4}" type="slidenum">
              <a:rPr lang="zh-CN" altLang="en-US" smtClean="0"/>
              <a:t>22</a:t>
            </a:fld>
            <a:endParaRPr lang="zh-CN" altLang="en-US"/>
          </a:p>
        </p:txBody>
      </p:sp>
    </p:spTree>
    <p:extLst>
      <p:ext uri="{BB962C8B-B14F-4D97-AF65-F5344CB8AC3E}">
        <p14:creationId xmlns:p14="http://schemas.microsoft.com/office/powerpoint/2010/main" val="1222126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83906-F1A3-44DD-A6EC-E1F251E194B4}" type="slidenum">
              <a:rPr lang="zh-CN" altLang="en-US" smtClean="0"/>
              <a:t>23</a:t>
            </a:fld>
            <a:endParaRPr lang="zh-CN" altLang="en-US"/>
          </a:p>
        </p:txBody>
      </p:sp>
    </p:spTree>
    <p:extLst>
      <p:ext uri="{BB962C8B-B14F-4D97-AF65-F5344CB8AC3E}">
        <p14:creationId xmlns:p14="http://schemas.microsoft.com/office/powerpoint/2010/main" val="2838951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83906-F1A3-44DD-A6EC-E1F251E194B4}" type="slidenum">
              <a:rPr lang="zh-CN" altLang="en-US" smtClean="0"/>
              <a:t>24</a:t>
            </a:fld>
            <a:endParaRPr lang="zh-CN" altLang="en-US"/>
          </a:p>
        </p:txBody>
      </p:sp>
    </p:spTree>
    <p:extLst>
      <p:ext uri="{BB962C8B-B14F-4D97-AF65-F5344CB8AC3E}">
        <p14:creationId xmlns:p14="http://schemas.microsoft.com/office/powerpoint/2010/main" val="355023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83906-F1A3-44DD-A6EC-E1F251E194B4}" type="slidenum">
              <a:rPr lang="zh-CN" altLang="en-US" smtClean="0"/>
              <a:t>25</a:t>
            </a:fld>
            <a:endParaRPr lang="zh-CN" altLang="en-US"/>
          </a:p>
        </p:txBody>
      </p:sp>
    </p:spTree>
    <p:extLst>
      <p:ext uri="{BB962C8B-B14F-4D97-AF65-F5344CB8AC3E}">
        <p14:creationId xmlns:p14="http://schemas.microsoft.com/office/powerpoint/2010/main" val="146045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a:t>
            </a:r>
          </a:p>
          <a:p>
            <a:r>
              <a:rPr lang="en-US" altLang="zh-CN" dirty="0"/>
              <a:t>S1 research question,</a:t>
            </a:r>
            <a:r>
              <a:rPr lang="zh-CN" altLang="en-US" dirty="0"/>
              <a:t> </a:t>
            </a:r>
            <a:r>
              <a:rPr lang="en-US" altLang="zh-CN" dirty="0"/>
              <a:t>potential</a:t>
            </a:r>
            <a:r>
              <a:rPr lang="zh-CN" altLang="en-US" dirty="0"/>
              <a:t> </a:t>
            </a:r>
            <a:r>
              <a:rPr lang="en-US" altLang="zh-CN" dirty="0"/>
              <a:t>channels,</a:t>
            </a:r>
            <a:r>
              <a:rPr lang="zh-CN" altLang="en-US" dirty="0"/>
              <a:t> </a:t>
            </a:r>
            <a:r>
              <a:rPr lang="en-US" altLang="zh-CN" dirty="0"/>
              <a:t>bottlenecks</a:t>
            </a:r>
          </a:p>
          <a:p>
            <a:r>
              <a:rPr lang="en-US" altLang="zh-CN" dirty="0"/>
              <a:t>S2-1 cite existing research, besides Wei </a:t>
            </a:r>
            <a:r>
              <a:rPr lang="en-US" altLang="zh-CN" dirty="0" err="1"/>
              <a:t>xiong</a:t>
            </a:r>
            <a:r>
              <a:rPr lang="en-US" altLang="zh-CN" dirty="0"/>
              <a:t>, Kelly </a:t>
            </a:r>
            <a:r>
              <a:rPr lang="en-US" altLang="zh-CN" dirty="0" err="1"/>
              <a:t>bryan</a:t>
            </a:r>
            <a:r>
              <a:rPr lang="en-US" altLang="zh-CN" dirty="0"/>
              <a:t>,</a:t>
            </a:r>
            <a:r>
              <a:rPr lang="zh-CN" altLang="en-US" dirty="0"/>
              <a:t> </a:t>
            </a:r>
            <a:r>
              <a:rPr lang="en-US" altLang="zh-CN" dirty="0"/>
              <a:t>Wolfgang; (1) data science, ml [besides neural network, LDA, why convolutional neural network works better for textual analysis (2) finance (3) machine learning in finance, textual analysis in finance, </a:t>
            </a:r>
            <a:r>
              <a:rPr lang="zh-CN" altLang="en-US" dirty="0"/>
              <a:t> 用机器学习方法研究</a:t>
            </a:r>
            <a:r>
              <a:rPr lang="en-US" altLang="zh-CN" dirty="0"/>
              <a:t>sentiment</a:t>
            </a:r>
            <a:r>
              <a:rPr lang="zh-CN" altLang="en-US" dirty="0"/>
              <a:t>，</a:t>
            </a:r>
            <a:r>
              <a:rPr lang="en-US" altLang="zh-CN" dirty="0"/>
              <a:t>stock market</a:t>
            </a:r>
            <a:r>
              <a:rPr lang="zh-CN" altLang="en-US" dirty="0"/>
              <a:t>，</a:t>
            </a:r>
            <a:r>
              <a:rPr lang="en-US" altLang="zh-CN" dirty="0"/>
              <a:t>finance</a:t>
            </a:r>
            <a:r>
              <a:rPr lang="zh-CN" altLang="en-US" dirty="0"/>
              <a:t>的英文文献；</a:t>
            </a:r>
            <a:endParaRPr lang="en-US" altLang="zh-CN" dirty="0"/>
          </a:p>
          <a:p>
            <a:r>
              <a:rPr lang="en-US" altLang="zh-CN" dirty="0"/>
              <a:t>S2-2 </a:t>
            </a:r>
            <a:r>
              <a:rPr lang="zh-CN" altLang="en-US" dirty="0"/>
              <a:t>说明没有专门针对中文金融市场的研究，这是</a:t>
            </a:r>
            <a:r>
              <a:rPr lang="en-US" altLang="zh-CN" dirty="0"/>
              <a:t>motivation</a:t>
            </a:r>
          </a:p>
          <a:p>
            <a:r>
              <a:rPr lang="en-US" altLang="zh-CN" dirty="0"/>
              <a:t>S3 Roadmap [</a:t>
            </a:r>
            <a:r>
              <a:rPr lang="zh-CN" altLang="en-US" dirty="0"/>
              <a:t>贴</a:t>
            </a:r>
            <a:r>
              <a:rPr lang="en-US" altLang="zh-CN" dirty="0"/>
              <a:t>slides+</a:t>
            </a:r>
            <a:r>
              <a:rPr lang="zh-CN" altLang="en-US" dirty="0"/>
              <a:t>被解释变量</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2</a:t>
            </a:fld>
            <a:endParaRPr lang="zh-CN" altLang="en-US"/>
          </a:p>
        </p:txBody>
      </p:sp>
    </p:spTree>
    <p:extLst>
      <p:ext uri="{BB962C8B-B14F-4D97-AF65-F5344CB8AC3E}">
        <p14:creationId xmlns:p14="http://schemas.microsoft.com/office/powerpoint/2010/main" val="196115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there are a measurement issue and an efficiency issue</a:t>
            </a:r>
            <a:endParaRPr lang="zh-CN" altLang="en-US"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3</a:t>
            </a:fld>
            <a:endParaRPr lang="zh-CN" altLang="en-US"/>
          </a:p>
        </p:txBody>
      </p:sp>
    </p:spTree>
    <p:extLst>
      <p:ext uri="{BB962C8B-B14F-4D97-AF65-F5344CB8AC3E}">
        <p14:creationId xmlns:p14="http://schemas.microsoft.com/office/powerpoint/2010/main" val="3192859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a:t>
            </a:r>
          </a:p>
          <a:p>
            <a:r>
              <a:rPr lang="en-US" altLang="zh-CN" dirty="0"/>
              <a:t>S1 research question,</a:t>
            </a:r>
            <a:r>
              <a:rPr lang="zh-CN" altLang="en-US" dirty="0"/>
              <a:t> </a:t>
            </a:r>
            <a:r>
              <a:rPr lang="en-US" altLang="zh-CN" dirty="0"/>
              <a:t>potential</a:t>
            </a:r>
            <a:r>
              <a:rPr lang="zh-CN" altLang="en-US" dirty="0"/>
              <a:t> </a:t>
            </a:r>
            <a:r>
              <a:rPr lang="en-US" altLang="zh-CN" dirty="0"/>
              <a:t>channels,</a:t>
            </a:r>
            <a:r>
              <a:rPr lang="zh-CN" altLang="en-US" dirty="0"/>
              <a:t> </a:t>
            </a:r>
            <a:r>
              <a:rPr lang="en-US" altLang="zh-CN" dirty="0"/>
              <a:t>bottlenecks</a:t>
            </a:r>
          </a:p>
          <a:p>
            <a:r>
              <a:rPr lang="en-US" altLang="zh-CN" dirty="0"/>
              <a:t>S2-1 cite existing research, besides Wei </a:t>
            </a:r>
            <a:r>
              <a:rPr lang="en-US" altLang="zh-CN" dirty="0" err="1"/>
              <a:t>xiong</a:t>
            </a:r>
            <a:r>
              <a:rPr lang="en-US" altLang="zh-CN" dirty="0"/>
              <a:t>, Kelly </a:t>
            </a:r>
            <a:r>
              <a:rPr lang="en-US" altLang="zh-CN" dirty="0" err="1"/>
              <a:t>bryan</a:t>
            </a:r>
            <a:r>
              <a:rPr lang="en-US" altLang="zh-CN" dirty="0"/>
              <a:t>,</a:t>
            </a:r>
            <a:r>
              <a:rPr lang="zh-CN" altLang="en-US" dirty="0"/>
              <a:t> </a:t>
            </a:r>
            <a:r>
              <a:rPr lang="en-US" altLang="zh-CN" dirty="0"/>
              <a:t>Wolfgang; (1) data science, ml [besides neural network, LDA, why convolutional neural network works better for textual analysis (2) finance (3) machine learning in finance, textual analysis in finance, </a:t>
            </a:r>
            <a:r>
              <a:rPr lang="zh-CN" altLang="en-US" dirty="0"/>
              <a:t> 用机器学习方法研究</a:t>
            </a:r>
            <a:r>
              <a:rPr lang="en-US" altLang="zh-CN" dirty="0"/>
              <a:t>sentiment</a:t>
            </a:r>
            <a:r>
              <a:rPr lang="zh-CN" altLang="en-US" dirty="0"/>
              <a:t>，</a:t>
            </a:r>
            <a:r>
              <a:rPr lang="en-US" altLang="zh-CN" dirty="0"/>
              <a:t>stock market</a:t>
            </a:r>
            <a:r>
              <a:rPr lang="zh-CN" altLang="en-US" dirty="0"/>
              <a:t>，</a:t>
            </a:r>
            <a:r>
              <a:rPr lang="en-US" altLang="zh-CN" dirty="0"/>
              <a:t>finance</a:t>
            </a:r>
            <a:r>
              <a:rPr lang="zh-CN" altLang="en-US" dirty="0"/>
              <a:t>的英文文献；</a:t>
            </a:r>
            <a:endParaRPr lang="en-US" altLang="zh-CN" dirty="0"/>
          </a:p>
          <a:p>
            <a:r>
              <a:rPr lang="en-US" altLang="zh-CN" dirty="0"/>
              <a:t>S2-2 </a:t>
            </a:r>
            <a:r>
              <a:rPr lang="zh-CN" altLang="en-US" dirty="0"/>
              <a:t>说明没有专门针对中文金融市场的研究，这是</a:t>
            </a:r>
            <a:r>
              <a:rPr lang="en-US" altLang="zh-CN" dirty="0"/>
              <a:t>motivation</a:t>
            </a:r>
          </a:p>
          <a:p>
            <a:r>
              <a:rPr lang="en-US" altLang="zh-CN" dirty="0"/>
              <a:t>S3 Roadmap [</a:t>
            </a:r>
            <a:r>
              <a:rPr lang="zh-CN" altLang="en-US" dirty="0"/>
              <a:t>贴</a:t>
            </a:r>
            <a:r>
              <a:rPr lang="en-US" altLang="zh-CN" dirty="0"/>
              <a:t>slides+</a:t>
            </a:r>
            <a:r>
              <a:rPr lang="zh-CN" altLang="en-US" dirty="0"/>
              <a:t>被解释变量</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4</a:t>
            </a:fld>
            <a:endParaRPr lang="zh-CN" altLang="en-US"/>
          </a:p>
        </p:txBody>
      </p:sp>
    </p:spTree>
    <p:extLst>
      <p:ext uri="{BB962C8B-B14F-4D97-AF65-F5344CB8AC3E}">
        <p14:creationId xmlns:p14="http://schemas.microsoft.com/office/powerpoint/2010/main" val="1044061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There are, to be honest, a whole bunch of ways to identify abnormality, which I would like not to go further</a:t>
            </a:r>
          </a:p>
          <a:p>
            <a:r>
              <a:rPr lang="en-US" altLang="zh-CN" dirty="0"/>
              <a:t>- Negative policy: one month before, let’s say Aug. the 3rd, there is a major bad news for education stock; In July, there’s a very significant bad news for </a:t>
            </a:r>
            <a:r>
              <a:rPr lang="en-US" altLang="zh-CN" dirty="0" err="1"/>
              <a:t>munipal</a:t>
            </a:r>
            <a:r>
              <a:rPr lang="en-US" altLang="zh-CN" dirty="0"/>
              <a:t> bonds for anyone who is familiar with Chinese bond market, so that the stock price of some state-owned enterprises went down dramatically; and in June I believe, there’s a bad news for </a:t>
            </a:r>
            <a:r>
              <a:rPr lang="en-US" altLang="zh-CN" b="0" i="0" dirty="0">
                <a:solidFill>
                  <a:srgbClr val="333333"/>
                </a:solidFill>
                <a:effectLst/>
                <a:latin typeface="Arial" panose="020B0604020202020204" pitchFamily="34" charset="0"/>
              </a:rPr>
              <a:t>cosmetic medicine, and this month you know, it’s for coal industry</a:t>
            </a:r>
          </a:p>
          <a:p>
            <a:r>
              <a:rPr lang="en-US" altLang="zh-CN" dirty="0"/>
              <a:t>- Positive policy: ?I don’t think they are very unambiguous, at least not for the practitioners, so I didn’t include policy here.</a:t>
            </a:r>
          </a:p>
          <a:p>
            <a:r>
              <a:rPr lang="en-US" altLang="zh-CN" dirty="0"/>
              <a:t>Additional tests: analyst report, (but there is manipulation</a:t>
            </a:r>
          </a:p>
          <a:p>
            <a:endParaRPr lang="en-US" altLang="zh-CN" dirty="0"/>
          </a:p>
          <a:p>
            <a:r>
              <a:rPr lang="en-US" altLang="zh-CN" dirty="0"/>
              <a:t>I believe labeled data constructed in this way can be more comprehensive than manually annotated ones since it’s a sophisticated capital market and I take advantage of information that everybody in the industry knows, but not everybody knows.</a:t>
            </a:r>
          </a:p>
          <a:p>
            <a:endParaRPr lang="en-US" altLang="zh-CN" dirty="0"/>
          </a:p>
          <a:p>
            <a:r>
              <a:rPr lang="en-US" altLang="zh-CN" dirty="0"/>
              <a:t>[</a:t>
            </a:r>
            <a:r>
              <a:rPr lang="zh-CN" altLang="en-US" dirty="0"/>
              <a:t>可能为了</a:t>
            </a:r>
            <a:r>
              <a:rPr lang="en-US" altLang="zh-CN" dirty="0"/>
              <a:t>control</a:t>
            </a:r>
            <a:r>
              <a:rPr lang="zh-CN" altLang="en-US" dirty="0"/>
              <a:t>，有时候再去检验一个</a:t>
            </a:r>
            <a:r>
              <a:rPr lang="en-US" altLang="zh-CN" dirty="0" err="1"/>
              <a:t>pretrend</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5</a:t>
            </a:fld>
            <a:endParaRPr lang="zh-CN" altLang="en-US"/>
          </a:p>
        </p:txBody>
      </p:sp>
    </p:spTree>
    <p:extLst>
      <p:ext uri="{BB962C8B-B14F-4D97-AF65-F5344CB8AC3E}">
        <p14:creationId xmlns:p14="http://schemas.microsoft.com/office/powerpoint/2010/main" val="44806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There are, to be honest, a whole bunch of ways to identify abnormality, which I would like not to go further</a:t>
            </a:r>
          </a:p>
          <a:p>
            <a:r>
              <a:rPr lang="en-US" altLang="zh-CN" dirty="0"/>
              <a:t>- Negative policy: one month before, let’s say Aug. the 3rd, there is a major bad news for education stock; In July, there’s a very significant bad news for </a:t>
            </a:r>
            <a:r>
              <a:rPr lang="en-US" altLang="zh-CN" dirty="0" err="1"/>
              <a:t>munipal</a:t>
            </a:r>
            <a:r>
              <a:rPr lang="en-US" altLang="zh-CN" dirty="0"/>
              <a:t> bonds for anyone who is familiar with Chinese bond market, so that the stock price of some state-owned enterprises went down dramatically; and in June I believe, there’s a bad news for </a:t>
            </a:r>
            <a:r>
              <a:rPr lang="en-US" altLang="zh-CN" b="0" i="0" dirty="0">
                <a:solidFill>
                  <a:srgbClr val="333333"/>
                </a:solidFill>
                <a:effectLst/>
                <a:latin typeface="Arial" panose="020B0604020202020204" pitchFamily="34" charset="0"/>
              </a:rPr>
              <a:t>cosmetic medicine, and this month you know, it’s for coal industry</a:t>
            </a:r>
          </a:p>
          <a:p>
            <a:r>
              <a:rPr lang="en-US" altLang="zh-CN" dirty="0"/>
              <a:t>- Positive policy: ?I don’t think they are very unambiguous, at least not for the practitioners, so I didn’t include policy here.</a:t>
            </a:r>
          </a:p>
          <a:p>
            <a:r>
              <a:rPr lang="en-US" altLang="zh-CN" dirty="0"/>
              <a:t>Additional tests: analyst report, (but there is manipulation</a:t>
            </a:r>
          </a:p>
          <a:p>
            <a:endParaRPr lang="en-US" altLang="zh-CN" dirty="0"/>
          </a:p>
          <a:p>
            <a:r>
              <a:rPr lang="en-US" altLang="zh-CN" dirty="0"/>
              <a:t>I believe labeled data constructed in this way can be more comprehensive than manually annotated ones since it’s a sophisticated capital market and I take advantage of information that everybody in the industry knows, but not everybody knows.</a:t>
            </a:r>
          </a:p>
          <a:p>
            <a:endParaRPr lang="en-US" altLang="zh-CN" dirty="0"/>
          </a:p>
          <a:p>
            <a:r>
              <a:rPr lang="en-US" altLang="zh-CN" dirty="0"/>
              <a:t>[</a:t>
            </a:r>
            <a:r>
              <a:rPr lang="zh-CN" altLang="en-US" dirty="0"/>
              <a:t>可能为了</a:t>
            </a:r>
            <a:r>
              <a:rPr lang="en-US" altLang="zh-CN" dirty="0"/>
              <a:t>control</a:t>
            </a:r>
            <a:r>
              <a:rPr lang="zh-CN" altLang="en-US" dirty="0"/>
              <a:t>，有时候再去检验一个</a:t>
            </a:r>
            <a:r>
              <a:rPr lang="en-US" altLang="zh-CN" dirty="0" err="1"/>
              <a:t>pretrend</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6</a:t>
            </a:fld>
            <a:endParaRPr lang="zh-CN" altLang="en-US"/>
          </a:p>
        </p:txBody>
      </p:sp>
    </p:spTree>
    <p:extLst>
      <p:ext uri="{BB962C8B-B14F-4D97-AF65-F5344CB8AC3E}">
        <p14:creationId xmlns:p14="http://schemas.microsoft.com/office/powerpoint/2010/main" val="3574881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a:t>
            </a:r>
          </a:p>
          <a:p>
            <a:r>
              <a:rPr lang="en-US" altLang="zh-CN" dirty="0"/>
              <a:t>S1 research question,</a:t>
            </a:r>
            <a:r>
              <a:rPr lang="zh-CN" altLang="en-US" dirty="0"/>
              <a:t> </a:t>
            </a:r>
            <a:r>
              <a:rPr lang="en-US" altLang="zh-CN" dirty="0"/>
              <a:t>potential</a:t>
            </a:r>
            <a:r>
              <a:rPr lang="zh-CN" altLang="en-US" dirty="0"/>
              <a:t> </a:t>
            </a:r>
            <a:r>
              <a:rPr lang="en-US" altLang="zh-CN" dirty="0"/>
              <a:t>channels,</a:t>
            </a:r>
            <a:r>
              <a:rPr lang="zh-CN" altLang="en-US" dirty="0"/>
              <a:t> </a:t>
            </a:r>
            <a:r>
              <a:rPr lang="en-US" altLang="zh-CN" dirty="0"/>
              <a:t>bottlenecks</a:t>
            </a:r>
          </a:p>
          <a:p>
            <a:r>
              <a:rPr lang="en-US" altLang="zh-CN" dirty="0"/>
              <a:t>S2-1 cite existing research, besides Wei </a:t>
            </a:r>
            <a:r>
              <a:rPr lang="en-US" altLang="zh-CN" dirty="0" err="1"/>
              <a:t>xiong</a:t>
            </a:r>
            <a:r>
              <a:rPr lang="en-US" altLang="zh-CN" dirty="0"/>
              <a:t>, Kelly </a:t>
            </a:r>
            <a:r>
              <a:rPr lang="en-US" altLang="zh-CN" dirty="0" err="1"/>
              <a:t>bryan</a:t>
            </a:r>
            <a:r>
              <a:rPr lang="en-US" altLang="zh-CN" dirty="0"/>
              <a:t>,</a:t>
            </a:r>
            <a:r>
              <a:rPr lang="zh-CN" altLang="en-US" dirty="0"/>
              <a:t> </a:t>
            </a:r>
            <a:r>
              <a:rPr lang="en-US" altLang="zh-CN" dirty="0"/>
              <a:t>Wolfgang; (1) data science, ml [besides neural network, LDA, why convolutional neural network works better for textual analysis (2) finance (3) machine learning in finance, textual analysis in finance, </a:t>
            </a:r>
            <a:r>
              <a:rPr lang="zh-CN" altLang="en-US" dirty="0"/>
              <a:t> 用机器学习方法研究</a:t>
            </a:r>
            <a:r>
              <a:rPr lang="en-US" altLang="zh-CN" dirty="0"/>
              <a:t>sentiment</a:t>
            </a:r>
            <a:r>
              <a:rPr lang="zh-CN" altLang="en-US" dirty="0"/>
              <a:t>，</a:t>
            </a:r>
            <a:r>
              <a:rPr lang="en-US" altLang="zh-CN" dirty="0"/>
              <a:t>stock market</a:t>
            </a:r>
            <a:r>
              <a:rPr lang="zh-CN" altLang="en-US" dirty="0"/>
              <a:t>，</a:t>
            </a:r>
            <a:r>
              <a:rPr lang="en-US" altLang="zh-CN" dirty="0"/>
              <a:t>finance</a:t>
            </a:r>
            <a:r>
              <a:rPr lang="zh-CN" altLang="en-US" dirty="0"/>
              <a:t>的英文文献；</a:t>
            </a:r>
            <a:endParaRPr lang="en-US" altLang="zh-CN" dirty="0"/>
          </a:p>
          <a:p>
            <a:r>
              <a:rPr lang="en-US" altLang="zh-CN" dirty="0"/>
              <a:t>S2-2 </a:t>
            </a:r>
            <a:r>
              <a:rPr lang="zh-CN" altLang="en-US" dirty="0"/>
              <a:t>说明没有专门针对中文金融市场的研究，这是</a:t>
            </a:r>
            <a:r>
              <a:rPr lang="en-US" altLang="zh-CN" dirty="0"/>
              <a:t>motivation</a:t>
            </a:r>
          </a:p>
          <a:p>
            <a:r>
              <a:rPr lang="en-US" altLang="zh-CN" dirty="0"/>
              <a:t>S3 Roadmap [</a:t>
            </a:r>
            <a:r>
              <a:rPr lang="zh-CN" altLang="en-US" dirty="0"/>
              <a:t>贴</a:t>
            </a:r>
            <a:r>
              <a:rPr lang="en-US" altLang="zh-CN" dirty="0"/>
              <a:t>slides+</a:t>
            </a:r>
            <a:r>
              <a:rPr lang="zh-CN" altLang="en-US" dirty="0"/>
              <a:t>被解释变量</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7</a:t>
            </a:fld>
            <a:endParaRPr lang="zh-CN" altLang="en-US"/>
          </a:p>
        </p:txBody>
      </p:sp>
    </p:spTree>
    <p:extLst>
      <p:ext uri="{BB962C8B-B14F-4D97-AF65-F5344CB8AC3E}">
        <p14:creationId xmlns:p14="http://schemas.microsoft.com/office/powerpoint/2010/main" val="1046231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Maybe a small sample, but I will think out increase the sample size by including other markets like Singapore, Europe, Hong Kong etc.</a:t>
            </a:r>
            <a:endParaRPr lang="zh-CN" altLang="en-US" dirty="0"/>
          </a:p>
        </p:txBody>
      </p:sp>
      <p:sp>
        <p:nvSpPr>
          <p:cNvPr id="4" name="灯片编号占位符 3"/>
          <p:cNvSpPr>
            <a:spLocks noGrp="1"/>
          </p:cNvSpPr>
          <p:nvPr>
            <p:ph type="sldNum" sz="quarter" idx="5"/>
          </p:nvPr>
        </p:nvSpPr>
        <p:spPr/>
        <p:txBody>
          <a:bodyPr/>
          <a:lstStyle/>
          <a:p>
            <a:fld id="{80983906-F1A3-44DD-A6EC-E1F251E194B4}" type="slidenum">
              <a:rPr lang="zh-CN" altLang="en-US" smtClean="0"/>
              <a:t>8</a:t>
            </a:fld>
            <a:endParaRPr lang="zh-CN" altLang="en-US"/>
          </a:p>
        </p:txBody>
      </p:sp>
    </p:spTree>
    <p:extLst>
      <p:ext uri="{BB962C8B-B14F-4D97-AF65-F5344CB8AC3E}">
        <p14:creationId xmlns:p14="http://schemas.microsoft.com/office/powerpoint/2010/main" val="221326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Maybe a small sample, but I will think out increase the sample size by including other markets like Singapore, Europe, Hong Kong etc.</a:t>
            </a:r>
            <a:r>
              <a:rPr lang="en-US" altLang="zh-CN" sz="1800" b="0" i="0" u="none" strike="noStrike" dirty="0">
                <a:solidFill>
                  <a:srgbClr val="000000"/>
                </a:solidFill>
                <a:effectLst/>
                <a:latin typeface="Calibri" panose="020F0502020204030204" pitchFamily="34" charset="0"/>
                <a:ea typeface="等线" panose="02010600030101010101" pitchFamily="2" charset="-122"/>
              </a:rPr>
              <a:t> </a:t>
            </a:r>
          </a:p>
        </p:txBody>
      </p:sp>
      <p:sp>
        <p:nvSpPr>
          <p:cNvPr id="4" name="灯片编号占位符 3"/>
          <p:cNvSpPr>
            <a:spLocks noGrp="1"/>
          </p:cNvSpPr>
          <p:nvPr>
            <p:ph type="sldNum" sz="quarter" idx="5"/>
          </p:nvPr>
        </p:nvSpPr>
        <p:spPr/>
        <p:txBody>
          <a:bodyPr/>
          <a:lstStyle/>
          <a:p>
            <a:fld id="{80983906-F1A3-44DD-A6EC-E1F251E194B4}" type="slidenum">
              <a:rPr lang="zh-CN" altLang="en-US" smtClean="0"/>
              <a:t>9</a:t>
            </a:fld>
            <a:endParaRPr lang="zh-CN" altLang="en-US"/>
          </a:p>
        </p:txBody>
      </p:sp>
    </p:spTree>
    <p:extLst>
      <p:ext uri="{BB962C8B-B14F-4D97-AF65-F5344CB8AC3E}">
        <p14:creationId xmlns:p14="http://schemas.microsoft.com/office/powerpoint/2010/main" val="284971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slide" Target="slide1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1.emf"/><Relationship Id="rId2" Type="http://schemas.openxmlformats.org/officeDocument/2006/relationships/tags" Target="../tags/tag30.xml"/><Relationship Id="rId1" Type="http://schemas.openxmlformats.org/officeDocument/2006/relationships/vmlDrawing" Target="../drawings/vmlDrawing10.vml"/><Relationship Id="rId6" Type="http://schemas.openxmlformats.org/officeDocument/2006/relationships/tags" Target="../tags/tag34.xml"/><Relationship Id="rId11" Type="http://schemas.openxmlformats.org/officeDocument/2006/relationships/oleObject" Target="../embeddings/oleObject2.bin"/><Relationship Id="rId5" Type="http://schemas.openxmlformats.org/officeDocument/2006/relationships/tags" Target="../tags/tag33.xml"/><Relationship Id="rId10" Type="http://schemas.openxmlformats.org/officeDocument/2006/relationships/notesSlide" Target="../notesSlides/notesSlide10.xml"/><Relationship Id="rId4" Type="http://schemas.openxmlformats.org/officeDocument/2006/relationships/tags" Target="../tags/tag32.xml"/><Relationship Id="rId9" Type="http://schemas.openxmlformats.org/officeDocument/2006/relationships/slideLayout" Target="../slideLayouts/slideLayout6.xml"/><Relationship Id="rId14" Type="http://schemas.openxmlformats.org/officeDocument/2006/relationships/slide" Target="slide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8.xml"/><Relationship Id="rId7"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11.vml"/><Relationship Id="rId6" Type="http://schemas.openxmlformats.org/officeDocument/2006/relationships/oleObject" Target="../embeddings/oleObject4.bin"/><Relationship Id="rId5" Type="http://schemas.openxmlformats.org/officeDocument/2006/relationships/slideLayout" Target="../slideLayouts/slideLayout6.xml"/><Relationship Id="rId4" Type="http://schemas.openxmlformats.org/officeDocument/2006/relationships/tags" Target="../tags/tag39.xml"/><Relationship Id="rId9" Type="http://schemas.openxmlformats.org/officeDocument/2006/relationships/slide" Target="slide25.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1.xml"/><Relationship Id="rId7" Type="http://schemas.openxmlformats.org/officeDocument/2006/relationships/image" Target="../media/image1.emf"/><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oleObject" Target="../embeddings/oleObject5.bin"/><Relationship Id="rId5" Type="http://schemas.openxmlformats.org/officeDocument/2006/relationships/slideLayout" Target="../slideLayouts/slideLayout6.xml"/><Relationship Id="rId4" Type="http://schemas.openxmlformats.org/officeDocument/2006/relationships/tags" Target="../tags/tag42.xml"/></Relationships>
</file>

<file path=ppt/slides/_rels/slide1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44.xml"/><Relationship Id="rId7" Type="http://schemas.openxmlformats.org/officeDocument/2006/relationships/image" Target="../media/image1.emf"/><Relationship Id="rId2" Type="http://schemas.openxmlformats.org/officeDocument/2006/relationships/tags" Target="../tags/tag43.xml"/><Relationship Id="rId1" Type="http://schemas.openxmlformats.org/officeDocument/2006/relationships/vmlDrawing" Target="../drawings/vmlDrawing13.vml"/><Relationship Id="rId6" Type="http://schemas.openxmlformats.org/officeDocument/2006/relationships/oleObject" Target="../embeddings/oleObject6.bin"/><Relationship Id="rId5" Type="http://schemas.openxmlformats.org/officeDocument/2006/relationships/slideLayout" Target="../slideLayouts/slideLayout6.xml"/><Relationship Id="rId4" Type="http://schemas.openxmlformats.org/officeDocument/2006/relationships/tags" Target="../tags/tag45.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7.xml"/><Relationship Id="rId7" Type="http://schemas.openxmlformats.org/officeDocument/2006/relationships/image" Target="../media/image11.png"/><Relationship Id="rId2" Type="http://schemas.openxmlformats.org/officeDocument/2006/relationships/tags" Target="../tags/tag4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slide" Target="slide22.xml"/><Relationship Id="rId2" Type="http://schemas.openxmlformats.org/officeDocument/2006/relationships/tags" Target="../tags/tag48.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 Target="slide11.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16.vml"/><Relationship Id="rId6" Type="http://schemas.openxmlformats.org/officeDocument/2006/relationships/tags" Target="../tags/tag54.xml"/><Relationship Id="rId11" Type="http://schemas.openxmlformats.org/officeDocument/2006/relationships/oleObject" Target="../embeddings/oleObject2.bin"/><Relationship Id="rId5" Type="http://schemas.openxmlformats.org/officeDocument/2006/relationships/tags" Target="../tags/tag53.xml"/><Relationship Id="rId10" Type="http://schemas.openxmlformats.org/officeDocument/2006/relationships/notesSlide" Target="../notesSlides/notesSlide11.xml"/><Relationship Id="rId4" Type="http://schemas.openxmlformats.org/officeDocument/2006/relationships/tags" Target="../tags/tag52.xml"/><Relationship Id="rId9" Type="http://schemas.openxmlformats.org/officeDocument/2006/relationships/slideLayout" Target="../slideLayouts/slideLayout6.xml"/><Relationship Id="rId14" Type="http://schemas.openxmlformats.org/officeDocument/2006/relationships/slide" Target="slide12.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slide" Target="slide6.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1.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tags" Target="../tags/tag8.xml"/><Relationship Id="rId11" Type="http://schemas.openxmlformats.org/officeDocument/2006/relationships/oleObject" Target="../embeddings/oleObject2.bin"/><Relationship Id="rId5" Type="http://schemas.openxmlformats.org/officeDocument/2006/relationships/tags" Target="../tags/tag7.xml"/><Relationship Id="rId15" Type="http://schemas.openxmlformats.org/officeDocument/2006/relationships/slide" Target="slide12.xml"/><Relationship Id="rId10" Type="http://schemas.openxmlformats.org/officeDocument/2006/relationships/notesSlide" Target="../notesSlides/notesSlide2.xml"/><Relationship Id="rId4" Type="http://schemas.openxmlformats.org/officeDocument/2006/relationships/tags" Target="../tags/tag6.xml"/><Relationship Id="rId9" Type="http://schemas.openxmlformats.org/officeDocument/2006/relationships/slideLayout" Target="../slideLayouts/slideLayout6.xml"/><Relationship Id="rId14" Type="http://schemas.openxmlformats.org/officeDocument/2006/relationships/slide" Target="slide1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58.xml"/><Relationship Id="rId7" Type="http://schemas.openxmlformats.org/officeDocument/2006/relationships/notesSlide" Target="../notesSlides/notesSlide12.xml"/><Relationship Id="rId2" Type="http://schemas.openxmlformats.org/officeDocument/2006/relationships/tags" Target="../tags/tag57.xml"/><Relationship Id="rId1" Type="http://schemas.openxmlformats.org/officeDocument/2006/relationships/vmlDrawing" Target="../drawings/vmlDrawing17.vml"/><Relationship Id="rId6" Type="http://schemas.openxmlformats.org/officeDocument/2006/relationships/slideLayout" Target="../slideLayouts/slideLayout6.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18.vml"/><Relationship Id="rId6" Type="http://schemas.openxmlformats.org/officeDocument/2006/relationships/oleObject" Target="../embeddings/oleObject9.bin"/><Relationship Id="rId5" Type="http://schemas.openxmlformats.org/officeDocument/2006/relationships/notesSlide" Target="../notesSlides/notesSlide13.xml"/><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1.emf"/><Relationship Id="rId2" Type="http://schemas.openxmlformats.org/officeDocument/2006/relationships/tags" Target="../tags/tag63.xml"/><Relationship Id="rId1" Type="http://schemas.openxmlformats.org/officeDocument/2006/relationships/vmlDrawing" Target="../drawings/vmlDrawing19.vml"/><Relationship Id="rId6" Type="http://schemas.openxmlformats.org/officeDocument/2006/relationships/oleObject" Target="../embeddings/oleObject9.bin"/><Relationship Id="rId5" Type="http://schemas.openxmlformats.org/officeDocument/2006/relationships/notesSlide" Target="../notesSlides/notesSlide14.xml"/><Relationship Id="rId4"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emf"/><Relationship Id="rId2" Type="http://schemas.openxmlformats.org/officeDocument/2006/relationships/tags" Target="../tags/tag65.xml"/><Relationship Id="rId1" Type="http://schemas.openxmlformats.org/officeDocument/2006/relationships/vmlDrawing" Target="../drawings/vmlDrawing20.vml"/><Relationship Id="rId6" Type="http://schemas.openxmlformats.org/officeDocument/2006/relationships/oleObject" Target="../embeddings/oleObject9.bin"/><Relationship Id="rId5" Type="http://schemas.openxmlformats.org/officeDocument/2006/relationships/notesSlide" Target="../notesSlides/notesSlide15.xml"/><Relationship Id="rId4"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emf"/><Relationship Id="rId2" Type="http://schemas.openxmlformats.org/officeDocument/2006/relationships/tags" Target="../tags/tag67.xml"/><Relationship Id="rId1" Type="http://schemas.openxmlformats.org/officeDocument/2006/relationships/vmlDrawing" Target="../drawings/vmlDrawing21.vml"/><Relationship Id="rId6" Type="http://schemas.openxmlformats.org/officeDocument/2006/relationships/oleObject" Target="../embeddings/oleObject9.bin"/><Relationship Id="rId5" Type="http://schemas.openxmlformats.org/officeDocument/2006/relationships/notesSlide" Target="../notesSlides/notesSlide16.xml"/><Relationship Id="rId4"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70.xml"/><Relationship Id="rId7" Type="http://schemas.openxmlformats.org/officeDocument/2006/relationships/image" Target="../media/image1.emf"/><Relationship Id="rId2" Type="http://schemas.openxmlformats.org/officeDocument/2006/relationships/tags" Target="../tags/tag69.xml"/><Relationship Id="rId1" Type="http://schemas.openxmlformats.org/officeDocument/2006/relationships/vmlDrawing" Target="../drawings/vmlDrawing22.vml"/><Relationship Id="rId6" Type="http://schemas.openxmlformats.org/officeDocument/2006/relationships/oleObject" Target="../embeddings/oleObject9.bin"/><Relationship Id="rId5" Type="http://schemas.openxmlformats.org/officeDocument/2006/relationships/notesSlide" Target="../notesSlides/notesSlide17.xml"/><Relationship Id="rId10" Type="http://schemas.openxmlformats.org/officeDocument/2006/relationships/image" Target="../media/image15.png"/><Relationship Id="rId4" Type="http://schemas.openxmlformats.org/officeDocument/2006/relationships/slideLayout" Target="../slideLayouts/slideLayout6.xml"/><Relationship Id="rId9"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1.xml"/><Relationship Id="rId1" Type="http://schemas.openxmlformats.org/officeDocument/2006/relationships/vmlDrawing" Target="../drawings/vmlDrawing23.v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slide" Target="slide11.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tags" Target="../tags/tag16.xml"/><Relationship Id="rId11" Type="http://schemas.openxmlformats.org/officeDocument/2006/relationships/oleObject" Target="../embeddings/oleObject2.bin"/><Relationship Id="rId5" Type="http://schemas.openxmlformats.org/officeDocument/2006/relationships/tags" Target="../tags/tag15.xml"/><Relationship Id="rId10" Type="http://schemas.openxmlformats.org/officeDocument/2006/relationships/notesSlide" Target="../notesSlides/notesSlide4.xml"/><Relationship Id="rId4" Type="http://schemas.openxmlformats.org/officeDocument/2006/relationships/tags" Target="../tags/tag14.xml"/><Relationship Id="rId9" Type="http://schemas.openxmlformats.org/officeDocument/2006/relationships/slideLayout" Target="../slideLayouts/slideLayout6.xml"/><Relationship Id="rId14" Type="http://schemas.openxmlformats.org/officeDocument/2006/relationships/slide" Target="slide12.xml"/></Relationships>
</file>

<file path=ppt/slides/_rels/slide5.xml.rels><?xml version="1.0" encoding="UTF-8" standalone="yes"?>
<Relationships xmlns="http://schemas.openxmlformats.org/package/2006/relationships"><Relationship Id="rId8" Type="http://schemas.openxmlformats.org/officeDocument/2006/relationships/hyperlink" Target="https://www.fool.com/" TargetMode="External"/><Relationship Id="rId3" Type="http://schemas.openxmlformats.org/officeDocument/2006/relationships/slideLayout" Target="../slideLayouts/slideLayout6.xml"/><Relationship Id="rId7" Type="http://schemas.openxmlformats.org/officeDocument/2006/relationships/hyperlink" Target="http://guba.eastmoney.com/" TargetMode="Externa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3.bin"/><Relationship Id="rId10" Type="http://schemas.openxmlformats.org/officeDocument/2006/relationships/hyperlink" Target="https://github.com/linguishi/chinese_sentiment" TargetMode="External"/><Relationship Id="rId4" Type="http://schemas.openxmlformats.org/officeDocument/2006/relationships/notesSlide" Target="../notesSlides/notesSlide5.xml"/><Relationship Id="rId9" Type="http://schemas.openxmlformats.org/officeDocument/2006/relationships/hyperlink" Target="https://github.com/fxsjy/jieba"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slide" Target="slide1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7.vml"/><Relationship Id="rId6" Type="http://schemas.openxmlformats.org/officeDocument/2006/relationships/tags" Target="../tags/tag25.xml"/><Relationship Id="rId11" Type="http://schemas.openxmlformats.org/officeDocument/2006/relationships/oleObject" Target="../embeddings/oleObject2.bin"/><Relationship Id="rId5" Type="http://schemas.openxmlformats.org/officeDocument/2006/relationships/tags" Target="../tags/tag24.xml"/><Relationship Id="rId10" Type="http://schemas.openxmlformats.org/officeDocument/2006/relationships/notesSlide" Target="../notesSlides/notesSlide7.xml"/><Relationship Id="rId4" Type="http://schemas.openxmlformats.org/officeDocument/2006/relationships/tags" Target="../tags/tag23.xml"/><Relationship Id="rId9" Type="http://schemas.openxmlformats.org/officeDocument/2006/relationships/slideLayout" Target="../slideLayouts/slideLayout6.xml"/><Relationship Id="rId14"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6.xml"/><Relationship Id="rId7" Type="http://schemas.openxmlformats.org/officeDocument/2006/relationships/image" Target="../media/image1.emf"/><Relationship Id="rId2" Type="http://schemas.openxmlformats.org/officeDocument/2006/relationships/tags" Target="../tags/tag28.xml"/><Relationship Id="rId1" Type="http://schemas.openxmlformats.org/officeDocument/2006/relationships/vmlDrawing" Target="../drawings/vmlDrawing8.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notesSlide" Target="../notesSlides/notesSlide8.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tags" Target="../tags/tag29.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extLst>
              <p:ext uri="{D42A27DB-BD31-4B8C-83A1-F6EECF244321}">
                <p14:modId xmlns:p14="http://schemas.microsoft.com/office/powerpoint/2010/main" val="13754271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 name="think-cell 幻灯片" r:id="rId6" imgW="425" imgH="424" progId="TCLayout.ActiveDocument.1">
                  <p:embed/>
                </p:oleObj>
              </mc:Choice>
              <mc:Fallback>
                <p:oleObj name="think-cell 幻灯片" r:id="rId6" imgW="425" imgH="42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矩形 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zh-CN" altLang="en-US" sz="1400" dirty="0">
              <a:ea typeface="宋体" panose="02010600030101010101" pitchFamily="2" charset="-122"/>
              <a:sym typeface="+mn-lt"/>
            </a:endParaRPr>
          </a:p>
        </p:txBody>
      </p:sp>
      <p:pic>
        <p:nvPicPr>
          <p:cNvPr id="5" name="图片 4"/>
          <p:cNvPicPr>
            <a:picLocks noChangeAspect="1"/>
          </p:cNvPicPr>
          <p:nvPr/>
        </p:nvPicPr>
        <p:blipFill>
          <a:blip r:embed="rId8"/>
          <a:stretch>
            <a:fillRect/>
          </a:stretch>
        </p:blipFill>
        <p:spPr>
          <a:xfrm>
            <a:off x="493143" y="-4130"/>
            <a:ext cx="11205713" cy="6862130"/>
          </a:xfrm>
          <a:prstGeom prst="rect">
            <a:avLst/>
          </a:prstGeom>
        </p:spPr>
      </p:pic>
      <p:sp>
        <p:nvSpPr>
          <p:cNvPr id="2" name="标题 1"/>
          <p:cNvSpPr>
            <a:spLocks noGrp="1"/>
          </p:cNvSpPr>
          <p:nvPr>
            <p:ph type="ctrTitle"/>
          </p:nvPr>
        </p:nvSpPr>
        <p:spPr>
          <a:xfrm>
            <a:off x="1523999" y="4693699"/>
            <a:ext cx="9144000" cy="1827871"/>
          </a:xfrm>
          <a:ln>
            <a:noFill/>
          </a:ln>
        </p:spPr>
        <p:txBody>
          <a:bodyPr>
            <a:normAutofit fontScale="90000"/>
          </a:bodyPr>
          <a:lstStyle/>
          <a:p>
            <a:r>
              <a:rPr lang="en-US" altLang="zh-CN" b="1" dirty="0">
                <a:ln w="22225">
                  <a:solidFill>
                    <a:schemeClr val="accent6">
                      <a:lumMod val="75000"/>
                    </a:schemeClr>
                  </a:solidFill>
                  <a:prstDash val="solid"/>
                </a:ln>
                <a:solidFill>
                  <a:schemeClr val="accent6">
                    <a:lumMod val="40000"/>
                    <a:lumOff val="60000"/>
                  </a:schemeClr>
                </a:solidFill>
              </a:rPr>
              <a:t>Investor Belief </a:t>
            </a:r>
            <a:r>
              <a:rPr lang="en-US" altLang="zh-CN" b="1" dirty="0">
                <a:ln w="22225">
                  <a:solidFill>
                    <a:schemeClr val="accent2">
                      <a:lumMod val="75000"/>
                    </a:schemeClr>
                  </a:solidFill>
                  <a:prstDash val="solid"/>
                </a:ln>
                <a:solidFill>
                  <a:schemeClr val="accent2">
                    <a:lumMod val="40000"/>
                    <a:lumOff val="60000"/>
                  </a:schemeClr>
                </a:solidFill>
              </a:rPr>
              <a:t>and Market Efficiency</a:t>
            </a:r>
            <a:br>
              <a:rPr lang="en-US" altLang="zh-CN" dirty="0"/>
            </a:br>
            <a:endParaRPr lang="zh-CN" altLang="en-US" dirty="0"/>
          </a:p>
        </p:txBody>
      </p:sp>
      <p:sp>
        <p:nvSpPr>
          <p:cNvPr id="3" name="副标题 2"/>
          <p:cNvSpPr>
            <a:spLocks noGrp="1"/>
          </p:cNvSpPr>
          <p:nvPr>
            <p:ph type="subTitle" idx="1"/>
          </p:nvPr>
        </p:nvSpPr>
        <p:spPr>
          <a:xfrm>
            <a:off x="1524000" y="5706883"/>
            <a:ext cx="9144000" cy="495509"/>
          </a:xfrm>
        </p:spPr>
        <p:txBody>
          <a:bodyPr>
            <a:noAutofit/>
          </a:bodyPr>
          <a:lstStyle/>
          <a:p>
            <a:r>
              <a:rPr lang="en-US" altLang="zh-CN" sz="3200" b="1" dirty="0">
                <a:ln w="22225">
                  <a:solidFill>
                    <a:schemeClr val="accent6">
                      <a:lumMod val="75000"/>
                    </a:schemeClr>
                  </a:solidFill>
                  <a:prstDash val="solid"/>
                </a:ln>
                <a:solidFill>
                  <a:schemeClr val="accent6">
                    <a:lumMod val="40000"/>
                    <a:lumOff val="60000"/>
                  </a:schemeClr>
                </a:solidFill>
                <a:latin typeface="+mj-lt"/>
                <a:ea typeface="+mj-ea"/>
                <a:cs typeface="+mj-cs"/>
              </a:rPr>
              <a:t>— Sentiment Analysis Based</a:t>
            </a:r>
            <a:r>
              <a:rPr lang="en-US" altLang="zh-CN" sz="3200" b="1" dirty="0">
                <a:ln w="22225">
                  <a:solidFill>
                    <a:schemeClr val="accent2">
                      <a:lumMod val="75000"/>
                    </a:schemeClr>
                  </a:solidFill>
                  <a:prstDash val="solid"/>
                </a:ln>
                <a:solidFill>
                  <a:schemeClr val="accent2">
                    <a:lumMod val="40000"/>
                    <a:lumOff val="60000"/>
                  </a:schemeClr>
                </a:solidFill>
                <a:latin typeface="+mj-lt"/>
                <a:ea typeface="+mj-ea"/>
                <a:cs typeface="+mj-cs"/>
              </a:rPr>
              <a:t> on Chinese Stock Market Forum</a:t>
            </a:r>
            <a:endParaRPr lang="zh-CN" altLang="en-US" sz="3200" b="1" dirty="0">
              <a:ln w="22225">
                <a:solidFill>
                  <a:schemeClr val="accent2">
                    <a:lumMod val="75000"/>
                  </a:schemeClr>
                </a:solidFill>
                <a:prstDash val="solid"/>
              </a:ln>
              <a:solidFill>
                <a:schemeClr val="accent2">
                  <a:lumMod val="40000"/>
                  <a:lumOff val="60000"/>
                </a:schemeClr>
              </a:solidFill>
              <a:latin typeface="+mj-lt"/>
              <a:ea typeface="+mj-ea"/>
              <a:cs typeface="+mj-cs"/>
            </a:endParaRPr>
          </a:p>
        </p:txBody>
      </p:sp>
      <p:sp>
        <p:nvSpPr>
          <p:cNvPr id="16" name="矩形 15"/>
          <p:cNvSpPr/>
          <p:nvPr/>
        </p:nvSpPr>
        <p:spPr>
          <a:xfrm>
            <a:off x="9447152" y="0"/>
            <a:ext cx="2441695" cy="338554"/>
          </a:xfrm>
          <a:prstGeom prst="rect">
            <a:avLst/>
          </a:prstGeom>
          <a:noFill/>
        </p:spPr>
        <p:txBody>
          <a:bodyPr wrap="non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21110680057 Haiqin Liu</a:t>
            </a:r>
            <a:endParaRPr lang="zh-CN" altLang="en-US" sz="1600" dirty="0">
              <a:ln w="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5014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1" name="think-cell 幻灯片" r:id="rId11" imgW="425" imgH="424" progId="TCLayout.ActiveDocument.1">
                  <p:embed/>
                </p:oleObj>
              </mc:Choice>
              <mc:Fallback>
                <p:oleObj name="think-cell 幻灯片" r:id="rId11" imgW="425" imgH="424" progId="TCLayout.ActiveDocument.1">
                  <p:embed/>
                  <p:pic>
                    <p:nvPicPr>
                      <p:cNvPr id="4" name="对象 3" hidden="1"/>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矩形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zh-CN" altLang="en-US" sz="2800" dirty="0">
              <a:latin typeface="Calibri" panose="020F0502020204030204" pitchFamily="34" charset="0"/>
              <a:ea typeface="宋体" panose="02010600030101010101" pitchFamily="2" charset="-122"/>
              <a:sym typeface="Calibri" panose="020F0502020204030204" pitchFamily="34" charset="0"/>
            </a:endParaRPr>
          </a:p>
        </p:txBody>
      </p:sp>
      <p:sp>
        <p:nvSpPr>
          <p:cNvPr id="18" name="文本占位符 2">
            <a:hlinkClick r:id="rId13" action="ppaction://hlinksldjump"/>
          </p:cNvPr>
          <p:cNvSpPr>
            <a:spLocks noGrp="1"/>
          </p:cNvSpPr>
          <p:nvPr>
            <p:custDataLst>
              <p:tags r:id="rId4"/>
            </p:custDataLst>
          </p:nvPr>
        </p:nvSpPr>
        <p:spPr bwMode="gray">
          <a:xfrm>
            <a:off x="838200" y="3027363"/>
            <a:ext cx="10515600" cy="669925"/>
          </a:xfrm>
          <a:prstGeom prst="rect">
            <a:avLst/>
          </a:prstGeom>
          <a:solidFill>
            <a:schemeClr val="bg2"/>
          </a:solidFill>
          <a:ln w="38100" algn="ctr">
            <a:solidFill>
              <a:schemeClr val="bg1"/>
            </a:solidFill>
          </a:ln>
        </p:spPr>
        <p:txBody>
          <a:bodyPr vert="horz" wrap="none" lIns="142875" tIns="142875"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Summary Statistics</a:t>
            </a:r>
          </a:p>
        </p:txBody>
      </p:sp>
      <p:sp>
        <p:nvSpPr>
          <p:cNvPr id="13" name="文本占位符 2">
            <a:hlinkClick r:id="" action="ppaction://noaction"/>
          </p:cNvPr>
          <p:cNvSpPr>
            <a:spLocks noGrp="1"/>
          </p:cNvSpPr>
          <p:nvPr>
            <p:custDataLst>
              <p:tags r:id="rId5"/>
            </p:custDataLst>
          </p:nvPr>
        </p:nvSpPr>
        <p:spPr bwMode="gray">
          <a:xfrm>
            <a:off x="838200" y="4367213"/>
            <a:ext cx="10515600" cy="668338"/>
          </a:xfrm>
          <a:prstGeom prst="rect">
            <a:avLst/>
          </a:prstGeom>
          <a:solidFill>
            <a:schemeClr val="bg2"/>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Conclusion</a:t>
            </a:r>
          </a:p>
        </p:txBody>
      </p:sp>
      <p:sp>
        <p:nvSpPr>
          <p:cNvPr id="2" name="标题 1"/>
          <p:cNvSpPr>
            <a:spLocks noGrp="1"/>
          </p:cNvSpPr>
          <p:nvPr>
            <p:ph type="title"/>
          </p:nvPr>
        </p:nvSpPr>
        <p:spPr/>
        <p:txBody>
          <a:bodyPr/>
          <a:lstStyle/>
          <a:p>
            <a:r>
              <a:rPr lang="en-US" altLang="zh-CN" dirty="0">
                <a:latin typeface="仿宋" panose="02010609060101010101" pitchFamily="49" charset="-122"/>
                <a:ea typeface="仿宋" panose="02010609060101010101" pitchFamily="49" charset="-122"/>
              </a:rPr>
              <a:t>Guidelines</a:t>
            </a:r>
            <a:endParaRPr lang="zh-CN" altLang="en-US" dirty="0">
              <a:latin typeface="仿宋" panose="02010609060101010101" pitchFamily="49" charset="-122"/>
              <a:ea typeface="仿宋" panose="02010609060101010101" pitchFamily="49" charset="-122"/>
            </a:endParaRPr>
          </a:p>
        </p:txBody>
      </p:sp>
      <p:sp>
        <p:nvSpPr>
          <p:cNvPr id="11" name="文本占位符 2">
            <a:hlinkClick r:id="rId14" action="ppaction://hlinksldjump"/>
            <a:extLst>
              <a:ext uri="{FF2B5EF4-FFF2-40B4-BE49-F238E27FC236}">
                <a16:creationId xmlns:a16="http://schemas.microsoft.com/office/drawing/2014/main" id="{C9CA3BEF-D357-48B4-B344-B12A4C336659}"/>
              </a:ext>
            </a:extLst>
          </p:cNvPr>
          <p:cNvSpPr>
            <a:spLocks noGrp="1"/>
          </p:cNvSpPr>
          <p:nvPr>
            <p:custDataLst>
              <p:tags r:id="rId6"/>
            </p:custDataLst>
          </p:nvPr>
        </p:nvSpPr>
        <p:spPr bwMode="gray">
          <a:xfrm>
            <a:off x="838200" y="1689100"/>
            <a:ext cx="10515600" cy="668338"/>
          </a:xfrm>
          <a:prstGeom prst="rect">
            <a:avLst/>
          </a:prstGeom>
          <a:solidFill>
            <a:schemeClr val="bg2"/>
          </a:solidFill>
          <a:ln w="38100" algn="ctr">
            <a:solidFill>
              <a:schemeClr val="bg1"/>
            </a:solidFill>
          </a:ln>
        </p:spPr>
        <p:txBody>
          <a:bodyPr vert="horz" wrap="none" lIns="142875" tIns="141288"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Introduction</a:t>
            </a:r>
          </a:p>
        </p:txBody>
      </p:sp>
      <p:sp>
        <p:nvSpPr>
          <p:cNvPr id="12" name="文本占位符 2">
            <a:extLst>
              <a:ext uri="{FF2B5EF4-FFF2-40B4-BE49-F238E27FC236}">
                <a16:creationId xmlns:a16="http://schemas.microsoft.com/office/drawing/2014/main" id="{F46688C3-E10E-4435-9FF0-21EB02D6525E}"/>
              </a:ext>
            </a:extLst>
          </p:cNvPr>
          <p:cNvSpPr>
            <a:spLocks noGrp="1"/>
          </p:cNvSpPr>
          <p:nvPr>
            <p:custDataLst>
              <p:tags r:id="rId7"/>
            </p:custDataLst>
          </p:nvPr>
        </p:nvSpPr>
        <p:spPr bwMode="gray">
          <a:xfrm>
            <a:off x="838200" y="3698875"/>
            <a:ext cx="10515600" cy="668338"/>
          </a:xfrm>
          <a:prstGeom prst="rect">
            <a:avLst/>
          </a:prstGeom>
          <a:solidFill>
            <a:schemeClr val="accent1"/>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b="1" dirty="0">
                <a:solidFill>
                  <a:schemeClr val="bg1"/>
                </a:solidFill>
                <a:latin typeface="仿宋" panose="02010609060101010101" pitchFamily="49" charset="-122"/>
                <a:ea typeface="仿宋" panose="02010609060101010101" pitchFamily="49" charset="-122"/>
              </a:rPr>
              <a:t>Main Results</a:t>
            </a:r>
          </a:p>
        </p:txBody>
      </p:sp>
      <p:sp>
        <p:nvSpPr>
          <p:cNvPr id="14" name="文本占位符 2">
            <a:hlinkClick r:id="rId13" action="ppaction://hlinksldjump"/>
            <a:extLst>
              <a:ext uri="{FF2B5EF4-FFF2-40B4-BE49-F238E27FC236}">
                <a16:creationId xmlns:a16="http://schemas.microsoft.com/office/drawing/2014/main" id="{B8A72A51-F90A-41B7-BF49-4C7F636121E8}"/>
              </a:ext>
            </a:extLst>
          </p:cNvPr>
          <p:cNvSpPr>
            <a:spLocks noGrp="1"/>
          </p:cNvSpPr>
          <p:nvPr>
            <p:custDataLst>
              <p:tags r:id="rId8"/>
            </p:custDataLst>
          </p:nvPr>
        </p:nvSpPr>
        <p:spPr bwMode="gray">
          <a:xfrm>
            <a:off x="838200" y="2356645"/>
            <a:ext cx="10515600" cy="669925"/>
          </a:xfrm>
          <a:prstGeom prst="rect">
            <a:avLst/>
          </a:prstGeom>
          <a:solidFill>
            <a:schemeClr val="bg2"/>
          </a:solidFill>
          <a:ln w="38100" algn="ctr">
            <a:solidFill>
              <a:schemeClr val="bg1"/>
            </a:solidFill>
          </a:ln>
        </p:spPr>
        <p:txBody>
          <a:bodyPr vert="horz" wrap="none" lIns="142875" tIns="142875"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Project Roadmap</a:t>
            </a:r>
          </a:p>
        </p:txBody>
      </p:sp>
    </p:spTree>
    <p:extLst>
      <p:ext uri="{BB962C8B-B14F-4D97-AF65-F5344CB8AC3E}">
        <p14:creationId xmlns:p14="http://schemas.microsoft.com/office/powerpoint/2010/main" val="131600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40784-73F3-4DAF-8B6F-B02B521366B2}"/>
              </a:ext>
            </a:extLst>
          </p:cNvPr>
          <p:cNvSpPr>
            <a:spLocks noGrp="1"/>
          </p:cNvSpPr>
          <p:nvPr>
            <p:ph type="title"/>
          </p:nvPr>
        </p:nvSpPr>
        <p:spPr/>
        <p:txBody>
          <a:bodyPr/>
          <a:lstStyle/>
          <a:p>
            <a:r>
              <a:rPr lang="en-US" altLang="zh-CN" dirty="0"/>
              <a:t>Baseline regressions</a:t>
            </a:r>
            <a:endParaRPr lang="zh-CN" altLang="en-US" dirty="0"/>
          </a:p>
        </p:txBody>
      </p:sp>
    </p:spTree>
    <p:extLst>
      <p:ext uri="{BB962C8B-B14F-4D97-AF65-F5344CB8AC3E}">
        <p14:creationId xmlns:p14="http://schemas.microsoft.com/office/powerpoint/2010/main" val="138007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40784-73F3-4DAF-8B6F-B02B521366B2}"/>
              </a:ext>
            </a:extLst>
          </p:cNvPr>
          <p:cNvSpPr>
            <a:spLocks noGrp="1"/>
          </p:cNvSpPr>
          <p:nvPr>
            <p:ph type="title"/>
          </p:nvPr>
        </p:nvSpPr>
        <p:spPr/>
        <p:txBody>
          <a:bodyPr/>
          <a:lstStyle/>
          <a:p>
            <a:r>
              <a:rPr lang="en-US" altLang="zh-CN" dirty="0"/>
              <a:t>Reduced form regressions</a:t>
            </a:r>
            <a:endParaRPr lang="zh-CN" altLang="en-US" dirty="0"/>
          </a:p>
        </p:txBody>
      </p:sp>
    </p:spTree>
    <p:extLst>
      <p:ext uri="{BB962C8B-B14F-4D97-AF65-F5344CB8AC3E}">
        <p14:creationId xmlns:p14="http://schemas.microsoft.com/office/powerpoint/2010/main" val="350354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40784-73F3-4DAF-8B6F-B02B521366B2}"/>
              </a:ext>
            </a:extLst>
          </p:cNvPr>
          <p:cNvSpPr>
            <a:spLocks noGrp="1"/>
          </p:cNvSpPr>
          <p:nvPr>
            <p:ph type="title"/>
          </p:nvPr>
        </p:nvSpPr>
        <p:spPr/>
        <p:txBody>
          <a:bodyPr/>
          <a:lstStyle/>
          <a:p>
            <a:r>
              <a:rPr lang="en-US" altLang="zh-CN" dirty="0"/>
              <a:t>2SLS estimation</a:t>
            </a:r>
            <a:endParaRPr lang="zh-CN" altLang="en-US" dirty="0"/>
          </a:p>
        </p:txBody>
      </p:sp>
    </p:spTree>
    <p:extLst>
      <p:ext uri="{BB962C8B-B14F-4D97-AF65-F5344CB8AC3E}">
        <p14:creationId xmlns:p14="http://schemas.microsoft.com/office/powerpoint/2010/main" val="369074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extLst>
              <p:ext uri="{D42A27DB-BD31-4B8C-83A1-F6EECF244321}">
                <p14:modId xmlns:p14="http://schemas.microsoft.com/office/powerpoint/2010/main" val="23746083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5" name="think-cell 幻灯片" r:id="rId6" imgW="425" imgH="424" progId="TCLayout.ActiveDocument.1">
                  <p:embed/>
                </p:oleObj>
              </mc:Choice>
              <mc:Fallback>
                <p:oleObj name="think-cell 幻灯片" r:id="rId6" imgW="425" imgH="42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矩形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altLang="zh-CN" b="1" dirty="0">
              <a:latin typeface="仿宋" panose="02010609060101010101" pitchFamily="49" charset="-122"/>
              <a:ea typeface="仿宋" panose="02010609060101010101" pitchFamily="49" charset="-122"/>
              <a:sym typeface="仿宋" panose="02010609060101010101" pitchFamily="49" charset="-122"/>
            </a:endParaRPr>
          </a:p>
        </p:txBody>
      </p:sp>
      <p:sp>
        <p:nvSpPr>
          <p:cNvPr id="2" name="标题 1"/>
          <p:cNvSpPr>
            <a:spLocks noGrp="1"/>
          </p:cNvSpPr>
          <p:nvPr>
            <p:ph type="title"/>
          </p:nvPr>
        </p:nvSpPr>
        <p:spPr/>
        <p:txBody>
          <a:bodyPr/>
          <a:lstStyle/>
          <a:p>
            <a:r>
              <a:rPr lang="en-US" altLang="zh-CN" dirty="0">
                <a:latin typeface="仿宋" panose="02010609060101010101" pitchFamily="49" charset="-122"/>
                <a:ea typeface="仿宋" panose="02010609060101010101" pitchFamily="49" charset="-122"/>
              </a:rPr>
              <a:t>VAR</a:t>
            </a:r>
            <a:r>
              <a:rPr lang="zh-CN" altLang="en-US" dirty="0">
                <a:latin typeface="仿宋" panose="02010609060101010101" pitchFamily="49" charset="-122"/>
                <a:ea typeface="仿宋" panose="02010609060101010101" pitchFamily="49" charset="-122"/>
              </a:rPr>
              <a:t>模型步骤</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以格力电器为例</a:t>
            </a:r>
          </a:p>
        </p:txBody>
      </p:sp>
      <p:sp>
        <p:nvSpPr>
          <p:cNvPr id="4" name="文本占位符 2"/>
          <p:cNvSpPr>
            <a:spLocks noGrp="1"/>
          </p:cNvSpPr>
          <p:nvPr>
            <p:custDataLst>
              <p:tags r:id="rId4"/>
            </p:custDataLst>
          </p:nvPr>
        </p:nvSpPr>
        <p:spPr bwMode="auto">
          <a:xfrm>
            <a:off x="838200" y="1517650"/>
            <a:ext cx="10515600" cy="414338"/>
          </a:xfrm>
          <a:prstGeom prst="rect">
            <a:avLst/>
          </a:prstGeom>
          <a:solidFill>
            <a:srgbClr val="9EC6F8"/>
          </a:solidFill>
          <a:ln>
            <a:noFill/>
          </a:ln>
        </p:spPr>
        <p:txBody>
          <a:bodyPr vert="horz" wrap="none" lIns="92075" tIns="82550" rIns="0" bIns="8255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latin typeface="仿宋" panose="02010609060101010101" pitchFamily="49" charset="-122"/>
                <a:ea typeface="仿宋" panose="02010609060101010101" pitchFamily="49" charset="-122"/>
              </a:rPr>
              <a:t>1. </a:t>
            </a:r>
            <a:r>
              <a:rPr lang="zh-CN" altLang="en-US" sz="1800" b="1" dirty="0">
                <a:latin typeface="仿宋" panose="02010609060101010101" pitchFamily="49" charset="-122"/>
                <a:ea typeface="仿宋" panose="02010609060101010101" pitchFamily="49" charset="-122"/>
              </a:rPr>
              <a:t>格兰杰因果检验  </a:t>
            </a:r>
            <a:r>
              <a:rPr lang="en-US" altLang="zh-CN" sz="1800" b="1" dirty="0">
                <a:latin typeface="仿宋" panose="02010609060101010101" pitchFamily="49" charset="-122"/>
                <a:ea typeface="仿宋" panose="02010609060101010101" pitchFamily="49" charset="-122"/>
                <a:sym typeface="Wingdings" panose="05000000000000000000" pitchFamily="2" charset="2"/>
              </a:rPr>
              <a:t>  </a:t>
            </a:r>
            <a:r>
              <a:rPr lang="zh-CN" altLang="en-US" sz="1800" b="1" dirty="0">
                <a:latin typeface="仿宋" panose="02010609060101010101" pitchFamily="49" charset="-122"/>
                <a:ea typeface="仿宋" panose="02010609060101010101" pitchFamily="49" charset="-122"/>
                <a:sym typeface="Wingdings" panose="05000000000000000000" pitchFamily="2" charset="2"/>
              </a:rPr>
              <a:t>是否存在互为因果的内生性</a:t>
            </a:r>
            <a:endParaRPr lang="en-US" altLang="zh-CN" sz="1800" b="1"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8"/>
          <a:stretch>
            <a:fillRect/>
          </a:stretch>
        </p:blipFill>
        <p:spPr>
          <a:xfrm>
            <a:off x="5190414" y="2033080"/>
            <a:ext cx="6163386" cy="4638059"/>
          </a:xfrm>
          <a:prstGeom prst="rect">
            <a:avLst/>
          </a:prstGeom>
        </p:spPr>
      </p:pic>
      <p:sp>
        <p:nvSpPr>
          <p:cNvPr id="10" name="文本框 9"/>
          <p:cNvSpPr txBox="1"/>
          <p:nvPr/>
        </p:nvSpPr>
        <p:spPr>
          <a:xfrm>
            <a:off x="838200" y="3084513"/>
            <a:ext cx="4085617" cy="2104872"/>
          </a:xfrm>
          <a:prstGeom prst="rect">
            <a:avLst/>
          </a:prstGeom>
          <a:noFill/>
        </p:spPr>
        <p:txBody>
          <a:bodyPr wrap="square" rtlCol="0">
            <a:spAutoFit/>
          </a:bodyPr>
          <a:lstStyle/>
          <a:p>
            <a:pPr>
              <a:lnSpc>
                <a:spcPct val="150000"/>
              </a:lnSpc>
            </a:pPr>
            <a:r>
              <a:rPr lang="zh-CN" altLang="en-US" dirty="0">
                <a:latin typeface="仿宋" panose="02010609060101010101" pitchFamily="49" charset="-122"/>
                <a:ea typeface="仿宋" panose="02010609060101010101" pitchFamily="49" charset="-122"/>
              </a:rPr>
              <a:t>格力电器股吧当天总帖数和总阅读量是未来该股票交易量的“因”，而该股票当天的总评论量不是。</a:t>
            </a:r>
            <a:endParaRPr lang="en-US" altLang="zh-CN" dirty="0">
              <a:latin typeface="仿宋" panose="02010609060101010101" pitchFamily="49" charset="-122"/>
              <a:ea typeface="仿宋" panose="02010609060101010101" pitchFamily="49" charset="-122"/>
            </a:endParaRPr>
          </a:p>
          <a:p>
            <a:pPr>
              <a:lnSpc>
                <a:spcPct val="150000"/>
              </a:lnSpc>
            </a:pPr>
            <a:r>
              <a:rPr lang="zh-CN" altLang="en-US" dirty="0">
                <a:latin typeface="仿宋" panose="02010609060101010101" pitchFamily="49" charset="-122"/>
                <a:ea typeface="仿宋" panose="02010609060101010101" pitchFamily="49" charset="-122"/>
              </a:rPr>
              <a:t>格力电器当天股票交易量是未来股吧总帖数、总阅读量和总评论量的“因”。</a:t>
            </a:r>
          </a:p>
        </p:txBody>
      </p:sp>
      <p:sp>
        <p:nvSpPr>
          <p:cNvPr id="8" name="文本框 7"/>
          <p:cNvSpPr txBox="1"/>
          <p:nvPr/>
        </p:nvSpPr>
        <p:spPr>
          <a:xfrm>
            <a:off x="9751679" y="95902"/>
            <a:ext cx="1754521"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hlinkClick r:id="rId9" action="ppaction://hlinksldjump"/>
              </a:rPr>
              <a:t>变量统计详见附表</a:t>
            </a:r>
            <a:r>
              <a:rPr lang="en-US" altLang="zh-CN" sz="1400" dirty="0">
                <a:latin typeface="仿宋" panose="02010609060101010101" pitchFamily="49" charset="-122"/>
                <a:ea typeface="仿宋" panose="02010609060101010101" pitchFamily="49" charset="-122"/>
                <a:hlinkClick r:id="rId9" action="ppaction://hlinksldjump"/>
              </a:rPr>
              <a:t>3</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8776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extLst>
              <p:ext uri="{D42A27DB-BD31-4B8C-83A1-F6EECF244321}">
                <p14:modId xmlns:p14="http://schemas.microsoft.com/office/powerpoint/2010/main" val="25950501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9" name="think-cell 幻灯片" r:id="rId6" imgW="425" imgH="424" progId="TCLayout.ActiveDocument.1">
                  <p:embed/>
                </p:oleObj>
              </mc:Choice>
              <mc:Fallback>
                <p:oleObj name="think-cell 幻灯片" r:id="rId6" imgW="425" imgH="424" progId="TCLayout.ActiveDocument.1">
                  <p:embed/>
                  <p:pic>
                    <p:nvPicPr>
                      <p:cNvPr id="3" name="对象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矩形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altLang="zh-CN" b="1" dirty="0">
              <a:latin typeface="仿宋" panose="02010609060101010101" pitchFamily="49" charset="-122"/>
              <a:ea typeface="仿宋" panose="02010609060101010101" pitchFamily="49" charset="-122"/>
              <a:sym typeface="仿宋" panose="02010609060101010101" pitchFamily="49" charset="-122"/>
            </a:endParaRPr>
          </a:p>
        </p:txBody>
      </p:sp>
      <p:sp>
        <p:nvSpPr>
          <p:cNvPr id="2" name="标题 1"/>
          <p:cNvSpPr>
            <a:spLocks noGrp="1"/>
          </p:cNvSpPr>
          <p:nvPr>
            <p:ph type="title"/>
          </p:nvPr>
        </p:nvSpPr>
        <p:spPr/>
        <p:txBody>
          <a:bodyPr/>
          <a:lstStyle/>
          <a:p>
            <a:r>
              <a:rPr lang="en-US" altLang="zh-CN" dirty="0">
                <a:latin typeface="仿宋" panose="02010609060101010101" pitchFamily="49" charset="-122"/>
                <a:ea typeface="仿宋" panose="02010609060101010101" pitchFamily="49" charset="-122"/>
              </a:rPr>
              <a:t>VAR</a:t>
            </a:r>
            <a:r>
              <a:rPr lang="zh-CN" altLang="en-US" dirty="0">
                <a:latin typeface="仿宋" panose="02010609060101010101" pitchFamily="49" charset="-122"/>
                <a:ea typeface="仿宋" panose="02010609060101010101" pitchFamily="49" charset="-122"/>
              </a:rPr>
              <a:t>模型步骤</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以格力电器为例</a:t>
            </a:r>
          </a:p>
        </p:txBody>
      </p:sp>
      <p:sp>
        <p:nvSpPr>
          <p:cNvPr id="4" name="文本占位符 2"/>
          <p:cNvSpPr>
            <a:spLocks noGrp="1"/>
          </p:cNvSpPr>
          <p:nvPr>
            <p:custDataLst>
              <p:tags r:id="rId4"/>
            </p:custDataLst>
          </p:nvPr>
        </p:nvSpPr>
        <p:spPr bwMode="auto">
          <a:xfrm>
            <a:off x="838200" y="1517650"/>
            <a:ext cx="10515600" cy="414338"/>
          </a:xfrm>
          <a:prstGeom prst="rect">
            <a:avLst/>
          </a:prstGeom>
          <a:solidFill>
            <a:srgbClr val="9EC6F8"/>
          </a:solidFill>
          <a:ln>
            <a:noFill/>
          </a:ln>
        </p:spPr>
        <p:txBody>
          <a:bodyPr vert="horz" wrap="none" lIns="92075" tIns="82550" rIns="0" bIns="8255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latin typeface="仿宋" panose="02010609060101010101" pitchFamily="49" charset="-122"/>
                <a:ea typeface="仿宋" panose="02010609060101010101" pitchFamily="49" charset="-122"/>
              </a:rPr>
              <a:t>2. </a:t>
            </a:r>
            <a:r>
              <a:rPr lang="zh-CN" altLang="en-US" sz="1800" b="1" dirty="0">
                <a:latin typeface="仿宋" panose="02010609060101010101" pitchFamily="49" charset="-122"/>
                <a:ea typeface="仿宋" panose="02010609060101010101" pitchFamily="49" charset="-122"/>
              </a:rPr>
              <a:t>确定滞后期数</a:t>
            </a:r>
            <a:endParaRPr lang="en-US" altLang="zh-CN" sz="1800" b="1" dirty="0">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8"/>
          <a:stretch>
            <a:fillRect/>
          </a:stretch>
        </p:blipFill>
        <p:spPr>
          <a:xfrm>
            <a:off x="1100846" y="3013145"/>
            <a:ext cx="7620000" cy="2524125"/>
          </a:xfrm>
          <a:prstGeom prst="rect">
            <a:avLst/>
          </a:prstGeom>
        </p:spPr>
      </p:pic>
      <p:sp>
        <p:nvSpPr>
          <p:cNvPr id="9" name="文本框 8"/>
          <p:cNvSpPr txBox="1"/>
          <p:nvPr/>
        </p:nvSpPr>
        <p:spPr>
          <a:xfrm>
            <a:off x="1198123" y="2218651"/>
            <a:ext cx="6136532" cy="507831"/>
          </a:xfrm>
          <a:prstGeom prst="rect">
            <a:avLst/>
          </a:prstGeom>
          <a:noFill/>
        </p:spPr>
        <p:txBody>
          <a:bodyPr wrap="square" rtlCol="0">
            <a:spAutoFit/>
          </a:bodyPr>
          <a:lstStyle/>
          <a:p>
            <a:pPr>
              <a:lnSpc>
                <a:spcPct val="150000"/>
              </a:lnSpc>
            </a:pPr>
            <a:r>
              <a:rPr lang="zh-CN" altLang="en-US" dirty="0">
                <a:latin typeface="仿宋" panose="02010609060101010101" pitchFamily="49" charset="-122"/>
                <a:ea typeface="仿宋" panose="02010609060101010101" pitchFamily="49" charset="-122"/>
              </a:rPr>
              <a:t>取最小化</a:t>
            </a:r>
            <a:r>
              <a:rPr lang="en-US" altLang="zh-CN" dirty="0">
                <a:latin typeface="仿宋" panose="02010609060101010101" pitchFamily="49" charset="-122"/>
                <a:ea typeface="仿宋" panose="02010609060101010101" pitchFamily="49" charset="-122"/>
              </a:rPr>
              <a:t>AIC</a:t>
            </a:r>
            <a:r>
              <a:rPr lang="zh-CN" altLang="en-US" dirty="0">
                <a:latin typeface="仿宋" panose="02010609060101010101" pitchFamily="49" charset="-122"/>
                <a:ea typeface="仿宋" panose="02010609060101010101" pitchFamily="49" charset="-122"/>
              </a:rPr>
              <a:t>指标的滞后阶数</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进行向量自回归分析</a:t>
            </a:r>
          </a:p>
        </p:txBody>
      </p:sp>
    </p:spTree>
    <p:extLst>
      <p:ext uri="{BB962C8B-B14F-4D97-AF65-F5344CB8AC3E}">
        <p14:creationId xmlns:p14="http://schemas.microsoft.com/office/powerpoint/2010/main" val="71741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extLst>
              <p:ext uri="{D42A27DB-BD31-4B8C-83A1-F6EECF244321}">
                <p14:modId xmlns:p14="http://schemas.microsoft.com/office/powerpoint/2010/main" val="3810355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3" name="think-cell 幻灯片" r:id="rId6" imgW="425" imgH="424" progId="TCLayout.ActiveDocument.1">
                  <p:embed/>
                </p:oleObj>
              </mc:Choice>
              <mc:Fallback>
                <p:oleObj name="think-cell 幻灯片" r:id="rId6" imgW="425" imgH="424" progId="TCLayout.ActiveDocument.1">
                  <p:embed/>
                  <p:pic>
                    <p:nvPicPr>
                      <p:cNvPr id="3" name="对象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矩形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altLang="zh-CN" b="1" dirty="0">
              <a:latin typeface="仿宋" panose="02010609060101010101" pitchFamily="49" charset="-122"/>
              <a:ea typeface="仿宋" panose="02010609060101010101" pitchFamily="49" charset="-122"/>
              <a:sym typeface="仿宋" panose="02010609060101010101" pitchFamily="49" charset="-122"/>
            </a:endParaRPr>
          </a:p>
        </p:txBody>
      </p:sp>
      <p:sp>
        <p:nvSpPr>
          <p:cNvPr id="2" name="标题 1"/>
          <p:cNvSpPr>
            <a:spLocks noGrp="1"/>
          </p:cNvSpPr>
          <p:nvPr>
            <p:ph type="title"/>
          </p:nvPr>
        </p:nvSpPr>
        <p:spPr/>
        <p:txBody>
          <a:bodyPr/>
          <a:lstStyle/>
          <a:p>
            <a:r>
              <a:rPr lang="en-US" altLang="zh-CN" dirty="0">
                <a:latin typeface="仿宋" panose="02010609060101010101" pitchFamily="49" charset="-122"/>
                <a:ea typeface="仿宋" panose="02010609060101010101" pitchFamily="49" charset="-122"/>
              </a:rPr>
              <a:t>VAR</a:t>
            </a:r>
            <a:r>
              <a:rPr lang="zh-CN" altLang="en-US" dirty="0">
                <a:latin typeface="仿宋" panose="02010609060101010101" pitchFamily="49" charset="-122"/>
                <a:ea typeface="仿宋" panose="02010609060101010101" pitchFamily="49" charset="-122"/>
              </a:rPr>
              <a:t>模型步骤</a:t>
            </a:r>
          </a:p>
        </p:txBody>
      </p:sp>
      <p:sp>
        <p:nvSpPr>
          <p:cNvPr id="4" name="文本占位符 2"/>
          <p:cNvSpPr>
            <a:spLocks noGrp="1"/>
          </p:cNvSpPr>
          <p:nvPr>
            <p:custDataLst>
              <p:tags r:id="rId4"/>
            </p:custDataLst>
          </p:nvPr>
        </p:nvSpPr>
        <p:spPr bwMode="auto">
          <a:xfrm>
            <a:off x="838200" y="1517650"/>
            <a:ext cx="4589463" cy="414338"/>
          </a:xfrm>
          <a:prstGeom prst="rect">
            <a:avLst/>
          </a:prstGeom>
          <a:solidFill>
            <a:srgbClr val="9EC6F8"/>
          </a:solidFill>
          <a:ln>
            <a:noFill/>
          </a:ln>
        </p:spPr>
        <p:txBody>
          <a:bodyPr vert="horz" wrap="none" lIns="92075" tIns="82550" rIns="0" bIns="8255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latin typeface="仿宋" panose="02010609060101010101" pitchFamily="49" charset="-122"/>
                <a:ea typeface="仿宋" panose="02010609060101010101" pitchFamily="49" charset="-122"/>
              </a:rPr>
              <a:t>3. </a:t>
            </a:r>
            <a:r>
              <a:rPr lang="zh-CN" altLang="en-US" sz="1800" b="1" dirty="0">
                <a:latin typeface="仿宋" panose="02010609060101010101" pitchFamily="49" charset="-122"/>
                <a:ea typeface="仿宋" panose="02010609060101010101" pitchFamily="49" charset="-122"/>
              </a:rPr>
              <a:t>向量自回归结果</a:t>
            </a:r>
            <a:endParaRPr lang="en-US" altLang="zh-CN" sz="1800" b="1" dirty="0">
              <a:latin typeface="仿宋" panose="02010609060101010101" pitchFamily="49" charset="-122"/>
              <a:ea typeface="仿宋" panose="02010609060101010101" pitchFamily="49" charset="-122"/>
            </a:endParaRPr>
          </a:p>
        </p:txBody>
      </p:sp>
      <p:sp>
        <p:nvSpPr>
          <p:cNvPr id="9" name="文本框 8"/>
          <p:cNvSpPr txBox="1"/>
          <p:nvPr/>
        </p:nvSpPr>
        <p:spPr>
          <a:xfrm>
            <a:off x="838200" y="2999963"/>
            <a:ext cx="4589834" cy="2585323"/>
          </a:xfrm>
          <a:prstGeom prst="rect">
            <a:avLst/>
          </a:prstGeom>
          <a:noFill/>
        </p:spPr>
        <p:txBody>
          <a:bodyPr wrap="square" rtlCol="0">
            <a:spAutoFit/>
          </a:bodyPr>
          <a:lstStyle/>
          <a:p>
            <a:pPr>
              <a:lnSpc>
                <a:spcPct val="150000"/>
              </a:lnSpc>
            </a:pPr>
            <a:r>
              <a:rPr lang="zh-CN" altLang="en-US" dirty="0">
                <a:latin typeface="仿宋" panose="02010609060101010101" pitchFamily="49" charset="-122"/>
                <a:ea typeface="仿宋" panose="02010609060101010101" pitchFamily="49" charset="-122"/>
              </a:rPr>
              <a:t>格力电器的股票交易量增长率与其前两日的股票交易增长率有正向关系，且随时间逐渐递减。前一日股吧阅读量的上升</a:t>
            </a:r>
            <a:r>
              <a:rPr lang="en-US" altLang="zh-CN" dirty="0">
                <a:latin typeface="仿宋" panose="02010609060101010101" pitchFamily="49" charset="-122"/>
                <a:ea typeface="仿宋" panose="02010609060101010101" pitchFamily="49" charset="-122"/>
              </a:rPr>
              <a:t>10000</a:t>
            </a:r>
            <a:r>
              <a:rPr lang="zh-CN" altLang="en-US" dirty="0">
                <a:latin typeface="仿宋" panose="02010609060101010101" pitchFamily="49" charset="-122"/>
                <a:ea typeface="仿宋" panose="02010609060101010101" pitchFamily="49" charset="-122"/>
              </a:rPr>
              <a:t>将使第二天股票交易量增加</a:t>
            </a:r>
            <a:r>
              <a:rPr lang="en-US" altLang="zh-CN" dirty="0">
                <a:latin typeface="仿宋" panose="02010609060101010101" pitchFamily="49" charset="-122"/>
                <a:ea typeface="仿宋" panose="02010609060101010101" pitchFamily="49" charset="-122"/>
              </a:rPr>
              <a:t>2</a:t>
            </a:r>
            <a:r>
              <a:rPr lang="en-US" altLang="zh-CN" dirty="0">
                <a:latin typeface="Times New Roman" panose="02020603050405020304" pitchFamily="18" charset="0"/>
                <a:cs typeface="Times New Roman" panose="02020603050405020304" pitchFamily="18" charset="0"/>
              </a:rPr>
              <a:t>‱</a:t>
            </a:r>
            <a:r>
              <a:rPr lang="zh-CN" altLang="en-US" dirty="0"/>
              <a:t>。</a:t>
            </a:r>
            <a:endParaRPr lang="en-US" altLang="zh-CN" dirty="0"/>
          </a:p>
          <a:p>
            <a:pPr>
              <a:lnSpc>
                <a:spcPct val="150000"/>
              </a:lnSpc>
            </a:pPr>
            <a:r>
              <a:rPr lang="zh-CN" altLang="en-US" dirty="0">
                <a:latin typeface="仿宋" panose="02010609060101010101" pitchFamily="49" charset="-122"/>
                <a:ea typeface="仿宋" panose="02010609060101010101" pitchFamily="49" charset="-122"/>
              </a:rPr>
              <a:t>格力电器股吧的总帖数和总阅读量与前一日股票增长率有负向关系。</a:t>
            </a:r>
          </a:p>
        </p:txBody>
      </p:sp>
      <p:pic>
        <p:nvPicPr>
          <p:cNvPr id="10" name="图片 9"/>
          <p:cNvPicPr>
            <a:picLocks noChangeAspect="1"/>
          </p:cNvPicPr>
          <p:nvPr/>
        </p:nvPicPr>
        <p:blipFill>
          <a:blip r:embed="rId8"/>
          <a:stretch>
            <a:fillRect/>
          </a:stretch>
        </p:blipFill>
        <p:spPr>
          <a:xfrm>
            <a:off x="5749047" y="194553"/>
            <a:ext cx="9311985" cy="6468894"/>
          </a:xfrm>
          <a:prstGeom prst="rect">
            <a:avLst/>
          </a:prstGeom>
        </p:spPr>
      </p:pic>
    </p:spTree>
    <p:extLst>
      <p:ext uri="{BB962C8B-B14F-4D97-AF65-F5344CB8AC3E}">
        <p14:creationId xmlns:p14="http://schemas.microsoft.com/office/powerpoint/2010/main" val="11117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extLst>
              <p:ext uri="{D42A27DB-BD31-4B8C-83A1-F6EECF244321}">
                <p14:modId xmlns:p14="http://schemas.microsoft.com/office/powerpoint/2010/main" val="29224053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7" name="think-cell 幻灯片" r:id="rId5" imgW="425" imgH="424" progId="TCLayout.ActiveDocument.1">
                  <p:embed/>
                </p:oleObj>
              </mc:Choice>
              <mc:Fallback>
                <p:oleObj name="think-cell 幻灯片" r:id="rId5" imgW="425" imgH="424" progId="TCLayout.ActiveDocument.1">
                  <p:embed/>
                  <p:pic>
                    <p:nvPicPr>
                      <p:cNvPr id="3" name="对象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矩形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altLang="zh-CN" b="1" dirty="0">
              <a:latin typeface="仿宋" panose="02010609060101010101" pitchFamily="49" charset="-122"/>
              <a:ea typeface="仿宋" panose="02010609060101010101" pitchFamily="49" charset="-122"/>
              <a:sym typeface="仿宋" panose="02010609060101010101" pitchFamily="49" charset="-122"/>
            </a:endParaRPr>
          </a:p>
        </p:txBody>
      </p:sp>
      <p:sp>
        <p:nvSpPr>
          <p:cNvPr id="2" name="标题 1"/>
          <p:cNvSpPr>
            <a:spLocks noGrp="1"/>
          </p:cNvSpPr>
          <p:nvPr>
            <p:ph type="title"/>
          </p:nvPr>
        </p:nvSpPr>
        <p:spPr>
          <a:xfrm>
            <a:off x="553367" y="188048"/>
            <a:ext cx="10515600" cy="1325563"/>
          </a:xfrm>
        </p:spPr>
        <p:txBody>
          <a:bodyPr/>
          <a:lstStyle/>
          <a:p>
            <a:r>
              <a:rPr lang="en-US" altLang="zh-CN" dirty="0">
                <a:latin typeface="仿宋" panose="02010609060101010101" pitchFamily="49" charset="-122"/>
                <a:ea typeface="仿宋" panose="02010609060101010101" pitchFamily="49" charset="-122"/>
              </a:rPr>
              <a:t>Average impulse response</a:t>
            </a:r>
            <a:endParaRPr lang="zh-CN" altLang="en-US" dirty="0">
              <a:latin typeface="仿宋" panose="02010609060101010101" pitchFamily="49" charset="-122"/>
              <a:ea typeface="仿宋" panose="02010609060101010101" pitchFamily="49" charset="-122"/>
            </a:endParaRPr>
          </a:p>
        </p:txBody>
      </p:sp>
      <p:pic>
        <p:nvPicPr>
          <p:cNvPr id="27652" name="Picture 4" descr="a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184" y="2260160"/>
            <a:ext cx="5273675"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c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260161"/>
            <a:ext cx="5273675"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3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2"/>
            </p:custDataLst>
            <p:extLst>
              <p:ext uri="{D42A27DB-BD31-4B8C-83A1-F6EECF244321}">
                <p14:modId xmlns:p14="http://schemas.microsoft.com/office/powerpoint/2010/main" val="1962186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6" name="think-cell 幻灯片" r:id="rId5" imgW="425" imgH="424" progId="TCLayout.ActiveDocument.1">
                  <p:embed/>
                </p:oleObj>
              </mc:Choice>
              <mc:Fallback>
                <p:oleObj name="think-cell 幻灯片" r:id="rId5" imgW="425" imgH="424" progId="TCLayout.ActiveDocument.1">
                  <p:embed/>
                  <p:pic>
                    <p:nvPicPr>
                      <p:cNvPr id="7" name="对象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矩形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altLang="zh-CN" sz="4400" dirty="0">
              <a:latin typeface="仿宋" panose="02010609060101010101" pitchFamily="49" charset="-122"/>
              <a:ea typeface="仿宋" panose="02010609060101010101" pitchFamily="49" charset="-122"/>
              <a:cs typeface="+mj-cs"/>
              <a:sym typeface="仿宋" panose="02010609060101010101" pitchFamily="49" charset="-122"/>
            </a:endParaRPr>
          </a:p>
        </p:txBody>
      </p:sp>
      <p:sp>
        <p:nvSpPr>
          <p:cNvPr id="2" name="标题 1"/>
          <p:cNvSpPr>
            <a:spLocks noGrp="1"/>
          </p:cNvSpPr>
          <p:nvPr>
            <p:ph type="title"/>
          </p:nvPr>
        </p:nvSpPr>
        <p:spPr/>
        <p:txBody>
          <a:bodyPr/>
          <a:lstStyle/>
          <a:p>
            <a:r>
              <a:rPr lang="en-US" altLang="zh-CN" dirty="0">
                <a:latin typeface="仿宋" panose="02010609060101010101" pitchFamily="49" charset="-122"/>
                <a:ea typeface="仿宋" panose="02010609060101010101" pitchFamily="49" charset="-122"/>
              </a:rPr>
              <a:t>Panel Level</a:t>
            </a:r>
            <a:br>
              <a:rPr lang="en-US" altLang="zh-CN" dirty="0">
                <a:latin typeface="仿宋" panose="02010609060101010101" pitchFamily="49" charset="-122"/>
                <a:ea typeface="仿宋" panose="02010609060101010101" pitchFamily="49" charset="-122"/>
              </a:rPr>
            </a:br>
            <a:r>
              <a:rPr lang="en-US" altLang="zh-CN"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——All stocks significance summary</a:t>
            </a:r>
            <a:endParaRPr lang="zh-CN" altLang="en-US" sz="2400" dirty="0">
              <a:latin typeface="仿宋" panose="02010609060101010101" pitchFamily="49" charset="-122"/>
              <a:ea typeface="仿宋"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69134721"/>
              </p:ext>
            </p:extLst>
          </p:nvPr>
        </p:nvGraphicFramePr>
        <p:xfrm>
          <a:off x="838200" y="1828462"/>
          <a:ext cx="10080558" cy="4056768"/>
        </p:xfrm>
        <a:graphic>
          <a:graphicData uri="http://schemas.openxmlformats.org/drawingml/2006/table">
            <a:tbl>
              <a:tblPr>
                <a:tableStyleId>{BC89EF96-8CEA-46FF-86C4-4CE0E7609802}</a:tableStyleId>
              </a:tblPr>
              <a:tblGrid>
                <a:gridCol w="2461074">
                  <a:extLst>
                    <a:ext uri="{9D8B030D-6E8A-4147-A177-3AD203B41FA5}">
                      <a16:colId xmlns:a16="http://schemas.microsoft.com/office/drawing/2014/main" val="550949408"/>
                    </a:ext>
                  </a:extLst>
                </a:gridCol>
                <a:gridCol w="3839276">
                  <a:extLst>
                    <a:ext uri="{9D8B030D-6E8A-4147-A177-3AD203B41FA5}">
                      <a16:colId xmlns:a16="http://schemas.microsoft.com/office/drawing/2014/main" val="931830513"/>
                    </a:ext>
                  </a:extLst>
                </a:gridCol>
                <a:gridCol w="945052">
                  <a:extLst>
                    <a:ext uri="{9D8B030D-6E8A-4147-A177-3AD203B41FA5}">
                      <a16:colId xmlns:a16="http://schemas.microsoft.com/office/drawing/2014/main" val="4245488392"/>
                    </a:ext>
                  </a:extLst>
                </a:gridCol>
                <a:gridCol w="945052">
                  <a:extLst>
                    <a:ext uri="{9D8B030D-6E8A-4147-A177-3AD203B41FA5}">
                      <a16:colId xmlns:a16="http://schemas.microsoft.com/office/drawing/2014/main" val="1395349327"/>
                    </a:ext>
                  </a:extLst>
                </a:gridCol>
                <a:gridCol w="945052">
                  <a:extLst>
                    <a:ext uri="{9D8B030D-6E8A-4147-A177-3AD203B41FA5}">
                      <a16:colId xmlns:a16="http://schemas.microsoft.com/office/drawing/2014/main" val="835132576"/>
                    </a:ext>
                  </a:extLst>
                </a:gridCol>
                <a:gridCol w="945052">
                  <a:extLst>
                    <a:ext uri="{9D8B030D-6E8A-4147-A177-3AD203B41FA5}">
                      <a16:colId xmlns:a16="http://schemas.microsoft.com/office/drawing/2014/main" val="2965423775"/>
                    </a:ext>
                  </a:extLst>
                </a:gridCol>
              </a:tblGrid>
              <a:tr h="450752">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relation</a:t>
                      </a:r>
                      <a:endParaRPr 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variables</a:t>
                      </a:r>
                      <a:endParaRPr lang="en-US"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lags</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zh-CN" altLang="en-US"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假设检验</a:t>
                      </a:r>
                      <a:endParaRPr lang="en-US" altLang="zh-CN"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354166651"/>
                  </a:ext>
                </a:extLst>
              </a:tr>
              <a:tr h="450752">
                <a:tc>
                  <a:txBody>
                    <a:bodyPr/>
                    <a:lstStyle/>
                    <a:p>
                      <a:pPr algn="ctr" fontAlgn="ctr"/>
                      <a:r>
                        <a:rPr lang="zh-CN" altLang="en-US" sz="1800" u="none" strike="noStrike">
                          <a:effectLst/>
                        </a:rPr>
                        <a:t>交易量与关注度</a:t>
                      </a:r>
                      <a:endParaRPr lang="zh-CN" altLang="en-US"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ltv_s&amp;posts</a:t>
                      </a:r>
                      <a:r>
                        <a:rPr lang="en-US" sz="1800" u="none" strike="noStrike" dirty="0">
                          <a:effectLst/>
                          <a:latin typeface="Times New Roman" panose="02020603050405020304" pitchFamily="18" charset="0"/>
                          <a:cs typeface="Times New Roman" panose="02020603050405020304" pitchFamily="18" charset="0"/>
                        </a:rPr>
                        <a:t>/read/comment</a:t>
                      </a:r>
                      <a:endParaRPr 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3.58</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8</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zh-CN" altLang="en-US"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en-US" altLang="zh-CN"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813205033"/>
                  </a:ext>
                </a:extLst>
              </a:tr>
              <a:tr h="450752">
                <a:tc rowSpan="2">
                  <a:txBody>
                    <a:bodyPr/>
                    <a:lstStyle/>
                    <a:p>
                      <a:pPr algn="ctr" fontAlgn="ctr"/>
                      <a:r>
                        <a:rPr lang="zh-CN" altLang="en-US" sz="1800" u="none" strike="noStrike">
                          <a:effectLst/>
                        </a:rPr>
                        <a:t>交易量与观点差异</a:t>
                      </a:r>
                      <a:endParaRPr lang="zh-CN" altLang="en-US"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ltv_s&amp;dispersion1</a:t>
                      </a:r>
                      <a:endParaRPr 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3.74</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8</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1</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zh-CN" altLang="en-US"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en-US" altLang="zh-CN"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3112969747"/>
                  </a:ext>
                </a:extLst>
              </a:tr>
              <a:tr h="450752">
                <a:tc vMerge="1">
                  <a:txBody>
                    <a:bodyPr/>
                    <a:lstStyle/>
                    <a:p>
                      <a:endParaRPr lang="zh-CN" altLang="en-US"/>
                    </a:p>
                  </a:txBody>
                  <a:tcPr/>
                </a:tc>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ltv_s&amp;dispersion2</a:t>
                      </a:r>
                      <a:endParaRPr 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3.37</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6</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zh-CN" altLang="en-US"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en-US" altLang="zh-CN"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1944293554"/>
                  </a:ext>
                </a:extLst>
              </a:tr>
              <a:tr h="450752">
                <a:tc rowSpan="2">
                  <a:txBody>
                    <a:bodyPr/>
                    <a:lstStyle/>
                    <a:p>
                      <a:pPr algn="ctr" fontAlgn="ctr"/>
                      <a:r>
                        <a:rPr lang="zh-CN" altLang="en-US" sz="1800" u="none" strike="noStrike">
                          <a:effectLst/>
                        </a:rPr>
                        <a:t>超额收益率和论坛情绪</a:t>
                      </a:r>
                      <a:endParaRPr lang="zh-CN" altLang="en-US"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rex&amp;score1</a:t>
                      </a:r>
                      <a:endParaRPr lang="en-US"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3.5</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6</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6</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p>
                  </a:txBody>
                  <a:tcPr marL="7620" marR="7620" marT="7620" marB="0" anchor="ctr"/>
                </a:tc>
                <a:extLst>
                  <a:ext uri="{0D108BD9-81ED-4DB2-BD59-A6C34878D82A}">
                    <a16:rowId xmlns:a16="http://schemas.microsoft.com/office/drawing/2014/main" val="3283704998"/>
                  </a:ext>
                </a:extLst>
              </a:tr>
              <a:tr h="450752">
                <a:tc vMerge="1">
                  <a:txBody>
                    <a:bodyPr/>
                    <a:lstStyle/>
                    <a:p>
                      <a:endParaRPr lang="zh-CN" altLang="en-US"/>
                    </a:p>
                  </a:txBody>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rex&amp;score2</a:t>
                      </a:r>
                      <a:endParaRPr lang="en-US"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3.05</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2</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3</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p>
                  </a:txBody>
                  <a:tcPr marL="7620" marR="7620" marT="7620" marB="0" anchor="ctr"/>
                </a:tc>
                <a:extLst>
                  <a:ext uri="{0D108BD9-81ED-4DB2-BD59-A6C34878D82A}">
                    <a16:rowId xmlns:a16="http://schemas.microsoft.com/office/drawing/2014/main" val="1022319557"/>
                  </a:ext>
                </a:extLst>
              </a:tr>
              <a:tr h="450752">
                <a:tc rowSpan="3">
                  <a:txBody>
                    <a:bodyPr/>
                    <a:lstStyle/>
                    <a:p>
                      <a:pPr algn="ctr" fontAlgn="ctr"/>
                      <a:r>
                        <a:rPr lang="zh-CN" altLang="en-US" sz="1800" u="none" strike="noStrike">
                          <a:effectLst/>
                        </a:rPr>
                        <a:t>波动率与关注度</a:t>
                      </a:r>
                      <a:endParaRPr lang="zh-CN" altLang="en-US"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volatility&amp;score1</a:t>
                      </a:r>
                      <a:endParaRPr lang="en-US"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3.16</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6</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2</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zh-CN" altLang="en-US"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en-US" altLang="zh-CN"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2586941702"/>
                  </a:ext>
                </a:extLst>
              </a:tr>
              <a:tr h="450752">
                <a:tc vMerge="1">
                  <a:txBody>
                    <a:bodyPr/>
                    <a:lstStyle/>
                    <a:p>
                      <a:endParaRPr lang="zh-CN" altLang="en-US"/>
                    </a:p>
                  </a:txBody>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volatility&amp;score2</a:t>
                      </a:r>
                      <a:endParaRPr lang="en-US"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3.74</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3</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4</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p>
                  </a:txBody>
                  <a:tcPr marL="7620" marR="7620" marT="7620" marB="0" anchor="ctr"/>
                </a:tc>
                <a:extLst>
                  <a:ext uri="{0D108BD9-81ED-4DB2-BD59-A6C34878D82A}">
                    <a16:rowId xmlns:a16="http://schemas.microsoft.com/office/drawing/2014/main" val="2243593342"/>
                  </a:ext>
                </a:extLst>
              </a:tr>
              <a:tr h="450752">
                <a:tc vMerge="1">
                  <a:txBody>
                    <a:bodyPr/>
                    <a:lstStyle/>
                    <a:p>
                      <a:endParaRPr lang="zh-CN" altLang="en-US"/>
                    </a:p>
                  </a:txBody>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volatility&amp;posts/read/comment</a:t>
                      </a:r>
                      <a:endParaRPr lang="en-US"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3.42</a:t>
                      </a:r>
                    </a:p>
                  </a:txBody>
                  <a:tcPr marL="7620" marR="7620" marT="7620"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6</a:t>
                      </a:r>
                      <a:endParaRPr lang="en-US" altLang="zh-CN" sz="18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2</a:t>
                      </a:r>
                      <a:endParaRPr lang="en-US" altLang="zh-CN" sz="18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zh-CN" altLang="en-US"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en-US" altLang="zh-CN" sz="1800" b="0" i="0" u="none" strike="noStrike"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3053301832"/>
                  </a:ext>
                </a:extLst>
              </a:tr>
            </a:tbl>
          </a:graphicData>
        </a:graphic>
      </p:graphicFrame>
      <p:sp>
        <p:nvSpPr>
          <p:cNvPr id="8" name="文本框 7"/>
          <p:cNvSpPr txBox="1"/>
          <p:nvPr/>
        </p:nvSpPr>
        <p:spPr>
          <a:xfrm>
            <a:off x="7897750" y="227351"/>
            <a:ext cx="3365024" cy="338554"/>
          </a:xfrm>
          <a:prstGeom prst="rect">
            <a:avLst/>
          </a:prstGeom>
          <a:noFill/>
        </p:spPr>
        <p:txBody>
          <a:bodyPr wrap="none" rtlCol="0">
            <a:spAutoFit/>
          </a:bodyPr>
          <a:lstStyle/>
          <a:p>
            <a:r>
              <a:rPr lang="en-US" altLang="zh-CN" sz="1600" dirty="0">
                <a:latin typeface="仿宋" panose="02010609060101010101" pitchFamily="49" charset="-122"/>
                <a:ea typeface="仿宋" panose="02010609060101010101" pitchFamily="49" charset="-122"/>
                <a:hlinkClick r:id="rId7" action="ppaction://hlinksldjump"/>
              </a:rPr>
              <a:t>each stock see </a:t>
            </a:r>
            <a:r>
              <a:rPr lang="en-US" altLang="zh-CN" sz="1600" dirty="0">
                <a:latin typeface="仿宋" panose="02010609060101010101" pitchFamily="49" charset="-122"/>
                <a:ea typeface="仿宋" panose="02010609060101010101" pitchFamily="49" charset="-122"/>
                <a:hlinkClick r:id="" action="ppaction://noaction"/>
              </a:rPr>
              <a:t>Appendix Table 2</a:t>
            </a:r>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912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幻灯片" r:id="rId11" imgW="425" imgH="424" progId="TCLayout.ActiveDocument.1">
                  <p:embed/>
                </p:oleObj>
              </mc:Choice>
              <mc:Fallback>
                <p:oleObj name="think-cell 幻灯片" r:id="rId11" imgW="425" imgH="424" progId="TCLayout.ActiveDocument.1">
                  <p:embed/>
                  <p:pic>
                    <p:nvPicPr>
                      <p:cNvPr id="4" name="对象 3" hidden="1"/>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矩形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zh-CN" altLang="en-US" sz="2800" dirty="0">
              <a:latin typeface="Calibri" panose="020F0502020204030204" pitchFamily="34" charset="0"/>
              <a:ea typeface="宋体" panose="02010600030101010101" pitchFamily="2" charset="-122"/>
              <a:sym typeface="Calibri" panose="020F0502020204030204" pitchFamily="34" charset="0"/>
            </a:endParaRPr>
          </a:p>
        </p:txBody>
      </p:sp>
      <p:sp>
        <p:nvSpPr>
          <p:cNvPr id="18" name="文本占位符 2">
            <a:hlinkClick r:id="rId13" action="ppaction://hlinksldjump"/>
          </p:cNvPr>
          <p:cNvSpPr>
            <a:spLocks noGrp="1"/>
          </p:cNvSpPr>
          <p:nvPr>
            <p:custDataLst>
              <p:tags r:id="rId4"/>
            </p:custDataLst>
          </p:nvPr>
        </p:nvSpPr>
        <p:spPr bwMode="gray">
          <a:xfrm>
            <a:off x="838200" y="3027363"/>
            <a:ext cx="10515600" cy="669925"/>
          </a:xfrm>
          <a:prstGeom prst="rect">
            <a:avLst/>
          </a:prstGeom>
          <a:solidFill>
            <a:schemeClr val="bg2"/>
          </a:solidFill>
          <a:ln w="38100" algn="ctr">
            <a:solidFill>
              <a:schemeClr val="bg1"/>
            </a:solidFill>
          </a:ln>
        </p:spPr>
        <p:txBody>
          <a:bodyPr vert="horz" wrap="none" lIns="142875" tIns="142875"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Summary Statistics</a:t>
            </a:r>
          </a:p>
        </p:txBody>
      </p:sp>
      <p:sp>
        <p:nvSpPr>
          <p:cNvPr id="2" name="标题 1"/>
          <p:cNvSpPr>
            <a:spLocks noGrp="1"/>
          </p:cNvSpPr>
          <p:nvPr>
            <p:ph type="title"/>
          </p:nvPr>
        </p:nvSpPr>
        <p:spPr/>
        <p:txBody>
          <a:bodyPr/>
          <a:lstStyle/>
          <a:p>
            <a:r>
              <a:rPr lang="en-US" altLang="zh-CN" dirty="0">
                <a:latin typeface="仿宋" panose="02010609060101010101" pitchFamily="49" charset="-122"/>
                <a:ea typeface="仿宋" panose="02010609060101010101" pitchFamily="49" charset="-122"/>
              </a:rPr>
              <a:t>Guidelines</a:t>
            </a:r>
            <a:endParaRPr lang="zh-CN" altLang="en-US" dirty="0">
              <a:latin typeface="仿宋" panose="02010609060101010101" pitchFamily="49" charset="-122"/>
              <a:ea typeface="仿宋" panose="02010609060101010101" pitchFamily="49" charset="-122"/>
            </a:endParaRPr>
          </a:p>
        </p:txBody>
      </p:sp>
      <p:sp>
        <p:nvSpPr>
          <p:cNvPr id="11" name="文本占位符 2">
            <a:hlinkClick r:id="rId14" action="ppaction://hlinksldjump"/>
            <a:extLst>
              <a:ext uri="{FF2B5EF4-FFF2-40B4-BE49-F238E27FC236}">
                <a16:creationId xmlns:a16="http://schemas.microsoft.com/office/drawing/2014/main" id="{C9CA3BEF-D357-48B4-B344-B12A4C336659}"/>
              </a:ext>
            </a:extLst>
          </p:cNvPr>
          <p:cNvSpPr>
            <a:spLocks noGrp="1"/>
          </p:cNvSpPr>
          <p:nvPr>
            <p:custDataLst>
              <p:tags r:id="rId5"/>
            </p:custDataLst>
          </p:nvPr>
        </p:nvSpPr>
        <p:spPr bwMode="gray">
          <a:xfrm>
            <a:off x="838200" y="1689100"/>
            <a:ext cx="10515600" cy="668338"/>
          </a:xfrm>
          <a:prstGeom prst="rect">
            <a:avLst/>
          </a:prstGeom>
          <a:solidFill>
            <a:schemeClr val="bg2"/>
          </a:solidFill>
          <a:ln w="38100" algn="ctr">
            <a:solidFill>
              <a:schemeClr val="bg1"/>
            </a:solidFill>
          </a:ln>
        </p:spPr>
        <p:txBody>
          <a:bodyPr vert="horz" wrap="none" lIns="142875" tIns="141288"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Introduction</a:t>
            </a:r>
          </a:p>
        </p:txBody>
      </p:sp>
      <p:sp>
        <p:nvSpPr>
          <p:cNvPr id="14" name="文本占位符 2">
            <a:hlinkClick r:id="rId13" action="ppaction://hlinksldjump"/>
            <a:extLst>
              <a:ext uri="{FF2B5EF4-FFF2-40B4-BE49-F238E27FC236}">
                <a16:creationId xmlns:a16="http://schemas.microsoft.com/office/drawing/2014/main" id="{B8A72A51-F90A-41B7-BF49-4C7F636121E8}"/>
              </a:ext>
            </a:extLst>
          </p:cNvPr>
          <p:cNvSpPr>
            <a:spLocks noGrp="1"/>
          </p:cNvSpPr>
          <p:nvPr>
            <p:custDataLst>
              <p:tags r:id="rId6"/>
            </p:custDataLst>
          </p:nvPr>
        </p:nvSpPr>
        <p:spPr bwMode="gray">
          <a:xfrm>
            <a:off x="838200" y="2356645"/>
            <a:ext cx="10515600" cy="669925"/>
          </a:xfrm>
          <a:prstGeom prst="rect">
            <a:avLst/>
          </a:prstGeom>
          <a:solidFill>
            <a:schemeClr val="bg2"/>
          </a:solidFill>
          <a:ln w="38100" algn="ctr">
            <a:solidFill>
              <a:schemeClr val="bg1"/>
            </a:solidFill>
          </a:ln>
        </p:spPr>
        <p:txBody>
          <a:bodyPr vert="horz" wrap="none" lIns="142875" tIns="142875"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Project Roadmap</a:t>
            </a:r>
          </a:p>
        </p:txBody>
      </p:sp>
      <p:sp>
        <p:nvSpPr>
          <p:cNvPr id="10" name="文本占位符 2">
            <a:extLst>
              <a:ext uri="{FF2B5EF4-FFF2-40B4-BE49-F238E27FC236}">
                <a16:creationId xmlns:a16="http://schemas.microsoft.com/office/drawing/2014/main" id="{894B05DF-C895-4607-B524-3E36FF40CCE7}"/>
              </a:ext>
            </a:extLst>
          </p:cNvPr>
          <p:cNvSpPr>
            <a:spLocks noGrp="1"/>
          </p:cNvSpPr>
          <p:nvPr>
            <p:custDataLst>
              <p:tags r:id="rId7"/>
            </p:custDataLst>
          </p:nvPr>
        </p:nvSpPr>
        <p:spPr bwMode="gray">
          <a:xfrm>
            <a:off x="838200" y="4367213"/>
            <a:ext cx="10515600" cy="668338"/>
          </a:xfrm>
          <a:prstGeom prst="rect">
            <a:avLst/>
          </a:prstGeom>
          <a:solidFill>
            <a:schemeClr val="accent1"/>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b="1" dirty="0">
                <a:solidFill>
                  <a:schemeClr val="bg1"/>
                </a:solidFill>
                <a:latin typeface="仿宋" panose="02010609060101010101" pitchFamily="49" charset="-122"/>
                <a:ea typeface="仿宋" panose="02010609060101010101" pitchFamily="49" charset="-122"/>
              </a:rPr>
              <a:t>Conclusion</a:t>
            </a:r>
          </a:p>
        </p:txBody>
      </p:sp>
      <p:sp>
        <p:nvSpPr>
          <p:cNvPr id="15" name="文本占位符 2">
            <a:hlinkClick r:id="rId13" action="ppaction://hlinksldjump"/>
            <a:extLst>
              <a:ext uri="{FF2B5EF4-FFF2-40B4-BE49-F238E27FC236}">
                <a16:creationId xmlns:a16="http://schemas.microsoft.com/office/drawing/2014/main" id="{5FF211CC-AC8F-41EE-ACF9-91B387F6D3A3}"/>
              </a:ext>
            </a:extLst>
          </p:cNvPr>
          <p:cNvSpPr>
            <a:spLocks noGrp="1"/>
          </p:cNvSpPr>
          <p:nvPr>
            <p:custDataLst>
              <p:tags r:id="rId8"/>
            </p:custDataLst>
          </p:nvPr>
        </p:nvSpPr>
        <p:spPr bwMode="gray">
          <a:xfrm>
            <a:off x="838200" y="3697288"/>
            <a:ext cx="10515600" cy="669925"/>
          </a:xfrm>
          <a:prstGeom prst="rect">
            <a:avLst/>
          </a:prstGeom>
          <a:solidFill>
            <a:schemeClr val="bg2"/>
          </a:solidFill>
          <a:ln w="38100" algn="ctr">
            <a:solidFill>
              <a:schemeClr val="bg1"/>
            </a:solidFill>
          </a:ln>
        </p:spPr>
        <p:txBody>
          <a:bodyPr vert="horz" wrap="none" lIns="142875" tIns="142875"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Main Results</a:t>
            </a:r>
          </a:p>
        </p:txBody>
      </p:sp>
    </p:spTree>
    <p:extLst>
      <p:ext uri="{BB962C8B-B14F-4D97-AF65-F5344CB8AC3E}">
        <p14:creationId xmlns:p14="http://schemas.microsoft.com/office/powerpoint/2010/main" val="317696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extLst>
              <p:ext uri="{D42A27DB-BD31-4B8C-83A1-F6EECF244321}">
                <p14:modId xmlns:p14="http://schemas.microsoft.com/office/powerpoint/2010/main" val="6966411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3" name="think-cell 幻灯片" r:id="rId11" imgW="425" imgH="424" progId="TCLayout.ActiveDocument.1">
                  <p:embed/>
                </p:oleObj>
              </mc:Choice>
              <mc:Fallback>
                <p:oleObj name="think-cell 幻灯片" r:id="rId11" imgW="425" imgH="424" progId="TCLayout.ActiveDocument.1">
                  <p:embed/>
                  <p:pic>
                    <p:nvPicPr>
                      <p:cNvPr id="4" name="对象 3" hidden="1"/>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矩形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zh-CN" altLang="en-US" sz="2800" dirty="0">
              <a:latin typeface="Calibri" panose="020F0502020204030204" pitchFamily="34" charset="0"/>
              <a:ea typeface="宋体" panose="02010600030101010101" pitchFamily="2" charset="-122"/>
              <a:sym typeface="Calibri" panose="020F0502020204030204" pitchFamily="34" charset="0"/>
            </a:endParaRPr>
          </a:p>
        </p:txBody>
      </p:sp>
      <p:sp>
        <p:nvSpPr>
          <p:cNvPr id="14" name="文本占位符 2"/>
          <p:cNvSpPr>
            <a:spLocks noGrp="1"/>
          </p:cNvSpPr>
          <p:nvPr>
            <p:custDataLst>
              <p:tags r:id="rId4"/>
            </p:custDataLst>
          </p:nvPr>
        </p:nvSpPr>
        <p:spPr bwMode="gray">
          <a:xfrm>
            <a:off x="838200" y="1690687"/>
            <a:ext cx="10515600" cy="668338"/>
          </a:xfrm>
          <a:prstGeom prst="rect">
            <a:avLst/>
          </a:prstGeom>
          <a:solidFill>
            <a:schemeClr val="accent1"/>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b="1" dirty="0">
                <a:solidFill>
                  <a:schemeClr val="bg1"/>
                </a:solidFill>
                <a:latin typeface="仿宋" panose="02010609060101010101" pitchFamily="49" charset="-122"/>
                <a:ea typeface="仿宋" panose="02010609060101010101" pitchFamily="49" charset="-122"/>
              </a:rPr>
              <a:t>Introduction</a:t>
            </a:r>
          </a:p>
        </p:txBody>
      </p:sp>
      <p:sp>
        <p:nvSpPr>
          <p:cNvPr id="16" name="文本占位符 2">
            <a:hlinkClick r:id="rId13" action="ppaction://hlinksldjump"/>
          </p:cNvPr>
          <p:cNvSpPr>
            <a:spLocks noGrp="1"/>
          </p:cNvSpPr>
          <p:nvPr>
            <p:custDataLst>
              <p:tags r:id="rId5"/>
            </p:custDataLst>
          </p:nvPr>
        </p:nvSpPr>
        <p:spPr bwMode="gray">
          <a:xfrm>
            <a:off x="838200" y="2359025"/>
            <a:ext cx="10515600" cy="668338"/>
          </a:xfrm>
          <a:prstGeom prst="rect">
            <a:avLst/>
          </a:prstGeom>
          <a:solidFill>
            <a:schemeClr val="bg2"/>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Project Roadmap</a:t>
            </a:r>
          </a:p>
        </p:txBody>
      </p:sp>
      <p:sp>
        <p:nvSpPr>
          <p:cNvPr id="18" name="文本占位符 2">
            <a:hlinkClick r:id="rId14" action="ppaction://hlinksldjump"/>
          </p:cNvPr>
          <p:cNvSpPr>
            <a:spLocks noGrp="1"/>
          </p:cNvSpPr>
          <p:nvPr>
            <p:custDataLst>
              <p:tags r:id="rId6"/>
            </p:custDataLst>
          </p:nvPr>
        </p:nvSpPr>
        <p:spPr bwMode="gray">
          <a:xfrm>
            <a:off x="838200" y="3027363"/>
            <a:ext cx="10515600" cy="669925"/>
          </a:xfrm>
          <a:prstGeom prst="rect">
            <a:avLst/>
          </a:prstGeom>
          <a:solidFill>
            <a:schemeClr val="bg2"/>
          </a:solidFill>
          <a:ln w="38100" algn="ctr">
            <a:solidFill>
              <a:schemeClr val="bg1"/>
            </a:solidFill>
          </a:ln>
        </p:spPr>
        <p:txBody>
          <a:bodyPr vert="horz" wrap="none" lIns="142875" tIns="142875"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Summary Statistics</a:t>
            </a:r>
          </a:p>
        </p:txBody>
      </p:sp>
      <p:sp>
        <p:nvSpPr>
          <p:cNvPr id="48" name="文本占位符 2">
            <a:hlinkClick r:id="rId15" action="ppaction://hlinksldjump"/>
          </p:cNvPr>
          <p:cNvSpPr>
            <a:spLocks noGrp="1"/>
          </p:cNvSpPr>
          <p:nvPr>
            <p:custDataLst>
              <p:tags r:id="rId7"/>
            </p:custDataLst>
          </p:nvPr>
        </p:nvSpPr>
        <p:spPr bwMode="gray">
          <a:xfrm>
            <a:off x="838200" y="3697288"/>
            <a:ext cx="10515600" cy="668338"/>
          </a:xfrm>
          <a:prstGeom prst="rect">
            <a:avLst/>
          </a:prstGeom>
          <a:solidFill>
            <a:schemeClr val="bg2"/>
          </a:solidFill>
          <a:ln w="38100" algn="ctr">
            <a:solidFill>
              <a:schemeClr val="bg1"/>
            </a:solidFill>
          </a:ln>
        </p:spPr>
        <p:txBody>
          <a:bodyPr vert="horz" wrap="none" lIns="142875" tIns="141288"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Main results</a:t>
            </a:r>
          </a:p>
        </p:txBody>
      </p:sp>
      <p:sp>
        <p:nvSpPr>
          <p:cNvPr id="13" name="文本占位符 2">
            <a:hlinkClick r:id="" action="ppaction://noaction"/>
          </p:cNvPr>
          <p:cNvSpPr>
            <a:spLocks noGrp="1"/>
          </p:cNvSpPr>
          <p:nvPr>
            <p:custDataLst>
              <p:tags r:id="rId8"/>
            </p:custDataLst>
          </p:nvPr>
        </p:nvSpPr>
        <p:spPr bwMode="gray">
          <a:xfrm>
            <a:off x="838200" y="4367213"/>
            <a:ext cx="10515600" cy="668338"/>
          </a:xfrm>
          <a:prstGeom prst="rect">
            <a:avLst/>
          </a:prstGeom>
          <a:solidFill>
            <a:schemeClr val="bg2"/>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Conclusion</a:t>
            </a:r>
          </a:p>
        </p:txBody>
      </p:sp>
      <p:sp>
        <p:nvSpPr>
          <p:cNvPr id="2" name="标题 1"/>
          <p:cNvSpPr>
            <a:spLocks noGrp="1"/>
          </p:cNvSpPr>
          <p:nvPr>
            <p:ph type="title"/>
          </p:nvPr>
        </p:nvSpPr>
        <p:spPr/>
        <p:txBody>
          <a:bodyPr/>
          <a:lstStyle/>
          <a:p>
            <a:r>
              <a:rPr lang="en-US" altLang="zh-CN" dirty="0">
                <a:latin typeface="仿宋" panose="02010609060101010101" pitchFamily="49" charset="-122"/>
                <a:ea typeface="仿宋" panose="02010609060101010101" pitchFamily="49" charset="-122"/>
              </a:rPr>
              <a:t>Guidelines</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77391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2"/>
            </p:custDataLst>
            <p:extLst>
              <p:ext uri="{D42A27DB-BD31-4B8C-83A1-F6EECF244321}">
                <p14:modId xmlns:p14="http://schemas.microsoft.com/office/powerpoint/2010/main" val="24953675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3" name="think-cell 幻灯片" r:id="rId8" imgW="425" imgH="424" progId="TCLayout.ActiveDocument.1">
                  <p:embed/>
                </p:oleObj>
              </mc:Choice>
              <mc:Fallback>
                <p:oleObj name="think-cell 幻灯片" r:id="rId8" imgW="425" imgH="424" progId="TCLayout.ActiveDocument.1">
                  <p:embed/>
                  <p:pic>
                    <p:nvPicPr>
                      <p:cNvPr id="7" name="对象 6"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矩形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0" lang="zh-CN" altLang="en-US" b="1" u="none" strike="noStrike" kern="1200" cap="none" spc="0" normalizeH="0" noProof="0" dirty="0">
              <a:ln>
                <a:noFill/>
              </a:ln>
              <a:solidFill>
                <a:prstClr val="white"/>
              </a:solidFill>
              <a:effectLst/>
              <a:uLnTx/>
              <a:uFillTx/>
              <a:latin typeface="Calibri" panose="020F0502020204030204" pitchFamily="34" charset="0"/>
              <a:ea typeface="宋体" panose="02010600030101010101" pitchFamily="2" charset="-122"/>
              <a:sym typeface="Calibri" panose="020F0502020204030204" pitchFamily="34" charset="0"/>
            </a:endParaRPr>
          </a:p>
        </p:txBody>
      </p:sp>
      <p:sp>
        <p:nvSpPr>
          <p:cNvPr id="2" name="标题 1"/>
          <p:cNvSpPr>
            <a:spLocks noGrp="1"/>
          </p:cNvSpPr>
          <p:nvPr>
            <p:ph type="title"/>
          </p:nvPr>
        </p:nvSpPr>
        <p:spPr>
          <a:xfrm>
            <a:off x="838200" y="343353"/>
            <a:ext cx="10515600" cy="1325563"/>
          </a:xfrm>
        </p:spPr>
        <p:txBody>
          <a:bodyPr/>
          <a:lstStyle/>
          <a:p>
            <a:r>
              <a:rPr lang="en-US" altLang="zh-CN" dirty="0">
                <a:latin typeface="仿宋" panose="02010609060101010101" pitchFamily="49" charset="-122"/>
                <a:ea typeface="仿宋" panose="02010609060101010101" pitchFamily="49" charset="-122"/>
              </a:rPr>
              <a:t>Pros and cons</a:t>
            </a:r>
            <a:endParaRPr lang="zh-CN" altLang="en-US" dirty="0">
              <a:latin typeface="仿宋" panose="02010609060101010101" pitchFamily="49" charset="-122"/>
              <a:ea typeface="仿宋" panose="02010609060101010101" pitchFamily="49" charset="-122"/>
            </a:endParaRPr>
          </a:p>
        </p:txBody>
      </p:sp>
      <p:sp>
        <p:nvSpPr>
          <p:cNvPr id="3" name="文本占位符 2"/>
          <p:cNvSpPr>
            <a:spLocks noGrp="1"/>
          </p:cNvSpPr>
          <p:nvPr>
            <p:custDataLst>
              <p:tags r:id="rId4"/>
            </p:custDataLst>
          </p:nvPr>
        </p:nvSpPr>
        <p:spPr bwMode="auto">
          <a:xfrm>
            <a:off x="838200" y="1648282"/>
            <a:ext cx="10515600" cy="414338"/>
          </a:xfrm>
          <a:prstGeom prst="rect">
            <a:avLst/>
          </a:prstGeom>
          <a:solidFill>
            <a:srgbClr val="9EC6F8"/>
          </a:solidFill>
          <a:ln>
            <a:noFill/>
          </a:ln>
        </p:spPr>
        <p:txBody>
          <a:bodyPr vert="horz" wrap="none" lIns="92075" tIns="82550" rIns="0" bIns="8255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1800" b="1" noProof="0" dirty="0">
                <a:solidFill>
                  <a:prstClr val="black"/>
                </a:solidFill>
                <a:latin typeface="仿宋" panose="02010609060101010101" pitchFamily="49" charset="-122"/>
                <a:ea typeface="仿宋" panose="02010609060101010101" pitchFamily="49" charset="-122"/>
              </a:rPr>
              <a:t>Pros</a:t>
            </a:r>
            <a:endPar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endParaRPr>
          </a:p>
        </p:txBody>
      </p:sp>
      <p:sp>
        <p:nvSpPr>
          <p:cNvPr id="4" name="文本占位符 2"/>
          <p:cNvSpPr>
            <a:spLocks noGrp="1"/>
          </p:cNvSpPr>
          <p:nvPr>
            <p:custDataLst>
              <p:tags r:id="rId5"/>
            </p:custDataLst>
          </p:nvPr>
        </p:nvSpPr>
        <p:spPr bwMode="auto">
          <a:xfrm>
            <a:off x="838200" y="3821541"/>
            <a:ext cx="10515600" cy="430213"/>
          </a:xfrm>
          <a:prstGeom prst="rect">
            <a:avLst/>
          </a:prstGeom>
          <a:solidFill>
            <a:srgbClr val="9EC6F8"/>
          </a:solidFill>
          <a:ln>
            <a:noFill/>
          </a:ln>
        </p:spPr>
        <p:txBody>
          <a:bodyPr vert="horz" wrap="none" lIns="92075" tIns="92075" rIns="0" bIns="90488"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1" i="0" u="none" strike="noStrike" kern="1200" cap="none" spc="0" normalizeH="0" baseline="0" dirty="0">
                <a:ln>
                  <a:noFill/>
                </a:ln>
                <a:solidFill>
                  <a:prstClr val="black"/>
                </a:solidFill>
                <a:effectLst/>
                <a:uLnTx/>
                <a:uFillTx/>
                <a:latin typeface="Calibri" panose="020F0502020204030204"/>
                <a:ea typeface="宋体" panose="02010600030101010101" pitchFamily="2" charset="-122"/>
                <a:cs typeface="+mn-cs"/>
              </a:rPr>
              <a:t>Cons</a:t>
            </a:r>
            <a:endPar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838200" y="4493054"/>
            <a:ext cx="10515600" cy="923330"/>
          </a:xfrm>
          <a:prstGeom prst="rect">
            <a:avLst/>
          </a:prstGeom>
          <a:noFill/>
        </p:spPr>
        <p:txBody>
          <a:bodyPr wrap="square" rtlCol="0">
            <a:spAutoFit/>
          </a:bodyPr>
          <a:lstStyle/>
          <a:p>
            <a:pPr marL="285750" indent="-285750">
              <a:buFont typeface="Arial" panose="020B0604020202020204" pitchFamily="34" charset="0"/>
              <a:buChar char="•"/>
              <a:defRPr/>
            </a:pPr>
            <a:r>
              <a:rPr kumimoji="0" lang="en-US" altLang="zh-CN" b="0" i="0" u="none" strike="noStrike" kern="1200" cap="none" spc="0" normalizeH="0" baseline="0" noProof="0" dirty="0" err="1">
                <a:ln>
                  <a:noFill/>
                </a:ln>
                <a:solidFill>
                  <a:prstClr val="black"/>
                </a:solidFill>
                <a:effectLst/>
                <a:uLnTx/>
                <a:uFillTx/>
                <a:latin typeface="仿宋" panose="02010609060101010101" pitchFamily="49" charset="-122"/>
                <a:ea typeface="仿宋" panose="02010609060101010101" pitchFamily="49" charset="-122"/>
              </a:rPr>
              <a:t>Sentim</a:t>
            </a:r>
            <a:r>
              <a:rPr lang="en-US" altLang="zh-CN" dirty="0" err="1">
                <a:solidFill>
                  <a:prstClr val="black"/>
                </a:solidFill>
                <a:latin typeface="仿宋" panose="02010609060101010101" pitchFamily="49" charset="-122"/>
                <a:ea typeface="仿宋" panose="02010609060101010101" pitchFamily="49" charset="-122"/>
              </a:rPr>
              <a:t>ent</a:t>
            </a:r>
            <a:r>
              <a:rPr lang="en-US" altLang="zh-CN" dirty="0">
                <a:solidFill>
                  <a:prstClr val="black"/>
                </a:solidFill>
                <a:latin typeface="仿宋" panose="02010609060101010101" pitchFamily="49" charset="-122"/>
                <a:ea typeface="仿宋" panose="02010609060101010101" pitchFamily="49" charset="-122"/>
              </a:rPr>
              <a:t> and market performance across countries are not necessarily uncorrelated</a:t>
            </a:r>
            <a:endParaRPr kumimoji="0" lang="en-US" altLang="zh-CN"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endParaRPr>
          </a:p>
          <a:p>
            <a:pPr marL="285750" indent="-285750">
              <a:buFont typeface="Arial" panose="020B0604020202020204" pitchFamily="34" charset="0"/>
              <a:buChar char="•"/>
              <a:defRPr/>
            </a:pPr>
            <a:r>
              <a:rPr lang="en-US" altLang="zh-CN" dirty="0">
                <a:solidFill>
                  <a:prstClr val="black"/>
                </a:solidFill>
                <a:latin typeface="仿宋" panose="02010609060101010101" pitchFamily="49" charset="-122"/>
                <a:ea typeface="仿宋" panose="02010609060101010101" pitchFamily="49" charset="-122"/>
              </a:rPr>
              <a:t>Not cross-validated by other classification model</a:t>
            </a:r>
          </a:p>
          <a:p>
            <a:pPr marL="285750" indent="-285750">
              <a:buFont typeface="Arial" panose="020B0604020202020204" pitchFamily="34" charset="0"/>
              <a:buChar char="•"/>
              <a:defRPr/>
            </a:pPr>
            <a:r>
              <a:rPr lang="en-US" altLang="zh-CN" dirty="0">
                <a:solidFill>
                  <a:prstClr val="black"/>
                </a:solidFill>
                <a:latin typeface="仿宋" panose="02010609060101010101" pitchFamily="49" charset="-122"/>
                <a:ea typeface="仿宋" panose="02010609060101010101" pitchFamily="49" charset="-122"/>
              </a:rPr>
              <a:t>Choice of events: might have included policy related events </a:t>
            </a:r>
            <a:r>
              <a:rPr lang="en-US" altLang="zh-CN" dirty="0" err="1">
                <a:solidFill>
                  <a:prstClr val="black"/>
                </a:solidFill>
                <a:latin typeface="仿宋" panose="02010609060101010101" pitchFamily="49" charset="-122"/>
                <a:ea typeface="仿宋" panose="02010609060101010101" pitchFamily="49" charset="-122"/>
              </a:rPr>
              <a:t>w.r.t.</a:t>
            </a:r>
            <a:r>
              <a:rPr lang="en-US" altLang="zh-CN" dirty="0">
                <a:solidFill>
                  <a:prstClr val="black"/>
                </a:solidFill>
                <a:latin typeface="仿宋" panose="02010609060101010101" pitchFamily="49" charset="-122"/>
                <a:ea typeface="仿宋" panose="02010609060101010101" pitchFamily="49" charset="-122"/>
              </a:rPr>
              <a:t> China</a:t>
            </a:r>
          </a:p>
        </p:txBody>
      </p:sp>
      <p:sp>
        <p:nvSpPr>
          <p:cNvPr id="9" name="文本框 8"/>
          <p:cNvSpPr txBox="1"/>
          <p:nvPr/>
        </p:nvSpPr>
        <p:spPr>
          <a:xfrm>
            <a:off x="838201" y="2249287"/>
            <a:ext cx="10597978" cy="1200329"/>
          </a:xfrm>
          <a:prstGeom prst="rect">
            <a:avLst/>
          </a:prstGeom>
          <a:noFill/>
        </p:spPr>
        <p:txBody>
          <a:bodyPr wrap="square" rtlCol="0">
            <a:spAutoFit/>
          </a:bodyPr>
          <a:lstStyle/>
          <a:p>
            <a:pPr marL="285750" lvl="0" indent="-285750">
              <a:buFont typeface="Arial" panose="020B0604020202020204" pitchFamily="34" charset="0"/>
              <a:buChar char="•"/>
              <a:defRPr/>
            </a:pPr>
            <a:r>
              <a:rPr lang="en-US" altLang="zh-CN" dirty="0">
                <a:solidFill>
                  <a:prstClr val="black"/>
                </a:solidFill>
                <a:latin typeface="仿宋" panose="02010609060101010101" pitchFamily="49" charset="-122"/>
                <a:ea typeface="仿宋" panose="02010609060101010101" pitchFamily="49" charset="-122"/>
              </a:rPr>
              <a:t>Event based labels</a:t>
            </a:r>
          </a:p>
          <a:p>
            <a:pPr marL="285750" lvl="0" indent="-285750">
              <a:buFont typeface="Arial" panose="020B0604020202020204" pitchFamily="34" charset="0"/>
              <a:buChar char="•"/>
              <a:defRPr/>
            </a:pPr>
            <a:r>
              <a:rPr lang="en-US" altLang="zh-CN" dirty="0">
                <a:solidFill>
                  <a:prstClr val="black"/>
                </a:solidFill>
                <a:latin typeface="仿宋" panose="02010609060101010101" pitchFamily="49" charset="-122"/>
                <a:ea typeface="仿宋" panose="02010609060101010101" pitchFamily="49" charset="-122"/>
              </a:rPr>
              <a:t>Particular for Chinese financial market</a:t>
            </a:r>
          </a:p>
          <a:p>
            <a:pPr marL="285750" lvl="0" indent="-285750">
              <a:buFont typeface="Arial" panose="020B0604020202020204" pitchFamily="34" charset="0"/>
              <a:buChar char="•"/>
              <a:defRPr/>
            </a:pPr>
            <a:r>
              <a:rPr lang="en-US" altLang="zh-CN" dirty="0">
                <a:solidFill>
                  <a:prstClr val="black"/>
                </a:solidFill>
                <a:latin typeface="仿宋" panose="02010609060101010101" pitchFamily="49" charset="-122"/>
                <a:ea typeface="仿宋" panose="02010609060101010101" pitchFamily="49" charset="-122"/>
              </a:rPr>
              <a:t>High frequency data</a:t>
            </a:r>
          </a:p>
          <a:p>
            <a:pPr marL="285750" lvl="0" indent="-285750">
              <a:buFont typeface="Arial" panose="020B0604020202020204" pitchFamily="34" charset="0"/>
              <a:buChar char="•"/>
              <a:defRPr/>
            </a:pPr>
            <a:r>
              <a:rPr lang="en-US" altLang="zh-CN" dirty="0">
                <a:solidFill>
                  <a:prstClr val="black"/>
                </a:solidFill>
                <a:latin typeface="仿宋" panose="02010609060101010101" pitchFamily="49" charset="-122"/>
                <a:ea typeface="仿宋" panose="02010609060101010101" pitchFamily="49" charset="-122"/>
              </a:rPr>
              <a:t>Capture intuitive variations</a:t>
            </a:r>
          </a:p>
        </p:txBody>
      </p:sp>
    </p:spTree>
    <p:extLst>
      <p:ext uri="{BB962C8B-B14F-4D97-AF65-F5344CB8AC3E}">
        <p14:creationId xmlns:p14="http://schemas.microsoft.com/office/powerpoint/2010/main" val="2916006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7" name="think-cell 幻灯片" r:id="rId6" imgW="425" imgH="424" progId="TCLayout.ActiveDocument.1">
                  <p:embed/>
                </p:oleObj>
              </mc:Choice>
              <mc:Fallback>
                <p:oleObj name="think-cell 幻灯片" r:id="rId6" imgW="425" imgH="424" progId="TCLayout.ActiveDocument.1">
                  <p:embed/>
                  <p:pic>
                    <p:nvPicPr>
                      <p:cNvPr id="7" name="对象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矩形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0" lang="zh-CN" altLang="en-US" b="1" u="none" strike="noStrike" kern="1200" cap="none" spc="0" normalizeH="0" noProof="0" dirty="0">
              <a:ln>
                <a:noFill/>
              </a:ln>
              <a:solidFill>
                <a:prstClr val="white"/>
              </a:solidFill>
              <a:effectLst/>
              <a:uLnTx/>
              <a:uFillTx/>
              <a:latin typeface="Calibri" panose="020F0502020204030204" pitchFamily="34" charset="0"/>
              <a:ea typeface="宋体" panose="02010600030101010101" pitchFamily="2" charset="-122"/>
              <a:sym typeface="Calibri" panose="020F050202020403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883081571"/>
              </p:ext>
            </p:extLst>
          </p:nvPr>
        </p:nvGraphicFramePr>
        <p:xfrm>
          <a:off x="65315" y="538049"/>
          <a:ext cx="12083148" cy="6187072"/>
        </p:xfrm>
        <a:graphic>
          <a:graphicData uri="http://schemas.openxmlformats.org/drawingml/2006/table">
            <a:tbl>
              <a:tblPr>
                <a:tableStyleId>{BC89EF96-8CEA-46FF-86C4-4CE0E7609802}</a:tableStyleId>
              </a:tblPr>
              <a:tblGrid>
                <a:gridCol w="863082">
                  <a:extLst>
                    <a:ext uri="{9D8B030D-6E8A-4147-A177-3AD203B41FA5}">
                      <a16:colId xmlns:a16="http://schemas.microsoft.com/office/drawing/2014/main" val="2103835463"/>
                    </a:ext>
                  </a:extLst>
                </a:gridCol>
                <a:gridCol w="863082">
                  <a:extLst>
                    <a:ext uri="{9D8B030D-6E8A-4147-A177-3AD203B41FA5}">
                      <a16:colId xmlns:a16="http://schemas.microsoft.com/office/drawing/2014/main" val="1505657457"/>
                    </a:ext>
                  </a:extLst>
                </a:gridCol>
                <a:gridCol w="863082">
                  <a:extLst>
                    <a:ext uri="{9D8B030D-6E8A-4147-A177-3AD203B41FA5}">
                      <a16:colId xmlns:a16="http://schemas.microsoft.com/office/drawing/2014/main" val="1465828367"/>
                    </a:ext>
                  </a:extLst>
                </a:gridCol>
                <a:gridCol w="863082">
                  <a:extLst>
                    <a:ext uri="{9D8B030D-6E8A-4147-A177-3AD203B41FA5}">
                      <a16:colId xmlns:a16="http://schemas.microsoft.com/office/drawing/2014/main" val="2702999376"/>
                    </a:ext>
                  </a:extLst>
                </a:gridCol>
                <a:gridCol w="863082">
                  <a:extLst>
                    <a:ext uri="{9D8B030D-6E8A-4147-A177-3AD203B41FA5}">
                      <a16:colId xmlns:a16="http://schemas.microsoft.com/office/drawing/2014/main" val="950130568"/>
                    </a:ext>
                  </a:extLst>
                </a:gridCol>
                <a:gridCol w="863082">
                  <a:extLst>
                    <a:ext uri="{9D8B030D-6E8A-4147-A177-3AD203B41FA5}">
                      <a16:colId xmlns:a16="http://schemas.microsoft.com/office/drawing/2014/main" val="3401015186"/>
                    </a:ext>
                  </a:extLst>
                </a:gridCol>
                <a:gridCol w="863082">
                  <a:extLst>
                    <a:ext uri="{9D8B030D-6E8A-4147-A177-3AD203B41FA5}">
                      <a16:colId xmlns:a16="http://schemas.microsoft.com/office/drawing/2014/main" val="4073347068"/>
                    </a:ext>
                  </a:extLst>
                </a:gridCol>
                <a:gridCol w="863082">
                  <a:extLst>
                    <a:ext uri="{9D8B030D-6E8A-4147-A177-3AD203B41FA5}">
                      <a16:colId xmlns:a16="http://schemas.microsoft.com/office/drawing/2014/main" val="1027802197"/>
                    </a:ext>
                  </a:extLst>
                </a:gridCol>
                <a:gridCol w="863082">
                  <a:extLst>
                    <a:ext uri="{9D8B030D-6E8A-4147-A177-3AD203B41FA5}">
                      <a16:colId xmlns:a16="http://schemas.microsoft.com/office/drawing/2014/main" val="3566401857"/>
                    </a:ext>
                  </a:extLst>
                </a:gridCol>
                <a:gridCol w="863082">
                  <a:extLst>
                    <a:ext uri="{9D8B030D-6E8A-4147-A177-3AD203B41FA5}">
                      <a16:colId xmlns:a16="http://schemas.microsoft.com/office/drawing/2014/main" val="2348141974"/>
                    </a:ext>
                  </a:extLst>
                </a:gridCol>
                <a:gridCol w="863082">
                  <a:extLst>
                    <a:ext uri="{9D8B030D-6E8A-4147-A177-3AD203B41FA5}">
                      <a16:colId xmlns:a16="http://schemas.microsoft.com/office/drawing/2014/main" val="3928493735"/>
                    </a:ext>
                  </a:extLst>
                </a:gridCol>
                <a:gridCol w="863082">
                  <a:extLst>
                    <a:ext uri="{9D8B030D-6E8A-4147-A177-3AD203B41FA5}">
                      <a16:colId xmlns:a16="http://schemas.microsoft.com/office/drawing/2014/main" val="1187778906"/>
                    </a:ext>
                  </a:extLst>
                </a:gridCol>
                <a:gridCol w="863082">
                  <a:extLst>
                    <a:ext uri="{9D8B030D-6E8A-4147-A177-3AD203B41FA5}">
                      <a16:colId xmlns:a16="http://schemas.microsoft.com/office/drawing/2014/main" val="115712724"/>
                    </a:ext>
                  </a:extLst>
                </a:gridCol>
                <a:gridCol w="863082">
                  <a:extLst>
                    <a:ext uri="{9D8B030D-6E8A-4147-A177-3AD203B41FA5}">
                      <a16:colId xmlns:a16="http://schemas.microsoft.com/office/drawing/2014/main" val="2744871540"/>
                    </a:ext>
                  </a:extLst>
                </a:gridCol>
              </a:tblGrid>
              <a:tr h="174054">
                <a:tc gridSpan="2">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stock</a:t>
                      </a:r>
                      <a:r>
                        <a:rPr lang="zh-CN" altLang="en-US" sz="1400" u="none" strike="noStrike" dirty="0">
                          <a:effectLst/>
                          <a:latin typeface="Times New Roman" panose="02020603050405020304" pitchFamily="18" charset="0"/>
                          <a:cs typeface="Times New Roman" panose="02020603050405020304" pitchFamily="18" charset="0"/>
                        </a:rPr>
                        <a:t>　</a:t>
                      </a:r>
                      <a:endParaRPr lang="zh-CN" alt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hMerge="1">
                  <a:txBody>
                    <a:bodyPr/>
                    <a:lstStyle/>
                    <a:p>
                      <a:endParaRPr lang="zh-CN" altLang="en-US"/>
                    </a:p>
                  </a:txBody>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score1</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score2</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dispersion1</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dispersion2</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daily posts</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gridSpan="2">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stock</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hMerge="1">
                  <a:txBody>
                    <a:bodyPr/>
                    <a:lstStyle/>
                    <a:p>
                      <a:pPr marL="0" algn="ctr" defTabSz="914400" rtl="0" eaLnBrk="1" fontAlgn="ctr" latinLnBrk="0" hangingPunct="1"/>
                      <a:endPar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252" marR="7252" marT="7252" marB="0" anchor="ctr"/>
                </a:tc>
                <a:tc>
                  <a:txBody>
                    <a:bodyPr/>
                    <a:lstStyle/>
                    <a:p>
                      <a:pPr marL="0" algn="ctr" defTabSz="914400" rtl="0" eaLnBrk="1" fontAlgn="ctr" latinLnBrk="0" hangingPunct="1"/>
                      <a:r>
                        <a:rPr lang="en-US" sz="1400" u="none" strike="noStrike" kern="1200" dirty="0">
                          <a:effectLst/>
                          <a:latin typeface="Times New Roman" panose="02020603050405020304" pitchFamily="18" charset="0"/>
                          <a:cs typeface="Times New Roman" panose="02020603050405020304" pitchFamily="18" charset="0"/>
                        </a:rPr>
                        <a:t>score1</a:t>
                      </a:r>
                      <a:endPar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252" marR="7252" marT="7252" marB="0" anchor="ctr"/>
                </a:tc>
                <a:tc>
                  <a:txBody>
                    <a:bodyPr/>
                    <a:lstStyle/>
                    <a:p>
                      <a:pPr marL="0" algn="ctr" defTabSz="914400" rtl="0" eaLnBrk="1" fontAlgn="ctr" latinLnBrk="0" hangingPunct="1"/>
                      <a:r>
                        <a:rPr lang="en-US" sz="1400" u="none" strike="noStrike" kern="1200" dirty="0">
                          <a:effectLst/>
                          <a:latin typeface="Times New Roman" panose="02020603050405020304" pitchFamily="18" charset="0"/>
                          <a:cs typeface="Times New Roman" panose="02020603050405020304" pitchFamily="18" charset="0"/>
                        </a:rPr>
                        <a:t>score2</a:t>
                      </a:r>
                      <a:endPar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252" marR="7252" marT="7252" marB="0" anchor="ct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dispersion1</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252" marR="7252" marT="7252" marB="0" anchor="ctr"/>
                </a:tc>
                <a:tc>
                  <a:txBody>
                    <a:bodyPr/>
                    <a:lstStyle/>
                    <a:p>
                      <a:pPr marL="0" algn="ctr" defTabSz="914400" rtl="0" eaLnBrk="1" fontAlgn="ctr" latinLnBrk="0" hangingPunct="1"/>
                      <a:r>
                        <a:rPr lang="en-US" sz="1400" u="none" strike="noStrike" kern="1200" dirty="0">
                          <a:effectLst/>
                          <a:latin typeface="Times New Roman" panose="02020603050405020304" pitchFamily="18" charset="0"/>
                          <a:cs typeface="Times New Roman" panose="02020603050405020304" pitchFamily="18" charset="0"/>
                        </a:rPr>
                        <a:t>dispersion2</a:t>
                      </a:r>
                      <a:endPar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252" marR="7252" marT="7252" marB="0" anchor="ctr"/>
                </a:tc>
                <a:tc>
                  <a:txBody>
                    <a:bodyPr/>
                    <a:lstStyle/>
                    <a:p>
                      <a:pPr marL="0" algn="ctr" defTabSz="914400" rtl="0" eaLnBrk="1" fontAlgn="ctr" latinLnBrk="0" hangingPunct="1"/>
                      <a:r>
                        <a:rPr lang="en-US" sz="1400" u="none" strike="noStrike" kern="1200" dirty="0">
                          <a:effectLst/>
                          <a:latin typeface="Times New Roman" panose="02020603050405020304" pitchFamily="18" charset="0"/>
                          <a:cs typeface="Times New Roman" panose="02020603050405020304" pitchFamily="18" charset="0"/>
                        </a:rPr>
                        <a:t>daily posts</a:t>
                      </a:r>
                      <a:endPar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252" marR="7252" marT="7252" marB="0" anchor="ctr"/>
                </a:tc>
                <a:extLst>
                  <a:ext uri="{0D108BD9-81ED-4DB2-BD59-A6C34878D82A}">
                    <a16:rowId xmlns:a16="http://schemas.microsoft.com/office/drawing/2014/main" val="834205852"/>
                  </a:ext>
                </a:extLst>
              </a:tr>
              <a:tr h="174054">
                <a:tc rowSpan="3">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159</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mean</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9.45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-18.02</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0.23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0.23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130.54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rowSpan="3">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927</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mean</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5.81</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0.88</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0.06</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69.08</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172400438"/>
                  </a:ext>
                </a:extLst>
              </a:tr>
              <a:tr h="174054">
                <a:tc vMerge="1">
                  <a:txBody>
                    <a:bodyPr/>
                    <a:lstStyle/>
                    <a:p>
                      <a:endParaRPr lang="zh-CN" altLang="en-US"/>
                    </a:p>
                  </a:txBody>
                  <a:tcPr/>
                </a:tc>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sd</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11.04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13.61</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261.94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4.92</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2.68</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0.05</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138.63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994331972"/>
                  </a:ext>
                </a:extLst>
              </a:tr>
              <a:tr h="174054">
                <a:tc vMerge="1">
                  <a:txBody>
                    <a:bodyPr/>
                    <a:lstStyle/>
                    <a:p>
                      <a:endParaRPr lang="zh-CN" altLang="en-US"/>
                    </a:p>
                  </a:txBody>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p50</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8.31</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-18.65</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0.24</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0.24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17.00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p50</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5.32</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0.45</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0.06</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37.50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13191800"/>
                  </a:ext>
                </a:extLst>
              </a:tr>
              <a:tr h="174054">
                <a:tc rowSpan="3">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338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mean</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-0.65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-3.48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0.07</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0.09</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61.30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rowSpan="3">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2118</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mean</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-5.98</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-21.73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0.20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148.86</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285120613"/>
                  </a:ext>
                </a:extLst>
              </a:tr>
              <a:tr h="174054">
                <a:tc vMerge="1">
                  <a:txBody>
                    <a:bodyPr/>
                    <a:lstStyle/>
                    <a:p>
                      <a:endParaRPr lang="zh-CN" altLang="en-US"/>
                    </a:p>
                  </a:txBody>
                  <a:tcPr/>
                </a:tc>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sd</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2.22</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5.37</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0.06</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63.70</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6.61</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6.50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0.05</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197.27</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015907508"/>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p50</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-0.46</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-2.50</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0.06</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48.50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dirty="0">
                          <a:effectLst/>
                          <a:latin typeface="Times New Roman" panose="02020603050405020304" pitchFamily="18" charset="0"/>
                          <a:cs typeface="Times New Roman" panose="02020603050405020304" pitchFamily="18" charset="0"/>
                        </a:rPr>
                        <a:t>p50</a:t>
                      </a:r>
                      <a:endPar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-7.22</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-22.48</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75.00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492345827"/>
                  </a:ext>
                </a:extLst>
              </a:tr>
              <a:tr h="174054">
                <a:tc rowSpan="3">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651</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mean</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-12.88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16.01</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0.22</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0.25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174.40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rowSpan="3">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2450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dirty="0">
                          <a:effectLst/>
                          <a:latin typeface="Times New Roman" panose="02020603050405020304" pitchFamily="18" charset="0"/>
                          <a:cs typeface="Times New Roman" panose="02020603050405020304" pitchFamily="18" charset="0"/>
                        </a:rPr>
                        <a:t>mean</a:t>
                      </a:r>
                      <a:endPar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1.01</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-21.65</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481.34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340778930"/>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sd</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2.76</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2.99</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0.02</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0.02</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234.20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3.41</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3.58</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373.04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166005089"/>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p50</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-13.17</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16.39</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0.23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0.25</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131.00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p50</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0.43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-22.18</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456.00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628365889"/>
                  </a:ext>
                </a:extLst>
              </a:tr>
              <a:tr h="174054">
                <a:tc rowSpan="3">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681</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mean</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1.60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0.19</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0.01</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60.85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rowSpan="3">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2565</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mean</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-3.74</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-24.56</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0.29</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367.24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32558322"/>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sd</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2.56</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0.67</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0.02</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378.02</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6.84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11.21</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0.05</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545.13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319257866"/>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p50</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1.10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0.04</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0.00</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8.00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p50</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-5.51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-22.26</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0.20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0.28</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158.00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528111149"/>
                  </a:ext>
                </a:extLst>
              </a:tr>
              <a:tr h="174054">
                <a:tc rowSpan="3">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723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mean</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-9.74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-20.84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0.15</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0.28</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314.01</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rowSpan="3">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600030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mean</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-19.84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7.34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0.22</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230.43</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298466798"/>
                  </a:ext>
                </a:extLst>
              </a:tr>
              <a:tr h="174054">
                <a:tc vMerge="1">
                  <a:txBody>
                    <a:bodyPr/>
                    <a:lstStyle/>
                    <a:p>
                      <a:endParaRPr lang="zh-CN" altLang="en-US"/>
                    </a:p>
                  </a:txBody>
                  <a:tcPr/>
                </a:tc>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sd</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4.69</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9.10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0.04</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0.07</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703.82</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6.81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3.74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499.66</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472558470"/>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p50</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-10.79</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-21.07</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0.15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0.29</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69.50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p50</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-20.25</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7.31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66.00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497347621"/>
                  </a:ext>
                </a:extLst>
              </a:tr>
              <a:tr h="174054">
                <a:tc rowSpan="3">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725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mean</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-5.93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1.80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0.17</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0.07</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424.13</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rowSpan="3">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600150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mean</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-21.38</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58.89</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265069989"/>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sd</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3.30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1.28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467.83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4.79</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8.42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92.36</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308103082"/>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p50</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-6.14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1.69</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0.18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147.00</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p50</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-22.52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0.21</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30.00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753140340"/>
                  </a:ext>
                </a:extLst>
              </a:tr>
              <a:tr h="174054">
                <a:tc rowSpan="3">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735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mean</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11.57</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19.78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0.21</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0.20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510.45</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rowSpan="3">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600218</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mean</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-10.06</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-17.75</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0.26</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212.20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718908295"/>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sd</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2.90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4.24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0.02</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359.19</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5.93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7.07</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0.05</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230.62</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437026471"/>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p50</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11.74</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20.53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0.21</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0.20</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592.00</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p50</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-11.75</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-18.97</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0.27</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150.00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563465255"/>
                  </a:ext>
                </a:extLst>
              </a:tr>
              <a:tr h="174054">
                <a:tc rowSpan="3">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858</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mean</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-6.17</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-4.38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0.11</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0.12</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87.34</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rowSpan="3">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600352</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dirty="0">
                          <a:effectLst/>
                          <a:latin typeface="Times New Roman" panose="02020603050405020304" pitchFamily="18" charset="0"/>
                          <a:cs typeface="Times New Roman" panose="02020603050405020304" pitchFamily="18" charset="0"/>
                        </a:rPr>
                        <a:t>mean</a:t>
                      </a:r>
                      <a:endPar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8.60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-21.29</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0.20</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0.22</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200.72</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4894314"/>
                  </a:ext>
                </a:extLst>
              </a:tr>
              <a:tr h="174054">
                <a:tc vMerge="1">
                  <a:txBody>
                    <a:bodyPr/>
                    <a:lstStyle/>
                    <a:p>
                      <a:endParaRPr lang="zh-CN" altLang="en-US"/>
                    </a:p>
                  </a:txBody>
                  <a:tcP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sd</a:t>
                      </a:r>
                      <a:endPar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2.83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3.68</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0.05</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124.86</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5.57</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7.49</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0.04</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464.80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743246312"/>
                  </a:ext>
                </a:extLst>
              </a:tr>
              <a:tr h="174054">
                <a:tc vMerge="1">
                  <a:txBody>
                    <a:bodyPr/>
                    <a:lstStyle/>
                    <a:p>
                      <a:endParaRPr lang="zh-CN" altLang="en-US"/>
                    </a:p>
                  </a:txBody>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p50</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-6.32</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-4.19</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0.11</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a:effectLst/>
                          <a:latin typeface="Times New Roman" panose="02020603050405020304" pitchFamily="18" charset="0"/>
                          <a:cs typeface="Times New Roman" panose="02020603050405020304" pitchFamily="18" charset="0"/>
                        </a:rPr>
                        <a:t>0.13</a:t>
                      </a:r>
                      <a:endPar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400" u="none" strike="noStrike" dirty="0">
                          <a:effectLst/>
                          <a:latin typeface="Times New Roman" panose="02020603050405020304" pitchFamily="18" charset="0"/>
                          <a:cs typeface="Times New Roman" panose="02020603050405020304" pitchFamily="18" charset="0"/>
                        </a:rPr>
                        <a:t>60.00</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p50</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9.53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-22.85</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0.21</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37.00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713271661"/>
                  </a:ext>
                </a:extLst>
              </a:tr>
              <a:tr h="174054">
                <a:tc rowSpan="3">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862</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mean</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-6.17</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-4.38</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87.34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rowSpan="3">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600519</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mean</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-5.44</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-4.78</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0.20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0.11</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153.30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613269940"/>
                  </a:ext>
                </a:extLst>
              </a:tr>
              <a:tr h="174054">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2.83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3.68</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0.05</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124.86</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sd</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7.46</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5.39</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0.06</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0.04</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216.97</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330049877"/>
                  </a:ext>
                </a:extLst>
              </a:tr>
              <a:tr h="174054">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p50</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-6.32</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-4.19</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60.00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vMerge="1">
                  <a:txBody>
                    <a:bodyPr/>
                    <a:lstStyle/>
                    <a:p>
                      <a:endParaRPr lang="zh-CN" altLang="en-US"/>
                    </a:p>
                  </a:txBody>
                  <a:tcPr/>
                </a:tc>
                <a:tc>
                  <a:txBody>
                    <a:bodyPr/>
                    <a:lstStyle/>
                    <a:p>
                      <a:pPr marL="0" algn="ctr" defTabSz="914400" rtl="0" eaLnBrk="1" fontAlgn="ctr" latinLnBrk="0" hangingPunct="1"/>
                      <a:r>
                        <a:rPr lang="en-US" sz="1400" u="none" strike="noStrike" kern="1200">
                          <a:effectLst/>
                          <a:latin typeface="Times New Roman" panose="02020603050405020304" pitchFamily="18" charset="0"/>
                          <a:cs typeface="Times New Roman" panose="02020603050405020304" pitchFamily="18" charset="0"/>
                        </a:rPr>
                        <a:t>p50</a:t>
                      </a:r>
                      <a:endParaRPr lang="en-US"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-4.83</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-3.86</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0.21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a:effectLst/>
                          <a:latin typeface="Times New Roman" panose="02020603050405020304" pitchFamily="18" charset="0"/>
                          <a:cs typeface="Times New Roman" panose="02020603050405020304" pitchFamily="18" charset="0"/>
                        </a:rPr>
                        <a:t>0.11</a:t>
                      </a:r>
                      <a:endParaRPr lang="en-US" altLang="zh-CN" sz="14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400" u="none" strike="noStrike" kern="1200" dirty="0">
                          <a:effectLst/>
                          <a:latin typeface="Times New Roman" panose="02020603050405020304" pitchFamily="18" charset="0"/>
                          <a:cs typeface="Times New Roman" panose="02020603050405020304" pitchFamily="18" charset="0"/>
                        </a:rPr>
                        <a:t>97.00</a:t>
                      </a:r>
                      <a:endParaRPr lang="en-US" altLang="zh-CN"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601143476"/>
                  </a:ext>
                </a:extLst>
              </a:tr>
            </a:tbl>
          </a:graphicData>
        </a:graphic>
      </p:graphicFrame>
      <p:sp>
        <p:nvSpPr>
          <p:cNvPr id="10" name="标题 9"/>
          <p:cNvSpPr>
            <a:spLocks noGrp="1"/>
          </p:cNvSpPr>
          <p:nvPr>
            <p:ph type="title"/>
          </p:nvPr>
        </p:nvSpPr>
        <p:spPr>
          <a:xfrm>
            <a:off x="1315995" y="103867"/>
            <a:ext cx="9211962" cy="434182"/>
          </a:xfrm>
        </p:spPr>
        <p:txBody>
          <a:bodyPr>
            <a:normAutofit fontScale="90000"/>
          </a:bodyPr>
          <a:lstStyle/>
          <a:p>
            <a:r>
              <a:rPr lang="en-US" altLang="zh-CN" sz="2000" dirty="0">
                <a:latin typeface="仿宋" panose="02010609060101010101" pitchFamily="49" charset="-122"/>
                <a:ea typeface="仿宋" panose="02010609060101010101" pitchFamily="49" charset="-122"/>
              </a:rPr>
              <a:t>Appendix Table 1.Summary statistics of unsupervised learning sentiment score</a:t>
            </a:r>
            <a:endParaRPr lang="zh-CN" altLang="en-US"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761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1" name="think-cell 幻灯片" r:id="rId6" imgW="425" imgH="424" progId="TCLayout.ActiveDocument.1">
                  <p:embed/>
                </p:oleObj>
              </mc:Choice>
              <mc:Fallback>
                <p:oleObj name="think-cell 幻灯片" r:id="rId6" imgW="425" imgH="424" progId="TCLayout.ActiveDocument.1">
                  <p:embed/>
                  <p:pic>
                    <p:nvPicPr>
                      <p:cNvPr id="7" name="对象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矩形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0" lang="zh-CN" altLang="en-US" b="1" u="none" strike="noStrike" kern="1200" cap="none" spc="0" normalizeH="0" noProof="0" dirty="0">
              <a:ln>
                <a:noFill/>
              </a:ln>
              <a:solidFill>
                <a:prstClr val="white"/>
              </a:solidFill>
              <a:effectLst/>
              <a:uLnTx/>
              <a:uFillTx/>
              <a:latin typeface="Calibri" panose="020F0502020204030204" pitchFamily="34" charset="0"/>
              <a:ea typeface="宋体" panose="02010600030101010101" pitchFamily="2" charset="-122"/>
              <a:sym typeface="Calibri" panose="020F0502020204030204" pitchFamily="34" charset="0"/>
            </a:endParaRPr>
          </a:p>
        </p:txBody>
      </p:sp>
      <p:sp>
        <p:nvSpPr>
          <p:cNvPr id="10" name="标题 9"/>
          <p:cNvSpPr>
            <a:spLocks noGrp="1"/>
          </p:cNvSpPr>
          <p:nvPr>
            <p:ph type="title"/>
          </p:nvPr>
        </p:nvSpPr>
        <p:spPr>
          <a:xfrm>
            <a:off x="3727033" y="60323"/>
            <a:ext cx="5694994" cy="434182"/>
          </a:xfrm>
        </p:spPr>
        <p:txBody>
          <a:bodyPr>
            <a:normAutofit/>
          </a:bodyPr>
          <a:lstStyle/>
          <a:p>
            <a:r>
              <a:rPr lang="en-US" altLang="zh-CN" sz="2000" dirty="0">
                <a:latin typeface="仿宋" panose="02010609060101010101" pitchFamily="49" charset="-122"/>
                <a:ea typeface="仿宋" panose="02010609060101010101" pitchFamily="49" charset="-122"/>
              </a:rPr>
              <a:t>Appendix Table 2-1.VAR estimation by stock</a:t>
            </a:r>
            <a:endParaRPr lang="zh-CN" altLang="en-US" sz="2000" dirty="0">
              <a:latin typeface="仿宋" panose="02010609060101010101" pitchFamily="49" charset="-122"/>
              <a:ea typeface="仿宋" panose="02010609060101010101"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065735896"/>
              </p:ext>
            </p:extLst>
          </p:nvPr>
        </p:nvGraphicFramePr>
        <p:xfrm>
          <a:off x="54684" y="494505"/>
          <a:ext cx="6014101" cy="6521140"/>
        </p:xfrm>
        <a:graphic>
          <a:graphicData uri="http://schemas.openxmlformats.org/drawingml/2006/table">
            <a:tbl>
              <a:tblPr>
                <a:tableStyleId>{BC89EF96-8CEA-46FF-86C4-4CE0E7609802}</a:tableStyleId>
              </a:tblPr>
              <a:tblGrid>
                <a:gridCol w="435377">
                  <a:extLst>
                    <a:ext uri="{9D8B030D-6E8A-4147-A177-3AD203B41FA5}">
                      <a16:colId xmlns:a16="http://schemas.microsoft.com/office/drawing/2014/main" val="884185696"/>
                    </a:ext>
                  </a:extLst>
                </a:gridCol>
                <a:gridCol w="1921382">
                  <a:extLst>
                    <a:ext uri="{9D8B030D-6E8A-4147-A177-3AD203B41FA5}">
                      <a16:colId xmlns:a16="http://schemas.microsoft.com/office/drawing/2014/main" val="3411798888"/>
                    </a:ext>
                  </a:extLst>
                </a:gridCol>
                <a:gridCol w="1404000">
                  <a:extLst>
                    <a:ext uri="{9D8B030D-6E8A-4147-A177-3AD203B41FA5}">
                      <a16:colId xmlns:a16="http://schemas.microsoft.com/office/drawing/2014/main" val="3419100877"/>
                    </a:ext>
                  </a:extLst>
                </a:gridCol>
                <a:gridCol w="751114">
                  <a:extLst>
                    <a:ext uri="{9D8B030D-6E8A-4147-A177-3AD203B41FA5}">
                      <a16:colId xmlns:a16="http://schemas.microsoft.com/office/drawing/2014/main" val="2409668413"/>
                    </a:ext>
                  </a:extLst>
                </a:gridCol>
                <a:gridCol w="762000">
                  <a:extLst>
                    <a:ext uri="{9D8B030D-6E8A-4147-A177-3AD203B41FA5}">
                      <a16:colId xmlns:a16="http://schemas.microsoft.com/office/drawing/2014/main" val="2148428030"/>
                    </a:ext>
                  </a:extLst>
                </a:gridCol>
                <a:gridCol w="740228">
                  <a:extLst>
                    <a:ext uri="{9D8B030D-6E8A-4147-A177-3AD203B41FA5}">
                      <a16:colId xmlns:a16="http://schemas.microsoft.com/office/drawing/2014/main" val="780273854"/>
                    </a:ext>
                  </a:extLst>
                </a:gridCol>
              </a:tblGrid>
              <a:tr h="174054">
                <a:tc>
                  <a:txBody>
                    <a:bodyPr/>
                    <a:lstStyle/>
                    <a:p>
                      <a:pPr algn="ctr" fontAlgn="ctr"/>
                      <a:r>
                        <a:rPr lang="en-US" sz="1300" u="none" strike="noStrike" dirty="0">
                          <a:effectLst/>
                        </a:rPr>
                        <a:t>stock</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relation</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variables</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err="1">
                          <a:effectLst/>
                        </a:rPr>
                        <a:t>Nlags</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Impact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Significance</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044186879"/>
                  </a:ext>
                </a:extLst>
              </a:tr>
              <a:tr h="174054">
                <a:tc rowSpan="8">
                  <a:txBody>
                    <a:bodyPr/>
                    <a:lstStyle/>
                    <a:p>
                      <a:pPr algn="ctr" fontAlgn="ctr"/>
                      <a:r>
                        <a:rPr lang="en-US" altLang="zh-CN" sz="1300" u="none" strike="noStrike">
                          <a:effectLst/>
                        </a:rPr>
                        <a:t>159</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trading volume and stock popularity</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a:effectLst/>
                        </a:rPr>
                        <a:t>ltv_s&amp;posts/read/comment</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2538693850"/>
                  </a:ext>
                </a:extLst>
              </a:tr>
              <a:tr h="174054">
                <a:tc vMerge="1">
                  <a:txBody>
                    <a:bodyPr/>
                    <a:lstStyle/>
                    <a:p>
                      <a:endParaRPr lang="zh-CN" altLang="en-US"/>
                    </a:p>
                  </a:txBody>
                  <a:tcPr/>
                </a:tc>
                <a:tc rowSpan="2">
                  <a:txBody>
                    <a:bodyPr/>
                    <a:lstStyle/>
                    <a:p>
                      <a:pPr algn="ctr" fontAlgn="ctr"/>
                      <a:r>
                        <a:rPr lang="en-US" altLang="zh-CN" sz="1300" u="none" strike="noStrike" dirty="0">
                          <a:effectLst/>
                        </a:rPr>
                        <a:t>trading volume and opinion dispersion</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a:effectLst/>
                        </a:rPr>
                        <a:t>ltv_s&amp;dispersion1</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4074933576"/>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a:effectLst/>
                        </a:rPr>
                        <a:t>ltv_s&amp;dispersion2</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　</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965223973"/>
                  </a:ext>
                </a:extLst>
              </a:tr>
              <a:tr h="174054">
                <a:tc vMerge="1">
                  <a:txBody>
                    <a:bodyPr/>
                    <a:lstStyle/>
                    <a:p>
                      <a:endParaRPr lang="zh-CN" altLang="en-US"/>
                    </a:p>
                  </a:txBody>
                  <a:tcPr/>
                </a:tc>
                <a:tc rowSpan="2">
                  <a:txBody>
                    <a:bodyPr/>
                    <a:lstStyle/>
                    <a:p>
                      <a:pPr algn="ctr" fontAlgn="ctr"/>
                      <a:r>
                        <a:rPr lang="en-US" altLang="zh-CN" sz="1300" u="none" strike="noStrike" dirty="0">
                          <a:effectLst/>
                        </a:rPr>
                        <a:t>excess return and investor sentiment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rex&amp;score1</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2/4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980670272"/>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dirty="0">
                          <a:effectLst/>
                        </a:rPr>
                        <a:t>rex&amp;score2</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3</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　</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582894264"/>
                  </a:ext>
                </a:extLst>
              </a:tr>
              <a:tr h="174054">
                <a:tc vMerge="1">
                  <a:txBody>
                    <a:bodyPr/>
                    <a:lstStyle/>
                    <a:p>
                      <a:endParaRPr lang="zh-CN" altLang="en-US"/>
                    </a:p>
                  </a:txBody>
                  <a:tcPr/>
                </a:tc>
                <a:tc rowSpan="3">
                  <a:txBody>
                    <a:bodyPr/>
                    <a:lstStyle/>
                    <a:p>
                      <a:pPr algn="ctr" fontAlgn="ctr"/>
                      <a:r>
                        <a:rPr lang="en-US" altLang="zh-CN" sz="1300" u="none" strike="noStrike" dirty="0">
                          <a:effectLst/>
                        </a:rPr>
                        <a:t>volatility of return and investor sentiment/stock popularity</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a:effectLst/>
                        </a:rPr>
                        <a:t>volatility&amp;score1</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　</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1308349979"/>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a:effectLst/>
                        </a:rPr>
                        <a:t>volatility&amp;score2</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a:effectLst/>
                        </a:rPr>
                        <a:t>　</a:t>
                      </a:r>
                      <a:endParaRPr lang="zh-CN" alt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1546487440"/>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dirty="0" err="1">
                          <a:effectLst/>
                        </a:rPr>
                        <a:t>volatility&amp;posts</a:t>
                      </a:r>
                      <a:r>
                        <a:rPr lang="en-US" sz="1300" u="none" strike="noStrike" dirty="0">
                          <a:effectLst/>
                        </a:rPr>
                        <a:t>/read/comment</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3</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139221029"/>
                  </a:ext>
                </a:extLst>
              </a:tr>
              <a:tr h="174054">
                <a:tc rowSpan="8">
                  <a:txBody>
                    <a:bodyPr/>
                    <a:lstStyle/>
                    <a:p>
                      <a:pPr algn="ctr" fontAlgn="ctr"/>
                      <a:r>
                        <a:rPr lang="en-US" altLang="zh-CN" sz="1300" u="none" strike="noStrike">
                          <a:effectLst/>
                        </a:rPr>
                        <a:t>338</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trading volume and stock popularity</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err="1">
                          <a:effectLst/>
                        </a:rPr>
                        <a:t>ltv_s&amp;posts</a:t>
                      </a:r>
                      <a:r>
                        <a:rPr lang="en-US" sz="1300" u="none" strike="noStrike" dirty="0">
                          <a:effectLst/>
                        </a:rPr>
                        <a:t>/read/comment</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3</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2877218919"/>
                  </a:ext>
                </a:extLst>
              </a:tr>
              <a:tr h="174054">
                <a:tc vMerge="1">
                  <a:txBody>
                    <a:bodyPr/>
                    <a:lstStyle/>
                    <a:p>
                      <a:endParaRPr lang="zh-CN" altLang="en-US"/>
                    </a:p>
                  </a:txBody>
                  <a:tcPr/>
                </a:tc>
                <a:tc rowSpan="2">
                  <a:txBody>
                    <a:bodyPr/>
                    <a:lstStyle/>
                    <a:p>
                      <a:pPr algn="ctr" fontAlgn="ctr"/>
                      <a:r>
                        <a:rPr lang="en-US" altLang="zh-CN" sz="1300" u="none" strike="noStrike" dirty="0">
                          <a:effectLst/>
                        </a:rPr>
                        <a:t>trading volume and opinion dispersion</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ltv_s&amp;dispersion1</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644878723"/>
                  </a:ext>
                </a:extLst>
              </a:tr>
              <a:tr h="174054">
                <a:tc vMerge="1">
                  <a:txBody>
                    <a:bodyPr/>
                    <a:lstStyle/>
                    <a:p>
                      <a:endParaRPr lang="zh-CN" altLang="en-US"/>
                    </a:p>
                  </a:txBody>
                  <a:tcPr/>
                </a:tc>
                <a:tc vMerge="1">
                  <a:txBody>
                    <a:bodyPr/>
                    <a:lstStyle/>
                    <a:p>
                      <a:endParaRPr lang="zh-CN" altLang="en-US" dirty="0"/>
                    </a:p>
                  </a:txBody>
                  <a:tcPr/>
                </a:tc>
                <a:tc>
                  <a:txBody>
                    <a:bodyPr/>
                    <a:lstStyle/>
                    <a:p>
                      <a:pPr algn="ctr" fontAlgn="ctr"/>
                      <a:r>
                        <a:rPr lang="en-US" sz="1300" u="none" strike="noStrike" dirty="0">
                          <a:effectLst/>
                        </a:rPr>
                        <a:t>ltv_s&amp;dispersion2</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329350295"/>
                  </a:ext>
                </a:extLst>
              </a:tr>
              <a:tr h="174054">
                <a:tc vMerge="1">
                  <a:txBody>
                    <a:bodyPr/>
                    <a:lstStyle/>
                    <a:p>
                      <a:endParaRPr lang="zh-CN" altLang="en-US"/>
                    </a:p>
                  </a:txBody>
                  <a:tcPr/>
                </a:tc>
                <a:tc rowSpan="2">
                  <a:txBody>
                    <a:bodyPr/>
                    <a:lstStyle/>
                    <a:p>
                      <a:pPr algn="ctr" fontAlgn="ctr"/>
                      <a:r>
                        <a:rPr lang="en-US" altLang="zh-CN" sz="1300" u="none" strike="noStrike" dirty="0">
                          <a:effectLst/>
                        </a:rPr>
                        <a:t>excess return and investor sentiment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rex&amp;score1</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a:effectLst/>
                        </a:rPr>
                        <a:t>l4.-</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a:effectLst/>
                        </a:rPr>
                        <a:t>**</a:t>
                      </a:r>
                      <a:endParaRPr lang="zh-CN" alt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257631986"/>
                  </a:ext>
                </a:extLst>
              </a:tr>
              <a:tr h="174054">
                <a:tc vMerge="1">
                  <a:txBody>
                    <a:bodyPr/>
                    <a:lstStyle/>
                    <a:p>
                      <a:endParaRPr lang="zh-CN" altLang="en-US"/>
                    </a:p>
                  </a:txBody>
                  <a:tcPr/>
                </a:tc>
                <a:tc vMerge="1">
                  <a:txBody>
                    <a:bodyPr/>
                    <a:lstStyle/>
                    <a:p>
                      <a:endParaRPr lang="zh-CN" altLang="en-US" dirty="0"/>
                    </a:p>
                  </a:txBody>
                  <a:tcPr/>
                </a:tc>
                <a:tc>
                  <a:txBody>
                    <a:bodyPr/>
                    <a:lstStyle/>
                    <a:p>
                      <a:pPr algn="ctr" fontAlgn="ctr"/>
                      <a:r>
                        <a:rPr lang="en-US" sz="1300" u="none" strike="noStrike" dirty="0">
                          <a:effectLst/>
                        </a:rPr>
                        <a:t>rex&amp;score2</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4</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a:effectLst/>
                        </a:rPr>
                        <a:t>l3l4.+</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a:effectLst/>
                        </a:rPr>
                        <a:t>***</a:t>
                      </a:r>
                      <a:endParaRPr lang="zh-CN" alt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4179977650"/>
                  </a:ext>
                </a:extLst>
              </a:tr>
              <a:tr h="174054">
                <a:tc vMerge="1">
                  <a:txBody>
                    <a:bodyPr/>
                    <a:lstStyle/>
                    <a:p>
                      <a:endParaRPr lang="zh-CN" altLang="en-US"/>
                    </a:p>
                  </a:txBody>
                  <a:tcPr/>
                </a:tc>
                <a:tc rowSpan="3">
                  <a:txBody>
                    <a:bodyPr/>
                    <a:lstStyle/>
                    <a:p>
                      <a:pPr algn="ctr" fontAlgn="ctr"/>
                      <a:r>
                        <a:rPr lang="en-US" altLang="zh-CN" sz="1300" u="none" strike="noStrike" dirty="0">
                          <a:effectLst/>
                        </a:rPr>
                        <a:t>volatility of return and investor sentiment/stock popularity</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volatility&amp;score1</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2</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l2.+</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a:effectLst/>
                        </a:rPr>
                        <a:t>*</a:t>
                      </a:r>
                      <a:endParaRPr lang="zh-CN" alt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564012415"/>
                  </a:ext>
                </a:extLst>
              </a:tr>
              <a:tr h="174054">
                <a:tc vMerge="1">
                  <a:txBody>
                    <a:bodyPr/>
                    <a:lstStyle/>
                    <a:p>
                      <a:endParaRPr lang="zh-CN" altLang="en-US"/>
                    </a:p>
                  </a:txBody>
                  <a:tcPr/>
                </a:tc>
                <a:tc vMerge="1">
                  <a:txBody>
                    <a:bodyPr/>
                    <a:lstStyle/>
                    <a:p>
                      <a:endParaRPr lang="zh-CN" altLang="en-US" dirty="0"/>
                    </a:p>
                  </a:txBody>
                  <a:tcPr/>
                </a:tc>
                <a:tc>
                  <a:txBody>
                    <a:bodyPr/>
                    <a:lstStyle/>
                    <a:p>
                      <a:pPr algn="ctr" fontAlgn="ctr"/>
                      <a:r>
                        <a:rPr lang="en-US" sz="1300" u="none" strike="noStrike" dirty="0">
                          <a:effectLst/>
                        </a:rPr>
                        <a:t>volatility&amp;score2</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4</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　</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441408146"/>
                  </a:ext>
                </a:extLst>
              </a:tr>
              <a:tr h="174054">
                <a:tc vMerge="1">
                  <a:txBody>
                    <a:bodyPr/>
                    <a:lstStyle/>
                    <a:p>
                      <a:endParaRPr lang="zh-CN" altLang="en-US"/>
                    </a:p>
                  </a:txBody>
                  <a:tcPr/>
                </a:tc>
                <a:tc vMerge="1">
                  <a:txBody>
                    <a:bodyPr/>
                    <a:lstStyle/>
                    <a:p>
                      <a:endParaRPr lang="zh-CN" altLang="en-US" dirty="0"/>
                    </a:p>
                  </a:txBody>
                  <a:tcPr/>
                </a:tc>
                <a:tc>
                  <a:txBody>
                    <a:bodyPr/>
                    <a:lstStyle/>
                    <a:p>
                      <a:pPr algn="ctr" fontAlgn="ctr"/>
                      <a:r>
                        <a:rPr lang="en-US" sz="1300" u="none" strike="noStrike" dirty="0" err="1">
                          <a:effectLst/>
                        </a:rPr>
                        <a:t>volatility&amp;posts</a:t>
                      </a:r>
                      <a:r>
                        <a:rPr lang="en-US" sz="1300" u="none" strike="noStrike" dirty="0">
                          <a:effectLst/>
                        </a:rPr>
                        <a:t>/read/comment</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3</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l2.+</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2457420566"/>
                  </a:ext>
                </a:extLst>
              </a:tr>
              <a:tr h="174054">
                <a:tc rowSpan="8">
                  <a:txBody>
                    <a:bodyPr/>
                    <a:lstStyle/>
                    <a:p>
                      <a:pPr algn="ctr" fontAlgn="ctr"/>
                      <a:r>
                        <a:rPr lang="en-US" altLang="zh-CN" sz="1300" u="none" strike="noStrike">
                          <a:effectLst/>
                        </a:rPr>
                        <a:t>651</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trading volume and stock popularity</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a:effectLst/>
                        </a:rPr>
                        <a:t>ltv_s&amp;posts/read/comment</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4</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728295523"/>
                  </a:ext>
                </a:extLst>
              </a:tr>
              <a:tr h="174054">
                <a:tc vMerge="1">
                  <a:txBody>
                    <a:bodyPr/>
                    <a:lstStyle/>
                    <a:p>
                      <a:endParaRPr lang="zh-CN" altLang="en-US"/>
                    </a:p>
                  </a:txBody>
                  <a:tcPr/>
                </a:tc>
                <a:tc rowSpan="2">
                  <a:txBody>
                    <a:bodyPr/>
                    <a:lstStyle/>
                    <a:p>
                      <a:pPr algn="ctr" fontAlgn="ctr"/>
                      <a:r>
                        <a:rPr lang="en-US" altLang="zh-CN" sz="1300" u="none" strike="noStrike" dirty="0">
                          <a:effectLst/>
                        </a:rPr>
                        <a:t>trading volume and opinion dispersion</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a:effectLst/>
                        </a:rPr>
                        <a:t>ltv_s&amp;dispersion1</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4</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2353027028"/>
                  </a:ext>
                </a:extLst>
              </a:tr>
              <a:tr h="174054">
                <a:tc vMerge="1">
                  <a:txBody>
                    <a:bodyPr/>
                    <a:lstStyle/>
                    <a:p>
                      <a:endParaRPr lang="zh-CN" altLang="en-US"/>
                    </a:p>
                  </a:txBody>
                  <a:tcPr/>
                </a:tc>
                <a:tc vMerge="1">
                  <a:txBody>
                    <a:bodyPr/>
                    <a:lstStyle/>
                    <a:p>
                      <a:endParaRPr lang="zh-CN" altLang="en-US" dirty="0"/>
                    </a:p>
                  </a:txBody>
                  <a:tcPr/>
                </a:tc>
                <a:tc>
                  <a:txBody>
                    <a:bodyPr/>
                    <a:lstStyle/>
                    <a:p>
                      <a:pPr algn="ctr" fontAlgn="ctr"/>
                      <a:r>
                        <a:rPr lang="en-US" sz="1300" u="none" strike="noStrike" dirty="0">
                          <a:effectLst/>
                        </a:rPr>
                        <a:t>ltv_s&amp;dispersion2</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4</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1522426721"/>
                  </a:ext>
                </a:extLst>
              </a:tr>
              <a:tr h="174054">
                <a:tc vMerge="1">
                  <a:txBody>
                    <a:bodyPr/>
                    <a:lstStyle/>
                    <a:p>
                      <a:endParaRPr lang="zh-CN" altLang="en-US"/>
                    </a:p>
                  </a:txBody>
                  <a:tcPr/>
                </a:tc>
                <a:tc rowSpan="2">
                  <a:txBody>
                    <a:bodyPr/>
                    <a:lstStyle/>
                    <a:p>
                      <a:pPr algn="ctr" fontAlgn="ctr"/>
                      <a:r>
                        <a:rPr lang="en-US" altLang="zh-CN" sz="1300" u="none" strike="noStrike" dirty="0">
                          <a:effectLst/>
                        </a:rPr>
                        <a:t>excess return and investor sentiment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rex&amp;score1</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4</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l2.+</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2755846931"/>
                  </a:ext>
                </a:extLst>
              </a:tr>
              <a:tr h="174054">
                <a:tc vMerge="1">
                  <a:txBody>
                    <a:bodyPr/>
                    <a:lstStyle/>
                    <a:p>
                      <a:endParaRPr lang="zh-CN" altLang="en-US"/>
                    </a:p>
                  </a:txBody>
                  <a:tcPr/>
                </a:tc>
                <a:tc vMerge="1">
                  <a:txBody>
                    <a:bodyPr/>
                    <a:lstStyle/>
                    <a:p>
                      <a:endParaRPr lang="zh-CN" altLang="en-US" dirty="0"/>
                    </a:p>
                  </a:txBody>
                  <a:tcPr/>
                </a:tc>
                <a:tc>
                  <a:txBody>
                    <a:bodyPr/>
                    <a:lstStyle/>
                    <a:p>
                      <a:pPr algn="ctr" fontAlgn="ctr"/>
                      <a:r>
                        <a:rPr lang="en-US" sz="1300" u="none" strike="noStrike">
                          <a:effectLst/>
                        </a:rPr>
                        <a:t>rex&amp;score2</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3</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　</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190947683"/>
                  </a:ext>
                </a:extLst>
              </a:tr>
              <a:tr h="174054">
                <a:tc vMerge="1">
                  <a:txBody>
                    <a:bodyPr/>
                    <a:lstStyle/>
                    <a:p>
                      <a:endParaRPr lang="zh-CN" altLang="en-US"/>
                    </a:p>
                  </a:txBody>
                  <a:tcPr/>
                </a:tc>
                <a:tc rowSpan="3">
                  <a:txBody>
                    <a:bodyPr/>
                    <a:lstStyle/>
                    <a:p>
                      <a:pPr algn="ctr" fontAlgn="ctr"/>
                      <a:r>
                        <a:rPr lang="en-US" altLang="zh-CN" sz="1300" u="none" strike="noStrike" dirty="0">
                          <a:effectLst/>
                        </a:rPr>
                        <a:t>volatility of return and investor sentiment/stock popularity</a:t>
                      </a:r>
                      <a:endParaRPr lang="zh-CN" altLang="en-US" sz="13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7252" marR="7252" marT="7252" marB="0" anchor="ctr"/>
                </a:tc>
                <a:tc>
                  <a:txBody>
                    <a:bodyPr/>
                    <a:lstStyle/>
                    <a:p>
                      <a:pPr algn="ctr" fontAlgn="ctr"/>
                      <a:r>
                        <a:rPr lang="en-US" sz="1300" u="none" strike="noStrike">
                          <a:effectLst/>
                        </a:rPr>
                        <a:t>volatility&amp;score1</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2881044360"/>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a:effectLst/>
                        </a:rPr>
                        <a:t>volatility&amp;score2</a:t>
                      </a:r>
                      <a:endParaRPr lang="en-US"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1909765813"/>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dirty="0" err="1">
                          <a:effectLst/>
                        </a:rPr>
                        <a:t>volatility&amp;posts</a:t>
                      </a:r>
                      <a:r>
                        <a:rPr lang="en-US" sz="1300" u="none" strike="noStrike" dirty="0">
                          <a:effectLst/>
                        </a:rPr>
                        <a:t>/read/comment</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a:effectLst/>
                        </a:rPr>
                        <a:t>3</a:t>
                      </a:r>
                      <a:endParaRPr lang="en-US" altLang="zh-CN" sz="13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a:t>
                      </a:r>
                      <a:endParaRPr lang="en-US" altLang="zh-CN"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zh-CN" altLang="en-US" sz="1300" u="none" strike="noStrike" dirty="0">
                          <a:effectLst/>
                        </a:rPr>
                        <a: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179502218"/>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600301547"/>
              </p:ext>
            </p:extLst>
          </p:nvPr>
        </p:nvGraphicFramePr>
        <p:xfrm>
          <a:off x="6068786" y="485673"/>
          <a:ext cx="6014101" cy="6331852"/>
        </p:xfrm>
        <a:graphic>
          <a:graphicData uri="http://schemas.openxmlformats.org/drawingml/2006/table">
            <a:tbl>
              <a:tblPr>
                <a:tableStyleId>{BC89EF96-8CEA-46FF-86C4-4CE0E7609802}</a:tableStyleId>
              </a:tblPr>
              <a:tblGrid>
                <a:gridCol w="435377">
                  <a:extLst>
                    <a:ext uri="{9D8B030D-6E8A-4147-A177-3AD203B41FA5}">
                      <a16:colId xmlns:a16="http://schemas.microsoft.com/office/drawing/2014/main" val="884185696"/>
                    </a:ext>
                  </a:extLst>
                </a:gridCol>
                <a:gridCol w="1921382">
                  <a:extLst>
                    <a:ext uri="{9D8B030D-6E8A-4147-A177-3AD203B41FA5}">
                      <a16:colId xmlns:a16="http://schemas.microsoft.com/office/drawing/2014/main" val="3411798888"/>
                    </a:ext>
                  </a:extLst>
                </a:gridCol>
                <a:gridCol w="1404000">
                  <a:extLst>
                    <a:ext uri="{9D8B030D-6E8A-4147-A177-3AD203B41FA5}">
                      <a16:colId xmlns:a16="http://schemas.microsoft.com/office/drawing/2014/main" val="3419100877"/>
                    </a:ext>
                  </a:extLst>
                </a:gridCol>
                <a:gridCol w="751114">
                  <a:extLst>
                    <a:ext uri="{9D8B030D-6E8A-4147-A177-3AD203B41FA5}">
                      <a16:colId xmlns:a16="http://schemas.microsoft.com/office/drawing/2014/main" val="2409668413"/>
                    </a:ext>
                  </a:extLst>
                </a:gridCol>
                <a:gridCol w="762000">
                  <a:extLst>
                    <a:ext uri="{9D8B030D-6E8A-4147-A177-3AD203B41FA5}">
                      <a16:colId xmlns:a16="http://schemas.microsoft.com/office/drawing/2014/main" val="2148428030"/>
                    </a:ext>
                  </a:extLst>
                </a:gridCol>
                <a:gridCol w="740228">
                  <a:extLst>
                    <a:ext uri="{9D8B030D-6E8A-4147-A177-3AD203B41FA5}">
                      <a16:colId xmlns:a16="http://schemas.microsoft.com/office/drawing/2014/main" val="780273854"/>
                    </a:ext>
                  </a:extLst>
                </a:gridCol>
              </a:tblGrid>
              <a:tr h="174054">
                <a:tc>
                  <a:txBody>
                    <a:bodyPr/>
                    <a:lstStyle/>
                    <a:p>
                      <a:pPr algn="ctr" fontAlgn="ctr"/>
                      <a:r>
                        <a:rPr lang="en-US" sz="1300" u="none" strike="noStrike" dirty="0">
                          <a:effectLst/>
                        </a:rPr>
                        <a:t>stock</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relation</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variables</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err="1">
                          <a:effectLst/>
                        </a:rPr>
                        <a:t>Nlags</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Impact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Significance</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044186879"/>
                  </a:ext>
                </a:extLst>
              </a:tr>
              <a:tr h="174054">
                <a:tc rowSpan="8">
                  <a:txBody>
                    <a:bodyPr/>
                    <a:lstStyle/>
                    <a:p>
                      <a:pPr marL="0" algn="ctr" defTabSz="914400" rtl="0" eaLnBrk="1" fontAlgn="ctr" latinLnBrk="0" hangingPunct="1"/>
                      <a:r>
                        <a:rPr lang="en-US" altLang="zh-CN" sz="1300" u="none" strike="noStrike" kern="1200" dirty="0">
                          <a:effectLst/>
                        </a:rPr>
                        <a:t>681</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交易量与关注度</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a:effectLst/>
                        </a:rPr>
                        <a:t>ltv_s&amp;posts/read/comment</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538693850"/>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dirty="0">
                          <a:effectLst/>
                        </a:rPr>
                        <a:t>交易量与观点差异</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a:effectLst/>
                        </a:rPr>
                        <a:t>ltv_s&amp;dispersion1</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　</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4074933576"/>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effectLst/>
                        </a:rPr>
                        <a:t>ltv_s&amp;dispersion2</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965223973"/>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dirty="0">
                          <a:effectLst/>
                        </a:rPr>
                        <a:t>超额收益率和论坛情绪</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a:effectLst/>
                        </a:rPr>
                        <a:t>rex&amp;score1</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　</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980670272"/>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a:effectLst/>
                        </a:rPr>
                        <a:t>rex&amp;score2</a:t>
                      </a:r>
                      <a:endParaRPr 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582894264"/>
                  </a:ext>
                </a:extLst>
              </a:tr>
              <a:tr h="174054">
                <a:tc vMerge="1">
                  <a:txBody>
                    <a:bodyPr/>
                    <a:lstStyle/>
                    <a:p>
                      <a:endParaRPr lang="zh-CN" altLang="en-US"/>
                    </a:p>
                  </a:txBody>
                  <a:tcPr/>
                </a:tc>
                <a:tc rowSpan="3">
                  <a:txBody>
                    <a:bodyPr/>
                    <a:lstStyle/>
                    <a:p>
                      <a:pPr marL="0" algn="ctr" defTabSz="914400" rtl="0" eaLnBrk="1" fontAlgn="ctr" latinLnBrk="0" hangingPunct="1"/>
                      <a:r>
                        <a:rPr lang="zh-CN" altLang="en-US" sz="1300" u="none" strike="noStrike" kern="1200" dirty="0">
                          <a:effectLst/>
                        </a:rPr>
                        <a:t>波动率与关注度</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dirty="0">
                          <a:effectLst/>
                        </a:rPr>
                        <a:t>volatility&amp;score1</a:t>
                      </a:r>
                      <a:endParaRPr 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308349979"/>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a:effectLst/>
                        </a:rPr>
                        <a:t>volatility&amp;score2</a:t>
                      </a:r>
                      <a:endParaRPr 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546487440"/>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err="1">
                          <a:effectLst/>
                        </a:rPr>
                        <a:t>volatility&amp;posts</a:t>
                      </a:r>
                      <a:r>
                        <a:rPr lang="en-US" sz="1300" u="none" strike="noStrike" kern="1200" dirty="0">
                          <a:effectLst/>
                        </a:rPr>
                        <a:t>/read/comment</a:t>
                      </a:r>
                      <a:endParaRPr 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4</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39221029"/>
                  </a:ext>
                </a:extLst>
              </a:tr>
              <a:tr h="174054">
                <a:tc rowSpan="8">
                  <a:txBody>
                    <a:bodyPr/>
                    <a:lstStyle/>
                    <a:p>
                      <a:pPr marL="0" algn="ctr" defTabSz="914400" rtl="0" eaLnBrk="1" fontAlgn="ctr" latinLnBrk="0" hangingPunct="1"/>
                      <a:r>
                        <a:rPr lang="en-US" altLang="zh-CN" sz="1300" u="none" strike="noStrike" kern="1200">
                          <a:effectLst/>
                        </a:rPr>
                        <a:t>723</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交易量与关注度</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dirty="0" err="1">
                          <a:effectLst/>
                        </a:rPr>
                        <a:t>ltv_s&amp;posts</a:t>
                      </a:r>
                      <a:r>
                        <a:rPr lang="en-US" sz="1300" u="none" strike="noStrike" kern="1200" dirty="0">
                          <a:effectLst/>
                        </a:rPr>
                        <a:t>/read/comment</a:t>
                      </a:r>
                      <a:endParaRPr 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3</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　</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877218919"/>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effectLst/>
                        </a:rPr>
                        <a:t>交易量与观点差异</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dirty="0">
                          <a:effectLst/>
                        </a:rPr>
                        <a:t>ltv_s&amp;dispersion1</a:t>
                      </a:r>
                      <a:endParaRPr 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1</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　</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644878723"/>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a:effectLst/>
                        </a:rPr>
                        <a:t>ltv_s&amp;dispersion2</a:t>
                      </a:r>
                      <a:endParaRPr 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329350295"/>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effectLst/>
                        </a:rPr>
                        <a:t>超额收益率和论坛情绪</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dirty="0">
                          <a:effectLst/>
                        </a:rPr>
                        <a:t>rex&amp;score1</a:t>
                      </a:r>
                      <a:endParaRPr 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57631986"/>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a:effectLst/>
                        </a:rPr>
                        <a:t>rex&amp;score2</a:t>
                      </a:r>
                      <a:endParaRPr 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4</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　</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4179977650"/>
                  </a:ext>
                </a:extLst>
              </a:tr>
              <a:tr h="174054">
                <a:tc vMerge="1">
                  <a:txBody>
                    <a:bodyPr/>
                    <a:lstStyle/>
                    <a:p>
                      <a:endParaRPr lang="zh-CN" altLang="en-US"/>
                    </a:p>
                  </a:txBody>
                  <a:tcPr/>
                </a:tc>
                <a:tc rowSpan="3">
                  <a:txBody>
                    <a:bodyPr/>
                    <a:lstStyle/>
                    <a:p>
                      <a:pPr marL="0" algn="ctr" defTabSz="914400" rtl="0" eaLnBrk="1" fontAlgn="ctr" latinLnBrk="0" hangingPunct="1"/>
                      <a:r>
                        <a:rPr lang="zh-CN" altLang="en-US" sz="1300" u="none" strike="noStrike" kern="1200">
                          <a:effectLst/>
                        </a:rPr>
                        <a:t>波动率与关注度</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a:effectLst/>
                        </a:rPr>
                        <a:t>volatility&amp;score1</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4</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564012415"/>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effectLst/>
                        </a:rPr>
                        <a:t>volatility&amp;score2</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4</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441408146"/>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effectLst/>
                        </a:rPr>
                        <a:t>volatility&amp;posts/read/comment</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3</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　</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457420566"/>
                  </a:ext>
                </a:extLst>
              </a:tr>
              <a:tr h="174054">
                <a:tc rowSpan="8">
                  <a:txBody>
                    <a:bodyPr/>
                    <a:lstStyle/>
                    <a:p>
                      <a:pPr marL="0" algn="ctr" defTabSz="914400" rtl="0" eaLnBrk="1" fontAlgn="ctr" latinLnBrk="0" hangingPunct="1"/>
                      <a:r>
                        <a:rPr lang="en-US" altLang="zh-CN" sz="1300" u="none" strike="noStrike" kern="1200">
                          <a:effectLst/>
                        </a:rPr>
                        <a:t>725</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a:effectLst/>
                        </a:rPr>
                        <a:t>交易量与关注度</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a:effectLst/>
                        </a:rPr>
                        <a:t>ltv_s&amp;posts/read/comment</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4</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728295523"/>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effectLst/>
                        </a:rPr>
                        <a:t>交易量与观点差异</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a:effectLst/>
                        </a:rPr>
                        <a:t>ltv_s&amp;dispersion1</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353027028"/>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effectLst/>
                        </a:rPr>
                        <a:t>ltv_s&amp;dispersion2</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1</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　</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522426721"/>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effectLst/>
                        </a:rPr>
                        <a:t>超额收益率和论坛情绪</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a:effectLst/>
                        </a:rPr>
                        <a:t>rex&amp;score1</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755846931"/>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effectLst/>
                        </a:rPr>
                        <a:t>rex&amp;score2</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0</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　</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　</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190947683"/>
                  </a:ext>
                </a:extLst>
              </a:tr>
              <a:tr h="174054">
                <a:tc vMerge="1">
                  <a:txBody>
                    <a:bodyPr/>
                    <a:lstStyle/>
                    <a:p>
                      <a:endParaRPr lang="zh-CN" altLang="en-US"/>
                    </a:p>
                  </a:txBody>
                  <a:tcPr/>
                </a:tc>
                <a:tc rowSpan="3">
                  <a:txBody>
                    <a:bodyPr/>
                    <a:lstStyle/>
                    <a:p>
                      <a:pPr marL="0" algn="ctr" defTabSz="914400" rtl="0" eaLnBrk="1" fontAlgn="ctr" latinLnBrk="0" hangingPunct="1"/>
                      <a:r>
                        <a:rPr lang="zh-CN" altLang="en-US" sz="1300" u="none" strike="noStrike" kern="1200">
                          <a:effectLst/>
                        </a:rPr>
                        <a:t>波动率与关注度</a:t>
                      </a:r>
                      <a:endParaRPr lang="zh-CN" alt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sz="1300" u="none" strike="noStrike" kern="1200">
                          <a:effectLst/>
                        </a:rPr>
                        <a:t>volatility&amp;score1</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881044360"/>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effectLst/>
                        </a:rPr>
                        <a:t>volatility&amp;score2</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dirty="0">
                          <a:effectLst/>
                        </a:rPr>
                        <a:t>+</a:t>
                      </a:r>
                      <a:endParaRPr lang="en-US" altLang="zh-CN"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1909765813"/>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effectLst/>
                        </a:rPr>
                        <a:t>volatility&amp;posts/read/comment</a:t>
                      </a:r>
                      <a:endParaRPr lang="en-US"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4</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en-US" altLang="zh-CN" sz="1300" u="none" strike="noStrike" kern="1200">
                          <a:effectLst/>
                        </a:rPr>
                        <a:t>-+</a:t>
                      </a:r>
                      <a:endParaRPr lang="en-US" altLang="zh-CN" sz="13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algn="ctr" defTabSz="914400" rtl="0" eaLnBrk="1" fontAlgn="ctr" latinLnBrk="0" hangingPunct="1"/>
                      <a:r>
                        <a:rPr lang="zh-CN" altLang="en-US" sz="1300" u="none" strike="noStrike" kern="1200" dirty="0">
                          <a:effectLst/>
                        </a:rPr>
                        <a:t>***</a:t>
                      </a:r>
                      <a:endParaRPr lang="zh-CN" altLang="en-US" sz="13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179502218"/>
                  </a:ext>
                </a:extLst>
              </a:tr>
            </a:tbl>
          </a:graphicData>
        </a:graphic>
      </p:graphicFrame>
    </p:spTree>
    <p:extLst>
      <p:ext uri="{BB962C8B-B14F-4D97-AF65-F5344CB8AC3E}">
        <p14:creationId xmlns:p14="http://schemas.microsoft.com/office/powerpoint/2010/main" val="3917276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5" name="think-cell 幻灯片" r:id="rId6" imgW="425" imgH="424" progId="TCLayout.ActiveDocument.1">
                  <p:embed/>
                </p:oleObj>
              </mc:Choice>
              <mc:Fallback>
                <p:oleObj name="think-cell 幻灯片" r:id="rId6" imgW="425" imgH="424" progId="TCLayout.ActiveDocument.1">
                  <p:embed/>
                  <p:pic>
                    <p:nvPicPr>
                      <p:cNvPr id="7" name="对象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矩形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0" lang="zh-CN" altLang="en-US" b="1" u="none" strike="noStrike" kern="1200" cap="none" spc="0" normalizeH="0" noProof="0" dirty="0">
              <a:ln>
                <a:noFill/>
              </a:ln>
              <a:solidFill>
                <a:prstClr val="white"/>
              </a:solidFill>
              <a:effectLst/>
              <a:uLnTx/>
              <a:uFillTx/>
              <a:latin typeface="Calibri" panose="020F0502020204030204" pitchFamily="34" charset="0"/>
              <a:ea typeface="宋体" panose="02010600030101010101" pitchFamily="2" charset="-122"/>
              <a:sym typeface="Calibri" panose="020F050202020403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912153283"/>
              </p:ext>
            </p:extLst>
          </p:nvPr>
        </p:nvGraphicFramePr>
        <p:xfrm>
          <a:off x="54684" y="494505"/>
          <a:ext cx="6014101" cy="6529972"/>
        </p:xfrm>
        <a:graphic>
          <a:graphicData uri="http://schemas.openxmlformats.org/drawingml/2006/table">
            <a:tbl>
              <a:tblPr>
                <a:tableStyleId>{BC89EF96-8CEA-46FF-86C4-4CE0E7609802}</a:tableStyleId>
              </a:tblPr>
              <a:tblGrid>
                <a:gridCol w="435377">
                  <a:extLst>
                    <a:ext uri="{9D8B030D-6E8A-4147-A177-3AD203B41FA5}">
                      <a16:colId xmlns:a16="http://schemas.microsoft.com/office/drawing/2014/main" val="884185696"/>
                    </a:ext>
                  </a:extLst>
                </a:gridCol>
                <a:gridCol w="1921382">
                  <a:extLst>
                    <a:ext uri="{9D8B030D-6E8A-4147-A177-3AD203B41FA5}">
                      <a16:colId xmlns:a16="http://schemas.microsoft.com/office/drawing/2014/main" val="3411798888"/>
                    </a:ext>
                  </a:extLst>
                </a:gridCol>
                <a:gridCol w="1404000">
                  <a:extLst>
                    <a:ext uri="{9D8B030D-6E8A-4147-A177-3AD203B41FA5}">
                      <a16:colId xmlns:a16="http://schemas.microsoft.com/office/drawing/2014/main" val="3419100877"/>
                    </a:ext>
                  </a:extLst>
                </a:gridCol>
                <a:gridCol w="751114">
                  <a:extLst>
                    <a:ext uri="{9D8B030D-6E8A-4147-A177-3AD203B41FA5}">
                      <a16:colId xmlns:a16="http://schemas.microsoft.com/office/drawing/2014/main" val="2409668413"/>
                    </a:ext>
                  </a:extLst>
                </a:gridCol>
                <a:gridCol w="762000">
                  <a:extLst>
                    <a:ext uri="{9D8B030D-6E8A-4147-A177-3AD203B41FA5}">
                      <a16:colId xmlns:a16="http://schemas.microsoft.com/office/drawing/2014/main" val="2148428030"/>
                    </a:ext>
                  </a:extLst>
                </a:gridCol>
                <a:gridCol w="740228">
                  <a:extLst>
                    <a:ext uri="{9D8B030D-6E8A-4147-A177-3AD203B41FA5}">
                      <a16:colId xmlns:a16="http://schemas.microsoft.com/office/drawing/2014/main" val="780273854"/>
                    </a:ext>
                  </a:extLst>
                </a:gridCol>
              </a:tblGrid>
              <a:tr h="174054">
                <a:tc>
                  <a:txBody>
                    <a:bodyPr/>
                    <a:lstStyle/>
                    <a:p>
                      <a:pPr algn="ctr" fontAlgn="ctr"/>
                      <a:r>
                        <a:rPr lang="en-US" sz="1300" u="none" strike="noStrike" dirty="0">
                          <a:effectLst/>
                        </a:rPr>
                        <a:t>stock</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relation</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variables</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err="1">
                          <a:effectLst/>
                        </a:rPr>
                        <a:t>Nlags</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Impact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Significance</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044186879"/>
                  </a:ext>
                </a:extLst>
              </a:tr>
              <a:tr h="174054">
                <a:tc rowSpan="8">
                  <a:txBody>
                    <a:bodyPr/>
                    <a:lstStyle/>
                    <a:p>
                      <a:pPr algn="ctr" fontAlgn="ctr"/>
                      <a:r>
                        <a:rPr lang="en-US" altLang="zh-CN" sz="1300" u="none" strike="noStrike" kern="1200" dirty="0">
                          <a:solidFill>
                            <a:schemeClr val="tx1"/>
                          </a:solidFill>
                          <a:effectLst/>
                          <a:latin typeface="+mn-lt"/>
                          <a:ea typeface="+mn-ea"/>
                          <a:cs typeface="+mn-cs"/>
                        </a:rPr>
                        <a:t>735</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交易量与关注度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ltv_s&amp;posts/read/comment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538693850"/>
                  </a:ext>
                </a:extLst>
              </a:tr>
              <a:tr h="174054">
                <a:tc vMerge="1">
                  <a:txBody>
                    <a:bodyPr/>
                    <a:lstStyle/>
                    <a:p>
                      <a:endParaRPr lang="zh-CN" altLang="en-US"/>
                    </a:p>
                  </a:txBody>
                  <a:tcPr/>
                </a:tc>
                <a:tc rowSpan="2">
                  <a:txBody>
                    <a:bodyPr/>
                    <a:lstStyle/>
                    <a:p>
                      <a:pPr algn="ctr" fontAlgn="ctr"/>
                      <a:r>
                        <a:rPr lang="zh-CN" altLang="en-US" sz="1300" u="none" strike="noStrike" kern="1200" dirty="0">
                          <a:solidFill>
                            <a:schemeClr val="tx1"/>
                          </a:solidFill>
                          <a:effectLst/>
                          <a:latin typeface="+mn-lt"/>
                          <a:ea typeface="+mn-ea"/>
                          <a:cs typeface="+mn-cs"/>
                        </a:rPr>
                        <a:t>交易量与观点差异</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4074933576"/>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965223973"/>
                  </a:ext>
                </a:extLst>
              </a:tr>
              <a:tr h="174054">
                <a:tc vMerge="1">
                  <a:txBody>
                    <a:bodyPr/>
                    <a:lstStyle/>
                    <a:p>
                      <a:endParaRPr lang="zh-CN" altLang="en-US"/>
                    </a:p>
                  </a:txBody>
                  <a:tcPr/>
                </a:tc>
                <a:tc rowSpan="2">
                  <a:txBody>
                    <a:bodyPr/>
                    <a:lstStyle/>
                    <a:p>
                      <a:pPr algn="ctr" fontAlgn="ctr"/>
                      <a:r>
                        <a:rPr lang="zh-CN" altLang="en-US" sz="1300" u="none" strike="noStrike" kern="1200" dirty="0">
                          <a:solidFill>
                            <a:schemeClr val="tx1"/>
                          </a:solidFill>
                          <a:effectLst/>
                          <a:latin typeface="+mn-lt"/>
                          <a:ea typeface="+mn-ea"/>
                          <a:cs typeface="+mn-cs"/>
                        </a:rPr>
                        <a:t>超额收益率和论坛情绪</a:t>
                      </a:r>
                    </a:p>
                  </a:txBody>
                  <a:tcPr marL="7620" marR="7620" marT="7620" marB="0" anchor="ctr"/>
                </a:tc>
                <a:tc>
                  <a:txBody>
                    <a:bodyPr/>
                    <a:lstStyle/>
                    <a:p>
                      <a:pPr algn="ctr" fontAlgn="ctr"/>
                      <a:r>
                        <a:rPr lang="en-US" sz="1300" u="none" strike="noStrike" kern="1200" dirty="0">
                          <a:solidFill>
                            <a:schemeClr val="tx1"/>
                          </a:solidFill>
                          <a:effectLst/>
                          <a:latin typeface="+mn-lt"/>
                          <a:ea typeface="+mn-ea"/>
                          <a:cs typeface="+mn-cs"/>
                        </a:rPr>
                        <a:t>rex&amp;score1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980670272"/>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dirty="0">
                          <a:solidFill>
                            <a:schemeClr val="tx1"/>
                          </a:solidFill>
                          <a:effectLst/>
                          <a:latin typeface="+mn-lt"/>
                          <a:ea typeface="+mn-ea"/>
                          <a:cs typeface="+mn-cs"/>
                        </a:rPr>
                        <a:t>rex&amp;score2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0</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582894264"/>
                  </a:ext>
                </a:extLst>
              </a:tr>
              <a:tr h="174054">
                <a:tc vMerge="1">
                  <a:txBody>
                    <a:bodyPr/>
                    <a:lstStyle/>
                    <a:p>
                      <a:endParaRPr lang="zh-CN" altLang="en-US"/>
                    </a:p>
                  </a:txBody>
                  <a:tcPr/>
                </a:tc>
                <a:tc rowSpan="3">
                  <a:txBody>
                    <a:bodyPr/>
                    <a:lstStyle/>
                    <a:p>
                      <a:pPr algn="ctr" fontAlgn="ctr"/>
                      <a:r>
                        <a:rPr lang="zh-CN" altLang="en-US" sz="1300" u="none" strike="noStrike" kern="1200" dirty="0">
                          <a:solidFill>
                            <a:schemeClr val="tx1"/>
                          </a:solidFill>
                          <a:effectLst/>
                          <a:latin typeface="+mn-lt"/>
                          <a:ea typeface="+mn-ea"/>
                          <a:cs typeface="+mn-cs"/>
                        </a:rPr>
                        <a:t>波动率与关注度</a:t>
                      </a:r>
                    </a:p>
                  </a:txBody>
                  <a:tcPr marL="7620" marR="7620" marT="7620" marB="0" anchor="ctr"/>
                </a:tc>
                <a:tc>
                  <a:txBody>
                    <a:bodyPr/>
                    <a:lstStyle/>
                    <a:p>
                      <a:pPr algn="ctr" fontAlgn="ctr"/>
                      <a:r>
                        <a:rPr lang="en-US" sz="1300" u="none" strike="noStrike" kern="1200" dirty="0">
                          <a:solidFill>
                            <a:schemeClr val="tx1"/>
                          </a:solidFill>
                          <a:effectLst/>
                          <a:latin typeface="+mn-lt"/>
                          <a:ea typeface="+mn-ea"/>
                          <a:cs typeface="+mn-cs"/>
                        </a:rPr>
                        <a:t>volatility&amp;score1</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308349979"/>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volatility&amp;score2</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0</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546487440"/>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volatility&amp;posts/read/comment</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3</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l3.+</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139221029"/>
                  </a:ext>
                </a:extLst>
              </a:tr>
              <a:tr h="174054">
                <a:tc rowSpan="8">
                  <a:txBody>
                    <a:bodyPr/>
                    <a:lstStyle/>
                    <a:p>
                      <a:pPr algn="ctr" fontAlgn="ctr"/>
                      <a:r>
                        <a:rPr lang="en-US" altLang="zh-CN" sz="1300" u="none" strike="noStrike" kern="1200">
                          <a:solidFill>
                            <a:schemeClr val="tx1"/>
                          </a:solidFill>
                          <a:effectLst/>
                          <a:latin typeface="+mn-lt"/>
                          <a:ea typeface="+mn-ea"/>
                          <a:cs typeface="+mn-cs"/>
                        </a:rPr>
                        <a:t>858</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交易量与关注度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ltv_s&amp;posts/read/comment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877218919"/>
                  </a:ext>
                </a:extLst>
              </a:tr>
              <a:tr h="174054">
                <a:tc vMerge="1">
                  <a:txBody>
                    <a:bodyPr/>
                    <a:lstStyle/>
                    <a:p>
                      <a:endParaRPr lang="zh-CN" altLang="en-US"/>
                    </a:p>
                  </a:txBody>
                  <a:tcPr/>
                </a:tc>
                <a:tc rowSpan="2">
                  <a:txBody>
                    <a:bodyPr/>
                    <a:lstStyle/>
                    <a:p>
                      <a:pPr algn="ctr" fontAlgn="ctr"/>
                      <a:r>
                        <a:rPr lang="zh-CN" altLang="en-US" sz="1300" u="none" strike="noStrike" kern="1200">
                          <a:solidFill>
                            <a:schemeClr val="tx1"/>
                          </a:solidFill>
                          <a:effectLst/>
                          <a:latin typeface="+mn-lt"/>
                          <a:ea typeface="+mn-ea"/>
                          <a:cs typeface="+mn-cs"/>
                        </a:rPr>
                        <a:t>交易量与观点差异</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644878723"/>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dirty="0">
                          <a:solidFill>
                            <a:schemeClr val="tx1"/>
                          </a:solidFill>
                          <a:effectLst/>
                          <a:latin typeface="+mn-lt"/>
                          <a:ea typeface="+mn-ea"/>
                          <a:cs typeface="+mn-cs"/>
                        </a:rPr>
                        <a:t>ltv_s&amp;dispersion2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329350295"/>
                  </a:ext>
                </a:extLst>
              </a:tr>
              <a:tr h="174054">
                <a:tc vMerge="1">
                  <a:txBody>
                    <a:bodyPr/>
                    <a:lstStyle/>
                    <a:p>
                      <a:endParaRPr lang="zh-CN" altLang="en-US"/>
                    </a:p>
                  </a:txBody>
                  <a:tcPr/>
                </a:tc>
                <a:tc rowSpan="2">
                  <a:txBody>
                    <a:bodyPr/>
                    <a:lstStyle/>
                    <a:p>
                      <a:pPr algn="ctr" fontAlgn="ctr"/>
                      <a:r>
                        <a:rPr lang="zh-CN" altLang="en-US" sz="1300" u="none" strike="noStrike" kern="1200">
                          <a:solidFill>
                            <a:schemeClr val="tx1"/>
                          </a:solidFill>
                          <a:effectLst/>
                          <a:latin typeface="+mn-lt"/>
                          <a:ea typeface="+mn-ea"/>
                          <a:cs typeface="+mn-cs"/>
                        </a:rPr>
                        <a:t>超额收益率和论坛情绪</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0</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257631986"/>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rex&amp;score2</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3</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l3.-</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4179977650"/>
                  </a:ext>
                </a:extLst>
              </a:tr>
              <a:tr h="174054">
                <a:tc vMerge="1">
                  <a:txBody>
                    <a:bodyPr/>
                    <a:lstStyle/>
                    <a:p>
                      <a:endParaRPr lang="zh-CN" altLang="en-US"/>
                    </a:p>
                  </a:txBody>
                  <a:tcPr/>
                </a:tc>
                <a:tc rowSpan="3">
                  <a:txBody>
                    <a:bodyPr/>
                    <a:lstStyle/>
                    <a:p>
                      <a:pPr algn="ctr" fontAlgn="ctr"/>
                      <a:r>
                        <a:rPr lang="zh-CN" altLang="en-US" sz="1300" u="none" strike="noStrike" kern="1200">
                          <a:solidFill>
                            <a:schemeClr val="tx1"/>
                          </a:solidFill>
                          <a:effectLst/>
                          <a:latin typeface="+mn-lt"/>
                          <a:ea typeface="+mn-ea"/>
                          <a:cs typeface="+mn-cs"/>
                        </a:rPr>
                        <a:t>波动率与关注度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volatility&amp;score1</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0</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564012415"/>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volatility&amp;score2</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l4.-</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441408146"/>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volatility&amp;posts/read/comment</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457420566"/>
                  </a:ext>
                </a:extLst>
              </a:tr>
              <a:tr h="174054">
                <a:tc rowSpan="8">
                  <a:txBody>
                    <a:bodyPr/>
                    <a:lstStyle/>
                    <a:p>
                      <a:pPr algn="ctr" fontAlgn="ctr"/>
                      <a:r>
                        <a:rPr lang="en-US" altLang="zh-CN" sz="1300" u="none" strike="noStrike" kern="1200">
                          <a:solidFill>
                            <a:schemeClr val="tx1"/>
                          </a:solidFill>
                          <a:effectLst/>
                          <a:latin typeface="+mn-lt"/>
                          <a:ea typeface="+mn-ea"/>
                          <a:cs typeface="+mn-cs"/>
                        </a:rPr>
                        <a:t>862</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交易量与关注度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ltv_s&amp;posts/read/comment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728295523"/>
                  </a:ext>
                </a:extLst>
              </a:tr>
              <a:tr h="174054">
                <a:tc vMerge="1">
                  <a:txBody>
                    <a:bodyPr/>
                    <a:lstStyle/>
                    <a:p>
                      <a:endParaRPr lang="zh-CN" altLang="en-US"/>
                    </a:p>
                  </a:txBody>
                  <a:tcPr/>
                </a:tc>
                <a:tc rowSpan="2">
                  <a:txBody>
                    <a:bodyPr/>
                    <a:lstStyle/>
                    <a:p>
                      <a:pPr algn="ctr" fontAlgn="ctr"/>
                      <a:r>
                        <a:rPr lang="zh-CN" altLang="en-US" sz="1300" u="none" strike="noStrike" kern="1200">
                          <a:solidFill>
                            <a:schemeClr val="tx1"/>
                          </a:solidFill>
                          <a:effectLst/>
                          <a:latin typeface="+mn-lt"/>
                          <a:ea typeface="+mn-ea"/>
                          <a:cs typeface="+mn-cs"/>
                        </a:rPr>
                        <a:t>交易量与观点差异</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sz="1300" u="none" strike="noStrike" kern="1200" dirty="0">
                          <a:solidFill>
                            <a:schemeClr val="tx1"/>
                          </a:solidFill>
                          <a:effectLst/>
                          <a:latin typeface="+mn-lt"/>
                          <a:ea typeface="+mn-ea"/>
                          <a:cs typeface="+mn-cs"/>
                        </a:rPr>
                        <a:t>l3l4.+</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353027028"/>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522426721"/>
                  </a:ext>
                </a:extLst>
              </a:tr>
              <a:tr h="174054">
                <a:tc vMerge="1">
                  <a:txBody>
                    <a:bodyPr/>
                    <a:lstStyle/>
                    <a:p>
                      <a:endParaRPr lang="zh-CN" altLang="en-US"/>
                    </a:p>
                  </a:txBody>
                  <a:tcPr/>
                </a:tc>
                <a:tc rowSpan="2">
                  <a:txBody>
                    <a:bodyPr/>
                    <a:lstStyle/>
                    <a:p>
                      <a:pPr algn="ctr" fontAlgn="ctr"/>
                      <a:r>
                        <a:rPr lang="zh-CN" altLang="en-US" sz="1300" u="none" strike="noStrike" kern="1200">
                          <a:solidFill>
                            <a:schemeClr val="tx1"/>
                          </a:solidFill>
                          <a:effectLst/>
                          <a:latin typeface="+mn-lt"/>
                          <a:ea typeface="+mn-ea"/>
                          <a:cs typeface="+mn-cs"/>
                        </a:rPr>
                        <a:t>超额收益率和论坛情绪</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755846931"/>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rex&amp;score2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3190947683"/>
                  </a:ext>
                </a:extLst>
              </a:tr>
              <a:tr h="174054">
                <a:tc vMerge="1">
                  <a:txBody>
                    <a:bodyPr/>
                    <a:lstStyle/>
                    <a:p>
                      <a:endParaRPr lang="zh-CN" altLang="en-US"/>
                    </a:p>
                  </a:txBody>
                  <a:tcPr/>
                </a:tc>
                <a:tc rowSpan="3">
                  <a:txBody>
                    <a:bodyPr/>
                    <a:lstStyle/>
                    <a:p>
                      <a:pPr algn="ctr" fontAlgn="ctr"/>
                      <a:r>
                        <a:rPr lang="zh-CN" altLang="en-US" sz="1300" u="none" strike="noStrike" kern="1200">
                          <a:solidFill>
                            <a:schemeClr val="tx1"/>
                          </a:solidFill>
                          <a:effectLst/>
                          <a:latin typeface="+mn-lt"/>
                          <a:ea typeface="+mn-ea"/>
                          <a:cs typeface="+mn-cs"/>
                        </a:rPr>
                        <a:t>波动率与关注度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volatility&amp;score1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881044360"/>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volatility&amp;score2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l3.-</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1909765813"/>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volatility&amp;posts/read/comment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r+c-</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179502218"/>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34846398"/>
              </p:ext>
            </p:extLst>
          </p:nvPr>
        </p:nvGraphicFramePr>
        <p:xfrm>
          <a:off x="6068786" y="496559"/>
          <a:ext cx="6014101" cy="6529972"/>
        </p:xfrm>
        <a:graphic>
          <a:graphicData uri="http://schemas.openxmlformats.org/drawingml/2006/table">
            <a:tbl>
              <a:tblPr>
                <a:tableStyleId>{BC89EF96-8CEA-46FF-86C4-4CE0E7609802}</a:tableStyleId>
              </a:tblPr>
              <a:tblGrid>
                <a:gridCol w="435377">
                  <a:extLst>
                    <a:ext uri="{9D8B030D-6E8A-4147-A177-3AD203B41FA5}">
                      <a16:colId xmlns:a16="http://schemas.microsoft.com/office/drawing/2014/main" val="884185696"/>
                    </a:ext>
                  </a:extLst>
                </a:gridCol>
                <a:gridCol w="1921382">
                  <a:extLst>
                    <a:ext uri="{9D8B030D-6E8A-4147-A177-3AD203B41FA5}">
                      <a16:colId xmlns:a16="http://schemas.microsoft.com/office/drawing/2014/main" val="3411798888"/>
                    </a:ext>
                  </a:extLst>
                </a:gridCol>
                <a:gridCol w="1404000">
                  <a:extLst>
                    <a:ext uri="{9D8B030D-6E8A-4147-A177-3AD203B41FA5}">
                      <a16:colId xmlns:a16="http://schemas.microsoft.com/office/drawing/2014/main" val="3419100877"/>
                    </a:ext>
                  </a:extLst>
                </a:gridCol>
                <a:gridCol w="751114">
                  <a:extLst>
                    <a:ext uri="{9D8B030D-6E8A-4147-A177-3AD203B41FA5}">
                      <a16:colId xmlns:a16="http://schemas.microsoft.com/office/drawing/2014/main" val="2409668413"/>
                    </a:ext>
                  </a:extLst>
                </a:gridCol>
                <a:gridCol w="762000">
                  <a:extLst>
                    <a:ext uri="{9D8B030D-6E8A-4147-A177-3AD203B41FA5}">
                      <a16:colId xmlns:a16="http://schemas.microsoft.com/office/drawing/2014/main" val="2148428030"/>
                    </a:ext>
                  </a:extLst>
                </a:gridCol>
                <a:gridCol w="740228">
                  <a:extLst>
                    <a:ext uri="{9D8B030D-6E8A-4147-A177-3AD203B41FA5}">
                      <a16:colId xmlns:a16="http://schemas.microsoft.com/office/drawing/2014/main" val="780273854"/>
                    </a:ext>
                  </a:extLst>
                </a:gridCol>
              </a:tblGrid>
              <a:tr h="174054">
                <a:tc>
                  <a:txBody>
                    <a:bodyPr/>
                    <a:lstStyle/>
                    <a:p>
                      <a:pPr algn="ctr" fontAlgn="ctr"/>
                      <a:r>
                        <a:rPr lang="en-US" sz="1300" u="none" strike="noStrike" dirty="0">
                          <a:effectLst/>
                        </a:rPr>
                        <a:t>stock</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relation</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variables</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err="1">
                          <a:effectLst/>
                        </a:rPr>
                        <a:t>Nlags</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Impact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Significance</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044186879"/>
                  </a:ext>
                </a:extLst>
              </a:tr>
              <a:tr h="174054">
                <a:tc rowSpan="8">
                  <a:txBody>
                    <a:bodyPr/>
                    <a:lstStyle/>
                    <a:p>
                      <a:pPr algn="ctr" fontAlgn="ctr"/>
                      <a:r>
                        <a:rPr lang="en-US" altLang="zh-CN" sz="1300" u="none" strike="noStrike" kern="1200" dirty="0">
                          <a:solidFill>
                            <a:schemeClr val="tx1"/>
                          </a:solidFill>
                          <a:effectLst/>
                          <a:latin typeface="+mn-lt"/>
                          <a:ea typeface="+mn-ea"/>
                          <a:cs typeface="+mn-cs"/>
                        </a:rPr>
                        <a:t>927</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交易量与关注度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ltv_s&amp;posts/read/comment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538693850"/>
                  </a:ext>
                </a:extLst>
              </a:tr>
              <a:tr h="174054">
                <a:tc vMerge="1">
                  <a:txBody>
                    <a:bodyPr/>
                    <a:lstStyle/>
                    <a:p>
                      <a:endParaRPr lang="zh-CN" altLang="en-US"/>
                    </a:p>
                  </a:txBody>
                  <a:tcPr/>
                </a:tc>
                <a:tc rowSpan="2">
                  <a:txBody>
                    <a:bodyPr/>
                    <a:lstStyle/>
                    <a:p>
                      <a:pPr algn="ctr" fontAlgn="ctr"/>
                      <a:r>
                        <a:rPr lang="zh-CN" altLang="en-US" sz="1300" u="none" strike="noStrike" kern="1200" dirty="0">
                          <a:solidFill>
                            <a:schemeClr val="tx1"/>
                          </a:solidFill>
                          <a:effectLst/>
                          <a:latin typeface="+mn-lt"/>
                          <a:ea typeface="+mn-ea"/>
                          <a:cs typeface="+mn-cs"/>
                        </a:rPr>
                        <a:t>交易量与观点差异</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4074933576"/>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965223973"/>
                  </a:ext>
                </a:extLst>
              </a:tr>
              <a:tr h="174054">
                <a:tc vMerge="1">
                  <a:txBody>
                    <a:bodyPr/>
                    <a:lstStyle/>
                    <a:p>
                      <a:endParaRPr lang="zh-CN" altLang="en-US"/>
                    </a:p>
                  </a:txBody>
                  <a:tcPr/>
                </a:tc>
                <a:tc rowSpan="2">
                  <a:txBody>
                    <a:bodyPr/>
                    <a:lstStyle/>
                    <a:p>
                      <a:pPr algn="ctr" fontAlgn="ctr"/>
                      <a:r>
                        <a:rPr lang="zh-CN" altLang="en-US" sz="1300" u="none" strike="noStrike" kern="1200" dirty="0">
                          <a:solidFill>
                            <a:schemeClr val="tx1"/>
                          </a:solidFill>
                          <a:effectLst/>
                          <a:latin typeface="+mn-lt"/>
                          <a:ea typeface="+mn-ea"/>
                          <a:cs typeface="+mn-cs"/>
                        </a:rPr>
                        <a:t>超额收益率和论坛情绪</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980670272"/>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rex&amp;score2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582894264"/>
                  </a:ext>
                </a:extLst>
              </a:tr>
              <a:tr h="174054">
                <a:tc vMerge="1">
                  <a:txBody>
                    <a:bodyPr/>
                    <a:lstStyle/>
                    <a:p>
                      <a:endParaRPr lang="zh-CN" altLang="en-US"/>
                    </a:p>
                  </a:txBody>
                  <a:tcPr/>
                </a:tc>
                <a:tc rowSpan="3">
                  <a:txBody>
                    <a:bodyPr/>
                    <a:lstStyle/>
                    <a:p>
                      <a:pPr algn="ctr" fontAlgn="ctr"/>
                      <a:r>
                        <a:rPr lang="zh-CN" altLang="en-US" sz="1300" u="none" strike="noStrike" kern="1200" dirty="0">
                          <a:solidFill>
                            <a:schemeClr val="tx1"/>
                          </a:solidFill>
                          <a:effectLst/>
                          <a:latin typeface="+mn-lt"/>
                          <a:ea typeface="+mn-ea"/>
                          <a:cs typeface="+mn-cs"/>
                        </a:rPr>
                        <a:t>波动率与关注度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volatility&amp;score1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1308349979"/>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dirty="0">
                          <a:solidFill>
                            <a:schemeClr val="tx1"/>
                          </a:solidFill>
                          <a:effectLst/>
                          <a:latin typeface="+mn-lt"/>
                          <a:ea typeface="+mn-ea"/>
                          <a:cs typeface="+mn-cs"/>
                        </a:rPr>
                        <a:t>volatility&amp;score2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1546487440"/>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dirty="0" err="1">
                          <a:solidFill>
                            <a:schemeClr val="tx1"/>
                          </a:solidFill>
                          <a:effectLst/>
                          <a:latin typeface="+mn-lt"/>
                          <a:ea typeface="+mn-ea"/>
                          <a:cs typeface="+mn-cs"/>
                        </a:rPr>
                        <a:t>volatility&amp;posts</a:t>
                      </a:r>
                      <a:r>
                        <a:rPr lang="en-US" sz="1300" u="none" strike="noStrike" kern="1200" dirty="0">
                          <a:solidFill>
                            <a:schemeClr val="tx1"/>
                          </a:solidFill>
                          <a:effectLst/>
                          <a:latin typeface="+mn-lt"/>
                          <a:ea typeface="+mn-ea"/>
                          <a:cs typeface="+mn-cs"/>
                        </a:rPr>
                        <a:t>/read/comment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39221029"/>
                  </a:ext>
                </a:extLst>
              </a:tr>
              <a:tr h="174054">
                <a:tc rowSpan="8">
                  <a:txBody>
                    <a:bodyPr/>
                    <a:lstStyle/>
                    <a:p>
                      <a:pPr algn="ctr" fontAlgn="ctr"/>
                      <a:r>
                        <a:rPr lang="en-US" altLang="zh-CN" sz="1300" u="none" strike="noStrike" kern="1200">
                          <a:solidFill>
                            <a:schemeClr val="tx1"/>
                          </a:solidFill>
                          <a:effectLst/>
                          <a:latin typeface="+mn-lt"/>
                          <a:ea typeface="+mn-ea"/>
                          <a:cs typeface="+mn-cs"/>
                        </a:rPr>
                        <a:t>2118</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交易量与关注度</a:t>
                      </a:r>
                    </a:p>
                  </a:txBody>
                  <a:tcPr marL="7620" marR="7620" marT="7620" marB="0" anchor="ctr"/>
                </a:tc>
                <a:tc>
                  <a:txBody>
                    <a:bodyPr/>
                    <a:lstStyle/>
                    <a:p>
                      <a:pPr algn="ctr" fontAlgn="ctr"/>
                      <a:r>
                        <a:rPr lang="en-US" sz="1300" u="none" strike="noStrike" kern="1200" dirty="0" err="1">
                          <a:solidFill>
                            <a:schemeClr val="tx1"/>
                          </a:solidFill>
                          <a:effectLst/>
                          <a:latin typeface="+mn-lt"/>
                          <a:ea typeface="+mn-ea"/>
                          <a:cs typeface="+mn-cs"/>
                        </a:rPr>
                        <a:t>ltv_s&amp;posts</a:t>
                      </a:r>
                      <a:r>
                        <a:rPr lang="en-US" sz="1300" u="none" strike="noStrike" kern="1200" dirty="0">
                          <a:solidFill>
                            <a:schemeClr val="tx1"/>
                          </a:solidFill>
                          <a:effectLst/>
                          <a:latin typeface="+mn-lt"/>
                          <a:ea typeface="+mn-ea"/>
                          <a:cs typeface="+mn-cs"/>
                        </a:rPr>
                        <a:t>/read/comment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877218919"/>
                  </a:ext>
                </a:extLst>
              </a:tr>
              <a:tr h="174054">
                <a:tc vMerge="1">
                  <a:txBody>
                    <a:bodyPr/>
                    <a:lstStyle/>
                    <a:p>
                      <a:endParaRPr lang="zh-CN" altLang="en-US"/>
                    </a:p>
                  </a:txBody>
                  <a:tcPr/>
                </a:tc>
                <a:tc rowSpan="2">
                  <a:txBody>
                    <a:bodyPr/>
                    <a:lstStyle/>
                    <a:p>
                      <a:pPr algn="ctr" fontAlgn="ctr"/>
                      <a:r>
                        <a:rPr lang="zh-CN" altLang="en-US" sz="1300" u="none" strike="noStrike" kern="1200">
                          <a:solidFill>
                            <a:schemeClr val="tx1"/>
                          </a:solidFill>
                          <a:effectLst/>
                          <a:latin typeface="+mn-lt"/>
                          <a:ea typeface="+mn-ea"/>
                          <a:cs typeface="+mn-cs"/>
                        </a:rPr>
                        <a:t>交易量与观点差异</a:t>
                      </a:r>
                    </a:p>
                  </a:txBody>
                  <a:tcPr marL="7620" marR="7620" marT="7620" marB="0" anchor="ctr"/>
                </a:tc>
                <a:tc>
                  <a:txBody>
                    <a:bodyPr/>
                    <a:lstStyle/>
                    <a:p>
                      <a:pPr algn="ctr" fontAlgn="ctr"/>
                      <a:r>
                        <a:rPr lang="en-US" sz="1300" u="none" strike="noStrike" kern="1200" dirty="0">
                          <a:solidFill>
                            <a:schemeClr val="tx1"/>
                          </a:solidFill>
                          <a:effectLst/>
                          <a:latin typeface="+mn-lt"/>
                          <a:ea typeface="+mn-ea"/>
                          <a:cs typeface="+mn-cs"/>
                        </a:rPr>
                        <a:t>ltv_s&amp;dispersion1</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644878723"/>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329350295"/>
                  </a:ext>
                </a:extLst>
              </a:tr>
              <a:tr h="174054">
                <a:tc vMerge="1">
                  <a:txBody>
                    <a:bodyPr/>
                    <a:lstStyle/>
                    <a:p>
                      <a:endParaRPr lang="zh-CN" altLang="en-US"/>
                    </a:p>
                  </a:txBody>
                  <a:tcPr/>
                </a:tc>
                <a:tc rowSpan="2">
                  <a:txBody>
                    <a:bodyPr/>
                    <a:lstStyle/>
                    <a:p>
                      <a:pPr algn="ctr" fontAlgn="ctr"/>
                      <a:r>
                        <a:rPr lang="zh-CN" altLang="en-US" sz="1300" u="none" strike="noStrike" kern="1200">
                          <a:solidFill>
                            <a:schemeClr val="tx1"/>
                          </a:solidFill>
                          <a:effectLst/>
                          <a:latin typeface="+mn-lt"/>
                          <a:ea typeface="+mn-ea"/>
                          <a:cs typeface="+mn-cs"/>
                        </a:rPr>
                        <a:t>超额收益率和论坛情绪</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algn="ctr" fontAlgn="ctr"/>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57631986"/>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rex&amp;score2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l4.+</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4179977650"/>
                  </a:ext>
                </a:extLst>
              </a:tr>
              <a:tr h="174054">
                <a:tc vMerge="1">
                  <a:txBody>
                    <a:bodyPr/>
                    <a:lstStyle/>
                    <a:p>
                      <a:endParaRPr lang="zh-CN" altLang="en-US"/>
                    </a:p>
                  </a:txBody>
                  <a:tcPr/>
                </a:tc>
                <a:tc rowSpan="3">
                  <a:txBody>
                    <a:bodyPr/>
                    <a:lstStyle/>
                    <a:p>
                      <a:pPr algn="ctr" fontAlgn="ctr"/>
                      <a:r>
                        <a:rPr lang="zh-CN" altLang="en-US" sz="1300" u="none" strike="noStrike" kern="1200">
                          <a:solidFill>
                            <a:schemeClr val="tx1"/>
                          </a:solidFill>
                          <a:effectLst/>
                          <a:latin typeface="+mn-lt"/>
                          <a:ea typeface="+mn-ea"/>
                          <a:cs typeface="+mn-cs"/>
                        </a:rPr>
                        <a:t>波动率与关注度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volatility&amp;score1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sz="1300" u="none" strike="noStrike" kern="1200" dirty="0">
                          <a:solidFill>
                            <a:schemeClr val="tx1"/>
                          </a:solidFill>
                          <a:effectLst/>
                          <a:latin typeface="+mn-lt"/>
                          <a:ea typeface="+mn-ea"/>
                          <a:cs typeface="+mn-cs"/>
                        </a:rPr>
                        <a:t>l3l4.+</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564012415"/>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volatility&amp;score2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sz="1300" u="none" strike="noStrike" kern="1200" dirty="0">
                          <a:solidFill>
                            <a:schemeClr val="tx1"/>
                          </a:solidFill>
                          <a:effectLst/>
                          <a:latin typeface="+mn-lt"/>
                          <a:ea typeface="+mn-ea"/>
                          <a:cs typeface="+mn-cs"/>
                        </a:rPr>
                        <a:t>l4.+</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441408146"/>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volatility&amp;posts/read/comment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algn="ctr" fontAlgn="ctr"/>
                      <a:r>
                        <a:rPr lang="en-US" sz="1300" u="none" strike="noStrike" kern="1200" dirty="0">
                          <a:solidFill>
                            <a:schemeClr val="tx1"/>
                          </a:solidFill>
                          <a:effectLst/>
                          <a:latin typeface="+mn-lt"/>
                          <a:ea typeface="+mn-ea"/>
                          <a:cs typeface="+mn-cs"/>
                        </a:rPr>
                        <a:t>l3.+</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457420566"/>
                  </a:ext>
                </a:extLst>
              </a:tr>
              <a:tr h="174054">
                <a:tc rowSpan="8">
                  <a:txBody>
                    <a:bodyPr/>
                    <a:lstStyle/>
                    <a:p>
                      <a:pPr algn="ctr" fontAlgn="ctr"/>
                      <a:r>
                        <a:rPr lang="en-US" altLang="zh-CN" sz="1300" u="none" strike="noStrike" kern="1200">
                          <a:solidFill>
                            <a:schemeClr val="tx1"/>
                          </a:solidFill>
                          <a:effectLst/>
                          <a:latin typeface="+mn-lt"/>
                          <a:ea typeface="+mn-ea"/>
                          <a:cs typeface="+mn-cs"/>
                        </a:rPr>
                        <a:t>2450</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交易量与关注度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ltv_s&amp;posts/read/comment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728295523"/>
                  </a:ext>
                </a:extLst>
              </a:tr>
              <a:tr h="174054">
                <a:tc vMerge="1">
                  <a:txBody>
                    <a:bodyPr/>
                    <a:lstStyle/>
                    <a:p>
                      <a:endParaRPr lang="zh-CN" altLang="en-US"/>
                    </a:p>
                  </a:txBody>
                  <a:tcPr/>
                </a:tc>
                <a:tc rowSpan="2">
                  <a:txBody>
                    <a:bodyPr/>
                    <a:lstStyle/>
                    <a:p>
                      <a:pPr algn="ctr" fontAlgn="ctr"/>
                      <a:r>
                        <a:rPr lang="zh-CN" altLang="en-US" sz="1300" u="none" strike="noStrike" kern="1200">
                          <a:solidFill>
                            <a:schemeClr val="tx1"/>
                          </a:solidFill>
                          <a:effectLst/>
                          <a:latin typeface="+mn-lt"/>
                          <a:ea typeface="+mn-ea"/>
                          <a:cs typeface="+mn-cs"/>
                        </a:rPr>
                        <a:t>交易量与观点差异</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353027028"/>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0</a:t>
                      </a:r>
                    </a:p>
                  </a:txBody>
                  <a:tcPr marL="7620" marR="7620" marT="7620" marB="0" anchor="ctr"/>
                </a:tc>
                <a:tc>
                  <a:txBody>
                    <a:bodyPr/>
                    <a:lstStyle/>
                    <a:p>
                      <a:pPr algn="ctr" fontAlgn="ctr"/>
                      <a:r>
                        <a:rPr lang="zh-CN" altLang="en-US" sz="1300" u="none" strike="noStrike" kern="1200">
                          <a:solidFill>
                            <a:schemeClr val="tx1"/>
                          </a:solidFill>
                          <a:effectLst/>
                          <a:latin typeface="+mn-lt"/>
                          <a:ea typeface="+mn-ea"/>
                          <a:cs typeface="+mn-cs"/>
                        </a:rPr>
                        <a:t>　</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522426721"/>
                  </a:ext>
                </a:extLst>
              </a:tr>
              <a:tr h="174054">
                <a:tc vMerge="1">
                  <a:txBody>
                    <a:bodyPr/>
                    <a:lstStyle/>
                    <a:p>
                      <a:endParaRPr lang="zh-CN" altLang="en-US"/>
                    </a:p>
                  </a:txBody>
                  <a:tcPr/>
                </a:tc>
                <a:tc rowSpan="2">
                  <a:txBody>
                    <a:bodyPr/>
                    <a:lstStyle/>
                    <a:p>
                      <a:pPr algn="ctr" fontAlgn="ctr"/>
                      <a:r>
                        <a:rPr lang="zh-CN" altLang="en-US" sz="1300" u="none" strike="noStrike" kern="1200">
                          <a:solidFill>
                            <a:schemeClr val="tx1"/>
                          </a:solidFill>
                          <a:effectLst/>
                          <a:latin typeface="+mn-lt"/>
                          <a:ea typeface="+mn-ea"/>
                          <a:cs typeface="+mn-cs"/>
                        </a:rPr>
                        <a:t>超额收益率和论坛情绪</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755846931"/>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rex&amp;score2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190947683"/>
                  </a:ext>
                </a:extLst>
              </a:tr>
              <a:tr h="174054">
                <a:tc vMerge="1">
                  <a:txBody>
                    <a:bodyPr/>
                    <a:lstStyle/>
                    <a:p>
                      <a:endParaRPr lang="zh-CN" altLang="en-US"/>
                    </a:p>
                  </a:txBody>
                  <a:tcPr/>
                </a:tc>
                <a:tc rowSpan="3">
                  <a:txBody>
                    <a:bodyPr/>
                    <a:lstStyle/>
                    <a:p>
                      <a:pPr algn="ctr" fontAlgn="ctr"/>
                      <a:r>
                        <a:rPr lang="zh-CN" altLang="en-US" sz="1300" u="none" strike="noStrike" kern="1200">
                          <a:solidFill>
                            <a:schemeClr val="tx1"/>
                          </a:solidFill>
                          <a:effectLst/>
                          <a:latin typeface="+mn-lt"/>
                          <a:ea typeface="+mn-ea"/>
                          <a:cs typeface="+mn-cs"/>
                        </a:rPr>
                        <a:t>波动率与关注度</a:t>
                      </a:r>
                    </a:p>
                  </a:txBody>
                  <a:tcPr marL="7620" marR="7620" marT="7620" marB="0" anchor="ctr"/>
                </a:tc>
                <a:tc>
                  <a:txBody>
                    <a:bodyPr/>
                    <a:lstStyle/>
                    <a:p>
                      <a:pPr algn="ctr" fontAlgn="ctr"/>
                      <a:r>
                        <a:rPr lang="en-US" sz="1300" u="none" strike="noStrike" kern="1200">
                          <a:solidFill>
                            <a:schemeClr val="tx1"/>
                          </a:solidFill>
                          <a:effectLst/>
                          <a:latin typeface="+mn-lt"/>
                          <a:ea typeface="+mn-ea"/>
                          <a:cs typeface="+mn-cs"/>
                        </a:rPr>
                        <a:t>volatility&amp;score1</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2881044360"/>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a:solidFill>
                            <a:schemeClr val="tx1"/>
                          </a:solidFill>
                          <a:effectLst/>
                          <a:latin typeface="+mn-lt"/>
                          <a:ea typeface="+mn-ea"/>
                          <a:cs typeface="+mn-cs"/>
                        </a:rPr>
                        <a:t>volatility&amp;score2</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1909765813"/>
                  </a:ext>
                </a:extLst>
              </a:tr>
              <a:tr h="174054">
                <a:tc vMerge="1">
                  <a:txBody>
                    <a:bodyPr/>
                    <a:lstStyle/>
                    <a:p>
                      <a:endParaRPr lang="zh-CN" altLang="en-US"/>
                    </a:p>
                  </a:txBody>
                  <a:tcPr/>
                </a:tc>
                <a:tc vMerge="1">
                  <a:txBody>
                    <a:bodyPr/>
                    <a:lstStyle/>
                    <a:p>
                      <a:endParaRPr lang="zh-CN" altLang="en-US"/>
                    </a:p>
                  </a:txBody>
                  <a:tcPr/>
                </a:tc>
                <a:tc>
                  <a:txBody>
                    <a:bodyPr/>
                    <a:lstStyle/>
                    <a:p>
                      <a:pPr algn="ctr" fontAlgn="ctr"/>
                      <a:r>
                        <a:rPr lang="en-US" sz="1300" u="none" strike="noStrike" kern="1200" dirty="0" err="1">
                          <a:solidFill>
                            <a:schemeClr val="tx1"/>
                          </a:solidFill>
                          <a:effectLst/>
                          <a:latin typeface="+mn-lt"/>
                          <a:ea typeface="+mn-ea"/>
                          <a:cs typeface="+mn-cs"/>
                        </a:rPr>
                        <a:t>volatility&amp;posts</a:t>
                      </a:r>
                      <a:r>
                        <a:rPr lang="en-US" sz="1300" u="none" strike="noStrike" kern="1200" dirty="0">
                          <a:solidFill>
                            <a:schemeClr val="tx1"/>
                          </a:solidFill>
                          <a:effectLst/>
                          <a:latin typeface="+mn-lt"/>
                          <a:ea typeface="+mn-ea"/>
                          <a:cs typeface="+mn-cs"/>
                        </a:rPr>
                        <a:t>/read/comment</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algn="ctr" fontAlgn="ctr"/>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algn="ctr" fontAlgn="ctr"/>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179502218"/>
                  </a:ext>
                </a:extLst>
              </a:tr>
            </a:tbl>
          </a:graphicData>
        </a:graphic>
      </p:graphicFrame>
      <p:sp>
        <p:nvSpPr>
          <p:cNvPr id="9" name="标题 9">
            <a:extLst>
              <a:ext uri="{FF2B5EF4-FFF2-40B4-BE49-F238E27FC236}">
                <a16:creationId xmlns:a16="http://schemas.microsoft.com/office/drawing/2014/main" id="{CA6DC91A-9F6B-4AAE-87B7-18E1955585D4}"/>
              </a:ext>
            </a:extLst>
          </p:cNvPr>
          <p:cNvSpPr txBox="1">
            <a:spLocks/>
          </p:cNvSpPr>
          <p:nvPr/>
        </p:nvSpPr>
        <p:spPr>
          <a:xfrm>
            <a:off x="3727033" y="60323"/>
            <a:ext cx="5694994" cy="434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dirty="0">
                <a:latin typeface="仿宋" panose="02010609060101010101" pitchFamily="49" charset="-122"/>
                <a:ea typeface="仿宋" panose="02010609060101010101" pitchFamily="49" charset="-122"/>
              </a:rPr>
              <a:t>Appendix Table 2-2.VAR estimation by stock</a:t>
            </a:r>
            <a:endParaRPr lang="zh-CN" altLang="en-US"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34633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9" name="think-cell 幻灯片" r:id="rId6" imgW="425" imgH="424" progId="TCLayout.ActiveDocument.1">
                  <p:embed/>
                </p:oleObj>
              </mc:Choice>
              <mc:Fallback>
                <p:oleObj name="think-cell 幻灯片" r:id="rId6" imgW="425" imgH="424" progId="TCLayout.ActiveDocument.1">
                  <p:embed/>
                  <p:pic>
                    <p:nvPicPr>
                      <p:cNvPr id="7" name="对象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矩形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0" lang="zh-CN" altLang="en-US" b="1" u="none" strike="noStrike" kern="1200" cap="none" spc="0" normalizeH="0" noProof="0" dirty="0">
              <a:ln>
                <a:noFill/>
              </a:ln>
              <a:solidFill>
                <a:prstClr val="white"/>
              </a:solidFill>
              <a:effectLst/>
              <a:uLnTx/>
              <a:uFillTx/>
              <a:latin typeface="Calibri" panose="020F0502020204030204" pitchFamily="34" charset="0"/>
              <a:ea typeface="宋体" panose="02010600030101010101" pitchFamily="2" charset="-122"/>
              <a:sym typeface="Calibri" panose="020F050202020403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138593491"/>
              </p:ext>
            </p:extLst>
          </p:nvPr>
        </p:nvGraphicFramePr>
        <p:xfrm>
          <a:off x="54684" y="494505"/>
          <a:ext cx="6014101" cy="6529972"/>
        </p:xfrm>
        <a:graphic>
          <a:graphicData uri="http://schemas.openxmlformats.org/drawingml/2006/table">
            <a:tbl>
              <a:tblPr>
                <a:tableStyleId>{BC89EF96-8CEA-46FF-86C4-4CE0E7609802}</a:tableStyleId>
              </a:tblPr>
              <a:tblGrid>
                <a:gridCol w="435377">
                  <a:extLst>
                    <a:ext uri="{9D8B030D-6E8A-4147-A177-3AD203B41FA5}">
                      <a16:colId xmlns:a16="http://schemas.microsoft.com/office/drawing/2014/main" val="884185696"/>
                    </a:ext>
                  </a:extLst>
                </a:gridCol>
                <a:gridCol w="1921382">
                  <a:extLst>
                    <a:ext uri="{9D8B030D-6E8A-4147-A177-3AD203B41FA5}">
                      <a16:colId xmlns:a16="http://schemas.microsoft.com/office/drawing/2014/main" val="3411798888"/>
                    </a:ext>
                  </a:extLst>
                </a:gridCol>
                <a:gridCol w="1404000">
                  <a:extLst>
                    <a:ext uri="{9D8B030D-6E8A-4147-A177-3AD203B41FA5}">
                      <a16:colId xmlns:a16="http://schemas.microsoft.com/office/drawing/2014/main" val="3419100877"/>
                    </a:ext>
                  </a:extLst>
                </a:gridCol>
                <a:gridCol w="751114">
                  <a:extLst>
                    <a:ext uri="{9D8B030D-6E8A-4147-A177-3AD203B41FA5}">
                      <a16:colId xmlns:a16="http://schemas.microsoft.com/office/drawing/2014/main" val="2409668413"/>
                    </a:ext>
                  </a:extLst>
                </a:gridCol>
                <a:gridCol w="762000">
                  <a:extLst>
                    <a:ext uri="{9D8B030D-6E8A-4147-A177-3AD203B41FA5}">
                      <a16:colId xmlns:a16="http://schemas.microsoft.com/office/drawing/2014/main" val="2148428030"/>
                    </a:ext>
                  </a:extLst>
                </a:gridCol>
                <a:gridCol w="740228">
                  <a:extLst>
                    <a:ext uri="{9D8B030D-6E8A-4147-A177-3AD203B41FA5}">
                      <a16:colId xmlns:a16="http://schemas.microsoft.com/office/drawing/2014/main" val="780273854"/>
                    </a:ext>
                  </a:extLst>
                </a:gridCol>
              </a:tblGrid>
              <a:tr h="174054">
                <a:tc>
                  <a:txBody>
                    <a:bodyPr/>
                    <a:lstStyle/>
                    <a:p>
                      <a:pPr algn="ctr" fontAlgn="ctr"/>
                      <a:r>
                        <a:rPr lang="en-US" sz="1300" u="none" strike="noStrike" dirty="0">
                          <a:effectLst/>
                        </a:rPr>
                        <a:t>stock</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relation</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variables</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err="1">
                          <a:effectLst/>
                        </a:rPr>
                        <a:t>Nlags</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Impact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Significance</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044186879"/>
                  </a:ext>
                </a:extLst>
              </a:tr>
              <a:tr h="174054">
                <a:tc rowSpan="8">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2565</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交易量与关注度</a:t>
                      </a:r>
                    </a:p>
                  </a:txBody>
                  <a:tcPr marL="7620" marR="7620" marT="7620" marB="0" anchor="ctr"/>
                </a:tc>
                <a:tc>
                  <a:txBody>
                    <a:bodyPr/>
                    <a:lstStyle/>
                    <a:p>
                      <a:pPr marL="0" algn="ctr" defTabSz="914400" rtl="0" eaLnBrk="1" fontAlgn="ctr" latinLnBrk="0" hangingPunct="1"/>
                      <a:r>
                        <a:rPr lang="en-US" sz="1300" u="none" strike="noStrike" kern="1200" dirty="0" err="1">
                          <a:solidFill>
                            <a:schemeClr val="tx1"/>
                          </a:solidFill>
                          <a:effectLst/>
                          <a:latin typeface="+mn-lt"/>
                          <a:ea typeface="+mn-ea"/>
                          <a:cs typeface="+mn-cs"/>
                        </a:rPr>
                        <a:t>ltv_s&amp;posts</a:t>
                      </a:r>
                      <a:r>
                        <a:rPr lang="en-US" sz="1300" u="none" strike="noStrike" kern="1200" dirty="0">
                          <a:solidFill>
                            <a:schemeClr val="tx1"/>
                          </a:solidFill>
                          <a:effectLst/>
                          <a:latin typeface="+mn-lt"/>
                          <a:ea typeface="+mn-ea"/>
                          <a:cs typeface="+mn-cs"/>
                        </a:rPr>
                        <a:t>/read/comment</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538693850"/>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交易量与观点差异</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4074933576"/>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l2.+</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965223973"/>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超额收益率和论坛情绪</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l3.-</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980670272"/>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a:solidFill>
                            <a:schemeClr val="tx1"/>
                          </a:solidFill>
                          <a:effectLst/>
                          <a:latin typeface="+mn-lt"/>
                          <a:ea typeface="+mn-ea"/>
                          <a:cs typeface="+mn-cs"/>
                        </a:rPr>
                        <a:t>rex&amp;score2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582894264"/>
                  </a:ext>
                </a:extLst>
              </a:tr>
              <a:tr h="174054">
                <a:tc vMerge="1">
                  <a:txBody>
                    <a:bodyPr/>
                    <a:lstStyle/>
                    <a:p>
                      <a:endParaRPr lang="zh-CN" altLang="en-US"/>
                    </a:p>
                  </a:txBody>
                  <a:tcPr/>
                </a:tc>
                <a:tc rowSpan="3">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波动率与关注度</a:t>
                      </a:r>
                    </a:p>
                  </a:txBody>
                  <a:tcPr marL="7620" marR="7620" marT="7620" marB="0" anchor="ctr"/>
                </a:tc>
                <a:tc>
                  <a:txBody>
                    <a:bodyPr/>
                    <a:lstStyle/>
                    <a:p>
                      <a:pPr marL="0" algn="ctr" defTabSz="914400" rtl="0" eaLnBrk="1" fontAlgn="ctr" latinLnBrk="0" hangingPunct="1"/>
                      <a:r>
                        <a:rPr lang="en-US" sz="1300" u="none" strike="noStrike" kern="1200" dirty="0">
                          <a:solidFill>
                            <a:schemeClr val="tx1"/>
                          </a:solidFill>
                          <a:effectLst/>
                          <a:latin typeface="+mn-lt"/>
                          <a:ea typeface="+mn-ea"/>
                          <a:cs typeface="+mn-cs"/>
                        </a:rPr>
                        <a:t>volatility&amp;score1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1308349979"/>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a:solidFill>
                            <a:schemeClr val="tx1"/>
                          </a:solidFill>
                          <a:effectLst/>
                          <a:latin typeface="+mn-lt"/>
                          <a:ea typeface="+mn-ea"/>
                          <a:cs typeface="+mn-cs"/>
                        </a:rPr>
                        <a:t>volatility&amp;score2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546487440"/>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err="1">
                          <a:solidFill>
                            <a:schemeClr val="tx1"/>
                          </a:solidFill>
                          <a:effectLst/>
                          <a:latin typeface="+mn-lt"/>
                          <a:ea typeface="+mn-ea"/>
                          <a:cs typeface="+mn-cs"/>
                        </a:rPr>
                        <a:t>volatility&amp;posts</a:t>
                      </a:r>
                      <a:r>
                        <a:rPr lang="en-US" sz="1300" u="none" strike="noStrike" kern="1200" dirty="0">
                          <a:solidFill>
                            <a:schemeClr val="tx1"/>
                          </a:solidFill>
                          <a:effectLst/>
                          <a:latin typeface="+mn-lt"/>
                          <a:ea typeface="+mn-ea"/>
                          <a:cs typeface="+mn-cs"/>
                        </a:rPr>
                        <a:t>/read/comment</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3</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39221029"/>
                  </a:ext>
                </a:extLst>
              </a:tr>
              <a:tr h="174054">
                <a:tc rowSpan="8">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600030</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交易量与关注度</a:t>
                      </a:r>
                    </a:p>
                  </a:txBody>
                  <a:tcPr marL="7620" marR="7620" marT="7620" marB="0" anchor="ctr"/>
                </a:tc>
                <a:tc>
                  <a:txBody>
                    <a:bodyPr/>
                    <a:lstStyle/>
                    <a:p>
                      <a:pPr marL="0" algn="ctr" defTabSz="914400" rtl="0" eaLnBrk="1" fontAlgn="ctr" latinLnBrk="0" hangingPunct="1"/>
                      <a:r>
                        <a:rPr lang="en-US" sz="1300" u="none" strike="noStrike" kern="1200" dirty="0" err="1">
                          <a:solidFill>
                            <a:schemeClr val="tx1"/>
                          </a:solidFill>
                          <a:effectLst/>
                          <a:latin typeface="+mn-lt"/>
                          <a:ea typeface="+mn-ea"/>
                          <a:cs typeface="+mn-cs"/>
                        </a:rPr>
                        <a:t>ltv_s&amp;posts</a:t>
                      </a:r>
                      <a:r>
                        <a:rPr lang="en-US" sz="1300" u="none" strike="noStrike" kern="1200" dirty="0">
                          <a:solidFill>
                            <a:schemeClr val="tx1"/>
                          </a:solidFill>
                          <a:effectLst/>
                          <a:latin typeface="+mn-lt"/>
                          <a:ea typeface="+mn-ea"/>
                          <a:cs typeface="+mn-cs"/>
                        </a:rPr>
                        <a:t>/read/comment</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877218919"/>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交易量与观点差异</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644878723"/>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329350295"/>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超额收益率和论坛情绪</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57631986"/>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rex&amp;score2</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4179977650"/>
                  </a:ext>
                </a:extLst>
              </a:tr>
              <a:tr h="174054">
                <a:tc vMerge="1">
                  <a:txBody>
                    <a:bodyPr/>
                    <a:lstStyle/>
                    <a:p>
                      <a:endParaRPr lang="zh-CN" altLang="en-US"/>
                    </a:p>
                  </a:txBody>
                  <a:tcPr/>
                </a:tc>
                <a:tc rowSpan="3">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波动率与关注度</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volatility&amp;score1</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564012415"/>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volatility&amp;score2</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441408146"/>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volatility&amp;posts/read/comment</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457420566"/>
                  </a:ext>
                </a:extLst>
              </a:tr>
              <a:tr h="174054">
                <a:tc rowSpan="8">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600150</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交易量与关注度</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ltv_s&amp;posts/read/comment</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728295523"/>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交易量与观点差异</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2353027028"/>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1522426721"/>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超额收益率和论坛情绪</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2755846931"/>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rex&amp;score2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3190947683"/>
                  </a:ext>
                </a:extLst>
              </a:tr>
              <a:tr h="174054">
                <a:tc vMerge="1">
                  <a:txBody>
                    <a:bodyPr/>
                    <a:lstStyle/>
                    <a:p>
                      <a:endParaRPr lang="zh-CN" altLang="en-US"/>
                    </a:p>
                  </a:txBody>
                  <a:tcPr/>
                </a:tc>
                <a:tc rowSpan="3">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波动率与关注度</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volatility&amp;score1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2881044360"/>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volatility&amp;score2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909765813"/>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volatility&amp;posts/read/comment</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179502218"/>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4082046957"/>
              </p:ext>
            </p:extLst>
          </p:nvPr>
        </p:nvGraphicFramePr>
        <p:xfrm>
          <a:off x="6068786" y="496559"/>
          <a:ext cx="6014101" cy="6529972"/>
        </p:xfrm>
        <a:graphic>
          <a:graphicData uri="http://schemas.openxmlformats.org/drawingml/2006/table">
            <a:tbl>
              <a:tblPr>
                <a:tableStyleId>{BC89EF96-8CEA-46FF-86C4-4CE0E7609802}</a:tableStyleId>
              </a:tblPr>
              <a:tblGrid>
                <a:gridCol w="435377">
                  <a:extLst>
                    <a:ext uri="{9D8B030D-6E8A-4147-A177-3AD203B41FA5}">
                      <a16:colId xmlns:a16="http://schemas.microsoft.com/office/drawing/2014/main" val="884185696"/>
                    </a:ext>
                  </a:extLst>
                </a:gridCol>
                <a:gridCol w="1921382">
                  <a:extLst>
                    <a:ext uri="{9D8B030D-6E8A-4147-A177-3AD203B41FA5}">
                      <a16:colId xmlns:a16="http://schemas.microsoft.com/office/drawing/2014/main" val="3411798888"/>
                    </a:ext>
                  </a:extLst>
                </a:gridCol>
                <a:gridCol w="1404000">
                  <a:extLst>
                    <a:ext uri="{9D8B030D-6E8A-4147-A177-3AD203B41FA5}">
                      <a16:colId xmlns:a16="http://schemas.microsoft.com/office/drawing/2014/main" val="3419100877"/>
                    </a:ext>
                  </a:extLst>
                </a:gridCol>
                <a:gridCol w="751114">
                  <a:extLst>
                    <a:ext uri="{9D8B030D-6E8A-4147-A177-3AD203B41FA5}">
                      <a16:colId xmlns:a16="http://schemas.microsoft.com/office/drawing/2014/main" val="2409668413"/>
                    </a:ext>
                  </a:extLst>
                </a:gridCol>
                <a:gridCol w="762000">
                  <a:extLst>
                    <a:ext uri="{9D8B030D-6E8A-4147-A177-3AD203B41FA5}">
                      <a16:colId xmlns:a16="http://schemas.microsoft.com/office/drawing/2014/main" val="2148428030"/>
                    </a:ext>
                  </a:extLst>
                </a:gridCol>
                <a:gridCol w="740228">
                  <a:extLst>
                    <a:ext uri="{9D8B030D-6E8A-4147-A177-3AD203B41FA5}">
                      <a16:colId xmlns:a16="http://schemas.microsoft.com/office/drawing/2014/main" val="780273854"/>
                    </a:ext>
                  </a:extLst>
                </a:gridCol>
              </a:tblGrid>
              <a:tr h="174054">
                <a:tc>
                  <a:txBody>
                    <a:bodyPr/>
                    <a:lstStyle/>
                    <a:p>
                      <a:pPr algn="ctr" fontAlgn="ctr"/>
                      <a:r>
                        <a:rPr lang="en-US" sz="1300" u="none" strike="noStrike" dirty="0">
                          <a:effectLst/>
                        </a:rPr>
                        <a:t>stock</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relation</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sz="1300" u="none" strike="noStrike" dirty="0">
                          <a:effectLst/>
                        </a:rPr>
                        <a:t>variables</a:t>
                      </a:r>
                      <a:endParaRPr 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err="1">
                          <a:effectLst/>
                        </a:rPr>
                        <a:t>Nlags</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Impact</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tc>
                  <a:txBody>
                    <a:bodyPr/>
                    <a:lstStyle/>
                    <a:p>
                      <a:pPr algn="ctr" fontAlgn="ctr"/>
                      <a:r>
                        <a:rPr lang="en-US" altLang="zh-CN" sz="1300" u="none" strike="noStrike" dirty="0">
                          <a:effectLst/>
                        </a:rPr>
                        <a:t>Significance</a:t>
                      </a:r>
                      <a:endParaRPr lang="zh-CN" altLang="en-US" sz="13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252" marR="7252" marT="7252" marB="0" anchor="ctr"/>
                </a:tc>
                <a:extLst>
                  <a:ext uri="{0D108BD9-81ED-4DB2-BD59-A6C34878D82A}">
                    <a16:rowId xmlns:a16="http://schemas.microsoft.com/office/drawing/2014/main" val="3044186879"/>
                  </a:ext>
                </a:extLst>
              </a:tr>
              <a:tr h="174054">
                <a:tc rowSpan="8">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600218</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交易量与关注度</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ltv_s&amp;posts/read/comment</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538693850"/>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交易量与观点差异</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4074933576"/>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a:solidFill>
                            <a:schemeClr val="tx1"/>
                          </a:solidFill>
                          <a:effectLst/>
                          <a:latin typeface="+mn-lt"/>
                          <a:ea typeface="+mn-ea"/>
                          <a:cs typeface="+mn-cs"/>
                        </a:rPr>
                        <a:t>ltv_s&amp;dispersion2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965223973"/>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超额收益率和论坛情绪</a:t>
                      </a:r>
                    </a:p>
                  </a:txBody>
                  <a:tcPr marL="7620" marR="7620" marT="7620" marB="0" anchor="ctr"/>
                </a:tc>
                <a:tc>
                  <a:txBody>
                    <a:bodyPr/>
                    <a:lstStyle/>
                    <a:p>
                      <a:pPr marL="0" algn="ctr" defTabSz="914400" rtl="0" eaLnBrk="1" fontAlgn="ctr" latinLnBrk="0" hangingPunct="1"/>
                      <a:r>
                        <a:rPr lang="en-US" sz="1300" u="none" strike="noStrike" kern="1200" dirty="0">
                          <a:solidFill>
                            <a:schemeClr val="tx1"/>
                          </a:solidFill>
                          <a:effectLst/>
                          <a:latin typeface="+mn-lt"/>
                          <a:ea typeface="+mn-ea"/>
                          <a:cs typeface="+mn-cs"/>
                        </a:rPr>
                        <a:t>rex&amp;score1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980670272"/>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a:solidFill>
                            <a:schemeClr val="tx1"/>
                          </a:solidFill>
                          <a:effectLst/>
                          <a:latin typeface="+mn-lt"/>
                          <a:ea typeface="+mn-ea"/>
                          <a:cs typeface="+mn-cs"/>
                        </a:rPr>
                        <a:t>rex&amp;score2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582894264"/>
                  </a:ext>
                </a:extLst>
              </a:tr>
              <a:tr h="174054">
                <a:tc vMerge="1">
                  <a:txBody>
                    <a:bodyPr/>
                    <a:lstStyle/>
                    <a:p>
                      <a:endParaRPr lang="zh-CN" altLang="en-US"/>
                    </a:p>
                  </a:txBody>
                  <a:tcPr/>
                </a:tc>
                <a:tc rowSpan="3">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波动率与关注度</a:t>
                      </a:r>
                    </a:p>
                  </a:txBody>
                  <a:tcPr marL="7620" marR="7620" marT="7620" marB="0" anchor="ctr"/>
                </a:tc>
                <a:tc>
                  <a:txBody>
                    <a:bodyPr/>
                    <a:lstStyle/>
                    <a:p>
                      <a:pPr marL="0" algn="ctr" defTabSz="914400" rtl="0" eaLnBrk="1" fontAlgn="ctr" latinLnBrk="0" hangingPunct="1"/>
                      <a:r>
                        <a:rPr lang="en-US" sz="1300" u="none" strike="noStrike" kern="1200" dirty="0">
                          <a:solidFill>
                            <a:schemeClr val="tx1"/>
                          </a:solidFill>
                          <a:effectLst/>
                          <a:latin typeface="+mn-lt"/>
                          <a:ea typeface="+mn-ea"/>
                          <a:cs typeface="+mn-cs"/>
                        </a:rPr>
                        <a:t>volatility&amp;score1</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308349979"/>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dirty="0">
                          <a:solidFill>
                            <a:schemeClr val="tx1"/>
                          </a:solidFill>
                          <a:effectLst/>
                          <a:latin typeface="+mn-lt"/>
                          <a:ea typeface="+mn-ea"/>
                          <a:cs typeface="+mn-cs"/>
                        </a:rPr>
                        <a:t>volatility&amp;score2</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1546487440"/>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volatility&amp;posts/read/comment</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139221029"/>
                  </a:ext>
                </a:extLst>
              </a:tr>
              <a:tr h="174054">
                <a:tc rowSpan="8">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600352</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交易量与关注度</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ltv_s&amp;posts/read/comment</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877218919"/>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交易量与观点差异</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644878723"/>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dirty="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3329350295"/>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超额收益率和论坛情绪</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0</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257631986"/>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rex&amp;score2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sz="1300" u="none" strike="noStrike" kern="1200" dirty="0">
                          <a:solidFill>
                            <a:schemeClr val="tx1"/>
                          </a:solidFill>
                          <a:effectLst/>
                          <a:latin typeface="+mn-lt"/>
                          <a:ea typeface="+mn-ea"/>
                          <a:cs typeface="+mn-cs"/>
                        </a:rPr>
                        <a:t>l4.-</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4179977650"/>
                  </a:ext>
                </a:extLst>
              </a:tr>
              <a:tr h="174054">
                <a:tc vMerge="1">
                  <a:txBody>
                    <a:bodyPr/>
                    <a:lstStyle/>
                    <a:p>
                      <a:endParaRPr lang="zh-CN" altLang="en-US"/>
                    </a:p>
                  </a:txBody>
                  <a:tcPr/>
                </a:tc>
                <a:tc rowSpan="3">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波动率与关注度</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volatility&amp;score1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564012415"/>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volatility&amp;score2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441408146"/>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volatility&amp;posts/read/comment</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457420566"/>
                  </a:ext>
                </a:extLst>
              </a:tr>
              <a:tr h="174054">
                <a:tc rowSpan="8">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600519</a:t>
                      </a:r>
                    </a:p>
                  </a:txBody>
                  <a:tcPr marL="7620" marR="7620" marT="7620" marB="0" anchor="ctr"/>
                </a:tc>
                <a:tc>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交易量与关注度</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ltv_s&amp;posts/read/comment</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728295523"/>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交易量与观点差异</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353027028"/>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ltv_s&amp;dispersion2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522426721"/>
                  </a:ext>
                </a:extLst>
              </a:tr>
              <a:tr h="174054">
                <a:tc vMerge="1">
                  <a:txBody>
                    <a:bodyPr/>
                    <a:lstStyle/>
                    <a:p>
                      <a:endParaRPr lang="zh-CN" altLang="en-US"/>
                    </a:p>
                  </a:txBody>
                  <a:tcPr/>
                </a:tc>
                <a:tc rowSpan="2">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超额收益率和论坛情绪</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rex&amp;score1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l1.+</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755846931"/>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rex&amp;score2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l2.-</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190947683"/>
                  </a:ext>
                </a:extLst>
              </a:tr>
              <a:tr h="174054">
                <a:tc vMerge="1">
                  <a:txBody>
                    <a:bodyPr/>
                    <a:lstStyle/>
                    <a:p>
                      <a:endParaRPr lang="zh-CN" altLang="en-US"/>
                    </a:p>
                  </a:txBody>
                  <a:tcPr/>
                </a:tc>
                <a:tc rowSpan="3">
                  <a:txBody>
                    <a:bodyPr/>
                    <a:lstStyle/>
                    <a:p>
                      <a:pPr marL="0" algn="ctr" defTabSz="914400" rtl="0" eaLnBrk="1" fontAlgn="ctr" latinLnBrk="0" hangingPunct="1"/>
                      <a:r>
                        <a:rPr lang="zh-CN" altLang="en-US" sz="1300" u="none" strike="noStrike" kern="1200">
                          <a:solidFill>
                            <a:schemeClr val="tx1"/>
                          </a:solidFill>
                          <a:effectLst/>
                          <a:latin typeface="+mn-lt"/>
                          <a:ea typeface="+mn-ea"/>
                          <a:cs typeface="+mn-cs"/>
                        </a:rPr>
                        <a:t>波动率与关注度</a:t>
                      </a:r>
                    </a:p>
                  </a:txBody>
                  <a:tcPr marL="7620" marR="7620" marT="7620" marB="0" anchor="ct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volatility&amp;score1</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2881044360"/>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volatility&amp;score2</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4</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909765813"/>
                  </a:ext>
                </a:extLst>
              </a:tr>
              <a:tr h="174054">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sz="1300" u="none" strike="noStrike" kern="1200">
                          <a:solidFill>
                            <a:schemeClr val="tx1"/>
                          </a:solidFill>
                          <a:effectLst/>
                          <a:latin typeface="+mn-lt"/>
                          <a:ea typeface="+mn-ea"/>
                          <a:cs typeface="+mn-cs"/>
                        </a:rPr>
                        <a:t>volatility&amp;posts/read/comment</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3</a:t>
                      </a:r>
                    </a:p>
                  </a:txBody>
                  <a:tcPr marL="7620" marR="7620" marT="7620" marB="0" anchor="ctr"/>
                </a:tc>
                <a:tc>
                  <a:txBody>
                    <a:bodyPr/>
                    <a:lstStyle/>
                    <a:p>
                      <a:pPr marL="0" algn="ctr" defTabSz="914400" rtl="0" eaLnBrk="1" fontAlgn="ctr" latinLnBrk="0" hangingPunct="1"/>
                      <a:r>
                        <a:rPr lang="en-US" altLang="zh-CN" sz="1300" u="none" strike="noStrike" kern="1200">
                          <a:solidFill>
                            <a:schemeClr val="tx1"/>
                          </a:solidFill>
                          <a:effectLst/>
                          <a:latin typeface="+mn-lt"/>
                          <a:ea typeface="+mn-ea"/>
                          <a:cs typeface="+mn-cs"/>
                        </a:rPr>
                        <a:t>+-</a:t>
                      </a:r>
                    </a:p>
                  </a:txBody>
                  <a:tcPr marL="7620" marR="7620" marT="7620" marB="0" anchor="ctr"/>
                </a:tc>
                <a:tc>
                  <a:txBody>
                    <a:bodyPr/>
                    <a:lstStyle/>
                    <a:p>
                      <a:pPr marL="0" algn="ctr" defTabSz="914400" rtl="0" eaLnBrk="1" fontAlgn="ctr" latinLnBrk="0" hangingPunct="1"/>
                      <a:r>
                        <a:rPr lang="zh-CN" altLang="en-US" sz="1300" u="none" strike="noStrike" kern="1200" dirty="0">
                          <a:solidFill>
                            <a:schemeClr val="tx1"/>
                          </a:solidFill>
                          <a:effectLst/>
                          <a:latin typeface="+mn-lt"/>
                          <a:ea typeface="+mn-ea"/>
                          <a:cs typeface="+mn-cs"/>
                        </a:rPr>
                        <a:t>**</a:t>
                      </a:r>
                    </a:p>
                  </a:txBody>
                  <a:tcPr marL="7620" marR="7620" marT="7620" marB="0" anchor="ctr"/>
                </a:tc>
                <a:extLst>
                  <a:ext uri="{0D108BD9-81ED-4DB2-BD59-A6C34878D82A}">
                    <a16:rowId xmlns:a16="http://schemas.microsoft.com/office/drawing/2014/main" val="3179502218"/>
                  </a:ext>
                </a:extLst>
              </a:tr>
            </a:tbl>
          </a:graphicData>
        </a:graphic>
      </p:graphicFrame>
      <p:sp>
        <p:nvSpPr>
          <p:cNvPr id="9" name="标题 9">
            <a:extLst>
              <a:ext uri="{FF2B5EF4-FFF2-40B4-BE49-F238E27FC236}">
                <a16:creationId xmlns:a16="http://schemas.microsoft.com/office/drawing/2014/main" id="{5974281E-EECF-42E9-830C-41A6557564D7}"/>
              </a:ext>
            </a:extLst>
          </p:cNvPr>
          <p:cNvSpPr txBox="1">
            <a:spLocks/>
          </p:cNvSpPr>
          <p:nvPr/>
        </p:nvSpPr>
        <p:spPr>
          <a:xfrm>
            <a:off x="3727033" y="60323"/>
            <a:ext cx="5694994" cy="434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dirty="0">
                <a:latin typeface="仿宋" panose="02010609060101010101" pitchFamily="49" charset="-122"/>
                <a:ea typeface="仿宋" panose="02010609060101010101" pitchFamily="49" charset="-122"/>
              </a:rPr>
              <a:t>Appendix Table 2-3.VAR estimation by stock</a:t>
            </a:r>
            <a:endParaRPr lang="zh-CN" altLang="en-US"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7552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3" name="think-cell 幻灯片" r:id="rId6" imgW="425" imgH="424" progId="TCLayout.ActiveDocument.1">
                  <p:embed/>
                </p:oleObj>
              </mc:Choice>
              <mc:Fallback>
                <p:oleObj name="think-cell 幻灯片" r:id="rId6" imgW="425" imgH="424" progId="TCLayout.ActiveDocument.1">
                  <p:embed/>
                  <p:pic>
                    <p:nvPicPr>
                      <p:cNvPr id="7" name="对象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矩形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0" lang="zh-CN" altLang="en-US" b="1" u="none" strike="noStrike" kern="1200" cap="none" spc="0" normalizeH="0" noProof="0" dirty="0">
              <a:ln>
                <a:noFill/>
              </a:ln>
              <a:solidFill>
                <a:prstClr val="white"/>
              </a:solidFill>
              <a:effectLst/>
              <a:uLnTx/>
              <a:uFillTx/>
              <a:latin typeface="Calibri" panose="020F0502020204030204" pitchFamily="34" charset="0"/>
              <a:ea typeface="宋体" panose="02010600030101010101" pitchFamily="2" charset="-122"/>
              <a:sym typeface="Calibri" panose="020F0502020204030204" pitchFamily="34" charset="0"/>
            </a:endParaRPr>
          </a:p>
        </p:txBody>
      </p:sp>
      <p:sp>
        <p:nvSpPr>
          <p:cNvPr id="10" name="标题 9"/>
          <p:cNvSpPr>
            <a:spLocks noGrp="1"/>
          </p:cNvSpPr>
          <p:nvPr>
            <p:ph type="title"/>
          </p:nvPr>
        </p:nvSpPr>
        <p:spPr>
          <a:xfrm>
            <a:off x="3130139" y="37406"/>
            <a:ext cx="7111141" cy="434182"/>
          </a:xfrm>
        </p:spPr>
        <p:txBody>
          <a:bodyPr>
            <a:normAutofit/>
          </a:bodyPr>
          <a:lstStyle/>
          <a:p>
            <a:r>
              <a:rPr lang="en-US" altLang="zh-CN" sz="2000" dirty="0">
                <a:latin typeface="仿宋" panose="02010609060101010101" pitchFamily="49" charset="-122"/>
                <a:ea typeface="仿宋" panose="02010609060101010101" pitchFamily="49" charset="-122"/>
              </a:rPr>
              <a:t>Appendix Table 3.</a:t>
            </a:r>
            <a:r>
              <a:rPr lang="zh-CN" altLang="en-US" sz="2000" dirty="0">
                <a:latin typeface="仿宋" panose="02010609060101010101" pitchFamily="49" charset="-122"/>
                <a:ea typeface="仿宋" panose="02010609060101010101" pitchFamily="49" charset="-122"/>
              </a:rPr>
              <a:t> </a:t>
            </a:r>
            <a:r>
              <a:rPr lang="en-US" altLang="zh-CN" sz="2000" dirty="0">
                <a:latin typeface="仿宋" panose="02010609060101010101" pitchFamily="49" charset="-122"/>
                <a:ea typeface="仿宋" panose="02010609060101010101" pitchFamily="49" charset="-122"/>
              </a:rPr>
              <a:t>case study</a:t>
            </a:r>
            <a:r>
              <a:rPr lang="en-US" altLang="zh-CN" sz="2000">
                <a:latin typeface="仿宋" panose="02010609060101010101" pitchFamily="49" charset="-122"/>
                <a:ea typeface="仿宋" panose="02010609060101010101" pitchFamily="49" charset="-122"/>
              </a:rPr>
              <a:t>: Evergrande (</a:t>
            </a:r>
            <a:endParaRPr lang="zh-CN" altLang="en-US" sz="2000" dirty="0">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086" y="412126"/>
            <a:ext cx="4582885" cy="3334426"/>
          </a:xfrm>
          <a:prstGeom prst="rect">
            <a:avLst/>
          </a:prstGeom>
        </p:spPr>
      </p:pic>
      <p:pic>
        <p:nvPicPr>
          <p:cNvPr id="3" name="图片 2"/>
          <p:cNvPicPr>
            <a:picLocks noChangeAspect="1"/>
          </p:cNvPicPr>
          <p:nvPr/>
        </p:nvPicPr>
        <p:blipFill>
          <a:blip r:embed="rId9"/>
          <a:stretch>
            <a:fillRect/>
          </a:stretch>
        </p:blipFill>
        <p:spPr>
          <a:xfrm>
            <a:off x="4851990" y="195035"/>
            <a:ext cx="8455951" cy="6408468"/>
          </a:xfrm>
          <a:prstGeom prst="rect">
            <a:avLst/>
          </a:prstGeom>
        </p:spPr>
      </p:pic>
      <p:pic>
        <p:nvPicPr>
          <p:cNvPr id="4" name="图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085" y="3609012"/>
            <a:ext cx="4582885" cy="3132029"/>
          </a:xfrm>
          <a:prstGeom prst="rect">
            <a:avLst/>
          </a:prstGeom>
        </p:spPr>
      </p:pic>
      <p:sp>
        <p:nvSpPr>
          <p:cNvPr id="5" name="文本框 4"/>
          <p:cNvSpPr txBox="1"/>
          <p:nvPr/>
        </p:nvSpPr>
        <p:spPr>
          <a:xfrm>
            <a:off x="8958943" y="805543"/>
            <a:ext cx="3091543" cy="1631216"/>
          </a:xfrm>
          <a:prstGeom prst="rect">
            <a:avLst/>
          </a:prstGeom>
          <a:noFill/>
        </p:spPr>
        <p:txBody>
          <a:bodyPr wrap="square" rtlCol="0">
            <a:spAutoFit/>
          </a:bodyPr>
          <a:lstStyle/>
          <a:p>
            <a:r>
              <a:rPr lang="zh-CN" altLang="en-US" sz="2000" dirty="0">
                <a:latin typeface="仿宋" panose="02010609060101010101" pitchFamily="49" charset="-122"/>
                <a:ea typeface="仿宋" panose="02010609060101010101" pitchFamily="49" charset="-122"/>
              </a:rPr>
              <a:t>相对百度打分的情绪波动更大且更为悲观，</a:t>
            </a:r>
            <a:r>
              <a:rPr lang="en-US" altLang="zh-CN" sz="2000" dirty="0">
                <a:latin typeface="仿宋" panose="02010609060101010101" pitchFamily="49" charset="-122"/>
                <a:ea typeface="仿宋" panose="02010609060101010101" pitchFamily="49" charset="-122"/>
              </a:rPr>
              <a:t>SG</a:t>
            </a:r>
            <a:r>
              <a:rPr lang="zh-CN" altLang="en-US" sz="2000" dirty="0">
                <a:latin typeface="仿宋" panose="02010609060101010101" pitchFamily="49" charset="-122"/>
                <a:ea typeface="仿宋" panose="02010609060101010101" pitchFamily="49" charset="-122"/>
              </a:rPr>
              <a:t>比</a:t>
            </a:r>
            <a:r>
              <a:rPr lang="en-US" altLang="zh-CN" sz="2000" dirty="0">
                <a:latin typeface="仿宋" panose="02010609060101010101" pitchFamily="49" charset="-122"/>
                <a:ea typeface="仿宋" panose="02010609060101010101" pitchFamily="49" charset="-122"/>
              </a:rPr>
              <a:t>CBOW</a:t>
            </a:r>
            <a:r>
              <a:rPr lang="zh-CN" altLang="en-US" sz="2000" dirty="0">
                <a:latin typeface="仿宋" panose="02010609060101010101" pitchFamily="49" charset="-122"/>
                <a:ea typeface="仿宋" panose="02010609060101010101" pitchFamily="49" charset="-122"/>
              </a:rPr>
              <a:t>更贴近百度的打分，与个股的市场表现（日收益率）贴合的更好。</a:t>
            </a:r>
          </a:p>
        </p:txBody>
      </p:sp>
    </p:spTree>
    <p:extLst>
      <p:ext uri="{BB962C8B-B14F-4D97-AF65-F5344CB8AC3E}">
        <p14:creationId xmlns:p14="http://schemas.microsoft.com/office/powerpoint/2010/main" val="263612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extLst>
              <p:ext uri="{D42A27DB-BD31-4B8C-83A1-F6EECF244321}">
                <p14:modId xmlns:p14="http://schemas.microsoft.com/office/powerpoint/2010/main" val="3225755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7" name="think-cell 幻灯片" r:id="rId4" imgW="425" imgH="424" progId="TCLayout.ActiveDocument.1">
                  <p:embed/>
                </p:oleObj>
              </mc:Choice>
              <mc:Fallback>
                <p:oleObj name="think-cell 幻灯片" r:id="rId4" imgW="425" imgH="42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图片 3"/>
          <p:cNvPicPr>
            <a:picLocks noChangeAspect="1"/>
          </p:cNvPicPr>
          <p:nvPr/>
        </p:nvPicPr>
        <p:blipFill>
          <a:blip r:embed="rId6"/>
          <a:stretch>
            <a:fillRect/>
          </a:stretch>
        </p:blipFill>
        <p:spPr>
          <a:xfrm>
            <a:off x="1271891" y="0"/>
            <a:ext cx="9423698" cy="6858000"/>
          </a:xfrm>
          <a:prstGeom prst="rect">
            <a:avLst/>
          </a:prstGeom>
        </p:spPr>
      </p:pic>
      <p:sp>
        <p:nvSpPr>
          <p:cNvPr id="2" name="标题 1"/>
          <p:cNvSpPr>
            <a:spLocks noGrp="1"/>
          </p:cNvSpPr>
          <p:nvPr>
            <p:ph type="title"/>
          </p:nvPr>
        </p:nvSpPr>
        <p:spPr>
          <a:xfrm>
            <a:off x="4301246" y="5532437"/>
            <a:ext cx="4229911" cy="1325563"/>
          </a:xfrm>
        </p:spPr>
        <p:txBody>
          <a:bodyPr/>
          <a:lstStyle/>
          <a:p>
            <a:r>
              <a:rPr lang="en-US" altLang="zh-CN" b="1" dirty="0">
                <a:ln w="22225">
                  <a:solidFill>
                    <a:schemeClr val="accent1">
                      <a:lumMod val="75000"/>
                    </a:schemeClr>
                  </a:solidFill>
                  <a:prstDash val="solid"/>
                </a:ln>
                <a:solidFill>
                  <a:schemeClr val="accent1">
                    <a:lumMod val="40000"/>
                    <a:lumOff val="60000"/>
                  </a:schemeClr>
                </a:solidFill>
              </a:rPr>
              <a:t>Thanks !</a:t>
            </a:r>
            <a:endParaRPr lang="zh-CN" altLang="en-US" b="1" dirty="0">
              <a:ln w="22225">
                <a:solidFill>
                  <a:schemeClr val="accent1">
                    <a:lumMod val="75000"/>
                  </a:schemeClr>
                </a:solidFill>
                <a:prstDash val="solid"/>
              </a:ln>
              <a:solidFill>
                <a:schemeClr val="accent1">
                  <a:lumMod val="40000"/>
                  <a:lumOff val="60000"/>
                </a:schemeClr>
              </a:solidFill>
            </a:endParaRPr>
          </a:p>
        </p:txBody>
      </p:sp>
    </p:spTree>
    <p:extLst>
      <p:ext uri="{BB962C8B-B14F-4D97-AF65-F5344CB8AC3E}">
        <p14:creationId xmlns:p14="http://schemas.microsoft.com/office/powerpoint/2010/main" val="138211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7" name="think-cell 幻灯片" r:id="rId5" imgW="425" imgH="424" progId="TCLayout.ActiveDocument.1">
                  <p:embed/>
                </p:oleObj>
              </mc:Choice>
              <mc:Fallback>
                <p:oleObj name="think-cell 幻灯片" r:id="rId5" imgW="425" imgH="424" progId="TCLayout.ActiveDocument.1">
                  <p:embed/>
                  <p:pic>
                    <p:nvPicPr>
                      <p:cNvPr id="3" name="对象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825499" y="-272306"/>
            <a:ext cx="10515600" cy="1325563"/>
          </a:xfrm>
        </p:spPr>
        <p:txBody>
          <a:bodyPr/>
          <a:lstStyle/>
          <a:p>
            <a:r>
              <a:rPr lang="en-US" altLang="zh-CN" dirty="0">
                <a:latin typeface="仿宋" panose="02010609060101010101" pitchFamily="49" charset="-122"/>
                <a:ea typeface="仿宋" panose="02010609060101010101" pitchFamily="49" charset="-122"/>
              </a:rPr>
              <a:t>Introduction</a:t>
            </a:r>
            <a:endParaRPr lang="zh-CN" altLang="en-US" dirty="0">
              <a:latin typeface="仿宋" panose="02010609060101010101" pitchFamily="49" charset="-122"/>
              <a:ea typeface="仿宋" panose="02010609060101010101" pitchFamily="49" charset="-122"/>
            </a:endParaRPr>
          </a:p>
        </p:txBody>
      </p:sp>
      <p:sp>
        <p:nvSpPr>
          <p:cNvPr id="11" name="文本框 10">
            <a:extLst>
              <a:ext uri="{FF2B5EF4-FFF2-40B4-BE49-F238E27FC236}">
                <a16:creationId xmlns:a16="http://schemas.microsoft.com/office/drawing/2014/main" id="{1C6B0E6B-0BB5-44F6-9136-64C3AD134671}"/>
              </a:ext>
            </a:extLst>
          </p:cNvPr>
          <p:cNvSpPr txBox="1"/>
          <p:nvPr/>
        </p:nvSpPr>
        <p:spPr>
          <a:xfrm>
            <a:off x="847271" y="1600966"/>
            <a:ext cx="10913565" cy="830997"/>
          </a:xfrm>
          <a:prstGeom prst="rect">
            <a:avLst/>
          </a:prstGeom>
          <a:noFill/>
        </p:spPr>
        <p:txBody>
          <a:bodyPr wrap="none" rtlCol="0">
            <a:spAutoFit/>
          </a:bodyPr>
          <a:lstStyle/>
          <a:p>
            <a:pPr marL="457200" indent="-457200">
              <a:buAutoNum type="arabicParenBoth"/>
            </a:pPr>
            <a:r>
              <a:rPr lang="en-US" altLang="zh-CN" sz="2400" b="1" dirty="0">
                <a:latin typeface="仿宋" panose="02010609060101010101" pitchFamily="49" charset="-122"/>
                <a:ea typeface="仿宋" panose="02010609060101010101" pitchFamily="49" charset="-122"/>
              </a:rPr>
              <a:t> How to quantify investor sentiment from stock forum information ?</a:t>
            </a:r>
          </a:p>
          <a:p>
            <a:r>
              <a:rPr lang="en-US" altLang="zh-CN" sz="2400" b="1" dirty="0">
                <a:latin typeface="仿宋" panose="02010609060101010101" pitchFamily="49" charset="-122"/>
                <a:ea typeface="仿宋" panose="02010609060101010101" pitchFamily="49" charset="-122"/>
              </a:rPr>
              <a:t>(2) How does it predict stock market performance ?</a:t>
            </a:r>
          </a:p>
        </p:txBody>
      </p:sp>
      <p:sp>
        <p:nvSpPr>
          <p:cNvPr id="13" name="Rectangle 4">
            <a:extLst>
              <a:ext uri="{FF2B5EF4-FFF2-40B4-BE49-F238E27FC236}">
                <a16:creationId xmlns:a16="http://schemas.microsoft.com/office/drawing/2014/main" id="{26E4569E-F290-4EF2-B79A-19FB5F3AF2AD}"/>
              </a:ext>
            </a:extLst>
          </p:cNvPr>
          <p:cNvSpPr>
            <a:spLocks noChangeArrowheads="1"/>
          </p:cNvSpPr>
          <p:nvPr/>
        </p:nvSpPr>
        <p:spPr bwMode="gray">
          <a:xfrm>
            <a:off x="850900" y="890863"/>
            <a:ext cx="3583214" cy="710346"/>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nSpc>
                <a:spcPct val="106000"/>
              </a:lnSpc>
              <a:defRPr/>
            </a:pPr>
            <a:r>
              <a:rPr lang="en-US" sz="2800" dirty="0">
                <a:solidFill>
                  <a:schemeClr val="bg1"/>
                </a:solidFill>
                <a:latin typeface="仿宋" panose="02010609060101010101" pitchFamily="49" charset="-122"/>
                <a:ea typeface="仿宋" panose="02010609060101010101" pitchFamily="49" charset="-122"/>
              </a:rPr>
              <a:t>Research Questions</a:t>
            </a:r>
          </a:p>
        </p:txBody>
      </p:sp>
      <p:sp>
        <p:nvSpPr>
          <p:cNvPr id="14" name="Rectangle 7">
            <a:extLst>
              <a:ext uri="{FF2B5EF4-FFF2-40B4-BE49-F238E27FC236}">
                <a16:creationId xmlns:a16="http://schemas.microsoft.com/office/drawing/2014/main" id="{ECDF97FD-1516-41CA-B0F3-0C93E67D5FF3}"/>
              </a:ext>
            </a:extLst>
          </p:cNvPr>
          <p:cNvSpPr>
            <a:spLocks noChangeArrowheads="1"/>
          </p:cNvSpPr>
          <p:nvPr/>
        </p:nvSpPr>
        <p:spPr bwMode="gray">
          <a:xfrm>
            <a:off x="825500" y="2504859"/>
            <a:ext cx="3608614" cy="710346"/>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nSpc>
                <a:spcPct val="106000"/>
              </a:lnSpc>
              <a:defRPr/>
            </a:pPr>
            <a:r>
              <a:rPr lang="en-US" sz="2800" dirty="0">
                <a:solidFill>
                  <a:schemeClr val="bg1"/>
                </a:solidFill>
                <a:latin typeface="仿宋" panose="02010609060101010101" pitchFamily="49" charset="-122"/>
                <a:ea typeface="仿宋" panose="02010609060101010101" pitchFamily="49" charset="-122"/>
              </a:rPr>
              <a:t>Methodology</a:t>
            </a:r>
          </a:p>
        </p:txBody>
      </p:sp>
      <p:sp>
        <p:nvSpPr>
          <p:cNvPr id="12" name="文本框 11">
            <a:extLst>
              <a:ext uri="{FF2B5EF4-FFF2-40B4-BE49-F238E27FC236}">
                <a16:creationId xmlns:a16="http://schemas.microsoft.com/office/drawing/2014/main" id="{DFEE420B-54EB-45AE-944B-AEE59B7EBD39}"/>
              </a:ext>
            </a:extLst>
          </p:cNvPr>
          <p:cNvSpPr txBox="1"/>
          <p:nvPr/>
        </p:nvSpPr>
        <p:spPr>
          <a:xfrm>
            <a:off x="825499" y="3215532"/>
            <a:ext cx="11308444" cy="830997"/>
          </a:xfrm>
          <a:prstGeom prst="rect">
            <a:avLst/>
          </a:prstGeom>
          <a:noFill/>
        </p:spPr>
        <p:txBody>
          <a:bodyPr wrap="square" rtlCol="0">
            <a:spAutoFit/>
          </a:bodyPr>
          <a:lstStyle/>
          <a:p>
            <a:pPr marL="457200" indent="-457200">
              <a:buAutoNum type="arabicParenBoth"/>
            </a:pPr>
            <a:r>
              <a:rPr lang="en-US" altLang="zh-CN" sz="2400" b="1" dirty="0">
                <a:latin typeface="仿宋" panose="02010609060101010101" pitchFamily="49" charset="-122"/>
                <a:ea typeface="仿宋" panose="02010609060101010101" pitchFamily="49" charset="-122"/>
              </a:rPr>
              <a:t> Sentiment analysis based on machine learning tools</a:t>
            </a:r>
          </a:p>
          <a:p>
            <a:r>
              <a:rPr lang="en-US" altLang="zh-CN" sz="2400" b="1" dirty="0">
                <a:latin typeface="仿宋" panose="02010609060101010101" pitchFamily="49" charset="-122"/>
                <a:ea typeface="仿宋" panose="02010609060101010101" pitchFamily="49" charset="-122"/>
              </a:rPr>
              <a:t>(2) Forecast power of sentiment score on stock price/liquidity</a:t>
            </a:r>
          </a:p>
        </p:txBody>
      </p:sp>
      <p:sp>
        <p:nvSpPr>
          <p:cNvPr id="16" name="Rectangle 7">
            <a:extLst>
              <a:ext uri="{FF2B5EF4-FFF2-40B4-BE49-F238E27FC236}">
                <a16:creationId xmlns:a16="http://schemas.microsoft.com/office/drawing/2014/main" id="{DF52692B-021D-447B-AB16-7A7487854F50}"/>
              </a:ext>
            </a:extLst>
          </p:cNvPr>
          <p:cNvSpPr>
            <a:spLocks noChangeArrowheads="1"/>
          </p:cNvSpPr>
          <p:nvPr/>
        </p:nvSpPr>
        <p:spPr bwMode="gray">
          <a:xfrm>
            <a:off x="825500" y="4145552"/>
            <a:ext cx="3608614" cy="710346"/>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nSpc>
                <a:spcPct val="106000"/>
              </a:lnSpc>
              <a:defRPr/>
            </a:pPr>
            <a:r>
              <a:rPr lang="en-US" sz="2800" dirty="0">
                <a:solidFill>
                  <a:schemeClr val="bg1"/>
                </a:solidFill>
                <a:latin typeface="仿宋" panose="02010609060101010101" pitchFamily="49" charset="-122"/>
                <a:ea typeface="仿宋" panose="02010609060101010101" pitchFamily="49" charset="-122"/>
              </a:rPr>
              <a:t>Potential Pitfalls</a:t>
            </a:r>
          </a:p>
        </p:txBody>
      </p:sp>
      <p:sp>
        <p:nvSpPr>
          <p:cNvPr id="18" name="文本框 17">
            <a:extLst>
              <a:ext uri="{FF2B5EF4-FFF2-40B4-BE49-F238E27FC236}">
                <a16:creationId xmlns:a16="http://schemas.microsoft.com/office/drawing/2014/main" id="{37ED1AA3-5E99-4256-9043-869A617944DA}"/>
              </a:ext>
            </a:extLst>
          </p:cNvPr>
          <p:cNvSpPr txBox="1"/>
          <p:nvPr/>
        </p:nvSpPr>
        <p:spPr>
          <a:xfrm>
            <a:off x="825499" y="4856225"/>
            <a:ext cx="11308444" cy="1938992"/>
          </a:xfrm>
          <a:prstGeom prst="rect">
            <a:avLst/>
          </a:prstGeom>
          <a:noFill/>
        </p:spPr>
        <p:txBody>
          <a:bodyPr wrap="square" rtlCol="0">
            <a:spAutoFit/>
          </a:bodyPr>
          <a:lstStyle/>
          <a:p>
            <a:pPr marL="457200" indent="-457200">
              <a:buAutoNum type="arabicParenBoth"/>
            </a:pPr>
            <a:r>
              <a:rPr lang="en-US" altLang="zh-CN" sz="2400" b="1" dirty="0">
                <a:latin typeface="仿宋" panose="02010609060101010101" pitchFamily="49" charset="-122"/>
                <a:ea typeface="仿宋" panose="02010609060101010101" pitchFamily="49" charset="-122"/>
              </a:rPr>
              <a:t> Chinese textual analysis specific for financial market can be challenging (a lack of labeled dataset, complexity of Chinese structure, and unique feature of finance terminology)</a:t>
            </a:r>
          </a:p>
          <a:p>
            <a:r>
              <a:rPr lang="en-US" altLang="zh-CN" sz="2400" b="1" dirty="0">
                <a:latin typeface="仿宋" panose="02010609060101010101" pitchFamily="49" charset="-122"/>
                <a:ea typeface="仿宋" panose="02010609060101010101" pitchFamily="49" charset="-122"/>
              </a:rPr>
              <a:t>(2) Investor sentiment can be endogenously/reversely determined by stock market performance, what if we want to investigate something causal ?</a:t>
            </a:r>
          </a:p>
        </p:txBody>
      </p:sp>
    </p:spTree>
    <p:extLst>
      <p:ext uri="{BB962C8B-B14F-4D97-AF65-F5344CB8AC3E}">
        <p14:creationId xmlns:p14="http://schemas.microsoft.com/office/powerpoint/2010/main" val="42914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9" name="think-cell 幻灯片" r:id="rId11" imgW="425" imgH="424" progId="TCLayout.ActiveDocument.1">
                  <p:embed/>
                </p:oleObj>
              </mc:Choice>
              <mc:Fallback>
                <p:oleObj name="think-cell 幻灯片" r:id="rId11" imgW="425" imgH="424" progId="TCLayout.ActiveDocument.1">
                  <p:embed/>
                  <p:pic>
                    <p:nvPicPr>
                      <p:cNvPr id="4" name="对象 3" hidden="1"/>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矩形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zh-CN" altLang="en-US" sz="2800" dirty="0">
              <a:latin typeface="Calibri" panose="020F0502020204030204" pitchFamily="34" charset="0"/>
              <a:ea typeface="宋体" panose="02010600030101010101" pitchFamily="2" charset="-122"/>
              <a:sym typeface="Calibri" panose="020F0502020204030204" pitchFamily="34" charset="0"/>
            </a:endParaRPr>
          </a:p>
        </p:txBody>
      </p:sp>
      <p:sp>
        <p:nvSpPr>
          <p:cNvPr id="18" name="文本占位符 2">
            <a:hlinkClick r:id="rId13" action="ppaction://hlinksldjump"/>
          </p:cNvPr>
          <p:cNvSpPr>
            <a:spLocks noGrp="1"/>
          </p:cNvSpPr>
          <p:nvPr>
            <p:custDataLst>
              <p:tags r:id="rId4"/>
            </p:custDataLst>
          </p:nvPr>
        </p:nvSpPr>
        <p:spPr bwMode="gray">
          <a:xfrm>
            <a:off x="838200" y="3027363"/>
            <a:ext cx="10515600" cy="669925"/>
          </a:xfrm>
          <a:prstGeom prst="rect">
            <a:avLst/>
          </a:prstGeom>
          <a:solidFill>
            <a:schemeClr val="bg2"/>
          </a:solidFill>
          <a:ln w="38100" algn="ctr">
            <a:solidFill>
              <a:schemeClr val="bg1"/>
            </a:solidFill>
          </a:ln>
        </p:spPr>
        <p:txBody>
          <a:bodyPr vert="horz" wrap="none" lIns="142875" tIns="142875"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Summary Statistics</a:t>
            </a:r>
          </a:p>
        </p:txBody>
      </p:sp>
      <p:sp>
        <p:nvSpPr>
          <p:cNvPr id="48" name="文本占位符 2">
            <a:hlinkClick r:id="rId14" action="ppaction://hlinksldjump"/>
          </p:cNvPr>
          <p:cNvSpPr>
            <a:spLocks noGrp="1"/>
          </p:cNvSpPr>
          <p:nvPr>
            <p:custDataLst>
              <p:tags r:id="rId5"/>
            </p:custDataLst>
          </p:nvPr>
        </p:nvSpPr>
        <p:spPr bwMode="gray">
          <a:xfrm>
            <a:off x="838200" y="3697288"/>
            <a:ext cx="10515600" cy="668338"/>
          </a:xfrm>
          <a:prstGeom prst="rect">
            <a:avLst/>
          </a:prstGeom>
          <a:solidFill>
            <a:schemeClr val="bg2"/>
          </a:solidFill>
          <a:ln w="38100" algn="ctr">
            <a:solidFill>
              <a:schemeClr val="bg1"/>
            </a:solidFill>
          </a:ln>
        </p:spPr>
        <p:txBody>
          <a:bodyPr vert="horz" wrap="none" lIns="142875" tIns="141288"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Main results</a:t>
            </a:r>
          </a:p>
        </p:txBody>
      </p:sp>
      <p:sp>
        <p:nvSpPr>
          <p:cNvPr id="13" name="文本占位符 2">
            <a:hlinkClick r:id="" action="ppaction://noaction"/>
          </p:cNvPr>
          <p:cNvSpPr>
            <a:spLocks noGrp="1"/>
          </p:cNvSpPr>
          <p:nvPr>
            <p:custDataLst>
              <p:tags r:id="rId6"/>
            </p:custDataLst>
          </p:nvPr>
        </p:nvSpPr>
        <p:spPr bwMode="gray">
          <a:xfrm>
            <a:off x="838200" y="4367213"/>
            <a:ext cx="10515600" cy="668338"/>
          </a:xfrm>
          <a:prstGeom prst="rect">
            <a:avLst/>
          </a:prstGeom>
          <a:solidFill>
            <a:schemeClr val="bg2"/>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Conclusion</a:t>
            </a:r>
          </a:p>
        </p:txBody>
      </p:sp>
      <p:sp>
        <p:nvSpPr>
          <p:cNvPr id="2" name="标题 1"/>
          <p:cNvSpPr>
            <a:spLocks noGrp="1"/>
          </p:cNvSpPr>
          <p:nvPr>
            <p:ph type="title"/>
          </p:nvPr>
        </p:nvSpPr>
        <p:spPr/>
        <p:txBody>
          <a:bodyPr/>
          <a:lstStyle/>
          <a:p>
            <a:r>
              <a:rPr lang="en-US" altLang="zh-CN" dirty="0">
                <a:latin typeface="仿宋" panose="02010609060101010101" pitchFamily="49" charset="-122"/>
                <a:ea typeface="仿宋" panose="02010609060101010101" pitchFamily="49" charset="-122"/>
              </a:rPr>
              <a:t>Guidelines</a:t>
            </a:r>
            <a:endParaRPr lang="zh-CN" altLang="en-US" dirty="0">
              <a:latin typeface="仿宋" panose="02010609060101010101" pitchFamily="49" charset="-122"/>
              <a:ea typeface="仿宋" panose="02010609060101010101" pitchFamily="49" charset="-122"/>
            </a:endParaRPr>
          </a:p>
        </p:txBody>
      </p:sp>
      <p:sp>
        <p:nvSpPr>
          <p:cNvPr id="10" name="文本占位符 2">
            <a:extLst>
              <a:ext uri="{FF2B5EF4-FFF2-40B4-BE49-F238E27FC236}">
                <a16:creationId xmlns:a16="http://schemas.microsoft.com/office/drawing/2014/main" id="{619D065E-0568-41B4-8A45-21BF8666A13F}"/>
              </a:ext>
            </a:extLst>
          </p:cNvPr>
          <p:cNvSpPr>
            <a:spLocks noGrp="1"/>
          </p:cNvSpPr>
          <p:nvPr>
            <p:custDataLst>
              <p:tags r:id="rId7"/>
            </p:custDataLst>
          </p:nvPr>
        </p:nvSpPr>
        <p:spPr bwMode="gray">
          <a:xfrm>
            <a:off x="838200" y="2358232"/>
            <a:ext cx="10515600" cy="668338"/>
          </a:xfrm>
          <a:prstGeom prst="rect">
            <a:avLst/>
          </a:prstGeom>
          <a:solidFill>
            <a:schemeClr val="accent1"/>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b="1" dirty="0">
                <a:solidFill>
                  <a:schemeClr val="bg1"/>
                </a:solidFill>
                <a:latin typeface="仿宋" panose="02010609060101010101" pitchFamily="49" charset="-122"/>
                <a:ea typeface="仿宋" panose="02010609060101010101" pitchFamily="49" charset="-122"/>
              </a:rPr>
              <a:t>Project Roadmap</a:t>
            </a:r>
          </a:p>
        </p:txBody>
      </p:sp>
      <p:sp>
        <p:nvSpPr>
          <p:cNvPr id="11" name="文本占位符 2">
            <a:hlinkClick r:id="rId14" action="ppaction://hlinksldjump"/>
            <a:extLst>
              <a:ext uri="{FF2B5EF4-FFF2-40B4-BE49-F238E27FC236}">
                <a16:creationId xmlns:a16="http://schemas.microsoft.com/office/drawing/2014/main" id="{C9CA3BEF-D357-48B4-B344-B12A4C336659}"/>
              </a:ext>
            </a:extLst>
          </p:cNvPr>
          <p:cNvSpPr>
            <a:spLocks noGrp="1"/>
          </p:cNvSpPr>
          <p:nvPr>
            <p:custDataLst>
              <p:tags r:id="rId8"/>
            </p:custDataLst>
          </p:nvPr>
        </p:nvSpPr>
        <p:spPr bwMode="gray">
          <a:xfrm>
            <a:off x="838200" y="1689100"/>
            <a:ext cx="10515600" cy="668338"/>
          </a:xfrm>
          <a:prstGeom prst="rect">
            <a:avLst/>
          </a:prstGeom>
          <a:solidFill>
            <a:schemeClr val="bg2"/>
          </a:solidFill>
          <a:ln w="38100" algn="ctr">
            <a:solidFill>
              <a:schemeClr val="bg1"/>
            </a:solidFill>
          </a:ln>
        </p:spPr>
        <p:txBody>
          <a:bodyPr vert="horz" wrap="none" lIns="142875" tIns="141288"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Introduction</a:t>
            </a:r>
          </a:p>
        </p:txBody>
      </p:sp>
    </p:spTree>
    <p:extLst>
      <p:ext uri="{BB962C8B-B14F-4D97-AF65-F5344CB8AC3E}">
        <p14:creationId xmlns:p14="http://schemas.microsoft.com/office/powerpoint/2010/main" val="62495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5" name="think-cell 幻灯片" r:id="rId5" imgW="425" imgH="424" progId="TCLayout.ActiveDocument.1">
                  <p:embed/>
                </p:oleObj>
              </mc:Choice>
              <mc:Fallback>
                <p:oleObj name="think-cell 幻灯片" r:id="rId5" imgW="425" imgH="424" progId="TCLayout.ActiveDocument.1">
                  <p:embed/>
                  <p:pic>
                    <p:nvPicPr>
                      <p:cNvPr id="3" name="对象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4"/>
          <p:cNvSpPr>
            <a:spLocks noChangeArrowheads="1"/>
          </p:cNvSpPr>
          <p:nvPr/>
        </p:nvSpPr>
        <p:spPr bwMode="gray">
          <a:xfrm>
            <a:off x="724986" y="824379"/>
            <a:ext cx="1552575" cy="439151"/>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sz="2800" dirty="0">
                <a:solidFill>
                  <a:schemeClr val="bg1"/>
                </a:solidFill>
                <a:latin typeface="仿宋" panose="02010609060101010101" pitchFamily="49" charset="-122"/>
                <a:ea typeface="仿宋" panose="02010609060101010101" pitchFamily="49" charset="-122"/>
              </a:rPr>
              <a:t>1</a:t>
            </a:r>
          </a:p>
        </p:txBody>
      </p:sp>
      <p:sp>
        <p:nvSpPr>
          <p:cNvPr id="5" name="Rectangle 7"/>
          <p:cNvSpPr>
            <a:spLocks noChangeArrowheads="1"/>
          </p:cNvSpPr>
          <p:nvPr/>
        </p:nvSpPr>
        <p:spPr bwMode="gray">
          <a:xfrm>
            <a:off x="724986" y="1581824"/>
            <a:ext cx="1552575" cy="439151"/>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altLang="zh-CN" sz="2800" dirty="0">
                <a:solidFill>
                  <a:schemeClr val="bg1"/>
                </a:solidFill>
                <a:latin typeface="仿宋" panose="02010609060101010101" pitchFamily="49" charset="-122"/>
                <a:ea typeface="仿宋" panose="02010609060101010101" pitchFamily="49" charset="-122"/>
              </a:rPr>
              <a:t>2</a:t>
            </a:r>
            <a:endParaRPr lang="en-US" sz="2800" dirty="0">
              <a:solidFill>
                <a:schemeClr val="bg1"/>
              </a:solidFill>
              <a:latin typeface="仿宋" panose="02010609060101010101" pitchFamily="49" charset="-122"/>
              <a:ea typeface="仿宋" panose="02010609060101010101" pitchFamily="49" charset="-122"/>
            </a:endParaRPr>
          </a:p>
        </p:txBody>
      </p:sp>
      <p:sp>
        <p:nvSpPr>
          <p:cNvPr id="6" name="Pentagon 39"/>
          <p:cNvSpPr>
            <a:spLocks noChangeArrowheads="1"/>
          </p:cNvSpPr>
          <p:nvPr/>
        </p:nvSpPr>
        <p:spPr bwMode="gray">
          <a:xfrm>
            <a:off x="724985" y="5536307"/>
            <a:ext cx="1552575" cy="452589"/>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altLang="zh-CN" sz="2800" dirty="0">
                <a:solidFill>
                  <a:schemeClr val="bg1"/>
                </a:solidFill>
                <a:latin typeface="仿宋" panose="02010609060101010101" pitchFamily="49" charset="-122"/>
                <a:ea typeface="仿宋" panose="02010609060101010101" pitchFamily="49" charset="-122"/>
              </a:rPr>
              <a:t>3</a:t>
            </a:r>
            <a:endParaRPr lang="en-US" sz="2800" dirty="0">
              <a:solidFill>
                <a:schemeClr val="bg1"/>
              </a:solidFill>
              <a:latin typeface="仿宋" panose="02010609060101010101" pitchFamily="49" charset="-122"/>
              <a:ea typeface="仿宋" panose="02010609060101010101" pitchFamily="49" charset="-122"/>
            </a:endParaRPr>
          </a:p>
        </p:txBody>
      </p:sp>
      <p:sp>
        <p:nvSpPr>
          <p:cNvPr id="8" name="Text Placeholder 22"/>
          <p:cNvSpPr txBox="1">
            <a:spLocks/>
          </p:cNvSpPr>
          <p:nvPr/>
        </p:nvSpPr>
        <p:spPr bwMode="auto">
          <a:xfrm>
            <a:off x="2373055" y="642785"/>
            <a:ext cx="8867533" cy="676779"/>
          </a:xfrm>
          <a:prstGeom prst="rect">
            <a:avLst/>
          </a:prstGeom>
        </p:spPr>
        <p:txBody>
          <a:bodyPr wrap="square" lIns="36000" tIns="36000" rIns="36000" bIns="36000">
            <a:sp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lvl="1" indent="0">
              <a:spcBef>
                <a:spcPts val="400"/>
              </a:spcBef>
              <a:spcAft>
                <a:spcPts val="0"/>
              </a:spcAft>
              <a:buNone/>
            </a:pPr>
            <a:r>
              <a:rPr lang="en-US" altLang="zh-CN" sz="1800" dirty="0">
                <a:solidFill>
                  <a:srgbClr val="313131"/>
                </a:solidFill>
                <a:latin typeface="仿宋" panose="02010609060101010101" pitchFamily="49" charset="-122"/>
                <a:ea typeface="仿宋" panose="02010609060101010101" pitchFamily="49" charset="-122"/>
              </a:rPr>
              <a:t>Scrape stock forum comments for stocks </a:t>
            </a:r>
            <a:r>
              <a:rPr lang="en-US" altLang="zh-CN" sz="1800" b="1" dirty="0">
                <a:solidFill>
                  <a:srgbClr val="313131"/>
                </a:solidFill>
                <a:latin typeface="仿宋" panose="02010609060101010101" pitchFamily="49" charset="-122"/>
                <a:ea typeface="仿宋" panose="02010609060101010101" pitchFamily="49" charset="-122"/>
              </a:rPr>
              <a:t>double-listed on A-share and NYSE</a:t>
            </a:r>
          </a:p>
          <a:p>
            <a:pPr marL="0" lvl="1" indent="0">
              <a:spcBef>
                <a:spcPts val="400"/>
              </a:spcBef>
              <a:spcAft>
                <a:spcPts val="0"/>
              </a:spcAft>
              <a:buNone/>
            </a:pPr>
            <a:r>
              <a:rPr lang="en-US" altLang="zh-CN" sz="1800" dirty="0">
                <a:solidFill>
                  <a:srgbClr val="313131"/>
                </a:solidFill>
                <a:latin typeface="仿宋" panose="02010609060101010101" pitchFamily="49" charset="-122"/>
                <a:ea typeface="仿宋" panose="02010609060101010101" pitchFamily="49" charset="-122"/>
              </a:rPr>
              <a:t>(</a:t>
            </a:r>
            <a:r>
              <a:rPr lang="en-US" altLang="zh-CN" sz="1800" dirty="0">
                <a:solidFill>
                  <a:srgbClr val="313131"/>
                </a:solidFill>
                <a:latin typeface="仿宋" panose="02010609060101010101" pitchFamily="49" charset="-122"/>
                <a:ea typeface="仿宋" panose="02010609060101010101" pitchFamily="49" charset="-122"/>
                <a:hlinkClick r:id="rId7"/>
              </a:rPr>
              <a:t>http://guba.eastmoney.com/</a:t>
            </a:r>
            <a:r>
              <a:rPr lang="en-US" altLang="zh-CN" sz="1800" dirty="0">
                <a:solidFill>
                  <a:srgbClr val="313131"/>
                </a:solidFill>
                <a:latin typeface="仿宋" panose="02010609060101010101" pitchFamily="49" charset="-122"/>
                <a:ea typeface="仿宋" panose="02010609060101010101" pitchFamily="49" charset="-122"/>
              </a:rPr>
              <a:t> and </a:t>
            </a:r>
            <a:r>
              <a:rPr lang="en-US" altLang="zh-CN" sz="1800" dirty="0">
                <a:solidFill>
                  <a:srgbClr val="313131"/>
                </a:solidFill>
                <a:latin typeface="仿宋" panose="02010609060101010101" pitchFamily="49" charset="-122"/>
                <a:ea typeface="仿宋" panose="02010609060101010101" pitchFamily="49" charset="-122"/>
                <a:hlinkClick r:id="rId8"/>
              </a:rPr>
              <a:t>https://www.fool.com/</a:t>
            </a:r>
            <a:r>
              <a:rPr lang="en-US" altLang="zh-CN" sz="1800" dirty="0">
                <a:solidFill>
                  <a:srgbClr val="313131"/>
                </a:solidFill>
                <a:latin typeface="仿宋" panose="02010609060101010101" pitchFamily="49" charset="-122"/>
                <a:ea typeface="仿宋" panose="02010609060101010101" pitchFamily="49" charset="-122"/>
              </a:rPr>
              <a:t>) </a:t>
            </a:r>
          </a:p>
        </p:txBody>
      </p:sp>
      <p:sp>
        <p:nvSpPr>
          <p:cNvPr id="16" name="文本框 15"/>
          <p:cNvSpPr txBox="1"/>
          <p:nvPr/>
        </p:nvSpPr>
        <p:spPr>
          <a:xfrm>
            <a:off x="2373056" y="5587910"/>
            <a:ext cx="9705732" cy="349382"/>
          </a:xfrm>
          <a:prstGeom prst="rect">
            <a:avLst/>
          </a:prstGeom>
        </p:spPr>
        <p:txBody>
          <a:bodyPr wrap="square" lIns="36000" tIns="36000" rIns="36000" bIns="36000">
            <a:spAutoFit/>
          </a:bodyPr>
          <a:lstStyle>
            <a:defPPr>
              <a:defRPr lang="zh-CN"/>
            </a:defPPr>
            <a:lvl1pPr marL="358775" indent="-358775" defTabSz="957263" fontAlgn="base">
              <a:lnSpc>
                <a:spcPct val="106000"/>
              </a:lnSpc>
              <a:spcBef>
                <a:spcPts val="1350"/>
              </a:spcBef>
              <a:spcAft>
                <a:spcPct val="0"/>
              </a:spcAft>
              <a:buFont typeface="Arial" charset="0"/>
              <a:defRPr sz="1400">
                <a:solidFill>
                  <a:schemeClr val="tx2"/>
                </a:solidFill>
              </a:defRPr>
            </a:lvl1pPr>
            <a:lvl2pPr marL="0" lvl="1" indent="0" defTabSz="957263" fontAlgn="base">
              <a:lnSpc>
                <a:spcPct val="106000"/>
              </a:lnSpc>
              <a:spcBef>
                <a:spcPts val="400"/>
              </a:spcBef>
              <a:spcAft>
                <a:spcPts val="0"/>
              </a:spcAft>
              <a:buFont typeface="Arial" charset="0"/>
              <a:buNone/>
              <a:defRPr>
                <a:solidFill>
                  <a:srgbClr val="313131"/>
                </a:solidFill>
                <a:latin typeface="仿宋" panose="02010609060101010101" pitchFamily="49" charset="-122"/>
                <a:ea typeface="仿宋" panose="02010609060101010101" pitchFamily="49" charset="-122"/>
                <a:cs typeface="+mj-cs"/>
              </a:defRPr>
            </a:lvl2pPr>
            <a:lvl3pPr marL="373063" indent="-182563" defTabSz="957263" fontAlgn="base">
              <a:lnSpc>
                <a:spcPct val="106000"/>
              </a:lnSpc>
              <a:spcBef>
                <a:spcPts val="575"/>
              </a:spcBef>
              <a:spcAft>
                <a:spcPct val="0"/>
              </a:spcAft>
              <a:buFont typeface="Arial" charset="0"/>
              <a:buChar char="‒"/>
              <a:defRPr sz="1200">
                <a:solidFill>
                  <a:schemeClr val="tx2"/>
                </a:solidFill>
                <a:ea typeface="+mj-ea"/>
                <a:cs typeface="+mj-cs"/>
              </a:defRPr>
            </a:lvl3pPr>
            <a:lvl4pPr marL="565150" indent="-190500" defTabSz="957263" fontAlgn="base">
              <a:lnSpc>
                <a:spcPct val="106000"/>
              </a:lnSpc>
              <a:spcBef>
                <a:spcPts val="575"/>
              </a:spcBef>
              <a:spcAft>
                <a:spcPct val="0"/>
              </a:spcAft>
              <a:buFont typeface="Arial" charset="0"/>
              <a:buChar char="•"/>
              <a:defRPr sz="1200">
                <a:solidFill>
                  <a:schemeClr val="tx2"/>
                </a:solidFill>
                <a:ea typeface="+mj-ea"/>
                <a:cs typeface="+mj-cs"/>
              </a:defRPr>
            </a:lvl4pPr>
            <a:lvl5pPr marL="744538" indent="-179388" defTabSz="957263" fontAlgn="base">
              <a:lnSpc>
                <a:spcPct val="106000"/>
              </a:lnSpc>
              <a:spcBef>
                <a:spcPts val="575"/>
              </a:spcBef>
              <a:spcAft>
                <a:spcPct val="0"/>
              </a:spcAft>
              <a:buFont typeface="Arial" charset="0"/>
              <a:buChar char="‒"/>
              <a:defRPr sz="1200">
                <a:solidFill>
                  <a:schemeClr val="tx2"/>
                </a:solidFill>
                <a:ea typeface="+mj-ea"/>
                <a:cs typeface="+mj-cs"/>
              </a:defRPr>
            </a:lvl5pPr>
            <a:lvl6pPr marL="841606" indent="-171605" defTabSz="859512">
              <a:spcBef>
                <a:spcPts val="0"/>
              </a:spcBef>
              <a:spcAft>
                <a:spcPts val="282"/>
              </a:spcAft>
              <a:buFont typeface="Arial" pitchFamily="34" charset="0"/>
              <a:buChar char="•"/>
              <a:defRPr sz="1500" baseline="0">
                <a:solidFill>
                  <a:schemeClr val="accent1"/>
                </a:solidFill>
              </a:defRPr>
            </a:lvl6pPr>
            <a:lvl7pPr marL="1014702" indent="-173096" defTabSz="859512">
              <a:spcBef>
                <a:spcPts val="0"/>
              </a:spcBef>
              <a:spcAft>
                <a:spcPts val="282"/>
              </a:spcAft>
              <a:buFont typeface="Arial" pitchFamily="34" charset="0"/>
              <a:buChar char="‒"/>
              <a:defRPr sz="1300">
                <a:solidFill>
                  <a:schemeClr val="accent1"/>
                </a:solidFill>
              </a:defRPr>
            </a:lvl7pPr>
            <a:lvl8pPr marL="1177353" indent="-162651" defTabSz="859512">
              <a:spcBef>
                <a:spcPts val="0"/>
              </a:spcBef>
              <a:spcAft>
                <a:spcPts val="282"/>
              </a:spcAft>
              <a:buFont typeface="Arial" pitchFamily="34" charset="0"/>
              <a:buChar char="•"/>
              <a:defRPr sz="1300">
                <a:solidFill>
                  <a:schemeClr val="accent1"/>
                </a:solidFill>
              </a:defRPr>
            </a:lvl8pPr>
            <a:lvl9pPr marL="1348956" indent="-171605" defTabSz="859512">
              <a:spcBef>
                <a:spcPts val="0"/>
              </a:spcBef>
              <a:spcAft>
                <a:spcPts val="282"/>
              </a:spcAft>
              <a:buFont typeface="Arial" pitchFamily="34" charset="0"/>
              <a:buChar char="‒"/>
              <a:defRPr sz="1300">
                <a:solidFill>
                  <a:schemeClr val="accent1"/>
                </a:solidFill>
              </a:defRPr>
            </a:lvl9pPr>
          </a:lstStyle>
          <a:p>
            <a:r>
              <a:rPr lang="en-US" altLang="zh-CN" sz="1800" dirty="0" err="1">
                <a:solidFill>
                  <a:srgbClr val="313131"/>
                </a:solidFill>
                <a:latin typeface="仿宋" panose="02010609060101010101" pitchFamily="49" charset="-122"/>
                <a:ea typeface="仿宋" panose="02010609060101010101" pitchFamily="49" charset="-122"/>
              </a:rPr>
              <a:t>jieba</a:t>
            </a:r>
            <a:r>
              <a:rPr lang="en-US" altLang="zh-CN" sz="1800" dirty="0">
                <a:solidFill>
                  <a:srgbClr val="313131"/>
                </a:solidFill>
                <a:latin typeface="仿宋" panose="02010609060101010101" pitchFamily="49" charset="-122"/>
                <a:ea typeface="仿宋" panose="02010609060101010101" pitchFamily="49" charset="-122"/>
              </a:rPr>
              <a:t> cut (</a:t>
            </a:r>
            <a:r>
              <a:rPr lang="en-US" altLang="zh-CN" sz="1800" dirty="0">
                <a:solidFill>
                  <a:srgbClr val="313131"/>
                </a:solidFill>
                <a:latin typeface="仿宋" panose="02010609060101010101" pitchFamily="49" charset="-122"/>
                <a:ea typeface="仿宋" panose="02010609060101010101" pitchFamily="49" charset="-122"/>
                <a:hlinkClick r:id="rId9"/>
              </a:rPr>
              <a:t>https://github.com/fxsjy/jieba</a:t>
            </a:r>
            <a:r>
              <a:rPr lang="en-US" altLang="zh-CN" sz="1800" dirty="0">
                <a:solidFill>
                  <a:srgbClr val="313131"/>
                </a:solidFill>
                <a:latin typeface="仿宋" panose="02010609060101010101" pitchFamily="49" charset="-122"/>
                <a:ea typeface="仿宋" panose="02010609060101010101" pitchFamily="49" charset="-122"/>
              </a:rPr>
              <a:t>)+ word2vec from genism to lemmatize words</a:t>
            </a:r>
            <a:endParaRPr lang="zh-CN" altLang="en-US" sz="1800" dirty="0"/>
          </a:p>
        </p:txBody>
      </p:sp>
      <p:sp>
        <p:nvSpPr>
          <p:cNvPr id="18" name="Text Placeholder 22"/>
          <p:cNvSpPr txBox="1">
            <a:spLocks/>
          </p:cNvSpPr>
          <p:nvPr/>
        </p:nvSpPr>
        <p:spPr bwMode="auto">
          <a:xfrm>
            <a:off x="2373055" y="1375988"/>
            <a:ext cx="9466246" cy="2005092"/>
          </a:xfrm>
          <a:prstGeom prst="rect">
            <a:avLst/>
          </a:prstGeom>
        </p:spPr>
        <p:txBody>
          <a:bodyPr wrap="square" lIns="36000" tIns="36000" rIns="36000" bIns="36000">
            <a:sp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lvl="1" indent="0">
              <a:spcBef>
                <a:spcPts val="400"/>
              </a:spcBef>
              <a:spcAft>
                <a:spcPts val="0"/>
              </a:spcAft>
              <a:buNone/>
            </a:pPr>
            <a:r>
              <a:rPr lang="en-US" altLang="zh-CN" sz="1800" dirty="0">
                <a:solidFill>
                  <a:srgbClr val="313131"/>
                </a:solidFill>
                <a:latin typeface="仿宋" panose="02010609060101010101" pitchFamily="49" charset="-122"/>
                <a:ea typeface="仿宋" panose="02010609060101010101" pitchFamily="49" charset="-122"/>
              </a:rPr>
              <a:t>For each stock, identify </a:t>
            </a:r>
            <a:r>
              <a:rPr lang="en-US" altLang="zh-CN" sz="1800" b="1" dirty="0">
                <a:solidFill>
                  <a:srgbClr val="313131"/>
                </a:solidFill>
                <a:latin typeface="仿宋" panose="02010609060101010101" pitchFamily="49" charset="-122"/>
                <a:ea typeface="仿宋" panose="02010609060101010101" pitchFamily="49" charset="-122"/>
              </a:rPr>
              <a:t>bad news </a:t>
            </a:r>
            <a:r>
              <a:rPr lang="en-US" altLang="zh-CN" sz="1800" dirty="0">
                <a:solidFill>
                  <a:srgbClr val="313131"/>
                </a:solidFill>
                <a:latin typeface="仿宋" panose="02010609060101010101" pitchFamily="49" charset="-122"/>
                <a:ea typeface="仿宋" panose="02010609060101010101" pitchFamily="49" charset="-122"/>
              </a:rPr>
              <a:t>including</a:t>
            </a:r>
          </a:p>
          <a:p>
            <a:pPr marL="457200" lvl="1" indent="-457200">
              <a:spcBef>
                <a:spcPts val="400"/>
              </a:spcBef>
              <a:spcAft>
                <a:spcPts val="0"/>
              </a:spcAft>
              <a:buAutoNum type="arabicParenBoth"/>
            </a:pPr>
            <a:r>
              <a:rPr lang="en-US" sz="1800" dirty="0">
                <a:solidFill>
                  <a:srgbClr val="313131"/>
                </a:solidFill>
                <a:latin typeface="仿宋" panose="02010609060101010101" pitchFamily="49" charset="-122"/>
                <a:ea typeface="仿宋" panose="02010609060101010101" pitchFamily="49" charset="-122"/>
              </a:rPr>
              <a:t>if the firm issued bonds, </a:t>
            </a:r>
            <a:r>
              <a:rPr lang="en-US" sz="1800" b="1" dirty="0">
                <a:solidFill>
                  <a:srgbClr val="313131"/>
                </a:solidFill>
                <a:latin typeface="仿宋" panose="02010609060101010101" pitchFamily="49" charset="-122"/>
                <a:ea typeface="仿宋" panose="02010609060101010101" pitchFamily="49" charset="-122"/>
              </a:rPr>
              <a:t>downgraded </a:t>
            </a:r>
            <a:r>
              <a:rPr lang="en-US" altLang="zh-CN" sz="1800" b="1" dirty="0">
                <a:solidFill>
                  <a:srgbClr val="313131"/>
                </a:solidFill>
                <a:latin typeface="仿宋" panose="02010609060101010101" pitchFamily="49" charset="-122"/>
                <a:ea typeface="仿宋" panose="02010609060101010101" pitchFamily="49" charset="-122"/>
              </a:rPr>
              <a:t>or outlook turn negative </a:t>
            </a:r>
          </a:p>
          <a:p>
            <a:pPr marL="457200" lvl="1" indent="-457200">
              <a:spcBef>
                <a:spcPts val="400"/>
              </a:spcBef>
              <a:spcAft>
                <a:spcPts val="0"/>
              </a:spcAft>
              <a:buAutoNum type="arabicParenBoth"/>
            </a:pPr>
            <a:r>
              <a:rPr lang="en-US" sz="1800" b="1" dirty="0">
                <a:solidFill>
                  <a:srgbClr val="313131"/>
                </a:solidFill>
                <a:latin typeface="仿宋" panose="02010609060101010101" pitchFamily="49" charset="-122"/>
                <a:ea typeface="仿宋" panose="02010609060101010101" pitchFamily="49" charset="-122"/>
              </a:rPr>
              <a:t>financial report announcement </a:t>
            </a:r>
            <a:r>
              <a:rPr lang="en-US" altLang="zh-CN" sz="1800" b="1" dirty="0">
                <a:solidFill>
                  <a:srgbClr val="313131"/>
                </a:solidFill>
                <a:latin typeface="仿宋" panose="02010609060101010101" pitchFamily="49" charset="-122"/>
                <a:ea typeface="仿宋" panose="02010609060101010101" pitchFamily="49" charset="-122"/>
              </a:rPr>
              <a:t>date </a:t>
            </a:r>
            <a:r>
              <a:rPr lang="en-US" sz="1800" dirty="0">
                <a:solidFill>
                  <a:srgbClr val="313131"/>
                </a:solidFill>
                <a:latin typeface="仿宋" panose="02010609060101010101" pitchFamily="49" charset="-122"/>
                <a:ea typeface="仿宋" panose="02010609060101010101" pitchFamily="49" charset="-122"/>
              </a:rPr>
              <a:t>and </a:t>
            </a:r>
            <a:r>
              <a:rPr lang="en-US" sz="1800" b="1" dirty="0">
                <a:solidFill>
                  <a:srgbClr val="313131"/>
                </a:solidFill>
                <a:latin typeface="仿宋" panose="02010609060101010101" pitchFamily="49" charset="-122"/>
                <a:ea typeface="仿宋" panose="02010609060101010101" pitchFamily="49" charset="-122"/>
              </a:rPr>
              <a:t>net profit/ROE etc. </a:t>
            </a:r>
            <a:r>
              <a:rPr lang="en-US" sz="1800" dirty="0">
                <a:solidFill>
                  <a:srgbClr val="313131"/>
                </a:solidFill>
                <a:latin typeface="仿宋" panose="02010609060101010101" pitchFamily="49" charset="-122"/>
                <a:ea typeface="仿宋" panose="02010609060101010101" pitchFamily="49" charset="-122"/>
              </a:rPr>
              <a:t>turns out to be negative/abnormally decrease</a:t>
            </a:r>
          </a:p>
          <a:p>
            <a:pPr marL="457200" lvl="1" indent="-457200">
              <a:spcBef>
                <a:spcPts val="400"/>
              </a:spcBef>
              <a:spcAft>
                <a:spcPts val="0"/>
              </a:spcAft>
              <a:buAutoNum type="arabicParenBoth"/>
            </a:pPr>
            <a:r>
              <a:rPr lang="en-US" sz="1800" dirty="0">
                <a:solidFill>
                  <a:srgbClr val="313131"/>
                </a:solidFill>
                <a:latin typeface="仿宋" panose="02010609060101010101" pitchFamily="49" charset="-122"/>
                <a:ea typeface="仿宋" panose="02010609060101010101" pitchFamily="49" charset="-122"/>
              </a:rPr>
              <a:t>a </a:t>
            </a:r>
            <a:r>
              <a:rPr lang="en-US" sz="1800" b="1" dirty="0">
                <a:solidFill>
                  <a:srgbClr val="313131"/>
                </a:solidFill>
                <a:latin typeface="仿宋" panose="02010609060101010101" pitchFamily="49" charset="-122"/>
                <a:ea typeface="仿宋" panose="02010609060101010101" pitchFamily="49" charset="-122"/>
              </a:rPr>
              <a:t>major policy with negative impact on its industry</a:t>
            </a:r>
            <a:endParaRPr lang="en-US" sz="1800" dirty="0">
              <a:solidFill>
                <a:srgbClr val="313131"/>
              </a:solidFill>
              <a:latin typeface="仿宋" panose="02010609060101010101" pitchFamily="49" charset="-122"/>
              <a:ea typeface="仿宋" panose="02010609060101010101" pitchFamily="49" charset="-122"/>
            </a:endParaRPr>
          </a:p>
          <a:p>
            <a:pPr marL="0" lvl="1" indent="0">
              <a:spcBef>
                <a:spcPts val="400"/>
              </a:spcBef>
              <a:spcAft>
                <a:spcPts val="0"/>
              </a:spcAft>
              <a:buNone/>
            </a:pPr>
            <a:r>
              <a:rPr lang="en-US" sz="1800" b="1" dirty="0">
                <a:solidFill>
                  <a:srgbClr val="FF0000"/>
                </a:solidFill>
                <a:latin typeface="仿宋" panose="02010609060101010101" pitchFamily="49" charset="-122"/>
                <a:ea typeface="仿宋" panose="02010609060101010101" pitchFamily="49" charset="-122"/>
              </a:rPr>
              <a:t>For samples one week after bad news, labeled as NEGATIVE</a:t>
            </a:r>
          </a:p>
        </p:txBody>
      </p:sp>
      <p:sp>
        <p:nvSpPr>
          <p:cNvPr id="14" name="Text Placeholder 22">
            <a:extLst>
              <a:ext uri="{FF2B5EF4-FFF2-40B4-BE49-F238E27FC236}">
                <a16:creationId xmlns:a16="http://schemas.microsoft.com/office/drawing/2014/main" id="{A87A8D5C-A50F-495D-BD4C-6D184DA77B29}"/>
              </a:ext>
            </a:extLst>
          </p:cNvPr>
          <p:cNvSpPr txBox="1">
            <a:spLocks/>
          </p:cNvSpPr>
          <p:nvPr/>
        </p:nvSpPr>
        <p:spPr bwMode="auto">
          <a:xfrm>
            <a:off x="2373055" y="3437504"/>
            <a:ext cx="9466246" cy="1660189"/>
          </a:xfrm>
          <a:prstGeom prst="rect">
            <a:avLst/>
          </a:prstGeom>
        </p:spPr>
        <p:txBody>
          <a:bodyPr wrap="square" lIns="36000" tIns="36000" rIns="36000" bIns="36000">
            <a:sp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lvl="1" indent="0">
              <a:spcBef>
                <a:spcPts val="400"/>
              </a:spcBef>
              <a:spcAft>
                <a:spcPts val="0"/>
              </a:spcAft>
              <a:buNone/>
            </a:pPr>
            <a:r>
              <a:rPr lang="en-US" altLang="zh-CN" sz="1800" dirty="0">
                <a:solidFill>
                  <a:srgbClr val="313131"/>
                </a:solidFill>
                <a:latin typeface="仿宋" panose="02010609060101010101" pitchFamily="49" charset="-122"/>
                <a:ea typeface="仿宋" panose="02010609060101010101" pitchFamily="49" charset="-122"/>
              </a:rPr>
              <a:t>For each stock, identify </a:t>
            </a:r>
            <a:r>
              <a:rPr lang="en-US" altLang="zh-CN" sz="1800" b="1" dirty="0">
                <a:solidFill>
                  <a:srgbClr val="313131"/>
                </a:solidFill>
                <a:latin typeface="仿宋" panose="02010609060101010101" pitchFamily="49" charset="-122"/>
                <a:ea typeface="仿宋" panose="02010609060101010101" pitchFamily="49" charset="-122"/>
              </a:rPr>
              <a:t>good news </a:t>
            </a:r>
            <a:r>
              <a:rPr lang="en-US" altLang="zh-CN" sz="1800" dirty="0">
                <a:solidFill>
                  <a:srgbClr val="313131"/>
                </a:solidFill>
                <a:latin typeface="仿宋" panose="02010609060101010101" pitchFamily="49" charset="-122"/>
                <a:ea typeface="仿宋" panose="02010609060101010101" pitchFamily="49" charset="-122"/>
              </a:rPr>
              <a:t>including</a:t>
            </a:r>
          </a:p>
          <a:p>
            <a:pPr marL="457200" lvl="1" indent="-457200">
              <a:spcBef>
                <a:spcPts val="400"/>
              </a:spcBef>
              <a:spcAft>
                <a:spcPts val="0"/>
              </a:spcAft>
              <a:buAutoNum type="arabicParenBoth"/>
            </a:pPr>
            <a:r>
              <a:rPr lang="en-US" sz="1800" dirty="0">
                <a:solidFill>
                  <a:srgbClr val="313131"/>
                </a:solidFill>
                <a:latin typeface="仿宋" panose="02010609060101010101" pitchFamily="49" charset="-122"/>
                <a:ea typeface="仿宋" panose="02010609060101010101" pitchFamily="49" charset="-122"/>
              </a:rPr>
              <a:t>if the firm issued bonds, </a:t>
            </a:r>
            <a:r>
              <a:rPr lang="en-US" sz="1800" b="1" dirty="0">
                <a:solidFill>
                  <a:srgbClr val="313131"/>
                </a:solidFill>
                <a:latin typeface="仿宋" panose="02010609060101010101" pitchFamily="49" charset="-122"/>
                <a:ea typeface="仿宋" panose="02010609060101010101" pitchFamily="49" charset="-122"/>
              </a:rPr>
              <a:t>upgraded </a:t>
            </a:r>
            <a:r>
              <a:rPr lang="en-US" altLang="zh-CN" sz="1800" b="1" dirty="0">
                <a:solidFill>
                  <a:srgbClr val="313131"/>
                </a:solidFill>
                <a:latin typeface="仿宋" panose="02010609060101010101" pitchFamily="49" charset="-122"/>
                <a:ea typeface="仿宋" panose="02010609060101010101" pitchFamily="49" charset="-122"/>
              </a:rPr>
              <a:t>or outlook turn positive or keep stable</a:t>
            </a:r>
          </a:p>
          <a:p>
            <a:pPr marL="457200" lvl="1" indent="-457200">
              <a:spcBef>
                <a:spcPts val="400"/>
              </a:spcBef>
              <a:spcAft>
                <a:spcPts val="0"/>
              </a:spcAft>
              <a:buAutoNum type="arabicParenBoth"/>
            </a:pPr>
            <a:r>
              <a:rPr lang="en-US" sz="1800" b="1" dirty="0">
                <a:solidFill>
                  <a:srgbClr val="313131"/>
                </a:solidFill>
                <a:latin typeface="仿宋" panose="02010609060101010101" pitchFamily="49" charset="-122"/>
                <a:ea typeface="仿宋" panose="02010609060101010101" pitchFamily="49" charset="-122"/>
              </a:rPr>
              <a:t>financial report announcement </a:t>
            </a:r>
            <a:r>
              <a:rPr lang="en-US" altLang="zh-CN" sz="1800" b="1" dirty="0">
                <a:solidFill>
                  <a:srgbClr val="313131"/>
                </a:solidFill>
                <a:latin typeface="仿宋" panose="02010609060101010101" pitchFamily="49" charset="-122"/>
                <a:ea typeface="仿宋" panose="02010609060101010101" pitchFamily="49" charset="-122"/>
              </a:rPr>
              <a:t>date </a:t>
            </a:r>
            <a:r>
              <a:rPr lang="en-US" sz="1800" dirty="0">
                <a:solidFill>
                  <a:srgbClr val="313131"/>
                </a:solidFill>
                <a:latin typeface="仿宋" panose="02010609060101010101" pitchFamily="49" charset="-122"/>
                <a:ea typeface="仿宋" panose="02010609060101010101" pitchFamily="49" charset="-122"/>
              </a:rPr>
              <a:t>and </a:t>
            </a:r>
            <a:r>
              <a:rPr lang="en-US" sz="1800" b="1" dirty="0">
                <a:solidFill>
                  <a:srgbClr val="313131"/>
                </a:solidFill>
                <a:latin typeface="仿宋" panose="02010609060101010101" pitchFamily="49" charset="-122"/>
                <a:ea typeface="仿宋" panose="02010609060101010101" pitchFamily="49" charset="-122"/>
              </a:rPr>
              <a:t>net profit/ROE etc. </a:t>
            </a:r>
            <a:r>
              <a:rPr lang="en-US" sz="1800" dirty="0">
                <a:solidFill>
                  <a:srgbClr val="313131"/>
                </a:solidFill>
                <a:latin typeface="仿宋" panose="02010609060101010101" pitchFamily="49" charset="-122"/>
                <a:ea typeface="仿宋" panose="02010609060101010101" pitchFamily="49" charset="-122"/>
              </a:rPr>
              <a:t>turns out to be positive/abnormally increase</a:t>
            </a:r>
          </a:p>
          <a:p>
            <a:pPr marL="0" lvl="1" indent="0">
              <a:spcBef>
                <a:spcPts val="400"/>
              </a:spcBef>
              <a:spcAft>
                <a:spcPts val="0"/>
              </a:spcAft>
              <a:buNone/>
            </a:pPr>
            <a:r>
              <a:rPr lang="en-US" sz="1800" b="1" dirty="0">
                <a:solidFill>
                  <a:srgbClr val="FF0000"/>
                </a:solidFill>
                <a:latin typeface="仿宋" panose="02010609060101010101" pitchFamily="49" charset="-122"/>
                <a:ea typeface="仿宋" panose="02010609060101010101" pitchFamily="49" charset="-122"/>
              </a:rPr>
              <a:t>For samples one week after good news, labeled as POSITIVE</a:t>
            </a:r>
          </a:p>
        </p:txBody>
      </p:sp>
      <p:sp>
        <p:nvSpPr>
          <p:cNvPr id="10" name="左大括号 9">
            <a:extLst>
              <a:ext uri="{FF2B5EF4-FFF2-40B4-BE49-F238E27FC236}">
                <a16:creationId xmlns:a16="http://schemas.microsoft.com/office/drawing/2014/main" id="{CEDED7D9-1CC3-4B6E-B277-D1E1D5D8EB26}"/>
              </a:ext>
            </a:extLst>
          </p:cNvPr>
          <p:cNvSpPr/>
          <p:nvPr/>
        </p:nvSpPr>
        <p:spPr>
          <a:xfrm>
            <a:off x="1820090" y="2255519"/>
            <a:ext cx="365760" cy="2621280"/>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71995E9-CE0A-4C54-B8F1-0E5F66DA3926}"/>
              </a:ext>
            </a:extLst>
          </p:cNvPr>
          <p:cNvSpPr txBox="1"/>
          <p:nvPr/>
        </p:nvSpPr>
        <p:spPr>
          <a:xfrm>
            <a:off x="126273" y="2456989"/>
            <a:ext cx="1894142" cy="1754326"/>
          </a:xfrm>
          <a:prstGeom prst="rect">
            <a:avLst/>
          </a:prstGeom>
          <a:noFill/>
        </p:spPr>
        <p:txBody>
          <a:bodyPr wrap="square" rtlCol="0">
            <a:spAutoFit/>
          </a:bodyPr>
          <a:lstStyle/>
          <a:p>
            <a:r>
              <a:rPr lang="en-US" altLang="zh-CN" dirty="0"/>
              <a:t>A Labeled dataset, which to some extent is more comprehensive than manually annotated one</a:t>
            </a:r>
            <a:endParaRPr lang="zh-CN" altLang="en-US" dirty="0"/>
          </a:p>
        </p:txBody>
      </p:sp>
      <p:sp>
        <p:nvSpPr>
          <p:cNvPr id="17" name="Pentagon 39">
            <a:extLst>
              <a:ext uri="{FF2B5EF4-FFF2-40B4-BE49-F238E27FC236}">
                <a16:creationId xmlns:a16="http://schemas.microsoft.com/office/drawing/2014/main" id="{3E958D7D-99BE-4239-9C6C-AF9D444BDE01}"/>
              </a:ext>
            </a:extLst>
          </p:cNvPr>
          <p:cNvSpPr>
            <a:spLocks noChangeArrowheads="1"/>
          </p:cNvSpPr>
          <p:nvPr/>
        </p:nvSpPr>
        <p:spPr bwMode="gray">
          <a:xfrm>
            <a:off x="724985" y="6236627"/>
            <a:ext cx="1552575" cy="452589"/>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sz="2800" dirty="0">
                <a:solidFill>
                  <a:schemeClr val="bg1"/>
                </a:solidFill>
                <a:latin typeface="仿宋" panose="02010609060101010101" pitchFamily="49" charset="-122"/>
                <a:ea typeface="仿宋" panose="02010609060101010101" pitchFamily="49" charset="-122"/>
              </a:rPr>
              <a:t>4</a:t>
            </a:r>
          </a:p>
        </p:txBody>
      </p:sp>
      <p:sp>
        <p:nvSpPr>
          <p:cNvPr id="20" name="文本框 19">
            <a:extLst>
              <a:ext uri="{FF2B5EF4-FFF2-40B4-BE49-F238E27FC236}">
                <a16:creationId xmlns:a16="http://schemas.microsoft.com/office/drawing/2014/main" id="{26EF6A1D-314B-45EF-8ADC-255E395B540E}"/>
              </a:ext>
            </a:extLst>
          </p:cNvPr>
          <p:cNvSpPr txBox="1"/>
          <p:nvPr/>
        </p:nvSpPr>
        <p:spPr>
          <a:xfrm>
            <a:off x="2373055" y="6133441"/>
            <a:ext cx="9705732" cy="642987"/>
          </a:xfrm>
          <a:prstGeom prst="rect">
            <a:avLst/>
          </a:prstGeom>
        </p:spPr>
        <p:txBody>
          <a:bodyPr wrap="square" lIns="36000" tIns="36000" rIns="36000" bIns="36000">
            <a:spAutoFit/>
          </a:bodyPr>
          <a:lstStyle>
            <a:defPPr>
              <a:defRPr lang="zh-CN"/>
            </a:defPPr>
            <a:lvl1pPr marL="358775" indent="-358775" defTabSz="957263" fontAlgn="base">
              <a:lnSpc>
                <a:spcPct val="106000"/>
              </a:lnSpc>
              <a:spcBef>
                <a:spcPts val="1350"/>
              </a:spcBef>
              <a:spcAft>
                <a:spcPct val="0"/>
              </a:spcAft>
              <a:buFont typeface="Arial" charset="0"/>
              <a:defRPr sz="1400">
                <a:solidFill>
                  <a:schemeClr val="tx2"/>
                </a:solidFill>
              </a:defRPr>
            </a:lvl1pPr>
            <a:lvl2pPr marL="0" lvl="1" indent="0" defTabSz="957263" fontAlgn="base">
              <a:lnSpc>
                <a:spcPct val="106000"/>
              </a:lnSpc>
              <a:spcBef>
                <a:spcPts val="400"/>
              </a:spcBef>
              <a:spcAft>
                <a:spcPts val="0"/>
              </a:spcAft>
              <a:buFont typeface="Arial" charset="0"/>
              <a:buNone/>
              <a:defRPr>
                <a:solidFill>
                  <a:srgbClr val="313131"/>
                </a:solidFill>
                <a:latin typeface="仿宋" panose="02010609060101010101" pitchFamily="49" charset="-122"/>
                <a:ea typeface="仿宋" panose="02010609060101010101" pitchFamily="49" charset="-122"/>
                <a:cs typeface="+mj-cs"/>
              </a:defRPr>
            </a:lvl2pPr>
            <a:lvl3pPr marL="373063" indent="-182563" defTabSz="957263" fontAlgn="base">
              <a:lnSpc>
                <a:spcPct val="106000"/>
              </a:lnSpc>
              <a:spcBef>
                <a:spcPts val="575"/>
              </a:spcBef>
              <a:spcAft>
                <a:spcPct val="0"/>
              </a:spcAft>
              <a:buFont typeface="Arial" charset="0"/>
              <a:buChar char="‒"/>
              <a:defRPr sz="1200">
                <a:solidFill>
                  <a:schemeClr val="tx2"/>
                </a:solidFill>
                <a:ea typeface="+mj-ea"/>
                <a:cs typeface="+mj-cs"/>
              </a:defRPr>
            </a:lvl3pPr>
            <a:lvl4pPr marL="565150" indent="-190500" defTabSz="957263" fontAlgn="base">
              <a:lnSpc>
                <a:spcPct val="106000"/>
              </a:lnSpc>
              <a:spcBef>
                <a:spcPts val="575"/>
              </a:spcBef>
              <a:spcAft>
                <a:spcPct val="0"/>
              </a:spcAft>
              <a:buFont typeface="Arial" charset="0"/>
              <a:buChar char="•"/>
              <a:defRPr sz="1200">
                <a:solidFill>
                  <a:schemeClr val="tx2"/>
                </a:solidFill>
                <a:ea typeface="+mj-ea"/>
                <a:cs typeface="+mj-cs"/>
              </a:defRPr>
            </a:lvl4pPr>
            <a:lvl5pPr marL="744538" indent="-179388" defTabSz="957263" fontAlgn="base">
              <a:lnSpc>
                <a:spcPct val="106000"/>
              </a:lnSpc>
              <a:spcBef>
                <a:spcPts val="575"/>
              </a:spcBef>
              <a:spcAft>
                <a:spcPct val="0"/>
              </a:spcAft>
              <a:buFont typeface="Arial" charset="0"/>
              <a:buChar char="‒"/>
              <a:defRPr sz="1200">
                <a:solidFill>
                  <a:schemeClr val="tx2"/>
                </a:solidFill>
                <a:ea typeface="+mj-ea"/>
                <a:cs typeface="+mj-cs"/>
              </a:defRPr>
            </a:lvl5pPr>
            <a:lvl6pPr marL="841606" indent="-171605" defTabSz="859512">
              <a:spcBef>
                <a:spcPts val="0"/>
              </a:spcBef>
              <a:spcAft>
                <a:spcPts val="282"/>
              </a:spcAft>
              <a:buFont typeface="Arial" pitchFamily="34" charset="0"/>
              <a:buChar char="•"/>
              <a:defRPr sz="1500" baseline="0">
                <a:solidFill>
                  <a:schemeClr val="accent1"/>
                </a:solidFill>
              </a:defRPr>
            </a:lvl6pPr>
            <a:lvl7pPr marL="1014702" indent="-173096" defTabSz="859512">
              <a:spcBef>
                <a:spcPts val="0"/>
              </a:spcBef>
              <a:spcAft>
                <a:spcPts val="282"/>
              </a:spcAft>
              <a:buFont typeface="Arial" pitchFamily="34" charset="0"/>
              <a:buChar char="‒"/>
              <a:defRPr sz="1300">
                <a:solidFill>
                  <a:schemeClr val="accent1"/>
                </a:solidFill>
              </a:defRPr>
            </a:lvl7pPr>
            <a:lvl8pPr marL="1177353" indent="-162651" defTabSz="859512">
              <a:spcBef>
                <a:spcPts val="0"/>
              </a:spcBef>
              <a:spcAft>
                <a:spcPts val="282"/>
              </a:spcAft>
              <a:buFont typeface="Arial" pitchFamily="34" charset="0"/>
              <a:buChar char="•"/>
              <a:defRPr sz="1300">
                <a:solidFill>
                  <a:schemeClr val="accent1"/>
                </a:solidFill>
              </a:defRPr>
            </a:lvl8pPr>
            <a:lvl9pPr marL="1348956" indent="-171605" defTabSz="859512">
              <a:spcBef>
                <a:spcPts val="0"/>
              </a:spcBef>
              <a:spcAft>
                <a:spcPts val="282"/>
              </a:spcAft>
              <a:buFont typeface="Arial" pitchFamily="34" charset="0"/>
              <a:buChar char="‒"/>
              <a:defRPr sz="1300">
                <a:solidFill>
                  <a:schemeClr val="accent1"/>
                </a:solidFill>
              </a:defRPr>
            </a:lvl9pPr>
          </a:lstStyle>
          <a:p>
            <a:r>
              <a:rPr lang="en-US" altLang="zh-CN" sz="1800" dirty="0">
                <a:solidFill>
                  <a:srgbClr val="313131"/>
                </a:solidFill>
                <a:latin typeface="仿宋" panose="02010609060101010101" pitchFamily="49" charset="-122"/>
                <a:ea typeface="仿宋" panose="02010609060101010101" pitchFamily="49" charset="-122"/>
              </a:rPr>
              <a:t>train a </a:t>
            </a:r>
            <a:r>
              <a:rPr lang="en-US" altLang="zh-CN" sz="1800" b="1" dirty="0">
                <a:solidFill>
                  <a:srgbClr val="313131"/>
                </a:solidFill>
                <a:latin typeface="仿宋" panose="02010609060101010101" pitchFamily="49" charset="-122"/>
                <a:ea typeface="仿宋" panose="02010609060101010101" pitchFamily="49" charset="-122"/>
              </a:rPr>
              <a:t>CNN classifier </a:t>
            </a:r>
            <a:r>
              <a:rPr lang="en-US" altLang="zh-CN" sz="1800" dirty="0">
                <a:solidFill>
                  <a:srgbClr val="313131"/>
                </a:solidFill>
                <a:latin typeface="仿宋" panose="02010609060101010101" pitchFamily="49" charset="-122"/>
                <a:ea typeface="仿宋" panose="02010609060101010101" pitchFamily="49" charset="-122"/>
              </a:rPr>
              <a:t>and evaluate in-sample performance (</a:t>
            </a:r>
            <a:r>
              <a:rPr lang="en-US" altLang="zh-CN" sz="1800" dirty="0">
                <a:solidFill>
                  <a:srgbClr val="313131"/>
                </a:solidFill>
                <a:latin typeface="仿宋" panose="02010609060101010101" pitchFamily="49" charset="-122"/>
                <a:ea typeface="仿宋" panose="02010609060101010101" pitchFamily="49" charset="-122"/>
                <a:hlinkClick r:id="rId10"/>
              </a:rPr>
              <a:t>https://github.com/linguishi/chinese_sentiment</a:t>
            </a:r>
            <a:r>
              <a:rPr lang="en-US" altLang="zh-CN" sz="1800" dirty="0">
                <a:solidFill>
                  <a:srgbClr val="313131"/>
                </a:solidFill>
                <a:latin typeface="仿宋" panose="02010609060101010101" pitchFamily="49" charset="-122"/>
                <a:ea typeface="仿宋" panose="02010609060101010101" pitchFamily="49" charset="-122"/>
              </a:rPr>
              <a:t>) </a:t>
            </a:r>
            <a:endParaRPr lang="zh-CN" altLang="en-US" sz="1800" dirty="0"/>
          </a:p>
        </p:txBody>
      </p:sp>
      <p:sp>
        <p:nvSpPr>
          <p:cNvPr id="15" name="文本框 14">
            <a:extLst>
              <a:ext uri="{FF2B5EF4-FFF2-40B4-BE49-F238E27FC236}">
                <a16:creationId xmlns:a16="http://schemas.microsoft.com/office/drawing/2014/main" id="{03CFF5C0-34AB-4A37-8F3A-82B1F773050D}"/>
              </a:ext>
            </a:extLst>
          </p:cNvPr>
          <p:cNvSpPr txBox="1"/>
          <p:nvPr/>
        </p:nvSpPr>
        <p:spPr>
          <a:xfrm>
            <a:off x="2373055" y="5079789"/>
            <a:ext cx="9705732" cy="353870"/>
          </a:xfrm>
          <a:prstGeom prst="rect">
            <a:avLst/>
          </a:prstGeom>
        </p:spPr>
        <p:txBody>
          <a:bodyPr wrap="square" lIns="36000" tIns="36000" rIns="36000" bIns="36000">
            <a:spAutoFit/>
          </a:bodyPr>
          <a:lstStyle>
            <a:defPPr>
              <a:defRPr lang="zh-CN"/>
            </a:defPPr>
            <a:lvl1pPr marL="358775" indent="-358775" defTabSz="957263" fontAlgn="base">
              <a:lnSpc>
                <a:spcPct val="106000"/>
              </a:lnSpc>
              <a:spcBef>
                <a:spcPts val="1350"/>
              </a:spcBef>
              <a:spcAft>
                <a:spcPct val="0"/>
              </a:spcAft>
              <a:buFont typeface="Arial" charset="0"/>
              <a:defRPr sz="1400">
                <a:solidFill>
                  <a:schemeClr val="tx2"/>
                </a:solidFill>
              </a:defRPr>
            </a:lvl1pPr>
            <a:lvl2pPr marL="0" lvl="1" indent="0" defTabSz="957263" fontAlgn="base">
              <a:lnSpc>
                <a:spcPct val="106000"/>
              </a:lnSpc>
              <a:spcBef>
                <a:spcPts val="400"/>
              </a:spcBef>
              <a:spcAft>
                <a:spcPts val="0"/>
              </a:spcAft>
              <a:buFont typeface="Arial" charset="0"/>
              <a:buNone/>
              <a:defRPr>
                <a:solidFill>
                  <a:srgbClr val="313131"/>
                </a:solidFill>
                <a:latin typeface="仿宋" panose="02010609060101010101" pitchFamily="49" charset="-122"/>
                <a:ea typeface="仿宋" panose="02010609060101010101" pitchFamily="49" charset="-122"/>
                <a:cs typeface="+mj-cs"/>
              </a:defRPr>
            </a:lvl2pPr>
            <a:lvl3pPr marL="373063" indent="-182563" defTabSz="957263" fontAlgn="base">
              <a:lnSpc>
                <a:spcPct val="106000"/>
              </a:lnSpc>
              <a:spcBef>
                <a:spcPts val="575"/>
              </a:spcBef>
              <a:spcAft>
                <a:spcPct val="0"/>
              </a:spcAft>
              <a:buFont typeface="Arial" charset="0"/>
              <a:buChar char="‒"/>
              <a:defRPr sz="1200">
                <a:solidFill>
                  <a:schemeClr val="tx2"/>
                </a:solidFill>
                <a:ea typeface="+mj-ea"/>
                <a:cs typeface="+mj-cs"/>
              </a:defRPr>
            </a:lvl3pPr>
            <a:lvl4pPr marL="565150" indent="-190500" defTabSz="957263" fontAlgn="base">
              <a:lnSpc>
                <a:spcPct val="106000"/>
              </a:lnSpc>
              <a:spcBef>
                <a:spcPts val="575"/>
              </a:spcBef>
              <a:spcAft>
                <a:spcPct val="0"/>
              </a:spcAft>
              <a:buFont typeface="Arial" charset="0"/>
              <a:buChar char="•"/>
              <a:defRPr sz="1200">
                <a:solidFill>
                  <a:schemeClr val="tx2"/>
                </a:solidFill>
                <a:ea typeface="+mj-ea"/>
                <a:cs typeface="+mj-cs"/>
              </a:defRPr>
            </a:lvl4pPr>
            <a:lvl5pPr marL="744538" indent="-179388" defTabSz="957263" fontAlgn="base">
              <a:lnSpc>
                <a:spcPct val="106000"/>
              </a:lnSpc>
              <a:spcBef>
                <a:spcPts val="575"/>
              </a:spcBef>
              <a:spcAft>
                <a:spcPct val="0"/>
              </a:spcAft>
              <a:buFont typeface="Arial" charset="0"/>
              <a:buChar char="‒"/>
              <a:defRPr sz="1200">
                <a:solidFill>
                  <a:schemeClr val="tx2"/>
                </a:solidFill>
                <a:ea typeface="+mj-ea"/>
                <a:cs typeface="+mj-cs"/>
              </a:defRPr>
            </a:lvl5pPr>
            <a:lvl6pPr marL="841606" indent="-171605" defTabSz="859512">
              <a:spcBef>
                <a:spcPts val="0"/>
              </a:spcBef>
              <a:spcAft>
                <a:spcPts val="282"/>
              </a:spcAft>
              <a:buFont typeface="Arial" pitchFamily="34" charset="0"/>
              <a:buChar char="•"/>
              <a:defRPr sz="1500" baseline="0">
                <a:solidFill>
                  <a:schemeClr val="accent1"/>
                </a:solidFill>
              </a:defRPr>
            </a:lvl6pPr>
            <a:lvl7pPr marL="1014702" indent="-173096" defTabSz="859512">
              <a:spcBef>
                <a:spcPts val="0"/>
              </a:spcBef>
              <a:spcAft>
                <a:spcPts val="282"/>
              </a:spcAft>
              <a:buFont typeface="Arial" pitchFamily="34" charset="0"/>
              <a:buChar char="‒"/>
              <a:defRPr sz="1300">
                <a:solidFill>
                  <a:schemeClr val="accent1"/>
                </a:solidFill>
              </a:defRPr>
            </a:lvl7pPr>
            <a:lvl8pPr marL="1177353" indent="-162651" defTabSz="859512">
              <a:spcBef>
                <a:spcPts val="0"/>
              </a:spcBef>
              <a:spcAft>
                <a:spcPts val="282"/>
              </a:spcAft>
              <a:buFont typeface="Arial" pitchFamily="34" charset="0"/>
              <a:buChar char="•"/>
              <a:defRPr sz="1300">
                <a:solidFill>
                  <a:schemeClr val="accent1"/>
                </a:solidFill>
              </a:defRPr>
            </a:lvl8pPr>
            <a:lvl9pPr marL="1348956" indent="-171605" defTabSz="859512">
              <a:spcBef>
                <a:spcPts val="0"/>
              </a:spcBef>
              <a:spcAft>
                <a:spcPts val="282"/>
              </a:spcAft>
              <a:buFont typeface="Arial" pitchFamily="34" charset="0"/>
              <a:buChar char="‒"/>
              <a:defRPr sz="1300">
                <a:solidFill>
                  <a:schemeClr val="accent1"/>
                </a:solidFill>
              </a:defRPr>
            </a:lvl9pPr>
          </a:lstStyle>
          <a:p>
            <a:r>
              <a:rPr lang="en-US" altLang="zh-CN" sz="1800" dirty="0"/>
              <a:t>Information got from WIND, currently sample only includes bond issuers, but  strategy can be facilitated</a:t>
            </a:r>
            <a:endParaRPr lang="zh-CN" altLang="en-US" sz="1800" dirty="0"/>
          </a:p>
        </p:txBody>
      </p:sp>
    </p:spTree>
    <p:extLst>
      <p:ext uri="{BB962C8B-B14F-4D97-AF65-F5344CB8AC3E}">
        <p14:creationId xmlns:p14="http://schemas.microsoft.com/office/powerpoint/2010/main" val="394985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9" name="think-cell 幻灯片" r:id="rId5" imgW="425" imgH="424" progId="TCLayout.ActiveDocument.1">
                  <p:embed/>
                </p:oleObj>
              </mc:Choice>
              <mc:Fallback>
                <p:oleObj name="think-cell 幻灯片" r:id="rId5" imgW="425" imgH="424" progId="TCLayout.ActiveDocument.1">
                  <p:embed/>
                  <p:pic>
                    <p:nvPicPr>
                      <p:cNvPr id="3" name="对象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4"/>
          <p:cNvSpPr>
            <a:spLocks noChangeArrowheads="1"/>
          </p:cNvSpPr>
          <p:nvPr/>
        </p:nvSpPr>
        <p:spPr bwMode="gray">
          <a:xfrm>
            <a:off x="680381" y="740240"/>
            <a:ext cx="1552575" cy="439151"/>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sz="2800" dirty="0">
                <a:solidFill>
                  <a:schemeClr val="bg1"/>
                </a:solidFill>
                <a:latin typeface="仿宋" panose="02010609060101010101" pitchFamily="49" charset="-122"/>
                <a:ea typeface="仿宋" panose="02010609060101010101" pitchFamily="49" charset="-122"/>
              </a:rPr>
              <a:t>5</a:t>
            </a:r>
          </a:p>
        </p:txBody>
      </p:sp>
      <p:sp>
        <p:nvSpPr>
          <p:cNvPr id="5" name="Rectangle 7"/>
          <p:cNvSpPr>
            <a:spLocks noChangeArrowheads="1"/>
          </p:cNvSpPr>
          <p:nvPr/>
        </p:nvSpPr>
        <p:spPr bwMode="gray">
          <a:xfrm>
            <a:off x="680381" y="2270912"/>
            <a:ext cx="1552575" cy="439151"/>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sz="2800" dirty="0">
                <a:solidFill>
                  <a:schemeClr val="bg1"/>
                </a:solidFill>
                <a:latin typeface="仿宋" panose="02010609060101010101" pitchFamily="49" charset="-122"/>
                <a:ea typeface="仿宋" panose="02010609060101010101" pitchFamily="49" charset="-122"/>
              </a:rPr>
              <a:t>6</a:t>
            </a:r>
          </a:p>
        </p:txBody>
      </p:sp>
      <p:sp>
        <p:nvSpPr>
          <p:cNvPr id="8" name="Text Placeholder 22"/>
          <p:cNvSpPr txBox="1">
            <a:spLocks/>
          </p:cNvSpPr>
          <p:nvPr/>
        </p:nvSpPr>
        <p:spPr bwMode="auto">
          <a:xfrm>
            <a:off x="2328450" y="740240"/>
            <a:ext cx="8867533" cy="331877"/>
          </a:xfrm>
          <a:prstGeom prst="rect">
            <a:avLst/>
          </a:prstGeom>
        </p:spPr>
        <p:txBody>
          <a:bodyPr wrap="square" lIns="36000" tIns="36000" rIns="36000" bIns="36000">
            <a:sp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lvl="1" indent="0">
              <a:spcBef>
                <a:spcPts val="400"/>
              </a:spcBef>
              <a:spcAft>
                <a:spcPts val="0"/>
              </a:spcAft>
              <a:buNone/>
            </a:pPr>
            <a:r>
              <a:rPr lang="en-US" altLang="zh-CN" sz="1800" b="1" dirty="0">
                <a:solidFill>
                  <a:srgbClr val="313131"/>
                </a:solidFill>
                <a:latin typeface="仿宋" panose="02010609060101010101" pitchFamily="49" charset="-122"/>
                <a:ea typeface="仿宋" panose="02010609060101010101" pitchFamily="49" charset="-122"/>
              </a:rPr>
              <a:t>Use the classifier to predict sentiment score for the unlabeled samples.</a:t>
            </a:r>
          </a:p>
        </p:txBody>
      </p:sp>
      <p:sp>
        <p:nvSpPr>
          <p:cNvPr id="18" name="Text Placeholder 22"/>
          <p:cNvSpPr txBox="1">
            <a:spLocks/>
          </p:cNvSpPr>
          <p:nvPr/>
        </p:nvSpPr>
        <p:spPr bwMode="auto">
          <a:xfrm>
            <a:off x="2328450" y="2270912"/>
            <a:ext cx="9466246" cy="331877"/>
          </a:xfrm>
          <a:prstGeom prst="rect">
            <a:avLst/>
          </a:prstGeom>
        </p:spPr>
        <p:txBody>
          <a:bodyPr wrap="square" lIns="36000" tIns="36000" rIns="36000" bIns="36000">
            <a:sp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lvl="1" indent="0">
              <a:spcBef>
                <a:spcPts val="400"/>
              </a:spcBef>
              <a:spcAft>
                <a:spcPts val="0"/>
              </a:spcAft>
              <a:buNone/>
            </a:pPr>
            <a:r>
              <a:rPr lang="en-US" altLang="zh-CN" sz="1800" b="1" dirty="0">
                <a:solidFill>
                  <a:srgbClr val="313131"/>
                </a:solidFill>
                <a:latin typeface="仿宋" panose="02010609060101010101" pitchFamily="49" charset="-122"/>
                <a:ea typeface="仿宋" panose="02010609060101010101" pitchFamily="49" charset="-122"/>
              </a:rPr>
              <a:t>Estimation:</a:t>
            </a:r>
          </a:p>
        </p:txBody>
      </p:sp>
      <p:sp>
        <p:nvSpPr>
          <p:cNvPr id="19" name="Text Placeholder 22">
            <a:extLst>
              <a:ext uri="{FF2B5EF4-FFF2-40B4-BE49-F238E27FC236}">
                <a16:creationId xmlns:a16="http://schemas.microsoft.com/office/drawing/2014/main" id="{5B0F0D32-DF9C-4C34-AC35-EC77F605AF91}"/>
              </a:ext>
            </a:extLst>
          </p:cNvPr>
          <p:cNvSpPr txBox="1">
            <a:spLocks/>
          </p:cNvSpPr>
          <p:nvPr/>
        </p:nvSpPr>
        <p:spPr bwMode="auto">
          <a:xfrm>
            <a:off x="346161" y="6117760"/>
            <a:ext cx="11448535" cy="625483"/>
          </a:xfrm>
          <a:prstGeom prst="rect">
            <a:avLst/>
          </a:prstGeom>
        </p:spPr>
        <p:txBody>
          <a:bodyPr wrap="square" lIns="36000" tIns="36000" rIns="36000" bIns="36000">
            <a:sp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lvl="1" indent="0">
              <a:spcBef>
                <a:spcPts val="400"/>
              </a:spcBef>
              <a:spcAft>
                <a:spcPts val="0"/>
              </a:spcAft>
              <a:buNone/>
            </a:pPr>
            <a:r>
              <a:rPr lang="en-US" altLang="zh-CN" sz="1800" dirty="0">
                <a:solidFill>
                  <a:srgbClr val="313131"/>
                </a:solidFill>
                <a:latin typeface="仿宋" panose="02010609060101010101" pitchFamily="49" charset="-122"/>
                <a:ea typeface="仿宋" panose="02010609060101010101" pitchFamily="49" charset="-122"/>
              </a:rPr>
              <a:t>Given the fact that sentiment of US investors are exogenous to Chinese traders a prior, </a:t>
            </a:r>
            <a:r>
              <a:rPr lang="en-US" altLang="zh-CN" sz="1800" b="1" dirty="0">
                <a:solidFill>
                  <a:srgbClr val="313131"/>
                </a:solidFill>
                <a:latin typeface="仿宋" panose="02010609060101010101" pitchFamily="49" charset="-122"/>
                <a:ea typeface="仿宋" panose="02010609060101010101" pitchFamily="49" charset="-122"/>
              </a:rPr>
              <a:t>the Wald estimator β</a:t>
            </a:r>
            <a:r>
              <a:rPr lang="en-US" altLang="zh-CN" sz="1800" b="1" baseline="-25000" dirty="0">
                <a:solidFill>
                  <a:srgbClr val="313131"/>
                </a:solidFill>
                <a:latin typeface="仿宋" panose="02010609060101010101" pitchFamily="49" charset="-122"/>
                <a:ea typeface="仿宋" panose="02010609060101010101" pitchFamily="49" charset="-122"/>
              </a:rPr>
              <a:t>2</a:t>
            </a:r>
            <a:r>
              <a:rPr lang="en-US" altLang="zh-CN" sz="1800" b="1" dirty="0">
                <a:solidFill>
                  <a:srgbClr val="313131"/>
                </a:solidFill>
                <a:latin typeface="仿宋" panose="02010609060101010101" pitchFamily="49" charset="-122"/>
                <a:ea typeface="仿宋" panose="02010609060101010101" pitchFamily="49" charset="-122"/>
              </a:rPr>
              <a:t>/δ gives the causal effect of investor sentiment on stock price</a:t>
            </a:r>
          </a:p>
        </p:txBody>
      </p:sp>
      <p:pic>
        <p:nvPicPr>
          <p:cNvPr id="11" name="图片 10">
            <a:extLst>
              <a:ext uri="{FF2B5EF4-FFF2-40B4-BE49-F238E27FC236}">
                <a16:creationId xmlns:a16="http://schemas.microsoft.com/office/drawing/2014/main" id="{05E438B5-4C86-4408-AA86-0F9C17B1A632}"/>
              </a:ext>
            </a:extLst>
          </p:cNvPr>
          <p:cNvPicPr>
            <a:picLocks noChangeAspect="1"/>
          </p:cNvPicPr>
          <p:nvPr/>
        </p:nvPicPr>
        <p:blipFill>
          <a:blip r:embed="rId7"/>
          <a:stretch>
            <a:fillRect/>
          </a:stretch>
        </p:blipFill>
        <p:spPr>
          <a:xfrm>
            <a:off x="2695181" y="2671250"/>
            <a:ext cx="7240617" cy="3380463"/>
          </a:xfrm>
          <a:prstGeom prst="rect">
            <a:avLst/>
          </a:prstGeom>
        </p:spPr>
      </p:pic>
      <p:sp>
        <p:nvSpPr>
          <p:cNvPr id="9" name="Rectangle 4">
            <a:extLst>
              <a:ext uri="{FF2B5EF4-FFF2-40B4-BE49-F238E27FC236}">
                <a16:creationId xmlns:a16="http://schemas.microsoft.com/office/drawing/2014/main" id="{8EEBF98B-9091-4065-BA7A-A63DBCBD84F5}"/>
              </a:ext>
            </a:extLst>
          </p:cNvPr>
          <p:cNvSpPr>
            <a:spLocks noChangeArrowheads="1"/>
          </p:cNvSpPr>
          <p:nvPr/>
        </p:nvSpPr>
        <p:spPr bwMode="gray">
          <a:xfrm>
            <a:off x="680381" y="1513912"/>
            <a:ext cx="1552575" cy="439151"/>
          </a:xfrm>
          <a:prstGeom prst="homePlate">
            <a:avLst/>
          </a:prstGeom>
          <a:solidFill>
            <a:srgbClr val="0070C0"/>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sz="2800" dirty="0">
                <a:solidFill>
                  <a:schemeClr val="bg1"/>
                </a:solidFill>
                <a:latin typeface="仿宋" panose="02010609060101010101" pitchFamily="49" charset="-122"/>
                <a:ea typeface="仿宋" panose="02010609060101010101" pitchFamily="49" charset="-122"/>
              </a:rPr>
              <a:t>5</a:t>
            </a:r>
          </a:p>
        </p:txBody>
      </p:sp>
      <p:sp>
        <p:nvSpPr>
          <p:cNvPr id="10" name="Text Placeholder 22">
            <a:extLst>
              <a:ext uri="{FF2B5EF4-FFF2-40B4-BE49-F238E27FC236}">
                <a16:creationId xmlns:a16="http://schemas.microsoft.com/office/drawing/2014/main" id="{11139281-6F1F-4C3F-88D6-D2069900FEF0}"/>
              </a:ext>
            </a:extLst>
          </p:cNvPr>
          <p:cNvSpPr txBox="1">
            <a:spLocks/>
          </p:cNvSpPr>
          <p:nvPr/>
        </p:nvSpPr>
        <p:spPr bwMode="auto">
          <a:xfrm>
            <a:off x="2328450" y="1395099"/>
            <a:ext cx="8867533" cy="676779"/>
          </a:xfrm>
          <a:prstGeom prst="rect">
            <a:avLst/>
          </a:prstGeom>
        </p:spPr>
        <p:txBody>
          <a:bodyPr wrap="square" lIns="36000" tIns="36000" rIns="36000" bIns="36000">
            <a:sp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lvl="1" indent="0">
              <a:spcBef>
                <a:spcPts val="400"/>
              </a:spcBef>
              <a:spcAft>
                <a:spcPts val="0"/>
              </a:spcAft>
              <a:buNone/>
            </a:pPr>
            <a:r>
              <a:rPr lang="en-US" altLang="zh-CN" sz="1800" b="1" dirty="0">
                <a:solidFill>
                  <a:srgbClr val="313131"/>
                </a:solidFill>
                <a:latin typeface="仿宋" panose="02010609060101010101" pitchFamily="49" charset="-122"/>
                <a:ea typeface="仿宋" panose="02010609060101010101" pitchFamily="49" charset="-122"/>
              </a:rPr>
              <a:t>Conduct the same exercise, but using news scraped from WSJ </a:t>
            </a:r>
            <a:r>
              <a:rPr lang="en-US" altLang="zh-CN" sz="1800" b="1" dirty="0" err="1">
                <a:solidFill>
                  <a:srgbClr val="313131"/>
                </a:solidFill>
                <a:latin typeface="仿宋" panose="02010609060101010101" pitchFamily="49" charset="-122"/>
                <a:ea typeface="仿宋" panose="02010609060101010101" pitchFamily="49" charset="-122"/>
              </a:rPr>
              <a:t>chinese</a:t>
            </a:r>
            <a:r>
              <a:rPr lang="en-US" altLang="zh-CN" sz="1800" b="1" dirty="0">
                <a:solidFill>
                  <a:srgbClr val="313131"/>
                </a:solidFill>
                <a:latin typeface="仿宋" panose="02010609060101010101" pitchFamily="49" charset="-122"/>
                <a:ea typeface="仿宋" panose="02010609060101010101" pitchFamily="49" charset="-122"/>
              </a:rPr>
              <a:t>.</a:t>
            </a:r>
          </a:p>
          <a:p>
            <a:pPr marL="0" lvl="1" indent="0">
              <a:spcBef>
                <a:spcPts val="400"/>
              </a:spcBef>
              <a:spcAft>
                <a:spcPts val="0"/>
              </a:spcAft>
              <a:buNone/>
            </a:pPr>
            <a:r>
              <a:rPr lang="en-US" altLang="zh-CN" sz="1800" dirty="0">
                <a:solidFill>
                  <a:srgbClr val="313131"/>
                </a:solidFill>
                <a:latin typeface="仿宋" panose="02010609060101010101" pitchFamily="49" charset="-122"/>
                <a:ea typeface="仿宋" panose="02010609060101010101" pitchFamily="49" charset="-122"/>
              </a:rPr>
              <a:t>(here I use the textual analysis package available in python directly)</a:t>
            </a:r>
          </a:p>
        </p:txBody>
      </p:sp>
    </p:spTree>
    <p:extLst>
      <p:ext uri="{BB962C8B-B14F-4D97-AF65-F5344CB8AC3E}">
        <p14:creationId xmlns:p14="http://schemas.microsoft.com/office/powerpoint/2010/main" val="356589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3" name="think-cell 幻灯片" r:id="rId11" imgW="425" imgH="424" progId="TCLayout.ActiveDocument.1">
                  <p:embed/>
                </p:oleObj>
              </mc:Choice>
              <mc:Fallback>
                <p:oleObj name="think-cell 幻灯片" r:id="rId11" imgW="425" imgH="424" progId="TCLayout.ActiveDocument.1">
                  <p:embed/>
                  <p:pic>
                    <p:nvPicPr>
                      <p:cNvPr id="4" name="对象 3" hidden="1"/>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矩形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zh-CN" altLang="en-US" sz="2800" dirty="0">
              <a:latin typeface="Calibri" panose="020F0502020204030204" pitchFamily="34" charset="0"/>
              <a:ea typeface="宋体" panose="02010600030101010101" pitchFamily="2" charset="-122"/>
              <a:sym typeface="Calibri" panose="020F0502020204030204" pitchFamily="34" charset="0"/>
            </a:endParaRPr>
          </a:p>
        </p:txBody>
      </p:sp>
      <p:sp>
        <p:nvSpPr>
          <p:cNvPr id="48" name="文本占位符 2">
            <a:hlinkClick r:id="rId13" action="ppaction://hlinksldjump"/>
          </p:cNvPr>
          <p:cNvSpPr>
            <a:spLocks noGrp="1"/>
          </p:cNvSpPr>
          <p:nvPr>
            <p:custDataLst>
              <p:tags r:id="rId4"/>
            </p:custDataLst>
          </p:nvPr>
        </p:nvSpPr>
        <p:spPr bwMode="gray">
          <a:xfrm>
            <a:off x="838200" y="3697288"/>
            <a:ext cx="10515600" cy="668338"/>
          </a:xfrm>
          <a:prstGeom prst="rect">
            <a:avLst/>
          </a:prstGeom>
          <a:solidFill>
            <a:schemeClr val="bg2"/>
          </a:solidFill>
          <a:ln w="38100" algn="ctr">
            <a:solidFill>
              <a:schemeClr val="bg1"/>
            </a:solidFill>
          </a:ln>
        </p:spPr>
        <p:txBody>
          <a:bodyPr vert="horz" wrap="none" lIns="142875" tIns="141288"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Main results</a:t>
            </a:r>
          </a:p>
        </p:txBody>
      </p:sp>
      <p:sp>
        <p:nvSpPr>
          <p:cNvPr id="13" name="文本占位符 2">
            <a:hlinkClick r:id="" action="ppaction://noaction"/>
          </p:cNvPr>
          <p:cNvSpPr>
            <a:spLocks noGrp="1"/>
          </p:cNvSpPr>
          <p:nvPr>
            <p:custDataLst>
              <p:tags r:id="rId5"/>
            </p:custDataLst>
          </p:nvPr>
        </p:nvSpPr>
        <p:spPr bwMode="gray">
          <a:xfrm>
            <a:off x="838200" y="4367213"/>
            <a:ext cx="10515600" cy="668338"/>
          </a:xfrm>
          <a:prstGeom prst="rect">
            <a:avLst/>
          </a:prstGeom>
          <a:solidFill>
            <a:schemeClr val="bg2"/>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Conclusion</a:t>
            </a:r>
          </a:p>
        </p:txBody>
      </p:sp>
      <p:sp>
        <p:nvSpPr>
          <p:cNvPr id="2" name="标题 1"/>
          <p:cNvSpPr>
            <a:spLocks noGrp="1"/>
          </p:cNvSpPr>
          <p:nvPr>
            <p:ph type="title"/>
          </p:nvPr>
        </p:nvSpPr>
        <p:spPr/>
        <p:txBody>
          <a:bodyPr/>
          <a:lstStyle/>
          <a:p>
            <a:r>
              <a:rPr lang="en-US" altLang="zh-CN" dirty="0">
                <a:latin typeface="仿宋" panose="02010609060101010101" pitchFamily="49" charset="-122"/>
                <a:ea typeface="仿宋" panose="02010609060101010101" pitchFamily="49" charset="-122"/>
              </a:rPr>
              <a:t>Guidelines</a:t>
            </a:r>
            <a:endParaRPr lang="zh-CN" altLang="en-US" dirty="0">
              <a:latin typeface="仿宋" panose="02010609060101010101" pitchFamily="49" charset="-122"/>
              <a:ea typeface="仿宋" panose="02010609060101010101" pitchFamily="49" charset="-122"/>
            </a:endParaRPr>
          </a:p>
        </p:txBody>
      </p:sp>
      <p:sp>
        <p:nvSpPr>
          <p:cNvPr id="11" name="文本占位符 2">
            <a:hlinkClick r:id="rId13" action="ppaction://hlinksldjump"/>
            <a:extLst>
              <a:ext uri="{FF2B5EF4-FFF2-40B4-BE49-F238E27FC236}">
                <a16:creationId xmlns:a16="http://schemas.microsoft.com/office/drawing/2014/main" id="{C9CA3BEF-D357-48B4-B344-B12A4C336659}"/>
              </a:ext>
            </a:extLst>
          </p:cNvPr>
          <p:cNvSpPr>
            <a:spLocks noGrp="1"/>
          </p:cNvSpPr>
          <p:nvPr>
            <p:custDataLst>
              <p:tags r:id="rId6"/>
            </p:custDataLst>
          </p:nvPr>
        </p:nvSpPr>
        <p:spPr bwMode="gray">
          <a:xfrm>
            <a:off x="838200" y="1689100"/>
            <a:ext cx="10515600" cy="668338"/>
          </a:xfrm>
          <a:prstGeom prst="rect">
            <a:avLst/>
          </a:prstGeom>
          <a:solidFill>
            <a:schemeClr val="bg2"/>
          </a:solidFill>
          <a:ln w="38100" algn="ctr">
            <a:solidFill>
              <a:schemeClr val="bg1"/>
            </a:solidFill>
          </a:ln>
        </p:spPr>
        <p:txBody>
          <a:bodyPr vert="horz" wrap="none" lIns="142875" tIns="141288" rIns="0" bIns="1428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Introduction</a:t>
            </a:r>
          </a:p>
        </p:txBody>
      </p:sp>
      <p:sp>
        <p:nvSpPr>
          <p:cNvPr id="12" name="文本占位符 2">
            <a:hlinkClick r:id="rId14" action="ppaction://hlinksldjump"/>
            <a:extLst>
              <a:ext uri="{FF2B5EF4-FFF2-40B4-BE49-F238E27FC236}">
                <a16:creationId xmlns:a16="http://schemas.microsoft.com/office/drawing/2014/main" id="{64458F59-8EE9-48BE-8116-FC2C1EA4FE9A}"/>
              </a:ext>
            </a:extLst>
          </p:cNvPr>
          <p:cNvSpPr>
            <a:spLocks noGrp="1"/>
          </p:cNvSpPr>
          <p:nvPr>
            <p:custDataLst>
              <p:tags r:id="rId7"/>
            </p:custDataLst>
          </p:nvPr>
        </p:nvSpPr>
        <p:spPr bwMode="gray">
          <a:xfrm>
            <a:off x="838200" y="2359025"/>
            <a:ext cx="10515600" cy="668338"/>
          </a:xfrm>
          <a:prstGeom prst="rect">
            <a:avLst/>
          </a:prstGeom>
          <a:solidFill>
            <a:schemeClr val="bg2"/>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dirty="0">
                <a:latin typeface="仿宋" panose="02010609060101010101" pitchFamily="49" charset="-122"/>
                <a:ea typeface="仿宋" panose="02010609060101010101" pitchFamily="49" charset="-122"/>
              </a:rPr>
              <a:t>Project Roadmap</a:t>
            </a:r>
          </a:p>
        </p:txBody>
      </p:sp>
      <p:sp>
        <p:nvSpPr>
          <p:cNvPr id="14" name="文本占位符 2">
            <a:extLst>
              <a:ext uri="{FF2B5EF4-FFF2-40B4-BE49-F238E27FC236}">
                <a16:creationId xmlns:a16="http://schemas.microsoft.com/office/drawing/2014/main" id="{03214E34-EA7E-41FE-8642-96F7618F9A07}"/>
              </a:ext>
            </a:extLst>
          </p:cNvPr>
          <p:cNvSpPr>
            <a:spLocks noGrp="1"/>
          </p:cNvSpPr>
          <p:nvPr>
            <p:custDataLst>
              <p:tags r:id="rId8"/>
            </p:custDataLst>
          </p:nvPr>
        </p:nvSpPr>
        <p:spPr bwMode="gray">
          <a:xfrm>
            <a:off x="838200" y="3028157"/>
            <a:ext cx="10515600" cy="668338"/>
          </a:xfrm>
          <a:prstGeom prst="rect">
            <a:avLst/>
          </a:prstGeom>
          <a:solidFill>
            <a:schemeClr val="accent1"/>
          </a:solidFill>
          <a:ln w="38100" algn="ctr">
            <a:solidFill>
              <a:schemeClr val="bg1"/>
            </a:solidFill>
          </a:ln>
        </p:spPr>
        <p:txBody>
          <a:bodyPr vert="horz" wrap="none" lIns="142875" tIns="142875" rIns="0" bIns="1412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zh-CN" b="1" dirty="0">
                <a:solidFill>
                  <a:schemeClr val="bg1"/>
                </a:solidFill>
                <a:latin typeface="仿宋" panose="02010609060101010101" pitchFamily="49" charset="-122"/>
                <a:ea typeface="仿宋" panose="02010609060101010101" pitchFamily="49" charset="-122"/>
              </a:rPr>
              <a:t>Summary Statistics</a:t>
            </a:r>
          </a:p>
        </p:txBody>
      </p:sp>
    </p:spTree>
    <p:extLst>
      <p:ext uri="{BB962C8B-B14F-4D97-AF65-F5344CB8AC3E}">
        <p14:creationId xmlns:p14="http://schemas.microsoft.com/office/powerpoint/2010/main" val="227483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8DBE7C6-F9BB-4EB7-9618-428C17255565}"/>
              </a:ext>
            </a:extLst>
          </p:cNvPr>
          <p:cNvPicPr>
            <a:picLocks noChangeAspect="1"/>
          </p:cNvPicPr>
          <p:nvPr/>
        </p:nvPicPr>
        <p:blipFill>
          <a:blip r:embed="rId5"/>
          <a:stretch>
            <a:fillRect/>
          </a:stretch>
        </p:blipFill>
        <p:spPr>
          <a:xfrm>
            <a:off x="538539" y="1206653"/>
            <a:ext cx="11039707" cy="2808631"/>
          </a:xfrm>
          <a:prstGeom prst="rect">
            <a:avLst/>
          </a:prstGeom>
        </p:spPr>
      </p:pic>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7" name="think-cell 幻灯片" r:id="rId6" imgW="425" imgH="424" progId="TCLayout.ActiveDocument.1">
                  <p:embed/>
                </p:oleObj>
              </mc:Choice>
              <mc:Fallback>
                <p:oleObj name="think-cell 幻灯片" r:id="rId6" imgW="425" imgH="424" progId="TCLayout.ActiveDocument.1">
                  <p:embed/>
                  <p:pic>
                    <p:nvPicPr>
                      <p:cNvPr id="3" name="对象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419109" y="27086"/>
            <a:ext cx="11234352" cy="1325563"/>
          </a:xfrm>
        </p:spPr>
        <p:txBody>
          <a:bodyPr>
            <a:normAutofit/>
          </a:bodyPr>
          <a:lstStyle/>
          <a:p>
            <a:r>
              <a:rPr lang="en-US" altLang="zh-CN" sz="4000" dirty="0">
                <a:latin typeface="仿宋" panose="02010609060101010101" pitchFamily="49" charset="-122"/>
                <a:ea typeface="仿宋" panose="02010609060101010101" pitchFamily="49" charset="-122"/>
              </a:rPr>
              <a:t>Labeling Strategy Effectiveness and In-sample performance</a:t>
            </a:r>
            <a:endParaRPr lang="zh-CN" altLang="en-US" sz="4000" dirty="0">
              <a:latin typeface="仿宋" panose="02010609060101010101" pitchFamily="49" charset="-122"/>
              <a:ea typeface="仿宋" panose="02010609060101010101" pitchFamily="49" charset="-122"/>
            </a:endParaRPr>
          </a:p>
        </p:txBody>
      </p:sp>
      <p:pic>
        <p:nvPicPr>
          <p:cNvPr id="14" name="图片 13">
            <a:extLst>
              <a:ext uri="{FF2B5EF4-FFF2-40B4-BE49-F238E27FC236}">
                <a16:creationId xmlns:a16="http://schemas.microsoft.com/office/drawing/2014/main" id="{63507BB4-FC1B-47E1-B56A-84BD18B307EE}"/>
              </a:ext>
            </a:extLst>
          </p:cNvPr>
          <p:cNvPicPr>
            <a:picLocks noChangeAspect="1"/>
          </p:cNvPicPr>
          <p:nvPr/>
        </p:nvPicPr>
        <p:blipFill>
          <a:blip r:embed="rId8"/>
          <a:stretch>
            <a:fillRect/>
          </a:stretch>
        </p:blipFill>
        <p:spPr>
          <a:xfrm>
            <a:off x="1975484" y="3974303"/>
            <a:ext cx="3656912" cy="2924678"/>
          </a:xfrm>
          <a:prstGeom prst="rect">
            <a:avLst/>
          </a:prstGeom>
        </p:spPr>
      </p:pic>
      <p:pic>
        <p:nvPicPr>
          <p:cNvPr id="17" name="图片 16">
            <a:extLst>
              <a:ext uri="{FF2B5EF4-FFF2-40B4-BE49-F238E27FC236}">
                <a16:creationId xmlns:a16="http://schemas.microsoft.com/office/drawing/2014/main" id="{B1F63160-6519-40D1-B4CA-9F6830536017}"/>
              </a:ext>
            </a:extLst>
          </p:cNvPr>
          <p:cNvPicPr>
            <a:picLocks noChangeAspect="1"/>
          </p:cNvPicPr>
          <p:nvPr/>
        </p:nvPicPr>
        <p:blipFill>
          <a:blip r:embed="rId9"/>
          <a:stretch>
            <a:fillRect/>
          </a:stretch>
        </p:blipFill>
        <p:spPr>
          <a:xfrm>
            <a:off x="6202254" y="4027122"/>
            <a:ext cx="3541549" cy="2819040"/>
          </a:xfrm>
          <a:prstGeom prst="rect">
            <a:avLst/>
          </a:prstGeom>
        </p:spPr>
      </p:pic>
    </p:spTree>
    <p:extLst>
      <p:ext uri="{BB962C8B-B14F-4D97-AF65-F5344CB8AC3E}">
        <p14:creationId xmlns:p14="http://schemas.microsoft.com/office/powerpoint/2010/main" val="148164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extLst>
              <p:ext uri="{D42A27DB-BD31-4B8C-83A1-F6EECF244321}">
                <p14:modId xmlns:p14="http://schemas.microsoft.com/office/powerpoint/2010/main" val="10325428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 name="think-cell 幻灯片" r:id="rId5" imgW="425" imgH="424" progId="TCLayout.ActiveDocument.1">
                  <p:embed/>
                </p:oleObj>
              </mc:Choice>
              <mc:Fallback>
                <p:oleObj name="think-cell 幻灯片"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404241" y="-17518"/>
            <a:ext cx="11601906" cy="1325563"/>
          </a:xfrm>
        </p:spPr>
        <p:txBody>
          <a:bodyPr>
            <a:normAutofit/>
          </a:bodyPr>
          <a:lstStyle/>
          <a:p>
            <a:r>
              <a:rPr lang="en-US" altLang="zh-CN" sz="3000" dirty="0">
                <a:latin typeface="仿宋" panose="02010609060101010101" pitchFamily="49" charset="-122"/>
                <a:ea typeface="仿宋" panose="02010609060101010101" pitchFamily="49" charset="-122"/>
              </a:rPr>
              <a:t>Descriptive statistics (sorted on sentiment score quintiles)</a:t>
            </a:r>
            <a:endParaRPr lang="zh-CN" altLang="en-US" sz="3000" dirty="0">
              <a:latin typeface="仿宋" panose="02010609060101010101" pitchFamily="49" charset="-122"/>
              <a:ea typeface="仿宋" panose="02010609060101010101" pitchFamily="49" charset="-122"/>
            </a:endParaRPr>
          </a:p>
        </p:txBody>
      </p:sp>
      <p:sp>
        <p:nvSpPr>
          <p:cNvPr id="14" name="文本框 13">
            <a:extLst>
              <a:ext uri="{FF2B5EF4-FFF2-40B4-BE49-F238E27FC236}">
                <a16:creationId xmlns:a16="http://schemas.microsoft.com/office/drawing/2014/main" id="{5462ACA8-60A4-44AF-A0C8-6DEB407554C4}"/>
              </a:ext>
            </a:extLst>
          </p:cNvPr>
          <p:cNvSpPr txBox="1"/>
          <p:nvPr/>
        </p:nvSpPr>
        <p:spPr>
          <a:xfrm>
            <a:off x="7746691" y="1367882"/>
            <a:ext cx="4133386" cy="4801314"/>
          </a:xfrm>
          <a:prstGeom prst="rect">
            <a:avLst/>
          </a:prstGeom>
          <a:noFill/>
        </p:spPr>
        <p:txBody>
          <a:bodyPr wrap="square" rtlCol="0">
            <a:spAutoFit/>
          </a:bodyPr>
          <a:lstStyle/>
          <a:p>
            <a:pPr marL="285750" indent="-285750">
              <a:buFont typeface="Arial" panose="020B0604020202020204" pitchFamily="34" charset="0"/>
              <a:buChar char="•"/>
            </a:pPr>
            <a:r>
              <a:rPr lang="en-US" altLang="zh-CN" sz="1800" b="0" i="0" u="none" strike="noStrike" dirty="0">
                <a:solidFill>
                  <a:srgbClr val="000000"/>
                </a:solidFill>
                <a:effectLst/>
                <a:latin typeface="Calibri" panose="020F0502020204030204" pitchFamily="34" charset="0"/>
                <a:ea typeface="等线" panose="02010600030101010101" pitchFamily="2" charset="-122"/>
              </a:rPr>
              <a:t>outperform the universal labels</a:t>
            </a:r>
            <a:r>
              <a:rPr lang="en-US" altLang="zh-CN" dirty="0"/>
              <a:t> in the sense that it </a:t>
            </a:r>
            <a:r>
              <a:rPr lang="en-US" altLang="zh-CN" sz="1800" b="0" i="0" u="none" strike="noStrike" dirty="0">
                <a:solidFill>
                  <a:srgbClr val="000000"/>
                </a:solidFill>
                <a:effectLst/>
                <a:latin typeface="Calibri" panose="020F0502020204030204" pitchFamily="34" charset="0"/>
                <a:ea typeface="等线" panose="02010600030101010101" pitchFamily="2" charset="-122"/>
              </a:rPr>
              <a:t>captures significantly larger variations across sentiment portfolios</a:t>
            </a:r>
          </a:p>
          <a:p>
            <a:pPr marL="285750" indent="-285750">
              <a:buFont typeface="Arial" panose="020B0604020202020204" pitchFamily="34" charset="0"/>
              <a:buChar char="•"/>
            </a:pPr>
            <a:r>
              <a:rPr lang="en-US" altLang="zh-CN" dirty="0">
                <a:solidFill>
                  <a:srgbClr val="000000"/>
                </a:solidFill>
                <a:latin typeface="Calibri" panose="020F0502020204030204" pitchFamily="34" charset="0"/>
                <a:ea typeface="等线" panose="02010600030101010101" pitchFamily="2" charset="-122"/>
              </a:rPr>
              <a:t>“hot” stocks are</a:t>
            </a:r>
          </a:p>
          <a:p>
            <a:pPr marL="742950" lvl="1" indent="-285750">
              <a:buFont typeface="Arial" panose="020B0604020202020204" pitchFamily="34" charset="0"/>
              <a:buChar char="•"/>
            </a:pPr>
            <a:r>
              <a:rPr lang="en-US" altLang="zh-CN" dirty="0">
                <a:solidFill>
                  <a:srgbClr val="000000"/>
                </a:solidFill>
                <a:latin typeface="Calibri" panose="020F0502020204030204" pitchFamily="34" charset="0"/>
                <a:ea typeface="等线" panose="02010600030101010101" pitchFamily="2" charset="-122"/>
              </a:rPr>
              <a:t>higher priced</a:t>
            </a:r>
          </a:p>
          <a:p>
            <a:pPr marL="742950" lvl="1" indent="-285750">
              <a:buFont typeface="Arial" panose="020B0604020202020204" pitchFamily="34" charset="0"/>
              <a:buChar char="•"/>
            </a:pPr>
            <a:r>
              <a:rPr lang="en-US" altLang="zh-CN" dirty="0">
                <a:solidFill>
                  <a:srgbClr val="000000"/>
                </a:solidFill>
                <a:latin typeface="Calibri" panose="020F0502020204030204" pitchFamily="34" charset="0"/>
                <a:ea typeface="等线" panose="02010600030101010101" pitchFamily="2" charset="-122"/>
              </a:rPr>
              <a:t>more liquid</a:t>
            </a:r>
          </a:p>
          <a:p>
            <a:pPr marL="742950" lvl="1" indent="-285750">
              <a:buFont typeface="Arial" panose="020B0604020202020204" pitchFamily="34" charset="0"/>
              <a:buChar char="•"/>
            </a:pPr>
            <a:r>
              <a:rPr lang="en-US" altLang="zh-CN" dirty="0">
                <a:solidFill>
                  <a:srgbClr val="000000"/>
                </a:solidFill>
                <a:latin typeface="Calibri" panose="020F0502020204030204" pitchFamily="34" charset="0"/>
                <a:ea typeface="等线" panose="02010600030101010101" pitchFamily="2" charset="-122"/>
              </a:rPr>
              <a:t>larger risk exposure</a:t>
            </a:r>
          </a:p>
          <a:p>
            <a:pPr marL="742950" lvl="1" indent="-285750">
              <a:buFont typeface="Arial" panose="020B0604020202020204" pitchFamily="34" charset="0"/>
              <a:buChar char="•"/>
            </a:pPr>
            <a:r>
              <a:rPr lang="en-US" altLang="zh-CN" dirty="0">
                <a:solidFill>
                  <a:srgbClr val="000000"/>
                </a:solidFill>
                <a:latin typeface="Calibri" panose="020F0502020204030204" pitchFamily="34" charset="0"/>
                <a:ea typeface="等线" panose="02010600030101010101" pitchFamily="2" charset="-122"/>
              </a:rPr>
              <a:t>smaller</a:t>
            </a:r>
          </a:p>
          <a:p>
            <a:pPr marL="742950" lvl="1" indent="-285750">
              <a:buFont typeface="Arial" panose="020B0604020202020204" pitchFamily="34" charset="0"/>
              <a:buChar char="•"/>
            </a:pPr>
            <a:r>
              <a:rPr lang="en-US" altLang="zh-CN" dirty="0">
                <a:solidFill>
                  <a:srgbClr val="000000"/>
                </a:solidFill>
                <a:latin typeface="Calibri" panose="020F0502020204030204" pitchFamily="34" charset="0"/>
                <a:ea typeface="等线" panose="02010600030101010101" pitchFamily="2" charset="-122"/>
              </a:rPr>
              <a:t>more leveraged</a:t>
            </a:r>
          </a:p>
          <a:p>
            <a:pPr marL="742950" lvl="1" indent="-285750">
              <a:buFont typeface="Arial" panose="020B0604020202020204" pitchFamily="34" charset="0"/>
              <a:buChar char="•"/>
            </a:pPr>
            <a:r>
              <a:rPr lang="en-US" altLang="zh-CN" dirty="0">
                <a:solidFill>
                  <a:srgbClr val="000000"/>
                </a:solidFill>
                <a:latin typeface="Calibri" panose="020F0502020204030204" pitchFamily="34" charset="0"/>
                <a:ea typeface="等线" panose="02010600030101010101" pitchFamily="2" charset="-122"/>
              </a:rPr>
              <a:t>overvalued</a:t>
            </a:r>
          </a:p>
          <a:p>
            <a:pPr marL="285750" indent="-285750">
              <a:buFont typeface="Arial" panose="020B0604020202020204" pitchFamily="34" charset="0"/>
              <a:buChar char="•"/>
            </a:pPr>
            <a:r>
              <a:rPr lang="en-US" altLang="zh-CN" dirty="0">
                <a:solidFill>
                  <a:srgbClr val="000000"/>
                </a:solidFill>
                <a:latin typeface="Calibri" panose="020F0502020204030204" pitchFamily="34" charset="0"/>
                <a:ea typeface="等线" panose="02010600030101010101" pitchFamily="2" charset="-122"/>
              </a:rPr>
              <a:t>some evidence of irrationality and market inefficiency</a:t>
            </a:r>
          </a:p>
          <a:p>
            <a:pPr marL="285750" indent="-285750">
              <a:buFont typeface="Arial" panose="020B0604020202020204" pitchFamily="34" charset="0"/>
              <a:buChar char="•"/>
            </a:pPr>
            <a:r>
              <a:rPr lang="en-US" altLang="zh-CN" sz="1800" b="0" i="0" u="none" strike="noStrike" dirty="0">
                <a:solidFill>
                  <a:srgbClr val="000000"/>
                </a:solidFill>
                <a:effectLst/>
                <a:latin typeface="Calibri" panose="020F0502020204030204" pitchFamily="34" charset="0"/>
                <a:ea typeface="等线" panose="02010600030101010101" pitchFamily="2" charset="-122"/>
              </a:rPr>
              <a:t>measure </a:t>
            </a:r>
            <a:r>
              <a:rPr lang="en-US" altLang="zh-CN" dirty="0">
                <a:solidFill>
                  <a:srgbClr val="000000"/>
                </a:solidFill>
                <a:latin typeface="Calibri" panose="020F0502020204030204" pitchFamily="34" charset="0"/>
                <a:ea typeface="等线" panose="02010600030101010101" pitchFamily="2" charset="-122"/>
              </a:rPr>
              <a:t>based on universal labels, however, are rather noisy and show </a:t>
            </a:r>
            <a:r>
              <a:rPr lang="en-US" altLang="zh-CN" sz="1800" b="0" i="0" u="none" strike="noStrike" dirty="0">
                <a:solidFill>
                  <a:srgbClr val="000000"/>
                </a:solidFill>
                <a:effectLst/>
                <a:latin typeface="Calibri" panose="020F0502020204030204" pitchFamily="34" charset="0"/>
                <a:ea typeface="等线" panose="02010600030101010101" pitchFamily="2" charset="-122"/>
              </a:rPr>
              <a:t>few variation across sentiment quintiles</a:t>
            </a:r>
            <a:endParaRPr lang="en-US" altLang="zh-CN" dirty="0"/>
          </a:p>
        </p:txBody>
      </p:sp>
      <p:pic>
        <p:nvPicPr>
          <p:cNvPr id="19" name="图片 18">
            <a:extLst>
              <a:ext uri="{FF2B5EF4-FFF2-40B4-BE49-F238E27FC236}">
                <a16:creationId xmlns:a16="http://schemas.microsoft.com/office/drawing/2014/main" id="{2F175679-1EF3-470E-B680-C97D66E66722}"/>
              </a:ext>
            </a:extLst>
          </p:cNvPr>
          <p:cNvPicPr>
            <a:picLocks noChangeAspect="1"/>
          </p:cNvPicPr>
          <p:nvPr/>
        </p:nvPicPr>
        <p:blipFill>
          <a:blip r:embed="rId7"/>
          <a:stretch>
            <a:fillRect/>
          </a:stretch>
        </p:blipFill>
        <p:spPr>
          <a:xfrm>
            <a:off x="0" y="1211765"/>
            <a:ext cx="7620621" cy="5325424"/>
          </a:xfrm>
          <a:prstGeom prst="rect">
            <a:avLst/>
          </a:prstGeom>
        </p:spPr>
      </p:pic>
    </p:spTree>
    <p:extLst>
      <p:ext uri="{BB962C8B-B14F-4D97-AF65-F5344CB8AC3E}">
        <p14:creationId xmlns:p14="http://schemas.microsoft.com/office/powerpoint/2010/main" val="3190284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786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1&quot;&gt;&lt;elem m_fUsage=&quot;1.89999999999999991118E+00&quot;&gt;&lt;m_msothmcolidx val=&quot;0&quot;/&gt;&lt;m_rgb r=&quot;9E&quot; g=&quot;C6&quot; b=&quot;F8&quot;/&gt;&lt;m_nBrightness endver=&quot;26206&quot;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0QnXI8X4Y43mz3M6MavUq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nYlP9_mrYzdmVKWO9_D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jFF2qvhA3A5gLb1CUfwl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KZW1TuirvJ21Q9SuCMSJp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0QnXI8X4Y43mz3M6MavU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l_iXCW0tRyv94fIZkHCka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KZW1TuirvJ21Q9SuCMSJp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nYlP9_mrYzdmVKWO9_Df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ZW1TuirvJ21Q9SuCMSJp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0QnXI8X4Y43mz3M6MavU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KZW1TuirvJ21Q9SuCMSJp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xyXHi18Hvm..xe7LJpSLg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l_iXCW0tRyv94fIZkHCka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BoSDrHvIaqfVuMwb6o.x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CnYlP9_mrYzdmVKWO9_Df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jFF2qvhA3A5gLb1CUfwl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0QnXI8X4Y43mz3M6MavUq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KZW1TuirvJ21Q9SuCMSJp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l_iXCW0tRyv94fIZkHCka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jFF2qvhA3A5gLb1CUfwlj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l_a8TjLOpzhstufpo6p6Z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8PRBY5DTdHk2.fLMFA85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l_a8TjLOpzhstufpo6p6Z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8PRBY5DTdHk2.fLMFA85Y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l_a8TjLOpzhstufpo6p6Z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8PRBY5DTdHk2.fLMFA85Y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l_a8TjLOpzhstufpo6p6Z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dvF5ySoMbUGZVJoLvQ0M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nYlP9_mrYzdmVKWO9_D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nYlP9_mrYzdmVKWO9_Df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jFF2qvhA3A5gLb1CUfwlj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KZW1TuirvJ21Q9SuCMSJp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jFF2qvhA3A5gLb1CUfwlj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l_iXCW0tRyv94fIZkHCka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jFF2qvhA3A5gLb1CUfwlj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dvF5ySoMbUGZVJoLvQ0Mb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ulXaHFSocWvty9eifHFK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_iXCW0tRyv94fIZkHCka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7NGWK61ku5hpT7mCZJrbL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dvF5ySoMbUGZVJoLvQ0Mb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dvF5ySoMbUGZVJoLvQ0Mb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dvF5ySoMbUGZVJoLvQ0Mb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vF5ySoMbUGZVJoLvQ0Mb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yXHi18Hvm..xe7LJpSL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dvF5ySoMbUGZVJoLvQ0Mb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jFF2qvhA3A5gLb1CUfwl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ZW1TuirvJ21Q9SuCMSJp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1580405</TotalTime>
  <Words>3932</Words>
  <Application>Microsoft Office PowerPoint</Application>
  <PresentationFormat>宽屏</PresentationFormat>
  <Paragraphs>1285</Paragraphs>
  <Slides>26</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等线</vt:lpstr>
      <vt:lpstr>仿宋</vt:lpstr>
      <vt:lpstr>Arial</vt:lpstr>
      <vt:lpstr>Calibri</vt:lpstr>
      <vt:lpstr>Calibri Light</vt:lpstr>
      <vt:lpstr>Times New Roman</vt:lpstr>
      <vt:lpstr>Office 主题</vt:lpstr>
      <vt:lpstr>think-cell 幻灯片</vt:lpstr>
      <vt:lpstr>Investor Belief and Market Efficiency </vt:lpstr>
      <vt:lpstr>Guidelines</vt:lpstr>
      <vt:lpstr>Introduction</vt:lpstr>
      <vt:lpstr>Guidelines</vt:lpstr>
      <vt:lpstr>PowerPoint 演示文稿</vt:lpstr>
      <vt:lpstr>PowerPoint 演示文稿</vt:lpstr>
      <vt:lpstr>Guidelines</vt:lpstr>
      <vt:lpstr>Labeling Strategy Effectiveness and In-sample performance</vt:lpstr>
      <vt:lpstr>Descriptive statistics (sorted on sentiment score quintiles)</vt:lpstr>
      <vt:lpstr>Guidelines</vt:lpstr>
      <vt:lpstr>Baseline regressions</vt:lpstr>
      <vt:lpstr>Reduced form regressions</vt:lpstr>
      <vt:lpstr>2SLS estimation</vt:lpstr>
      <vt:lpstr>VAR模型步骤——以格力电器为例</vt:lpstr>
      <vt:lpstr>VAR模型步骤——以格力电器为例</vt:lpstr>
      <vt:lpstr>VAR模型步骤</vt:lpstr>
      <vt:lpstr>Average impulse response</vt:lpstr>
      <vt:lpstr>Panel Level     ——All stocks significance summary</vt:lpstr>
      <vt:lpstr>Guidelines</vt:lpstr>
      <vt:lpstr>Pros and cons</vt:lpstr>
      <vt:lpstr>Appendix Table 1.Summary statistics of unsupervised learning sentiment score</vt:lpstr>
      <vt:lpstr>Appendix Table 2-1.VAR estimation by stock</vt:lpstr>
      <vt:lpstr>PowerPoint 演示文稿</vt:lpstr>
      <vt:lpstr>PowerPoint 演示文稿</vt:lpstr>
      <vt:lpstr>Appendix Table 3. case study: Evergrande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投资者情绪与市场收益</dc:title>
  <dc:creator>luqu</dc:creator>
  <cp:lastModifiedBy>Liu Haiqin</cp:lastModifiedBy>
  <cp:revision>93</cp:revision>
  <dcterms:created xsi:type="dcterms:W3CDTF">2015-05-05T08:02:14Z</dcterms:created>
  <dcterms:modified xsi:type="dcterms:W3CDTF">2021-10-17T15:57:25Z</dcterms:modified>
</cp:coreProperties>
</file>