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16" r:id="rId2"/>
    <p:sldId id="320" r:id="rId3"/>
    <p:sldId id="318" r:id="rId4"/>
    <p:sldId id="321" r:id="rId5"/>
    <p:sldId id="322" r:id="rId6"/>
    <p:sldId id="286" r:id="rId7"/>
    <p:sldId id="288" r:id="rId8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49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36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73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73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85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 Exam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考試日期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10/08(</a:t>
            </a:r>
            <a:r>
              <a:rPr lang="zh-TW" altLang="en-US" dirty="0" smtClean="0"/>
              <a:t>四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考試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以個人為單位</a:t>
            </a:r>
            <a:endParaRPr lang="en-US" altLang="zh-TW" dirty="0" smtClean="0"/>
          </a:p>
          <a:p>
            <a:r>
              <a:rPr lang="zh-TW" altLang="en-US" dirty="0" smtClean="0"/>
              <a:t>考試時間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考試注意事項：可帶一張</a:t>
            </a:r>
            <a:r>
              <a:rPr lang="en-US" altLang="zh-TW" sz="2400" dirty="0" smtClean="0">
                <a:solidFill>
                  <a:srgbClr val="FF0000"/>
                </a:solidFill>
              </a:rPr>
              <a:t>A4</a:t>
            </a:r>
            <a:r>
              <a:rPr lang="zh-TW" altLang="en-US" sz="2400" dirty="0" smtClean="0">
                <a:solidFill>
                  <a:srgbClr val="FF0000"/>
                </a:solidFill>
              </a:rPr>
              <a:t>紙大小的參考資料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只限一張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>
                <a:solidFill>
                  <a:srgbClr val="FF0000"/>
                </a:solidFill>
              </a:rPr>
              <a:t>，如晶片編號等有助於考試資訊皆可印在參考資料</a:t>
            </a:r>
            <a:r>
              <a:rPr lang="zh-TW" altLang="en-US" sz="2400" dirty="0" smtClean="0">
                <a:solidFill>
                  <a:srgbClr val="FF0000"/>
                </a:solidFill>
              </a:rPr>
              <a:t>中，內容是手寫或影印都可以，正反面皆</a:t>
            </a:r>
            <a:r>
              <a:rPr lang="zh-TW" altLang="en-US" sz="2400" dirty="0">
                <a:solidFill>
                  <a:srgbClr val="FF0000"/>
                </a:solidFill>
              </a:rPr>
              <a:t>可</a:t>
            </a:r>
            <a:r>
              <a:rPr lang="zh-TW" altLang="en-US" sz="2400" dirty="0" smtClean="0">
                <a:solidFill>
                  <a:srgbClr val="FF0000"/>
                </a:solidFill>
              </a:rPr>
              <a:t>有資料。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22178" y="1245414"/>
            <a:ext cx="11051984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inputs denoted as A and B. Both A and B are 1-bit value. A comparator is designed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A is equal to B or not.  The output results are represented with  E .</a:t>
            </a:r>
          </a:p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 function and truth table of the comparator is described as follows.</a:t>
            </a:r>
            <a:endParaRPr lang="en-US" altLang="zh-TW" sz="28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chemeClr val="dk1"/>
              </a:buClr>
              <a:buSzPct val="25000"/>
            </a:pPr>
            <a:r>
              <a:rPr lang="en-US" altLang="zh-TW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 (1/2)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/>
              </p:cNvSpPr>
              <p:nvPr/>
            </p:nvSpPr>
            <p:spPr>
              <a:xfrm>
                <a:off x="1514239" y="4591540"/>
                <a:ext cx="5712941" cy="1676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indent="-22733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L="669925" marR="0" indent="-243205" algn="l" rtl="0">
                  <a:lnSpc>
                    <a:spcPct val="100000"/>
                  </a:lnSpc>
                  <a:spcBef>
                    <a:spcPts val="44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L="1022350" marR="0" indent="-2794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L="1339850" marR="0" indent="-2349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L="16811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L="21383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L="25955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L="30527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L="3509963" marR="0" indent="-252412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327025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kern="0" dirty="0" smtClean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E </a:t>
                </a:r>
                <a:r>
                  <a:rPr lang="en-US" altLang="zh-TW" sz="2800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800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𝐴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𝑒𝑞𝑢𝑎𝑙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𝑡𝑜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800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39" y="4591540"/>
                <a:ext cx="5712941" cy="1676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85229"/>
              </p:ext>
            </p:extLst>
          </p:nvPr>
        </p:nvGraphicFramePr>
        <p:xfrm>
          <a:off x="7135740" y="4090620"/>
          <a:ext cx="2905830" cy="2235365"/>
        </p:xfrm>
        <a:graphic>
          <a:graphicData uri="http://schemas.openxmlformats.org/drawingml/2006/table">
            <a:tbl>
              <a:tblPr firstRow="1" bandRow="1"/>
              <a:tblGrid>
                <a:gridCol w="96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602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chemeClr val="dk1"/>
              </a:buClr>
              <a:buSzPct val="25000"/>
            </a:pPr>
            <a:r>
              <a:rPr lang="en-US" altLang="zh-TW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 (2/2)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103"/>
          <p:cNvSpPr txBox="1">
            <a:spLocks noGrp="1"/>
          </p:cNvSpPr>
          <p:nvPr>
            <p:ph type="body" idx="1"/>
          </p:nvPr>
        </p:nvSpPr>
        <p:spPr>
          <a:xfrm>
            <a:off x="522179" y="1311318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implement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on the breadboard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of the comparator.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zh-TW" altLang="en-US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</a:t>
            </a:r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E</a:t>
            </a:r>
            <a:r>
              <a:rPr lang="zh-TW" altLang="en-US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</a:t>
            </a:r>
            <a:r>
              <a:rPr lang="zh-TW" altLang="en-US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AB</a:t>
            </a:r>
            <a:r>
              <a:rPr lang="zh-TW" altLang="en-US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A’B’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877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50826"/>
            <a:ext cx="6116637" cy="814388"/>
          </a:xfrm>
          <a:extLst/>
        </p:spPr>
        <p:txBody>
          <a:bodyPr>
            <a:norm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altLang="zh-TW" sz="32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XOR (1/2</a:t>
            </a:r>
            <a:r>
              <a:rPr lang="en-US" altLang="zh-TW" sz="32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663826" y="2387929"/>
            <a:ext cx="1455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 dirty="0" smtClean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 = A + B</a:t>
            </a:r>
            <a:endParaRPr lang="en-US" altLang="zh-TW" sz="2800" b="1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804989" y="1595439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1. Boolean Algebra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806575" y="3937001"/>
            <a:ext cx="2776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Calibri" panose="020F0502020204030204" pitchFamily="34" charset="0"/>
                <a:ea typeface="微軟正黑體" panose="020B0604030504040204" pitchFamily="34" charset="-120"/>
              </a:rPr>
              <a:t>3. Circuit Diagram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727950" y="1838328"/>
            <a:ext cx="216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2. Truth Table</a:t>
            </a:r>
          </a:p>
        </p:txBody>
      </p:sp>
      <p:sp>
        <p:nvSpPr>
          <p:cNvPr id="3" name="橢圓 2"/>
          <p:cNvSpPr>
            <a:spLocks noChangeAspect="1"/>
          </p:cNvSpPr>
          <p:nvPr/>
        </p:nvSpPr>
        <p:spPr bwMode="auto">
          <a:xfrm>
            <a:off x="3532275" y="2543456"/>
            <a:ext cx="216000" cy="216000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7372895" y="2605172"/>
          <a:ext cx="4070106" cy="3189965"/>
        </p:xfrm>
        <a:graphic>
          <a:graphicData uri="http://schemas.openxmlformats.org/drawingml/2006/table">
            <a:tbl>
              <a:tblPr firstRow="1" bandRow="1"/>
              <a:tblGrid>
                <a:gridCol w="135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4791075"/>
            <a:ext cx="1866324" cy="93316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173791" y="47339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73791" y="520005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27792" y="50077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663826" y="3021321"/>
            <a:ext cx="2689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=&gt;</a:t>
            </a:r>
            <a:r>
              <a:rPr lang="en-US" altLang="zh-TW" sz="2800" i="1" dirty="0" smtClean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</a:t>
            </a:r>
            <a:r>
              <a:rPr lang="en-US" altLang="zh-TW" sz="2800" b="1" i="1" dirty="0" smtClean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 = A’B + AB’</a:t>
            </a:r>
            <a:endParaRPr lang="en-US" altLang="zh-TW" sz="2800" b="1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altLang="zh-TW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(2/2)</a:t>
            </a:r>
            <a:endParaRPr lang="en-US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22179" y="1311318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circuit on the breadboard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082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22178" y="1245414"/>
            <a:ext cx="11051984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 algn="just">
              <a:lnSpc>
                <a:spcPct val="150000"/>
              </a:lnSpc>
              <a:spcBef>
                <a:spcPts val="0"/>
              </a:spcBef>
              <a:buSzPct val="65000"/>
            </a:pPr>
            <a:r>
              <a:rPr lang="en-US" altLang="zh-TW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2-bit input X (represented as X1 and X0). A constant multiplier is designed to multiply the input </a:t>
            </a: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Finally, show the result with decimal format (0, 1, 2, …..,9) on Digital </a:t>
            </a: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TW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Hint-1: </a:t>
            </a:r>
          </a:p>
          <a:p>
            <a:pPr marL="806450" indent="-806450" algn="just">
              <a:lnSpc>
                <a:spcPct val="150000"/>
              </a:lnSpc>
              <a:spcBef>
                <a:spcPts val="0"/>
              </a:spcBef>
              <a:buSzPct val="65000"/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output digital number is 0, 3, 6 or 9, respectively, for four different inputs (0, 1, 2, 3). </a:t>
            </a:r>
          </a:p>
        </p:txBody>
      </p:sp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lvl="0" indent="-342900">
              <a:lnSpc>
                <a:spcPct val="150000"/>
              </a:lnSpc>
              <a:buSzPct val="65000"/>
            </a:pPr>
            <a:r>
              <a:rPr lang="en-US" altLang="zh-TW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Multiplier (1/2)</a:t>
            </a:r>
            <a:endParaRPr lang="en-US" altLang="zh-TW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68038" y="12218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MSB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lvl="0" indent="-342900">
              <a:buSzPct val="65000"/>
            </a:pPr>
            <a:r>
              <a:rPr lang="en-US" altLang="zh-TW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Multiplier(1/2)</a:t>
            </a:r>
            <a:endParaRPr lang="en-US" altLang="zh-TW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2179" y="1311318"/>
                <a:ext cx="10878989" cy="4567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</a:t>
                </a:r>
              </a:p>
              <a:p>
                <a:pPr marL="327025" lvl="1" indent="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Implement </a:t>
                </a:r>
                <a:r>
                  <a:rPr lang="en-US" altLang="zh-TW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circuit on the breadboard, and show the result </a:t>
                </a:r>
                <a:r>
                  <a:rPr lang="en-US" altLang="zh-TW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</a:t>
                </a:r>
              </a:p>
              <a:p>
                <a:pPr marL="327025" lvl="1" indent="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decimal </a:t>
                </a:r>
                <a:r>
                  <a:rPr lang="en-US" altLang="zh-TW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 (0, 1, 2, …..,9) on Digital Display in the breadboard</a:t>
                </a:r>
                <a:r>
                  <a:rPr lang="en-US" altLang="zh-TW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81075" lvl="1" indent="-65405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endParaRPr lang="en-US" altLang="zh-TW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81075" lvl="1" indent="-65405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Suggested </a:t>
                </a:r>
                <a:r>
                  <a:rPr lang="en-US" altLang="zh-TW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algebra of the constant multiplier. </a:t>
                </a:r>
              </a:p>
              <a:p>
                <a:pPr marL="981075" lvl="1" indent="-65405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800" i="1" dirty="0">
                    <a:solidFill>
                      <a:srgbClr val="00B050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</a:rPr>
                  <a:t>      </a:t>
                </a:r>
                <a:r>
                  <a:rPr lang="en-US" altLang="zh-TW" sz="2800" i="1" dirty="0">
                    <a:solidFill>
                      <a:srgbClr val="00B050"/>
                    </a:solidFill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2800" i="1" dirty="0">
                    <a:solidFill>
                      <a:srgbClr val="00B050"/>
                    </a:solidFill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800" i="1" dirty="0">
                    <a:solidFill>
                      <a:srgbClr val="00B050"/>
                    </a:solidFill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800" i="1" dirty="0">
                    <a:solidFill>
                      <a:srgbClr val="00B050"/>
                    </a:solidFill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TW" sz="2800" i="1" dirty="0">
                    <a:solidFill>
                      <a:srgbClr val="00B050"/>
                    </a:solidFill>
                    <a:ea typeface="微軟正黑體" panose="020B0604030504040204" pitchFamily="34" charset="-120"/>
                  </a:rPr>
                  <a:t>    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𝟎</m:t>
                        </m:r>
                      </m:sub>
                    </m:sSub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</m:oMath>
                </a14:m>
                <a:r>
                  <a:rPr lang="en-US" altLang="zh-TW" sz="2800" b="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</a:t>
                </a:r>
                <a:r>
                  <a:rPr lang="en-US" altLang="zh-TW" sz="2800" b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𝟎</m:t>
                        </m:r>
                      </m:sub>
                    </m:sSub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</m:oMath>
                </a14:m>
                <a:r>
                  <a:rPr lang="en-US" altLang="zh-TW" sz="2800" b="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TW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TW" sz="2800" b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𝑿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TW" sz="28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81075" lvl="1" indent="-654050" algn="just">
                  <a:lnSpc>
                    <a:spcPct val="150000"/>
                  </a:lnSpc>
                  <a:spcBef>
                    <a:spcPts val="0"/>
                  </a:spcBef>
                  <a:buSzPct val="65000"/>
                  <a:buNone/>
                </a:pPr>
                <a:endParaRPr lang="en-US" sz="2800" b="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2179" y="1311318"/>
                <a:ext cx="10878989" cy="4567236"/>
              </a:xfrm>
              <a:prstGeom prst="rect">
                <a:avLst/>
              </a:prstGeom>
              <a:blipFill>
                <a:blip r:embed="rId3"/>
                <a:stretch>
                  <a:fillRect l="-11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189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375</Words>
  <Application>Microsoft Office PowerPoint</Application>
  <PresentationFormat>寬螢幕</PresentationFormat>
  <Paragraphs>71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4_Edge</vt:lpstr>
      <vt:lpstr>Mid Exam</vt:lpstr>
      <vt:lpstr>PowerPoint 簡報</vt:lpstr>
      <vt:lpstr>PowerPoint 簡報</vt:lpstr>
      <vt:lpstr>XOR (1/2)</vt:lpstr>
      <vt:lpstr>XOR (2/2)</vt:lpstr>
      <vt:lpstr>PowerPoint 簡報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冠渝 黃</cp:lastModifiedBy>
  <cp:revision>91</cp:revision>
  <cp:lastPrinted>2015-09-04T02:53:59Z</cp:lastPrinted>
  <dcterms:created xsi:type="dcterms:W3CDTF">2015-09-03T02:51:47Z</dcterms:created>
  <dcterms:modified xsi:type="dcterms:W3CDTF">2020-09-30T10:42:09Z</dcterms:modified>
</cp:coreProperties>
</file>