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26"/>
  </p:notesMasterIdLst>
  <p:sldIdLst>
    <p:sldId id="265" r:id="rId3"/>
    <p:sldId id="285" r:id="rId4"/>
    <p:sldId id="316" r:id="rId5"/>
    <p:sldId id="322" r:id="rId6"/>
    <p:sldId id="323" r:id="rId7"/>
    <p:sldId id="324" r:id="rId8"/>
    <p:sldId id="325" r:id="rId9"/>
    <p:sldId id="326" r:id="rId10"/>
    <p:sldId id="328" r:id="rId11"/>
    <p:sldId id="329" r:id="rId12"/>
    <p:sldId id="320" r:id="rId13"/>
    <p:sldId id="318" r:id="rId14"/>
    <p:sldId id="319" r:id="rId15"/>
    <p:sldId id="327" r:id="rId16"/>
    <p:sldId id="286" r:id="rId17"/>
    <p:sldId id="315" r:id="rId18"/>
    <p:sldId id="321" r:id="rId19"/>
    <p:sldId id="288" r:id="rId20"/>
    <p:sldId id="289" r:id="rId21"/>
    <p:sldId id="291" r:id="rId22"/>
    <p:sldId id="294" r:id="rId23"/>
    <p:sldId id="330" r:id="rId24"/>
    <p:sldId id="313" r:id="rId25"/>
  </p:sldIdLst>
  <p:sldSz cx="12192000" cy="6858000"/>
  <p:notesSz cx="6799263" cy="9929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7941" autoAdjust="0"/>
  </p:normalViewPr>
  <p:slideViewPr>
    <p:cSldViewPr snapToGrid="0">
      <p:cViewPr varScale="1">
        <p:scale>
          <a:sx n="60" d="100"/>
          <a:sy n="60" d="100"/>
        </p:scale>
        <p:origin x="9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3604C-1244-4E6C-8382-46AFA31D73D7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19A04-9D9A-4FE2-8C86-B6D39F898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58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34537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30849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72627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85893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09344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3527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54929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4363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80889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0455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4732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28567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/>
              <a:t>A+b+c+d</a:t>
            </a:r>
            <a:r>
              <a:rPr lang="en-US" dirty="0"/>
              <a:t>=0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A’+B’+C+D=3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06074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78565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812800" y="123825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41600" y="3981450"/>
            <a:ext cx="868289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8692877" y="4263903"/>
            <a:ext cx="400110" cy="46325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Digital </a:t>
            </a: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cs typeface="Arial"/>
                <a:sym typeface="Arial"/>
                <a:rtl val="0"/>
              </a:rPr>
              <a:t>Integrated Circuit </a:t>
            </a: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155" y="6092826"/>
            <a:ext cx="101795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3" y="46039"/>
            <a:ext cx="998416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4039403" y="-2909949"/>
            <a:ext cx="723275" cy="66215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Department of Computer Science and Information Engineering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National Cheng Kung University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543050"/>
            <a:ext cx="10163908" cy="17526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48309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B791E-8DC5-475A-B77B-695AA02C23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544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18601" y="277814"/>
            <a:ext cx="2835030" cy="57737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277814"/>
            <a:ext cx="8321431" cy="57737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A5D57-3468-4E25-B5AE-C876081E00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7812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09601" y="1484312"/>
            <a:ext cx="5578231" cy="4567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733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■"/>
              <a:defRPr/>
            </a:lvl1pPr>
            <a:lvl2pPr marL="669925" indent="-243205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❑"/>
              <a:defRPr/>
            </a:lvl2pPr>
            <a:lvl3pPr marL="1022350" indent="-279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■"/>
              <a:defRPr/>
            </a:lvl3pPr>
            <a:lvl4pPr marL="1339850" indent="-24383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❑"/>
              <a:defRPr/>
            </a:lvl4pPr>
            <a:lvl5pPr marL="1681163" indent="-2524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5pPr>
            <a:lvl6pPr marL="2138363" indent="-2524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6pPr>
            <a:lvl7pPr marL="2595563" indent="-2524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7pPr>
            <a:lvl8pPr marL="3052763" indent="-2524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8pPr>
            <a:lvl9pPr marL="3509963" indent="-25241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6375399" y="1484312"/>
            <a:ext cx="5578230" cy="4567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733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■"/>
              <a:defRPr/>
            </a:lvl1pPr>
            <a:lvl2pPr marL="669925" indent="-243205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❑"/>
              <a:defRPr/>
            </a:lvl2pPr>
            <a:lvl3pPr marL="1022350" indent="-279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■"/>
              <a:defRPr/>
            </a:lvl3pPr>
            <a:lvl4pPr marL="1339850" indent="-24383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❑"/>
              <a:defRPr/>
            </a:lvl4pPr>
            <a:lvl5pPr marL="1681163" indent="-2524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5pPr>
            <a:lvl6pPr marL="2138363" indent="-2524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6pPr>
            <a:lvl7pPr marL="2595563" indent="-2524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7pPr>
            <a:lvl8pPr marL="3052763" indent="-2524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8pPr>
            <a:lvl9pPr marL="3509963" indent="-25241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2247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 rot="5400000">
            <a:off x="7649247" y="1747167"/>
            <a:ext cx="5773737" cy="28350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 rot="5400000">
            <a:off x="1883448" y="-996033"/>
            <a:ext cx="5773737" cy="83214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733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■"/>
              <a:defRPr/>
            </a:lvl1pPr>
            <a:lvl2pPr marL="669925" indent="-243205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❑"/>
              <a:defRPr/>
            </a:lvl2pPr>
            <a:lvl3pPr marL="1022350" indent="-279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■"/>
              <a:defRPr/>
            </a:lvl3pPr>
            <a:lvl4pPr marL="1339850" indent="-24383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❑"/>
              <a:defRPr/>
            </a:lvl4pPr>
            <a:lvl5pPr marL="1681163" indent="-2524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5pPr>
            <a:lvl6pPr marL="2138363" indent="-2524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6pPr>
            <a:lvl7pPr marL="2595563" indent="-2524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7pPr>
            <a:lvl8pPr marL="3052763" indent="-2524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8pPr>
            <a:lvl9pPr marL="3509963" indent="-25241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2989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3997997" y="-1904085"/>
            <a:ext cx="4567236" cy="113440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733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■"/>
              <a:defRPr/>
            </a:lvl1pPr>
            <a:lvl2pPr marL="669925" indent="-243205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❑"/>
              <a:defRPr/>
            </a:lvl2pPr>
            <a:lvl3pPr marL="1022350" indent="-279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■"/>
              <a:defRPr/>
            </a:lvl3pPr>
            <a:lvl4pPr marL="1339850" indent="-24383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❑"/>
              <a:defRPr/>
            </a:lvl4pPr>
            <a:lvl5pPr marL="1681163" indent="-2524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5pPr>
            <a:lvl6pPr marL="2138363" indent="-2524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6pPr>
            <a:lvl7pPr marL="2595563" indent="-2524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7pPr>
            <a:lvl8pPr marL="3052763" indent="-2524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8pPr>
            <a:lvl9pPr marL="3509963" indent="-25241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7456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2389555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pic" idx="2"/>
          </p:nvPr>
        </p:nvSpPr>
        <p:spPr>
          <a:xfrm>
            <a:off x="2389555" y="612775"/>
            <a:ext cx="73151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389555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imes New Roman"/>
              <a:buNone/>
              <a:defRPr/>
            </a:lvl1pPr>
            <a:lvl2pPr marL="457200" indent="0" rtl="0">
              <a:spcBef>
                <a:spcPts val="0"/>
              </a:spcBef>
              <a:buFont typeface="Times New Roman"/>
              <a:buNone/>
              <a:defRPr/>
            </a:lvl2pPr>
            <a:lvl3pPr marL="914400" indent="0" rtl="0">
              <a:spcBef>
                <a:spcPts val="0"/>
              </a:spcBef>
              <a:buFont typeface="Times New Roman"/>
              <a:buNone/>
              <a:defRPr/>
            </a:lvl3pPr>
            <a:lvl4pPr marL="1371600" indent="0" rtl="0">
              <a:spcBef>
                <a:spcPts val="0"/>
              </a:spcBef>
              <a:buFont typeface="Times New Roman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5264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09600" y="273051"/>
            <a:ext cx="4011246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67385" y="273050"/>
            <a:ext cx="6815014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609600" y="1435101"/>
            <a:ext cx="4011246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imes New Roman"/>
              <a:buNone/>
              <a:defRPr/>
            </a:lvl1pPr>
            <a:lvl2pPr marL="457200" indent="0" rtl="0">
              <a:spcBef>
                <a:spcPts val="0"/>
              </a:spcBef>
              <a:buFont typeface="Times New Roman"/>
              <a:buNone/>
              <a:defRPr/>
            </a:lvl2pPr>
            <a:lvl3pPr marL="914400" indent="0" rtl="0">
              <a:spcBef>
                <a:spcPts val="0"/>
              </a:spcBef>
              <a:buFont typeface="Times New Roman"/>
              <a:buNone/>
              <a:defRPr/>
            </a:lvl3pPr>
            <a:lvl4pPr marL="1371600" indent="0" rtl="0">
              <a:spcBef>
                <a:spcPts val="0"/>
              </a:spcBef>
              <a:buFont typeface="Times New Roman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497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056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10150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09601" y="1535112"/>
            <a:ext cx="538675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imes New Roman"/>
              <a:buNone/>
              <a:defRPr/>
            </a:lvl1pPr>
            <a:lvl2pPr marL="457200" indent="0" rtl="0">
              <a:spcBef>
                <a:spcPts val="0"/>
              </a:spcBef>
              <a:buFont typeface="Times New Roman"/>
              <a:buNone/>
              <a:defRPr/>
            </a:lvl2pPr>
            <a:lvl3pPr marL="914400" indent="0" rtl="0">
              <a:spcBef>
                <a:spcPts val="0"/>
              </a:spcBef>
              <a:buFont typeface="Times New Roman"/>
              <a:buNone/>
              <a:defRPr/>
            </a:lvl3pPr>
            <a:lvl4pPr marL="1371600" indent="0" rtl="0">
              <a:spcBef>
                <a:spcPts val="0"/>
              </a:spcBef>
              <a:buFont typeface="Times New Roman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09601" y="2174875"/>
            <a:ext cx="5386753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6193693" y="1535112"/>
            <a:ext cx="5388706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imes New Roman"/>
              <a:buNone/>
              <a:defRPr/>
            </a:lvl1pPr>
            <a:lvl2pPr marL="457200" indent="0" rtl="0">
              <a:spcBef>
                <a:spcPts val="0"/>
              </a:spcBef>
              <a:buFont typeface="Times New Roman"/>
              <a:buNone/>
              <a:defRPr/>
            </a:lvl2pPr>
            <a:lvl3pPr marL="914400" indent="0" rtl="0">
              <a:spcBef>
                <a:spcPts val="0"/>
              </a:spcBef>
              <a:buFont typeface="Times New Roman"/>
              <a:buNone/>
              <a:defRPr/>
            </a:lvl3pPr>
            <a:lvl4pPr marL="1371600" indent="0" rtl="0">
              <a:spcBef>
                <a:spcPts val="0"/>
              </a:spcBef>
              <a:buFont typeface="Times New Roman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4"/>
          </p:nvPr>
        </p:nvSpPr>
        <p:spPr>
          <a:xfrm>
            <a:off x="6193693" y="2174875"/>
            <a:ext cx="5388706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051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2E83B-6F92-40C2-B042-FB44B030C7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662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09601" y="1484312"/>
            <a:ext cx="5578231" cy="4567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6375399" y="1484312"/>
            <a:ext cx="5578230" cy="4567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0543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63246" y="4406901"/>
            <a:ext cx="10363199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963246" y="2906713"/>
            <a:ext cx="103631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imes New Roman"/>
              <a:buNone/>
              <a:defRPr/>
            </a:lvl1pPr>
            <a:lvl2pPr marL="457200" indent="0" rtl="0">
              <a:spcBef>
                <a:spcPts val="0"/>
              </a:spcBef>
              <a:buFont typeface="Times New Roman"/>
              <a:buNone/>
              <a:defRPr/>
            </a:lvl2pPr>
            <a:lvl3pPr marL="914400" indent="0" rtl="0">
              <a:spcBef>
                <a:spcPts val="0"/>
              </a:spcBef>
              <a:buFont typeface="Times New Roman"/>
              <a:buNone/>
              <a:defRPr/>
            </a:lvl3pPr>
            <a:lvl4pPr marL="1371600" indent="0" rtl="0">
              <a:spcBef>
                <a:spcPts val="0"/>
              </a:spcBef>
              <a:buFont typeface="Times New Roman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770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09601" y="1484312"/>
            <a:ext cx="11344031" cy="4567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733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■"/>
              <a:defRPr/>
            </a:lvl1pPr>
            <a:lvl2pPr marL="669925" indent="-243205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❑"/>
              <a:defRPr/>
            </a:lvl2pPr>
            <a:lvl3pPr marL="1022350" indent="-279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■"/>
              <a:defRPr/>
            </a:lvl3pPr>
            <a:lvl4pPr marL="1339850" indent="-24383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❑"/>
              <a:defRPr/>
            </a:lvl4pPr>
            <a:lvl5pPr marL="1681163" indent="-2524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5pPr>
            <a:lvl6pPr marL="2138363" indent="-2524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6pPr>
            <a:lvl7pPr marL="2595563" indent="-2524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7pPr>
            <a:lvl8pPr marL="3052763" indent="-2524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8pPr>
            <a:lvl9pPr marL="3509963" indent="-25241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952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3AAAD-7A26-477A-BEEC-FE6886FEFB1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111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484313"/>
            <a:ext cx="5578231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75401" y="1484313"/>
            <a:ext cx="5578230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0D244B-B3BD-4662-BC3D-2376D77A7C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210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ECF66D-E0DC-4C03-B319-106D478094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5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74E8D-0157-4DD9-B43D-A9E9A36E03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688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FB60A-C1DF-4D1D-8BA1-63C16123C9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410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DD009-BF31-4F3F-830C-4BF16B54B3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058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7EC5F-D92C-47E3-A6A4-1A6B396D4F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874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31CC5A-5D22-4D0E-8EBA-A29ED05063E4}" type="slidenum">
              <a:rPr lang="en-US" altLang="zh-TW" b="1">
                <a:solidFill>
                  <a:srgbClr val="000000"/>
                </a:solidFill>
                <a:cs typeface="Arial"/>
                <a:sym typeface="Arial"/>
                <a:rtl val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94739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09601" y="1484312"/>
            <a:ext cx="11344031" cy="4567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2733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■"/>
              <a:defRPr/>
            </a:lvl1pPr>
            <a:lvl2pPr marL="669925" marR="0" indent="-243205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❑"/>
              <a:defRPr/>
            </a:lvl2pPr>
            <a:lvl3pPr marL="1022350" marR="0" indent="-279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■"/>
              <a:defRPr/>
            </a:lvl3pPr>
            <a:lvl4pPr marL="1339850" marR="0" indent="-24383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❑"/>
              <a:defRPr/>
            </a:lvl4pPr>
            <a:lvl5pPr marL="1681163" marR="0" indent="-2524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5pPr>
            <a:lvl6pPr marL="2138363" marR="0" indent="-2524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6pPr>
            <a:lvl7pPr marL="2595563" marR="0" indent="-2524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7pPr>
            <a:lvl8pPr marL="3052763" marR="0" indent="-2524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8pPr>
            <a:lvl9pPr marL="3509963" marR="0" indent="-25241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609600" y="6243637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lang="zh-TW" altLang="en-US" sz="1400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165601" y="6248400"/>
            <a:ext cx="3860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lang="zh-TW" altLang="en-US" sz="1400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737600" y="6243637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lang="zh-TW" altLang="en-US" sz="1400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508001" y="228600"/>
            <a:ext cx="10972799" cy="609600"/>
          </a:xfrm>
          <a:custGeom>
            <a:avLst/>
            <a:gdLst/>
            <a:ahLst/>
            <a:cxnLst/>
            <a:rect l="0" t="0" r="0" b="0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 sz="2000" b="1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w="19050" cap="rnd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272966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8519" y="1896665"/>
            <a:ext cx="8258175" cy="142398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LAB </a:t>
            </a:r>
            <a:r>
              <a:rPr lang="en-US" altLang="zh-TW" i="0" dirty="0">
                <a:latin typeface="Arial" panose="020B0604020202020204" pitchFamily="34" charset="0"/>
                <a:cs typeface="Arial" panose="020B0604020202020204" pitchFamily="34" charset="0"/>
              </a:rPr>
              <a:t>- 03</a:t>
            </a:r>
            <a:endParaRPr lang="zh-TW" alt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08318" y="4628030"/>
            <a:ext cx="7099300" cy="142398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陳培殷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國立成功大學   資訊工程系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87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3386925" y="1272239"/>
            <a:ext cx="6218861" cy="5021549"/>
            <a:chOff x="-3250344" y="1866223"/>
            <a:chExt cx="6218861" cy="5021549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50344" y="1866223"/>
              <a:ext cx="6218861" cy="4991777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 bwMode="auto">
            <a:xfrm>
              <a:off x="-1788815" y="2841167"/>
              <a:ext cx="3324229" cy="3342911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 b="1"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1466616" y="2020870"/>
              <a:ext cx="1413163" cy="146643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 b="1"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-3111389" y="2745523"/>
              <a:ext cx="1264106" cy="117897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 b="1"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-1788815" y="6201539"/>
              <a:ext cx="3324229" cy="68623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 b="1">
                <a:latin typeface="Arial" pitchFamily="34" charset="0"/>
                <a:ea typeface="新細明體" pitchFamily="18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Connection with 74LS00 Chip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38301" y="1234932"/>
            <a:ext cx="9217025" cy="4567237"/>
          </a:xfrm>
        </p:spPr>
        <p:txBody>
          <a:bodyPr/>
          <a:lstStyle/>
          <a:p>
            <a:r>
              <a:rPr lang="en-US" altLang="zh-TW" dirty="0"/>
              <a:t>Board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662857" y="181815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047776" y="629378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001471" y="2070924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power supply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991797" y="4596670"/>
            <a:ext cx="2182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Wire connection &amp; IC placement</a:t>
            </a:r>
            <a:endParaRPr lang="zh-TW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8256285" y="2948792"/>
            <a:ext cx="1413163" cy="4386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000" b="1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9695187" y="2903426"/>
            <a:ext cx="116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TTL mode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6138" y="3444456"/>
            <a:ext cx="3094741" cy="2382013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973330" y="269853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Chip(NAND)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 bwMode="auto">
          <a:xfrm>
            <a:off x="2601883" y="3109934"/>
            <a:ext cx="340821" cy="350425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2594478" y="4911522"/>
            <a:ext cx="340821" cy="350425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2605563" y="5354869"/>
            <a:ext cx="340821" cy="350425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2591711" y="5806527"/>
            <a:ext cx="340821" cy="350425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424862" y="5817610"/>
            <a:ext cx="340821" cy="350425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059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522178" y="1245414"/>
            <a:ext cx="11051984" cy="45672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 algn="just">
              <a:lnSpc>
                <a:spcPct val="150000"/>
              </a:lnSpc>
              <a:spcBef>
                <a:spcPts val="0"/>
              </a:spcBef>
              <a:buSzPct val="65000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inputs denoted as A and B. Both A and B are 1-bit value. A comparator is designed to determine whether A is equal to B or not.  The output results are represented with  E .</a:t>
            </a:r>
          </a:p>
          <a:p>
            <a:pPr indent="-342900" algn="just">
              <a:lnSpc>
                <a:spcPct val="150000"/>
              </a:lnSpc>
              <a:spcBef>
                <a:spcPts val="0"/>
              </a:spcBef>
              <a:buSzPct val="65000"/>
            </a:pP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function and truth table of the comparator is described as follows.</a:t>
            </a:r>
            <a:endParaRPr lang="en-US" altLang="zh-TW" sz="2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Shape 102"/>
          <p:cNvSpPr txBox="1">
            <a:spLocks/>
          </p:cNvSpPr>
          <p:nvPr/>
        </p:nvSpPr>
        <p:spPr>
          <a:xfrm>
            <a:off x="522178" y="236623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Clr>
                <a:schemeClr val="dk1"/>
              </a:buClr>
              <a:buSzPct val="25000"/>
            </a:pPr>
            <a:r>
              <a:rPr lang="en-US" altLang="zh-TW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 – Comparator (1/2)</a:t>
            </a:r>
            <a:endParaRPr lang="en-US"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103"/>
              <p:cNvSpPr txBox="1">
                <a:spLocks/>
              </p:cNvSpPr>
              <p:nvPr/>
            </p:nvSpPr>
            <p:spPr>
              <a:xfrm>
                <a:off x="1514239" y="4591540"/>
                <a:ext cx="5712941" cy="16762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342900" marR="0" indent="-22733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chemeClr val="accent1"/>
                  </a:buClr>
                  <a:buFont typeface="Times New Roman"/>
                  <a:buChar char="■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L="669925" marR="0" indent="-243205" algn="l" rtl="0">
                  <a:lnSpc>
                    <a:spcPct val="100000"/>
                  </a:lnSpc>
                  <a:spcBef>
                    <a:spcPts val="440"/>
                  </a:spcBef>
                  <a:spcAft>
                    <a:spcPts val="0"/>
                  </a:spcAft>
                  <a:buClr>
                    <a:schemeClr val="accent2"/>
                  </a:buClr>
                  <a:buFont typeface="Times New Roman"/>
                  <a:buChar char="❑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L="1022350" marR="0" indent="-2794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Times New Roman"/>
                  <a:buChar char="■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L="1339850" marR="0" indent="-23495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2"/>
                  </a:buClr>
                  <a:buFont typeface="Times New Roman"/>
                  <a:buChar char="❑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L="1681163" marR="0" indent="-252413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Char char="▪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L="2138363" marR="0" indent="-252413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Char char="▪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L="2595563" marR="0" indent="-252413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Char char="▪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L="3052763" marR="0" indent="-252413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Char char="▪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L="3509963" marR="0" indent="-252412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Char char="▪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pPr marL="327025" lvl="1" indent="0" algn="just">
                  <a:spcBef>
                    <a:spcPts val="0"/>
                  </a:spcBef>
                  <a:buSzPct val="65000"/>
                  <a:buNone/>
                </a:pPr>
                <a:r>
                  <a:rPr lang="en-US" altLang="zh-TW" sz="2800" kern="0" dirty="0">
                    <a:solidFill>
                      <a:schemeClr val="dk1"/>
                    </a:solidFill>
                    <a:cs typeface="Times New Roman" panose="02020603050405020304" pitchFamily="18" charset="0"/>
                    <a:sym typeface="Times New Roman"/>
                  </a:rPr>
                  <a:t>E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800" i="1" ker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 ker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, 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𝑖𝑓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𝐴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𝑖𝑠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𝑒𝑞𝑢𝑎𝑙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𝑡𝑜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,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𝑒𝑙𝑠𝑒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                  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2800" kern="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</mc:Choice>
        <mc:Fallback xmlns="">
          <p:sp>
            <p:nvSpPr>
              <p:cNvPr id="5" name="Shap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239" y="4591540"/>
                <a:ext cx="5712941" cy="16762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185229"/>
              </p:ext>
            </p:extLst>
          </p:nvPr>
        </p:nvGraphicFramePr>
        <p:xfrm>
          <a:off x="7135740" y="4090620"/>
          <a:ext cx="2905830" cy="2235365"/>
        </p:xfrm>
        <a:graphic>
          <a:graphicData uri="http://schemas.openxmlformats.org/drawingml/2006/table">
            <a:tbl>
              <a:tblPr firstRow="1" bandRow="1"/>
              <a:tblGrid>
                <a:gridCol w="968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橢圓 1"/>
          <p:cNvSpPr/>
          <p:nvPr/>
        </p:nvSpPr>
        <p:spPr>
          <a:xfrm>
            <a:off x="9351818" y="4591540"/>
            <a:ext cx="387385" cy="3545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9351818" y="5921579"/>
            <a:ext cx="387385" cy="3545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9862846" y="4960378"/>
            <a:ext cx="357447" cy="23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9862846" y="5710844"/>
            <a:ext cx="357447" cy="35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0041569" y="5124586"/>
            <a:ext cx="2124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用全及項的概念去推導布林表示式</a:t>
            </a:r>
          </a:p>
        </p:txBody>
      </p:sp>
    </p:spTree>
    <p:extLst>
      <p:ext uri="{BB962C8B-B14F-4D97-AF65-F5344CB8AC3E}">
        <p14:creationId xmlns:p14="http://schemas.microsoft.com/office/powerpoint/2010/main" val="1373560262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2"/>
          <p:cNvSpPr txBox="1">
            <a:spLocks/>
          </p:cNvSpPr>
          <p:nvPr/>
        </p:nvSpPr>
        <p:spPr>
          <a:xfrm>
            <a:off x="522178" y="236623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Clr>
                <a:schemeClr val="dk1"/>
              </a:buClr>
              <a:buSzPct val="25000"/>
            </a:pPr>
            <a:r>
              <a:rPr lang="en-US" altLang="zh-TW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 – Comparator (2/2)</a:t>
            </a:r>
            <a:endParaRPr lang="en-US"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Shape 103"/>
          <p:cNvSpPr txBox="1">
            <a:spLocks noGrp="1"/>
          </p:cNvSpPr>
          <p:nvPr>
            <p:ph type="body" idx="1"/>
          </p:nvPr>
        </p:nvSpPr>
        <p:spPr>
          <a:xfrm>
            <a:off x="522179" y="1311318"/>
            <a:ext cx="10878989" cy="45672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SzPct val="65000"/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</a:t>
            </a:r>
          </a:p>
          <a:p>
            <a:pPr marL="806450" lvl="1" indent="-479425" algn="just">
              <a:lnSpc>
                <a:spcPct val="150000"/>
              </a:lnSpc>
              <a:spcBef>
                <a:spcPts val="0"/>
              </a:spcBef>
              <a:buSzPct val="65000"/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write Boolean algebra of the comparator. </a:t>
            </a:r>
          </a:p>
          <a:p>
            <a:pPr marL="806450" lvl="1" indent="-479425" algn="just">
              <a:lnSpc>
                <a:spcPct val="150000"/>
              </a:lnSpc>
              <a:spcBef>
                <a:spcPts val="0"/>
              </a:spcBef>
              <a:buSzPct val="65000"/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implement the circuit on the breadboard.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65000"/>
              <a:buNone/>
            </a:pPr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0877366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522179" y="215290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altLang="zh-TW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needed for LAB I</a:t>
            </a:r>
            <a:endParaRPr lang="en-US"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" name="Shape 513"/>
          <p:cNvGraphicFramePr/>
          <p:nvPr/>
        </p:nvGraphicFramePr>
        <p:xfrm>
          <a:off x="2461095" y="1921603"/>
          <a:ext cx="7704396" cy="2128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21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3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Names</a:t>
                      </a:r>
                    </a:p>
                  </a:txBody>
                  <a:tcPr marL="68600" marR="68600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Amount</a:t>
                      </a:r>
                    </a:p>
                  </a:txBody>
                  <a:tcPr marL="68600" marR="68600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 baseline="0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Solerless</a:t>
                      </a:r>
                      <a:r>
                        <a:rPr lang="en-US" sz="28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Breadboard</a:t>
                      </a:r>
                    </a:p>
                  </a:txBody>
                  <a:tcPr marL="68600" marR="68600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×1</a:t>
                      </a:r>
                    </a:p>
                  </a:txBody>
                  <a:tcPr marL="68600" marR="68600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74LS04</a:t>
                      </a:r>
                    </a:p>
                  </a:txBody>
                  <a:tcPr marL="68600" marR="68600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28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×1</a:t>
                      </a:r>
                    </a:p>
                  </a:txBody>
                  <a:tcPr marL="68600" marR="686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74LS08</a:t>
                      </a:r>
                    </a:p>
                  </a:txBody>
                  <a:tcPr marL="68600" marR="68600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×1</a:t>
                      </a:r>
                    </a:p>
                  </a:txBody>
                  <a:tcPr marL="68600" marR="68600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74LS32</a:t>
                      </a:r>
                    </a:p>
                  </a:txBody>
                  <a:tcPr marL="68600" marR="68600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×1</a:t>
                      </a:r>
                    </a:p>
                  </a:txBody>
                  <a:tcPr marL="68600" marR="68600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73020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68" y="1878615"/>
            <a:ext cx="7441482" cy="1607931"/>
          </a:xfrm>
          <a:prstGeom prst="rect">
            <a:avLst/>
          </a:prstGeom>
        </p:spPr>
      </p:pic>
      <p:sp>
        <p:nvSpPr>
          <p:cNvPr id="30" name="內容版面配置區 2"/>
          <p:cNvSpPr txBox="1">
            <a:spLocks/>
          </p:cNvSpPr>
          <p:nvPr/>
        </p:nvSpPr>
        <p:spPr bwMode="auto">
          <a:xfrm>
            <a:off x="585916" y="1022322"/>
            <a:ext cx="9217025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Input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zh-TW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zh-TW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zh-TW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zh-TW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Output</a:t>
            </a:r>
            <a:endParaRPr kumimoji="1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522179" y="215290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altLang="zh-TW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Notice for LAB I</a:t>
            </a:r>
            <a:endParaRPr lang="en-US"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616846" y="1988285"/>
            <a:ext cx="664307" cy="4693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000" b="1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973954" y="226009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FF00"/>
                </a:solidFill>
              </a:rPr>
              <a:t>B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786178" y="1988285"/>
            <a:ext cx="664307" cy="46937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000" b="1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155831" y="224346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FF00"/>
                </a:solidFill>
              </a:rPr>
              <a:t>A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305" y="3620539"/>
            <a:ext cx="2931374" cy="3067281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 bwMode="auto">
          <a:xfrm>
            <a:off x="7086964" y="4293578"/>
            <a:ext cx="337338" cy="4342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000" b="1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280517" y="3943372"/>
            <a:ext cx="483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kern="0" dirty="0">
                <a:solidFill>
                  <a:srgbClr val="FFFF00"/>
                </a:solidFill>
                <a:cs typeface="Arial"/>
                <a:sym typeface="Arial"/>
                <a:rtl val="0"/>
              </a:rPr>
              <a:t>E</a:t>
            </a:r>
            <a:endParaRPr lang="zh-TW" altLang="en-US" sz="2400" kern="0" dirty="0">
              <a:solidFill>
                <a:srgbClr val="FFFF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380549047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522178" y="1245414"/>
            <a:ext cx="11051984" cy="45672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 algn="just">
              <a:lnSpc>
                <a:spcPct val="150000"/>
              </a:lnSpc>
              <a:spcBef>
                <a:spcPts val="0"/>
              </a:spcBef>
              <a:buSzPct val="65000"/>
            </a:pPr>
            <a:r>
              <a:rPr lang="en-US" altLang="zh-TW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2-bit input X (represented as X1 and X0). A constant multiplier is designed to multiply the input by 3. Finally, show the result with decimal format (0, 1, 2, …..,9) on Digital Display in the breadboard.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65000"/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Hint-1: </a:t>
            </a:r>
          </a:p>
          <a:p>
            <a:pPr marL="806450" indent="-806450" algn="just">
              <a:lnSpc>
                <a:spcPct val="150000"/>
              </a:lnSpc>
              <a:spcBef>
                <a:spcPts val="0"/>
              </a:spcBef>
              <a:buSzPct val="65000"/>
              <a:buNone/>
            </a:pPr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The output digital number is 0, 3, 6 or 9, respectively, for four different inputs (0, 1, 2, 3). </a:t>
            </a:r>
          </a:p>
        </p:txBody>
      </p:sp>
      <p:sp>
        <p:nvSpPr>
          <p:cNvPr id="4" name="Shape 102"/>
          <p:cNvSpPr txBox="1">
            <a:spLocks/>
          </p:cNvSpPr>
          <p:nvPr/>
        </p:nvSpPr>
        <p:spPr>
          <a:xfrm>
            <a:off x="522178" y="236623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 lvl="0" indent="-342900">
              <a:lnSpc>
                <a:spcPct val="150000"/>
              </a:lnSpc>
              <a:buSzPct val="65000"/>
            </a:pPr>
            <a:r>
              <a:rPr lang="en-US" altLang="zh-TW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II -- Constant Multiplier (1/4)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468038" y="122184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MSB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82486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2"/>
          <p:cNvSpPr txBox="1">
            <a:spLocks/>
          </p:cNvSpPr>
          <p:nvPr/>
        </p:nvSpPr>
        <p:spPr>
          <a:xfrm>
            <a:off x="522178" y="236623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 indent="-342900">
              <a:lnSpc>
                <a:spcPct val="150000"/>
              </a:lnSpc>
              <a:buSzPct val="65000"/>
            </a:pPr>
            <a:r>
              <a:rPr lang="en-US" altLang="zh-TW" sz="3600" b="1" dirty="0">
                <a:latin typeface="Times New Roman"/>
                <a:ea typeface="Times New Roman"/>
                <a:cs typeface="Times New Roman"/>
                <a:sym typeface="Times New Roman"/>
              </a:rPr>
              <a:t>Lab II -- Constant Multiplier (2/4)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558955" y="2013165"/>
          <a:ext cx="5494530" cy="4032452"/>
        </p:xfrm>
        <a:graphic>
          <a:graphicData uri="http://schemas.openxmlformats.org/drawingml/2006/table">
            <a:tbl>
              <a:tblPr firstRow="1" bandRow="1"/>
              <a:tblGrid>
                <a:gridCol w="951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9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9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D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C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B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A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DIGITAL DISPLAY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8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L="96931" marR="96931" marT="48466" marB="484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05070" y="1090927"/>
            <a:ext cx="102770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SzPct val="65000"/>
            </a:pPr>
            <a:r>
              <a:rPr lang="en-US" altLang="zh-TW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Hint-2: </a:t>
            </a:r>
          </a:p>
          <a:p>
            <a:pPr marL="806450" indent="-806450" algn="just">
              <a:buSzPct val="65000"/>
            </a:pPr>
            <a:r>
              <a:rPr lang="en-US" altLang="zh-TW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of the Digital Display in the breadboard is as follows. </a:t>
            </a: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54" y="2659676"/>
            <a:ext cx="2624336" cy="2771298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 bwMode="auto">
          <a:xfrm>
            <a:off x="1638576" y="3840784"/>
            <a:ext cx="740258" cy="90526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000" b="1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925279" y="3269671"/>
            <a:ext cx="582507" cy="1219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000" b="1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60720" y="2585258"/>
            <a:ext cx="4601001" cy="340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760720" y="3613550"/>
            <a:ext cx="4601001" cy="340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760720" y="4641842"/>
            <a:ext cx="4601001" cy="340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760720" y="5704795"/>
            <a:ext cx="4601001" cy="340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042572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2"/>
          <p:cNvSpPr txBox="1">
            <a:spLocks/>
          </p:cNvSpPr>
          <p:nvPr/>
        </p:nvSpPr>
        <p:spPr>
          <a:xfrm>
            <a:off x="522178" y="236623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 indent="-342900">
              <a:lnSpc>
                <a:spcPct val="150000"/>
              </a:lnSpc>
              <a:buSzPct val="65000"/>
            </a:pPr>
            <a:r>
              <a:rPr lang="en-US" altLang="zh-TW" sz="3600" b="1" dirty="0">
                <a:latin typeface="Times New Roman"/>
                <a:ea typeface="Times New Roman"/>
                <a:cs typeface="Times New Roman"/>
                <a:sym typeface="Times New Roman"/>
              </a:rPr>
              <a:t>Lab II -- Constant Multiplier (3/4)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35112"/>
              </p:ext>
            </p:extLst>
          </p:nvPr>
        </p:nvGraphicFramePr>
        <p:xfrm>
          <a:off x="1745673" y="2545179"/>
          <a:ext cx="9110753" cy="1883064"/>
        </p:xfrm>
        <a:graphic>
          <a:graphicData uri="http://schemas.openxmlformats.org/drawingml/2006/table">
            <a:tbl>
              <a:tblPr firstRow="1" bandRow="1"/>
              <a:tblGrid>
                <a:gridCol w="931958">
                  <a:extLst>
                    <a:ext uri="{9D8B030D-6E8A-4147-A177-3AD203B41FA5}">
                      <a16:colId xmlns:a16="http://schemas.microsoft.com/office/drawing/2014/main" val="3102061558"/>
                    </a:ext>
                  </a:extLst>
                </a:gridCol>
                <a:gridCol w="931958">
                  <a:extLst>
                    <a:ext uri="{9D8B030D-6E8A-4147-A177-3AD203B41FA5}">
                      <a16:colId xmlns:a16="http://schemas.microsoft.com/office/drawing/2014/main" val="3889790217"/>
                    </a:ext>
                  </a:extLst>
                </a:gridCol>
                <a:gridCol w="931958">
                  <a:extLst>
                    <a:ext uri="{9D8B030D-6E8A-4147-A177-3AD203B41FA5}">
                      <a16:colId xmlns:a16="http://schemas.microsoft.com/office/drawing/2014/main" val="783221868"/>
                    </a:ext>
                  </a:extLst>
                </a:gridCol>
                <a:gridCol w="931958">
                  <a:extLst>
                    <a:ext uri="{9D8B030D-6E8A-4147-A177-3AD203B41FA5}">
                      <a16:colId xmlns:a16="http://schemas.microsoft.com/office/drawing/2014/main" val="2062974956"/>
                    </a:ext>
                  </a:extLst>
                </a:gridCol>
                <a:gridCol w="93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5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9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931" marR="96931" marT="48466" marB="484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05070" y="1090927"/>
            <a:ext cx="102770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SzPct val="65000"/>
            </a:pPr>
            <a:r>
              <a:rPr lang="en-US" altLang="zh-TW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Hint-3: </a:t>
            </a:r>
          </a:p>
          <a:p>
            <a:r>
              <a:rPr lang="en-US" altLang="zh-TW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Boolean Algebra.</a:t>
            </a:r>
            <a:r>
              <a:rPr lang="en-US" altLang="zh-TW" sz="2800" dirty="0"/>
              <a:t> </a:t>
            </a:r>
            <a:r>
              <a:rPr lang="en-US" altLang="zh-TW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 = ? C = ? B = ? A = ?) 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8556875" y="1573935"/>
            <a:ext cx="36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用全及項的概念去推導布林表示式</a:t>
            </a:r>
          </a:p>
        </p:txBody>
      </p:sp>
    </p:spTree>
    <p:extLst>
      <p:ext uri="{BB962C8B-B14F-4D97-AF65-F5344CB8AC3E}">
        <p14:creationId xmlns:p14="http://schemas.microsoft.com/office/powerpoint/2010/main" val="1906413645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2"/>
          <p:cNvSpPr txBox="1">
            <a:spLocks/>
          </p:cNvSpPr>
          <p:nvPr/>
        </p:nvSpPr>
        <p:spPr>
          <a:xfrm>
            <a:off x="522178" y="236623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 lvl="0" indent="-342900">
              <a:buSzPct val="65000"/>
            </a:pPr>
            <a:r>
              <a:rPr lang="en-US" altLang="zh-TW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II -- Constant Multiplier(4/4)</a:t>
            </a:r>
          </a:p>
        </p:txBody>
      </p:sp>
      <p:sp>
        <p:nvSpPr>
          <p:cNvPr id="5" name="Shape 103"/>
          <p:cNvSpPr txBox="1">
            <a:spLocks noGrp="1"/>
          </p:cNvSpPr>
          <p:nvPr>
            <p:ph type="body" idx="1"/>
          </p:nvPr>
        </p:nvSpPr>
        <p:spPr>
          <a:xfrm>
            <a:off x="522179" y="1311318"/>
            <a:ext cx="10878989" cy="45672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SzPct val="65000"/>
              <a:buNone/>
            </a:pPr>
            <a:r>
              <a:rPr lang="en-US" altLang="zh-TW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</a:t>
            </a:r>
          </a:p>
          <a:p>
            <a:pPr marL="981075" lvl="1" indent="-654050" algn="just">
              <a:lnSpc>
                <a:spcPct val="150000"/>
              </a:lnSpc>
              <a:spcBef>
                <a:spcPts val="0"/>
              </a:spcBef>
              <a:buSzPct val="65000"/>
              <a:buNone/>
            </a:pPr>
            <a:r>
              <a:rPr lang="en-US" altLang="zh-TW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draw the circuit diagram of the constant multiplier. </a:t>
            </a:r>
          </a:p>
          <a:p>
            <a:pPr marL="981075" lvl="1" indent="-654050" algn="just">
              <a:lnSpc>
                <a:spcPct val="150000"/>
              </a:lnSpc>
              <a:spcBef>
                <a:spcPts val="0"/>
              </a:spcBef>
              <a:buSzPct val="65000"/>
              <a:buNone/>
            </a:pPr>
            <a:r>
              <a:rPr lang="en-US" altLang="zh-TW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implement the circuit on the breadboard, and show the result with decimal format (0, 1, 2, …..,9) on Digital Display in the breadboard.</a:t>
            </a:r>
            <a:endParaRPr lang="en-US" sz="2800" b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4189060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522179" y="215290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altLang="zh-TW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needed for LAB II</a:t>
            </a:r>
            <a:endParaRPr lang="en-US"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" name="Shape 513"/>
          <p:cNvGraphicFramePr/>
          <p:nvPr>
            <p:extLst>
              <p:ext uri="{D42A27DB-BD31-4B8C-83A1-F6EECF244321}">
                <p14:modId xmlns:p14="http://schemas.microsoft.com/office/powerpoint/2010/main" val="4231634253"/>
              </p:ext>
            </p:extLst>
          </p:nvPr>
        </p:nvGraphicFramePr>
        <p:xfrm>
          <a:off x="2461095" y="1921603"/>
          <a:ext cx="7704396" cy="2128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21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3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Names</a:t>
                      </a:r>
                    </a:p>
                  </a:txBody>
                  <a:tcPr marL="68600" marR="68600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Amount</a:t>
                      </a:r>
                    </a:p>
                  </a:txBody>
                  <a:tcPr marL="68600" marR="68600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 baseline="0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Solerless</a:t>
                      </a:r>
                      <a:r>
                        <a:rPr lang="en-US" sz="28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Breadboard</a:t>
                      </a:r>
                    </a:p>
                  </a:txBody>
                  <a:tcPr marL="68600" marR="68600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×1</a:t>
                      </a:r>
                    </a:p>
                  </a:txBody>
                  <a:tcPr marL="68600" marR="68600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74LS04</a:t>
                      </a:r>
                    </a:p>
                  </a:txBody>
                  <a:tcPr marL="68600" marR="68600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28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×1</a:t>
                      </a:r>
                    </a:p>
                  </a:txBody>
                  <a:tcPr marL="68600" marR="686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74LS08</a:t>
                      </a:r>
                    </a:p>
                  </a:txBody>
                  <a:tcPr marL="68600" marR="68600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×1</a:t>
                      </a:r>
                    </a:p>
                  </a:txBody>
                  <a:tcPr marL="68600" marR="68600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74LS32</a:t>
                      </a:r>
                    </a:p>
                  </a:txBody>
                  <a:tcPr marL="68600" marR="68600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×1</a:t>
                      </a:r>
                    </a:p>
                  </a:txBody>
                  <a:tcPr marL="68600" marR="68600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29542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638301" y="277813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638301" y="1484312"/>
            <a:ext cx="9217025" cy="45672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Video preview for</a:t>
            </a:r>
            <a:r>
              <a:rPr lang="zh-TW" altLang="en-US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zh-TW" altLang="en-US" dirty="0">
                <a:solidFill>
                  <a:schemeClr val="dk1"/>
                </a:solidFill>
                <a:latin typeface="+mn-ea"/>
                <a:cs typeface="Times New Roman"/>
                <a:sym typeface="Times New Roman"/>
              </a:rPr>
              <a:t>布林代數</a:t>
            </a:r>
            <a:r>
              <a:rPr lang="en-US" altLang="zh-TW" dirty="0">
                <a:solidFill>
                  <a:schemeClr val="dk1"/>
                </a:solidFill>
                <a:cs typeface="Times New Roman"/>
                <a:sym typeface="Times New Roman"/>
              </a:rPr>
              <a:t>+</a:t>
            </a:r>
            <a:r>
              <a:rPr lang="zh-TW" altLang="en-US" dirty="0">
                <a:solidFill>
                  <a:schemeClr val="dk1"/>
                </a:solidFill>
                <a:latin typeface="+mn-ea"/>
                <a:cs typeface="Times New Roman"/>
                <a:sym typeface="Times New Roman"/>
              </a:rPr>
              <a:t>全及項</a:t>
            </a:r>
            <a:endParaRPr lang="en-US" dirty="0">
              <a:solidFill>
                <a:schemeClr val="dk1"/>
              </a:solidFill>
              <a:latin typeface="+mn-ea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altLang="zh-TW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Mid Exam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zh-TW" alt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 </a:t>
            </a:r>
            <a:r>
              <a:rPr lang="en-US" altLang="zh-TW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-- Comparator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zh-TW" alt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II -- </a:t>
            </a:r>
            <a:r>
              <a:rPr lang="en-US" altLang="zh-TW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Constant Multiplier</a:t>
            </a: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Lab III(practice) -- </a:t>
            </a:r>
            <a:r>
              <a:rPr lang="en-US" altLang="zh-TW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Constant 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Comparator</a:t>
            </a:r>
            <a:r>
              <a:rPr lang="en-US" altLang="zh-TW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altLang="zh-TW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Font typeface="Times New Roman"/>
              <a:buChar char="■"/>
            </a:pP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733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2037023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522178" y="1245414"/>
            <a:ext cx="11051984" cy="45672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zh-TW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altLang="zh-TW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altLang="zh-TW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3-bit </a:t>
            </a:r>
            <a:r>
              <a:rPr lang="en-US" altLang="zh-TW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X (represented as X2, X1 and X0) and two 1-bit outputs A and B. The </a:t>
            </a:r>
            <a:r>
              <a:rPr lang="en-US" altLang="zh-TW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 is designed to let output A be 1 if X&gt;3 and output B be 1 if </a:t>
            </a:r>
            <a:r>
              <a:rPr lang="en-US" altLang="zh-TW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X&gt;4</a:t>
            </a:r>
            <a:r>
              <a:rPr lang="en-US" altLang="zh-TW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algn="just">
              <a:lnSpc>
                <a:spcPct val="150000"/>
              </a:lnSpc>
              <a:spcBef>
                <a:spcPts val="0"/>
              </a:spcBef>
              <a:buSzPct val="65000"/>
            </a:pPr>
            <a:r>
              <a:rPr lang="en-US" sz="2800" b="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function of the comparator is described as follows.</a:t>
            </a:r>
            <a:endParaRPr lang="en-US" altLang="zh-TW" sz="2800" b="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Shape 102"/>
          <p:cNvSpPr txBox="1">
            <a:spLocks/>
          </p:cNvSpPr>
          <p:nvPr/>
        </p:nvSpPr>
        <p:spPr>
          <a:xfrm>
            <a:off x="522178" y="236623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Clr>
                <a:schemeClr val="dk1"/>
              </a:buClr>
              <a:buSzPct val="25000"/>
            </a:pPr>
            <a:r>
              <a:rPr lang="en-US" altLang="zh-TW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III – Constant Comparator(practice) (1/2)</a:t>
            </a:r>
            <a:endParaRPr lang="en-US"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103"/>
              <p:cNvSpPr txBox="1">
                <a:spLocks/>
              </p:cNvSpPr>
              <p:nvPr/>
            </p:nvSpPr>
            <p:spPr>
              <a:xfrm>
                <a:off x="3043781" y="4009646"/>
                <a:ext cx="5712941" cy="2360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342900" marR="0" indent="-22733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chemeClr val="accent1"/>
                  </a:buClr>
                  <a:buFont typeface="Times New Roman"/>
                  <a:buChar char="■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L="669925" marR="0" indent="-243205" algn="l" rtl="0">
                  <a:lnSpc>
                    <a:spcPct val="100000"/>
                  </a:lnSpc>
                  <a:spcBef>
                    <a:spcPts val="440"/>
                  </a:spcBef>
                  <a:spcAft>
                    <a:spcPts val="0"/>
                  </a:spcAft>
                  <a:buClr>
                    <a:schemeClr val="accent2"/>
                  </a:buClr>
                  <a:buFont typeface="Times New Roman"/>
                  <a:buChar char="❑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L="1022350" marR="0" indent="-2794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Times New Roman"/>
                  <a:buChar char="■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L="1339850" marR="0" indent="-23495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2"/>
                  </a:buClr>
                  <a:buFont typeface="Times New Roman"/>
                  <a:buChar char="❑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L="1681163" marR="0" indent="-252413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Char char="▪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L="2138363" marR="0" indent="-252413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Char char="▪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L="2595563" marR="0" indent="-252413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Char char="▪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L="3052763" marR="0" indent="-252413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Char char="▪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L="3509963" marR="0" indent="-252412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Char char="▪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pPr marL="327025" lvl="1" indent="0" algn="just">
                  <a:spcBef>
                    <a:spcPts val="0"/>
                  </a:spcBef>
                  <a:buSzPct val="65000"/>
                  <a:buNone/>
                </a:pPr>
                <a:r>
                  <a:rPr lang="en-US" altLang="zh-TW" sz="2800" kern="0" dirty="0">
                    <a:solidFill>
                      <a:schemeClr val="dk1"/>
                    </a:solidFill>
                    <a:cs typeface="Times New Roman" panose="02020603050405020304" pitchFamily="18" charset="0"/>
                    <a:sym typeface="Times New Roman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800" i="1" ker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 ker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, 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𝑖𝑓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800" b="0" i="1" kern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𝑋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𝑖𝑠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𝑔𝑟𝑒𝑎𝑡𝑒𝑟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𝑡h𝑎𝑛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,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𝑒𝑙𝑠𝑒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                             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2800" kern="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  <a:p>
                <a:pPr marL="327025" lvl="1" indent="0" algn="just">
                  <a:spcBef>
                    <a:spcPts val="0"/>
                  </a:spcBef>
                  <a:buSzPct val="65000"/>
                  <a:buNone/>
                </a:pPr>
                <a:r>
                  <a:rPr lang="en-US" altLang="zh-TW" sz="2800" kern="0" dirty="0">
                    <a:solidFill>
                      <a:schemeClr val="dk1"/>
                    </a:solidFill>
                    <a:cs typeface="Times New Roman" panose="02020603050405020304" pitchFamily="18" charset="0"/>
                    <a:sym typeface="Times New Roman"/>
                  </a:rPr>
                  <a:t>B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800" i="1" ker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 ker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, 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𝑖𝑓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800" b="0" i="1" kern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𝑋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𝑖𝑠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𝑔𝑟𝑒𝑎𝑡𝑒𝑟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𝑡h𝑎𝑛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,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𝑒𝑙𝑠𝑒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                             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2800" kern="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</mc:Choice>
        <mc:Fallback xmlns="">
          <p:sp>
            <p:nvSpPr>
              <p:cNvPr id="5" name="Shap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781" y="4009646"/>
                <a:ext cx="5712941" cy="23608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6925236" y="116805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MSB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756722" y="113228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LSB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18781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2"/>
          <p:cNvSpPr txBox="1">
            <a:spLocks/>
          </p:cNvSpPr>
          <p:nvPr/>
        </p:nvSpPr>
        <p:spPr>
          <a:xfrm>
            <a:off x="522178" y="236623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 lvl="0" indent="-342900">
              <a:buSzPct val="65000"/>
            </a:pPr>
            <a:r>
              <a:rPr lang="en-US" altLang="zh-TW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III– Constant Comparator (practice) (2/2)</a:t>
            </a:r>
          </a:p>
        </p:txBody>
      </p:sp>
      <p:sp>
        <p:nvSpPr>
          <p:cNvPr id="5" name="Shape 103"/>
          <p:cNvSpPr txBox="1">
            <a:spLocks noGrp="1"/>
          </p:cNvSpPr>
          <p:nvPr>
            <p:ph type="body" idx="1"/>
          </p:nvPr>
        </p:nvSpPr>
        <p:spPr>
          <a:xfrm>
            <a:off x="522179" y="1311318"/>
            <a:ext cx="10878989" cy="45672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SzPct val="65000"/>
              <a:buNone/>
            </a:pPr>
            <a:r>
              <a:rPr lang="en-US" altLang="zh-TW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</a:t>
            </a:r>
          </a:p>
          <a:p>
            <a:pPr marL="981075" lvl="1" indent="-654050" algn="just">
              <a:lnSpc>
                <a:spcPct val="150000"/>
              </a:lnSpc>
              <a:spcBef>
                <a:spcPts val="0"/>
              </a:spcBef>
              <a:buSzPct val="65000"/>
              <a:buNone/>
            </a:pPr>
            <a:r>
              <a:rPr lang="en-US" altLang="zh-TW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 draw the truth table of the comparator where three input bits are X2, X1 and X0, and two output bits are A and B, respectively.</a:t>
            </a:r>
          </a:p>
          <a:p>
            <a:pPr marL="981075" lvl="1" indent="-654050" algn="just">
              <a:lnSpc>
                <a:spcPct val="150000"/>
              </a:lnSpc>
              <a:spcBef>
                <a:spcPts val="0"/>
              </a:spcBef>
              <a:buSzPct val="65000"/>
              <a:buNone/>
            </a:pPr>
            <a:r>
              <a:rPr lang="en-US" altLang="zh-TW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 implement the circuit on the breadboard. </a:t>
            </a:r>
          </a:p>
          <a:p>
            <a:pPr marL="981075" lvl="1" indent="-654050" algn="just">
              <a:lnSpc>
                <a:spcPct val="150000"/>
              </a:lnSpc>
              <a:spcBef>
                <a:spcPts val="0"/>
              </a:spcBef>
              <a:buSzPct val="65000"/>
              <a:buNone/>
            </a:pPr>
            <a:endParaRPr lang="en-US" altLang="zh-TW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65000"/>
              <a:buNone/>
            </a:pPr>
            <a:endParaRPr lang="en-US" sz="2800" b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4667127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522179" y="215290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altLang="zh-TW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needed for LAB II</a:t>
            </a:r>
            <a:endParaRPr lang="en-US"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" name="Shape 513"/>
          <p:cNvGraphicFramePr/>
          <p:nvPr/>
        </p:nvGraphicFramePr>
        <p:xfrm>
          <a:off x="2461095" y="1921603"/>
          <a:ext cx="7704396" cy="2128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21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3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Names</a:t>
                      </a:r>
                    </a:p>
                  </a:txBody>
                  <a:tcPr marL="68600" marR="68600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Amount</a:t>
                      </a:r>
                    </a:p>
                  </a:txBody>
                  <a:tcPr marL="68600" marR="68600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 baseline="0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Solerless</a:t>
                      </a:r>
                      <a:r>
                        <a:rPr lang="en-US" sz="28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Breadboard</a:t>
                      </a:r>
                    </a:p>
                  </a:txBody>
                  <a:tcPr marL="68600" marR="68600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×1</a:t>
                      </a:r>
                    </a:p>
                  </a:txBody>
                  <a:tcPr marL="68600" marR="68600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74LS04</a:t>
                      </a:r>
                    </a:p>
                  </a:txBody>
                  <a:tcPr marL="68600" marR="68600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28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×1</a:t>
                      </a:r>
                    </a:p>
                  </a:txBody>
                  <a:tcPr marL="68600" marR="686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74LS08</a:t>
                      </a:r>
                    </a:p>
                  </a:txBody>
                  <a:tcPr marL="68600" marR="68600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×1</a:t>
                      </a:r>
                    </a:p>
                  </a:txBody>
                  <a:tcPr marL="68600" marR="68600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74LS32</a:t>
                      </a:r>
                    </a:p>
                  </a:txBody>
                  <a:tcPr marL="68600" marR="68600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×1</a:t>
                      </a:r>
                    </a:p>
                  </a:txBody>
                  <a:tcPr marL="68600" marR="68600" marT="0" marB="0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935799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68" y="1878615"/>
            <a:ext cx="7441482" cy="1607931"/>
          </a:xfrm>
          <a:prstGeom prst="rect">
            <a:avLst/>
          </a:prstGeom>
        </p:spPr>
      </p:pic>
      <p:sp>
        <p:nvSpPr>
          <p:cNvPr id="30" name="內容版面配置區 2"/>
          <p:cNvSpPr txBox="1">
            <a:spLocks/>
          </p:cNvSpPr>
          <p:nvPr/>
        </p:nvSpPr>
        <p:spPr bwMode="auto">
          <a:xfrm>
            <a:off x="585916" y="1022322"/>
            <a:ext cx="9217025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Input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zh-TW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zh-TW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zh-TW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zh-TW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Output</a:t>
            </a:r>
            <a:endParaRPr kumimoji="1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522179" y="215290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altLang="zh-TW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Notice for LAB III</a:t>
            </a:r>
            <a:endParaRPr lang="en-US"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430781" y="1988285"/>
            <a:ext cx="664307" cy="4693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000" b="1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616846" y="1988285"/>
            <a:ext cx="664307" cy="4693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000" b="1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818425" y="2239597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FF00"/>
                </a:solidFill>
              </a:rPr>
              <a:t>X0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973954" y="2260091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FF00"/>
                </a:solidFill>
              </a:rPr>
              <a:t>X1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786178" y="1988285"/>
            <a:ext cx="664307" cy="46937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000" b="1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155831" y="2243465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FF00"/>
                </a:solidFill>
              </a:rPr>
              <a:t>X2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305" y="3620539"/>
            <a:ext cx="2931374" cy="3067281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 bwMode="auto">
          <a:xfrm>
            <a:off x="6749626" y="4293578"/>
            <a:ext cx="337338" cy="4342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000" b="1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556073" y="3928752"/>
            <a:ext cx="44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kern="0" dirty="0">
                <a:solidFill>
                  <a:srgbClr val="FFFF00"/>
                </a:solidFill>
                <a:cs typeface="Arial"/>
                <a:sym typeface="Arial"/>
                <a:rtl val="0"/>
              </a:rPr>
              <a:t>A</a:t>
            </a:r>
            <a:endParaRPr lang="zh-TW" altLang="en-US" sz="2400" kern="0" dirty="0">
              <a:solidFill>
                <a:srgbClr val="FFFF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86964" y="4293578"/>
            <a:ext cx="337338" cy="4342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000" b="1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280517" y="3943372"/>
            <a:ext cx="483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kern="0" dirty="0">
                <a:solidFill>
                  <a:srgbClr val="FFFF00"/>
                </a:solidFill>
                <a:cs typeface="Arial"/>
                <a:sym typeface="Arial"/>
                <a:rtl val="0"/>
              </a:rPr>
              <a:t>B</a:t>
            </a:r>
            <a:endParaRPr lang="zh-TW" altLang="en-US" sz="2400" kern="0" dirty="0">
              <a:solidFill>
                <a:srgbClr val="FFFF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037655437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Mid Exam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考試日期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10/08(</a:t>
            </a:r>
            <a:r>
              <a:rPr lang="zh-TW" altLang="en-US" dirty="0"/>
              <a:t>四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/>
              <a:t>09:00-12:00</a:t>
            </a:r>
            <a:endParaRPr lang="en-US" altLang="zh-TW" dirty="0"/>
          </a:p>
          <a:p>
            <a:r>
              <a:rPr lang="zh-TW" altLang="en-US" dirty="0"/>
              <a:t>考試方式 </a:t>
            </a:r>
            <a:r>
              <a:rPr lang="en-US" altLang="zh-TW" dirty="0"/>
              <a:t>:</a:t>
            </a:r>
            <a:r>
              <a:rPr lang="zh-TW" altLang="en-US" dirty="0"/>
              <a:t> 以個人為單位</a:t>
            </a:r>
            <a:endParaRPr lang="en-US" altLang="zh-TW" dirty="0"/>
          </a:p>
          <a:p>
            <a:r>
              <a:rPr lang="zh-TW" altLang="en-US" dirty="0"/>
              <a:t>考試時間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50</a:t>
            </a:r>
            <a:r>
              <a:rPr lang="zh-TW" altLang="en-US" dirty="0"/>
              <a:t> </a:t>
            </a:r>
            <a:r>
              <a:rPr lang="en-US" altLang="zh-TW" dirty="0"/>
              <a:t>min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759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3" y="250826"/>
            <a:ext cx="6116637" cy="814388"/>
          </a:xfrm>
        </p:spPr>
        <p:txBody>
          <a:bodyPr>
            <a:normAutofit fontScale="90000"/>
          </a:bodyPr>
          <a:lstStyle/>
          <a:p>
            <a:pPr marL="365760" indent="-256032" eaLnBrk="1" hangingPunct="1">
              <a:buClr>
                <a:schemeClr val="accent3"/>
              </a:buClr>
              <a:defRPr/>
            </a:pPr>
            <a:r>
              <a:rPr lang="en-US" altLang="zh-TW" sz="3400" dirty="0">
                <a:ea typeface="新細明體" panose="02020500000000000000" pitchFamily="18" charset="-120"/>
              </a:rPr>
              <a:t>Three representations for a circuit</a:t>
            </a:r>
          </a:p>
        </p:txBody>
      </p:sp>
      <p:graphicFrame>
        <p:nvGraphicFramePr>
          <p:cNvPr id="20483" name="Object 8">
            <a:hlinkClick r:id="" action="ppaction://ole?verb=0"/>
          </p:cNvPr>
          <p:cNvGraphicFramePr>
            <a:graphicFrameLocks noGrp="1"/>
          </p:cNvGraphicFramePr>
          <p:nvPr>
            <p:ph idx="1"/>
          </p:nvPr>
        </p:nvGraphicFramePr>
        <p:xfrm>
          <a:off x="6276976" y="2830513"/>
          <a:ext cx="4264025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3" imgW="4261698" imgH="3884826" progId="Word.Document.8">
                  <p:embed/>
                </p:oleObj>
              </mc:Choice>
              <mc:Fallback>
                <p:oleObj name="Document" r:id="rId3" imgW="4261698" imgH="3884826" progId="Word.Document.8">
                  <p:embed/>
                  <p:pic>
                    <p:nvPicPr>
                      <p:cNvPr id="20483" name="Object 8">
                        <a:hlinkClick r:id="" action="ppaction://ole?verb=0"/>
                      </p:cNvPr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/>
                      <a:srcRect b="11307"/>
                      <a:stretch>
                        <a:fillRect/>
                      </a:stretch>
                    </p:blipFill>
                    <p:spPr bwMode="auto">
                      <a:xfrm>
                        <a:off x="6276976" y="2830513"/>
                        <a:ext cx="4264025" cy="3886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4" name="Picture 3" descr="AACFLMO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4757739"/>
            <a:ext cx="4083050" cy="1762125"/>
          </a:xfrm>
          <a:prstGeom prst="rect">
            <a:avLst/>
          </a:prstGeom>
          <a:solidFill>
            <a:srgbClr val="E1F4FF"/>
          </a:solidFill>
          <a:ln w="57150">
            <a:solidFill>
              <a:srgbClr val="E1F4FF"/>
            </a:solidFill>
            <a:miter lim="800000"/>
            <a:headEnd/>
            <a:tailEnd/>
          </a:ln>
        </p:spPr>
      </p:pic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2663826" y="2381251"/>
            <a:ext cx="137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i="1" dirty="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F</a:t>
            </a:r>
            <a:r>
              <a:rPr lang="en-US" altLang="zh-TW" sz="2800" baseline="-25000" dirty="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1</a:t>
            </a:r>
            <a:r>
              <a:rPr lang="en-US" altLang="zh-TW" sz="2800" i="1" dirty="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=</a:t>
            </a:r>
            <a:r>
              <a:rPr lang="en-US" altLang="zh-TW" sz="2800" i="1" dirty="0" err="1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x+y’z</a:t>
            </a:r>
            <a:endParaRPr lang="en-US" altLang="zh-TW" sz="2800" i="1" dirty="0">
              <a:solidFill>
                <a:srgbClr val="00B050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804989" y="1595439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1. Boolean Algebra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1806575" y="3937001"/>
            <a:ext cx="2776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latin typeface="Calibri" panose="020F0502020204030204" pitchFamily="34" charset="0"/>
                <a:ea typeface="微軟正黑體" panose="020B0604030504040204" pitchFamily="34" charset="-120"/>
              </a:rPr>
              <a:t>3. Circuit Diagram</a:t>
            </a: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5565775" y="1597026"/>
            <a:ext cx="2165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latin typeface="Calibri" panose="020F0502020204030204" pitchFamily="34" charset="0"/>
                <a:ea typeface="微軟正黑體" panose="020B0604030504040204" pitchFamily="34" charset="-120"/>
              </a:rPr>
              <a:t>2. Truth Table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6172200" y="3235325"/>
            <a:ext cx="398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7975600" y="2949575"/>
            <a:ext cx="0" cy="396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6702425" y="2473325"/>
            <a:ext cx="1409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Calibri" panose="020F0502020204030204" pitchFamily="34" charset="0"/>
                <a:ea typeface="微軟正黑體" panose="020B0604030504040204" pitchFamily="34" charset="-120"/>
              </a:rPr>
              <a:t>Inputs            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5788026" y="2076451"/>
            <a:ext cx="5095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i="1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n</a:t>
            </a:r>
            <a:r>
              <a:rPr lang="en-US" altLang="zh-TW" sz="240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input variables </a:t>
            </a:r>
            <a:r>
              <a:rPr lang="en-US" altLang="zh-TW" sz="240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 2</a:t>
            </a:r>
            <a:r>
              <a:rPr lang="en-US" altLang="zh-TW" sz="2400" i="1" baseline="3000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n</a:t>
            </a:r>
            <a:r>
              <a:rPr lang="en-US" altLang="zh-TW" sz="240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 combinations</a:t>
            </a:r>
            <a:endParaRPr lang="en-US" altLang="zh-TW" sz="2400">
              <a:solidFill>
                <a:srgbClr val="00B050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226425" y="1530351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80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真值表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2479227" y="6166299"/>
            <a:ext cx="2748757" cy="3535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000" b="1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206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74LS08</a:t>
            </a:r>
            <a:endParaRPr lang="zh-TW" altLang="en-US"/>
          </a:p>
        </p:txBody>
      </p:sp>
      <p:pic>
        <p:nvPicPr>
          <p:cNvPr id="2662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8301" y="1816101"/>
            <a:ext cx="9217025" cy="3903663"/>
          </a:xfrm>
          <a:noFill/>
        </p:spPr>
      </p:pic>
      <p:sp>
        <p:nvSpPr>
          <p:cNvPr id="4" name="文字方塊 3"/>
          <p:cNvSpPr txBox="1"/>
          <p:nvPr/>
        </p:nvSpPr>
        <p:spPr>
          <a:xfrm>
            <a:off x="4807236" y="419399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AND gate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65371" y="5218137"/>
            <a:ext cx="737702" cy="44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75" i="1" dirty="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F=</a:t>
            </a:r>
            <a:r>
              <a:rPr lang="en-US" altLang="zh-TW" sz="2275" i="1" dirty="0" err="1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xy</a:t>
            </a:r>
            <a:endParaRPr lang="en-US" altLang="zh-TW" sz="2275" i="1" dirty="0">
              <a:solidFill>
                <a:srgbClr val="00B050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71955" y="5227376"/>
            <a:ext cx="2178866" cy="44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75" dirty="0">
                <a:latin typeface="Calibri" panose="020F0502020204030204" pitchFamily="34" charset="0"/>
                <a:ea typeface="微軟正黑體" panose="020B0604030504040204" pitchFamily="34" charset="-120"/>
              </a:rPr>
              <a:t>Boolean Algebra</a:t>
            </a:r>
          </a:p>
        </p:txBody>
      </p:sp>
      <p:sp>
        <p:nvSpPr>
          <p:cNvPr id="7" name="套索 6"/>
          <p:cNvSpPr/>
          <p:nvPr/>
        </p:nvSpPr>
        <p:spPr bwMode="auto">
          <a:xfrm rot="12139431">
            <a:off x="1798300" y="3836451"/>
            <a:ext cx="356754" cy="369455"/>
          </a:xfrm>
          <a:prstGeom prst="chord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000" b="1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669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74LS32</a:t>
            </a:r>
            <a:endParaRPr lang="zh-TW" altLang="en-US"/>
          </a:p>
        </p:txBody>
      </p:sp>
      <p:pic>
        <p:nvPicPr>
          <p:cNvPr id="2765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8301" y="1811339"/>
            <a:ext cx="9217025" cy="3913187"/>
          </a:xfrm>
          <a:noFill/>
        </p:spPr>
      </p:pic>
      <p:sp>
        <p:nvSpPr>
          <p:cNvPr id="4" name="文字方塊 3"/>
          <p:cNvSpPr txBox="1"/>
          <p:nvPr/>
        </p:nvSpPr>
        <p:spPr>
          <a:xfrm>
            <a:off x="4697905" y="419399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OR gate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65372" y="5218137"/>
            <a:ext cx="883575" cy="44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75" i="1" dirty="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F=</a:t>
            </a:r>
            <a:r>
              <a:rPr lang="en-US" altLang="zh-TW" sz="2275" i="1" dirty="0" err="1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x+y</a:t>
            </a:r>
            <a:endParaRPr lang="en-US" altLang="zh-TW" sz="2275" i="1" dirty="0">
              <a:solidFill>
                <a:srgbClr val="00B050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71955" y="5227376"/>
            <a:ext cx="2178866" cy="44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75" dirty="0">
                <a:latin typeface="Calibri" panose="020F0502020204030204" pitchFamily="34" charset="0"/>
                <a:ea typeface="微軟正黑體" panose="020B0604030504040204" pitchFamily="34" charset="-120"/>
              </a:rPr>
              <a:t>Boolean Algebra</a:t>
            </a:r>
          </a:p>
        </p:txBody>
      </p:sp>
      <p:sp>
        <p:nvSpPr>
          <p:cNvPr id="7" name="套索 6"/>
          <p:cNvSpPr/>
          <p:nvPr/>
        </p:nvSpPr>
        <p:spPr bwMode="auto">
          <a:xfrm rot="12139431">
            <a:off x="2153450" y="3610913"/>
            <a:ext cx="356754" cy="369455"/>
          </a:xfrm>
          <a:prstGeom prst="chord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000" b="1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494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74LS04</a:t>
            </a:r>
            <a:endParaRPr lang="zh-TW" altLang="en-US"/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8301" y="1871664"/>
            <a:ext cx="9217025" cy="3792537"/>
          </a:xfrm>
          <a:noFill/>
        </p:spPr>
      </p:pic>
      <p:sp>
        <p:nvSpPr>
          <p:cNvPr id="4" name="文字方塊 3"/>
          <p:cNvSpPr txBox="1"/>
          <p:nvPr/>
        </p:nvSpPr>
        <p:spPr>
          <a:xfrm>
            <a:off x="4694784" y="492938"/>
            <a:ext cx="140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NOT gate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65371" y="5218137"/>
            <a:ext cx="680186" cy="44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75" i="1" dirty="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F=x’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71955" y="5227376"/>
            <a:ext cx="2178866" cy="44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75" dirty="0">
                <a:latin typeface="Calibri" panose="020F0502020204030204" pitchFamily="34" charset="0"/>
                <a:ea typeface="微軟正黑體" panose="020B0604030504040204" pitchFamily="34" charset="-120"/>
              </a:rPr>
              <a:t>Boolean Algebra</a:t>
            </a:r>
          </a:p>
        </p:txBody>
      </p:sp>
      <p:sp>
        <p:nvSpPr>
          <p:cNvPr id="7" name="套索 6"/>
          <p:cNvSpPr/>
          <p:nvPr/>
        </p:nvSpPr>
        <p:spPr bwMode="auto">
          <a:xfrm rot="12139431">
            <a:off x="1950251" y="3775662"/>
            <a:ext cx="356754" cy="369455"/>
          </a:xfrm>
          <a:prstGeom prst="chord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000" b="1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638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74LS00</a:t>
            </a:r>
            <a:endParaRPr lang="zh-TW" altLang="en-US"/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8300" y="1395443"/>
            <a:ext cx="9217025" cy="4113213"/>
          </a:xfrm>
          <a:noFill/>
        </p:spPr>
      </p:pic>
      <p:sp>
        <p:nvSpPr>
          <p:cNvPr id="4" name="文字方塊 3"/>
          <p:cNvSpPr txBox="1"/>
          <p:nvPr/>
        </p:nvSpPr>
        <p:spPr>
          <a:xfrm>
            <a:off x="4658148" y="419399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NAND gate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791748" y="419399"/>
            <a:ext cx="155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Not - AND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065372" y="5218137"/>
            <a:ext cx="987771" cy="44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75" i="1" dirty="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F=(</a:t>
            </a:r>
            <a:r>
              <a:rPr lang="en-US" altLang="zh-TW" sz="2275" i="1" dirty="0" err="1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xy</a:t>
            </a:r>
            <a:r>
              <a:rPr lang="en-US" altLang="zh-TW" sz="2275" i="1" dirty="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)’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571955" y="5227376"/>
            <a:ext cx="2178866" cy="44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75" dirty="0">
                <a:latin typeface="Calibri" panose="020F0502020204030204" pitchFamily="34" charset="0"/>
                <a:ea typeface="微軟正黑體" panose="020B0604030504040204" pitchFamily="34" charset="-120"/>
              </a:rPr>
              <a:t>Boolean Algebra</a:t>
            </a:r>
          </a:p>
        </p:txBody>
      </p:sp>
      <p:sp>
        <p:nvSpPr>
          <p:cNvPr id="2" name="套索 1"/>
          <p:cNvSpPr/>
          <p:nvPr/>
        </p:nvSpPr>
        <p:spPr bwMode="auto">
          <a:xfrm rot="12139431">
            <a:off x="1747050" y="3505958"/>
            <a:ext cx="356754" cy="369455"/>
          </a:xfrm>
          <a:prstGeom prst="chord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000" b="1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 View of the Solderless Breadboard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29931" y="1198517"/>
            <a:ext cx="9217025" cy="456723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         : connected                           : </a:t>
            </a:r>
            <a:r>
              <a:rPr lang="en-US" altLang="zh-TW" dirty="0" err="1"/>
              <a:t>disconected</a:t>
            </a:r>
            <a:endParaRPr lang="en-US" altLang="zh-TW" dirty="0"/>
          </a:p>
        </p:txBody>
      </p:sp>
      <p:sp>
        <p:nvSpPr>
          <p:cNvPr id="10" name="矩形 9"/>
          <p:cNvSpPr/>
          <p:nvPr/>
        </p:nvSpPr>
        <p:spPr bwMode="auto">
          <a:xfrm>
            <a:off x="2111658" y="1415033"/>
            <a:ext cx="407324" cy="19540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000" b="1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 flipH="1">
            <a:off x="6163996" y="1413360"/>
            <a:ext cx="407324" cy="195407"/>
          </a:xfrm>
          <a:prstGeom prst="rect">
            <a:avLst/>
          </a:prstGeom>
          <a:noFill/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000" b="1">
              <a:latin typeface="Arial" pitchFamily="34" charset="0"/>
              <a:ea typeface="新細明體" pitchFamily="18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B51AB45-5E8B-436F-8FEC-DB3075104B9E}"/>
              </a:ext>
            </a:extLst>
          </p:cNvPr>
          <p:cNvGrpSpPr/>
          <p:nvPr/>
        </p:nvGrpSpPr>
        <p:grpSpPr>
          <a:xfrm>
            <a:off x="1309239" y="1828912"/>
            <a:ext cx="4632959" cy="4857544"/>
            <a:chOff x="166238" y="1828912"/>
            <a:chExt cx="4632959" cy="4857544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38" y="1828912"/>
              <a:ext cx="4632959" cy="4857544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 bwMode="auto">
            <a:xfrm>
              <a:off x="263231" y="2154449"/>
              <a:ext cx="2071022" cy="25056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 b="1"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297012" y="3644152"/>
              <a:ext cx="930359" cy="137757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 b="1"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 flipH="1">
              <a:off x="1042532" y="5640874"/>
              <a:ext cx="576469" cy="143460"/>
            </a:xfrm>
            <a:prstGeom prst="rect">
              <a:avLst/>
            </a:prstGeom>
            <a:noFill/>
            <a:ln w="381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 b="1"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2183156" y="5057850"/>
              <a:ext cx="172449" cy="286376"/>
            </a:xfrm>
            <a:prstGeom prst="rect">
              <a:avLst/>
            </a:prstGeom>
            <a:noFill/>
            <a:ln w="381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 b="1"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362785" y="2026548"/>
              <a:ext cx="172449" cy="286376"/>
            </a:xfrm>
            <a:prstGeom prst="rect">
              <a:avLst/>
            </a:prstGeom>
            <a:noFill/>
            <a:ln w="381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 b="1">
                <a:latin typeface="Arial" pitchFamily="34" charset="0"/>
                <a:ea typeface="新細明體" pitchFamily="18" charset="-120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97F974-B52D-4381-A7A0-6C00CFC30720}"/>
              </a:ext>
            </a:extLst>
          </p:cNvPr>
          <p:cNvGrpSpPr/>
          <p:nvPr/>
        </p:nvGrpSpPr>
        <p:grpSpPr>
          <a:xfrm>
            <a:off x="6068983" y="1823610"/>
            <a:ext cx="4786342" cy="4862847"/>
            <a:chOff x="4925983" y="1823609"/>
            <a:chExt cx="4786342" cy="4862847"/>
          </a:xfrm>
        </p:grpSpPr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983" y="1823609"/>
              <a:ext cx="4786342" cy="4862847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 bwMode="auto">
            <a:xfrm>
              <a:off x="4972164" y="2226732"/>
              <a:ext cx="4613375" cy="302737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 b="1"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8615721" y="3847352"/>
              <a:ext cx="129310" cy="93708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 b="1"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 flipH="1">
              <a:off x="7000388" y="6389219"/>
              <a:ext cx="580859" cy="168600"/>
            </a:xfrm>
            <a:prstGeom prst="rect">
              <a:avLst/>
            </a:prstGeom>
            <a:noFill/>
            <a:ln w="381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 b="1">
                <a:latin typeface="Arial" pitchFamily="34" charset="0"/>
                <a:ea typeface="新細明體" pitchFamily="18" charset="-120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7764087" y="5123734"/>
            <a:ext cx="418954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Let a input be shared to multiple logic gate</a:t>
            </a:r>
            <a:endParaRPr lang="zh-TW" altLang="en-US" dirty="0"/>
          </a:p>
        </p:txBody>
      </p:sp>
      <p:sp>
        <p:nvSpPr>
          <p:cNvPr id="7" name="向上箭號 6"/>
          <p:cNvSpPr/>
          <p:nvPr/>
        </p:nvSpPr>
        <p:spPr bwMode="auto">
          <a:xfrm>
            <a:off x="9756872" y="4834315"/>
            <a:ext cx="135271" cy="214843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55894" y="2825408"/>
            <a:ext cx="430631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Let a VCC be shared to multiple logic gate</a:t>
            </a:r>
            <a:endParaRPr lang="zh-TW" altLang="en-US" dirty="0"/>
          </a:p>
        </p:txBody>
      </p:sp>
      <p:sp>
        <p:nvSpPr>
          <p:cNvPr id="24" name="向上箭號 23"/>
          <p:cNvSpPr/>
          <p:nvPr/>
        </p:nvSpPr>
        <p:spPr bwMode="auto">
          <a:xfrm>
            <a:off x="2568371" y="2535989"/>
            <a:ext cx="135271" cy="214843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1581591"/>
      </p:ext>
    </p:extLst>
  </p:cSld>
  <p:clrMapOvr>
    <a:masterClrMapping/>
  </p:clrMapOvr>
</p:sld>
</file>

<file path=ppt/theme/theme1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2314</TotalTime>
  <Words>861</Words>
  <Application>Microsoft Office PowerPoint</Application>
  <PresentationFormat>Widescreen</PresentationFormat>
  <Paragraphs>254</Paragraphs>
  <Slides>23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標楷體</vt:lpstr>
      <vt:lpstr>Arial</vt:lpstr>
      <vt:lpstr>Calibri</vt:lpstr>
      <vt:lpstr>Cambria Math</vt:lpstr>
      <vt:lpstr>Times New Roman</vt:lpstr>
      <vt:lpstr>Wingdings</vt:lpstr>
      <vt:lpstr>4_Edge</vt:lpstr>
      <vt:lpstr>1_Edge</vt:lpstr>
      <vt:lpstr>Document</vt:lpstr>
      <vt:lpstr>LAB - 03</vt:lpstr>
      <vt:lpstr>Outline</vt:lpstr>
      <vt:lpstr>Mid Exam</vt:lpstr>
      <vt:lpstr>Three representations for a circuit</vt:lpstr>
      <vt:lpstr>74LS08</vt:lpstr>
      <vt:lpstr>74LS32</vt:lpstr>
      <vt:lpstr>74LS04</vt:lpstr>
      <vt:lpstr>74LS00</vt:lpstr>
      <vt:lpstr>Top View of the Solderless Breadboard</vt:lpstr>
      <vt:lpstr>Example: Connection with 74LS00 Chip </vt:lpstr>
      <vt:lpstr>PowerPoint Presentation</vt:lpstr>
      <vt:lpstr>PowerPoint Presentation</vt:lpstr>
      <vt:lpstr>Components needed for LAB I</vt:lpstr>
      <vt:lpstr>Notice for LAB I</vt:lpstr>
      <vt:lpstr>PowerPoint Presentation</vt:lpstr>
      <vt:lpstr>PowerPoint Presentation</vt:lpstr>
      <vt:lpstr>PowerPoint Presentation</vt:lpstr>
      <vt:lpstr>PowerPoint Presentation</vt:lpstr>
      <vt:lpstr>Components needed for LAB II</vt:lpstr>
      <vt:lpstr>PowerPoint Presentation</vt:lpstr>
      <vt:lpstr>PowerPoint Presentation</vt:lpstr>
      <vt:lpstr>Components needed for LAB II</vt:lpstr>
      <vt:lpstr>Notice for LAB III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- 02</dc:title>
  <dc:creator>User</dc:creator>
  <cp:lastModifiedBy>鄭琇櫻</cp:lastModifiedBy>
  <cp:revision>88</cp:revision>
  <cp:lastPrinted>2015-09-04T02:53:59Z</cp:lastPrinted>
  <dcterms:created xsi:type="dcterms:W3CDTF">2015-09-03T02:51:47Z</dcterms:created>
  <dcterms:modified xsi:type="dcterms:W3CDTF">2020-09-23T14:02:01Z</dcterms:modified>
</cp:coreProperties>
</file>