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0799763" cy="28800425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" roundtripDataSignature="AMtx7mjoo5DuCBHv89zl8GGPC300qdgM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07"/>
    <p:restoredTop sz="94014"/>
  </p:normalViewPr>
  <p:slideViewPr>
    <p:cSldViewPr snapToGrid="0">
      <p:cViewPr>
        <p:scale>
          <a:sx n="66" d="100"/>
          <a:sy n="66" d="100"/>
        </p:scale>
        <p:origin x="37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customschemas.google.com/relationships/presentationmetadata" Target="metadata"/><Relationship Id="rId10" Type="http://schemas.openxmlformats.org/officeDocument/2006/relationships/tableStyles" Target="tableStyles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786063" y="685800"/>
            <a:ext cx="12858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ctrTitle"/>
          </p:nvPr>
        </p:nvSpPr>
        <p:spPr>
          <a:xfrm>
            <a:off x="809982" y="4713405"/>
            <a:ext cx="9179799" cy="10026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87"/>
              <a:buFont typeface="Calibri"/>
              <a:buNone/>
              <a:defRPr sz="708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1349971" y="15126892"/>
            <a:ext cx="8099822" cy="6953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/>
            </a:lvl1pPr>
            <a:lvl2pPr lvl="1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/>
            </a:lvl2pPr>
            <a:lvl3pPr lvl="2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/>
            </a:lvl3pPr>
            <a:lvl4pPr lvl="3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4pPr>
            <a:lvl5pPr lvl="4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5pPr>
            <a:lvl6pPr lvl="5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6pPr>
            <a:lvl7pPr lvl="6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7pPr>
            <a:lvl8pPr lvl="7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8pPr>
            <a:lvl9pPr lvl="8" algn="ctr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>
            <a:spLocks noGrp="1"/>
          </p:cNvSpPr>
          <p:nvPr>
            <p:ph type="title"/>
          </p:nvPr>
        </p:nvSpPr>
        <p:spPr>
          <a:xfrm>
            <a:off x="742484" y="1533362"/>
            <a:ext cx="9314796" cy="556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body" idx="1"/>
          </p:nvPr>
        </p:nvSpPr>
        <p:spPr>
          <a:xfrm rot="5400000">
            <a:off x="-3736920" y="12146185"/>
            <a:ext cx="18273605" cy="93147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2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2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>
            <a:spLocks noGrp="1"/>
          </p:cNvSpPr>
          <p:nvPr>
            <p:ph type="title"/>
          </p:nvPr>
        </p:nvSpPr>
        <p:spPr>
          <a:xfrm rot="5400000">
            <a:off x="-3310584" y="12572521"/>
            <a:ext cx="24407029" cy="2328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body" idx="1"/>
          </p:nvPr>
        </p:nvSpPr>
        <p:spPr>
          <a:xfrm rot="5400000">
            <a:off x="-8035481" y="10311321"/>
            <a:ext cx="24407029" cy="685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內容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42484" y="1533362"/>
            <a:ext cx="9314796" cy="556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42484" y="7666780"/>
            <a:ext cx="9314796" cy="1827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章節標題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736859" y="7180114"/>
            <a:ext cx="9314796" cy="11980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87"/>
              <a:buFont typeface="Calibri"/>
              <a:buNone/>
              <a:defRPr sz="7087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736859" y="19273626"/>
            <a:ext cx="9314796" cy="63000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2362"/>
              <a:buNone/>
              <a:defRPr sz="2362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2126"/>
              <a:buNone/>
              <a:defRPr sz="2126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rgbClr val="888888"/>
              </a:buClr>
              <a:buSzPts val="1890"/>
              <a:buNone/>
              <a:defRPr sz="189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個內容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742484" y="1533362"/>
            <a:ext cx="9314796" cy="556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742484" y="7666780"/>
            <a:ext cx="4589899" cy="1827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2"/>
          </p:nvPr>
        </p:nvSpPr>
        <p:spPr>
          <a:xfrm>
            <a:off x="5467380" y="7666780"/>
            <a:ext cx="4589899" cy="1827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較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743890" y="1533362"/>
            <a:ext cx="9314796" cy="556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743892" y="7060106"/>
            <a:ext cx="4568805" cy="346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 b="1"/>
            </a:lvl1pPr>
            <a:lvl2pPr marL="914400" lvl="1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 b="1"/>
            </a:lvl2pPr>
            <a:lvl3pPr marL="1371600" lvl="2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3pPr>
            <a:lvl4pPr marL="1828800" lvl="3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4pPr>
            <a:lvl5pPr marL="2286000" lvl="4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5pPr>
            <a:lvl6pPr marL="2743200" lvl="5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6pPr>
            <a:lvl7pPr marL="3200400" lvl="6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7pPr>
            <a:lvl8pPr marL="3657600" lvl="7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8pPr>
            <a:lvl9pPr marL="4114800" lvl="8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2"/>
          </p:nvPr>
        </p:nvSpPr>
        <p:spPr>
          <a:xfrm>
            <a:off x="743892" y="10520155"/>
            <a:ext cx="4568805" cy="1547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3"/>
          </p:nvPr>
        </p:nvSpPr>
        <p:spPr>
          <a:xfrm>
            <a:off x="5467381" y="7060106"/>
            <a:ext cx="4591306" cy="34600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2835"/>
              <a:buNone/>
              <a:defRPr sz="2835" b="1"/>
            </a:lvl1pPr>
            <a:lvl2pPr marL="914400" lvl="1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None/>
              <a:defRPr sz="2362" b="1"/>
            </a:lvl2pPr>
            <a:lvl3pPr marL="1371600" lvl="2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None/>
              <a:defRPr sz="2126" b="1"/>
            </a:lvl3pPr>
            <a:lvl4pPr marL="1828800" lvl="3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4pPr>
            <a:lvl5pPr marL="2286000" lvl="4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5pPr>
            <a:lvl6pPr marL="2743200" lvl="5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6pPr>
            <a:lvl7pPr marL="3200400" lvl="6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7pPr>
            <a:lvl8pPr marL="3657600" lvl="7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8pPr>
            <a:lvl9pPr marL="4114800" lvl="8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 b="1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body" idx="4"/>
          </p:nvPr>
        </p:nvSpPr>
        <p:spPr>
          <a:xfrm>
            <a:off x="5467381" y="10520155"/>
            <a:ext cx="4591306" cy="15473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8"/>
          <p:cNvSpPr txBox="1">
            <a:spLocks noGrp="1"/>
          </p:cNvSpPr>
          <p:nvPr>
            <p:ph type="title"/>
          </p:nvPr>
        </p:nvSpPr>
        <p:spPr>
          <a:xfrm>
            <a:off x="742484" y="1533362"/>
            <a:ext cx="9314796" cy="556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內容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743890" y="1920028"/>
            <a:ext cx="3483205" cy="672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Calibri"/>
              <a:buNone/>
              <a:defRPr sz="37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body" idx="1"/>
          </p:nvPr>
        </p:nvSpPr>
        <p:spPr>
          <a:xfrm>
            <a:off x="4591306" y="4146734"/>
            <a:ext cx="5467380" cy="20466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6863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780"/>
              <a:buChar char="•"/>
              <a:defRPr sz="3780"/>
            </a:lvl1pPr>
            <a:lvl2pPr marL="914400" lvl="1" indent="-438594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3307"/>
              <a:buChar char="•"/>
              <a:defRPr sz="3307"/>
            </a:lvl2pPr>
            <a:lvl3pPr marL="1371600" lvl="2" indent="-408622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835"/>
              <a:buChar char="•"/>
              <a:defRPr sz="2835"/>
            </a:lvl3pPr>
            <a:lvl4pPr marL="1828800" lvl="3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4pPr>
            <a:lvl5pPr marL="2286000" lvl="4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5pPr>
            <a:lvl6pPr marL="2743200" lvl="5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6pPr>
            <a:lvl7pPr marL="3200400" lvl="6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7pPr>
            <a:lvl8pPr marL="3657600" lvl="7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8pPr>
            <a:lvl9pPr marL="4114800" lvl="8" indent="-378586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Char char="•"/>
              <a:defRPr sz="2362"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body" idx="2"/>
          </p:nvPr>
        </p:nvSpPr>
        <p:spPr>
          <a:xfrm>
            <a:off x="743890" y="8640127"/>
            <a:ext cx="3483205" cy="1600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1pPr>
            <a:lvl2pPr marL="914400" lvl="1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2pPr>
            <a:lvl3pPr marL="1371600" lvl="2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3pPr>
            <a:lvl4pPr marL="1828800" lvl="3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4pPr>
            <a:lvl5pPr marL="2286000" lvl="4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5pPr>
            <a:lvl6pPr marL="2743200" lvl="5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6pPr>
            <a:lvl7pPr marL="3200400" lvl="6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7pPr>
            <a:lvl8pPr marL="3657600" lvl="7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8pPr>
            <a:lvl9pPr marL="4114800" lvl="8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9pPr>
          </a:lstStyle>
          <a:p>
            <a:endParaRPr/>
          </a:p>
        </p:txBody>
      </p:sp>
      <p:sp>
        <p:nvSpPr>
          <p:cNvPr id="58" name="Google Shape;58;p10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輔助字幕的圖片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title"/>
          </p:nvPr>
        </p:nvSpPr>
        <p:spPr>
          <a:xfrm>
            <a:off x="743890" y="1920028"/>
            <a:ext cx="3483205" cy="67200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80"/>
              <a:buFont typeface="Calibri"/>
              <a:buNone/>
              <a:defRPr sz="378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>
            <a:spLocks noGrp="1"/>
          </p:cNvSpPr>
          <p:nvPr>
            <p:ph type="pic" idx="2"/>
          </p:nvPr>
        </p:nvSpPr>
        <p:spPr>
          <a:xfrm>
            <a:off x="4591306" y="4146734"/>
            <a:ext cx="5467380" cy="20466969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1"/>
          <p:cNvSpPr txBox="1">
            <a:spLocks noGrp="1"/>
          </p:cNvSpPr>
          <p:nvPr>
            <p:ph type="body" idx="1"/>
          </p:nvPr>
        </p:nvSpPr>
        <p:spPr>
          <a:xfrm>
            <a:off x="743890" y="8640127"/>
            <a:ext cx="3483205" cy="160069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1890"/>
              <a:buNone/>
              <a:defRPr sz="1890"/>
            </a:lvl1pPr>
            <a:lvl2pPr marL="914400" lvl="1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654"/>
              <a:buNone/>
              <a:defRPr sz="1654"/>
            </a:lvl2pPr>
            <a:lvl3pPr marL="1371600" lvl="2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417"/>
              <a:buNone/>
              <a:defRPr sz="1417"/>
            </a:lvl3pPr>
            <a:lvl4pPr marL="1828800" lvl="3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4pPr>
            <a:lvl5pPr marL="2286000" lvl="4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5pPr>
            <a:lvl6pPr marL="2743200" lvl="5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6pPr>
            <a:lvl7pPr marL="3200400" lvl="6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7pPr>
            <a:lvl8pPr marL="3657600" lvl="7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8pPr>
            <a:lvl9pPr marL="4114800" lvl="8" indent="-228600" algn="l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1181"/>
              <a:buNone/>
              <a:defRPr sz="1181"/>
            </a:lvl9pPr>
          </a:lstStyle>
          <a:p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1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"/>
          <p:cNvSpPr txBox="1">
            <a:spLocks noGrp="1"/>
          </p:cNvSpPr>
          <p:nvPr>
            <p:ph type="title"/>
          </p:nvPr>
        </p:nvSpPr>
        <p:spPr>
          <a:xfrm>
            <a:off x="742484" y="1533362"/>
            <a:ext cx="9314796" cy="5566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97"/>
              <a:buFont typeface="Calibri"/>
              <a:buNone/>
              <a:defRPr sz="519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"/>
          <p:cNvSpPr txBox="1">
            <a:spLocks noGrp="1"/>
          </p:cNvSpPr>
          <p:nvPr>
            <p:ph type="body" idx="1"/>
          </p:nvPr>
        </p:nvSpPr>
        <p:spPr>
          <a:xfrm>
            <a:off x="742484" y="7666780"/>
            <a:ext cx="9314796" cy="18273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8594" algn="l" rtl="0">
              <a:lnSpc>
                <a:spcPct val="90000"/>
              </a:lnSpc>
              <a:spcBef>
                <a:spcPts val="1181"/>
              </a:spcBef>
              <a:spcAft>
                <a:spcPts val="0"/>
              </a:spcAft>
              <a:buClr>
                <a:schemeClr val="dk1"/>
              </a:buClr>
              <a:buSzPts val="3307"/>
              <a:buFont typeface="Arial"/>
              <a:buChar char="•"/>
              <a:defRPr sz="330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8622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835"/>
              <a:buFont typeface="Arial"/>
              <a:buChar char="•"/>
              <a:defRPr sz="283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78586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362"/>
              <a:buFont typeface="Arial"/>
              <a:buChar char="•"/>
              <a:defRPr sz="236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63600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63601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63601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63601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63601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63601" algn="l" rtl="0">
              <a:lnSpc>
                <a:spcPct val="90000"/>
              </a:lnSpc>
              <a:spcBef>
                <a:spcPts val="591"/>
              </a:spcBef>
              <a:spcAft>
                <a:spcPts val="0"/>
              </a:spcAft>
              <a:buClr>
                <a:schemeClr val="dk1"/>
              </a:buClr>
              <a:buSzPts val="2126"/>
              <a:buFont typeface="Arial"/>
              <a:buChar char="•"/>
              <a:defRPr sz="212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"/>
          <p:cNvSpPr txBox="1">
            <a:spLocks noGrp="1"/>
          </p:cNvSpPr>
          <p:nvPr>
            <p:ph type="dt" idx="10"/>
          </p:nvPr>
        </p:nvSpPr>
        <p:spPr>
          <a:xfrm>
            <a:off x="742484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ftr" idx="11"/>
          </p:nvPr>
        </p:nvSpPr>
        <p:spPr>
          <a:xfrm>
            <a:off x="3577422" y="26693734"/>
            <a:ext cx="3644920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7627332" y="26693734"/>
            <a:ext cx="2429947" cy="1533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417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2" y="3702"/>
            <a:ext cx="10799764" cy="28793023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Rectangle: Rounded Corners 70">
            <a:extLst>
              <a:ext uri="{FF2B5EF4-FFF2-40B4-BE49-F238E27FC236}">
                <a16:creationId xmlns:a16="http://schemas.microsoft.com/office/drawing/2014/main" id="{4B851FC8-7C1A-10F1-1D29-3CCD57D2794A}"/>
              </a:ext>
            </a:extLst>
          </p:cNvPr>
          <p:cNvSpPr/>
          <p:nvPr/>
        </p:nvSpPr>
        <p:spPr>
          <a:xfrm>
            <a:off x="241098" y="2227465"/>
            <a:ext cx="10317543" cy="3302045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2363" dirty="0"/>
          </a:p>
        </p:txBody>
      </p:sp>
      <p:sp>
        <p:nvSpPr>
          <p:cNvPr id="85" name="Google Shape;85;p1"/>
          <p:cNvSpPr txBox="1"/>
          <p:nvPr/>
        </p:nvSpPr>
        <p:spPr>
          <a:xfrm>
            <a:off x="3753917" y="12950456"/>
            <a:ext cx="364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85;p1">
            <a:extLst>
              <a:ext uri="{FF2B5EF4-FFF2-40B4-BE49-F238E27FC236}">
                <a16:creationId xmlns:a16="http://schemas.microsoft.com/office/drawing/2014/main" id="{646E3E4F-3A63-2F1E-701F-49482F2EECCC}"/>
              </a:ext>
            </a:extLst>
          </p:cNvPr>
          <p:cNvSpPr txBox="1"/>
          <p:nvPr/>
        </p:nvSpPr>
        <p:spPr>
          <a:xfrm>
            <a:off x="3753917" y="13483785"/>
            <a:ext cx="36471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Rectangle: Rounded Corners 38">
            <a:extLst>
              <a:ext uri="{FF2B5EF4-FFF2-40B4-BE49-F238E27FC236}">
                <a16:creationId xmlns:a16="http://schemas.microsoft.com/office/drawing/2014/main" id="{D47DE8D3-5FBA-56CB-4EB0-91E1D47CC51F}"/>
              </a:ext>
            </a:extLst>
          </p:cNvPr>
          <p:cNvSpPr/>
          <p:nvPr/>
        </p:nvSpPr>
        <p:spPr>
          <a:xfrm>
            <a:off x="256518" y="16830561"/>
            <a:ext cx="10317757" cy="8828325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2363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62DD90E-280B-8E15-5F84-FA0E068F0E83}"/>
              </a:ext>
            </a:extLst>
          </p:cNvPr>
          <p:cNvSpPr txBox="1"/>
          <p:nvPr/>
        </p:nvSpPr>
        <p:spPr>
          <a:xfrm>
            <a:off x="541105" y="17360556"/>
            <a:ext cx="8091659" cy="179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以相同的方法比較三種方法的回報</a:t>
            </a:r>
            <a:endParaRPr lang="en-US" sz="18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  <a:p>
            <a:pPr lvl="8">
              <a:lnSpc>
                <a:spcPts val="2700"/>
              </a:lnSpc>
            </a:pPr>
            <a:r>
              <a:rPr lang="zh-TW" altLang="en-US" sz="1800" dirty="0">
                <a:latin typeface="Graphik" panose="020B0503030202060203" pitchFamily="34" charset="77"/>
              </a:rPr>
              <a:t>          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-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Golden cross 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以實際股市走勢計算總回報。</a:t>
            </a:r>
            <a:endParaRPr lang="en-US" altLang="zh-TW" sz="1800" dirty="0">
              <a:solidFill>
                <a:srgbClr val="000000"/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lvl="1">
              <a:lnSpc>
                <a:spcPts val="2700"/>
              </a:lnSpc>
            </a:pPr>
            <a:r>
              <a:rPr lang="zh-TW" altLang="en-US" sz="1800" dirty="0">
                <a:latin typeface="Graphik" panose="020B0503030202060203" pitchFamily="34" charset="77"/>
              </a:rPr>
              <a:t>          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-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 </a:t>
            </a:r>
            <a:r>
              <a:rPr 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Random </a:t>
            </a:r>
            <a:r>
              <a:rPr lang="en-US" sz="18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forest</a:t>
            </a:r>
            <a:r>
              <a:rPr lang="en-US" sz="1800" dirty="0" err="1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、</a:t>
            </a:r>
            <a:r>
              <a:rPr lang="en-US" sz="18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LSTM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以預測後的股價計算</a:t>
            </a: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回報。</a:t>
            </a:r>
            <a:endParaRPr lang="en-US" altLang="zh-TW" sz="1800" dirty="0"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latin typeface="PingFang TC" panose="020B0400000000000000" pitchFamily="34" charset="-120"/>
                <a:ea typeface="PingFang TC" panose="020B0400000000000000" pitchFamily="34" charset="-120"/>
              </a:rPr>
              <a:t>測試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日期區間：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2014.01.02~2023.11.03</a:t>
            </a:r>
            <a:endParaRPr lang="en-US" altLang="zh-TW" sz="1800" dirty="0">
              <a:solidFill>
                <a:srgbClr val="000000"/>
              </a:solidFill>
              <a:effectLst/>
              <a:latin typeface="PingFang TC" panose="020B0400000000000000" pitchFamily="34" charset="-120"/>
              <a:ea typeface="PingFang TC" panose="020B0400000000000000" pitchFamily="34" charset="-120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TW" altLang="en-US" sz="1800" dirty="0">
                <a:solidFill>
                  <a:srgbClr val="000000"/>
                </a:solidFill>
                <a:effectLst/>
                <a:latin typeface="PingFang TC" panose="020B0400000000000000" pitchFamily="34" charset="-120"/>
                <a:ea typeface="PingFang TC" panose="020B0400000000000000" pitchFamily="34" charset="-120"/>
              </a:rPr>
              <a:t>預測區間：</a:t>
            </a:r>
            <a:r>
              <a:rPr lang="en-US" altLang="zh-TW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2021.11.10~2023-11-03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23FD791-40CC-B946-93D2-DB4B8FEAED43}"/>
              </a:ext>
            </a:extLst>
          </p:cNvPr>
          <p:cNvSpPr txBox="1"/>
          <p:nvPr/>
        </p:nvSpPr>
        <p:spPr>
          <a:xfrm>
            <a:off x="497118" y="16951659"/>
            <a:ext cx="9379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三種方法交易回報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1674FB8-2215-590F-C4DA-3006D1DF0FC3}"/>
              </a:ext>
            </a:extLst>
          </p:cNvPr>
          <p:cNvSpPr txBox="1"/>
          <p:nvPr/>
        </p:nvSpPr>
        <p:spPr>
          <a:xfrm>
            <a:off x="5099373" y="2237289"/>
            <a:ext cx="5449798" cy="3173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>
              <a:lnSpc>
                <a:spcPts val="2700"/>
              </a:lnSpc>
            </a:pPr>
            <a:r>
              <a:rPr lang="zh-TW" alt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在這項研究中，我們旨在探索並評估常見的股票市場交易方法，採用多種策略以提升對有效策略的理解。我們的目標包括測試三種廣泛使用的交易方法，尋求提高交易回報的途徑，並將從股市觀察到的資訊整合到我們的模型中。</a:t>
            </a:r>
            <a:endParaRPr lang="en-US" altLang="zh-TW" sz="18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  <a:p>
            <a:pPr>
              <a:lnSpc>
                <a:spcPts val="2700"/>
              </a:lnSpc>
            </a:pP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觀察發現，元大台灣</a:t>
            </a:r>
            <a:r>
              <a:rPr lang="en-US" altLang="zh-TW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50</a:t>
            </a: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和美國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S&amp;P500</a:t>
            </a: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的波動存在一定的相關性，且元大台灣</a:t>
            </a:r>
            <a:r>
              <a:rPr lang="en-US" altLang="zh-TW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50</a:t>
            </a: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總是在美國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S&amp;P500</a:t>
            </a: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之後呈現相同的波動方向。</a:t>
            </a:r>
            <a:r>
              <a:rPr lang="zh-TW" altLang="en-US" sz="1800" dirty="0">
                <a:solidFill>
                  <a:schemeClr val="tx1"/>
                </a:solidFill>
                <a:latin typeface="Graphik" panose="020B0503030202060203" pitchFamily="34" charset="77"/>
              </a:rPr>
              <a:t>本實驗將會加入這個觀察結果，以提高交易回報。</a:t>
            </a:r>
            <a:endParaRPr lang="zh-TW" altLang="en-US" sz="1800" dirty="0">
              <a:solidFill>
                <a:schemeClr val="tx1"/>
              </a:solidFill>
              <a:effectLst/>
              <a:latin typeface="Graphik" panose="020B0503030202060203" pitchFamily="34" charset="77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FE42C4A-28E8-22EB-98DB-353ADA9A5478}"/>
              </a:ext>
            </a:extLst>
          </p:cNvPr>
          <p:cNvSpPr txBox="1"/>
          <p:nvPr/>
        </p:nvSpPr>
        <p:spPr>
          <a:xfrm>
            <a:off x="393307" y="2300580"/>
            <a:ext cx="4563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專題介紹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51" name="Rectangle: Rounded Corners 70">
            <a:extLst>
              <a:ext uri="{FF2B5EF4-FFF2-40B4-BE49-F238E27FC236}">
                <a16:creationId xmlns:a16="http://schemas.microsoft.com/office/drawing/2014/main" id="{9EBA5A5F-ADAB-D585-8043-654D2C4CD927}"/>
              </a:ext>
            </a:extLst>
          </p:cNvPr>
          <p:cNvSpPr/>
          <p:nvPr/>
        </p:nvSpPr>
        <p:spPr>
          <a:xfrm>
            <a:off x="256732" y="25817414"/>
            <a:ext cx="10317543" cy="1667473"/>
          </a:xfrm>
          <a:prstGeom prst="roundRect">
            <a:avLst>
              <a:gd name="adj" fmla="val 3948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2363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23F0812-FE25-2020-66A2-D6B7A8E230F2}"/>
              </a:ext>
            </a:extLst>
          </p:cNvPr>
          <p:cNvSpPr txBox="1"/>
          <p:nvPr/>
        </p:nvSpPr>
        <p:spPr>
          <a:xfrm>
            <a:off x="393307" y="26284558"/>
            <a:ext cx="10098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l"/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本研究嘗試使用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LSTM</a:t>
            </a: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和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Random Forest</a:t>
            </a: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模型進行股價預測和交易回測。雖然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LSTM</a:t>
            </a: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預測結果足夠準確，但有些延遲，導致交易回報未如預期。</a:t>
            </a:r>
            <a:r>
              <a:rPr 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Random Forest</a:t>
            </a: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表現稍差但符合預期。未來可透過參數優化、特徵擴展、深入分析預測錯誤等方式改進模型性能，以及考慮不同時間區間進行更全面的測試。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5E5ACD8-84F8-3A81-74C5-99521F793C2A}"/>
              </a:ext>
            </a:extLst>
          </p:cNvPr>
          <p:cNvSpPr txBox="1"/>
          <p:nvPr/>
        </p:nvSpPr>
        <p:spPr>
          <a:xfrm>
            <a:off x="393307" y="25920586"/>
            <a:ext cx="93795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結論及未來展望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54" name="Rectangle: Rounded Corners 42">
            <a:extLst>
              <a:ext uri="{FF2B5EF4-FFF2-40B4-BE49-F238E27FC236}">
                <a16:creationId xmlns:a16="http://schemas.microsoft.com/office/drawing/2014/main" id="{E85308EC-6A6D-E0AE-EE06-DB404F03E77A}"/>
              </a:ext>
            </a:extLst>
          </p:cNvPr>
          <p:cNvSpPr/>
          <p:nvPr/>
        </p:nvSpPr>
        <p:spPr>
          <a:xfrm>
            <a:off x="244389" y="8314693"/>
            <a:ext cx="10317335" cy="8273314"/>
          </a:xfrm>
          <a:prstGeom prst="roundRect">
            <a:avLst>
              <a:gd name="adj" fmla="val 2004"/>
            </a:avLst>
          </a:prstGeom>
          <a:solidFill>
            <a:srgbClr val="E3E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2363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09D19F3-E27E-7B01-0EED-393DE2422D08}"/>
              </a:ext>
            </a:extLst>
          </p:cNvPr>
          <p:cNvSpPr txBox="1"/>
          <p:nvPr/>
        </p:nvSpPr>
        <p:spPr>
          <a:xfrm>
            <a:off x="519896" y="9289784"/>
            <a:ext cx="4920492" cy="2480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畫出長均線及短均線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，</a:t>
            </a:r>
            <a:r>
              <a:rPr lang="en-US" sz="18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兩條均線交叉時，買進或賣出股票</a:t>
            </a:r>
            <a:r>
              <a:rPr 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。</a:t>
            </a:r>
            <a:endParaRPr lang="en-US" sz="1800" dirty="0">
              <a:latin typeface="Graphik" panose="020B0503030202060203" pitchFamily="34" charset="77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Graphik" panose="020B0503030202060203" pitchFamily="34" charset="77"/>
              </a:rPr>
              <a:t>標的：台灣元大</a:t>
            </a:r>
            <a:r>
              <a:rPr lang="en-US" altLang="zh-TW" sz="1800" dirty="0">
                <a:latin typeface="Graphik" panose="020B0503030202060203" pitchFamily="34" charset="77"/>
              </a:rPr>
              <a:t>50</a:t>
            </a:r>
            <a:r>
              <a:rPr lang="zh-TW" altLang="en-US" sz="1800" dirty="0">
                <a:latin typeface="Graphik" panose="020B0503030202060203" pitchFamily="34" charset="77"/>
              </a:rPr>
              <a:t> </a:t>
            </a:r>
            <a:r>
              <a:rPr lang="en-US" altLang="zh-TW" sz="1800" dirty="0">
                <a:latin typeface="Graphik" panose="020B0503030202060203" pitchFamily="34" charset="77"/>
              </a:rPr>
              <a:t>(0050)</a:t>
            </a:r>
            <a:endParaRPr lang="en-US" sz="18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Graphik" panose="020B0503030202060203" pitchFamily="34" charset="77"/>
              </a:rPr>
              <a:t>均線取值：</a:t>
            </a:r>
            <a:r>
              <a:rPr lang="en-US" sz="18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短均線</a:t>
            </a:r>
            <a:r>
              <a:rPr 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 = 5日、長均線 = 20日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Graphik" panose="020B0503030202060203" pitchFamily="34" charset="77"/>
              </a:rPr>
              <a:t>測試區間</a:t>
            </a:r>
            <a:r>
              <a:rPr lang="en-US" sz="1800" dirty="0">
                <a:latin typeface="Graphik" panose="020B0503030202060203" pitchFamily="34" charset="77"/>
              </a:rPr>
              <a:t>：</a:t>
            </a:r>
            <a:r>
              <a:rPr lang="en-US" altLang="zh-TW" sz="1800" dirty="0"/>
              <a:t> 2014.01.02</a:t>
            </a:r>
            <a:r>
              <a:rPr lang="zh-TW" altLang="en-US" sz="1800" dirty="0"/>
              <a:t> </a:t>
            </a:r>
            <a:r>
              <a:rPr lang="en-US" altLang="zh-TW" sz="1800" dirty="0"/>
              <a:t>~</a:t>
            </a:r>
            <a:r>
              <a:rPr lang="zh-TW" altLang="en-US" sz="1800" dirty="0"/>
              <a:t> </a:t>
            </a:r>
            <a:r>
              <a:rPr lang="en-US" altLang="zh-TW" sz="1800" dirty="0"/>
              <a:t>2023.11.03</a:t>
            </a:r>
            <a:endParaRPr lang="en-US" sz="18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回測回報率</a:t>
            </a:r>
            <a:r>
              <a:rPr lang="en-US" sz="1800" dirty="0">
                <a:latin typeface="Graphik" panose="020B0503030202060203" pitchFamily="34" charset="77"/>
              </a:rPr>
              <a:t>：</a:t>
            </a:r>
            <a:r>
              <a:rPr 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62.48%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 err="1">
                <a:latin typeface="Graphik" panose="020B0503030202060203" pitchFamily="34" charset="77"/>
              </a:rPr>
              <a:t>均線是什麼</a:t>
            </a:r>
            <a:r>
              <a:rPr lang="en-US" sz="1800" dirty="0">
                <a:latin typeface="Graphik" panose="020B0503030202060203" pitchFamily="34" charset="77"/>
              </a:rPr>
              <a:t>？</a:t>
            </a:r>
            <a:r>
              <a:rPr 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 </a:t>
            </a:r>
            <a:r>
              <a:rPr lang="en-US" sz="18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當日的前</a:t>
            </a:r>
            <a:r>
              <a:rPr lang="en-US" altLang="zh-TW" sz="18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X</a:t>
            </a:r>
            <a:r>
              <a:rPr lang="zh-TW" altLang="en-US" sz="18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日每日價格平均</a:t>
            </a:r>
            <a:endParaRPr lang="en-US" sz="18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D1D7705-AE82-9173-7150-A03F25C41E45}"/>
              </a:ext>
            </a:extLst>
          </p:cNvPr>
          <p:cNvSpPr txBox="1"/>
          <p:nvPr/>
        </p:nvSpPr>
        <p:spPr>
          <a:xfrm>
            <a:off x="522012" y="8907225"/>
            <a:ext cx="3016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1. Golden Cross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29ADB1-C33D-933D-20E7-062F8344816A}"/>
              </a:ext>
            </a:extLst>
          </p:cNvPr>
          <p:cNvSpPr txBox="1"/>
          <p:nvPr/>
        </p:nvSpPr>
        <p:spPr>
          <a:xfrm>
            <a:off x="492309" y="12355915"/>
            <a:ext cx="4948079" cy="17941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建立多個決策樹，每個決策樹都對股票價格進行獨立預測。最後，透過多數決的方式，綜合所有決策樹的意見，以提高整體預測的穩定性和準確性。</a:t>
            </a:r>
            <a:endParaRPr lang="en-US" sz="1800" dirty="0">
              <a:solidFill>
                <a:schemeClr val="tx1"/>
              </a:solidFill>
              <a:effectLst/>
              <a:latin typeface="Graphik" panose="020B0503030202060203" pitchFamily="34" charset="77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R2 </a:t>
            </a:r>
            <a:r>
              <a:rPr lang="en-US" sz="1800" dirty="0" err="1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Score（預測準確度</a:t>
            </a:r>
            <a:r>
              <a:rPr lang="en-US" sz="1800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）： 0.999</a:t>
            </a:r>
            <a:r>
              <a:rPr lang="en-US" altLang="zh-TW" sz="1800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8</a:t>
            </a:r>
            <a:endParaRPr lang="en-US" sz="788" dirty="0">
              <a:solidFill>
                <a:schemeClr val="tx1">
                  <a:lumMod val="65000"/>
                  <a:lumOff val="35000"/>
                </a:schemeClr>
              </a:solidFill>
              <a:latin typeface="Domine" panose="02040503040403060204" pitchFamily="18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692E2C5-2B8F-CA39-EF2D-E2E3B4BFA1FF}"/>
              </a:ext>
            </a:extLst>
          </p:cNvPr>
          <p:cNvSpPr txBox="1"/>
          <p:nvPr/>
        </p:nvSpPr>
        <p:spPr>
          <a:xfrm>
            <a:off x="493768" y="11989099"/>
            <a:ext cx="4658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2. Random Forest 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27FA39B-A862-5E49-57B1-2DC9EBF51E46}"/>
              </a:ext>
            </a:extLst>
          </p:cNvPr>
          <p:cNvSpPr txBox="1"/>
          <p:nvPr/>
        </p:nvSpPr>
        <p:spPr>
          <a:xfrm>
            <a:off x="519896" y="14759445"/>
            <a:ext cx="4920492" cy="1788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TW" altLang="en-US" sz="1800" b="0" i="0" u="none" strike="noStrike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具有長短期記憶能力，能夠記憶過去的股價變化，並在預測中考慮長期和短期趨勢。因此能更好地捕捉時間相依性，提供對未來價格變動的預測。</a:t>
            </a:r>
            <a:endParaRPr lang="en-US" sz="1800" dirty="0">
              <a:solidFill>
                <a:schemeClr val="tx1"/>
              </a:solidFill>
              <a:effectLst/>
              <a:latin typeface="Graphik" panose="020B0503030202060203" pitchFamily="34" charset="77"/>
            </a:endParaRP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R2 </a:t>
            </a:r>
            <a:r>
              <a:rPr lang="en-US" sz="1800" dirty="0" err="1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Score（預測準確度</a:t>
            </a:r>
            <a:r>
              <a:rPr lang="en-US" sz="1800" dirty="0">
                <a:solidFill>
                  <a:schemeClr val="tx1"/>
                </a:solidFill>
                <a:effectLst/>
                <a:latin typeface="Graphik" panose="020B0503030202060203" pitchFamily="34" charset="77"/>
              </a:rPr>
              <a:t>）： 0.9535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4D13B836-8E8E-BE61-47A4-7797743504B1}"/>
              </a:ext>
            </a:extLst>
          </p:cNvPr>
          <p:cNvSpPr txBox="1"/>
          <p:nvPr/>
        </p:nvSpPr>
        <p:spPr>
          <a:xfrm>
            <a:off x="522012" y="14364540"/>
            <a:ext cx="30161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3. LSTM</a:t>
            </a:r>
          </a:p>
        </p:txBody>
      </p:sp>
      <p:sp>
        <p:nvSpPr>
          <p:cNvPr id="61" name="Rectangle: Rounded Corners 38">
            <a:extLst>
              <a:ext uri="{FF2B5EF4-FFF2-40B4-BE49-F238E27FC236}">
                <a16:creationId xmlns:a16="http://schemas.microsoft.com/office/drawing/2014/main" id="{E578C05C-D638-9D98-DC82-0D7E687886BD}"/>
              </a:ext>
            </a:extLst>
          </p:cNvPr>
          <p:cNvSpPr/>
          <p:nvPr/>
        </p:nvSpPr>
        <p:spPr>
          <a:xfrm>
            <a:off x="246824" y="5697861"/>
            <a:ext cx="10317757" cy="2489951"/>
          </a:xfrm>
          <a:prstGeom prst="roundRect">
            <a:avLst>
              <a:gd name="adj" fmla="val 1711"/>
            </a:avLst>
          </a:prstGeom>
          <a:solidFill>
            <a:srgbClr val="A0BEC8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2363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80A1C28-8E38-FB5E-5132-2FED0E949D0C}"/>
              </a:ext>
            </a:extLst>
          </p:cNvPr>
          <p:cNvSpPr txBox="1"/>
          <p:nvPr/>
        </p:nvSpPr>
        <p:spPr>
          <a:xfrm>
            <a:off x="457621" y="6263134"/>
            <a:ext cx="4454533" cy="17899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TW" altLang="en-US" sz="1800" dirty="0"/>
              <a:t>測試標的： </a:t>
            </a:r>
            <a:r>
              <a:rPr lang="en-US" sz="1800" dirty="0" err="1"/>
              <a:t>元大台灣</a:t>
            </a:r>
            <a:r>
              <a:rPr lang="en-US" altLang="zh-TW" sz="1800" dirty="0"/>
              <a:t>(0050)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資料區間：</a:t>
            </a:r>
            <a:r>
              <a:rPr lang="en-US" altLang="zh-TW" sz="1800" dirty="0"/>
              <a:t>2014.01.02</a:t>
            </a:r>
            <a:r>
              <a:rPr lang="zh-TW" altLang="en-US" sz="1800" dirty="0"/>
              <a:t> </a:t>
            </a:r>
            <a:r>
              <a:rPr lang="en-US" altLang="zh-TW" sz="1800" dirty="0"/>
              <a:t>~</a:t>
            </a:r>
            <a:r>
              <a:rPr lang="zh-TW" altLang="en-US" sz="1800" dirty="0"/>
              <a:t> </a:t>
            </a:r>
            <a:r>
              <a:rPr lang="en-US" altLang="zh-TW" sz="1800" dirty="0"/>
              <a:t>2023.11.03</a:t>
            </a:r>
          </a:p>
          <a:p>
            <a:pPr marL="285750" indent="-285750">
              <a:lnSpc>
                <a:spcPts val="2700"/>
              </a:lnSpc>
              <a:buFont typeface="Arial" panose="020B0604020202020204" pitchFamily="34" charset="0"/>
              <a:buChar char="•"/>
            </a:pPr>
            <a:r>
              <a:rPr lang="zh-TW" altLang="en-US" sz="1800" dirty="0"/>
              <a:t>資料內容：收盤價格、開盤價格、最高價格、最低價格、交易量、價格變動百分比</a:t>
            </a:r>
            <a:r>
              <a:rPr lang="en-US" altLang="zh-TW" sz="1800" dirty="0"/>
              <a:t>(%)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16C4B1-F31F-6856-8163-9F5BEB4B9FC9}"/>
              </a:ext>
            </a:extLst>
          </p:cNvPr>
          <p:cNvSpPr txBox="1"/>
          <p:nvPr/>
        </p:nvSpPr>
        <p:spPr>
          <a:xfrm>
            <a:off x="457621" y="5801469"/>
            <a:ext cx="28797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測試資料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0021072E-CB22-436B-99C9-9422A356F6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309" y="3418013"/>
            <a:ext cx="4563351" cy="1873053"/>
          </a:xfrm>
          <a:prstGeom prst="rect">
            <a:avLst/>
          </a:prstGeom>
        </p:spPr>
      </p:pic>
      <p:graphicFrame>
        <p:nvGraphicFramePr>
          <p:cNvPr id="65" name="Table 64">
            <a:extLst>
              <a:ext uri="{FF2B5EF4-FFF2-40B4-BE49-F238E27FC236}">
                <a16:creationId xmlns:a16="http://schemas.microsoft.com/office/drawing/2014/main" id="{8836076A-B789-41DD-5DC6-E12780031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0034174"/>
              </p:ext>
            </p:extLst>
          </p:nvPr>
        </p:nvGraphicFramePr>
        <p:xfrm>
          <a:off x="399233" y="19159318"/>
          <a:ext cx="10082309" cy="6323910"/>
        </p:xfrm>
        <a:graphic>
          <a:graphicData uri="http://schemas.openxmlformats.org/drawingml/2006/table">
            <a:tbl>
              <a:tblPr/>
              <a:tblGrid>
                <a:gridCol w="1023263">
                  <a:extLst>
                    <a:ext uri="{9D8B030D-6E8A-4147-A177-3AD203B41FA5}">
                      <a16:colId xmlns:a16="http://schemas.microsoft.com/office/drawing/2014/main" val="3670576216"/>
                    </a:ext>
                  </a:extLst>
                </a:gridCol>
                <a:gridCol w="2878207">
                  <a:extLst>
                    <a:ext uri="{9D8B030D-6E8A-4147-A177-3AD203B41FA5}">
                      <a16:colId xmlns:a16="http://schemas.microsoft.com/office/drawing/2014/main" val="2283317688"/>
                    </a:ext>
                  </a:extLst>
                </a:gridCol>
                <a:gridCol w="3103033">
                  <a:extLst>
                    <a:ext uri="{9D8B030D-6E8A-4147-A177-3AD203B41FA5}">
                      <a16:colId xmlns:a16="http://schemas.microsoft.com/office/drawing/2014/main" val="1580097460"/>
                    </a:ext>
                  </a:extLst>
                </a:gridCol>
                <a:gridCol w="3077806">
                  <a:extLst>
                    <a:ext uri="{9D8B030D-6E8A-4147-A177-3AD203B41FA5}">
                      <a16:colId xmlns:a16="http://schemas.microsoft.com/office/drawing/2014/main" val="975970607"/>
                    </a:ext>
                  </a:extLst>
                </a:gridCol>
              </a:tblGrid>
              <a:tr h="1094293">
                <a:tc>
                  <a:txBody>
                    <a:bodyPr/>
                    <a:lstStyle/>
                    <a:p>
                      <a:br>
                        <a:rPr lang="en-TW" dirty="0">
                          <a:effectLst/>
                          <a:latin typeface="Helvetica" pitchFamily="2" charset="0"/>
                        </a:rPr>
                      </a:br>
                      <a:endParaRPr lang="en-TW" dirty="0">
                        <a:effectLst/>
                        <a:latin typeface="Helvetica" pitchFamily="2" charset="0"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A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77"/>
                        </a:rPr>
                        <a:t>Golden Cross</a:t>
                      </a:r>
                      <a:endParaRPr lang="en-US" sz="18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A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77"/>
                        </a:rPr>
                        <a:t>LSTM</a:t>
                      </a:r>
                      <a:endParaRPr lang="en-US" sz="18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AE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77"/>
                        </a:rPr>
                        <a:t>Random Forest</a:t>
                      </a:r>
                      <a:endParaRPr lang="en-US" sz="1800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A9A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4831177"/>
                  </a:ext>
                </a:extLst>
              </a:tr>
              <a:tr h="1892194">
                <a:tc>
                  <a:txBody>
                    <a:bodyPr/>
                    <a:lstStyle/>
                    <a:p>
                      <a:r>
                        <a:rPr lang="zh-TW" altLang="en-US" sz="1800" b="1" dirty="0">
                          <a:solidFill>
                            <a:srgbClr val="000000"/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每次交易回報率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W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W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W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2697962"/>
                  </a:ext>
                </a:extLst>
              </a:tr>
              <a:tr h="1892194">
                <a:tc>
                  <a:txBody>
                    <a:bodyPr/>
                    <a:lstStyle/>
                    <a:p>
                      <a:r>
                        <a:rPr lang="zh-TW" altLang="en-US" sz="1800" b="1" dirty="0">
                          <a:solidFill>
                            <a:srgbClr val="000000"/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累積交易回報率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TW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W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TW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1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5047"/>
                  </a:ext>
                </a:extLst>
              </a:tr>
              <a:tr h="1445229">
                <a:tc>
                  <a:txBody>
                    <a:bodyPr/>
                    <a:lstStyle/>
                    <a:p>
                      <a:r>
                        <a:rPr lang="zh-TW" altLang="en-US" sz="1800" b="1" dirty="0">
                          <a:solidFill>
                            <a:srgbClr val="000000"/>
                          </a:solidFill>
                          <a:effectLst/>
                          <a:latin typeface="PingFang TC" panose="020B0400000000000000" pitchFamily="34" charset="-120"/>
                          <a:ea typeface="PingFang TC" panose="020B0400000000000000" pitchFamily="34" charset="-120"/>
                        </a:rPr>
                        <a:t>最後交易回報</a:t>
                      </a:r>
                      <a:endParaRPr lang="zh-TW" altLang="en-US" sz="1800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W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77"/>
                        </a:rPr>
                        <a:t>4.59228050990301</a:t>
                      </a:r>
                      <a:r>
                        <a:rPr lang="en-US" altLang="zh-TW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77"/>
                        </a:rPr>
                        <a:t>%</a:t>
                      </a:r>
                      <a:endParaRPr lang="en-TW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W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77"/>
                        </a:rPr>
                        <a:t>-2.99148770617513%</a:t>
                      </a:r>
                      <a:endParaRPr lang="en-TW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TW" dirty="0">
                          <a:solidFill>
                            <a:srgbClr val="000000"/>
                          </a:solidFill>
                          <a:effectLst/>
                          <a:latin typeface="Graphik" panose="020B0503030202060203" pitchFamily="34" charset="77"/>
                        </a:rPr>
                        <a:t>3.79389308724214%</a:t>
                      </a:r>
                      <a:endParaRPr lang="en-TW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2589713"/>
                  </a:ext>
                </a:extLst>
              </a:tr>
            </a:tbl>
          </a:graphicData>
        </a:graphic>
      </p:graphicFrame>
      <p:pic>
        <p:nvPicPr>
          <p:cNvPr id="66" name="Picture 1">
            <a:extLst>
              <a:ext uri="{FF2B5EF4-FFF2-40B4-BE49-F238E27FC236}">
                <a16:creationId xmlns:a16="http://schemas.microsoft.com/office/drawing/2014/main" id="{E8025254-0547-E39B-AC57-9FA1BB2A64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634" y="22102985"/>
            <a:ext cx="2745105" cy="182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2">
            <a:extLst>
              <a:ext uri="{FF2B5EF4-FFF2-40B4-BE49-F238E27FC236}">
                <a16:creationId xmlns:a16="http://schemas.microsoft.com/office/drawing/2014/main" id="{E66CDABE-B65F-2CCA-6DB4-AC400908A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6121" y="20283976"/>
            <a:ext cx="269621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4">
            <a:extLst>
              <a:ext uri="{FF2B5EF4-FFF2-40B4-BE49-F238E27FC236}">
                <a16:creationId xmlns:a16="http://schemas.microsoft.com/office/drawing/2014/main" id="{6F77A2C0-BE75-CE23-25E3-0343759B36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7132" y="20252682"/>
            <a:ext cx="2703195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9" name="Picture 5">
            <a:extLst>
              <a:ext uri="{FF2B5EF4-FFF2-40B4-BE49-F238E27FC236}">
                <a16:creationId xmlns:a16="http://schemas.microsoft.com/office/drawing/2014/main" id="{E4607894-3D12-D37A-EC7C-2EF332B0D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2001" y="22157138"/>
            <a:ext cx="2640330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6">
            <a:extLst>
              <a:ext uri="{FF2B5EF4-FFF2-40B4-BE49-F238E27FC236}">
                <a16:creationId xmlns:a16="http://schemas.microsoft.com/office/drawing/2014/main" id="{F3B72574-F996-8A71-85A5-D8DA59E173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8820" y="22220396"/>
            <a:ext cx="2703195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" name="Picture 3">
            <a:extLst>
              <a:ext uri="{FF2B5EF4-FFF2-40B4-BE49-F238E27FC236}">
                <a16:creationId xmlns:a16="http://schemas.microsoft.com/office/drawing/2014/main" id="{4165F469-8424-AB37-FD11-DD4862DEC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6910" y="20253894"/>
            <a:ext cx="2745105" cy="1816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13545A5-D9D5-71D0-1C83-7616F310C23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14275" y="6169237"/>
            <a:ext cx="2606336" cy="1600137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BF43960D-D020-4788-3E9F-8EF98FEBF6C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463186" y="6171911"/>
            <a:ext cx="3028424" cy="198549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7463EF3C-26FF-03B3-88E2-83AEED3FB4B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483268" y="8420516"/>
            <a:ext cx="2659434" cy="178926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0C355AE-A211-AA33-A333-DA7CE3590856}"/>
              </a:ext>
            </a:extLst>
          </p:cNvPr>
          <p:cNvSpPr txBox="1"/>
          <p:nvPr/>
        </p:nvSpPr>
        <p:spPr>
          <a:xfrm>
            <a:off x="484679" y="8414214"/>
            <a:ext cx="41808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三個常見的股市交易策略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pic>
        <p:nvPicPr>
          <p:cNvPr id="76" name="Picture 75">
            <a:extLst>
              <a:ext uri="{FF2B5EF4-FFF2-40B4-BE49-F238E27FC236}">
                <a16:creationId xmlns:a16="http://schemas.microsoft.com/office/drawing/2014/main" id="{F4A9AD62-128C-D3CA-7F22-02EC9C0D106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02663" y="10178948"/>
            <a:ext cx="2634824" cy="180428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FD5689BD-61B9-35C2-640B-81BC209AF74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99023" y="12202111"/>
            <a:ext cx="5178489" cy="1897441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D4919792-8B45-8B47-6A23-B773A9CFA59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353032" y="14484039"/>
            <a:ext cx="5138578" cy="2063460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D4899899-893B-06CB-5ABC-EBCAD5B8F054}"/>
              </a:ext>
            </a:extLst>
          </p:cNvPr>
          <p:cNvSpPr txBox="1"/>
          <p:nvPr/>
        </p:nvSpPr>
        <p:spPr>
          <a:xfrm>
            <a:off x="6665970" y="8949552"/>
            <a:ext cx="79509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>
              <a:lnSpc>
                <a:spcPts val="27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長短均線</a:t>
            </a:r>
            <a:endParaRPr lang="en-US" sz="12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2304FB6F-F554-BB10-459D-671EE95CDE32}"/>
              </a:ext>
            </a:extLst>
          </p:cNvPr>
          <p:cNvSpPr txBox="1"/>
          <p:nvPr/>
        </p:nvSpPr>
        <p:spPr>
          <a:xfrm>
            <a:off x="6665970" y="10699756"/>
            <a:ext cx="795095" cy="38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>
              <a:lnSpc>
                <a:spcPts val="27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累積回報</a:t>
            </a:r>
            <a:endParaRPr lang="en-US" sz="12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7C431CE-7B05-A4DC-05D5-D736E12AF6D1}"/>
              </a:ext>
            </a:extLst>
          </p:cNvPr>
          <p:cNvSpPr txBox="1"/>
          <p:nvPr/>
        </p:nvSpPr>
        <p:spPr>
          <a:xfrm>
            <a:off x="8409136" y="13558733"/>
            <a:ext cx="1929603" cy="38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>
              <a:lnSpc>
                <a:spcPts val="27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實際、預測價格對比圖</a:t>
            </a:r>
            <a:endParaRPr lang="en-US" sz="12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1BD0D91-E5FA-8DC4-89CD-38CA733435DC}"/>
              </a:ext>
            </a:extLst>
          </p:cNvPr>
          <p:cNvSpPr txBox="1"/>
          <p:nvPr/>
        </p:nvSpPr>
        <p:spPr>
          <a:xfrm>
            <a:off x="8409136" y="16065856"/>
            <a:ext cx="1929603" cy="38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>
              <a:lnSpc>
                <a:spcPts val="2700"/>
              </a:lnSpc>
            </a:pPr>
            <a:r>
              <a:rPr lang="en-US" sz="1200" dirty="0" err="1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實際、預測價格對比圖</a:t>
            </a:r>
            <a:endParaRPr lang="en-US" sz="12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591C8D9-6A59-A524-53C3-77B40D2A7AFF}"/>
              </a:ext>
            </a:extLst>
          </p:cNvPr>
          <p:cNvSpPr txBox="1"/>
          <p:nvPr/>
        </p:nvSpPr>
        <p:spPr>
          <a:xfrm>
            <a:off x="5249749" y="5801469"/>
            <a:ext cx="1813768" cy="38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>
              <a:lnSpc>
                <a:spcPts val="2700"/>
              </a:lnSpc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0050</a:t>
            </a:r>
            <a:r>
              <a:rPr lang="en-US" sz="12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實際資料格式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3C96095-7803-6741-004D-95D375AA0599}"/>
              </a:ext>
            </a:extLst>
          </p:cNvPr>
          <p:cNvSpPr txBox="1"/>
          <p:nvPr/>
        </p:nvSpPr>
        <p:spPr>
          <a:xfrm>
            <a:off x="8306378" y="5800864"/>
            <a:ext cx="1472436" cy="38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>
              <a:lnSpc>
                <a:spcPts val="2700"/>
              </a:lnSpc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0050</a:t>
            </a:r>
            <a:r>
              <a:rPr lang="en-US" sz="12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價格曲線圖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39547C9-04F9-7912-962D-97D21A21341C}"/>
              </a:ext>
            </a:extLst>
          </p:cNvPr>
          <p:cNvSpPr txBox="1"/>
          <p:nvPr/>
        </p:nvSpPr>
        <p:spPr>
          <a:xfrm>
            <a:off x="1492537" y="2991437"/>
            <a:ext cx="2434265" cy="386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>
              <a:lnSpc>
                <a:spcPts val="2700"/>
              </a:lnSpc>
            </a:pPr>
            <a:r>
              <a:rPr lang="en-US" altLang="zh-TW" sz="12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0050</a:t>
            </a:r>
            <a:r>
              <a:rPr lang="zh-TW" altLang="en-US" sz="1200" dirty="0">
                <a:solidFill>
                  <a:srgbClr val="000000"/>
                </a:solidFill>
                <a:effectLst/>
                <a:latin typeface="Graphik" panose="020B0503030202060203" pitchFamily="34" charset="77"/>
              </a:rPr>
              <a:t>及</a:t>
            </a:r>
            <a:r>
              <a:rPr lang="en-US" altLang="zh-TW" sz="1200" dirty="0">
                <a:latin typeface="Graphik" panose="020B0503030202060203" pitchFamily="34" charset="77"/>
              </a:rPr>
              <a:t>S&amp;P500</a:t>
            </a:r>
            <a:r>
              <a:rPr lang="zh-TW" altLang="en-US" sz="1200" dirty="0">
                <a:latin typeface="Graphik" panose="020B0503030202060203" pitchFamily="34" charset="77"/>
              </a:rPr>
              <a:t>趨勢圖</a:t>
            </a:r>
            <a:endParaRPr lang="en-US" sz="1200" dirty="0">
              <a:solidFill>
                <a:srgbClr val="000000"/>
              </a:solidFill>
              <a:effectLst/>
              <a:latin typeface="Graphik" panose="020B0503030202060203" pitchFamily="34" charset="77"/>
            </a:endParaRP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0638613D-C255-0640-6415-31C6DD316468}"/>
              </a:ext>
            </a:extLst>
          </p:cNvPr>
          <p:cNvSpPr txBox="1"/>
          <p:nvPr/>
        </p:nvSpPr>
        <p:spPr>
          <a:xfrm>
            <a:off x="1773952" y="1847927"/>
            <a:ext cx="760702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en-US" sz="2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作者：劉翊安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Montserrat Extra Bold" panose="00000900000000000000" pitchFamily="50" charset="0"/>
              </a:rPr>
              <a:t>    指導老師：劉家幸、黃春融老師</a:t>
            </a: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  <a:latin typeface="Montserrat Extra Bold" panose="00000900000000000000" pitchFamily="50" charset="0"/>
            </a:endParaRP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2179C84E-4143-EF13-4168-73921D9E7779}"/>
              </a:ext>
            </a:extLst>
          </p:cNvPr>
          <p:cNvSpPr txBox="1"/>
          <p:nvPr/>
        </p:nvSpPr>
        <p:spPr>
          <a:xfrm>
            <a:off x="244389" y="1283586"/>
            <a:ext cx="10302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pPr algn="ctr"/>
            <a:r>
              <a:rPr lang="zh-TW" altLang="en-US" sz="3600" b="1" dirty="0">
                <a:solidFill>
                  <a:schemeClr val="tx1"/>
                </a:solidFill>
                <a:effectLst/>
                <a:latin typeface="Graphik" panose="020B0503030202060203" pitchFamily="34" charset="77"/>
                <a:ea typeface="PingFang TC" panose="020B0400000000000000" pitchFamily="34" charset="-120"/>
              </a:rPr>
              <a:t>不同投資策略應用於股票之異同的成因探討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474</Words>
  <Application>Microsoft Macintosh PowerPoint</Application>
  <PresentationFormat>Custom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Domine</vt:lpstr>
      <vt:lpstr>Montserrat Extra Bold</vt:lpstr>
      <vt:lpstr>PingFang TC</vt:lpstr>
      <vt:lpstr>Arial</vt:lpstr>
      <vt:lpstr>Calibri</vt:lpstr>
      <vt:lpstr>Graphik</vt:lpstr>
      <vt:lpstr>Helvetica</vt:lpstr>
      <vt:lpstr>Office 佈景主題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黃仲菁 Huang, Chung-Ching</dc:creator>
  <cp:lastModifiedBy>liuperong@gmail.com</cp:lastModifiedBy>
  <cp:revision>2</cp:revision>
  <dcterms:created xsi:type="dcterms:W3CDTF">2023-11-21T14:57:30Z</dcterms:created>
  <dcterms:modified xsi:type="dcterms:W3CDTF">2024-05-30T09:53:20Z</dcterms:modified>
</cp:coreProperties>
</file>