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F1EDCC-EE29-44FB-A4C3-3FCC98F2A869}">
  <a:tblStyle styleId="{08F1EDCC-EE29-44FB-A4C3-3FCC98F2A8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24" Type="http://schemas.openxmlformats.org/officeDocument/2006/relationships/font" Target="fonts/MavenPro-bold.fntdata"/><Relationship Id="rId12" Type="http://schemas.openxmlformats.org/officeDocument/2006/relationships/slide" Target="slides/slide6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Hello everyone, we are Group 11.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Our project members are Yi An Liu, Punya K, and Nina Fang.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remove border when names are filled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9d10f354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9d10f354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Since </a:t>
            </a:r>
            <a:r>
              <a:rPr b="1" lang="zh-TW">
                <a:solidFill>
                  <a:schemeClr val="dk1"/>
                </a:solidFill>
              </a:rPr>
              <a:t>Method 1 and Method 2</a:t>
            </a:r>
            <a:r>
              <a:rPr lang="zh-TW">
                <a:solidFill>
                  <a:schemeClr val="dk1"/>
                </a:solidFill>
              </a:rPr>
              <a:t> are much faster and less computationally expensive, we were able to run experiments on </a:t>
            </a:r>
            <a:r>
              <a:rPr b="1" lang="zh-TW">
                <a:solidFill>
                  <a:schemeClr val="dk1"/>
                </a:solidFill>
              </a:rPr>
              <a:t>larger dataset sizes</a:t>
            </a:r>
            <a:r>
              <a:rPr lang="zh-TW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In this phase, we focused on testing and comparing </a:t>
            </a:r>
            <a:r>
              <a:rPr b="1" lang="zh-TW">
                <a:solidFill>
                  <a:schemeClr val="dk1"/>
                </a:solidFill>
              </a:rPr>
              <a:t>Method 1 and Method 2</a:t>
            </a:r>
            <a:r>
              <a:rPr lang="zh-TW">
                <a:solidFill>
                  <a:schemeClr val="dk1"/>
                </a:solidFill>
              </a:rPr>
              <a:t> to observe how they perform when the dataset becomes bigger.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9d323efc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9d323efc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For each method and each run, we measured several key metrics.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First, we recorded the </a:t>
            </a:r>
            <a:r>
              <a:rPr b="1" lang="zh-TW">
                <a:solidFill>
                  <a:schemeClr val="dk1"/>
                </a:solidFill>
              </a:rPr>
              <a:t>random seed</a:t>
            </a:r>
            <a:r>
              <a:rPr lang="zh-TW">
                <a:solidFill>
                  <a:schemeClr val="dk1"/>
                </a:solidFill>
              </a:rPr>
              <a:t>, which allows us to generate the exact same query list across different methods for a fair comparison.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 also measured the </a:t>
            </a:r>
            <a:r>
              <a:rPr b="1" lang="zh-TW">
                <a:solidFill>
                  <a:schemeClr val="dk1"/>
                </a:solidFill>
              </a:rPr>
              <a:t>runtime</a:t>
            </a:r>
            <a:r>
              <a:rPr lang="zh-TW">
                <a:solidFill>
                  <a:schemeClr val="dk1"/>
                </a:solidFill>
              </a:rPr>
              <a:t>, the </a:t>
            </a:r>
            <a:r>
              <a:rPr b="1" lang="zh-TW">
                <a:solidFill>
                  <a:schemeClr val="dk1"/>
                </a:solidFill>
              </a:rPr>
              <a:t>importance score</a:t>
            </a:r>
            <a:r>
              <a:rPr lang="zh-TW">
                <a:solidFill>
                  <a:schemeClr val="dk1"/>
                </a:solidFill>
              </a:rPr>
              <a:t> of the selected tuples,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the </a:t>
            </a:r>
            <a:r>
              <a:rPr b="1" lang="zh-TW">
                <a:solidFill>
                  <a:schemeClr val="dk1"/>
                </a:solidFill>
              </a:rPr>
              <a:t>diversity</a:t>
            </a:r>
            <a:r>
              <a:rPr lang="zh-TW">
                <a:solidFill>
                  <a:schemeClr val="dk1"/>
                </a:solidFill>
              </a:rPr>
              <a:t> using cosine similarity,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and the </a:t>
            </a:r>
            <a:r>
              <a:rPr b="1" lang="zh-TW">
                <a:solidFill>
                  <a:schemeClr val="dk1"/>
                </a:solidFill>
              </a:rPr>
              <a:t>query coverage</a:t>
            </a:r>
            <a:r>
              <a:rPr lang="zh-TW">
                <a:solidFill>
                  <a:schemeClr val="dk1"/>
                </a:solidFill>
              </a:rPr>
              <a:t>, meaning how many queries were successfully matched.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9d3fded5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9d3fded5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Finally, we created a CSV file for each method to record all these results and make comparisons.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9cd5875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9cd5875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The main problem we focus on is that companies often collect a large amount of client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However, not all of this data is useful for analysis, and storing everything takes a lot of space.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So our goal is to figure out </a:t>
            </a:r>
            <a:r>
              <a:rPr b="1" lang="zh-TW">
                <a:solidFill>
                  <a:schemeClr val="dk1"/>
                </a:solidFill>
              </a:rPr>
              <a:t>which data elements are the most meaningful</a:t>
            </a:r>
            <a:r>
              <a:rPr lang="zh-TW">
                <a:solidFill>
                  <a:schemeClr val="dk1"/>
                </a:solidFill>
              </a:rPr>
              <a:t> for analysis, and how to select them effectively.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9cd5875503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9cd5875503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 used a </a:t>
            </a:r>
            <a:r>
              <a:rPr b="1" lang="zh-TW">
                <a:solidFill>
                  <a:schemeClr val="dk1"/>
                </a:solidFill>
              </a:rPr>
              <a:t>real-world dataset</a:t>
            </a:r>
            <a:r>
              <a:rPr lang="zh-TW">
                <a:solidFill>
                  <a:schemeClr val="dk1"/>
                </a:solidFill>
              </a:rPr>
              <a:t> from Kaggle, called the </a:t>
            </a:r>
            <a:r>
              <a:rPr b="1" lang="zh-TW">
                <a:solidFill>
                  <a:schemeClr val="dk1"/>
                </a:solidFill>
              </a:rPr>
              <a:t>Marketing Campaign Dataset</a:t>
            </a:r>
            <a:r>
              <a:rPr lang="zh-TW">
                <a:solidFill>
                  <a:schemeClr val="dk1"/>
                </a:solidFill>
              </a:rPr>
              <a:t>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It contains </a:t>
            </a:r>
            <a:r>
              <a:rPr b="1" lang="zh-TW">
                <a:solidFill>
                  <a:schemeClr val="dk1"/>
                </a:solidFill>
              </a:rPr>
              <a:t>2,240 records and 29 attributes</a:t>
            </a:r>
            <a:r>
              <a:rPr lang="zh-TW">
                <a:solidFill>
                  <a:schemeClr val="dk1"/>
                </a:solidFill>
              </a:rPr>
              <a:t>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The data includes information such as </a:t>
            </a:r>
            <a:r>
              <a:rPr b="1" lang="zh-TW">
                <a:solidFill>
                  <a:schemeClr val="dk1"/>
                </a:solidFill>
              </a:rPr>
              <a:t>customer demographics</a:t>
            </a:r>
            <a:r>
              <a:rPr lang="zh-TW">
                <a:solidFill>
                  <a:schemeClr val="dk1"/>
                </a:solidFill>
              </a:rPr>
              <a:t>, </a:t>
            </a:r>
            <a:r>
              <a:rPr b="1" lang="zh-TW">
                <a:solidFill>
                  <a:schemeClr val="dk1"/>
                </a:solidFill>
              </a:rPr>
              <a:t>income</a:t>
            </a:r>
            <a:r>
              <a:rPr lang="zh-TW">
                <a:solidFill>
                  <a:schemeClr val="dk1"/>
                </a:solidFill>
              </a:rPr>
              <a:t>, </a:t>
            </a:r>
            <a:r>
              <a:rPr b="1" lang="zh-TW">
                <a:solidFill>
                  <a:schemeClr val="dk1"/>
                </a:solidFill>
              </a:rPr>
              <a:t>purchase history</a:t>
            </a:r>
            <a:r>
              <a:rPr lang="zh-TW">
                <a:solidFill>
                  <a:schemeClr val="dk1"/>
                </a:solidFill>
              </a:rPr>
              <a:t>, and </a:t>
            </a:r>
            <a:r>
              <a:rPr b="1" lang="zh-TW">
                <a:solidFill>
                  <a:schemeClr val="dk1"/>
                </a:solidFill>
              </a:rPr>
              <a:t>campaign responses</a:t>
            </a:r>
            <a:r>
              <a:rPr lang="zh-TW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Among the 29 attributes, there are </a:t>
            </a:r>
            <a:r>
              <a:rPr b="1" lang="zh-TW">
                <a:solidFill>
                  <a:schemeClr val="dk1"/>
                </a:solidFill>
              </a:rPr>
              <a:t>three non-numerical features</a:t>
            </a:r>
            <a:r>
              <a:rPr lang="zh-TW">
                <a:solidFill>
                  <a:schemeClr val="dk1"/>
                </a:solidFill>
              </a:rPr>
              <a:t> —</a:t>
            </a:r>
            <a:br>
              <a:rPr lang="zh-TW">
                <a:solidFill>
                  <a:schemeClr val="dk1"/>
                </a:solidFill>
              </a:rPr>
            </a:br>
            <a:r>
              <a:rPr b="1" lang="zh-TW">
                <a:solidFill>
                  <a:schemeClr val="dk1"/>
                </a:solidFill>
              </a:rPr>
              <a:t>education</a:t>
            </a:r>
            <a:r>
              <a:rPr lang="zh-TW">
                <a:solidFill>
                  <a:schemeClr val="dk1"/>
                </a:solidFill>
              </a:rPr>
              <a:t>, </a:t>
            </a:r>
            <a:r>
              <a:rPr b="1" lang="zh-TW">
                <a:solidFill>
                  <a:schemeClr val="dk1"/>
                </a:solidFill>
              </a:rPr>
              <a:t>marital status</a:t>
            </a:r>
            <a:r>
              <a:rPr lang="zh-TW">
                <a:solidFill>
                  <a:schemeClr val="dk1"/>
                </a:solidFill>
              </a:rPr>
              <a:t>, and </a:t>
            </a:r>
            <a:r>
              <a:rPr b="1" lang="zh-TW">
                <a:solidFill>
                  <a:schemeClr val="dk1"/>
                </a:solidFill>
              </a:rPr>
              <a:t>date of joining</a:t>
            </a:r>
            <a:r>
              <a:rPr lang="zh-TW">
                <a:solidFill>
                  <a:schemeClr val="dk1"/>
                </a:solidFill>
              </a:rPr>
              <a:t>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We converted these features into </a:t>
            </a:r>
            <a:r>
              <a:rPr b="1" lang="zh-TW">
                <a:solidFill>
                  <a:schemeClr val="dk1"/>
                </a:solidFill>
              </a:rPr>
              <a:t>numerical values</a:t>
            </a:r>
            <a:r>
              <a:rPr lang="zh-TW">
                <a:solidFill>
                  <a:schemeClr val="dk1"/>
                </a:solidFill>
              </a:rPr>
              <a:t> to make the analysis easier and more consistent with the other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cd5875503_0_1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9cd5875503_0_1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query cannot have the same condition multiple times (so no age &gt; 10 AND age &gt; 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min/max value of each </a:t>
            </a:r>
            <a:r>
              <a:rPr lang="zh-TW"/>
              <a:t>column</a:t>
            </a:r>
            <a:r>
              <a:rPr lang="zh-TW"/>
              <a:t> is used to randomly choose the condition.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more important a attributes have a higher chance to be </a:t>
            </a:r>
            <a:r>
              <a:rPr lang="zh-TW"/>
              <a:t>chosen</a:t>
            </a:r>
            <a:r>
              <a:rPr lang="zh-TW"/>
              <a:t> for the queries,. but all can be chosen (not implemented yet)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9cd5875503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9cd5875503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 used </a:t>
            </a:r>
            <a:r>
              <a:rPr b="1" lang="zh-TW">
                <a:solidFill>
                  <a:schemeClr val="dk1"/>
                </a:solidFill>
              </a:rPr>
              <a:t>three different methods</a:t>
            </a:r>
            <a:r>
              <a:rPr lang="zh-TW">
                <a:solidFill>
                  <a:schemeClr val="dk1"/>
                </a:solidFill>
              </a:rPr>
              <a:t> to find the most valuable tuples.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In </a:t>
            </a:r>
            <a:r>
              <a:rPr b="1" lang="zh-TW">
                <a:solidFill>
                  <a:schemeClr val="dk1"/>
                </a:solidFill>
              </a:rPr>
              <a:t>Method 1</a:t>
            </a:r>
            <a:r>
              <a:rPr lang="zh-TW">
                <a:solidFill>
                  <a:schemeClr val="dk1"/>
                </a:solidFill>
              </a:rPr>
              <a:t>, we rank tuples based on how often they appear in the results of random queries.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Each time a tuple matches a query, its </a:t>
            </a:r>
            <a:r>
              <a:rPr b="1" lang="zh-TW">
                <a:solidFill>
                  <a:schemeClr val="dk1"/>
                </a:solidFill>
              </a:rPr>
              <a:t>popularity score</a:t>
            </a:r>
            <a:r>
              <a:rPr lang="zh-TW">
                <a:solidFill>
                  <a:schemeClr val="dk1"/>
                </a:solidFill>
              </a:rPr>
              <a:t> increases.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After running all the queries, we </a:t>
            </a:r>
            <a:r>
              <a:rPr b="1" lang="zh-TW">
                <a:solidFill>
                  <a:schemeClr val="dk1"/>
                </a:solidFill>
              </a:rPr>
              <a:t>sort the tuples by their popularity</a:t>
            </a:r>
            <a:r>
              <a:rPr lang="zh-TW">
                <a:solidFill>
                  <a:schemeClr val="dk1"/>
                </a:solidFill>
              </a:rPr>
              <a:t> and select the top ones to form a smaller and more meaningful dataset.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This method mainly focuses on </a:t>
            </a:r>
            <a:r>
              <a:rPr b="1" lang="zh-TW">
                <a:solidFill>
                  <a:schemeClr val="dk1"/>
                </a:solidFill>
              </a:rPr>
              <a:t>frequency</a:t>
            </a:r>
            <a:r>
              <a:rPr lang="zh-TW">
                <a:solidFill>
                  <a:schemeClr val="dk1"/>
                </a:solidFill>
              </a:rPr>
              <a:t> — how common or relevant a tuple is across different queries.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popularity of query is max num_query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popularity of R’ is max T x num_query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popularity</a:t>
            </a:r>
            <a:r>
              <a:rPr lang="zh-TW"/>
              <a:t> is rarely 0 as queries are based on the values of R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9d10f354f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9d10f354f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Method 2 adds a new perspective — </a:t>
            </a:r>
            <a:r>
              <a:rPr b="1" lang="zh-TW">
                <a:solidFill>
                  <a:schemeClr val="dk1"/>
                </a:solidFill>
              </a:rPr>
              <a:t>similarity</a:t>
            </a:r>
            <a:r>
              <a:rPr lang="zh-TW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A tuple is not only important if it’s popular, but also if it’s </a:t>
            </a:r>
            <a:r>
              <a:rPr b="1" lang="zh-TW">
                <a:solidFill>
                  <a:schemeClr val="dk1"/>
                </a:solidFill>
              </a:rPr>
              <a:t>unique</a:t>
            </a:r>
            <a:r>
              <a:rPr lang="zh-TW">
                <a:solidFill>
                  <a:schemeClr val="dk1"/>
                </a:solidFill>
              </a:rPr>
              <a:t> compared to others.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If many rows are very similar, keeping only one of them is enough.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This method aims to keep diverse and representative tuples rather than repetitive ones.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9cd58755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9cd58755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Method 3 focuses on the </a:t>
            </a:r>
            <a:r>
              <a:rPr b="1" lang="zh-TW">
                <a:solidFill>
                  <a:schemeClr val="dk1"/>
                </a:solidFill>
              </a:rPr>
              <a:t>diversity</a:t>
            </a:r>
            <a:r>
              <a:rPr lang="zh-TW">
                <a:solidFill>
                  <a:schemeClr val="dk1"/>
                </a:solidFill>
              </a:rPr>
              <a:t> of a set of tuples.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 calculate the average distance of each tuple from the centroid — the “center point” of the set.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If the tuples are far from the centroid, it means they are more diverse.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 use </a:t>
            </a:r>
            <a:r>
              <a:rPr b="1" lang="zh-TW">
                <a:solidFill>
                  <a:schemeClr val="dk1"/>
                </a:solidFill>
              </a:rPr>
              <a:t>cosine similarity</a:t>
            </a:r>
            <a:r>
              <a:rPr lang="zh-TW">
                <a:solidFill>
                  <a:schemeClr val="dk1"/>
                </a:solidFill>
              </a:rPr>
              <a:t> to measure this distance.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So, the more different the tuples are, the higher the value of that set.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9cd587550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9cd587550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Here, we summarize and compare the three methods we used in our experiments.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Method 1</a:t>
            </a:r>
            <a:r>
              <a:rPr lang="zh-TW">
                <a:solidFill>
                  <a:schemeClr val="dk1"/>
                </a:solidFill>
              </a:rPr>
              <a:t> focuses only on </a:t>
            </a:r>
            <a:r>
              <a:rPr i="1" lang="zh-TW">
                <a:solidFill>
                  <a:schemeClr val="dk1"/>
                </a:solidFill>
              </a:rPr>
              <a:t>popularity</a:t>
            </a:r>
            <a:r>
              <a:rPr lang="zh-TW">
                <a:solidFill>
                  <a:schemeClr val="dk1"/>
                </a:solidFill>
              </a:rPr>
              <a:t>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It’s very </a:t>
            </a:r>
            <a:r>
              <a:rPr b="1" lang="zh-TW">
                <a:solidFill>
                  <a:schemeClr val="dk1"/>
                </a:solidFill>
              </a:rPr>
              <a:t>simple and fast</a:t>
            </a:r>
            <a:r>
              <a:rPr lang="zh-TW">
                <a:solidFill>
                  <a:schemeClr val="dk1"/>
                </a:solidFill>
              </a:rPr>
              <a:t>, but it completely </a:t>
            </a:r>
            <a:r>
              <a:rPr b="1" lang="zh-TW">
                <a:solidFill>
                  <a:schemeClr val="dk1"/>
                </a:solidFill>
              </a:rPr>
              <a:t>ignores similarity</a:t>
            </a:r>
            <a:r>
              <a:rPr lang="zh-TW">
                <a:solidFill>
                  <a:schemeClr val="dk1"/>
                </a:solidFill>
              </a:rPr>
              <a:t> between tuples. So it may keep many repetitive rows.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Method 2</a:t>
            </a:r>
            <a:r>
              <a:rPr lang="zh-TW">
                <a:solidFill>
                  <a:schemeClr val="dk1"/>
                </a:solidFill>
              </a:rPr>
              <a:t> combines </a:t>
            </a:r>
            <a:r>
              <a:rPr i="1" lang="zh-TW">
                <a:solidFill>
                  <a:schemeClr val="dk1"/>
                </a:solidFill>
              </a:rPr>
              <a:t>popularity</a:t>
            </a:r>
            <a:r>
              <a:rPr lang="zh-TW">
                <a:solidFill>
                  <a:schemeClr val="dk1"/>
                </a:solidFill>
              </a:rPr>
              <a:t> with </a:t>
            </a:r>
            <a:r>
              <a:rPr i="1" lang="zh-TW">
                <a:solidFill>
                  <a:schemeClr val="dk1"/>
                </a:solidFill>
              </a:rPr>
              <a:t>similarity</a:t>
            </a:r>
            <a:r>
              <a:rPr lang="zh-TW">
                <a:solidFill>
                  <a:schemeClr val="dk1"/>
                </a:solidFill>
              </a:rPr>
              <a:t>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This way, it considers both how frequently a tuple appears and how </a:t>
            </a:r>
            <a:r>
              <a:rPr b="1" lang="zh-TW">
                <a:solidFill>
                  <a:schemeClr val="dk1"/>
                </a:solidFill>
              </a:rPr>
              <a:t>different</a:t>
            </a:r>
            <a:r>
              <a:rPr lang="zh-TW">
                <a:solidFill>
                  <a:schemeClr val="dk1"/>
                </a:solidFill>
              </a:rPr>
              <a:t> it is from others.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It helps reduce redundancy, but it only looks at </a:t>
            </a:r>
            <a:r>
              <a:rPr b="1" lang="zh-TW">
                <a:solidFill>
                  <a:schemeClr val="dk1"/>
                </a:solidFill>
              </a:rPr>
              <a:t>pairwise similarity</a:t>
            </a:r>
            <a:r>
              <a:rPr lang="zh-TW">
                <a:solidFill>
                  <a:schemeClr val="dk1"/>
                </a:solidFill>
              </a:rPr>
              <a:t>, not the global picture.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Method 3</a:t>
            </a:r>
            <a:r>
              <a:rPr lang="zh-TW">
                <a:solidFill>
                  <a:schemeClr val="dk1"/>
                </a:solidFill>
              </a:rPr>
              <a:t> measures the </a:t>
            </a:r>
            <a:r>
              <a:rPr i="1" lang="zh-TW">
                <a:solidFill>
                  <a:schemeClr val="dk1"/>
                </a:solidFill>
              </a:rPr>
              <a:t>average distance from the centroid</a:t>
            </a:r>
            <a:r>
              <a:rPr lang="zh-TW">
                <a:solidFill>
                  <a:schemeClr val="dk1"/>
                </a:solidFill>
              </a:rPr>
              <a:t>, which allows it to capture </a:t>
            </a:r>
            <a:r>
              <a:rPr b="1" lang="zh-TW">
                <a:solidFill>
                  <a:schemeClr val="dk1"/>
                </a:solidFill>
              </a:rPr>
              <a:t>global diversity</a:t>
            </a:r>
            <a:r>
              <a:rPr lang="zh-TW">
                <a:solidFill>
                  <a:schemeClr val="dk1"/>
                </a:solidFill>
              </a:rPr>
              <a:t> of the dataset.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However, this method is </a:t>
            </a:r>
            <a:r>
              <a:rPr b="1" lang="zh-TW">
                <a:solidFill>
                  <a:schemeClr val="dk1"/>
                </a:solidFill>
              </a:rPr>
              <a:t>computationally expensive</a:t>
            </a:r>
            <a:r>
              <a:rPr lang="zh-TW">
                <a:solidFill>
                  <a:schemeClr val="dk1"/>
                </a:solidFill>
              </a:rPr>
              <a:t>, so it’s slower when the dataset grows larger. The time complexity of method 3 is actually n^2.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9d10f35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9d10f35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In this experiment, we defined </a:t>
            </a:r>
            <a:r>
              <a:rPr b="1" lang="zh-TW">
                <a:solidFill>
                  <a:schemeClr val="dk1"/>
                </a:solidFill>
              </a:rPr>
              <a:t>three sets of variables</a:t>
            </a:r>
            <a:r>
              <a:rPr lang="zh-TW">
                <a:solidFill>
                  <a:schemeClr val="dk1"/>
                </a:solidFill>
              </a:rPr>
              <a:t> —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the </a:t>
            </a:r>
            <a:r>
              <a:rPr b="1" lang="zh-TW">
                <a:solidFill>
                  <a:schemeClr val="dk1"/>
                </a:solidFill>
              </a:rPr>
              <a:t>dataset size and top-T values</a:t>
            </a:r>
            <a:r>
              <a:rPr lang="zh-TW">
                <a:solidFill>
                  <a:schemeClr val="dk1"/>
                </a:solidFill>
              </a:rPr>
              <a:t>, the </a:t>
            </a:r>
            <a:r>
              <a:rPr b="1" lang="zh-TW">
                <a:solidFill>
                  <a:schemeClr val="dk1"/>
                </a:solidFill>
              </a:rPr>
              <a:t>number of queries</a:t>
            </a:r>
            <a:r>
              <a:rPr lang="zh-TW">
                <a:solidFill>
                  <a:schemeClr val="dk1"/>
                </a:solidFill>
              </a:rPr>
              <a:t>, and the </a:t>
            </a:r>
            <a:r>
              <a:rPr b="1" lang="zh-TW">
                <a:solidFill>
                  <a:schemeClr val="dk1"/>
                </a:solidFill>
              </a:rPr>
              <a:t>maximum number of conditions</a:t>
            </a:r>
            <a:r>
              <a:rPr lang="zh-TW">
                <a:solidFill>
                  <a:schemeClr val="dk1"/>
                </a:solidFill>
              </a:rPr>
              <a:t> in each query.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 tested </a:t>
            </a:r>
            <a:r>
              <a:rPr b="1" lang="zh-TW">
                <a:solidFill>
                  <a:schemeClr val="dk1"/>
                </a:solidFill>
              </a:rPr>
              <a:t>all possible combinations</a:t>
            </a:r>
            <a:r>
              <a:rPr lang="zh-TW">
                <a:solidFill>
                  <a:schemeClr val="dk1"/>
                </a:solidFill>
              </a:rPr>
              <a:t> of these variables.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For each combination, we ran the experiment </a:t>
            </a:r>
            <a:r>
              <a:rPr b="1" lang="zh-TW">
                <a:solidFill>
                  <a:schemeClr val="dk1"/>
                </a:solidFill>
              </a:rPr>
              <a:t>five times</a:t>
            </a:r>
            <a:r>
              <a:rPr lang="zh-TW">
                <a:solidFill>
                  <a:schemeClr val="dk1"/>
                </a:solidFill>
              </a:rPr>
              <a:t>, each time using a different randomly generated set of queries.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Since we have 3 dataset sizes, 2 query counts, 2 condition limits, and 5 runs, that makes </a:t>
            </a:r>
            <a:r>
              <a:rPr b="1" lang="zh-TW">
                <a:solidFill>
                  <a:schemeClr val="dk1"/>
                </a:solidFill>
              </a:rPr>
              <a:t>3 × 2 × 2 × 5 = 60 tests</a:t>
            </a:r>
            <a:r>
              <a:rPr lang="zh-TW">
                <a:solidFill>
                  <a:schemeClr val="dk1"/>
                </a:solidFill>
              </a:rPr>
              <a:t> in total for each method.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We used </a:t>
            </a:r>
            <a:r>
              <a:rPr b="1" lang="zh-TW">
                <a:solidFill>
                  <a:schemeClr val="dk1"/>
                </a:solidFill>
              </a:rPr>
              <a:t>small datasets</a:t>
            </a:r>
            <a:r>
              <a:rPr lang="zh-TW">
                <a:solidFill>
                  <a:schemeClr val="dk1"/>
                </a:solidFill>
              </a:rPr>
              <a:t> here mainly because Method 3 is computationally heavy.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odsaldanha/arketing-campaig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744575"/>
            <a:ext cx="85206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Group 11</a:t>
            </a:r>
            <a:endParaRPr/>
          </a:p>
        </p:txBody>
      </p:sp>
      <p:sp>
        <p:nvSpPr>
          <p:cNvPr id="278" name="Google Shape;278;p13"/>
          <p:cNvSpPr txBox="1"/>
          <p:nvPr/>
        </p:nvSpPr>
        <p:spPr>
          <a:xfrm>
            <a:off x="4048200" y="4120325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Yi An Liu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580850" y="4120325"/>
            <a:ext cx="1047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Punya K</a:t>
            </a:r>
            <a:endParaRPr>
              <a:solidFill>
                <a:srgbClr val="1F1F1F"/>
              </a:solidFill>
            </a:endParaRPr>
          </a:p>
        </p:txBody>
      </p:sp>
      <p:pic>
        <p:nvPicPr>
          <p:cNvPr id="280" name="Google Shape;280;p13" title="IMG_2190.jpg"/>
          <p:cNvPicPr preferRelativeResize="0"/>
          <p:nvPr/>
        </p:nvPicPr>
        <p:blipFill rotWithShape="1">
          <a:blip r:embed="rId3">
            <a:alphaModFix/>
          </a:blip>
          <a:srcRect b="26955" l="24801" r="15879" t="13841"/>
          <a:stretch/>
        </p:blipFill>
        <p:spPr>
          <a:xfrm>
            <a:off x="1359000" y="2276400"/>
            <a:ext cx="1360700" cy="18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/>
        </p:nvSpPr>
        <p:spPr>
          <a:xfrm>
            <a:off x="1515550" y="4120325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Nina Fang</a:t>
            </a:r>
            <a:endParaRPr/>
          </a:p>
        </p:txBody>
      </p:sp>
      <p:pic>
        <p:nvPicPr>
          <p:cNvPr id="282" name="Google Shape;282;p13" title="IMG_7754.jpg"/>
          <p:cNvPicPr preferRelativeResize="0"/>
          <p:nvPr/>
        </p:nvPicPr>
        <p:blipFill rotWithShape="1">
          <a:blip r:embed="rId4">
            <a:alphaModFix/>
          </a:blip>
          <a:srcRect b="25123" l="14629" r="14629" t="7212"/>
          <a:stretch/>
        </p:blipFill>
        <p:spPr>
          <a:xfrm>
            <a:off x="3919500" y="2245962"/>
            <a:ext cx="1305000" cy="1869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3" title="UU PHOTO.jpg"/>
          <p:cNvPicPr preferRelativeResize="0"/>
          <p:nvPr/>
        </p:nvPicPr>
        <p:blipFill rotWithShape="1">
          <a:blip r:embed="rId5">
            <a:alphaModFix/>
          </a:blip>
          <a:srcRect b="0" l="0" r="17546" t="0"/>
          <a:stretch/>
        </p:blipFill>
        <p:spPr>
          <a:xfrm>
            <a:off x="6452150" y="2261200"/>
            <a:ext cx="1305001" cy="183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Which method is better?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66">
                <a:solidFill>
                  <a:srgbClr val="9E9E9E"/>
                </a:solidFill>
              </a:rPr>
              <a:t>Phase 2: big dataset size</a:t>
            </a:r>
            <a:endParaRPr sz="2066">
              <a:solidFill>
                <a:srgbClr val="9E9E9E"/>
              </a:solidFill>
            </a:endParaRPr>
          </a:p>
        </p:txBody>
      </p:sp>
      <p:sp>
        <p:nvSpPr>
          <p:cNvPr id="346" name="Google Shape;346;p22"/>
          <p:cNvSpPr txBox="1"/>
          <p:nvPr>
            <p:ph idx="1" type="body"/>
          </p:nvPr>
        </p:nvSpPr>
        <p:spPr>
          <a:xfrm>
            <a:off x="1303800" y="1696526"/>
            <a:ext cx="7030500" cy="12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Bigger datasets to obtain difference between Method 1 and Method 2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Total 3 * 3 * 2 * 5 = 90 tests → 90 * 2 methods = 180 </a:t>
            </a:r>
            <a:endParaRPr sz="1500"/>
          </a:p>
        </p:txBody>
      </p:sp>
      <p:graphicFrame>
        <p:nvGraphicFramePr>
          <p:cNvPr id="347" name="Google Shape;347;p22"/>
          <p:cNvGraphicFramePr/>
          <p:nvPr/>
        </p:nvGraphicFramePr>
        <p:xfrm>
          <a:off x="2084175" y="30956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{08F1EDCC-EE29-44FB-A4C3-3FCC98F2A869}</a:tableStyleId>
              </a:tblPr>
              <a:tblGrid>
                <a:gridCol w="2454725"/>
                <a:gridCol w="3015000"/>
              </a:tblGrid>
              <a:tr h="2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Dataset Size, 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(100,50) ; (500,200) ; (2000,500)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num_queries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200, 1000, 4000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max_conditions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1, 3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Runs for each 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do we need to measure?</a:t>
            </a:r>
            <a:endParaRPr/>
          </a:p>
        </p:txBody>
      </p:sp>
      <p:sp>
        <p:nvSpPr>
          <p:cNvPr id="353" name="Google Shape;35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For every method in every run: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1. seed (random generated)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2. ⁠run time (end_time - start_time)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3. ⁠imp(R’)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4. ⁠diversity → </a:t>
            </a:r>
            <a:r>
              <a:rPr lang="zh-TW" sz="1500"/>
              <a:t>Cosine similarity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5. ⁠query coverage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66">
                <a:solidFill>
                  <a:srgbClr val="9E9E9E"/>
                </a:solidFill>
              </a:rPr>
              <a:t>Create one csv file for each methods</a:t>
            </a:r>
            <a:endParaRPr/>
          </a:p>
        </p:txBody>
      </p:sp>
      <p:graphicFrame>
        <p:nvGraphicFramePr>
          <p:cNvPr id="359" name="Google Shape;359;p24"/>
          <p:cNvGraphicFramePr/>
          <p:nvPr/>
        </p:nvGraphicFramePr>
        <p:xfrm>
          <a:off x="438513" y="177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{08F1EDCC-EE29-44FB-A4C3-3FCC98F2A869}</a:tableStyleId>
              </a:tblPr>
              <a:tblGrid>
                <a:gridCol w="950325"/>
                <a:gridCol w="950325"/>
                <a:gridCol w="950325"/>
                <a:gridCol w="950325"/>
                <a:gridCol w="950325"/>
                <a:gridCol w="950325"/>
                <a:gridCol w="950325"/>
                <a:gridCol w="950325"/>
                <a:gridCol w="950325"/>
              </a:tblGrid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Dataset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num_queries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max_conditions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seed (5 diff seed)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run 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5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imp(R’)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diversity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query coverage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6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1610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Problem</a:t>
            </a:r>
            <a:endParaRPr/>
          </a:p>
        </p:txBody>
      </p:sp>
      <p:sp>
        <p:nvSpPr>
          <p:cNvPr id="289" name="Google Shape;289;p14"/>
          <p:cNvSpPr txBox="1"/>
          <p:nvPr>
            <p:ph idx="1" type="body"/>
          </p:nvPr>
        </p:nvSpPr>
        <p:spPr>
          <a:xfrm>
            <a:off x="1303800" y="1990050"/>
            <a:ext cx="6836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E</a:t>
            </a:r>
            <a:r>
              <a:rPr lang="zh-TW" sz="1500"/>
              <a:t>xtensive client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Too much storage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How to choose which elements drive meaningful analysis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90" name="Google Shape;290;p14" title="sho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5025" y="347800"/>
            <a:ext cx="1419276" cy="141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3904861" y="1606175"/>
            <a:ext cx="1685400" cy="300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ID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Year_Birth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Education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Marital_Status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Income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Kidhome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Teenhome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Dt_Customer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Recency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MntWines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7357191" y="1606175"/>
            <a:ext cx="1998300" cy="300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AcceptedCmp3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AcceptedCmp4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AcceptedCmp5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AcceptedCmp1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AcceptedCmp2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Complain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Z_CostContact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Z_Revenue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Response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298" name="Google Shape;298;p15"/>
          <p:cNvSpPr txBox="1"/>
          <p:nvPr>
            <p:ph idx="1" type="body"/>
          </p:nvPr>
        </p:nvSpPr>
        <p:spPr>
          <a:xfrm>
            <a:off x="5319447" y="1606175"/>
            <a:ext cx="1998300" cy="3005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MntFruits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MntMeatProducts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MntFishProducts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MntSweetProducts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MntGoldProds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NumDealsPurchases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NumWebPurchases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NumCatalogPurchases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NumStorePurchases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1F1F1F"/>
                </a:solidFill>
              </a:rPr>
              <a:t>NumWebVisitsMonth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299" name="Google Shape;299;p15"/>
          <p:cNvSpPr txBox="1"/>
          <p:nvPr>
            <p:ph type="title"/>
          </p:nvPr>
        </p:nvSpPr>
        <p:spPr>
          <a:xfrm>
            <a:off x="3904861" y="1321763"/>
            <a:ext cx="1922100" cy="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Columns</a:t>
            </a:r>
            <a:endParaRPr sz="1500"/>
          </a:p>
        </p:txBody>
      </p:sp>
      <p:sp>
        <p:nvSpPr>
          <p:cNvPr id="300" name="Google Shape;300;p15"/>
          <p:cNvSpPr txBox="1"/>
          <p:nvPr>
            <p:ph idx="1" type="body"/>
          </p:nvPr>
        </p:nvSpPr>
        <p:spPr>
          <a:xfrm>
            <a:off x="649025" y="1597875"/>
            <a:ext cx="2908200" cy="26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Data Source: Kaggle Marketing Campaign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Scale: 2,240 records × 29 attributes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Transformations: 3 features </a:t>
            </a:r>
            <a:r>
              <a:rPr lang="zh-TW" sz="900"/>
              <a:t>(Education, Marital_Status, Dt_Customer)</a:t>
            </a:r>
            <a:r>
              <a:rPr lang="zh-TW"/>
              <a:t> converted to numerical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 txBox="1"/>
          <p:nvPr/>
        </p:nvSpPr>
        <p:spPr>
          <a:xfrm>
            <a:off x="649025" y="4367950"/>
            <a:ext cx="24549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https://www.kaggle.com/datasets/rodsaldanha/arketing-campaign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Experiments</a:t>
            </a:r>
            <a:endParaRPr/>
          </a:p>
        </p:txBody>
      </p:sp>
      <p:sp>
        <p:nvSpPr>
          <p:cNvPr id="307" name="Google Shape;30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3 different methods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3 random subsets of the dataset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/>
              <a:t>for each subset, 1 set of 100 random generated queries (max 3 conditions)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/>
              <a:t>Method 1 – </a:t>
            </a:r>
            <a:r>
              <a:rPr lang="zh-TW" sz="2500"/>
              <a:t>Query Frequency Ranking</a:t>
            </a:r>
            <a:endParaRPr sz="2500"/>
          </a:p>
        </p:txBody>
      </p:sp>
      <p:sp>
        <p:nvSpPr>
          <p:cNvPr id="313" name="Google Shape;313;p17"/>
          <p:cNvSpPr txBox="1"/>
          <p:nvPr>
            <p:ph idx="1" type="body"/>
          </p:nvPr>
        </p:nvSpPr>
        <p:spPr>
          <a:xfrm>
            <a:off x="1303800" y="1756586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R</a:t>
            </a:r>
            <a:r>
              <a:rPr lang="zh-TW" sz="1500"/>
              <a:t>anks tuples by how frequently they are returned by </a:t>
            </a:r>
            <a:r>
              <a:rPr lang="zh-TW" sz="1500"/>
              <a:t>random generated </a:t>
            </a:r>
            <a:r>
              <a:rPr lang="zh-TW" sz="1500"/>
              <a:t>queries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queries based on the values of 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zh-TW" sz="1500"/>
              <a:t>&lt;, &gt;, =, &lt;=, &gt;=, OR, AND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For every query, update popularity of tuple when matched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Order tuples in popularity. Collect T highest tuple to become in R’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14" name="Google Shape;314;p17"/>
          <p:cNvSpPr txBox="1"/>
          <p:nvPr/>
        </p:nvSpPr>
        <p:spPr>
          <a:xfrm>
            <a:off x="559550" y="-1078175"/>
            <a:ext cx="7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r>
              <a:rPr lang="zh-TW"/>
              <a:t> 2 - Similarity Function between tuples</a:t>
            </a:r>
            <a:endParaRPr/>
          </a:p>
        </p:txBody>
      </p:sp>
      <p:sp>
        <p:nvSpPr>
          <p:cNvPr id="320" name="Google Shape;32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zh-TW" sz="1500">
                <a:solidFill>
                  <a:srgbClr val="000000"/>
                </a:solidFill>
              </a:rPr>
              <a:t>A row is important not only if it’s popular but also if it’s </a:t>
            </a:r>
            <a:r>
              <a:rPr i="1" lang="zh-TW" sz="1500">
                <a:solidFill>
                  <a:srgbClr val="000000"/>
                </a:solidFill>
              </a:rPr>
              <a:t>different</a:t>
            </a:r>
            <a:r>
              <a:rPr lang="zh-TW" sz="1500">
                <a:solidFill>
                  <a:srgbClr val="000000"/>
                </a:solidFill>
              </a:rPr>
              <a:t> from others.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marR="3810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zh-TW" sz="1500">
                <a:solidFill>
                  <a:srgbClr val="000000"/>
                </a:solidFill>
              </a:rPr>
              <a:t>If many similar rows exist, keeping one of them is enough.</a:t>
            </a:r>
            <a:br>
              <a:rPr lang="zh-TW" sz="1500">
                <a:solidFill>
                  <a:srgbClr val="000000"/>
                </a:solidFill>
              </a:rPr>
            </a:br>
            <a:r>
              <a:rPr lang="zh-TW" sz="1500">
                <a:solidFill>
                  <a:srgbClr val="000000"/>
                </a:solidFill>
              </a:rPr>
              <a:t> Better to keep rows that give variety.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 3 – Centroid-based Diversity Importance</a:t>
            </a:r>
            <a:endParaRPr/>
          </a:p>
        </p:txBody>
      </p:sp>
      <p:sp>
        <p:nvSpPr>
          <p:cNvPr id="326" name="Google Shape;32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Goal: Measure how diverse a set of tuples.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The more heterogeneous (less similar) the tuples in a set, the more valuable the set is.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Diversity is measured using the average distance from the comtroid of the set.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zh-TW" sz="1500"/>
              <a:t>Use cosin similarity</a:t>
            </a:r>
            <a:endParaRPr sz="1500"/>
          </a:p>
        </p:txBody>
      </p:sp>
      <p:sp>
        <p:nvSpPr>
          <p:cNvPr id="327" name="Google Shape;327;p19"/>
          <p:cNvSpPr txBox="1"/>
          <p:nvPr/>
        </p:nvSpPr>
        <p:spPr>
          <a:xfrm>
            <a:off x="559550" y="-1078175"/>
            <a:ext cx="7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" name="Google Shape;332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{08F1EDCC-EE29-44FB-A4C3-3FCC98F2A869}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Main Idea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Advantages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Limitations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Method 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Popularity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Simple and fast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Ignores similarity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Method 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Popularity × (1 − Similarity)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Considers redundancy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Only pairwise, not global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Method 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Average distance from centroid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Captures global diversity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Computationally expensive (O(2^n))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Comparison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- </a:t>
            </a:r>
            <a:r>
              <a:rPr lang="zh-TW"/>
              <a:t>Which method is better?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66">
                <a:solidFill>
                  <a:srgbClr val="9E9E9E"/>
                </a:solidFill>
              </a:rPr>
              <a:t>Phase 1: small dataset size</a:t>
            </a:r>
            <a:endParaRPr sz="2066">
              <a:solidFill>
                <a:srgbClr val="9E9E9E"/>
              </a:solidFill>
            </a:endParaRPr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696526"/>
            <a:ext cx="70305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Small datasets because of Method 3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/>
              <a:t>Total 3 * 2 * 2 * 5 = 60 tests → 60 * 3 methods = 180 </a:t>
            </a:r>
            <a:endParaRPr sz="1500"/>
          </a:p>
        </p:txBody>
      </p:sp>
      <p:graphicFrame>
        <p:nvGraphicFramePr>
          <p:cNvPr id="340" name="Google Shape;340;p21"/>
          <p:cNvGraphicFramePr/>
          <p:nvPr/>
        </p:nvGraphicFramePr>
        <p:xfrm>
          <a:off x="2373350" y="3143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{08F1EDCC-EE29-44FB-A4C3-3FCC98F2A869}</a:tableStyleId>
              </a:tblPr>
              <a:tblGrid>
                <a:gridCol w="2442850"/>
                <a:gridCol w="2448550"/>
              </a:tblGrid>
              <a:tr h="25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Dataset Size, 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(5,1) ; (10,2) ; (20,4)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num_queries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50, 100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max_conditions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1, 3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Runs for each configuration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