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58" r:id="rId5"/>
    <p:sldId id="266" r:id="rId6"/>
    <p:sldId id="259" r:id="rId7"/>
    <p:sldId id="269" r:id="rId8"/>
    <p:sldId id="271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401" autoAdjust="0"/>
  </p:normalViewPr>
  <p:slideViewPr>
    <p:cSldViewPr snapToGrid="0">
      <p:cViewPr>
        <p:scale>
          <a:sx n="110" d="100"/>
          <a:sy n="110" d="100"/>
        </p:scale>
        <p:origin x="63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C8654-D9BA-4B64-91F3-35AA59E94084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19D0C-D701-4B08-A906-26FDAAE10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13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定義一個地理座標系統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19D0C-D701-4B08-A906-26FDAAE1027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0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C09F1-08D5-E4A0-BED0-5FAE64D56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C20891-4467-C9B2-BA40-32A5BFBD0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64E69D-B2DE-88AB-C8A0-B48AC955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AE7F-ED2A-4058-9551-5B9BB5F13A44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679263-61F6-CBEA-C456-26554116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628ACD-567F-1BBE-CA42-BAE6FDE9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08A4-86F3-4DD2-98C4-709A906BE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83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6C919-888E-8F3D-55F4-E42E7FF1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A61BCD-98C3-8B57-48A0-AD9EEE288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A4EB6-E552-2E44-1919-92EB23D2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AE7F-ED2A-4058-9551-5B9BB5F13A44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0D139D-A568-120B-91F1-302A98C3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5DB844-C2B1-6F16-4292-27C8CAEB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08A4-86F3-4DD2-98C4-709A906BE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94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FED0CBC-C3A3-E08E-426F-81456D59B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C7C045-1ED5-9409-A5E5-B8DE6ED1E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D5E49-A724-3C47-8837-B4249E75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AE7F-ED2A-4058-9551-5B9BB5F13A44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0E0C34-DACC-A0B9-DD81-8E7BB9F0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E77615-F469-20FB-815E-4461058A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08A4-86F3-4DD2-98C4-709A906BE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80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63865-F52A-5137-6F76-A242E954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9572D4-0C7D-8EAA-E20B-300BAF9C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2717DE-BB95-5BA7-F311-1326C567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AE7F-ED2A-4058-9551-5B9BB5F13A44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896CE9-DE8D-91FF-1BE7-10406928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FF0841-E9D5-8192-EF8A-53794A50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08A4-86F3-4DD2-98C4-709A906BE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9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9345C-580C-6346-9270-1A5F5C80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1487BE-B18A-2648-FA79-FE403DFE5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CD90CD-33E1-2E75-E722-33440345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AE7F-ED2A-4058-9551-5B9BB5F13A44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25176A-9D75-B74D-FD1E-A7A61408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ED4FD8-75FE-CB0E-59F0-CAD6689D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08A4-86F3-4DD2-98C4-709A906BE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82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541D0-17B4-BAC0-341B-BC9E0D75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1263EB-2450-5214-B12B-192321D29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05535D-91B3-51C3-2FED-8561E0B4E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28F28F-28A9-EF2B-624D-C79DD9BC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AE7F-ED2A-4058-9551-5B9BB5F13A44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6FEE3D-B67D-17A5-1B48-0103AA4C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EC7771-C923-EDBC-A9C5-06B0E18D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08A4-86F3-4DD2-98C4-709A906BE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69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69F60-C8CA-3050-CD14-5AB7255F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D1E6-4EC0-29B7-6B95-0158F0A7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8BC0FE-D7C4-7BA2-3501-938B331E4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C54B7C-1714-D94C-941C-220452E71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879952-D336-9302-2D2D-78E24499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096A91-2857-6BDB-69BB-845637A1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AE7F-ED2A-4058-9551-5B9BB5F13A44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19C6B4-89E5-DECF-7EBF-BC5BD994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C7B0867-259D-51B9-0546-CE8A1300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08A4-86F3-4DD2-98C4-709A906BE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25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F7E9A-CD05-58D3-FD70-68FE3545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54007B-4554-AA55-1F4E-03211874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AE7F-ED2A-4058-9551-5B9BB5F13A44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3F20440-F505-A779-A92E-44C04B8D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0F0E63-8E54-A410-9040-40E59575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08A4-86F3-4DD2-98C4-709A906BE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36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B840CC-4B57-23E2-8A49-015A6AC8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AE7F-ED2A-4058-9551-5B9BB5F13A44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A71296-038D-D1A2-9EAE-BAE80822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FB0E12-961E-A631-9967-E51AF71B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08A4-86F3-4DD2-98C4-709A906BE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8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28EA3-F0BB-EBA6-1DB6-3FCBE8D7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9501C0-7654-5ECD-ADDB-F0D0EDAB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E95BF0-09C9-B27C-B066-DEC6CBB5F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A3127D-2B86-C424-7F35-1F172EF7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AE7F-ED2A-4058-9551-5B9BB5F13A44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89C8B8-5C8B-8D42-1958-372E5481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62EA8F-14FF-4395-7338-EE7D503F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08A4-86F3-4DD2-98C4-709A906BE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15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281853-CADC-59DD-1F02-99D70B95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781D56-BF2D-8B89-75CE-99485E7D9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F2099-C202-4F44-7A95-8971263E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D7F18A-CE44-89F5-1571-5DC04B90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AE7F-ED2A-4058-9551-5B9BB5F13A44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F60B4B-7690-8019-0903-84B18393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6F29C9-C7B9-2336-F772-A14CAA48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08A4-86F3-4DD2-98C4-709A906BE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1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DEB34B-4BE0-48AC-1892-A6449394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3EC10A-51EA-50B6-B4CE-04CA63B40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F2B0A9-2208-25FF-BD80-95E3584FF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AAE7F-ED2A-4058-9551-5B9BB5F13A44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787E5C-2FE8-E71F-2D74-8BE47C9E0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879F14-18F5-BB1E-A127-4167D8485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08A4-86F3-4DD2-98C4-709A906BE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86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ri.com/en-us/what-is-gis/overvi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Well-known_text_representation_of_geometry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d.land/blog/raster-vs-vector-data-the-ultimate-guid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gimtech.com.tw/gimtech_summary_1_4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d.land/blog/raster-vs-vector-data-the-ultimate-guid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gimtech.com.tw/gimtech_summary_1_4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ri.com/arcgis-blog/products/arcgis-pro/mapping/gcs_vs_pc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3701?sc=rss.ir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ansportgeography.org/contents/methods/network-data-models/esri-shapefile-model/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orld file ">
            <a:extLst>
              <a:ext uri="{FF2B5EF4-FFF2-40B4-BE49-F238E27FC236}">
                <a16:creationId xmlns:a16="http://schemas.microsoft.com/office/drawing/2014/main" id="{8DFB190F-1CB3-0B0D-A3D9-371CDFC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56" y="3838366"/>
            <a:ext cx="4080589" cy="301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1AA48D8-E7B7-3E13-57DD-9B19125AD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geographic information system (GIS) intro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C902E1-0291-3526-DACD-5131BF279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Ian Liu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482826-2F64-8746-2559-4DFCC4D004CC}"/>
              </a:ext>
            </a:extLst>
          </p:cNvPr>
          <p:cNvSpPr txBox="1"/>
          <p:nvPr/>
        </p:nvSpPr>
        <p:spPr>
          <a:xfrm>
            <a:off x="141455" y="6372225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https://www.esri.com/en-us/what-is-gis/overview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64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641D0-21B6-1D5D-D39A-630CC6F4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format – raster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FDD4BE-1210-FBD7-ADE2-B59654B9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Data format</a:t>
            </a:r>
            <a:r>
              <a:rPr lang="en-US" altLang="zh-TW" dirty="0"/>
              <a:t>: </a:t>
            </a:r>
            <a:r>
              <a:rPr lang="en-US" altLang="zh-TW" dirty="0" err="1"/>
              <a:t>GeoTIFF</a:t>
            </a:r>
            <a:r>
              <a:rPr lang="en-US" altLang="zh-TW" dirty="0"/>
              <a:t> (.</a:t>
            </a:r>
            <a:r>
              <a:rPr lang="en-US" altLang="zh-TW" dirty="0" err="1"/>
              <a:t>tif</a:t>
            </a:r>
            <a:r>
              <a:rPr lang="en-US" altLang="zh-TW" dirty="0"/>
              <a:t>, .tiff), JPEG2000 (.jp2), </a:t>
            </a:r>
            <a:r>
              <a:rPr lang="en-US" altLang="zh-TW" dirty="0" err="1"/>
              <a:t>Erdas</a:t>
            </a:r>
            <a:r>
              <a:rPr lang="en-US" altLang="zh-TW" dirty="0"/>
              <a:t> Imagine (.</a:t>
            </a:r>
            <a:r>
              <a:rPr lang="en-US" altLang="zh-TW" dirty="0" err="1"/>
              <a:t>img</a:t>
            </a:r>
            <a:r>
              <a:rPr lang="en-US" altLang="zh-TW" dirty="0"/>
              <a:t>), </a:t>
            </a:r>
            <a:r>
              <a:rPr lang="en-US" altLang="zh-TW" dirty="0" err="1"/>
              <a:t>NetCDF</a:t>
            </a:r>
            <a:r>
              <a:rPr lang="en-US" altLang="zh-TW" dirty="0"/>
              <a:t> (.</a:t>
            </a:r>
            <a:r>
              <a:rPr lang="en-US" altLang="zh-TW" dirty="0" err="1"/>
              <a:t>nc</a:t>
            </a:r>
            <a:r>
              <a:rPr lang="en-US" altLang="zh-TW" dirty="0"/>
              <a:t>), etc.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32E9D4-EAD8-5219-33B7-5A5919C2DDB6}"/>
              </a:ext>
            </a:extLst>
          </p:cNvPr>
          <p:cNvSpPr txBox="1"/>
          <p:nvPr/>
        </p:nvSpPr>
        <p:spPr>
          <a:xfrm>
            <a:off x="838200" y="3285068"/>
            <a:ext cx="6129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Example </a:t>
            </a:r>
            <a:r>
              <a:rPr lang="en-US" altLang="zh-TW" b="1" dirty="0" err="1"/>
              <a:t>GeoTIFF</a:t>
            </a:r>
            <a:r>
              <a:rPr lang="en-US" altLang="zh-TW" b="1" dirty="0"/>
              <a:t> Metadata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Width</a:t>
            </a:r>
            <a:r>
              <a:rPr lang="en-US" altLang="zh-TW" dirty="0"/>
              <a:t>: 1024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Height</a:t>
            </a:r>
            <a:r>
              <a:rPr lang="en-US" altLang="zh-TW" dirty="0"/>
              <a:t>: 768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Coordinate Reference System (CRS)</a:t>
            </a:r>
            <a:r>
              <a:rPr lang="en-US" altLang="zh-TW" dirty="0"/>
              <a:t>: EPSG:32633 (UTM Zone 33N, WGS 84)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Upper Left Corner</a:t>
            </a:r>
            <a:r>
              <a:rPr lang="en-US" altLang="zh-TW" dirty="0"/>
              <a:t>: (500,000 m Easting, 4,650,000 m Northing)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Pixel Size</a:t>
            </a:r>
            <a:r>
              <a:rPr lang="en-US" altLang="zh-TW" dirty="0"/>
              <a:t>: (30 m x 30 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Band Count</a:t>
            </a:r>
            <a:r>
              <a:rPr lang="en-US" altLang="zh-TW" dirty="0"/>
              <a:t>: 3 (for a color image with Red, Green, Blue bands)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217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957EE-8914-4176-035F-BB1F487D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b="1" dirty="0"/>
              <a:t>Well-Known Text (WKT) - </a:t>
            </a:r>
            <a:r>
              <a:rPr lang="en-US" altLang="zh-TW" dirty="0"/>
              <a:t>Describing Geometric Shapes</a:t>
            </a:r>
            <a:endParaRPr lang="zh-TW" alt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34ABB4-3B7D-EEFB-C1A0-41D60E5D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85" y="1509713"/>
            <a:ext cx="4716644" cy="243010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0E030B8-963F-9E35-298A-508AC420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44" y="3917244"/>
            <a:ext cx="4739641" cy="292893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40328A1-273D-02D9-4D5E-C58A4604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688" y="1509713"/>
            <a:ext cx="7269334" cy="394729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55D11BC-9BAF-8DED-8023-FCBBAA47007A}"/>
              </a:ext>
            </a:extLst>
          </p:cNvPr>
          <p:cNvSpPr txBox="1"/>
          <p:nvPr/>
        </p:nvSpPr>
        <p:spPr>
          <a:xfrm>
            <a:off x="3262489" y="2774536"/>
            <a:ext cx="315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polygon</a:t>
            </a:r>
            <a:r>
              <a:rPr lang="zh-TW" altLang="en-US" dirty="0">
                <a:solidFill>
                  <a:srgbClr val="FF0000"/>
                </a:solidFill>
              </a:rPr>
              <a:t>前後的點要閉合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F409A63-A572-B4B6-AD3E-A6A0461F88E7}"/>
              </a:ext>
            </a:extLst>
          </p:cNvPr>
          <p:cNvSpPr txBox="1"/>
          <p:nvPr/>
        </p:nvSpPr>
        <p:spPr>
          <a:xfrm>
            <a:off x="5509688" y="5113462"/>
            <a:ext cx="6716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Z: Z coordinate (elevation)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M: a measure, which can represent time, distance, or other quantities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POINT EMPTY: there is no point data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TIN</a:t>
            </a:r>
            <a:r>
              <a:rPr lang="en-US" altLang="zh-TW" dirty="0">
                <a:solidFill>
                  <a:srgbClr val="FF0000"/>
                </a:solidFill>
              </a:rPr>
              <a:t>: This stands for Triangulated Irregular Network, a collection of triangles that model a surface in 3D space.(</a:t>
            </a:r>
            <a:r>
              <a:rPr lang="en-US" altLang="zh-TW" dirty="0" err="1">
                <a:solidFill>
                  <a:srgbClr val="FF0000"/>
                </a:solidFill>
              </a:rPr>
              <a:t>eg.</a:t>
            </a:r>
            <a:r>
              <a:rPr lang="en-US" altLang="zh-TW" dirty="0">
                <a:solidFill>
                  <a:srgbClr val="FF0000"/>
                </a:solidFill>
              </a:rPr>
              <a:t> Mountain)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5451FE-1AC6-CB4C-40DB-D8B26F4B0C13}"/>
              </a:ext>
            </a:extLst>
          </p:cNvPr>
          <p:cNvSpPr txBox="1"/>
          <p:nvPr/>
        </p:nvSpPr>
        <p:spPr>
          <a:xfrm>
            <a:off x="9289774" y="3861193"/>
            <a:ext cx="95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 cube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DB49A6-C7B0-8FE5-5EF4-68B6F80A861A}"/>
              </a:ext>
            </a:extLst>
          </p:cNvPr>
          <p:cNvSpPr txBox="1"/>
          <p:nvPr/>
        </p:nvSpPr>
        <p:spPr>
          <a:xfrm>
            <a:off x="8765910" y="6652867"/>
            <a:ext cx="111308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hlinkClick r:id="rId5"/>
              </a:rPr>
              <a:t>https://en.wikipedia.org/wiki/Well-known_text_representation_of_geometry</a:t>
            </a:r>
            <a:endParaRPr lang="en-US" altLang="zh-TW" sz="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161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957EE-8914-4176-035F-BB1F487D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b="1" dirty="0"/>
              <a:t>Well-Known Text (WKT) - </a:t>
            </a:r>
            <a:r>
              <a:rPr lang="en-US" altLang="zh-TW" dirty="0"/>
              <a:t>Describing Coordinate Reference Systems (CRS)</a:t>
            </a: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F73E9E-25B0-0C42-2633-C31E03AF21B5}"/>
              </a:ext>
            </a:extLst>
          </p:cNvPr>
          <p:cNvSpPr txBox="1"/>
          <p:nvPr/>
        </p:nvSpPr>
        <p:spPr>
          <a:xfrm>
            <a:off x="838200" y="1690688"/>
            <a:ext cx="10515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b="1" dirty="0"/>
              <a:t>GEOGCS (Geographic Coordinate System)</a:t>
            </a:r>
          </a:p>
          <a:p>
            <a:endParaRPr lang="en-US" altLang="zh-TW" dirty="0"/>
          </a:p>
          <a:p>
            <a:r>
              <a:rPr lang="en-US" altLang="zh-TW" dirty="0"/>
              <a:t>GEOGCS["WGS 84",</a:t>
            </a:r>
          </a:p>
          <a:p>
            <a:r>
              <a:rPr lang="en-US" altLang="zh-TW" dirty="0"/>
              <a:t>    DATUM["WGS_1984",</a:t>
            </a:r>
          </a:p>
          <a:p>
            <a:r>
              <a:rPr lang="en-US" altLang="zh-TW" dirty="0"/>
              <a:t>        SPHEROID["WGS 84", 6378137, 298.257223563]],</a:t>
            </a:r>
          </a:p>
          <a:p>
            <a:r>
              <a:rPr lang="en-US" altLang="zh-TW" dirty="0"/>
              <a:t>    PRIMEM["Greenwich", 0],</a:t>
            </a:r>
          </a:p>
          <a:p>
            <a:r>
              <a:rPr lang="en-US" altLang="zh-TW" dirty="0"/>
              <a:t>    UNIT["degree", 0.0174532925199433]]</a:t>
            </a:r>
          </a:p>
          <a:p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Datum（基準）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：定義座標系統的原點和方向，通常與特定的橢球體相連。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Spheroid（橢球體）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：用於近似地球形狀的模型，由其半長軸和扁率來定義。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Prime Meridian（本初子午線）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：定義經度的起點，通常為格林威治本初子午線。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Angular Units（角度單位）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：通常是度，定義座標的測量單位。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TW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WGS 84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：這是所使用的地理座標系統。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DATUM["WGS_1984"]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：使用WGS 1984基準，包含：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SPHEROID["WGS 84", 6378137, 298.257223563]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：所使用的橢球體模型，半長軸為6378137米，扁率為298.257223563。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PRIMEM["Greenwich", 0]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：定義經度0度的本初子午線為格林威治。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UNIT["degree", 0.0174532925199433]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：測量單位為度（每度0.0174532925199433弧度）。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7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B35BEF2-9664-16E1-8940-91175B5F6C22}"/>
              </a:ext>
            </a:extLst>
          </p:cNvPr>
          <p:cNvSpPr txBox="1"/>
          <p:nvPr/>
        </p:nvSpPr>
        <p:spPr>
          <a:xfrm>
            <a:off x="264816" y="1825625"/>
            <a:ext cx="54158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2. PROJCS (Projected Coordinate System)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PROJCS["UTM Zone 33N",</a:t>
            </a:r>
          </a:p>
          <a:p>
            <a:r>
              <a:rPr lang="en-US" altLang="zh-TW" dirty="0"/>
              <a:t>    GEOGCS["WGS 84",</a:t>
            </a:r>
          </a:p>
          <a:p>
            <a:r>
              <a:rPr lang="en-US" altLang="zh-TW" dirty="0"/>
              <a:t>        DATUM["WGS_1984",</a:t>
            </a:r>
          </a:p>
          <a:p>
            <a:r>
              <a:rPr lang="en-US" altLang="zh-TW" dirty="0"/>
              <a:t>            SPHEROID["WGS 84", 6378137, 298.257223563]],</a:t>
            </a:r>
          </a:p>
          <a:p>
            <a:r>
              <a:rPr lang="en-US" altLang="zh-TW" dirty="0"/>
              <a:t>        PRIMEM["Greenwich", 0],</a:t>
            </a:r>
          </a:p>
          <a:p>
            <a:r>
              <a:rPr lang="en-US" altLang="zh-TW" dirty="0"/>
              <a:t>        UNIT["degree", 0.0174532925199433]],</a:t>
            </a:r>
          </a:p>
          <a:p>
            <a:r>
              <a:rPr lang="en-US" altLang="zh-TW" dirty="0"/>
              <a:t>    PROJECTION["</a:t>
            </a:r>
            <a:r>
              <a:rPr lang="en-US" altLang="zh-TW" dirty="0" err="1"/>
              <a:t>Transverse_Mercator</a:t>
            </a:r>
            <a:r>
              <a:rPr lang="en-US" altLang="zh-TW" dirty="0"/>
              <a:t>"],</a:t>
            </a:r>
          </a:p>
          <a:p>
            <a:r>
              <a:rPr lang="en-US" altLang="zh-TW" dirty="0"/>
              <a:t>    PARAMETER["</a:t>
            </a:r>
            <a:r>
              <a:rPr lang="en-US" altLang="zh-TW" dirty="0" err="1"/>
              <a:t>latitude_of_origin</a:t>
            </a:r>
            <a:r>
              <a:rPr lang="en-US" altLang="zh-TW" dirty="0"/>
              <a:t>", 0],</a:t>
            </a:r>
          </a:p>
          <a:p>
            <a:r>
              <a:rPr lang="en-US" altLang="zh-TW" dirty="0"/>
              <a:t>    PARAMETER["</a:t>
            </a:r>
            <a:r>
              <a:rPr lang="en-US" altLang="zh-TW" dirty="0" err="1"/>
              <a:t>central_meridian</a:t>
            </a:r>
            <a:r>
              <a:rPr lang="en-US" altLang="zh-TW" dirty="0"/>
              <a:t>", 15],</a:t>
            </a:r>
          </a:p>
          <a:p>
            <a:r>
              <a:rPr lang="en-US" altLang="zh-TW" dirty="0"/>
              <a:t>    PARAMETER["</a:t>
            </a:r>
            <a:r>
              <a:rPr lang="en-US" altLang="zh-TW" dirty="0" err="1"/>
              <a:t>scale_factor</a:t>
            </a:r>
            <a:r>
              <a:rPr lang="en-US" altLang="zh-TW" dirty="0"/>
              <a:t>", 0.9996],</a:t>
            </a:r>
          </a:p>
          <a:p>
            <a:r>
              <a:rPr lang="en-US" altLang="zh-TW" dirty="0"/>
              <a:t>    PARAMETER["</a:t>
            </a:r>
            <a:r>
              <a:rPr lang="en-US" altLang="zh-TW" dirty="0" err="1"/>
              <a:t>false_easting</a:t>
            </a:r>
            <a:r>
              <a:rPr lang="en-US" altLang="zh-TW" dirty="0"/>
              <a:t>", 500000],</a:t>
            </a:r>
          </a:p>
          <a:p>
            <a:r>
              <a:rPr lang="en-US" altLang="zh-TW" dirty="0"/>
              <a:t>    PARAMETER["</a:t>
            </a:r>
            <a:r>
              <a:rPr lang="en-US" altLang="zh-TW" dirty="0" err="1"/>
              <a:t>false_northing</a:t>
            </a:r>
            <a:r>
              <a:rPr lang="en-US" altLang="zh-TW" dirty="0"/>
              <a:t>", 0],</a:t>
            </a:r>
          </a:p>
          <a:p>
            <a:r>
              <a:rPr lang="en-US" altLang="zh-TW" dirty="0"/>
              <a:t>    UNIT["</a:t>
            </a:r>
            <a:r>
              <a:rPr lang="en-US" altLang="zh-TW" dirty="0" err="1"/>
              <a:t>metre</a:t>
            </a:r>
            <a:r>
              <a:rPr lang="en-US" altLang="zh-TW" dirty="0"/>
              <a:t>", 1]]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540EB45-C907-F8AF-C8F3-4D1018FC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b="1" dirty="0"/>
              <a:t>Well-Known Text (WKT) - </a:t>
            </a:r>
            <a:r>
              <a:rPr lang="en-US" altLang="zh-TW" dirty="0"/>
              <a:t>Describing Coordinate Reference Systems (CRS)</a:t>
            </a:r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1080AE1-35BF-D156-B738-73FD2DB4FBD4}"/>
              </a:ext>
            </a:extLst>
          </p:cNvPr>
          <p:cNvSpPr txBox="1"/>
          <p:nvPr/>
        </p:nvSpPr>
        <p:spPr>
          <a:xfrm>
            <a:off x="5680659" y="1825625"/>
            <a:ext cx="65113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GEOGCS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：基礎的地理座標系統。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Projection（投影）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：所使用的地圖投影方式，例如橫麥卡托投影、阿爾伯斯等積投影等。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Parameters（參數）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：定義投影所需的具體參數，如中央經線、標準緯線、比例因子、假東距和假北距等。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Units（線性單位）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：投影的測量單位，通常是米。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PROJCS["UTM Zone 33N"]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：定義一個投影座標系統，針對UTM第33N區。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GEOGCS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：基礎地理座標系統為WGS 84。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PROJECTION["Transverse_Mercator"]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：使用橫麥卡托投影。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PARAMETER["latitude_of_origin", 0]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：起始緯度為赤道（0度）。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PARAMETER["central_meridian", 15]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：中央經線設定在15°E。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PARAMETER["scale_factor", 0.9996]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：縮放因子，用來減少投影變形。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PARAMETER["false_easting", 500000]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：假東距500000米，用來避免負座標。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PARAMETER["false_northing", 0]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：假北距設為0，適用於北半球UTM區域。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UNIT["metre", 1]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：測量單位為米。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B8A9AB8-EC19-BFB8-1F74-86C65691E271}"/>
              </a:ext>
            </a:extLst>
          </p:cNvPr>
          <p:cNvSpPr txBox="1"/>
          <p:nvPr/>
        </p:nvSpPr>
        <p:spPr>
          <a:xfrm>
            <a:off x="474134" y="6492875"/>
            <a:ext cx="470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//epsg.io/32633.wkt</a:t>
            </a:r>
          </a:p>
        </p:txBody>
      </p:sp>
    </p:spTree>
    <p:extLst>
      <p:ext uri="{BB962C8B-B14F-4D97-AF65-F5344CB8AC3E}">
        <p14:creationId xmlns:p14="http://schemas.microsoft.com/office/powerpoint/2010/main" val="48931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AF4F1-A64F-1036-08ED-F9032102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GIS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2C7B02-D401-1627-9682-93A74EEF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technology used to collect, store, analyze, manage, and visualize </a:t>
            </a:r>
            <a:r>
              <a:rPr lang="en-US" altLang="zh-TW" b="1" dirty="0"/>
              <a:t>geographic data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Two forms of geographic data: </a:t>
            </a:r>
            <a:r>
              <a:rPr lang="en-US" altLang="zh-TW" b="1" dirty="0"/>
              <a:t>1. Vector Data 2. Raster Data</a:t>
            </a:r>
          </a:p>
          <a:p>
            <a:pPr lvl="1"/>
            <a:r>
              <a:rPr lang="en-US" altLang="zh-TW" b="1" dirty="0"/>
              <a:t>Attribute data: </a:t>
            </a:r>
            <a:r>
              <a:rPr lang="en-US" altLang="zh-TW" dirty="0"/>
              <a:t>additional descriptive information about the features represented in both vector and raster data.</a:t>
            </a:r>
          </a:p>
          <a:p>
            <a:pPr lvl="1"/>
            <a:r>
              <a:rPr lang="en-US" altLang="zh-TW" b="1" dirty="0"/>
              <a:t>Data formats</a:t>
            </a:r>
          </a:p>
          <a:p>
            <a:r>
              <a:rPr lang="en-US" altLang="zh-TW" dirty="0"/>
              <a:t>How to accurately represent geographic data? </a:t>
            </a:r>
            <a:r>
              <a:rPr lang="en-US" altLang="zh-TW" b="1" dirty="0"/>
              <a:t>coordinate systems (CRS)</a:t>
            </a:r>
          </a:p>
          <a:p>
            <a:r>
              <a:rPr lang="en-US" altLang="zh-TW" dirty="0"/>
              <a:t>How to store geographic data? </a:t>
            </a:r>
            <a:r>
              <a:rPr lang="en-US" altLang="zh-TW" b="1" dirty="0"/>
              <a:t>Well-Known Text(WKT)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37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76EA7-D5D6-D21D-9992-5EAB18C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FFADF6-F8E6-2A8B-6640-6EBD32268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9AB45A-A3C8-741B-2D36-31D7C8F7E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99"/>
            <a:ext cx="12192000" cy="669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4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6141E013-BF7F-3CF1-AAA8-1EFF9F79C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19" y="0"/>
            <a:ext cx="5078958" cy="255435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7FD11F4-7941-32EC-2F2F-5561ADCB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BC2665-0314-1964-D183-71810F3D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altLang="zh-TW" b="1" dirty="0"/>
              <a:t>Vector data</a:t>
            </a:r>
          </a:p>
          <a:p>
            <a:pPr lvl="1"/>
            <a:r>
              <a:rPr lang="en-US" altLang="zh-TW" b="1" dirty="0"/>
              <a:t>Point Data</a:t>
            </a:r>
            <a:r>
              <a:rPr lang="en-US" altLang="zh-TW" dirty="0"/>
              <a:t>: Represents specific locations (e.g., a city, a tree).</a:t>
            </a:r>
          </a:p>
          <a:p>
            <a:pPr lvl="1"/>
            <a:r>
              <a:rPr lang="en-US" altLang="zh-TW" b="1" dirty="0"/>
              <a:t>Line data</a:t>
            </a:r>
            <a:r>
              <a:rPr lang="en-US" altLang="zh-TW" dirty="0"/>
              <a:t>: Represents linear features (e.g., roads, rivers).</a:t>
            </a:r>
          </a:p>
          <a:p>
            <a:pPr lvl="1"/>
            <a:r>
              <a:rPr lang="en-US" altLang="zh-TW" b="1" dirty="0"/>
              <a:t>Polygon Data</a:t>
            </a:r>
            <a:r>
              <a:rPr lang="en-US" altLang="zh-TW" dirty="0"/>
              <a:t>: Represents area features (e.g., lakes, political boundaries).</a:t>
            </a:r>
          </a:p>
          <a:p>
            <a:pPr lvl="1"/>
            <a:r>
              <a:rPr lang="en-US" altLang="zh-TW" b="1" dirty="0"/>
              <a:t>Attribute data </a:t>
            </a:r>
            <a:r>
              <a:rPr lang="en-US" altLang="zh-TW" dirty="0"/>
              <a:t>for vector data:</a:t>
            </a:r>
          </a:p>
          <a:p>
            <a:pPr lvl="2"/>
            <a:r>
              <a:rPr lang="en-US" altLang="zh-TW" dirty="0"/>
              <a:t>Ex: school’s name, type, number of students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293BF0-5CA3-A1C3-F4CA-5428C0BCC5E8}"/>
              </a:ext>
            </a:extLst>
          </p:cNvPr>
          <p:cNvSpPr txBox="1"/>
          <p:nvPr/>
        </p:nvSpPr>
        <p:spPr>
          <a:xfrm>
            <a:off x="6096000" y="603121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https://id.land/blog/raster-vs-vector-data-the-ultimate-guide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https://www.gimtech.com.tw/gimtech_summary_1_4.html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85F8472-C2DF-B40A-F88D-A3D10734A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910" y="152402"/>
            <a:ext cx="2663809" cy="207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2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B08675E-1EC7-70EA-172C-D8BD7A5B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666" y="122585"/>
            <a:ext cx="3217334" cy="258580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7FD11F4-7941-32EC-2F2F-5561ADCB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Raster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BC2665-0314-1964-D183-71810F3D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altLang="zh-TW" b="1" dirty="0"/>
              <a:t>Raster Data</a:t>
            </a:r>
          </a:p>
          <a:p>
            <a:pPr lvl="1"/>
            <a:r>
              <a:rPr lang="en-US" altLang="zh-TW" b="1" dirty="0"/>
              <a:t>Grid Cells/Pixels</a:t>
            </a:r>
            <a:r>
              <a:rPr lang="en-US" altLang="zh-TW" dirty="0"/>
              <a:t>: Each cell has a value representing a continuous phenomenon, like elevation, temperature, or land cover.</a:t>
            </a:r>
          </a:p>
          <a:p>
            <a:pPr lvl="1"/>
            <a:r>
              <a:rPr lang="en-US" altLang="zh-TW" b="1" dirty="0"/>
              <a:t>Attribute data </a:t>
            </a:r>
            <a:r>
              <a:rPr lang="en-US" altLang="zh-TW" dirty="0"/>
              <a:t>for Raster data:</a:t>
            </a:r>
          </a:p>
          <a:p>
            <a:pPr lvl="2"/>
            <a:r>
              <a:rPr lang="en-US" altLang="zh-TW" dirty="0"/>
              <a:t>Ex: indicating whether the land is forest, water, urban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8AD435-84AE-877A-692A-7E7B2F07BB43}"/>
              </a:ext>
            </a:extLst>
          </p:cNvPr>
          <p:cNvSpPr txBox="1"/>
          <p:nvPr/>
        </p:nvSpPr>
        <p:spPr>
          <a:xfrm>
            <a:off x="4944140" y="6176963"/>
            <a:ext cx="769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Reference: </a:t>
            </a:r>
            <a:r>
              <a:rPr lang="en-US" altLang="zh-TW" dirty="0">
                <a:hlinkClick r:id="rId3"/>
              </a:rPr>
              <a:t>https://id.land/blog/raster-vs-vector-data-the-ultimate-guide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https://www.gimtech.com.tw/gimtech_summary_1_4.html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2F9BD7-216F-7396-3BFD-8ADFA69B9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296" y="122586"/>
            <a:ext cx="2672733" cy="22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6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3BE02-A3B4-1037-F526-63599F27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coordinate systems (CRS)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D665FB-6870-10BC-14B5-42D598F1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1578" cy="4351338"/>
          </a:xfrm>
        </p:spPr>
        <p:txBody>
          <a:bodyPr/>
          <a:lstStyle/>
          <a:p>
            <a:r>
              <a:rPr lang="en-US" altLang="zh-TW" dirty="0"/>
              <a:t>Two types of CRS: </a:t>
            </a:r>
          </a:p>
          <a:p>
            <a:pPr lvl="1"/>
            <a:r>
              <a:rPr lang="en-US" altLang="zh-TW" dirty="0"/>
              <a:t>1. </a:t>
            </a:r>
            <a:r>
              <a:rPr lang="en-US" altLang="zh-TW" b="1" dirty="0"/>
              <a:t>Geographic Coordinate System (GCS) : </a:t>
            </a:r>
            <a:r>
              <a:rPr lang="en-US" altLang="zh-TW" dirty="0"/>
              <a:t>Uses latitude and longitude to define locations on the Earth's surface.</a:t>
            </a:r>
            <a:endParaRPr lang="en-US" altLang="zh-TW" b="1" dirty="0"/>
          </a:p>
          <a:p>
            <a:pPr lvl="1"/>
            <a:r>
              <a:rPr lang="en-US" altLang="zh-TW" dirty="0"/>
              <a:t>2. </a:t>
            </a:r>
            <a:r>
              <a:rPr lang="en-US" altLang="zh-TW" b="1" dirty="0"/>
              <a:t>Projected Coordinate System (PCS): </a:t>
            </a:r>
            <a:r>
              <a:rPr lang="en-US" altLang="zh-TW" dirty="0"/>
              <a:t>Transforms the Earth's curved surface into a flat, two-dimensional plane using map projections.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0B032D-251B-847E-9AD7-5E67D721E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478" y="1825626"/>
            <a:ext cx="4410544" cy="257704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BD0AD0A-14FE-EB9F-B6DA-A5B330A94E82}"/>
              </a:ext>
            </a:extLst>
          </p:cNvPr>
          <p:cNvSpPr txBox="1"/>
          <p:nvPr/>
        </p:nvSpPr>
        <p:spPr>
          <a:xfrm>
            <a:off x="7484534" y="6176963"/>
            <a:ext cx="515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Reference: </a:t>
            </a:r>
            <a:r>
              <a:rPr lang="en-US" altLang="zh-TW" dirty="0">
                <a:hlinkClick r:id="rId3"/>
              </a:rPr>
              <a:t>https://www.esri.com/arcgis-blog/products/arcgis-pro/mapping/gcs_vs_pcs/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965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10E31-6AEC-C352-53E2-0FAADE18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European Petroleum Survey Group</a:t>
            </a:r>
            <a:r>
              <a:rPr lang="zh-TW" altLang="en-US" dirty="0"/>
              <a:t> </a:t>
            </a:r>
            <a:r>
              <a:rPr lang="en-US" altLang="zh-TW" dirty="0"/>
              <a:t>(EPSG)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94F1D7-80F4-6D6F-A4A3-8B9218DF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widely recognized </a:t>
            </a:r>
            <a:r>
              <a:rPr lang="en-US" altLang="zh-TW" b="1" dirty="0"/>
              <a:t>standard</a:t>
            </a:r>
            <a:r>
              <a:rPr lang="en-US" altLang="zh-TW" dirty="0"/>
              <a:t> for identifying and describing CRS</a:t>
            </a:r>
          </a:p>
          <a:p>
            <a:r>
              <a:rPr lang="en-US" altLang="zh-TW" dirty="0"/>
              <a:t>including geographic coordinate systems, projected coordinate systems, vertical datums etc. </a:t>
            </a:r>
          </a:p>
          <a:p>
            <a:r>
              <a:rPr lang="en-US" altLang="zh-TW" b="1" dirty="0"/>
              <a:t>Common EPSG Codes</a:t>
            </a:r>
          </a:p>
          <a:p>
            <a:pPr lvl="1"/>
            <a:r>
              <a:rPr lang="en-US" altLang="zh-TW" b="1" dirty="0"/>
              <a:t>EPSG:4326</a:t>
            </a:r>
            <a:r>
              <a:rPr lang="en-US" altLang="zh-TW" dirty="0"/>
              <a:t>: This is the code for the WGS 84 </a:t>
            </a:r>
            <a:r>
              <a:rPr lang="en-US" altLang="zh-TW" b="1" dirty="0"/>
              <a:t>geographic coordinate system</a:t>
            </a:r>
            <a:r>
              <a:rPr lang="en-US" altLang="zh-TW" dirty="0"/>
              <a:t>, which uses </a:t>
            </a:r>
            <a:r>
              <a:rPr lang="en-US" altLang="zh-TW" b="1" dirty="0"/>
              <a:t>latitude and longitude </a:t>
            </a:r>
            <a:r>
              <a:rPr lang="en-US" altLang="zh-TW" dirty="0"/>
              <a:t>to represent global positions. It is the basis for the Global Positioning System (</a:t>
            </a:r>
            <a:r>
              <a:rPr lang="en-US" altLang="zh-TW" b="1" dirty="0"/>
              <a:t>GPS</a:t>
            </a:r>
            <a:r>
              <a:rPr lang="en-US" altLang="zh-TW" dirty="0"/>
              <a:t>).</a:t>
            </a:r>
          </a:p>
          <a:p>
            <a:pPr lvl="1"/>
            <a:r>
              <a:rPr lang="en-US" altLang="zh-TW" b="1" dirty="0"/>
              <a:t>EPSG:32633</a:t>
            </a:r>
            <a:r>
              <a:rPr lang="en-US" altLang="zh-TW" dirty="0"/>
              <a:t>: This code represents the WGS 84 UTM zone 33N</a:t>
            </a:r>
            <a:r>
              <a:rPr lang="en-US" altLang="zh-TW" b="1" dirty="0"/>
              <a:t> projected coordinate system</a:t>
            </a:r>
            <a:r>
              <a:rPr lang="en-US" altLang="zh-TW" dirty="0"/>
              <a:t>, used for mapping regions between longitudes 12°E and 18°E.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54CF3B-96A8-1826-239E-D89126AE211E}"/>
              </a:ext>
            </a:extLst>
          </p:cNvPr>
          <p:cNvSpPr txBox="1"/>
          <p:nvPr/>
        </p:nvSpPr>
        <p:spPr>
          <a:xfrm>
            <a:off x="838200" y="6176963"/>
            <a:ext cx="2587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WGS84 :World Geodetic System 1984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4265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44546-69D2-4B85-A061-0DCF6A41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GIS data format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0F8C4A-DA51-6807-DAD5-48E035D6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Well-Known Text (WKT)</a:t>
            </a:r>
          </a:p>
          <a:p>
            <a:pPr lvl="1"/>
            <a:r>
              <a:rPr lang="en-US" altLang="zh-TW" dirty="0"/>
              <a:t>Uses of WKT : describe geometric</a:t>
            </a:r>
            <a:r>
              <a:rPr lang="zh-TW" altLang="en-US" dirty="0"/>
              <a:t> </a:t>
            </a:r>
            <a:r>
              <a:rPr lang="en-US" altLang="zh-TW" dirty="0"/>
              <a:t>shapes &amp; parameters of a coordinate reference system (CRS)</a:t>
            </a:r>
          </a:p>
          <a:p>
            <a:pPr lvl="1"/>
            <a:r>
              <a:rPr lang="en-US" altLang="zh-TW" dirty="0"/>
              <a:t>human-readable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Others: Shapefile, </a:t>
            </a:r>
            <a:r>
              <a:rPr lang="en-US" altLang="zh-TW" dirty="0" err="1"/>
              <a:t>GeoJSON</a:t>
            </a:r>
            <a:r>
              <a:rPr lang="en-US" altLang="zh-TW" dirty="0"/>
              <a:t>, KML/KMZ etc.</a:t>
            </a:r>
          </a:p>
          <a:p>
            <a:pPr lvl="1"/>
            <a:r>
              <a:rPr lang="en-US" altLang="zh-TW" dirty="0"/>
              <a:t>Vector data, Raster data</a:t>
            </a:r>
          </a:p>
          <a:p>
            <a:pPr marL="0" indent="0">
              <a:buNone/>
            </a:pPr>
            <a:endParaRPr lang="en-US" altLang="zh-TW" b="1" dirty="0"/>
          </a:p>
          <a:p>
            <a:r>
              <a:rPr lang="en-US" altLang="zh-TW" b="1" dirty="0"/>
              <a:t>WKT</a:t>
            </a:r>
            <a:r>
              <a:rPr lang="en-US" altLang="zh-TW" dirty="0"/>
              <a:t> is primarily a text format used to describe geometry and CRS, useful for embedding within other systems or databases.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20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42F49-AA03-AEB9-A3D3-A10A4797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format – vector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603B41-2320-052F-21A6-86DC93953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altLang="zh-TW" b="1" dirty="0"/>
              <a:t>Data format</a:t>
            </a:r>
            <a:r>
              <a:rPr lang="en-US" altLang="zh-TW" dirty="0"/>
              <a:t>: Shapefile (.</a:t>
            </a:r>
            <a:r>
              <a:rPr lang="en-US" altLang="zh-TW" dirty="0" err="1"/>
              <a:t>shp</a:t>
            </a:r>
            <a:r>
              <a:rPr lang="en-US" altLang="zh-TW" dirty="0"/>
              <a:t>, .</a:t>
            </a:r>
            <a:r>
              <a:rPr lang="en-US" altLang="zh-TW" dirty="0" err="1"/>
              <a:t>shx</a:t>
            </a:r>
            <a:r>
              <a:rPr lang="en-US" altLang="zh-TW" dirty="0"/>
              <a:t>, .</a:t>
            </a:r>
            <a:r>
              <a:rPr lang="en-US" altLang="zh-TW" dirty="0" err="1"/>
              <a:t>dbf</a:t>
            </a:r>
            <a:r>
              <a:rPr lang="en-US" altLang="zh-TW" dirty="0"/>
              <a:t>), </a:t>
            </a:r>
            <a:r>
              <a:rPr lang="en-US" altLang="zh-TW" dirty="0" err="1"/>
              <a:t>GeoJSON</a:t>
            </a:r>
            <a:r>
              <a:rPr lang="en-US" altLang="zh-TW" dirty="0"/>
              <a:t> (.</a:t>
            </a:r>
            <a:r>
              <a:rPr lang="en-US" altLang="zh-TW" dirty="0" err="1"/>
              <a:t>geojson</a:t>
            </a:r>
            <a:r>
              <a:rPr lang="en-US" altLang="zh-TW" dirty="0"/>
              <a:t>), KML/KMZ (.</a:t>
            </a:r>
            <a:r>
              <a:rPr lang="en-US" altLang="zh-TW" dirty="0" err="1"/>
              <a:t>kml</a:t>
            </a:r>
            <a:r>
              <a:rPr lang="en-US" altLang="zh-TW" dirty="0"/>
              <a:t>, .</a:t>
            </a:r>
            <a:r>
              <a:rPr lang="en-US" altLang="zh-TW" dirty="0" err="1"/>
              <a:t>kmz</a:t>
            </a:r>
            <a:r>
              <a:rPr lang="en-US" altLang="zh-TW" dirty="0"/>
              <a:t>), GPKG (</a:t>
            </a:r>
            <a:r>
              <a:rPr lang="en-US" altLang="zh-TW" dirty="0" err="1"/>
              <a:t>GeoPackage</a:t>
            </a:r>
            <a:r>
              <a:rPr lang="en-US" altLang="zh-TW" dirty="0"/>
              <a:t>), File Geodatabase (.</a:t>
            </a:r>
            <a:r>
              <a:rPr lang="en-US" altLang="zh-TW" dirty="0" err="1"/>
              <a:t>gdb</a:t>
            </a:r>
            <a:r>
              <a:rPr lang="en-US" altLang="zh-TW" dirty="0"/>
              <a:t>), etc.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A0BF14-FEFF-5998-FA81-2B9773C52C91}"/>
              </a:ext>
            </a:extLst>
          </p:cNvPr>
          <p:cNvSpPr txBox="1"/>
          <p:nvPr/>
        </p:nvSpPr>
        <p:spPr>
          <a:xfrm>
            <a:off x="1038578" y="3105834"/>
            <a:ext cx="505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Geojson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6D7233-2C61-85EB-A316-1B3A3A95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78" y="3560740"/>
            <a:ext cx="3067478" cy="253400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5793E58-1F64-E113-3698-9DDF9E873BED}"/>
              </a:ext>
            </a:extLst>
          </p:cNvPr>
          <p:cNvSpPr txBox="1"/>
          <p:nvPr/>
        </p:nvSpPr>
        <p:spPr>
          <a:xfrm>
            <a:off x="4562261" y="3103012"/>
            <a:ext cx="5057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Shapefile</a:t>
            </a:r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The three required files are: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–</a:t>
            </a:r>
            <a:r>
              <a:rPr lang="en-US" altLang="zh-TW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SHP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 is the feature geometry.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–</a:t>
            </a:r>
            <a:r>
              <a:rPr lang="en-US" altLang="zh-TW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SHX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 is the shape index position.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–</a:t>
            </a:r>
            <a:r>
              <a:rPr lang="en-US" altLang="zh-TW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DBF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 is the attribute data.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4E1D07-B7DC-C0C0-C943-B2A7B00434D0}"/>
              </a:ext>
            </a:extLst>
          </p:cNvPr>
          <p:cNvSpPr txBox="1"/>
          <p:nvPr/>
        </p:nvSpPr>
        <p:spPr>
          <a:xfrm>
            <a:off x="109790" y="6540655"/>
            <a:ext cx="3996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hlinkClick r:id="rId3"/>
              </a:rPr>
              <a:t>https://ithelp.ithome.com.tw/articles/10193701?sc=rss.iron</a:t>
            </a:r>
            <a:endParaRPr lang="en-US" altLang="zh-TW" sz="1200" dirty="0"/>
          </a:p>
          <a:p>
            <a:endParaRPr lang="en-US" altLang="zh-TW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7A4A483-B932-F9D5-7369-8CDF622F4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32"/>
          <a:stretch/>
        </p:blipFill>
        <p:spPr bwMode="auto">
          <a:xfrm>
            <a:off x="4562261" y="4580340"/>
            <a:ext cx="4497211" cy="166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961E4A1-8302-247E-D0B5-1E98D016CB3D}"/>
              </a:ext>
            </a:extLst>
          </p:cNvPr>
          <p:cNvSpPr txBox="1"/>
          <p:nvPr/>
        </p:nvSpPr>
        <p:spPr>
          <a:xfrm>
            <a:off x="4562261" y="6583587"/>
            <a:ext cx="63992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hlinkClick r:id="rId5"/>
              </a:rPr>
              <a:t>https://transportgeography.org/contents/methods/network-data-models/esri-shapefile-model/</a:t>
            </a:r>
            <a:endParaRPr lang="en-US" altLang="zh-TW" sz="1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048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1431</Words>
  <Application>Microsoft Office PowerPoint</Application>
  <PresentationFormat>寬螢幕</PresentationFormat>
  <Paragraphs>123</Paragraphs>
  <Slides>13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Arial Unicode MS</vt:lpstr>
      <vt:lpstr>Inter</vt:lpstr>
      <vt:lpstr>Arial</vt:lpstr>
      <vt:lpstr>Calibri</vt:lpstr>
      <vt:lpstr>Calibri Light</vt:lpstr>
      <vt:lpstr>Office 佈景主題</vt:lpstr>
      <vt:lpstr>geographic information system (GIS) intro</vt:lpstr>
      <vt:lpstr>What is GIS</vt:lpstr>
      <vt:lpstr>PowerPoint 簡報</vt:lpstr>
      <vt:lpstr>Vector Data</vt:lpstr>
      <vt:lpstr>Raster data</vt:lpstr>
      <vt:lpstr>coordinate systems (CRS)</vt:lpstr>
      <vt:lpstr>European Petroleum Survey Group (EPSG)</vt:lpstr>
      <vt:lpstr>GIS data format</vt:lpstr>
      <vt:lpstr>Data format – vector data</vt:lpstr>
      <vt:lpstr>Data format – raster data</vt:lpstr>
      <vt:lpstr>Well-Known Text (WKT) - Describing Geometric Shapes</vt:lpstr>
      <vt:lpstr>Well-Known Text (WKT) - Describing Coordinate Reference Systems (CRS)</vt:lpstr>
      <vt:lpstr>Well-Known Text (WKT) - Describing Coordinate Reference Systems (CRS)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</dc:creator>
  <cp:lastModifiedBy>Ian</cp:lastModifiedBy>
  <cp:revision>2</cp:revision>
  <dcterms:created xsi:type="dcterms:W3CDTF">2024-08-05T03:05:09Z</dcterms:created>
  <dcterms:modified xsi:type="dcterms:W3CDTF">2024-08-06T06:22:44Z</dcterms:modified>
</cp:coreProperties>
</file>