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32"/>
  </p:notesMasterIdLst>
  <p:handoutMasterIdLst>
    <p:handoutMasterId r:id="rId33"/>
  </p:handoutMasterIdLst>
  <p:sldIdLst>
    <p:sldId id="1631" r:id="rId6"/>
    <p:sldId id="1679" r:id="rId7"/>
    <p:sldId id="1674" r:id="rId8"/>
    <p:sldId id="1672" r:id="rId9"/>
    <p:sldId id="1677" r:id="rId10"/>
    <p:sldId id="1675" r:id="rId11"/>
    <p:sldId id="1676" r:id="rId12"/>
    <p:sldId id="1678" r:id="rId13"/>
    <p:sldId id="1662" r:id="rId14"/>
    <p:sldId id="1664" r:id="rId15"/>
    <p:sldId id="1665" r:id="rId16"/>
    <p:sldId id="1668" r:id="rId17"/>
    <p:sldId id="1680" r:id="rId18"/>
    <p:sldId id="1669" r:id="rId19"/>
    <p:sldId id="1670" r:id="rId20"/>
    <p:sldId id="1671" r:id="rId21"/>
    <p:sldId id="1667" r:id="rId22"/>
    <p:sldId id="1685" r:id="rId23"/>
    <p:sldId id="1683" r:id="rId24"/>
    <p:sldId id="1681" r:id="rId25"/>
    <p:sldId id="1684" r:id="rId26"/>
    <p:sldId id="1682" r:id="rId27"/>
    <p:sldId id="1653" r:id="rId28"/>
    <p:sldId id="1686" r:id="rId29"/>
    <p:sldId id="1687" r:id="rId30"/>
    <p:sldId id="1656" r:id="rId31"/>
  </p:sldIdLst>
  <p:sldSz cx="9144000" cy="6858000" type="screen4x3"/>
  <p:notesSz cx="7099300" cy="102235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" initials="I" lastIdx="1" clrIdx="0">
    <p:extLst>
      <p:ext uri="{19B8F6BF-5375-455C-9EA6-DF929625EA0E}">
        <p15:presenceInfo xmlns:p15="http://schemas.microsoft.com/office/powerpoint/2012/main" userId="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99CC00"/>
    <a:srgbClr val="33CC33"/>
    <a:srgbClr val="009900"/>
    <a:srgbClr val="006600"/>
    <a:srgbClr val="FF6699"/>
    <a:srgbClr val="FF6600"/>
    <a:srgbClr val="FFFF66"/>
    <a:srgbClr val="80808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8" autoAdjust="0"/>
    <p:restoredTop sz="95401" autoAdjust="0"/>
  </p:normalViewPr>
  <p:slideViewPr>
    <p:cSldViewPr>
      <p:cViewPr varScale="1">
        <p:scale>
          <a:sx n="90" d="100"/>
          <a:sy n="90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26"/>
    </p:cViewPr>
  </p:sorterViewPr>
  <p:notesViewPr>
    <p:cSldViewPr>
      <p:cViewPr varScale="1">
        <p:scale>
          <a:sx n="68" d="100"/>
          <a:sy n="68" d="100"/>
        </p:scale>
        <p:origin x="-2688" y="-108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2T10:26:25.52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18528-6575-4AF6-8606-EB260FF28B85}" type="datetimeFigureOut">
              <a:rPr lang="zh-TW" altLang="en-US" smtClean="0"/>
              <a:pPr/>
              <a:t>2024/8/2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CDE45-E1D6-408B-9057-5D097994C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561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8" rIns="98975" bIns="49488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8" rIns="98975" bIns="4948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56163"/>
            <a:ext cx="567944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8" rIns="98975" bIns="49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551"/>
            <a:ext cx="30763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8" rIns="98975" bIns="49488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10551"/>
            <a:ext cx="30763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75" tIns="49488" rIns="98975" bIns="4948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fld id="{992CD48A-802D-4C7F-8DAA-06DDF9F77D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045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CD48A-802D-4C7F-8DAA-06DDF9F77DF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31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4021294" y="9710551"/>
            <a:ext cx="30763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74" tIns="49488" rIns="98974" bIns="49488" anchor="b"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117D818B-D76A-4AA3-8FD2-61C24A05431F}" type="slidenum">
              <a:rPr lang="en-US" altLang="zh-TW" sz="1300"/>
              <a:pPr algn="r" eaLnBrk="1" hangingPunct="1"/>
              <a:t>23</a:t>
            </a:fld>
            <a:endParaRPr lang="en-US" altLang="zh-TW" sz="1300" dirty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1750" cy="3833812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74" rIns="98974"/>
          <a:lstStyle/>
          <a:p>
            <a:pPr eaLnBrk="1" hangingPunct="1"/>
            <a:r>
              <a:rPr lang="en-US" altLang="zh-TW" dirty="0">
                <a:latin typeface="Arial" pitchFamily="34" charset="0"/>
              </a:rPr>
              <a:t>in conclusion, CovMo supports you to have</a:t>
            </a:r>
          </a:p>
          <a:p>
            <a:pPr eaLnBrk="1" hangingPunct="1">
              <a:buFontTx/>
              <a:buChar char="•"/>
            </a:pPr>
            <a:r>
              <a:rPr lang="en-US" altLang="zh-TW" dirty="0">
                <a:latin typeface="Arial" pitchFamily="34" charset="0"/>
              </a:rPr>
              <a:t>Better network quality.</a:t>
            </a:r>
          </a:p>
          <a:p>
            <a:pPr eaLnBrk="1" hangingPunct="1">
              <a:buFontTx/>
              <a:buChar char="•"/>
            </a:pPr>
            <a:r>
              <a:rPr lang="en-US" altLang="zh-TW" dirty="0">
                <a:latin typeface="Arial" pitchFamily="34" charset="0"/>
              </a:rPr>
              <a:t>Better intelligence regarding how to improve network to recover most revenue</a:t>
            </a:r>
          </a:p>
          <a:p>
            <a:pPr eaLnBrk="1" hangingPunct="1">
              <a:buFontTx/>
              <a:buChar char="•"/>
            </a:pPr>
            <a:r>
              <a:rPr lang="en-US" altLang="zh-TW" dirty="0">
                <a:latin typeface="Arial" pitchFamily="34" charset="0"/>
              </a:rPr>
              <a:t>More precise </a:t>
            </a:r>
            <a:r>
              <a:rPr lang="en-US" altLang="zh-TW" dirty="0" err="1">
                <a:latin typeface="Arial" pitchFamily="34" charset="0"/>
              </a:rPr>
              <a:t>femtocell</a:t>
            </a:r>
            <a:r>
              <a:rPr lang="en-US" altLang="zh-TW" dirty="0">
                <a:latin typeface="Arial" pitchFamily="34" charset="0"/>
              </a:rPr>
              <a:t> deployment.</a:t>
            </a:r>
          </a:p>
          <a:p>
            <a:pPr eaLnBrk="1" hangingPunct="1">
              <a:buFontTx/>
              <a:buChar char="•"/>
            </a:pPr>
            <a:r>
              <a:rPr lang="en-US" altLang="zh-TW" dirty="0">
                <a:latin typeface="Arial" pitchFamily="34" charset="0"/>
              </a:rPr>
              <a:t>Less unnecessary micro cells.</a:t>
            </a:r>
            <a:endParaRPr lang="en-US" altLang="zh-TW" sz="1400" dirty="0">
              <a:latin typeface="Arial" pitchFamily="34" charset="0"/>
            </a:endParaRPr>
          </a:p>
          <a:p>
            <a:pPr eaLnBrk="1" hangingPunct="1"/>
            <a:r>
              <a:rPr lang="en-US" altLang="zh-TW" dirty="0">
                <a:latin typeface="Arial" pitchFamily="34" charset="0"/>
              </a:rPr>
              <a:t>And CovMo will be the key for your improving coverage, capacity, and /quality of the network.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F2474-60E1-460D-B482-D654E199E10F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DF732-50A4-4CBC-A341-7DBC529DD9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4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606F0-C92E-48C3-82F1-6F4D62161C80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F7838-392C-4C5F-B59F-C360AE1144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095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1E3FC-FE03-4CA1-B50C-C1A5AB6E5F34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803BD-2331-4429-95D2-99C2CEA0FE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566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5238"/>
            <a:ext cx="4038600" cy="498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652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32225"/>
            <a:ext cx="4038600" cy="2416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7C2A-31C0-4A5A-AA86-41D498A9F67F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81319-5562-4B92-948E-BEE2A8FD39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8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5238"/>
            <a:ext cx="4038600" cy="241458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65238"/>
            <a:ext cx="4038600" cy="241458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32225"/>
            <a:ext cx="4038600" cy="241617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32225"/>
            <a:ext cx="4038600" cy="241617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94FE7-1D24-4578-9387-90DB4005C55C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8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AD507-906D-4CC7-8880-DEEAD7D145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744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A159-A189-403A-B087-9C483D74C014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4C030-46BE-4B36-85E7-AEC9E66D2F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797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C35D7-AED2-4809-82C9-DC481BCB4499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6119E-ACAC-45D5-BF3A-00D61545CE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178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5238"/>
            <a:ext cx="4038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5238"/>
            <a:ext cx="4038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25277-A76D-4405-AEA4-0F2AD6299325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AF80D-B32E-44D2-AF43-0CFFC1AB83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13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02E89-A180-4FB9-9159-5761A456799B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8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E874-D9B3-4262-ACEA-5B0833B4ED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99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E29BF-B36B-4436-994D-58CB45C8BABF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C17EE-312B-4A59-A268-58E77D10C7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028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8F688-A081-444A-B388-602D2803E18A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3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2F515-1801-402C-83D1-95687C5B8E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51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2CCB3-84D5-4BED-8623-F7BE3888DFAF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E0769-2AEA-4CA8-8060-5A9A03AE07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024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F3A5-C8E5-4E1A-81E6-AD375962994F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803C4-2436-4EE7-939D-5B964088C6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49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Style2_B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475288"/>
            <a:ext cx="91440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8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265238"/>
            <a:ext cx="82296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pic>
        <p:nvPicPr>
          <p:cNvPr id="1029" name="Picture 5" descr="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11900"/>
            <a:ext cx="2133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DF6386-10F8-417B-9BB1-2D771084996B}" type="datetime1">
              <a:rPr lang="zh-TW" altLang="en-US"/>
              <a:pPr>
                <a:defRPr/>
              </a:pPr>
              <a:t>2024/8/2</a:t>
            </a:fld>
            <a:endParaRPr lang="en-US" altLang="zh-TW"/>
          </a:p>
        </p:txBody>
      </p:sp>
      <p:sp>
        <p:nvSpPr>
          <p:cNvPr id="18439" name="Rectangle 4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356350"/>
            <a:ext cx="3276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53F797-04C9-4FCE-92A9-22A8A92DCD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  <p:hf hdr="0" dt="0"/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71893F"/>
          </a:solidFill>
          <a:latin typeface="+mj-lt"/>
          <a:ea typeface="新細明體" pitchFamily="18" charset="-120"/>
          <a:cs typeface="+mj-cs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1893F"/>
          </a:solidFill>
          <a:latin typeface="Tahoma" pitchFamily="34" charset="0"/>
          <a:ea typeface="新細明體" pitchFamily="18" charset="-120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1893F"/>
          </a:solidFill>
          <a:latin typeface="Tahoma" pitchFamily="34" charset="0"/>
          <a:ea typeface="新細明體" pitchFamily="18" charset="-120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1893F"/>
          </a:solidFill>
          <a:latin typeface="Tahoma" pitchFamily="34" charset="0"/>
          <a:ea typeface="新細明體" pitchFamily="18" charset="-120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71893F"/>
          </a:solidFill>
          <a:latin typeface="Tahoma" pitchFamily="34" charset="0"/>
          <a:ea typeface="新細明體" pitchFamily="18" charset="-120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kumimoji="1" sz="3600" b="1">
          <a:solidFill>
            <a:srgbClr val="71893F"/>
          </a:solidFill>
          <a:latin typeface="Tahoma" pitchFamily="34" charset="0"/>
          <a:ea typeface="新細明體" pitchFamily="18" charset="-12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kumimoji="1" sz="3600" b="1">
          <a:solidFill>
            <a:srgbClr val="71893F"/>
          </a:solidFill>
          <a:latin typeface="Tahoma" pitchFamily="34" charset="0"/>
          <a:ea typeface="新細明體" pitchFamily="18" charset="-12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kumimoji="1" sz="3600" b="1">
          <a:solidFill>
            <a:srgbClr val="71893F"/>
          </a:solidFill>
          <a:latin typeface="Tahoma" pitchFamily="34" charset="0"/>
          <a:ea typeface="新細明體" pitchFamily="18" charset="-12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kumimoji="1" sz="3600" b="1">
          <a:solidFill>
            <a:srgbClr val="71893F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rgbClr val="4D4D4D"/>
          </a:solidFill>
          <a:latin typeface="+mn-lt"/>
          <a:ea typeface="新細明體" pitchFamily="18" charset="-120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rgbClr val="4D4D4D"/>
          </a:solidFill>
          <a:latin typeface="+mn-lt"/>
          <a:ea typeface="新細明體" pitchFamily="18" charset="-120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rgbClr val="4D4D4D"/>
          </a:solidFill>
          <a:latin typeface="+mn-lt"/>
          <a:ea typeface="新細明體" pitchFamily="18" charset="-120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7D7D7D"/>
          </a:solidFill>
          <a:latin typeface="+mn-lt"/>
          <a:ea typeface="新細明體" pitchFamily="18" charset="-120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A0A0A0"/>
          </a:solidFill>
          <a:latin typeface="+mn-lt"/>
          <a:ea typeface="新細明體" pitchFamily="18" charset="-120"/>
        </a:defRPr>
      </a:lvl5pPr>
      <a:lvl6pPr marL="2514600" indent="-228600" algn="l" defTabSz="-138731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A0A0A0"/>
          </a:solidFill>
          <a:latin typeface="+mn-lt"/>
          <a:ea typeface="+mn-ea"/>
        </a:defRPr>
      </a:lvl6pPr>
      <a:lvl7pPr marL="2971800" indent="-228600" algn="l" defTabSz="-138731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A0A0A0"/>
          </a:solidFill>
          <a:latin typeface="+mn-lt"/>
          <a:ea typeface="+mn-ea"/>
        </a:defRPr>
      </a:lvl7pPr>
      <a:lvl8pPr marL="3429000" indent="-228600" algn="l" defTabSz="-138731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A0A0A0"/>
          </a:solidFill>
          <a:latin typeface="+mn-lt"/>
          <a:ea typeface="+mn-ea"/>
        </a:defRPr>
      </a:lvl8pPr>
      <a:lvl9pPr marL="3886200" indent="-228600" algn="l" defTabSz="-138731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A0A0A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file:///\\internal1\temp\Candy\NT\ANTENNA_INFO.cs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\\internal1\temp\Candy\NT\Antenna_Library\download_antenna" TargetMode="External"/><Relationship Id="rId2" Type="http://schemas.openxmlformats.org/officeDocument/2006/relationships/hyperlink" Target="file:///\\internal1\temp\Candy\NT\ANTENNA_INFO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ghtdb02\project3\SingTel\NT\Data\NT_Source\cm" TargetMode="External"/><Relationship Id="rId4" Type="http://schemas.openxmlformats.org/officeDocument/2006/relationships/hyperlink" Target="file:///\\ghtdb02\project3\SingTel\NT\CovMo_NT_Rule_20160217.xls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file:///\\ghtdb02\project3\SingTel\NT\Data\NT_Source\SITE%20DATA\SIMS%20data%20sample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CovMo 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en-US" altLang="zh-TW" dirty="0"/>
              <a:t>GT Internal Training</a:t>
            </a:r>
          </a:p>
          <a:p>
            <a:r>
              <a:rPr lang="en-US" altLang="zh-TW" dirty="0"/>
              <a:t>2016 Nov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890426"/>
            <a:ext cx="3897187" cy="149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Step 2.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DP Call NT Parser for process those vendor’s data</a:t>
            </a:r>
            <a:endParaRPr lang="en-US" altLang="zh-TW" sz="1600" dirty="0"/>
          </a:p>
          <a:p>
            <a:pPr lvl="1"/>
            <a:r>
              <a:rPr lang="en-US" altLang="zh-TW" sz="2000" dirty="0"/>
              <a:t>V3_Antenna_Info_Parser.py</a:t>
            </a:r>
            <a:endParaRPr lang="zh-TW" altLang="zh-TW" sz="2000" dirty="0"/>
          </a:p>
          <a:p>
            <a:pPr lvl="1"/>
            <a:r>
              <a:rPr lang="en-US" altLang="zh-TW" sz="2000" dirty="0"/>
              <a:t>V3_Antenna_Profile_Parser.py</a:t>
            </a:r>
            <a:endParaRPr lang="zh-TW" altLang="zh-TW" sz="2000" dirty="0"/>
          </a:p>
          <a:p>
            <a:pPr lvl="1"/>
            <a:r>
              <a:rPr lang="en-US" altLang="zh-TW" sz="2000" dirty="0"/>
              <a:t>V3_Empth_Header.py</a:t>
            </a:r>
            <a:endParaRPr lang="zh-TW" altLang="zh-TW" sz="2000" dirty="0"/>
          </a:p>
          <a:p>
            <a:pPr lvl="1"/>
            <a:r>
              <a:rPr lang="en-US" altLang="zh-TW" sz="2000" dirty="0"/>
              <a:t>V3_Ericsson_CM_Parser_GSM.py</a:t>
            </a:r>
            <a:endParaRPr lang="zh-TW" altLang="zh-TW" sz="2000" dirty="0"/>
          </a:p>
          <a:p>
            <a:pPr lvl="1"/>
            <a:r>
              <a:rPr lang="en-US" altLang="zh-TW" sz="2000" dirty="0"/>
              <a:t>V3_Ericsson_CM_Parser_LTE.py</a:t>
            </a:r>
            <a:endParaRPr lang="zh-TW" altLang="zh-TW" sz="2000" dirty="0"/>
          </a:p>
          <a:p>
            <a:pPr lvl="1"/>
            <a:r>
              <a:rPr lang="en-US" altLang="zh-TW" sz="2000" dirty="0"/>
              <a:t>V3_Ericsson_CM_Parser_UMTS.py</a:t>
            </a:r>
            <a:endParaRPr lang="zh-TW" altLang="zh-TW" sz="2000" dirty="0"/>
          </a:p>
          <a:p>
            <a:pPr lvl="1"/>
            <a:r>
              <a:rPr lang="en-US" altLang="zh-TW" sz="2000" dirty="0"/>
              <a:t>V3_Huawei_CM_Parser_GSM.py</a:t>
            </a:r>
            <a:endParaRPr lang="zh-TW" altLang="zh-TW" sz="2000" dirty="0"/>
          </a:p>
          <a:p>
            <a:pPr lvl="1"/>
            <a:r>
              <a:rPr lang="en-US" altLang="zh-TW" sz="2000" dirty="0"/>
              <a:t>V3_Huawei_CM_Parser_LTE.py</a:t>
            </a:r>
            <a:endParaRPr lang="zh-TW" altLang="zh-TW" sz="2000" dirty="0"/>
          </a:p>
          <a:p>
            <a:pPr lvl="1"/>
            <a:r>
              <a:rPr lang="en-US" altLang="zh-TW" sz="2000" dirty="0"/>
              <a:t>V3_Huawei_CM_Parser_UMTS.py</a:t>
            </a:r>
            <a:endParaRPr lang="zh-TW" altLang="zh-TW" sz="2000" dirty="0"/>
          </a:p>
          <a:p>
            <a:pPr lvl="1"/>
            <a:r>
              <a:rPr lang="en-US" altLang="zh-TW" sz="2000" dirty="0"/>
              <a:t>…. Etc</a:t>
            </a:r>
            <a:endParaRPr lang="zh-TW" altLang="zh-TW" sz="2000" dirty="0"/>
          </a:p>
          <a:p>
            <a:pPr>
              <a:buNone/>
            </a:pPr>
            <a:r>
              <a:rPr lang="en-US" altLang="zh-TW" sz="2400" dirty="0"/>
              <a:t>	/opt/</a:t>
            </a:r>
            <a:r>
              <a:rPr lang="en-US" altLang="zh-TW" sz="2400" dirty="0" err="1"/>
              <a:t>covmo</a:t>
            </a:r>
            <a:r>
              <a:rPr lang="en-US" altLang="zh-TW" sz="2400" dirty="0"/>
              <a:t>/parser/</a:t>
            </a:r>
            <a:r>
              <a:rPr lang="en-US" altLang="zh-TW" sz="2400" dirty="0" err="1"/>
              <a:t>nt</a:t>
            </a:r>
            <a:r>
              <a:rPr lang="en-US" altLang="zh-TW" sz="2400" dirty="0"/>
              <a:t>/</a:t>
            </a:r>
            <a:endParaRPr lang="zh-TW" altLang="zh-TW" sz="2400" dirty="0"/>
          </a:p>
          <a:p>
            <a:endParaRPr lang="zh-TW" altLang="zh-TW" sz="2400" dirty="0"/>
          </a:p>
          <a:p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844824"/>
            <a:ext cx="349215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Step 3.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Parser will </a:t>
            </a:r>
            <a:r>
              <a:rPr lang="en-US" altLang="zh-TW" sz="2400" dirty="0" err="1"/>
              <a:t>ouput</a:t>
            </a:r>
            <a:r>
              <a:rPr lang="en-US" altLang="zh-TW" sz="2400" dirty="0"/>
              <a:t> each (vendor/Tech) parser’s output into /opt/</a:t>
            </a:r>
            <a:r>
              <a:rPr lang="en-US" altLang="zh-TW" sz="2400" dirty="0" err="1"/>
              <a:t>covmo</a:t>
            </a:r>
            <a:r>
              <a:rPr lang="en-US" altLang="zh-TW" sz="2400" dirty="0"/>
              <a:t>/parser/</a:t>
            </a:r>
            <a:r>
              <a:rPr lang="en-US" altLang="zh-TW" sz="2400" dirty="0" err="1"/>
              <a:t>nt</a:t>
            </a:r>
            <a:r>
              <a:rPr lang="en-US" altLang="zh-TW" sz="2400" dirty="0"/>
              <a:t>/output/[YYYYMMDD]</a:t>
            </a:r>
            <a:endParaRPr lang="zh-TW" altLang="zh-TW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3074" name="圖片 4" descr="image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26765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Step 4.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DP will copy those folder (without failed log) into /opt/</a:t>
            </a:r>
            <a:r>
              <a:rPr lang="en-US" altLang="zh-TW" dirty="0" err="1"/>
              <a:t>covmo</a:t>
            </a:r>
            <a:r>
              <a:rPr lang="en-US" altLang="zh-TW" dirty="0"/>
              <a:t>/parser/</a:t>
            </a:r>
            <a:r>
              <a:rPr lang="en-US" altLang="zh-TW" dirty="0" err="1"/>
              <a:t>nt</a:t>
            </a:r>
            <a:r>
              <a:rPr lang="en-US" altLang="zh-TW" dirty="0"/>
              <a:t>/</a:t>
            </a:r>
            <a:r>
              <a:rPr lang="en-US" altLang="zh-TW" dirty="0" err="1"/>
              <a:t>nt_ready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4098" name="圖片 5" descr="image0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380685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Output CSVs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8064896" cy="3024336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78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LTE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UMTS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GSM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8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2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/>
                        <a:t>(NT_PU.CSV)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NT_CELL_LTE.CSV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NT_ANTENNA_LTE.CSV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NT_NBR_4_2_LTE.CSV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NT_NBR_4_3_LTE.CSV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NT_NBR_4_4_LTE.CSV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NT_MME_LTE.CSV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NT_TAC_CELL_LTE.CSV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/>
                        <a:t>NT_RNC.CSV</a:t>
                      </a:r>
                      <a:endParaRPr lang="en-US" sz="1800" u="none" strike="noStrike" dirty="0"/>
                    </a:p>
                    <a:p>
                      <a:pPr algn="l" fontAlgn="ctr"/>
                      <a:r>
                        <a:rPr lang="en-US" sz="1800" u="none" strike="noStrike" dirty="0"/>
                        <a:t>NT_CELL.CSV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NT_ANTENNA.CSV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NT_NEIGHBOR.CSV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NT_CELL_ATTRIBUTE.CSV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/>
                        <a:t>NT_BSC.CSV</a:t>
                      </a:r>
                      <a:endParaRPr lang="en-US" sz="1800" u="none" strike="noStrike" dirty="0"/>
                    </a:p>
                    <a:p>
                      <a:pPr algn="l" fontAlgn="ctr"/>
                      <a:r>
                        <a:rPr lang="en-US" sz="1800" u="none" strike="noStrike" dirty="0"/>
                        <a:t>NT_CELL_GSM.CSV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NT_ANTENNA_GSM.CSV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NT_NEIGHBOR_GSM.CSV</a:t>
                      </a:r>
                      <a:br>
                        <a:rPr lang="en-US" sz="1800" u="none" strike="noStrike" dirty="0"/>
                      </a:b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44C9A3-A057-0787-C927-360B9CB0272B}"/>
              </a:ext>
            </a:extLst>
          </p:cNvPr>
          <p:cNvSpPr txBox="1"/>
          <p:nvPr/>
        </p:nvSpPr>
        <p:spPr>
          <a:xfrm>
            <a:off x="611560" y="5229200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Cell</a:t>
            </a:r>
          </a:p>
          <a:p>
            <a:r>
              <a:rPr lang="en-US" altLang="zh-TW" dirty="0" err="1"/>
              <a:t>Nbr</a:t>
            </a:r>
            <a:r>
              <a:rPr lang="zh-TW" altLang="en-US" dirty="0"/>
              <a:t> 同一個</a:t>
            </a:r>
            <a:r>
              <a:rPr lang="en-US" altLang="zh-TW" dirty="0"/>
              <a:t>system</a:t>
            </a:r>
            <a:r>
              <a:rPr lang="zh-TW" altLang="en-US" dirty="0"/>
              <a:t>的</a:t>
            </a:r>
            <a:r>
              <a:rPr lang="en-US" altLang="zh-TW" dirty="0"/>
              <a:t>table, </a:t>
            </a:r>
            <a:r>
              <a:rPr lang="zh-TW" altLang="en-US" dirty="0"/>
              <a:t>不同</a:t>
            </a:r>
            <a:endParaRPr lang="en-US" altLang="zh-TW" dirty="0"/>
          </a:p>
          <a:p>
            <a:r>
              <a:rPr lang="en-US" altLang="zh-TW" dirty="0"/>
              <a:t>Antenna </a:t>
            </a:r>
            <a:r>
              <a:rPr lang="zh-TW" altLang="en-US" dirty="0"/>
              <a:t>定位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Step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</a:t>
            </a:r>
            <a:r>
              <a:rPr lang="en-US" altLang="zh-TW" dirty="0" err="1"/>
              <a:t>nt_ready</a:t>
            </a:r>
            <a:r>
              <a:rPr lang="en-US" altLang="zh-TW" dirty="0"/>
              <a:t> (ready files) </a:t>
            </a:r>
          </a:p>
          <a:p>
            <a:r>
              <a:rPr lang="en-US" altLang="zh-TW" sz="2800" dirty="0"/>
              <a:t>AP 1 (and 2) will start using /opt/</a:t>
            </a:r>
            <a:r>
              <a:rPr lang="en-US" altLang="zh-TW" sz="2800" dirty="0" err="1"/>
              <a:t>covmo</a:t>
            </a:r>
            <a:r>
              <a:rPr lang="en-US" altLang="zh-TW" sz="2800" dirty="0"/>
              <a:t>/parser/</a:t>
            </a:r>
            <a:r>
              <a:rPr lang="en-US" altLang="zh-TW" sz="2800" dirty="0" err="1"/>
              <a:t>nt</a:t>
            </a:r>
            <a:r>
              <a:rPr lang="en-US" altLang="zh-TW" sz="2800" dirty="0"/>
              <a:t>/</a:t>
            </a:r>
            <a:r>
              <a:rPr lang="en-US" altLang="zh-TW" sz="2800" dirty="0" err="1"/>
              <a:t>nt_ready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Wingdings" pitchFamily="2" charset="2"/>
              </a:rPr>
              <a:t> </a:t>
            </a:r>
            <a:r>
              <a:rPr lang="en-US" altLang="zh-TW" sz="2800" dirty="0"/>
              <a:t>copy to their won /opt/</a:t>
            </a:r>
            <a:r>
              <a:rPr lang="en-US" altLang="zh-TW" sz="2800" dirty="0" err="1"/>
              <a:t>covmo</a:t>
            </a:r>
            <a:r>
              <a:rPr lang="en-US" altLang="zh-TW" sz="2800" dirty="0"/>
              <a:t>/parser/</a:t>
            </a:r>
            <a:r>
              <a:rPr lang="en-US" altLang="zh-TW" sz="2800" dirty="0" err="1"/>
              <a:t>nt</a:t>
            </a:r>
            <a:r>
              <a:rPr lang="en-US" altLang="zh-TW" sz="2800" dirty="0"/>
              <a:t>/output/20160512 </a:t>
            </a:r>
            <a:br>
              <a:rPr lang="en-US" altLang="zh-TW" sz="2800" dirty="0"/>
            </a:br>
            <a:endParaRPr lang="en-US" altLang="zh-TW" sz="2800" dirty="0"/>
          </a:p>
          <a:p>
            <a:r>
              <a:rPr lang="en-US" altLang="zh-TW" sz="2800" dirty="0"/>
              <a:t>using /opt/</a:t>
            </a:r>
            <a:r>
              <a:rPr lang="en-US" altLang="zh-TW" sz="2800" dirty="0" err="1"/>
              <a:t>covmo</a:t>
            </a:r>
            <a:r>
              <a:rPr lang="en-US" altLang="zh-TW" sz="2800" dirty="0"/>
              <a:t>/parser/</a:t>
            </a:r>
            <a:r>
              <a:rPr lang="en-US" altLang="zh-TW" sz="2800" dirty="0" err="1"/>
              <a:t>nt</a:t>
            </a:r>
            <a:r>
              <a:rPr lang="en-US" altLang="zh-TW" sz="2800" dirty="0"/>
              <a:t>/output/20160512 </a:t>
            </a:r>
            <a:br>
              <a:rPr lang="en-US" altLang="zh-TW" sz="2800" dirty="0"/>
            </a:br>
            <a:r>
              <a:rPr lang="en-US" altLang="zh-TW" sz="2800" dirty="0"/>
              <a:t>to generate gt_nt_20160512 NT DB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840BB7-D5A7-6C06-FE23-CE6C246DEE21}"/>
              </a:ext>
            </a:extLst>
          </p:cNvPr>
          <p:cNvSpPr txBox="1"/>
          <p:nvPr/>
        </p:nvSpPr>
        <p:spPr>
          <a:xfrm>
            <a:off x="5724128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AP:application</a:t>
            </a:r>
            <a:r>
              <a:rPr lang="en-US" altLang="zh-TW" dirty="0"/>
              <a:t> server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Step 6  ( To be change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NT DB</a:t>
            </a:r>
          </a:p>
          <a:p>
            <a:pPr lvl="1"/>
            <a:r>
              <a:rPr lang="en-US" altLang="zh-TW" dirty="0"/>
              <a:t>Create NT DB Schema (SP)</a:t>
            </a:r>
          </a:p>
          <a:p>
            <a:pPr lvl="1"/>
            <a:r>
              <a:rPr lang="en-US" altLang="zh-TW" dirty="0"/>
              <a:t>Load NT </a:t>
            </a:r>
            <a:r>
              <a:rPr lang="en-US" altLang="zh-TW" dirty="0" err="1"/>
              <a:t>csv</a:t>
            </a:r>
            <a:r>
              <a:rPr lang="en-US" altLang="zh-TW" dirty="0"/>
              <a:t> into NTDB</a:t>
            </a:r>
            <a:endParaRPr lang="zh-TW" altLang="zh-TW" dirty="0"/>
          </a:p>
          <a:p>
            <a:pPr lvl="1"/>
            <a:r>
              <a:rPr lang="en-US" altLang="zh-TW" dirty="0"/>
              <a:t>Generate Voronoi</a:t>
            </a:r>
            <a:endParaRPr lang="zh-TW" altLang="zh-TW" dirty="0"/>
          </a:p>
          <a:p>
            <a:pPr lvl="1"/>
            <a:r>
              <a:rPr lang="en-US" altLang="zh-TW" dirty="0"/>
              <a:t>NT checking &amp; update &amp; dump records (from SP)</a:t>
            </a:r>
            <a:br>
              <a:rPr lang="en-US" altLang="zh-TW" dirty="0"/>
            </a:b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en-US" altLang="zh-TW" sz="2400" dirty="0"/>
              <a:t>if step 6 success, will backup db file into /opt/</a:t>
            </a:r>
            <a:r>
              <a:rPr lang="en-US" altLang="zh-TW" sz="2400" dirty="0" err="1"/>
              <a:t>covmo</a:t>
            </a:r>
            <a:r>
              <a:rPr lang="en-US" altLang="zh-TW" sz="2400" dirty="0"/>
              <a:t>/parser/</a:t>
            </a:r>
            <a:r>
              <a:rPr lang="en-US" altLang="zh-TW" sz="2400" dirty="0" err="1"/>
              <a:t>nt</a:t>
            </a:r>
            <a:r>
              <a:rPr lang="en-US" altLang="zh-TW" sz="2400" dirty="0"/>
              <a:t>/</a:t>
            </a:r>
            <a:r>
              <a:rPr lang="en-US" altLang="zh-TW" sz="2400" dirty="0" err="1"/>
              <a:t>db_ready</a:t>
            </a:r>
            <a:r>
              <a:rPr lang="en-US" altLang="zh-TW" sz="2400" dirty="0"/>
              <a:t>, 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TW" sz="2400" dirty="0"/>
              <a:t>if step 5 fail, will using last /opt/</a:t>
            </a:r>
            <a:r>
              <a:rPr lang="en-US" altLang="zh-TW" sz="2400" dirty="0" err="1"/>
              <a:t>covmo</a:t>
            </a:r>
            <a:r>
              <a:rPr lang="en-US" altLang="zh-TW" sz="2400" dirty="0"/>
              <a:t>/parser/</a:t>
            </a:r>
            <a:r>
              <a:rPr lang="en-US" altLang="zh-TW" sz="2400" dirty="0" err="1"/>
              <a:t>nt</a:t>
            </a:r>
            <a:r>
              <a:rPr lang="en-US" altLang="zh-TW" sz="2400" dirty="0"/>
              <a:t>/</a:t>
            </a:r>
            <a:r>
              <a:rPr lang="en-US" altLang="zh-TW" sz="2400" dirty="0" err="1"/>
              <a:t>db_ready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Step 7 ( To be change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Gateway server </a:t>
            </a:r>
            <a:r>
              <a:rPr lang="en-US" altLang="zh-TW" sz="2800" dirty="0" err="1"/>
              <a:t>cron</a:t>
            </a:r>
            <a:r>
              <a:rPr lang="en-US" altLang="zh-TW" sz="2800" dirty="0"/>
              <a:t> job will copy  /opt/</a:t>
            </a:r>
            <a:r>
              <a:rPr lang="en-US" altLang="zh-TW" sz="2800" dirty="0" err="1"/>
              <a:t>covmo</a:t>
            </a:r>
            <a:r>
              <a:rPr lang="en-US" altLang="zh-TW" sz="2800" dirty="0"/>
              <a:t>/parser/</a:t>
            </a:r>
            <a:r>
              <a:rPr lang="en-US" altLang="zh-TW" sz="2800" dirty="0" err="1"/>
              <a:t>nt</a:t>
            </a:r>
            <a:r>
              <a:rPr lang="en-US" altLang="zh-TW" sz="2800" dirty="0"/>
              <a:t>/</a:t>
            </a:r>
            <a:r>
              <a:rPr lang="en-US" altLang="zh-TW" sz="2800" dirty="0" err="1"/>
              <a:t>db_ready</a:t>
            </a:r>
            <a:r>
              <a:rPr lang="en-US" altLang="zh-TW" sz="2800" dirty="0"/>
              <a:t> from AP1 to them</a:t>
            </a:r>
            <a:br>
              <a:rPr lang="en-US" altLang="zh-TW" sz="2800" dirty="0"/>
            </a:br>
            <a:endParaRPr lang="zh-TW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Gateway server </a:t>
            </a:r>
            <a:r>
              <a:rPr lang="en-US" altLang="zh-TW" sz="2800" dirty="0" err="1"/>
              <a:t>cron</a:t>
            </a:r>
            <a:r>
              <a:rPr lang="en-US" altLang="zh-TW" sz="2800" dirty="0"/>
              <a:t> job @ closed time of 1, another </a:t>
            </a:r>
            <a:r>
              <a:rPr lang="en-US" altLang="zh-TW" sz="2800" dirty="0" err="1"/>
              <a:t>cron</a:t>
            </a:r>
            <a:r>
              <a:rPr lang="en-US" altLang="zh-TW" sz="2800" dirty="0"/>
              <a:t> job will copy  /opt/</a:t>
            </a:r>
            <a:r>
              <a:rPr lang="en-US" altLang="zh-TW" sz="2800" dirty="0" err="1"/>
              <a:t>covmo</a:t>
            </a:r>
            <a:r>
              <a:rPr lang="en-US" altLang="zh-TW" sz="2800" dirty="0"/>
              <a:t>/parser/</a:t>
            </a:r>
            <a:r>
              <a:rPr lang="en-US" altLang="zh-TW" sz="2800" dirty="0" err="1"/>
              <a:t>nt</a:t>
            </a:r>
            <a:r>
              <a:rPr lang="en-US" altLang="zh-TW" sz="2800" dirty="0"/>
              <a:t>/</a:t>
            </a:r>
            <a:r>
              <a:rPr lang="en-US" altLang="zh-TW" sz="2800" dirty="0" err="1"/>
              <a:t>nt_ready</a:t>
            </a:r>
            <a:br>
              <a:rPr lang="en-US" altLang="zh-TW" sz="2800" dirty="0"/>
            </a:br>
            <a:endParaRPr lang="zh-TW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Gateway server </a:t>
            </a:r>
            <a:r>
              <a:rPr lang="en-US" altLang="zh-TW" sz="2800" dirty="0" err="1"/>
              <a:t>cron</a:t>
            </a:r>
            <a:r>
              <a:rPr lang="en-US" altLang="zh-TW" sz="2800" dirty="0"/>
              <a:t> job will using </a:t>
            </a:r>
            <a:r>
              <a:rPr lang="en-US" altLang="zh-TW" sz="2800" dirty="0" err="1"/>
              <a:t>db_ready</a:t>
            </a:r>
            <a:r>
              <a:rPr lang="en-US" altLang="zh-TW" sz="2800" dirty="0"/>
              <a:t> for gt_nt_20160512 (new date NT DB )</a:t>
            </a:r>
            <a:endParaRPr lang="zh-TW" altLang="zh-TW" sz="2800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Addition: Process ANTENNA_INFO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Antenna Profile</a:t>
            </a:r>
          </a:p>
          <a:p>
            <a:r>
              <a:rPr lang="en-US" altLang="zh-TW" dirty="0"/>
              <a:t>Antenna Atoll format</a:t>
            </a:r>
          </a:p>
          <a:p>
            <a:r>
              <a:rPr lang="en-US" altLang="zh-TW" dirty="0"/>
              <a:t>Antenna Info GT format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2000" dirty="0"/>
              <a:t>\\Internal1\temp\training\Internal\</a:t>
            </a:r>
          </a:p>
          <a:p>
            <a:pPr>
              <a:buNone/>
            </a:pPr>
            <a:r>
              <a:rPr lang="en-US" altLang="zh-TW" sz="2000" dirty="0"/>
              <a:t>	\\GHTDB02\Project3\CovMo\CovMo_NT\ANTENNA</a:t>
            </a:r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ANTENNA_INFO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What need to know </a:t>
            </a:r>
          </a:p>
          <a:p>
            <a:pPr lvl="1"/>
            <a:r>
              <a:rPr lang="en-US" altLang="zh-TW" sz="2400" dirty="0"/>
              <a:t>Antenna Model</a:t>
            </a:r>
          </a:p>
          <a:p>
            <a:pPr lvl="1"/>
            <a:r>
              <a:rPr lang="en-US" altLang="zh-TW" sz="2400" dirty="0"/>
              <a:t>Antenna Type (Omni/Sector)</a:t>
            </a:r>
          </a:p>
          <a:p>
            <a:pPr lvl="1"/>
            <a:r>
              <a:rPr lang="en-US" altLang="zh-TW" sz="2400" dirty="0"/>
              <a:t>Antenna Gain</a:t>
            </a:r>
          </a:p>
          <a:p>
            <a:pPr lvl="1"/>
            <a:r>
              <a:rPr lang="en-US" altLang="zh-TW" sz="2400" dirty="0"/>
              <a:t>Antenna </a:t>
            </a:r>
            <a:r>
              <a:rPr lang="en-US" altLang="zh-TW" sz="2400" dirty="0" err="1"/>
              <a:t>BeamWidth</a:t>
            </a:r>
            <a:r>
              <a:rPr lang="en-US" altLang="zh-TW" sz="2400" dirty="0"/>
              <a:t> </a:t>
            </a:r>
          </a:p>
          <a:p>
            <a:pPr lvl="2"/>
            <a:r>
              <a:rPr lang="en-US" altLang="zh-TW" sz="2000" dirty="0"/>
              <a:t>dB3</a:t>
            </a:r>
          </a:p>
          <a:p>
            <a:pPr lvl="2"/>
            <a:r>
              <a:rPr lang="en-US" altLang="zh-TW" sz="2000" dirty="0"/>
              <a:t>dB6</a:t>
            </a:r>
          </a:p>
          <a:p>
            <a:pPr lvl="1"/>
            <a:r>
              <a:rPr lang="en-US" altLang="zh-TW" dirty="0"/>
              <a:t>Azimuth</a:t>
            </a:r>
          </a:p>
          <a:p>
            <a:pPr lvl="1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 Model </a:t>
            </a:r>
            <a:endParaRPr lang="zh-TW" altLang="en-US" dirty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Propagation Model for the signal strength (Gain loss)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614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52DDE8-9A6C-4EBE-9CE5-92027A99DE4E}" type="slidenum">
              <a:rPr lang="en-US" altLang="zh-TW" smtClean="0">
                <a:latin typeface="Calibri" pitchFamily="34" charset="0"/>
                <a:ea typeface="新細明體" pitchFamily="18" charset="-120"/>
              </a:rPr>
              <a:pPr/>
              <a:t>19</a:t>
            </a:fld>
            <a:endParaRPr lang="en-US" altLang="zh-TW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492375"/>
            <a:ext cx="652621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we need NT data</a:t>
            </a:r>
          </a:p>
          <a:p>
            <a:r>
              <a:rPr lang="en-US" altLang="zh-TW" dirty="0"/>
              <a:t>What’s NT ?</a:t>
            </a:r>
          </a:p>
          <a:p>
            <a:r>
              <a:rPr lang="en-US" altLang="zh-TW" dirty="0"/>
              <a:t>What propose we using NT in CovMo</a:t>
            </a:r>
          </a:p>
          <a:p>
            <a:r>
              <a:rPr lang="en-US" altLang="zh-TW" dirty="0"/>
              <a:t>How important for correct NT data ?</a:t>
            </a:r>
          </a:p>
          <a:p>
            <a:r>
              <a:rPr lang="en-US" altLang="zh-TW" dirty="0"/>
              <a:t>Which module need NT data?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 Pattern - Horizontal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685484" cy="496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 Pattern - Vertical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885187" cy="510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ANTENNA_INFO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graphicFrame>
        <p:nvGraphicFramePr>
          <p:cNvPr id="6" name="內容版面配置區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769277"/>
              </p:ext>
            </p:extLst>
          </p:nvPr>
        </p:nvGraphicFramePr>
        <p:xfrm>
          <a:off x="3275856" y="2636912"/>
          <a:ext cx="2041376" cy="178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800280" progId="Excel.Sheet.8">
                  <p:link updateAutomatic="1"/>
                </p:oleObj>
              </mc:Choice>
              <mc:Fallback>
                <p:oleObj name="Worksheet" showAsIcon="1" r:id="rId2" imgW="914400" imgH="800280" progId="Excel.Sheet.8">
                  <p:link updateAutomatic="1"/>
                  <p:pic>
                    <p:nvPicPr>
                      <p:cNvPr id="0" name="內容版面配置區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636912"/>
                        <a:ext cx="2041376" cy="1786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71600" y="436510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\\internal1\temp\Candy\NT\ANTENNA_INFO.csv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898989"/>
                </a:solidFill>
                <a:latin typeface="Calibri" pitchFamily="34" charset="0"/>
              </a:rPr>
              <a:t>Groundhog Technologies Inc. Confidential</a:t>
            </a:r>
          </a:p>
        </p:txBody>
      </p:sp>
      <p:sp>
        <p:nvSpPr>
          <p:cNvPr id="66565" name="Rectangle 3"/>
          <p:cNvSpPr>
            <a:spLocks noGrp="1"/>
          </p:cNvSpPr>
          <p:nvPr>
            <p:ph type="title" idx="4294967295"/>
          </p:nvPr>
        </p:nvSpPr>
        <p:spPr>
          <a:xfrm>
            <a:off x="914400" y="981075"/>
            <a:ext cx="8229600" cy="719138"/>
          </a:xfrm>
        </p:spPr>
        <p:txBody>
          <a:bodyPr/>
          <a:lstStyle/>
          <a:p>
            <a:pPr algn="ctr" eaLnBrk="1" hangingPunct="1"/>
            <a:r>
              <a:rPr lang="en-US" altLang="zh-TW" sz="2800">
                <a:latin typeface="Arial Black" pitchFamily="34" charset="0"/>
              </a:rPr>
              <a:t>Thank you! </a:t>
            </a:r>
            <a:br>
              <a:rPr lang="en-US" altLang="zh-TW" sz="2800">
                <a:latin typeface="Arial Black" pitchFamily="34" charset="0"/>
              </a:rPr>
            </a:br>
            <a:r>
              <a:rPr lang="en-US" altLang="zh-TW" sz="2800">
                <a:latin typeface="Arial Black" pitchFamily="34" charset="0"/>
              </a:rPr>
              <a:t>Questions &amp; Comments</a:t>
            </a:r>
          </a:p>
        </p:txBody>
      </p:sp>
      <p:sp>
        <p:nvSpPr>
          <p:cNvPr id="66563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1E084381-030E-474A-B7EC-AB793B52E27D}" type="slidenum">
              <a:rPr kumimoji="0" lang="en-US" altLang="zh-TW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23</a:t>
            </a:fld>
            <a:endParaRPr kumimoji="0" lang="en-US" altLang="zh-TW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6564" name="Picture 2" descr="q-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2044700"/>
            <a:ext cx="80962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8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2F515-1801-402C-83D1-95687C5B8EEE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Antenna Info</a:t>
            </a:r>
          </a:p>
          <a:p>
            <a:pPr lvl="1"/>
            <a:r>
              <a:rPr lang="en-US" altLang="zh-TW" sz="2000" dirty="0">
                <a:hlinkClick r:id="rId2" action="ppaction://hlinkfile"/>
              </a:rPr>
              <a:t>\\internal1\temp\Candy\NT\ANTENNA_INFO.csv</a:t>
            </a:r>
            <a:endParaRPr lang="en-US" altLang="zh-TW" sz="2000" dirty="0"/>
          </a:p>
          <a:p>
            <a:pPr lvl="1"/>
            <a:r>
              <a:rPr lang="en-US" altLang="zh-TW" sz="2000" dirty="0"/>
              <a:t>Antenna Profile </a:t>
            </a:r>
            <a:r>
              <a:rPr lang="en-US" altLang="zh-TW" sz="2000" dirty="0">
                <a:hlinkClick r:id="rId3" action="ppaction://hlinkfile"/>
              </a:rPr>
              <a:t>\\internal1\temp\Candy\NT\Antenna_Library\download_antenna</a:t>
            </a:r>
            <a:endParaRPr lang="en-US" altLang="zh-TW" sz="2000" dirty="0"/>
          </a:p>
          <a:p>
            <a:r>
              <a:rPr lang="en-US" altLang="zh-TW" sz="2400" dirty="0"/>
              <a:t>NT Rule definition</a:t>
            </a:r>
          </a:p>
          <a:p>
            <a:pPr lvl="1"/>
            <a:r>
              <a:rPr lang="en-US" altLang="zh-TW" sz="2000" dirty="0"/>
              <a:t>SIMS  </a:t>
            </a:r>
            <a:br>
              <a:rPr lang="en-US" altLang="zh-TW" sz="2000" dirty="0"/>
            </a:br>
            <a:r>
              <a:rPr lang="en-US" altLang="zh-TW" sz="2000" dirty="0"/>
              <a:t>\\ghtdb02\project3\SingTel\NT\Data\NT_Source\SITE DATA\SIMS data ample.xlsx</a:t>
            </a:r>
            <a:endParaRPr lang="zh-TW" altLang="en-US" sz="2000" dirty="0"/>
          </a:p>
          <a:p>
            <a:pPr lvl="1"/>
            <a:r>
              <a:rPr lang="en-US" altLang="zh-TW" sz="2000" dirty="0"/>
              <a:t>NT Rule</a:t>
            </a:r>
            <a:br>
              <a:rPr lang="en-US" altLang="zh-TW" sz="2000" dirty="0"/>
            </a:br>
            <a:r>
              <a:rPr lang="en-US" altLang="zh-TW" sz="2000" dirty="0">
                <a:hlinkClick r:id="rId4" action="ppaction://hlinkfile"/>
              </a:rPr>
              <a:t>\\ghtdb02\project3\SingTel\NT\CovMo_NT_Rule_20160217.xlsx</a:t>
            </a:r>
            <a:endParaRPr lang="en-US" altLang="zh-TW" sz="2000" dirty="0"/>
          </a:p>
          <a:p>
            <a:pPr lvl="1"/>
            <a:r>
              <a:rPr lang="en-US" altLang="zh-TW" sz="2000" dirty="0"/>
              <a:t>CM</a:t>
            </a:r>
            <a:br>
              <a:rPr lang="en-US" altLang="zh-TW" sz="2000" dirty="0"/>
            </a:br>
            <a:r>
              <a:rPr lang="en-US" altLang="zh-TW" sz="2000" dirty="0">
                <a:hlinkClick r:id="rId5" action="ppaction://hlinkfile"/>
              </a:rPr>
              <a:t>\\ghtdb02\project3\SingTel\NT\Data\NT_Source\cm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zh-TW" altLang="en-US" sz="2000" dirty="0"/>
          </a:p>
          <a:p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link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2F515-1801-402C-83D1-95687C5B8EEE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4" name="Picture 10" descr="https://documents.lucidchart.com/documents/3340124a-f622-4715-92b6-e07b4db32f33/pages/.SFSA5PiF2TM?a=906&amp;x=19&amp;y=30&amp;w=1845&amp;h=1100&amp;store=1&amp;accept=image%2F*&amp;auth=LCA%20719e715a6380783a4be2bb0e5a354997c9baf90e-ts%3D14799859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748465" cy="5214945"/>
          </a:xfrm>
          <a:prstGeom prst="rect">
            <a:avLst/>
          </a:prstGeom>
          <a:noFill/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200" b="1" i="0" u="none" strike="noStrike" kern="0" cap="none" spc="0" normalizeH="0" baseline="0" noProof="0" dirty="0">
                <a:ln>
                  <a:noFill/>
                </a:ln>
                <a:solidFill>
                  <a:srgbClr val="71893F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Advance ….</a:t>
            </a:r>
            <a:endParaRPr kumimoji="1" lang="zh-TW" altLang="en-US" sz="3200" b="1" i="0" u="none" strike="noStrike" kern="0" cap="none" spc="0" normalizeH="0" baseline="0" noProof="0" dirty="0">
              <a:ln>
                <a:noFill/>
              </a:ln>
              <a:solidFill>
                <a:srgbClr val="71893F"/>
              </a:solidFill>
              <a:effectLst/>
              <a:uLnTx/>
              <a:uFillTx/>
              <a:latin typeface="+mj-lt"/>
              <a:ea typeface="新細明體" pitchFamily="18" charset="-120"/>
              <a:cs typeface="+mj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19672" y="5229200"/>
            <a:ext cx="3888432" cy="93610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V="1">
            <a:off x="4139952" y="4005064"/>
            <a:ext cx="1368152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橢圓 8"/>
          <p:cNvSpPr/>
          <p:nvPr/>
        </p:nvSpPr>
        <p:spPr bwMode="auto">
          <a:xfrm>
            <a:off x="5436096" y="364502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Steps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1036" name="Picture 12" descr="https://documents.lucidchart.com/documents/3340124a-f622-4715-92b6-e07b4db32f33/pages/.SFSA5PiF2TM?a=952&amp;x=19&amp;y=27&amp;w=1845&amp;h=1165&amp;store=1&amp;accept=image%2F*&amp;auth=LCA%203b8577cb874fe2c23c6c7fd02ea203b56d54d80a-ts%3D14799859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112" y="1080276"/>
            <a:ext cx="8561776" cy="5400600"/>
          </a:xfrm>
          <a:prstGeom prst="rect">
            <a:avLst/>
          </a:prstGeom>
          <a:noFill/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D16CB51-C5A0-EF8A-32C5-DA9A09072D50}"/>
              </a:ext>
            </a:extLst>
          </p:cNvPr>
          <p:cNvSpPr txBox="1"/>
          <p:nvPr/>
        </p:nvSpPr>
        <p:spPr>
          <a:xfrm>
            <a:off x="291112" y="3140968"/>
            <a:ext cx="118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確認</a:t>
            </a:r>
            <a:r>
              <a:rPr lang="en-US" altLang="zh-TW" dirty="0"/>
              <a:t>csv</a:t>
            </a:r>
            <a:r>
              <a:rPr lang="zh-TW" altLang="en-US" dirty="0"/>
              <a:t>是否完整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26C35A-CCE1-9848-F24B-36517D320CEC}"/>
              </a:ext>
            </a:extLst>
          </p:cNvPr>
          <p:cNvSpPr txBox="1"/>
          <p:nvPr/>
        </p:nvSpPr>
        <p:spPr>
          <a:xfrm>
            <a:off x="1331640" y="486747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若不完整拿上 版的補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9DD288-AA53-6BB7-1ED7-60B7F80F8F76}"/>
              </a:ext>
            </a:extLst>
          </p:cNvPr>
          <p:cNvSpPr txBox="1"/>
          <p:nvPr/>
        </p:nvSpPr>
        <p:spPr>
          <a:xfrm>
            <a:off x="6760840" y="223416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完成</a:t>
            </a:r>
            <a:r>
              <a:rPr lang="en-US" altLang="zh-TW" dirty="0" err="1"/>
              <a:t>ntdb</a:t>
            </a:r>
            <a:r>
              <a:rPr lang="zh-TW" altLang="en-US" dirty="0"/>
              <a:t>後會給</a:t>
            </a:r>
            <a:r>
              <a:rPr lang="en-US" altLang="zh-TW" dirty="0"/>
              <a:t>event parser </a:t>
            </a:r>
            <a:r>
              <a:rPr lang="zh-TW" altLang="en-US" dirty="0"/>
              <a:t>用</a:t>
            </a:r>
            <a:endParaRPr lang="en-US" altLang="zh-TW" dirty="0"/>
          </a:p>
          <a:p>
            <a:r>
              <a:rPr lang="zh-TW" altLang="en-US" dirty="0"/>
              <a:t>為了要把編碼的資料解碼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04700A-DEAB-ECA7-D9A7-9968152AD67A}"/>
              </a:ext>
            </a:extLst>
          </p:cNvPr>
          <p:cNvSpPr txBox="1"/>
          <p:nvPr/>
        </p:nvSpPr>
        <p:spPr>
          <a:xfrm>
            <a:off x="3366004" y="5993823"/>
            <a:ext cx="284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每個基站之間的分布 距離關係 可以知道密度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F867A0-6D29-D475-442C-FF6F102227B0}"/>
              </a:ext>
            </a:extLst>
          </p:cNvPr>
          <p:cNvSpPr txBox="1"/>
          <p:nvPr/>
        </p:nvSpPr>
        <p:spPr>
          <a:xfrm>
            <a:off x="-484768" y="199259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不同</a:t>
            </a:r>
            <a:r>
              <a:rPr lang="en-US" altLang="zh-TW" dirty="0"/>
              <a:t>project</a:t>
            </a:r>
            <a:r>
              <a:rPr lang="zh-TW" altLang="en-US" dirty="0"/>
              <a:t>供的資料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GT NT Definition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Schema of Product</a:t>
            </a:r>
          </a:p>
          <a:p>
            <a:pPr lvl="1"/>
            <a:r>
              <a:rPr lang="en-US" altLang="zh-TW" sz="2000" dirty="0"/>
              <a:t>\\ghtdb02\project3\CovMo\CovMo_NT</a:t>
            </a:r>
          </a:p>
          <a:p>
            <a:pPr lvl="1">
              <a:buNone/>
            </a:pPr>
            <a:endParaRPr lang="en-US" altLang="zh-TW" sz="2000" dirty="0"/>
          </a:p>
          <a:p>
            <a:pPr lvl="1">
              <a:buNone/>
            </a:pPr>
            <a:endParaRPr lang="en-US" altLang="zh-TW" sz="2000" dirty="0"/>
          </a:p>
          <a:p>
            <a:r>
              <a:rPr lang="en-US" altLang="zh-TW" sz="2400" dirty="0"/>
              <a:t>Schema and definition</a:t>
            </a:r>
          </a:p>
          <a:p>
            <a:pPr lvl="1"/>
            <a:r>
              <a:rPr lang="en-US" altLang="zh-TW" sz="2000" dirty="0"/>
              <a:t>\\ghtdb02\project3\</a:t>
            </a:r>
          </a:p>
          <a:p>
            <a:pPr lvl="1"/>
            <a:r>
              <a:rPr lang="en-US" altLang="zh-TW" sz="2000" dirty="0"/>
              <a:t>FET, </a:t>
            </a:r>
            <a:r>
              <a:rPr lang="en-US" altLang="zh-TW" sz="2000" dirty="0" err="1"/>
              <a:t>Etisalat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Vittel</a:t>
            </a:r>
            <a:r>
              <a:rPr lang="en-US" altLang="zh-TW" sz="2000" dirty="0"/>
              <a:t>, STC, …</a:t>
            </a:r>
          </a:p>
          <a:p>
            <a:pPr lvl="1"/>
            <a:r>
              <a:rPr lang="en-US" altLang="zh-TW" sz="2000" dirty="0"/>
              <a:t>\\ghtdb02\project3\SingTel\NT </a:t>
            </a:r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CovMo Input Data Source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265238"/>
          <a:ext cx="8229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Source</a:t>
                      </a:r>
                      <a:endParaRPr lang="zh-TW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Trace</a:t>
                      </a:r>
                      <a:r>
                        <a:rPr lang="en-US" altLang="zh-TW" baseline="0" dirty="0"/>
                        <a:t>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GPEH, CTR, CTUM, PCHR/MR, UCHR, MME, CHR, </a:t>
                      </a:r>
                      <a:r>
                        <a:rPr lang="en-US" altLang="zh-TW" dirty="0" err="1"/>
                        <a:t>eNB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dirty="0" err="1"/>
                        <a:t>eNodeB</a:t>
                      </a:r>
                      <a:r>
                        <a:rPr lang="en-US" altLang="zh-TW" dirty="0"/>
                        <a:t>)  </a:t>
                      </a:r>
                      <a:r>
                        <a:rPr lang="en-US" altLang="zh-TW" dirty="0" err="1"/>
                        <a:t>maxdepth</a:t>
                      </a:r>
                      <a:r>
                        <a:rPr lang="en-US" altLang="zh-TW" dirty="0"/>
                        <a:t> trace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Network</a:t>
                      </a:r>
                      <a:r>
                        <a:rPr lang="en-US" altLang="zh-TW" baseline="0" dirty="0"/>
                        <a:t> Topology (SITE DB)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Cell/Site Planning Data/ MNIS/SIMS/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Configuration Management Data (CM)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Eric OSS-</a:t>
                      </a:r>
                      <a:r>
                        <a:rPr lang="en-US" altLang="zh-TW" baseline="0" dirty="0"/>
                        <a:t> .xml</a:t>
                      </a:r>
                      <a:br>
                        <a:rPr lang="en-US" altLang="zh-TW" baseline="0" dirty="0"/>
                      </a:br>
                      <a:r>
                        <a:rPr lang="en-US" altLang="zh-TW" baseline="0" dirty="0" err="1"/>
                        <a:t>Huawei</a:t>
                      </a:r>
                      <a:r>
                        <a:rPr lang="en-US" altLang="zh-TW" baseline="0" dirty="0"/>
                        <a:t> U2000-CFGMML.txt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Antenna Info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76495"/>
              </p:ext>
            </p:extLst>
          </p:nvPr>
        </p:nvGraphicFramePr>
        <p:xfrm>
          <a:off x="6876256" y="4509120"/>
          <a:ext cx="14001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800280" progId="Excel.Sheet.8">
                  <p:link updateAutomatic="1"/>
                </p:oleObj>
              </mc:Choice>
              <mc:Fallback>
                <p:oleObj name="Worksheet" showAsIcon="1" r:id="rId2" imgW="914400" imgH="800280" progId="Excel.Sheet.8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509120"/>
                        <a:ext cx="14001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558924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\\ghtdb02\project3\SingTel\NT\Data\NT_Source\SITE DATA\SIMS data ample.xlsx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F59AA34-4D32-E38B-056F-5F81787E9624}"/>
              </a:ext>
            </a:extLst>
          </p:cNvPr>
          <p:cNvSpPr txBox="1"/>
          <p:nvPr/>
        </p:nvSpPr>
        <p:spPr>
          <a:xfrm>
            <a:off x="683568" y="46531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2+3</a:t>
            </a:r>
            <a:r>
              <a:rPr lang="zh-TW" altLang="en-US" dirty="0"/>
              <a:t>形成</a:t>
            </a:r>
            <a:r>
              <a:rPr lang="en-US" altLang="zh-TW" dirty="0"/>
              <a:t>NT file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Source File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Huawei</a:t>
            </a:r>
            <a:endParaRPr lang="en-US" altLang="zh-TW" dirty="0"/>
          </a:p>
          <a:p>
            <a:r>
              <a:rPr lang="en-US" altLang="zh-TW" dirty="0"/>
              <a:t>Ericsson</a:t>
            </a:r>
          </a:p>
          <a:p>
            <a:r>
              <a:rPr lang="en-US" altLang="zh-TW" dirty="0"/>
              <a:t>ALU</a:t>
            </a:r>
          </a:p>
          <a:p>
            <a:r>
              <a:rPr lang="en-US" altLang="zh-TW" dirty="0"/>
              <a:t>Nokia (NSN)</a:t>
            </a:r>
            <a:br>
              <a:rPr lang="en-US" altLang="zh-TW" dirty="0"/>
            </a:br>
            <a:r>
              <a:rPr lang="en-US" altLang="zh-TW" dirty="0"/>
              <a:t>File location: /data/</a:t>
            </a:r>
            <a:r>
              <a:rPr lang="en-US" altLang="zh-TW" dirty="0" err="1"/>
              <a:t>nt_export</a:t>
            </a: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Steps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38914" name="Picture 2" descr="https://documents.lucidchart.com/documents/3340124a-f622-4715-92b6-e07b4db32f33/pages/.SFSA5PiF2TM?a=952&amp;x=19&amp;y=27&amp;w=1845&amp;h=1165&amp;store=1&amp;accept=image%2F*&amp;auth=LCA%203b8577cb874fe2c23c6c7fd02ea203b56d54d80a-ts%3D14799859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424936" cy="5314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Process Step 1.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DP will collect all SIMS/SITEDB/MNIS (vendor NT </a:t>
            </a:r>
            <a:r>
              <a:rPr lang="en-US" altLang="zh-TW" sz="2400" dirty="0" err="1"/>
              <a:t>csv</a:t>
            </a:r>
            <a:r>
              <a:rPr lang="en-US" altLang="zh-TW" sz="2400" dirty="0"/>
              <a:t>/excel file) and CM file into our Server, General in AP server :</a:t>
            </a:r>
            <a:endParaRPr lang="zh-TW" altLang="zh-TW" sz="2400" dirty="0"/>
          </a:p>
          <a:p>
            <a:pPr lvl="1"/>
            <a:r>
              <a:rPr lang="en-US" altLang="zh-TW" sz="2000" dirty="0"/>
              <a:t>NT source folder structure</a:t>
            </a:r>
            <a:endParaRPr lang="zh-TW" altLang="zh-TW" sz="2000" dirty="0"/>
          </a:p>
          <a:p>
            <a:pPr lvl="1"/>
            <a:r>
              <a:rPr lang="en-US" altLang="zh-TW" sz="2000" dirty="0"/>
              <a:t>/data/</a:t>
            </a:r>
            <a:r>
              <a:rPr lang="en-US" altLang="zh-TW" sz="2000" dirty="0" err="1"/>
              <a:t>nt_export</a:t>
            </a:r>
            <a:r>
              <a:rPr lang="en-US" altLang="zh-TW" sz="2000" dirty="0"/>
              <a:t>/source/Date/cm</a:t>
            </a:r>
            <a:endParaRPr lang="zh-TW" altLang="zh-TW" sz="2000" dirty="0"/>
          </a:p>
          <a:p>
            <a:pPr lvl="1"/>
            <a:r>
              <a:rPr lang="en-US" altLang="zh-TW" sz="2000" dirty="0"/>
              <a:t>/data/</a:t>
            </a:r>
            <a:r>
              <a:rPr lang="en-US" altLang="zh-TW" sz="2000" dirty="0" err="1"/>
              <a:t>nt_export</a:t>
            </a:r>
            <a:r>
              <a:rPr lang="en-US" altLang="zh-TW" sz="2000" dirty="0"/>
              <a:t>/source/Date/</a:t>
            </a:r>
            <a:r>
              <a:rPr lang="en-US" altLang="zh-TW" sz="2000" dirty="0" err="1"/>
              <a:t>nt</a:t>
            </a:r>
            <a:endParaRPr lang="zh-TW" altLang="zh-TW" sz="2000" dirty="0"/>
          </a:p>
          <a:p>
            <a:pPr lvl="1"/>
            <a:r>
              <a:rPr lang="en-US" altLang="zh-TW" sz="2000" dirty="0"/>
              <a:t>/opt/</a:t>
            </a:r>
            <a:r>
              <a:rPr lang="en-US" altLang="zh-TW" sz="2000" dirty="0" err="1"/>
              <a:t>covmo</a:t>
            </a:r>
            <a:r>
              <a:rPr lang="en-US" altLang="zh-TW" sz="2000" dirty="0"/>
              <a:t>/parser/</a:t>
            </a:r>
            <a:r>
              <a:rPr lang="en-US" altLang="zh-TW" sz="2000" dirty="0" err="1"/>
              <a:t>nt</a:t>
            </a:r>
            <a:r>
              <a:rPr lang="en-US" altLang="zh-TW" sz="2000" dirty="0"/>
              <a:t>/output/antenna (for NT_ANTENNA …. Some columns will reference from this ANTENNA_INFO.csv)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Groundhog Technologies Inc. Confidential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4C030-46BE-4B36-85E7-AEC9E66D2FE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1026" name="圖片 1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861048"/>
            <a:ext cx="3052276" cy="237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圖片 2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933056"/>
            <a:ext cx="28765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2915816" y="602128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OPTUS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04248" y="59492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Etisalat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T PowerPoint Template2">
  <a:themeElements>
    <a:clrScheme name="GT PowerPoint Template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T PowerPoint Template2">
      <a:majorFont>
        <a:latin typeface="Tahoma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GT PowerPoint Template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T PowerPoint Template2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A752C6515AF64D8EAC0212DA67BE39" ma:contentTypeVersion="12" ma:contentTypeDescription="Create a new document." ma:contentTypeScope="" ma:versionID="1e593dd15417599228102ef9ab146ffe">
  <xsd:schema xmlns:xsd="http://www.w3.org/2001/XMLSchema" xmlns:p="http://schemas.microsoft.com/office/2006/metadata/properties" xmlns:ns2="06d041f1-088d-49ea-8d1f-43dd6d69452f" targetNamespace="http://schemas.microsoft.com/office/2006/metadata/properties" ma:root="true" ma:fieldsID="3c60e3d5ef551c0019bc80caa717113c" ns2:_="">
    <xsd:import namespace="06d041f1-088d-49ea-8d1f-43dd6d69452f"/>
    <xsd:element name="properties">
      <xsd:complexType>
        <xsd:sequence>
          <xsd:element name="documentManagement">
            <xsd:complexType>
              <xsd:all>
                <xsd:element ref="ns2:DLCPolicyLabelValue" minOccurs="0"/>
                <xsd:element ref="ns2:DLCPolicyLabelClientValue" minOccurs="0"/>
                <xsd:element ref="ns2:DLCPolicyLabelLock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6d041f1-088d-49ea-8d1f-43dd6d69452f" elementFormDefault="qualified">
    <xsd:import namespace="http://schemas.microsoft.com/office/2006/documentManagement/types"/>
    <xsd:element name="DLCPolicyLabelValue" ma:index="8" nillable="true" ma:displayName="Label" ma:description="Stores the current value of the label." ma:internalName="DLCPolicyLabelValue" ma:readOnly="true">
      <xsd:simpleType>
        <xsd:restriction base="dms:Note"/>
      </xsd:simpleType>
    </xsd:element>
    <xsd:element name="DLCPolicyLabelClientValue" ma:index="9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0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DLCPolicyLabelLock xmlns="06d041f1-088d-49ea-8d1f-43dd6d69452f" xsi:nil="true"/>
    <DLCPolicyLabelClientValue xmlns="06d041f1-088d-49ea-8d1f-43dd6d69452f" xsi:nil="true"/>
  </documentManagement>
</p:properties>
</file>

<file path=customXml/itemProps1.xml><?xml version="1.0" encoding="utf-8"?>
<ds:datastoreItem xmlns:ds="http://schemas.openxmlformats.org/officeDocument/2006/customXml" ds:itemID="{0039137B-9530-49DA-B5E5-3BBDA9939F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d041f1-088d-49ea-8d1f-43dd6d69452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B0E203A-E7FF-4441-8031-0071124245B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FC24733-BD71-46DD-A0FB-17AF41707FA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FF49B37-580F-40C8-AFBE-134055804787}">
  <ds:schemaRefs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06d041f1-088d-49ea-8d1f-43dd6d69452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31645</TotalTime>
  <Words>1315</Words>
  <Application>Microsoft Office PowerPoint</Application>
  <PresentationFormat>如螢幕大小 (4:3)</PresentationFormat>
  <Paragraphs>191</Paragraphs>
  <Slides>26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連結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Tahoma</vt:lpstr>
      <vt:lpstr>Wingdings</vt:lpstr>
      <vt:lpstr>GT PowerPoint Template2</vt:lpstr>
      <vt:lpstr>\\ghtdb02\project3\SingTel\NT\Data\NT_Source\SITE DATA\SIMS data sample.xlsx</vt:lpstr>
      <vt:lpstr>\\internal1\temp\Candy\NT\ANTENNA_INFO.csv</vt:lpstr>
      <vt:lpstr>CovMo NT</vt:lpstr>
      <vt:lpstr>Question</vt:lpstr>
      <vt:lpstr>PowerPoint 簡報</vt:lpstr>
      <vt:lpstr>NT Process Steps</vt:lpstr>
      <vt:lpstr>GT NT Definition document</vt:lpstr>
      <vt:lpstr>CovMo Input Data Source</vt:lpstr>
      <vt:lpstr>NT Source File </vt:lpstr>
      <vt:lpstr>NT Process Steps</vt:lpstr>
      <vt:lpstr>NT Process Step 1.</vt:lpstr>
      <vt:lpstr>NT Process Step 2.</vt:lpstr>
      <vt:lpstr>NT Process Step 3.</vt:lpstr>
      <vt:lpstr>NT Process Step 4.</vt:lpstr>
      <vt:lpstr>NT Process Output CSVs</vt:lpstr>
      <vt:lpstr>NT Process Step 5</vt:lpstr>
      <vt:lpstr>NT Process Step 6  ( To be change )</vt:lpstr>
      <vt:lpstr>NT Process Step 7 ( To be change )</vt:lpstr>
      <vt:lpstr>Addition: Process ANTENNA_INFO</vt:lpstr>
      <vt:lpstr>ANTENNA_INFO</vt:lpstr>
      <vt:lpstr>Antenna Model </vt:lpstr>
      <vt:lpstr>Antenna Pattern - Horizontal</vt:lpstr>
      <vt:lpstr>Antenna Pattern - Vertical</vt:lpstr>
      <vt:lpstr>ANTENNA_INFO</vt:lpstr>
      <vt:lpstr>Thank you!  Questions &amp; Comments</vt:lpstr>
      <vt:lpstr>PowerPoint 簡報</vt:lpstr>
      <vt:lpstr>File link</vt:lpstr>
      <vt:lpstr>PowerPoint 簡報</vt:lpstr>
    </vt:vector>
  </TitlesOfParts>
  <Company>Groundhog Technologies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CovMo</dc:title>
  <dc:creator>Jules</dc:creator>
  <cp:lastModifiedBy>Ian</cp:lastModifiedBy>
  <cp:revision>4096</cp:revision>
  <dcterms:created xsi:type="dcterms:W3CDTF">2008-07-31T10:09:08Z</dcterms:created>
  <dcterms:modified xsi:type="dcterms:W3CDTF">2024-08-02T07:39:36Z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David Chiou</vt:lpwstr>
  </property>
  <property fmtid="{D5CDD505-2E9C-101B-9397-08002B2CF9AE}" pid="3" name="DLCPolicyLabelClientValue">
    <vt:lpwstr/>
  </property>
  <property fmtid="{D5CDD505-2E9C-101B-9397-08002B2CF9AE}" pid="4" name="DLCPolicyLabelLock">
    <vt:lpwstr/>
  </property>
  <property fmtid="{D5CDD505-2E9C-101B-9397-08002B2CF9AE}" pid="5" name="NXPowerLiteLastOptimized">
    <vt:lpwstr>14677246</vt:lpwstr>
  </property>
  <property fmtid="{D5CDD505-2E9C-101B-9397-08002B2CF9AE}" pid="6" name="NXPowerLiteSettings">
    <vt:lpwstr>E94006B004C800</vt:lpwstr>
  </property>
  <property fmtid="{D5CDD505-2E9C-101B-9397-08002B2CF9AE}" pid="7" name="NXPowerLiteVersion">
    <vt:lpwstr>D5.0.5</vt:lpwstr>
  </property>
</Properties>
</file>