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9" r:id="rId1"/>
  </p:sldMasterIdLst>
  <p:notesMasterIdLst>
    <p:notesMasterId r:id="rId21"/>
  </p:notesMasterIdLst>
  <p:sldIdLst>
    <p:sldId id="272" r:id="rId2"/>
    <p:sldId id="309" r:id="rId3"/>
    <p:sldId id="295" r:id="rId4"/>
    <p:sldId id="304" r:id="rId5"/>
    <p:sldId id="305" r:id="rId6"/>
    <p:sldId id="306" r:id="rId7"/>
    <p:sldId id="308" r:id="rId8"/>
    <p:sldId id="297" r:id="rId9"/>
    <p:sldId id="298" r:id="rId10"/>
    <p:sldId id="310" r:id="rId11"/>
    <p:sldId id="311" r:id="rId12"/>
    <p:sldId id="303" r:id="rId13"/>
    <p:sldId id="300" r:id="rId14"/>
    <p:sldId id="312" r:id="rId15"/>
    <p:sldId id="313" r:id="rId16"/>
    <p:sldId id="315" r:id="rId17"/>
    <p:sldId id="314" r:id="rId18"/>
    <p:sldId id="301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99"/>
    <a:srgbClr val="11318D"/>
    <a:srgbClr val="FFCC66"/>
    <a:srgbClr val="77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8847" autoAdjust="0"/>
  </p:normalViewPr>
  <p:slideViewPr>
    <p:cSldViewPr snapToGrid="0">
      <p:cViewPr>
        <p:scale>
          <a:sx n="90" d="100"/>
          <a:sy n="90" d="100"/>
        </p:scale>
        <p:origin x="-468" y="-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2AFF3-8C33-493C-81CB-AA543FBA4CF9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98C3-9644-4F76-86FB-041B3AE32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transceiver station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 controller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Evolved Packet Core (EPC)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598C3-9644-4F76-86FB-041B3AE326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598C3-9644-4F76-86FB-041B3AE326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tyle 01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0"/>
            <a:ext cx="369304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  <p:sp>
        <p:nvSpPr>
          <p:cNvPr id="8" name="矩形 5"/>
          <p:cNvSpPr/>
          <p:nvPr userDrawn="1"/>
        </p:nvSpPr>
        <p:spPr>
          <a:xfrm>
            <a:off x="1" y="0"/>
            <a:ext cx="369304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pter-Breaker-Style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2"/>
          </a:xfrm>
          <a:prstGeom prst="rect">
            <a:avLst/>
          </a:prstGeom>
        </p:spPr>
      </p:pic>
      <p:pic>
        <p:nvPicPr>
          <p:cNvPr id="4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"/>
            <a:ext cx="12192000" cy="5034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05284" y="2280863"/>
            <a:ext cx="33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spc="0" dirty="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Thank you.</a:t>
            </a:r>
            <a:endParaRPr lang="en-US" sz="4000" b="1" spc="0" dirty="0">
              <a:solidFill>
                <a:schemeClr val="accent3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91886" y="5777916"/>
            <a:ext cx="4408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Groundhog Technologies Inc.</a:t>
            </a:r>
          </a:p>
          <a:p>
            <a:pPr algn="ctr">
              <a:lnSpc>
                <a:spcPct val="150000"/>
              </a:lnSpc>
            </a:pPr>
            <a:r>
              <a:rPr lang="en-US" sz="800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www.ghtinc.com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2" y="5424668"/>
            <a:ext cx="1772096" cy="31233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881715" y="6208803"/>
            <a:ext cx="4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2001-2016 Groundhog Technologies Inc. All rights reserved.</a:t>
            </a:r>
          </a:p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Copying,</a:t>
            </a:r>
            <a:r>
              <a:rPr lang="en-US" sz="600" baseline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distributing, re-creating or any other unauthorized use of the content in these slides without the express written consent of Berg Consulting Limited is strictly prohibited.</a:t>
            </a:r>
            <a:endParaRPr lang="en-US" sz="600" dirty="0">
              <a:solidFill>
                <a:schemeClr val="accent6">
                  <a:lumMod val="50000"/>
                  <a:lumOff val="50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矩形 2"/>
          <p:cNvSpPr/>
          <p:nvPr userDrawn="1"/>
        </p:nvSpPr>
        <p:spPr>
          <a:xfrm>
            <a:off x="0" y="-1"/>
            <a:ext cx="12192000" cy="5034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文字方塊 4"/>
          <p:cNvSpPr txBox="1"/>
          <p:nvPr userDrawn="1"/>
        </p:nvSpPr>
        <p:spPr>
          <a:xfrm>
            <a:off x="4405284" y="2280863"/>
            <a:ext cx="33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spc="0" dirty="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Thank you.</a:t>
            </a:r>
            <a:endParaRPr lang="en-US" sz="4000" b="1" spc="0" dirty="0">
              <a:solidFill>
                <a:schemeClr val="accent3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文字方塊 6"/>
          <p:cNvSpPr txBox="1"/>
          <p:nvPr userDrawn="1"/>
        </p:nvSpPr>
        <p:spPr>
          <a:xfrm>
            <a:off x="3891886" y="5777916"/>
            <a:ext cx="4408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Groundhog Technologies Inc.</a:t>
            </a:r>
          </a:p>
          <a:p>
            <a:pPr algn="ctr">
              <a:lnSpc>
                <a:spcPct val="150000"/>
              </a:lnSpc>
            </a:pPr>
            <a:r>
              <a:rPr lang="en-US" sz="800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www.ghtinc.com</a:t>
            </a:r>
          </a:p>
        </p:txBody>
      </p:sp>
      <p:pic>
        <p:nvPicPr>
          <p:cNvPr id="12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2" y="5424668"/>
            <a:ext cx="1772096" cy="312332"/>
          </a:xfrm>
          <a:prstGeom prst="rect">
            <a:avLst/>
          </a:prstGeom>
        </p:spPr>
      </p:pic>
      <p:sp>
        <p:nvSpPr>
          <p:cNvPr id="13" name="文字方塊 1"/>
          <p:cNvSpPr txBox="1"/>
          <p:nvPr userDrawn="1"/>
        </p:nvSpPr>
        <p:spPr>
          <a:xfrm>
            <a:off x="3881715" y="6208803"/>
            <a:ext cx="4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2001-2016 Groundhog Technologies Inc. All rights reserved.</a:t>
            </a:r>
          </a:p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Copying,</a:t>
            </a:r>
            <a:r>
              <a:rPr lang="en-US" sz="600" baseline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distributing, re-creating or any other unauthorized use of the content in these slides without the express written consent of Berg Consulting Limited is strictly prohibited.</a:t>
            </a:r>
            <a:endParaRPr lang="en-US" sz="600" dirty="0">
              <a:solidFill>
                <a:schemeClr val="accent6">
                  <a:lumMod val="50000"/>
                  <a:lumOff val="50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82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tyle 01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369304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Aut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584932" y="685800"/>
            <a:ext cx="7091142" cy="5486400"/>
          </a:xfrm>
        </p:spPr>
        <p:txBody>
          <a:bodyPr anchor="ctr">
            <a:normAutofit/>
          </a:bodyPr>
          <a:lstStyle>
            <a:lvl1pPr marL="344488" indent="-344488">
              <a:lnSpc>
                <a:spcPct val="150000"/>
              </a:lnSpc>
              <a:buFont typeface="Wingdings" panose="05000000000000000000" pitchFamily="2" charset="2"/>
              <a:buChar char="§"/>
              <a:defRPr sz="3200" b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微軟正黑體" panose="020B0604030504040204" pitchFamily="34" charset="-120"/>
                <a:cs typeface="ZWAdobeF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433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tyle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10908166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直線接點 13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25289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4" name="直線接點 3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5463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2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4" hasCustomPrompt="1"/>
          </p:nvPr>
        </p:nvSpPr>
        <p:spPr>
          <a:xfrm>
            <a:off x="6280298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直線接點 16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22" name="直線接點 21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524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 9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17" name="直線接點 16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9381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-Breaker-Style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29" y="6019372"/>
            <a:ext cx="1527508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  <p:pic>
        <p:nvPicPr>
          <p:cNvPr id="4" name="圖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5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pter-Breaker-Style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4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-Breaker-Style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Aut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584932" y="685800"/>
            <a:ext cx="7091142" cy="5486400"/>
          </a:xfrm>
        </p:spPr>
        <p:txBody>
          <a:bodyPr anchor="ctr">
            <a:normAutofit/>
          </a:bodyPr>
          <a:lstStyle>
            <a:lvl1pPr marL="344488" indent="-344488">
              <a:lnSpc>
                <a:spcPct val="150000"/>
              </a:lnSpc>
              <a:buFont typeface="Wingdings" panose="05000000000000000000" pitchFamily="2" charset="2"/>
              <a:buChar char="§"/>
              <a:defRPr sz="3200" b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微軟正黑體" panose="020B0604030504040204" pitchFamily="34" charset="-120"/>
                <a:cs typeface="ZWAdobeF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pic>
        <p:nvPicPr>
          <p:cNvPr id="5" name="圖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8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3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tyle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  <p:pic>
        <p:nvPicPr>
          <p:cNvPr id="6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10908166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直線接點 13"/>
          <p:cNvCxnSpPr/>
          <p:nvPr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25289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13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9" name="圖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20" name="直線接點 3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546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4" hasCustomPrompt="1"/>
          </p:nvPr>
        </p:nvSpPr>
        <p:spPr>
          <a:xfrm>
            <a:off x="6280298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直線接點 16"/>
          <p:cNvCxnSpPr/>
          <p:nvPr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22" name="直線接點 21"/>
          <p:cNvCxnSpPr/>
          <p:nvPr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5" name="直線接點 16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圖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19" name="直線接點 21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524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 9"/>
          <p:cNvCxnSpPr/>
          <p:nvPr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17" name="直線接點 16"/>
          <p:cNvCxnSpPr/>
          <p:nvPr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cxnSp>
        <p:nvCxnSpPr>
          <p:cNvPr id="14" name="直線接點 9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16" name="直線接點 16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938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-Breaker-Style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29" y="6019372"/>
            <a:ext cx="1527508" cy="269223"/>
          </a:xfrm>
          <a:prstGeom prst="rect">
            <a:avLst/>
          </a:prstGeom>
        </p:spPr>
      </p:pic>
      <p:pic>
        <p:nvPicPr>
          <p:cNvPr id="4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29" y="6019372"/>
            <a:ext cx="1527508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-Breaker-Style-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3"/>
          </a:xfrm>
          <a:prstGeom prst="rect">
            <a:avLst/>
          </a:prstGeom>
        </p:spPr>
      </p:pic>
      <p:pic>
        <p:nvPicPr>
          <p:cNvPr id="4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2E47-3F91-47F9-9B5D-A36FD0FF231C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F067-B51B-42F4-8F74-C11005144B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49" r:id="rId12"/>
    <p:sldLayoutId id="2147483677" r:id="rId13"/>
    <p:sldLayoutId id="2147483678" r:id="rId14"/>
    <p:sldLayoutId id="2147483674" r:id="rId15"/>
    <p:sldLayoutId id="2147483654" r:id="rId16"/>
    <p:sldLayoutId id="2147483675" r:id="rId17"/>
    <p:sldLayoutId id="2147483676" r:id="rId18"/>
    <p:sldLayoutId id="2147483650" r:id="rId19"/>
    <p:sldLayoutId id="2147483671" r:id="rId20"/>
    <p:sldLayoutId id="214748367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Topology introduction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Research </a:t>
            </a:r>
            <a:r>
              <a:rPr lang="en-US" dirty="0" err="1" smtClean="0"/>
              <a:t>Chiaos</a:t>
            </a:r>
            <a:r>
              <a:rPr lang="en-US" dirty="0" smtClean="0"/>
              <a:t> 2019/ 09 </a:t>
            </a:r>
            <a:r>
              <a:rPr lang="en-US" dirty="0"/>
              <a:t>/ </a:t>
            </a:r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Have a look - CM file</a:t>
            </a:r>
            <a:endParaRPr lang="zh-TW" altLang="en-US" dirty="0"/>
          </a:p>
        </p:txBody>
      </p:sp>
      <p:pic>
        <p:nvPicPr>
          <p:cNvPr id="4098" name="Picture 2" descr="C:\Users\Chiaos\Desktop\No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34" y="871739"/>
            <a:ext cx="9320942" cy="52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Have a look </a:t>
            </a:r>
            <a:r>
              <a:rPr lang="en-US" altLang="zh-TW" dirty="0" smtClean="0"/>
              <a:t>– site DB</a:t>
            </a:r>
            <a:endParaRPr lang="zh-TW" altLang="en-US" dirty="0"/>
          </a:p>
        </p:txBody>
      </p:sp>
      <p:pic>
        <p:nvPicPr>
          <p:cNvPr id="5122" name="Picture 2" descr="C:\Users\Chiaos\Desktop\No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0" y="1817077"/>
            <a:ext cx="11820030" cy="31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6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NT1 </a:t>
            </a:r>
            <a:r>
              <a:rPr lang="en-US" altLang="zh-TW" dirty="0" smtClean="0"/>
              <a:t>flow (NT Parser output)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20464" y="1922730"/>
            <a:ext cx="15433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NT Parser</a:t>
            </a:r>
            <a:endParaRPr lang="zh-TW" altLang="en-US" dirty="0"/>
          </a:p>
        </p:txBody>
      </p:sp>
      <p:pic>
        <p:nvPicPr>
          <p:cNvPr id="6" name="Picture 2" descr="C:\Users\Chiaos\Desktop\下載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72" y="2952327"/>
            <a:ext cx="649813" cy="64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2969022" y="2107396"/>
            <a:ext cx="55766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4302" y="3646129"/>
            <a:ext cx="734006" cy="10618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CM file</a:t>
            </a:r>
          </a:p>
          <a:p>
            <a:r>
              <a:rPr lang="en-US" altLang="zh-TW" sz="1050" dirty="0" smtClean="0"/>
              <a:t>- E///</a:t>
            </a:r>
          </a:p>
          <a:p>
            <a:r>
              <a:rPr lang="en-US" altLang="zh-TW" sz="1050" dirty="0" smtClean="0"/>
              <a:t>- HUAWEI</a:t>
            </a:r>
          </a:p>
          <a:p>
            <a:r>
              <a:rPr lang="en-US" altLang="zh-TW" sz="1050" dirty="0" smtClean="0"/>
              <a:t>- ALU</a:t>
            </a:r>
          </a:p>
          <a:p>
            <a:r>
              <a:rPr lang="en-US" altLang="zh-TW" sz="1050" dirty="0" smtClean="0"/>
              <a:t>- NSN</a:t>
            </a:r>
          </a:p>
          <a:p>
            <a:r>
              <a:rPr lang="en-US" altLang="zh-TW" sz="1050" dirty="0" smtClean="0"/>
              <a:t>- ZTE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0596" y="1784231"/>
            <a:ext cx="121465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Source</a:t>
            </a:r>
          </a:p>
          <a:p>
            <a:pPr algn="ctr"/>
            <a:r>
              <a:rPr lang="en-US" altLang="zh-TW" dirty="0" smtClean="0"/>
              <a:t>file</a:t>
            </a:r>
            <a:endParaRPr lang="zh-TW" alt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8166076" y="2107396"/>
            <a:ext cx="55766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17518" y="1784231"/>
            <a:ext cx="14655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Merge </a:t>
            </a:r>
          </a:p>
          <a:p>
            <a:pPr algn="ctr"/>
            <a:r>
              <a:rPr lang="en-US" altLang="zh-TW" dirty="0" smtClean="0"/>
              <a:t>NT</a:t>
            </a:r>
            <a:endParaRPr lang="zh-TW" alt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0776856" y="2107396"/>
            <a:ext cx="557667" cy="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1754" y="3645969"/>
            <a:ext cx="678862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SITE_DB</a:t>
            </a:r>
          </a:p>
          <a:p>
            <a:r>
              <a:rPr lang="en-US" altLang="zh-TW" sz="1050" dirty="0" smtClean="0"/>
              <a:t>SIMS</a:t>
            </a:r>
          </a:p>
          <a:p>
            <a:r>
              <a:rPr lang="en-US" altLang="zh-TW" sz="1050" dirty="0" smtClean="0"/>
              <a:t>MNIS</a:t>
            </a:r>
          </a:p>
          <a:p>
            <a:r>
              <a:rPr lang="en-US" altLang="zh-TW" sz="1050" dirty="0" smtClean="0"/>
              <a:t>(csv file)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631156" y="3077837"/>
            <a:ext cx="1967783" cy="153820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95606" y="3154441"/>
            <a:ext cx="2106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</a:rPr>
              <a:t>V3_Ericsson_CM_Parser_GSM.py</a:t>
            </a:r>
            <a:endParaRPr lang="zh-TW" altLang="zh-TW" sz="1050" dirty="0">
              <a:solidFill>
                <a:schemeClr val="bg1"/>
              </a:solidFill>
            </a:endParaRPr>
          </a:p>
          <a:p>
            <a:r>
              <a:rPr lang="en-US" altLang="zh-TW" sz="1050" dirty="0">
                <a:solidFill>
                  <a:schemeClr val="bg1"/>
                </a:solidFill>
              </a:rPr>
              <a:t>V3_Ericsson_CM_Parser_LTE.py</a:t>
            </a:r>
            <a:endParaRPr lang="zh-TW" altLang="zh-TW" sz="1050" dirty="0">
              <a:solidFill>
                <a:schemeClr val="bg1"/>
              </a:solidFill>
            </a:endParaRPr>
          </a:p>
          <a:p>
            <a:r>
              <a:rPr lang="en-US" altLang="zh-TW" sz="1050" dirty="0">
                <a:solidFill>
                  <a:schemeClr val="bg1"/>
                </a:solidFill>
              </a:rPr>
              <a:t>V3_Ericsson_CM_Parser_UMTS.py</a:t>
            </a:r>
            <a:endParaRPr lang="zh-TW" altLang="zh-TW" sz="1050" dirty="0">
              <a:solidFill>
                <a:schemeClr val="bg1"/>
              </a:solidFill>
            </a:endParaRPr>
          </a:p>
          <a:p>
            <a:r>
              <a:rPr lang="en-US" altLang="zh-TW" sz="1050" dirty="0">
                <a:solidFill>
                  <a:schemeClr val="bg1"/>
                </a:solidFill>
              </a:rPr>
              <a:t>V3_Huawei_CM_Parser_GSM.py</a:t>
            </a:r>
            <a:endParaRPr lang="zh-TW" altLang="zh-TW" sz="1050" dirty="0">
              <a:solidFill>
                <a:schemeClr val="bg1"/>
              </a:solidFill>
            </a:endParaRPr>
          </a:p>
          <a:p>
            <a:r>
              <a:rPr lang="en-US" altLang="zh-TW" sz="1050" dirty="0">
                <a:solidFill>
                  <a:schemeClr val="bg1"/>
                </a:solidFill>
              </a:rPr>
              <a:t>V3_ Huawei _CM_Parser_LTE.py</a:t>
            </a:r>
            <a:endParaRPr lang="zh-TW" altLang="zh-TW" sz="1050" dirty="0">
              <a:solidFill>
                <a:schemeClr val="bg1"/>
              </a:solidFill>
            </a:endParaRPr>
          </a:p>
          <a:p>
            <a:r>
              <a:rPr lang="en-US" altLang="zh-TW" sz="1050" dirty="0">
                <a:solidFill>
                  <a:schemeClr val="bg1"/>
                </a:solidFill>
              </a:rPr>
              <a:t>V3_ Huawei _CM_Parser_UMTS.py</a:t>
            </a:r>
            <a:endParaRPr lang="zh-TW" altLang="zh-TW" sz="1050" dirty="0">
              <a:solidFill>
                <a:schemeClr val="bg1"/>
              </a:solidFill>
            </a:endParaRPr>
          </a:p>
          <a:p>
            <a:r>
              <a:rPr lang="en-US" altLang="zh-TW" sz="1050" dirty="0">
                <a:solidFill>
                  <a:schemeClr val="bg1"/>
                </a:solidFill>
              </a:rPr>
              <a:t>…. </a:t>
            </a:r>
            <a:r>
              <a:rPr lang="en-US" altLang="zh-TW" sz="1050" dirty="0" err="1">
                <a:solidFill>
                  <a:schemeClr val="bg1"/>
                </a:solidFill>
              </a:rPr>
              <a:t>Etc</a:t>
            </a:r>
            <a:endParaRPr lang="zh-TW" altLang="zh-TW" sz="1050" dirty="0">
              <a:solidFill>
                <a:schemeClr val="bg1"/>
              </a:solidFill>
            </a:endParaRPr>
          </a:p>
          <a:p>
            <a:endParaRPr lang="zh-TW" altLang="en-US" sz="1050" dirty="0">
              <a:solidFill>
                <a:schemeClr val="bg1"/>
              </a:solidFill>
            </a:endParaRPr>
          </a:p>
        </p:txBody>
      </p:sp>
      <p:pic>
        <p:nvPicPr>
          <p:cNvPr id="22" name="Picture 2" descr="C:\Users\Chiaos\Desktop\下載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89" y="2952328"/>
            <a:ext cx="649813" cy="64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009747" y="3718927"/>
            <a:ext cx="1533466" cy="12234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NT_CELL.csv</a:t>
            </a:r>
          </a:p>
          <a:p>
            <a:r>
              <a:rPr lang="en-US" altLang="zh-TW" sz="1050" dirty="0" smtClean="0"/>
              <a:t>NT_ANTENNA.csv</a:t>
            </a:r>
            <a:endParaRPr lang="en-US" altLang="zh-TW" sz="1050" dirty="0"/>
          </a:p>
          <a:p>
            <a:r>
              <a:rPr lang="en-US" altLang="zh-TW" sz="1050" dirty="0" smtClean="0"/>
              <a:t>NT_NEIGHBOR.csv</a:t>
            </a:r>
          </a:p>
          <a:p>
            <a:r>
              <a:rPr lang="en-US" altLang="zh-TW" sz="1050" dirty="0" smtClean="0"/>
              <a:t>NT_RNC.csv</a:t>
            </a:r>
          </a:p>
          <a:p>
            <a:r>
              <a:rPr lang="en-US" altLang="zh-TW" sz="1050" dirty="0" smtClean="0"/>
              <a:t>NT_CELL_LTE.csv</a:t>
            </a:r>
          </a:p>
          <a:p>
            <a:r>
              <a:rPr lang="en-US" altLang="zh-TW" sz="1050" dirty="0" smtClean="0"/>
              <a:t>NT_ANTENNA_LTE.csv</a:t>
            </a:r>
          </a:p>
          <a:p>
            <a:r>
              <a:rPr lang="en-US" altLang="zh-TW" sz="1050" dirty="0" smtClean="0"/>
              <a:t>……</a:t>
            </a:r>
            <a:r>
              <a:rPr lang="en-US" altLang="zh-TW" sz="1050" dirty="0" err="1" smtClean="0"/>
              <a:t>etc</a:t>
            </a:r>
            <a:endParaRPr lang="en-US" altLang="zh-TW" sz="105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508996" y="1784501"/>
            <a:ext cx="136330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Parser output</a:t>
            </a:r>
            <a:endParaRPr lang="zh-TW" alt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5657554" y="2107396"/>
            <a:ext cx="55766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Chiaos\Desktop\下載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41" y="2947103"/>
            <a:ext cx="649813" cy="64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762065" y="3784363"/>
            <a:ext cx="857166" cy="10618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ALU_LTE</a:t>
            </a:r>
          </a:p>
          <a:p>
            <a:r>
              <a:rPr lang="en-US" altLang="zh-TW" sz="1050" dirty="0" smtClean="0"/>
              <a:t>ALU_UMTS</a:t>
            </a:r>
          </a:p>
          <a:p>
            <a:r>
              <a:rPr lang="en-US" altLang="zh-TW" sz="1050" dirty="0" smtClean="0"/>
              <a:t>ALU_GSM</a:t>
            </a:r>
          </a:p>
          <a:p>
            <a:r>
              <a:rPr lang="en-US" altLang="zh-TW" sz="1050" dirty="0" smtClean="0"/>
              <a:t>NSN_LTE</a:t>
            </a:r>
          </a:p>
          <a:p>
            <a:r>
              <a:rPr lang="en-US" altLang="zh-TW" sz="1050" dirty="0" smtClean="0"/>
              <a:t>NSN_UMTS</a:t>
            </a:r>
          </a:p>
          <a:p>
            <a:r>
              <a:rPr lang="en-US" altLang="zh-TW" sz="1050" dirty="0" smtClean="0"/>
              <a:t>…</a:t>
            </a:r>
            <a:r>
              <a:rPr lang="en-US" altLang="zh-TW" sz="1050" dirty="0" err="1" smtClean="0"/>
              <a:t>etc</a:t>
            </a:r>
            <a:endParaRPr lang="en-US" altLang="zh-TW" sz="1050" dirty="0" smtClean="0"/>
          </a:p>
        </p:txBody>
      </p:sp>
    </p:spTree>
    <p:extLst>
      <p:ext uri="{BB962C8B-B14F-4D97-AF65-F5344CB8AC3E}">
        <p14:creationId xmlns:p14="http://schemas.microsoft.com/office/powerpoint/2010/main" val="21509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NT2 flow (Hilo)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483" y="1634986"/>
            <a:ext cx="14700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Parser output</a:t>
            </a:r>
          </a:p>
          <a:p>
            <a:pPr algn="ctr"/>
            <a:r>
              <a:rPr lang="en-US" altLang="zh-TW" dirty="0" smtClean="0"/>
              <a:t>(Hilo Input) 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4419" y="1634986"/>
            <a:ext cx="9001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create</a:t>
            </a:r>
          </a:p>
          <a:p>
            <a:pPr algn="ctr"/>
            <a:r>
              <a:rPr lang="en-US" altLang="zh-TW" dirty="0" err="1" smtClean="0"/>
              <a:t>voronoi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3394" y="1634986"/>
            <a:ext cx="15368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Hilo_input</a:t>
            </a:r>
            <a:r>
              <a:rPr lang="en-US" altLang="zh-TW" dirty="0" smtClean="0"/>
              <a:t>&amp; </a:t>
            </a:r>
            <a:r>
              <a:rPr lang="en-US" altLang="zh-TW" dirty="0" err="1" smtClean="0"/>
              <a:t>covmo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9125" y="1773485"/>
            <a:ext cx="10081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NT Hilo</a:t>
            </a:r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16114" y="1634986"/>
            <a:ext cx="96889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Hilo output</a:t>
            </a:r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23886" y="1634986"/>
            <a:ext cx="7200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Load to DB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011791" y="1958151"/>
            <a:ext cx="42433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Chiaos\Desktop\下載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24" y="2610276"/>
            <a:ext cx="649813" cy="64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9446" y="3260089"/>
            <a:ext cx="1221988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NT_CELL.csv</a:t>
            </a:r>
          </a:p>
          <a:p>
            <a:r>
              <a:rPr lang="en-US" altLang="zh-TW" sz="1100" dirty="0" smtClean="0"/>
              <a:t>NT_ANTENNA.csv</a:t>
            </a:r>
          </a:p>
          <a:p>
            <a:r>
              <a:rPr lang="en-US" altLang="zh-TW" sz="1100" dirty="0" smtClean="0"/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2077" y="3270096"/>
            <a:ext cx="1722767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NT_VORONOI_GSM.csv</a:t>
            </a:r>
          </a:p>
          <a:p>
            <a:r>
              <a:rPr lang="en-US" altLang="zh-TW" sz="1100" dirty="0" smtClean="0"/>
              <a:t>NT_VORONOI_UMTS.csv</a:t>
            </a:r>
          </a:p>
          <a:p>
            <a:r>
              <a:rPr lang="en-US" altLang="zh-TW" sz="1100" dirty="0" smtClean="0"/>
              <a:t>NT_VORONOI_LTE.csv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1938" y="2789727"/>
            <a:ext cx="1578751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Voronoi_all.jar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" name="Picture 2" descr="C:\Users\Chiaos\Desktop\下載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72" y="2610275"/>
            <a:ext cx="670535" cy="6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655465" y="3260089"/>
            <a:ext cx="1631984" cy="11079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NT_CELL.csv</a:t>
            </a:r>
          </a:p>
          <a:p>
            <a:r>
              <a:rPr lang="en-US" altLang="zh-TW" sz="1100" dirty="0" smtClean="0"/>
              <a:t>NT_ANTENNA.csv</a:t>
            </a:r>
          </a:p>
          <a:p>
            <a:r>
              <a:rPr lang="en-US" altLang="zh-TW" sz="1100" dirty="0" smtClean="0"/>
              <a:t>…</a:t>
            </a:r>
          </a:p>
          <a:p>
            <a:r>
              <a:rPr lang="en-US" altLang="zh-TW" sz="1100" dirty="0" smtClean="0"/>
              <a:t>…</a:t>
            </a:r>
          </a:p>
          <a:p>
            <a:r>
              <a:rPr lang="en-US" altLang="zh-TW" sz="1100" dirty="0" smtClean="0"/>
              <a:t>NT_VORONOI_UMTS.csv</a:t>
            </a:r>
          </a:p>
          <a:p>
            <a:r>
              <a:rPr lang="en-US" altLang="zh-TW" sz="1100" dirty="0" smtClean="0"/>
              <a:t>…</a:t>
            </a:r>
            <a:endParaRPr lang="zh-TW" altLang="en-US" sz="1100" dirty="0"/>
          </a:p>
        </p:txBody>
      </p:sp>
      <p:pic>
        <p:nvPicPr>
          <p:cNvPr id="22" name="Picture 2" descr="C:\Users\Chiaos\Desktop\下載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55" y="4618953"/>
            <a:ext cx="640231" cy="64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662688" y="5259185"/>
            <a:ext cx="1934263" cy="76944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d</a:t>
            </a:r>
            <a:r>
              <a:rPr lang="en-US" altLang="zh-TW" sz="1100" dirty="0" smtClean="0"/>
              <a:t>im_mnc.csv</a:t>
            </a:r>
          </a:p>
          <a:p>
            <a:r>
              <a:rPr lang="en-US" altLang="zh-TW" sz="1100" dirty="0"/>
              <a:t>s</a:t>
            </a:r>
            <a:r>
              <a:rPr lang="en-US" altLang="zh-TW" sz="1100" dirty="0" smtClean="0"/>
              <a:t>ys_mcc.csv</a:t>
            </a:r>
          </a:p>
          <a:p>
            <a:r>
              <a:rPr lang="en-US" altLang="zh-TW" sz="1100" dirty="0"/>
              <a:t>d</a:t>
            </a:r>
            <a:r>
              <a:rPr lang="en-US" altLang="zh-TW" sz="1100" dirty="0" smtClean="0"/>
              <a:t>im_cluster_group.csv</a:t>
            </a:r>
          </a:p>
          <a:p>
            <a:r>
              <a:rPr lang="en-US" altLang="zh-TW" sz="1100" dirty="0"/>
              <a:t>d</a:t>
            </a:r>
            <a:r>
              <a:rPr lang="en-US" altLang="zh-TW" sz="1100" dirty="0" smtClean="0"/>
              <a:t>im_sub_region_mapping.csv</a:t>
            </a:r>
            <a:endParaRPr lang="zh-TW" altLang="en-US" sz="1100" dirty="0"/>
          </a:p>
        </p:txBody>
      </p:sp>
      <p:pic>
        <p:nvPicPr>
          <p:cNvPr id="24" name="Picture 2" descr="C:\Users\Chiaos\Desktop\下載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012" y="2610276"/>
            <a:ext cx="670535" cy="6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688457" y="3280811"/>
            <a:ext cx="1993794" cy="11079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NT2_CELL_UMTS.csv</a:t>
            </a:r>
          </a:p>
          <a:p>
            <a:r>
              <a:rPr lang="en-US" altLang="zh-TW" sz="1100" dirty="0" smtClean="0"/>
              <a:t>NT2_ANTENNA_UMTS.csv</a:t>
            </a:r>
          </a:p>
          <a:p>
            <a:r>
              <a:rPr lang="en-US" altLang="zh-TW" sz="1100" dirty="0" smtClean="0"/>
              <a:t>…</a:t>
            </a:r>
          </a:p>
          <a:p>
            <a:r>
              <a:rPr lang="en-US" altLang="zh-TW" sz="1100" dirty="0" smtClean="0"/>
              <a:t>NT2_NBR_VORONOI_UMTS.csv</a:t>
            </a:r>
          </a:p>
          <a:p>
            <a:r>
              <a:rPr lang="en-US" altLang="zh-TW" sz="1100" dirty="0" smtClean="0"/>
              <a:t>NT2_CLUSTER_UMTS.csv</a:t>
            </a:r>
          </a:p>
          <a:p>
            <a:r>
              <a:rPr lang="en-US" altLang="zh-TW" sz="1100" dirty="0" smtClean="0"/>
              <a:t>NT2_ANTENNA_INFO.csv</a:t>
            </a:r>
          </a:p>
        </p:txBody>
      </p:sp>
      <p:pic>
        <p:nvPicPr>
          <p:cNvPr id="26" name="Picture 3" descr="C:\Users\Chiaos\Desktop\下載 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232" y="2654326"/>
            <a:ext cx="792088" cy="9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863829" y="3650143"/>
            <a:ext cx="105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Database</a:t>
            </a:r>
            <a:endParaRPr lang="zh-TW" alt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652686" y="2534019"/>
            <a:ext cx="2064327" cy="2232248"/>
            <a:chOff x="6442588" y="2552892"/>
            <a:chExt cx="2064327" cy="2232248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6442588" y="2552892"/>
              <a:ext cx="1872209" cy="22322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9680" y="2613209"/>
              <a:ext cx="1745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>
                  <a:solidFill>
                    <a:schemeClr val="bg1"/>
                  </a:solidFill>
                </a:rPr>
                <a:t>NT_Hilo_pu</a:t>
              </a:r>
              <a:r>
                <a:rPr lang="en-US" altLang="zh-TW" sz="1400" dirty="0" smtClean="0">
                  <a:solidFill>
                    <a:schemeClr val="bg1"/>
                  </a:solidFill>
                </a:rPr>
                <a:t>_</a:t>
              </a:r>
            </a:p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enodeb_mapping.py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39680" y="3153216"/>
              <a:ext cx="178081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</a:rPr>
                <a:t>NT_Hilo_GSM.py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39680" y="3491770"/>
              <a:ext cx="18672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</a:rPr>
                <a:t>NT_Hilo_UMTS.py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39680" y="3822849"/>
              <a:ext cx="178081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solidFill>
                    <a:schemeClr val="bg1"/>
                  </a:solidFill>
                </a:rPr>
                <a:t>NT_Hilo_LTE.py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39680" y="4151803"/>
              <a:ext cx="158473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solidFill>
                    <a:schemeClr val="bg1"/>
                  </a:solidFill>
                </a:rPr>
                <a:t>NT_Hilo</a:t>
              </a:r>
              <a:r>
                <a:rPr lang="en-US" altLang="zh-TW" sz="1600" dirty="0">
                  <a:solidFill>
                    <a:schemeClr val="bg1"/>
                  </a:solidFill>
                </a:rPr>
                <a:t>_</a:t>
              </a:r>
              <a:endParaRPr lang="en-US" altLang="zh-TW" sz="1600" dirty="0" smtClean="0">
                <a:solidFill>
                  <a:schemeClr val="bg1"/>
                </a:solidFill>
              </a:endParaRPr>
            </a:p>
            <a:p>
              <a:r>
                <a:rPr lang="en-US" altLang="zh-TW" sz="1600" dirty="0" smtClean="0">
                  <a:solidFill>
                    <a:schemeClr val="bg1"/>
                  </a:solidFill>
                </a:rPr>
                <a:t>antenna_info.py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8968" y="2682005"/>
              <a:ext cx="2641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/>
                  </a:solidFill>
                </a:rPr>
                <a:t>●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8968" y="3200964"/>
              <a:ext cx="2641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/>
                  </a:solidFill>
                </a:rPr>
                <a:t>●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78968" y="3537195"/>
              <a:ext cx="2641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/>
                  </a:solidFill>
                </a:rPr>
                <a:t>●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78968" y="3873426"/>
              <a:ext cx="2641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/>
                  </a:solidFill>
                </a:rPr>
                <a:t>●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8968" y="4209656"/>
              <a:ext cx="2641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>
                  <a:solidFill>
                    <a:schemeClr val="bg1"/>
                  </a:solidFill>
                </a:rPr>
                <a:t>●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>
            <a:off x="2172816" y="1958151"/>
            <a:ext cx="42433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 bwMode="auto">
          <a:xfrm>
            <a:off x="6487521" y="1958151"/>
            <a:ext cx="42433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>
            <a:off x="8434510" y="1958151"/>
            <a:ext cx="42433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>
            <a:off x="10342283" y="1958151"/>
            <a:ext cx="42433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843" y="111111"/>
            <a:ext cx="10908166" cy="506497"/>
          </a:xfrm>
        </p:spPr>
        <p:txBody>
          <a:bodyPr/>
          <a:lstStyle/>
          <a:p>
            <a:r>
              <a:rPr lang="en-US" altLang="zh-TW" dirty="0" smtClean="0"/>
              <a:t>NT terms</a:t>
            </a:r>
            <a:endParaRPr lang="zh-TW" altLang="en-US" dirty="0"/>
          </a:p>
        </p:txBody>
      </p:sp>
      <p:pic>
        <p:nvPicPr>
          <p:cNvPr id="5" name="Content Placeholder 4" descr="C:\Users\Chiaos\Desktop\cell_symbol1.png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2" r="19254"/>
          <a:stretch/>
        </p:blipFill>
        <p:spPr bwMode="auto">
          <a:xfrm>
            <a:off x="4519930" y="1778240"/>
            <a:ext cx="2314623" cy="364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782422" y="4606078"/>
            <a:ext cx="13803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Cell identity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82422" y="5005061"/>
            <a:ext cx="138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PCI</a:t>
            </a:r>
          </a:p>
          <a:p>
            <a:r>
              <a:rPr lang="en-US" altLang="zh-TW" dirty="0" smtClean="0"/>
              <a:t>RSI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82422" y="1995321"/>
            <a:ext cx="221566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Antenna parameters</a:t>
            </a:r>
            <a:endParaRPr lang="zh-TW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098434" y="941548"/>
            <a:ext cx="1922584" cy="5079176"/>
            <a:chOff x="2098434" y="941548"/>
            <a:chExt cx="1922584" cy="5079176"/>
          </a:xfrm>
        </p:grpSpPr>
        <p:sp>
          <p:nvSpPr>
            <p:cNvPr id="9" name="TextBox 8"/>
            <p:cNvSpPr txBox="1"/>
            <p:nvPr/>
          </p:nvSpPr>
          <p:spPr>
            <a:xfrm>
              <a:off x="2098434" y="1326957"/>
              <a:ext cx="192258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ENODEB_ID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CELL_ID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98434" y="2559769"/>
              <a:ext cx="18288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INDOOR</a:t>
              </a:r>
            </a:p>
            <a:p>
              <a:r>
                <a:rPr lang="en-US" altLang="zh-TW" dirty="0" smtClean="0"/>
                <a:t>ENODEB_NAME</a:t>
              </a:r>
            </a:p>
            <a:p>
              <a:r>
                <a:rPr lang="en-US" altLang="zh-TW" dirty="0" smtClean="0"/>
                <a:t>CELL_NAME</a:t>
              </a:r>
            </a:p>
            <a:p>
              <a:r>
                <a:rPr lang="en-US" altLang="zh-TW" dirty="0" smtClean="0"/>
                <a:t>VENDOR</a:t>
              </a:r>
            </a:p>
            <a:p>
              <a:r>
                <a:rPr lang="en-US" altLang="zh-TW" dirty="0" smtClean="0"/>
                <a:t>REGION</a:t>
              </a:r>
            </a:p>
            <a:p>
              <a:r>
                <a:rPr lang="en-US" altLang="zh-TW" dirty="0" smtClean="0"/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98434" y="941548"/>
              <a:ext cx="96129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Cell key</a:t>
              </a:r>
              <a:endParaRPr lang="zh-TW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98434" y="2152729"/>
              <a:ext cx="141263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Cell property</a:t>
              </a:r>
              <a:endParaRPr lang="zh-TW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98434" y="4459561"/>
              <a:ext cx="1236785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Frequency</a:t>
              </a:r>
              <a:endParaRPr lang="zh-TW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98434" y="4820395"/>
              <a:ext cx="141859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DL_EARFCN</a:t>
              </a:r>
            </a:p>
            <a:p>
              <a:r>
                <a:rPr lang="en-US" altLang="zh-TW" dirty="0" smtClean="0"/>
                <a:t>BWCHANNEL</a:t>
              </a:r>
            </a:p>
            <a:p>
              <a:r>
                <a:rPr lang="en-US" altLang="zh-TW" dirty="0" smtClean="0"/>
                <a:t>EUTRABAND</a:t>
              </a:r>
            </a:p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82422" y="936539"/>
            <a:ext cx="105507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Location 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82422" y="1305871"/>
            <a:ext cx="129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LONGITUDE</a:t>
            </a:r>
          </a:p>
          <a:p>
            <a:r>
              <a:rPr lang="en-US" altLang="zh-TW" dirty="0" smtClean="0"/>
              <a:t>LATITUDE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82422" y="2421270"/>
            <a:ext cx="1867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AZIMUTH</a:t>
            </a:r>
          </a:p>
          <a:p>
            <a:r>
              <a:rPr lang="en-US" altLang="zh-TW" dirty="0" smtClean="0"/>
              <a:t>GAIN</a:t>
            </a:r>
          </a:p>
          <a:p>
            <a:r>
              <a:rPr lang="en-US" altLang="zh-TW" dirty="0" smtClean="0"/>
              <a:t>POWER</a:t>
            </a:r>
          </a:p>
          <a:p>
            <a:r>
              <a:rPr lang="en-US" altLang="zh-TW" dirty="0" smtClean="0"/>
              <a:t>BEAM</a:t>
            </a:r>
          </a:p>
          <a:p>
            <a:r>
              <a:rPr lang="en-US" altLang="zh-TW" dirty="0" smtClean="0"/>
              <a:t>TILT</a:t>
            </a:r>
          </a:p>
          <a:p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79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terms – </a:t>
            </a:r>
            <a:r>
              <a:rPr lang="en-US" altLang="zh-TW" dirty="0" smtClean="0"/>
              <a:t>antenna pattern</a:t>
            </a:r>
            <a:endParaRPr lang="zh-TW" altLang="en-US" dirty="0"/>
          </a:p>
        </p:txBody>
      </p:sp>
      <p:pic>
        <p:nvPicPr>
          <p:cNvPr id="6146" name="Picture 2" descr="C:\Users\Chiaos\Desktop\0900aecd806a1a3e_null_null_null_08_07_07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56" y="920015"/>
            <a:ext cx="6879736" cy="52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40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NT terms – Neighbor (LTE) 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51931" y="1166502"/>
            <a:ext cx="14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CM </a:t>
            </a:r>
            <a:r>
              <a:rPr lang="en-US" altLang="zh-TW" dirty="0" err="1" smtClean="0"/>
              <a:t>neighbior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16304" y="116650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Voronoi</a:t>
            </a:r>
            <a:r>
              <a:rPr lang="en-US" altLang="zh-TW" dirty="0" smtClean="0"/>
              <a:t> neighbor</a:t>
            </a:r>
            <a:endParaRPr lang="zh-TW" altLang="en-US" dirty="0"/>
          </a:p>
        </p:txBody>
      </p:sp>
      <p:pic>
        <p:nvPicPr>
          <p:cNvPr id="7170" name="Picture 2" descr="C:\Users\Chiaos\Desktop\1200px-Euclidean_Voronoi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162" y="1833547"/>
            <a:ext cx="4109662" cy="410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hiaos\Desktop\Non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99" y="1833547"/>
            <a:ext cx="5466981" cy="426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3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NT terms – Neighbor </a:t>
            </a:r>
            <a:r>
              <a:rPr lang="en-US" altLang="zh-TW" dirty="0"/>
              <a:t>(LTE) </a:t>
            </a:r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51931" y="1166502"/>
            <a:ext cx="14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CM </a:t>
            </a:r>
            <a:r>
              <a:rPr lang="en-US" altLang="zh-TW" dirty="0" err="1" smtClean="0"/>
              <a:t>neighbior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6304" y="1166502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Voronoi</a:t>
            </a:r>
            <a:r>
              <a:rPr lang="en-US" altLang="zh-TW" dirty="0" smtClean="0"/>
              <a:t> neighbor</a:t>
            </a:r>
            <a:endParaRPr lang="zh-TW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398912" y="1619808"/>
            <a:ext cx="4489939" cy="4384431"/>
            <a:chOff x="328246" y="1641231"/>
            <a:chExt cx="4489939" cy="4384431"/>
          </a:xfrm>
        </p:grpSpPr>
        <p:pic>
          <p:nvPicPr>
            <p:cNvPr id="8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291246" y="2524509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150949" y="3370594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982908" y="2083079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3315638" y="2794142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1435462" y="2829309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1118178" y="4835980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150948" y="4681556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4217935" y="2845079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3358046" y="4409902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3455934" y="5277410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837585" y="3940978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534306" y="1862364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28246" y="1641231"/>
              <a:ext cx="4489939" cy="438443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09088" y="1627903"/>
            <a:ext cx="4489939" cy="4384431"/>
            <a:chOff x="328246" y="1641231"/>
            <a:chExt cx="4489939" cy="4384431"/>
          </a:xfrm>
        </p:grpSpPr>
        <p:pic>
          <p:nvPicPr>
            <p:cNvPr id="23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291246" y="2524509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150949" y="3370594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982908" y="2083079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3315638" y="2794142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1435462" y="2829309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1118178" y="4835980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150948" y="4681556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4217935" y="2845079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3358046" y="4409902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3455934" y="5277410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837585" y="3940978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534306" y="1862364"/>
              <a:ext cx="280593" cy="441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328246" y="1641231"/>
              <a:ext cx="4489939" cy="438443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2568" y="4857821"/>
            <a:ext cx="998693" cy="1146418"/>
            <a:chOff x="161892" y="4668228"/>
            <a:chExt cx="998693" cy="1146418"/>
          </a:xfrm>
        </p:grpSpPr>
        <p:pic>
          <p:nvPicPr>
            <p:cNvPr id="37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20507" y="4789505"/>
              <a:ext cx="140297" cy="22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20507" y="5104005"/>
              <a:ext cx="140297" cy="22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C:\Users\Chiaos\Desktop\cell_symbol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2" r="19254"/>
            <a:stretch/>
          </p:blipFill>
          <p:spPr bwMode="auto">
            <a:xfrm>
              <a:off x="220507" y="5418505"/>
              <a:ext cx="140297" cy="22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80117" y="4774155"/>
              <a:ext cx="504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ME</a:t>
              </a:r>
              <a:endParaRPr lang="zh-TW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0117" y="5103357"/>
              <a:ext cx="780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My NBR</a:t>
              </a:r>
              <a:endParaRPr lang="zh-TW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0117" y="5432559"/>
              <a:ext cx="780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/>
                <a:t>Not NBR</a:t>
              </a:r>
              <a:endParaRPr lang="zh-TW" alt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1892" y="4668228"/>
              <a:ext cx="858016" cy="1146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9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 smtClean="0"/>
              <a:t>Csv</a:t>
            </a:r>
            <a:r>
              <a:rPr lang="en-US" altLang="zh-TW" dirty="0"/>
              <a:t>: \\internal1\temp\Chiaos\NT_Introduction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Schema: \\192.168.3.242\Project3\CovMo\TableSchema\NT</a:t>
            </a:r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Have a look</a:t>
            </a:r>
            <a:r>
              <a:rPr lang="en-US" altLang="zh-TW" dirty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6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6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9938" y="2903040"/>
            <a:ext cx="41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Basic concept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779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606748" y="1016363"/>
            <a:ext cx="10908166" cy="4866695"/>
          </a:xfrm>
        </p:spPr>
        <p:txBody>
          <a:bodyPr/>
          <a:lstStyle/>
          <a:p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quick way to learn mobile network</a:t>
            </a:r>
            <a:endParaRPr lang="pl-PL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Beginners…</a:t>
            </a:r>
            <a:endParaRPr lang="zh-TW" alt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96" y="3437490"/>
            <a:ext cx="572798" cy="97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「data center icon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45" y="2777080"/>
            <a:ext cx="20478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13" y="3207110"/>
            <a:ext cx="11239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118338" y="3949354"/>
            <a:ext cx="140677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99384" y="3949354"/>
            <a:ext cx="140677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Welcome to the real world!</a:t>
            </a:r>
            <a:endParaRPr lang="zh-TW" altLang="en-US" dirty="0"/>
          </a:p>
        </p:txBody>
      </p:sp>
      <p:pic>
        <p:nvPicPr>
          <p:cNvPr id="5" name="Picture 2" descr="http://www.telecomhall.com/Data/Sites/1/siteimages/course/030/course_030_d.jpg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02" y="1101970"/>
            <a:ext cx="9682256" cy="490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telecom terms </a:t>
            </a:r>
            <a:endParaRPr lang="zh-TW" altLang="en-US" dirty="0"/>
          </a:p>
        </p:txBody>
      </p:sp>
      <p:pic>
        <p:nvPicPr>
          <p:cNvPr id="2050" name="Picture 2" descr="C:\Users\Chiaos\Desktop\active_anntenna_worksho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"/>
          <a:stretch/>
        </p:blipFill>
        <p:spPr bwMode="auto">
          <a:xfrm>
            <a:off x="327272" y="1033462"/>
            <a:ext cx="7152054" cy="50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3415" y="1213283"/>
            <a:ext cx="9815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Antenna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614966" y="1582615"/>
            <a:ext cx="1128236" cy="879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5075" y="3493476"/>
            <a:ext cx="5332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Site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4402" y="2664041"/>
            <a:ext cx="5332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Cell </a:t>
            </a:r>
            <a:endParaRPr lang="zh-TW" alt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4700961" y="2113111"/>
            <a:ext cx="387228" cy="31300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ight Brace 15"/>
          <p:cNvSpPr/>
          <p:nvPr/>
        </p:nvSpPr>
        <p:spPr>
          <a:xfrm>
            <a:off x="3563818" y="2309446"/>
            <a:ext cx="281354" cy="10785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25509" y="1028617"/>
            <a:ext cx="24266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Terms in different tech</a:t>
            </a:r>
            <a:endParaRPr lang="zh-TW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22579" y="1582615"/>
            <a:ext cx="504092" cy="369332"/>
          </a:xfrm>
          <a:prstGeom prst="rect">
            <a:avLst/>
          </a:prstGeom>
          <a:solidFill>
            <a:srgbClr val="77A3E3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2G</a:t>
            </a:r>
            <a:endParaRPr lang="zh-TW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22579" y="2096458"/>
            <a:ext cx="504092" cy="369332"/>
          </a:xfrm>
          <a:prstGeom prst="rect">
            <a:avLst/>
          </a:prstGeom>
          <a:solidFill>
            <a:srgbClr val="77A3E3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3</a:t>
            </a:r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22579" y="2610301"/>
            <a:ext cx="504092" cy="369332"/>
          </a:xfrm>
          <a:prstGeom prst="rect">
            <a:avLst/>
          </a:prstGeom>
          <a:solidFill>
            <a:srgbClr val="77A3E3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4</a:t>
            </a:r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722579" y="3124144"/>
            <a:ext cx="504092" cy="369332"/>
          </a:xfrm>
          <a:prstGeom prst="rect">
            <a:avLst/>
          </a:prstGeom>
          <a:solidFill>
            <a:srgbClr val="77A3E3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5</a:t>
            </a:r>
            <a:r>
              <a:rPr lang="en-US" altLang="zh-TW" b="1" dirty="0" smtClean="0"/>
              <a:t>G</a:t>
            </a:r>
            <a:endParaRPr lang="zh-TW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295782" y="1582615"/>
            <a:ext cx="9815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Antenna</a:t>
            </a:r>
            <a:endParaRPr lang="zh-TW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15953" y="1579711"/>
            <a:ext cx="5332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Cell </a:t>
            </a:r>
            <a:endParaRPr lang="zh-TW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087796" y="1582615"/>
            <a:ext cx="5332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Site</a:t>
            </a:r>
            <a:endParaRPr lang="zh-TW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59640" y="1579711"/>
            <a:ext cx="53893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BSC</a:t>
            </a:r>
            <a:endParaRPr lang="zh-TW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307506" y="2098428"/>
            <a:ext cx="9815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Antenna</a:t>
            </a:r>
            <a:endParaRPr lang="zh-TW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27677" y="2095524"/>
            <a:ext cx="5332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Cell </a:t>
            </a:r>
            <a:endParaRPr lang="zh-TW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099520" y="2098428"/>
            <a:ext cx="5332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Site</a:t>
            </a:r>
            <a:endParaRPr lang="zh-TW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771364" y="2095524"/>
            <a:ext cx="5822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RNC</a:t>
            </a:r>
            <a:endParaRPr lang="zh-TW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07506" y="2626074"/>
            <a:ext cx="9815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Antenna</a:t>
            </a:r>
            <a:endParaRPr lang="zh-TW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427677" y="2623170"/>
            <a:ext cx="5332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Cell </a:t>
            </a:r>
            <a:endParaRPr lang="zh-TW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099520" y="2626074"/>
            <a:ext cx="89960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Enodeb</a:t>
            </a:r>
            <a:endParaRPr lang="zh-TW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097638" y="2640595"/>
            <a:ext cx="45076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</a:t>
            </a:r>
            <a:endParaRPr lang="zh-TW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07506" y="3124144"/>
            <a:ext cx="9815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Antenna</a:t>
            </a:r>
            <a:endParaRPr lang="zh-TW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427677" y="3121240"/>
            <a:ext cx="53322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Cell </a:t>
            </a:r>
            <a:endParaRPr lang="zh-TW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099520" y="3124144"/>
            <a:ext cx="8963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gnodeb</a:t>
            </a:r>
            <a:endParaRPr lang="zh-TW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111331" y="3121240"/>
            <a:ext cx="45076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mtClean="0"/>
              <a:t>PU</a:t>
            </a:r>
            <a:endParaRPr lang="zh-TW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25509" y="4156266"/>
            <a:ext cx="1410501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UE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sz="1400" dirty="0" smtClean="0"/>
              <a:t>(user equipment)</a:t>
            </a:r>
            <a:endParaRPr lang="zh-TW" altLang="en-US" sz="1400" dirty="0"/>
          </a:p>
        </p:txBody>
      </p:sp>
      <p:pic>
        <p:nvPicPr>
          <p:cNvPr id="50" name="Picture 2" descr="C:\Users\Chiaos\Desktop\Nonam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23128" r="7039" b="4854"/>
          <a:stretch/>
        </p:blipFill>
        <p:spPr bwMode="auto">
          <a:xfrm>
            <a:off x="7763611" y="4895377"/>
            <a:ext cx="4228493" cy="102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6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NT on the map</a:t>
            </a:r>
            <a:endParaRPr lang="zh-TW" altLang="en-US" dirty="0"/>
          </a:p>
        </p:txBody>
      </p:sp>
      <p:pic>
        <p:nvPicPr>
          <p:cNvPr id="3074" name="Picture 2" descr="C:\Users\Chiaos\Desktop\No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72" y="854198"/>
            <a:ext cx="9102359" cy="546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2431" y="3008549"/>
            <a:ext cx="6799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/>
              <a:t>How </a:t>
            </a:r>
            <a:r>
              <a:rPr lang="en-US" altLang="zh-TW" sz="4400" b="1" dirty="0" err="1" smtClean="0"/>
              <a:t>CovMo</a:t>
            </a:r>
            <a:r>
              <a:rPr lang="en-US" altLang="zh-TW" sz="4400" b="1" dirty="0" smtClean="0"/>
              <a:t> work with NT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6822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CovMo</a:t>
            </a:r>
            <a:r>
              <a:rPr lang="en-US" altLang="zh-TW" dirty="0" smtClean="0"/>
              <a:t> data flow 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5402" y="2267019"/>
            <a:ext cx="125437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NT Parser</a:t>
            </a:r>
            <a:endParaRPr lang="zh-TW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5327" y="2128519"/>
            <a:ext cx="1254370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Event</a:t>
            </a:r>
          </a:p>
          <a:p>
            <a:pPr algn="ctr"/>
            <a:r>
              <a:rPr lang="en-US" altLang="zh-TW" dirty="0" smtClean="0"/>
              <a:t>Parser</a:t>
            </a:r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29059" y="3453227"/>
            <a:ext cx="1406770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Geo Engine</a:t>
            </a:r>
          </a:p>
          <a:p>
            <a:pPr algn="ctr"/>
            <a:r>
              <a:rPr lang="en-US" altLang="zh-TW" dirty="0" smtClean="0"/>
              <a:t>(Positioning)</a:t>
            </a:r>
            <a:endParaRPr lang="zh-TW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6535" y="3591726"/>
            <a:ext cx="1477108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Optimization</a:t>
            </a:r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3319" y="3457253"/>
            <a:ext cx="1623647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AWK</a:t>
            </a:r>
          </a:p>
          <a:p>
            <a:pPr algn="ctr"/>
            <a:r>
              <a:rPr lang="en-US" altLang="zh-TW" dirty="0" smtClean="0"/>
              <a:t>(aggregation)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13326" y="3618912"/>
            <a:ext cx="125437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base</a:t>
            </a:r>
            <a:endParaRPr lang="zh-TW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06545" y="4833824"/>
            <a:ext cx="125437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GUI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729" y="1327392"/>
            <a:ext cx="599716" cy="369332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2655" y="1327392"/>
            <a:ext cx="599716" cy="369332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672713" y="1890100"/>
            <a:ext cx="246185" cy="234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Down Arrow 18"/>
          <p:cNvSpPr/>
          <p:nvPr/>
        </p:nvSpPr>
        <p:spPr>
          <a:xfrm>
            <a:off x="3759420" y="1843208"/>
            <a:ext cx="246185" cy="234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ight Arrow 19"/>
          <p:cNvSpPr/>
          <p:nvPr/>
        </p:nvSpPr>
        <p:spPr>
          <a:xfrm>
            <a:off x="2698479" y="2357338"/>
            <a:ext cx="375139" cy="18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Right Arrow 21"/>
          <p:cNvSpPr/>
          <p:nvPr/>
        </p:nvSpPr>
        <p:spPr>
          <a:xfrm>
            <a:off x="9462693" y="3686071"/>
            <a:ext cx="375139" cy="18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ight Arrow 22"/>
          <p:cNvSpPr/>
          <p:nvPr/>
        </p:nvSpPr>
        <p:spPr>
          <a:xfrm>
            <a:off x="4375796" y="3690099"/>
            <a:ext cx="375139" cy="18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ight Arrow 23"/>
          <p:cNvSpPr/>
          <p:nvPr/>
        </p:nvSpPr>
        <p:spPr>
          <a:xfrm>
            <a:off x="7043714" y="3682045"/>
            <a:ext cx="375139" cy="18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Down Arrow 24"/>
          <p:cNvSpPr/>
          <p:nvPr/>
        </p:nvSpPr>
        <p:spPr>
          <a:xfrm>
            <a:off x="10634084" y="4173922"/>
            <a:ext cx="199292" cy="36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Down Arrow 25"/>
          <p:cNvSpPr/>
          <p:nvPr/>
        </p:nvSpPr>
        <p:spPr>
          <a:xfrm>
            <a:off x="3560128" y="2931276"/>
            <a:ext cx="199292" cy="369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Down Arrow 26"/>
          <p:cNvSpPr/>
          <p:nvPr/>
        </p:nvSpPr>
        <p:spPr>
          <a:xfrm rot="18600000">
            <a:off x="2312246" y="2841443"/>
            <a:ext cx="214113" cy="549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8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CovMo</a:t>
            </a:r>
            <a:r>
              <a:rPr lang="en-US" altLang="zh-TW" dirty="0"/>
              <a:t> Input Data Source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4454919"/>
              </p:ext>
            </p:extLst>
          </p:nvPr>
        </p:nvGraphicFramePr>
        <p:xfrm>
          <a:off x="2192217" y="1370746"/>
          <a:ext cx="77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416"/>
                <a:gridCol w="2016224"/>
                <a:gridCol w="5040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 Source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Trace</a:t>
                      </a:r>
                      <a:r>
                        <a:rPr lang="en-US" altLang="zh-TW" baseline="0" dirty="0" smtClean="0"/>
                        <a:t>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GPEH, CTR, CTUM, PCHR/MR, UCHR, MME, CHR, </a:t>
                      </a:r>
                      <a:r>
                        <a:rPr lang="en-US" altLang="zh-TW" dirty="0" err="1" smtClean="0"/>
                        <a:t>eNB</a:t>
                      </a:r>
                      <a:r>
                        <a:rPr lang="en-US" altLang="zh-TW" dirty="0" smtClean="0"/>
                        <a:t> (</a:t>
                      </a:r>
                      <a:r>
                        <a:rPr lang="en-US" altLang="zh-TW" dirty="0" err="1" smtClean="0"/>
                        <a:t>eNodeB</a:t>
                      </a:r>
                      <a:r>
                        <a:rPr lang="en-US" altLang="zh-TW" dirty="0" smtClean="0"/>
                        <a:t>)  </a:t>
                      </a:r>
                      <a:r>
                        <a:rPr lang="en-US" altLang="zh-TW" dirty="0" err="1" smtClean="0"/>
                        <a:t>maxdepth</a:t>
                      </a:r>
                      <a:r>
                        <a:rPr lang="en-US" altLang="zh-TW" dirty="0" smtClean="0"/>
                        <a:t> trace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Network</a:t>
                      </a:r>
                      <a:r>
                        <a:rPr lang="en-US" altLang="zh-TW" baseline="0" dirty="0" smtClean="0"/>
                        <a:t> Topology (SITE DB)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Cell/Site Planning Data/ MNIS/SIMS/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Configuration Management Data (CM)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Eric OSS-</a:t>
                      </a:r>
                      <a:r>
                        <a:rPr lang="en-US" altLang="zh-TW" baseline="0" dirty="0" smtClean="0"/>
                        <a:t> .xml</a:t>
                      </a:r>
                      <a:br>
                        <a:rPr lang="en-US" altLang="zh-TW" baseline="0" dirty="0" smtClean="0"/>
                      </a:br>
                      <a:r>
                        <a:rPr lang="en-US" altLang="zh-TW" baseline="0" dirty="0" err="1" smtClean="0"/>
                        <a:t>Huawei</a:t>
                      </a:r>
                      <a:r>
                        <a:rPr lang="en-US" altLang="zh-TW" baseline="0" dirty="0" smtClean="0"/>
                        <a:t> U2000-CFGMML.txt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21169" y="4783015"/>
            <a:ext cx="708405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 smtClean="0"/>
              <a:t>Vendors: Ericsson / Huawei / NSN (Nokia) / ALU / ZTE 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26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GHT Palett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014358"/>
      </a:accent1>
      <a:accent2>
        <a:srgbClr val="6AA744"/>
      </a:accent2>
      <a:accent3>
        <a:srgbClr val="A6CE39"/>
      </a:accent3>
      <a:accent4>
        <a:srgbClr val="FEE111"/>
      </a:accent4>
      <a:accent5>
        <a:srgbClr val="F47421"/>
      </a:accent5>
      <a:accent6>
        <a:srgbClr val="262524"/>
      </a:accent6>
      <a:hlink>
        <a:srgbClr val="4472C4"/>
      </a:hlink>
      <a:folHlink>
        <a:srgbClr val="2F549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13643</TotalTime>
  <Words>415</Words>
  <Application>Microsoft Office PowerPoint</Application>
  <PresentationFormat>Custom</PresentationFormat>
  <Paragraphs>211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Theme2</vt:lpstr>
      <vt:lpstr>Network Topology introduction</vt:lpstr>
      <vt:lpstr>PowerPoint Presentation</vt:lpstr>
      <vt:lpstr>For Beginners…</vt:lpstr>
      <vt:lpstr>Welcome to the real world!</vt:lpstr>
      <vt:lpstr>Some telecom terms </vt:lpstr>
      <vt:lpstr>NT on the map</vt:lpstr>
      <vt:lpstr>PowerPoint Presentation</vt:lpstr>
      <vt:lpstr>CovMo data flow </vt:lpstr>
      <vt:lpstr>CovMo Input Data Source</vt:lpstr>
      <vt:lpstr>Have a look - CM file</vt:lpstr>
      <vt:lpstr>Have a look – site DB</vt:lpstr>
      <vt:lpstr>NT1 flow (NT Parser output)</vt:lpstr>
      <vt:lpstr>NT2 flow (Hilo)</vt:lpstr>
      <vt:lpstr>NT terms</vt:lpstr>
      <vt:lpstr>NT terms – antenna pattern</vt:lpstr>
      <vt:lpstr>NT terms – Neighbor (LTE) </vt:lpstr>
      <vt:lpstr>NT terms – Neighbor (LTE) </vt:lpstr>
      <vt:lpstr>Have a look!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Richard Tsai</dc:creator>
  <cp:lastModifiedBy>ChenChiaos</cp:lastModifiedBy>
  <cp:revision>289</cp:revision>
  <dcterms:created xsi:type="dcterms:W3CDTF">2016-07-06T09:55:32Z</dcterms:created>
  <dcterms:modified xsi:type="dcterms:W3CDTF">2019-11-05T01:09:43Z</dcterms:modified>
</cp:coreProperties>
</file>