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sldIdLst>
    <p:sldId id="260" r:id="rId4"/>
    <p:sldId id="276" r:id="rId5"/>
    <p:sldId id="277" r:id="rId6"/>
    <p:sldId id="263" r:id="rId7"/>
    <p:sldId id="282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029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BBCB-9426-2446-A0FE-33C0C85459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B28-59B9-7C42-B696-17BF39880E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GIF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40965" y="2252345"/>
            <a:ext cx="9233535" cy="23526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1319940"/>
            <a:ext cx="4024313" cy="42181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1447800"/>
            <a:ext cx="3362325" cy="35242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5861969" y="2678837"/>
            <a:ext cx="0" cy="15003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33801" y="2874365"/>
            <a:ext cx="10655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01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89754" y="2951488"/>
            <a:ext cx="3738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基于三种搜索算法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解决罗马尼亚度假问题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36655" y="0"/>
            <a:ext cx="2452685" cy="829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问题定义</a:t>
            </a:r>
            <a:endParaRPr lang="zh-CN" altLang="en-US" sz="4400" dirty="0"/>
          </a:p>
        </p:txBody>
      </p:sp>
      <p:sp>
        <p:nvSpPr>
          <p:cNvPr id="9" name="矩形 8"/>
          <p:cNvSpPr/>
          <p:nvPr/>
        </p:nvSpPr>
        <p:spPr>
          <a:xfrm>
            <a:off x="2300605" y="2220595"/>
            <a:ext cx="8171180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本实验要求</a:t>
            </a:r>
            <a:r>
              <a:rPr lang="zh-CN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用广度优先算法、深度优先算法和A*算法求解“罗马尼亚度假问题”，即找到从初始地点 Arad到 目的地点 Bucharest 的一条最佳路径</a:t>
            </a:r>
            <a:r>
              <a:rPr lang="zh-CN" altLang="zh-CN" sz="3200" dirty="0">
                <a:solidFill>
                  <a:schemeClr val="bg1"/>
                </a:solidFill>
              </a:rPr>
              <a:t>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84200" y="1032510"/>
            <a:ext cx="8335010" cy="5172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277985" y="2168525"/>
            <a:ext cx="272034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左图为罗马尼亚的地图，上面也显示了各个城市之间的代价值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原理</a:t>
            </a:r>
            <a:endParaRPr lang="zh-CN" altLang="en-US" sz="4400" dirty="0"/>
          </a:p>
        </p:txBody>
      </p:sp>
      <p:sp>
        <p:nvSpPr>
          <p:cNvPr id="39" name="矩形: 圆角 13"/>
          <p:cNvSpPr/>
          <p:nvPr/>
        </p:nvSpPr>
        <p:spPr>
          <a:xfrm>
            <a:off x="224328" y="953952"/>
            <a:ext cx="5961207" cy="254009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</a:rPr>
              <a:t>广度优先搜索</a:t>
            </a:r>
            <a:endParaRPr lang="zh-CN" altLang="en-US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从图的一个未遍历的节点出发，先遍历这个节点的相邻节点，再依次遍历每个相邻节点的相邻节点，找到目标节点或完全遍历结束。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1" name="矩形: 圆角 13"/>
          <p:cNvSpPr/>
          <p:nvPr/>
        </p:nvSpPr>
        <p:spPr>
          <a:xfrm>
            <a:off x="224155" y="3827780"/>
            <a:ext cx="6031865" cy="26035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</a:rPr>
              <a:t>深度优先搜索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从图中一个未访问的顶点 V开始，沿着一条路一直走到底，然后从这条路尽头的节点回退到上一个节点，再从另一条路开始走到底...，不断递归重复此过程，直到找到目标节点或所有的顶点都遍历完成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7" name="图片 6" descr="深度优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35" y="3894455"/>
            <a:ext cx="3242310" cy="286766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6416040" y="5225415"/>
            <a:ext cx="498475" cy="206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广度优先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535" y="819150"/>
            <a:ext cx="3177540" cy="280924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6416040" y="2317115"/>
            <a:ext cx="498475" cy="206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 bldLvl="0" animBg="1"/>
      <p:bldP spid="4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原理</a:t>
            </a:r>
            <a:endParaRPr lang="zh-CN" altLang="en-US" sz="4400" dirty="0"/>
          </a:p>
        </p:txBody>
      </p:sp>
      <p:sp>
        <p:nvSpPr>
          <p:cNvPr id="39" name="矩形: 圆角 13"/>
          <p:cNvSpPr/>
          <p:nvPr/>
        </p:nvSpPr>
        <p:spPr>
          <a:xfrm>
            <a:off x="5012690" y="1004570"/>
            <a:ext cx="6742430" cy="564261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</a:rPr>
              <a:t>A* </a:t>
            </a:r>
            <a:r>
              <a:rPr lang="zh-CN" altLang="en-US" dirty="0">
                <a:solidFill>
                  <a:schemeClr val="bg1"/>
                </a:solidFill>
              </a:rPr>
              <a:t>算法描述如图：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: 圆角 13"/>
          <p:cNvSpPr/>
          <p:nvPr/>
        </p:nvSpPr>
        <p:spPr>
          <a:xfrm>
            <a:off x="157480" y="1004570"/>
            <a:ext cx="4662170" cy="564261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2400" dirty="0">
                <a:solidFill>
                  <a:schemeClr val="bg1"/>
                </a:solidFill>
              </a:rPr>
              <a:t>A* </a:t>
            </a:r>
            <a:r>
              <a:rPr lang="zh-CN" altLang="en-US" sz="2400" dirty="0">
                <a:solidFill>
                  <a:schemeClr val="bg1"/>
                </a:solidFill>
              </a:rPr>
              <a:t>算法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通过下面这个函数来计算每个节点的优先级：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           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f(n)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 = 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g(n)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 + 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h(n)</a:t>
            </a:r>
            <a:br>
              <a:rPr lang="en-US" altLang="zh-CN" sz="2000" dirty="0">
                <a:solidFill>
                  <a:schemeClr val="bg1"/>
                </a:solidFill>
                <a:sym typeface="+mn-ea"/>
              </a:rPr>
            </a:br>
            <a:endParaRPr lang="zh-CN" altLang="en-US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其中：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f(n)是节点n的综合优先级。当我们选择下一个要遍历的节点时，我们总会选取综合优先级最高（值最小）的节点。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g(n) 是节点n距离起点的代价。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h(n)是节点n距离终点的预计代价，这也就是A*算法的启发函数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5" y="1024890"/>
            <a:ext cx="3627120" cy="5558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 bldLvl="0" animBg="1"/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16" name="矩形: 圆角 15"/>
          <p:cNvSpPr/>
          <p:nvPr/>
        </p:nvSpPr>
        <p:spPr>
          <a:xfrm>
            <a:off x="1014095" y="2023745"/>
            <a:ext cx="8288655" cy="23876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给出各种搜索算法得到的具体路径、相应的代价、经过的节点数、</a:t>
            </a:r>
            <a:r>
              <a:rPr lang="en-US" altLang="zh-CN" sz="2400" dirty="0">
                <a:solidFill>
                  <a:schemeClr val="bg1"/>
                </a:solidFill>
              </a:rPr>
              <a:t>open</a:t>
            </a:r>
            <a:r>
              <a:rPr lang="zh-CN" altLang="en-US" sz="2400" dirty="0">
                <a:solidFill>
                  <a:schemeClr val="bg1"/>
                </a:solidFill>
              </a:rPr>
              <a:t>表和</a:t>
            </a:r>
            <a:r>
              <a:rPr lang="en-US" altLang="zh-CN" sz="2400" dirty="0">
                <a:solidFill>
                  <a:schemeClr val="bg1"/>
                </a:solidFill>
              </a:rPr>
              <a:t>close</a:t>
            </a:r>
            <a:r>
              <a:rPr lang="zh-CN" altLang="en-US" sz="2400" dirty="0">
                <a:solidFill>
                  <a:schemeClr val="bg1"/>
                </a:solidFill>
              </a:rPr>
              <a:t>表，并且将这几种方法效果做对比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实验要求</a:t>
            </a:r>
            <a:endParaRPr lang="zh-CN" altLang="en-US" sz="4400" dirty="0"/>
          </a:p>
        </p:txBody>
      </p:sp>
      <p:sp>
        <p:nvSpPr>
          <p:cNvPr id="9" name="矩形: 圆角 15"/>
          <p:cNvSpPr/>
          <p:nvPr/>
        </p:nvSpPr>
        <p:spPr>
          <a:xfrm>
            <a:off x="1037590" y="4998720"/>
            <a:ext cx="2934970" cy="56705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</a:rPr>
              <a:t>编程语言不限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9" grpId="0"/>
      <p:bldP spid="9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WPS 演示</Application>
  <PresentationFormat>宽屏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Times New Roman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梦</cp:lastModifiedBy>
  <cp:revision>7</cp:revision>
  <dcterms:created xsi:type="dcterms:W3CDTF">2021-04-15T00:45:00Z</dcterms:created>
  <dcterms:modified xsi:type="dcterms:W3CDTF">2021-11-18T04:26:51Z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3A3F0A4DCF2B4AD78E539D57B3D730F4</vt:lpwstr>
  </property>
  <property fmtid="{D5CDD505-2E9C-101B-9397-08002B2CF9AE}" pid="3" name="KSOProductBuildVer">
    <vt:lpwstr>2052-11.1.0.11045</vt:lpwstr>
  </property>
</Properties>
</file>