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3"/>
    <p:sldId id="276" r:id="rId4"/>
    <p:sldId id="277" r:id="rId5"/>
    <p:sldId id="263" r:id="rId6"/>
    <p:sldId id="278" r:id="rId7"/>
    <p:sldId id="280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29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0807" y="2252661"/>
            <a:ext cx="8800079" cy="23526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319940"/>
            <a:ext cx="4024313" cy="4218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447800"/>
            <a:ext cx="3362325" cy="35242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196614" y="2678837"/>
            <a:ext cx="0" cy="1500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43021" y="2875000"/>
            <a:ext cx="10759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02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9459" y="31673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基于遗传算法的图像二值化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6655" y="0"/>
            <a:ext cx="2452685" cy="829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问题定义</a:t>
            </a:r>
            <a:endParaRPr lang="zh-CN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2654276" y="2888120"/>
            <a:ext cx="71755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本实验采用遗传算法和大津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确定图像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二值化</a:t>
            </a:r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的最佳阈值，从而对图像进行二值化分割</a:t>
            </a:r>
            <a:r>
              <a:rPr lang="zh-CN" altLang="zh-CN" sz="3200" dirty="0">
                <a:solidFill>
                  <a:schemeClr val="bg1"/>
                </a:solidFill>
              </a:rPr>
              <a:t>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大津算法</a:t>
            </a:r>
            <a:r>
              <a:rPr lang="en-US" altLang="zh-CN" sz="4400" dirty="0"/>
              <a:t>(OTSU)</a:t>
            </a:r>
            <a:endParaRPr lang="zh-CN" altLang="en-US" sz="4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08685" y="1894840"/>
            <a:ext cx="4885055" cy="3203575"/>
            <a:chOff x="1735" y="3624"/>
            <a:chExt cx="6060" cy="3974"/>
          </a:xfrm>
        </p:grpSpPr>
        <p:sp>
          <p:nvSpPr>
            <p:cNvPr id="7" name="六边形 6"/>
            <p:cNvSpPr/>
            <p:nvPr/>
          </p:nvSpPr>
          <p:spPr>
            <a:xfrm>
              <a:off x="1735" y="5242"/>
              <a:ext cx="1757" cy="1542"/>
            </a:xfrm>
            <a:prstGeom prst="hexagon">
              <a:avLst/>
            </a:prstGeom>
            <a:solidFill>
              <a:srgbClr val="E2D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  <a:cs typeface="Segoe UI Historic" panose="020B0502040204020203" pitchFamily="34" charset="0"/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>
              <a:off x="3173" y="6024"/>
              <a:ext cx="1757" cy="1542"/>
            </a:xfrm>
            <a:prstGeom prst="hexagon">
              <a:avLst/>
            </a:prstGeom>
            <a:solidFill>
              <a:srgbClr val="D04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>
              <a:off x="4632" y="3624"/>
              <a:ext cx="1757" cy="1542"/>
            </a:xfrm>
            <a:prstGeom prst="hexagon">
              <a:avLst/>
            </a:prstGeom>
            <a:solidFill>
              <a:srgbClr val="E2D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六边形 9"/>
            <p:cNvSpPr/>
            <p:nvPr/>
          </p:nvSpPr>
          <p:spPr>
            <a:xfrm>
              <a:off x="6039" y="6056"/>
              <a:ext cx="1757" cy="1542"/>
            </a:xfrm>
            <a:prstGeom prst="hexagon">
              <a:avLst/>
            </a:prstGeom>
            <a:solidFill>
              <a:srgbClr val="E2D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2" name="Freeform 148"/>
            <p:cNvSpPr/>
            <p:nvPr/>
          </p:nvSpPr>
          <p:spPr bwMode="auto">
            <a:xfrm>
              <a:off x="3750" y="4947"/>
              <a:ext cx="668" cy="310"/>
            </a:xfrm>
            <a:custGeom>
              <a:avLst/>
              <a:gdLst>
                <a:gd name="T0" fmla="*/ 8 w 242"/>
                <a:gd name="T1" fmla="*/ 112 h 112"/>
                <a:gd name="T2" fmla="*/ 2 w 242"/>
                <a:gd name="T3" fmla="*/ 108 h 112"/>
                <a:gd name="T4" fmla="*/ 4 w 242"/>
                <a:gd name="T5" fmla="*/ 99 h 112"/>
                <a:gd name="T6" fmla="*/ 54 w 242"/>
                <a:gd name="T7" fmla="*/ 66 h 112"/>
                <a:gd name="T8" fmla="*/ 107 w 242"/>
                <a:gd name="T9" fmla="*/ 81 h 112"/>
                <a:gd name="T10" fmla="*/ 150 w 242"/>
                <a:gd name="T11" fmla="*/ 30 h 112"/>
                <a:gd name="T12" fmla="*/ 190 w 242"/>
                <a:gd name="T13" fmla="*/ 60 h 112"/>
                <a:gd name="T14" fmla="*/ 229 w 242"/>
                <a:gd name="T15" fmla="*/ 4 h 112"/>
                <a:gd name="T16" fmla="*/ 238 w 242"/>
                <a:gd name="T17" fmla="*/ 3 h 112"/>
                <a:gd name="T18" fmla="*/ 240 w 242"/>
                <a:gd name="T19" fmla="*/ 12 h 112"/>
                <a:gd name="T20" fmla="*/ 193 w 242"/>
                <a:gd name="T21" fmla="*/ 80 h 112"/>
                <a:gd name="T22" fmla="*/ 152 w 242"/>
                <a:gd name="T23" fmla="*/ 49 h 112"/>
                <a:gd name="T24" fmla="*/ 111 w 242"/>
                <a:gd name="T25" fmla="*/ 96 h 112"/>
                <a:gd name="T26" fmla="*/ 57 w 242"/>
                <a:gd name="T27" fmla="*/ 81 h 112"/>
                <a:gd name="T28" fmla="*/ 12 w 242"/>
                <a:gd name="T29" fmla="*/ 110 h 112"/>
                <a:gd name="T30" fmla="*/ 8 w 242"/>
                <a:gd name="T3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" h="112">
                  <a:moveTo>
                    <a:pt x="8" y="112"/>
                  </a:moveTo>
                  <a:cubicBezTo>
                    <a:pt x="6" y="112"/>
                    <a:pt x="4" y="110"/>
                    <a:pt x="2" y="108"/>
                  </a:cubicBezTo>
                  <a:cubicBezTo>
                    <a:pt x="0" y="105"/>
                    <a:pt x="1" y="101"/>
                    <a:pt x="4" y="99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31" y="1"/>
                    <a:pt x="235" y="0"/>
                    <a:pt x="238" y="3"/>
                  </a:cubicBezTo>
                  <a:cubicBezTo>
                    <a:pt x="241" y="5"/>
                    <a:pt x="242" y="9"/>
                    <a:pt x="240" y="12"/>
                  </a:cubicBezTo>
                  <a:cubicBezTo>
                    <a:pt x="193" y="80"/>
                    <a:pt x="193" y="80"/>
                    <a:pt x="193" y="80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1" y="111"/>
                    <a:pt x="9" y="112"/>
                    <a:pt x="8" y="112"/>
                  </a:cubicBezTo>
                  <a:close/>
                </a:path>
              </a:pathLst>
            </a:custGeom>
            <a:solidFill>
              <a:srgbClr val="DA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3" name="Rectangle 149"/>
            <p:cNvSpPr>
              <a:spLocks noChangeArrowheads="1"/>
            </p:cNvSpPr>
            <p:nvPr/>
          </p:nvSpPr>
          <p:spPr bwMode="auto">
            <a:xfrm>
              <a:off x="3972" y="5477"/>
              <a:ext cx="233" cy="48"/>
            </a:xfrm>
            <a:prstGeom prst="rect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73" y="4420"/>
              <a:ext cx="1756" cy="1542"/>
              <a:chOff x="3210" y="4367"/>
              <a:chExt cx="1756" cy="1542"/>
            </a:xfrm>
          </p:grpSpPr>
          <p:sp>
            <p:nvSpPr>
              <p:cNvPr id="8" name="六边形 7"/>
              <p:cNvSpPr/>
              <p:nvPr/>
            </p:nvSpPr>
            <p:spPr>
              <a:xfrm>
                <a:off x="3210" y="4367"/>
                <a:ext cx="1757" cy="1542"/>
              </a:xfrm>
              <a:prstGeom prst="hexagon">
                <a:avLst/>
              </a:prstGeom>
              <a:solidFill>
                <a:srgbClr val="D04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364" name="Freeform 150"/>
              <p:cNvSpPr>
                <a:spLocks noEditPoints="1"/>
              </p:cNvSpPr>
              <p:nvPr/>
            </p:nvSpPr>
            <p:spPr bwMode="auto">
              <a:xfrm>
                <a:off x="3642" y="4814"/>
                <a:ext cx="893" cy="648"/>
              </a:xfrm>
              <a:custGeom>
                <a:avLst/>
                <a:gdLst>
                  <a:gd name="T0" fmla="*/ 315 w 324"/>
                  <a:gd name="T1" fmla="*/ 0 h 235"/>
                  <a:gd name="T2" fmla="*/ 8 w 324"/>
                  <a:gd name="T3" fmla="*/ 0 h 235"/>
                  <a:gd name="T4" fmla="*/ 0 w 324"/>
                  <a:gd name="T5" fmla="*/ 8 h 235"/>
                  <a:gd name="T6" fmla="*/ 0 w 324"/>
                  <a:gd name="T7" fmla="*/ 227 h 235"/>
                  <a:gd name="T8" fmla="*/ 8 w 324"/>
                  <a:gd name="T9" fmla="*/ 235 h 235"/>
                  <a:gd name="T10" fmla="*/ 315 w 324"/>
                  <a:gd name="T11" fmla="*/ 235 h 235"/>
                  <a:gd name="T12" fmla="*/ 324 w 324"/>
                  <a:gd name="T13" fmla="*/ 227 h 235"/>
                  <a:gd name="T14" fmla="*/ 324 w 324"/>
                  <a:gd name="T15" fmla="*/ 8 h 235"/>
                  <a:gd name="T16" fmla="*/ 315 w 324"/>
                  <a:gd name="T17" fmla="*/ 0 h 235"/>
                  <a:gd name="T18" fmla="*/ 303 w 324"/>
                  <a:gd name="T19" fmla="*/ 184 h 235"/>
                  <a:gd name="T20" fmla="*/ 20 w 324"/>
                  <a:gd name="T21" fmla="*/ 184 h 235"/>
                  <a:gd name="T22" fmla="*/ 20 w 324"/>
                  <a:gd name="T23" fmla="*/ 19 h 235"/>
                  <a:gd name="T24" fmla="*/ 303 w 324"/>
                  <a:gd name="T25" fmla="*/ 19 h 235"/>
                  <a:gd name="T26" fmla="*/ 303 w 324"/>
                  <a:gd name="T27" fmla="*/ 18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4" h="235">
                    <a:moveTo>
                      <a:pt x="31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1"/>
                      <a:pt x="3" y="235"/>
                      <a:pt x="8" y="235"/>
                    </a:cubicBezTo>
                    <a:cubicBezTo>
                      <a:pt x="315" y="235"/>
                      <a:pt x="315" y="235"/>
                      <a:pt x="315" y="235"/>
                    </a:cubicBezTo>
                    <a:cubicBezTo>
                      <a:pt x="320" y="235"/>
                      <a:pt x="324" y="231"/>
                      <a:pt x="324" y="227"/>
                    </a:cubicBezTo>
                    <a:cubicBezTo>
                      <a:pt x="324" y="8"/>
                      <a:pt x="324" y="8"/>
                      <a:pt x="324" y="8"/>
                    </a:cubicBezTo>
                    <a:cubicBezTo>
                      <a:pt x="324" y="3"/>
                      <a:pt x="320" y="0"/>
                      <a:pt x="315" y="0"/>
                    </a:cubicBezTo>
                    <a:close/>
                    <a:moveTo>
                      <a:pt x="303" y="184"/>
                    </a:moveTo>
                    <a:cubicBezTo>
                      <a:pt x="20" y="184"/>
                      <a:pt x="20" y="184"/>
                      <a:pt x="20" y="18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303" y="19"/>
                      <a:pt x="303" y="19"/>
                      <a:pt x="303" y="19"/>
                    </a:cubicBezTo>
                    <a:lnTo>
                      <a:pt x="303" y="184"/>
                    </a:lnTo>
                    <a:close/>
                  </a:path>
                </a:pathLst>
              </a:custGeom>
              <a:solidFill>
                <a:srgbClr val="182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365" name="Freeform 151"/>
            <p:cNvSpPr/>
            <p:nvPr/>
          </p:nvSpPr>
          <p:spPr bwMode="auto">
            <a:xfrm>
              <a:off x="3897" y="5534"/>
              <a:ext cx="383" cy="23"/>
            </a:xfrm>
            <a:custGeom>
              <a:avLst/>
              <a:gdLst>
                <a:gd name="T0" fmla="*/ 133 w 139"/>
                <a:gd name="T1" fmla="*/ 0 h 8"/>
                <a:gd name="T2" fmla="*/ 6 w 139"/>
                <a:gd name="T3" fmla="*/ 0 h 8"/>
                <a:gd name="T4" fmla="*/ 0 w 139"/>
                <a:gd name="T5" fmla="*/ 6 h 8"/>
                <a:gd name="T6" fmla="*/ 0 w 139"/>
                <a:gd name="T7" fmla="*/ 8 h 8"/>
                <a:gd name="T8" fmla="*/ 139 w 139"/>
                <a:gd name="T9" fmla="*/ 8 h 8"/>
                <a:gd name="T10" fmla="*/ 139 w 139"/>
                <a:gd name="T11" fmla="*/ 6 h 8"/>
                <a:gd name="T12" fmla="*/ 133 w 13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8">
                  <a:moveTo>
                    <a:pt x="13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9" y="3"/>
                    <a:pt x="136" y="0"/>
                    <a:pt x="133" y="0"/>
                  </a:cubicBezTo>
                  <a:close/>
                </a:path>
              </a:pathLst>
            </a:cu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6" name="Oval 152"/>
            <p:cNvSpPr>
              <a:spLocks noChangeArrowheads="1"/>
            </p:cNvSpPr>
            <p:nvPr/>
          </p:nvSpPr>
          <p:spPr bwMode="auto">
            <a:xfrm>
              <a:off x="3718" y="5190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7" name="Oval 153"/>
            <p:cNvSpPr>
              <a:spLocks noChangeArrowheads="1"/>
            </p:cNvSpPr>
            <p:nvPr/>
          </p:nvSpPr>
          <p:spPr bwMode="auto">
            <a:xfrm>
              <a:off x="3852" y="5099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8" name="Oval 154"/>
            <p:cNvSpPr>
              <a:spLocks noChangeArrowheads="1"/>
            </p:cNvSpPr>
            <p:nvPr/>
          </p:nvSpPr>
          <p:spPr bwMode="auto">
            <a:xfrm>
              <a:off x="4000" y="5139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9" name="Oval 155"/>
            <p:cNvSpPr>
              <a:spLocks noChangeArrowheads="1"/>
            </p:cNvSpPr>
            <p:nvPr/>
          </p:nvSpPr>
          <p:spPr bwMode="auto">
            <a:xfrm>
              <a:off x="4115" y="5004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0" name="Oval 156"/>
            <p:cNvSpPr>
              <a:spLocks noChangeArrowheads="1"/>
            </p:cNvSpPr>
            <p:nvPr/>
          </p:nvSpPr>
          <p:spPr bwMode="auto">
            <a:xfrm>
              <a:off x="4227" y="5087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1" name="Oval 157"/>
            <p:cNvSpPr>
              <a:spLocks noChangeArrowheads="1"/>
            </p:cNvSpPr>
            <p:nvPr/>
          </p:nvSpPr>
          <p:spPr bwMode="auto">
            <a:xfrm>
              <a:off x="4345" y="4919"/>
              <a:ext cx="103" cy="103"/>
            </a:xfrm>
            <a:prstGeom prst="ellipse">
              <a:avLst/>
            </a:prstGeom>
            <a:solidFill>
              <a:srgbClr val="182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05" y="5242"/>
              <a:ext cx="1756" cy="1542"/>
              <a:chOff x="4967" y="5421"/>
              <a:chExt cx="1756" cy="1542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4967" y="5421"/>
                <a:ext cx="1757" cy="1542"/>
              </a:xfrm>
              <a:prstGeom prst="hexagon">
                <a:avLst/>
              </a:prstGeom>
              <a:solidFill>
                <a:srgbClr val="D04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26"/>
              <p:cNvSpPr>
                <a:spLocks noEditPoints="1"/>
              </p:cNvSpPr>
              <p:nvPr/>
            </p:nvSpPr>
            <p:spPr bwMode="auto">
              <a:xfrm>
                <a:off x="5486" y="5557"/>
                <a:ext cx="719" cy="1142"/>
              </a:xfrm>
              <a:custGeom>
                <a:avLst/>
                <a:gdLst>
                  <a:gd name="T0" fmla="*/ 294 w 413"/>
                  <a:gd name="T1" fmla="*/ 535 h 657"/>
                  <a:gd name="T2" fmla="*/ 305 w 413"/>
                  <a:gd name="T3" fmla="*/ 561 h 657"/>
                  <a:gd name="T4" fmla="*/ 119 w 413"/>
                  <a:gd name="T5" fmla="*/ 569 h 657"/>
                  <a:gd name="T6" fmla="*/ 108 w 413"/>
                  <a:gd name="T7" fmla="*/ 543 h 657"/>
                  <a:gd name="T8" fmla="*/ 237 w 413"/>
                  <a:gd name="T9" fmla="*/ 171 h 657"/>
                  <a:gd name="T10" fmla="*/ 268 w 413"/>
                  <a:gd name="T11" fmla="*/ 182 h 657"/>
                  <a:gd name="T12" fmla="*/ 299 w 413"/>
                  <a:gd name="T13" fmla="*/ 167 h 657"/>
                  <a:gd name="T14" fmla="*/ 323 w 413"/>
                  <a:gd name="T15" fmla="*/ 204 h 657"/>
                  <a:gd name="T16" fmla="*/ 308 w 413"/>
                  <a:gd name="T17" fmla="*/ 226 h 657"/>
                  <a:gd name="T18" fmla="*/ 322 w 413"/>
                  <a:gd name="T19" fmla="*/ 255 h 657"/>
                  <a:gd name="T20" fmla="*/ 355 w 413"/>
                  <a:gd name="T21" fmla="*/ 266 h 657"/>
                  <a:gd name="T22" fmla="*/ 345 w 413"/>
                  <a:gd name="T23" fmla="*/ 309 h 657"/>
                  <a:gd name="T24" fmla="*/ 319 w 413"/>
                  <a:gd name="T25" fmla="*/ 314 h 657"/>
                  <a:gd name="T26" fmla="*/ 308 w 413"/>
                  <a:gd name="T27" fmla="*/ 344 h 657"/>
                  <a:gd name="T28" fmla="*/ 323 w 413"/>
                  <a:gd name="T29" fmla="*/ 376 h 657"/>
                  <a:gd name="T30" fmla="*/ 286 w 413"/>
                  <a:gd name="T31" fmla="*/ 399 h 657"/>
                  <a:gd name="T32" fmla="*/ 264 w 413"/>
                  <a:gd name="T33" fmla="*/ 384 h 657"/>
                  <a:gd name="T34" fmla="*/ 235 w 413"/>
                  <a:gd name="T35" fmla="*/ 398 h 657"/>
                  <a:gd name="T36" fmla="*/ 224 w 413"/>
                  <a:gd name="T37" fmla="*/ 431 h 657"/>
                  <a:gd name="T38" fmla="*/ 181 w 413"/>
                  <a:gd name="T39" fmla="*/ 421 h 657"/>
                  <a:gd name="T40" fmla="*/ 176 w 413"/>
                  <a:gd name="T41" fmla="*/ 395 h 657"/>
                  <a:gd name="T42" fmla="*/ 146 w 413"/>
                  <a:gd name="T43" fmla="*/ 385 h 657"/>
                  <a:gd name="T44" fmla="*/ 114 w 413"/>
                  <a:gd name="T45" fmla="*/ 400 h 657"/>
                  <a:gd name="T46" fmla="*/ 90 w 413"/>
                  <a:gd name="T47" fmla="*/ 363 h 657"/>
                  <a:gd name="T48" fmla="*/ 106 w 413"/>
                  <a:gd name="T49" fmla="*/ 341 h 657"/>
                  <a:gd name="T50" fmla="*/ 92 w 413"/>
                  <a:gd name="T51" fmla="*/ 312 h 657"/>
                  <a:gd name="T52" fmla="*/ 59 w 413"/>
                  <a:gd name="T53" fmla="*/ 300 h 657"/>
                  <a:gd name="T54" fmla="*/ 69 w 413"/>
                  <a:gd name="T55" fmla="*/ 257 h 657"/>
                  <a:gd name="T56" fmla="*/ 94 w 413"/>
                  <a:gd name="T57" fmla="*/ 253 h 657"/>
                  <a:gd name="T58" fmla="*/ 105 w 413"/>
                  <a:gd name="T59" fmla="*/ 222 h 657"/>
                  <a:gd name="T60" fmla="*/ 90 w 413"/>
                  <a:gd name="T61" fmla="*/ 191 h 657"/>
                  <a:gd name="T62" fmla="*/ 127 w 413"/>
                  <a:gd name="T63" fmla="*/ 167 h 657"/>
                  <a:gd name="T64" fmla="*/ 149 w 413"/>
                  <a:gd name="T65" fmla="*/ 182 h 657"/>
                  <a:gd name="T66" fmla="*/ 178 w 413"/>
                  <a:gd name="T67" fmla="*/ 168 h 657"/>
                  <a:gd name="T68" fmla="*/ 190 w 413"/>
                  <a:gd name="T69" fmla="*/ 135 h 657"/>
                  <a:gd name="T70" fmla="*/ 233 w 413"/>
                  <a:gd name="T71" fmla="*/ 145 h 657"/>
                  <a:gd name="T72" fmla="*/ 237 w 413"/>
                  <a:gd name="T73" fmla="*/ 171 h 657"/>
                  <a:gd name="T74" fmla="*/ 278 w 413"/>
                  <a:gd name="T75" fmla="*/ 283 h 657"/>
                  <a:gd name="T76" fmla="*/ 135 w 413"/>
                  <a:gd name="T77" fmla="*/ 283 h 657"/>
                  <a:gd name="T78" fmla="*/ 299 w 413"/>
                  <a:gd name="T79" fmla="*/ 511 h 657"/>
                  <a:gd name="T80" fmla="*/ 127 w 413"/>
                  <a:gd name="T81" fmla="*/ 524 h 657"/>
                  <a:gd name="T82" fmla="*/ 0 w 413"/>
                  <a:gd name="T83" fmla="*/ 255 h 657"/>
                  <a:gd name="T84" fmla="*/ 299 w 413"/>
                  <a:gd name="T85" fmla="*/ 511 h 657"/>
                  <a:gd name="T86" fmla="*/ 277 w 413"/>
                  <a:gd name="T87" fmla="*/ 622 h 657"/>
                  <a:gd name="T88" fmla="*/ 288 w 413"/>
                  <a:gd name="T89" fmla="*/ 648 h 657"/>
                  <a:gd name="T90" fmla="*/ 136 w 413"/>
                  <a:gd name="T91" fmla="*/ 657 h 657"/>
                  <a:gd name="T92" fmla="*/ 125 w 413"/>
                  <a:gd name="T93" fmla="*/ 631 h 657"/>
                  <a:gd name="T94" fmla="*/ 125 w 413"/>
                  <a:gd name="T95" fmla="*/ 578 h 657"/>
                  <a:gd name="T96" fmla="*/ 299 w 413"/>
                  <a:gd name="T97" fmla="*/ 586 h 657"/>
                  <a:gd name="T98" fmla="*/ 288 w 413"/>
                  <a:gd name="T99" fmla="*/ 613 h 657"/>
                  <a:gd name="T100" fmla="*/ 115 w 413"/>
                  <a:gd name="T101" fmla="*/ 604 h 657"/>
                  <a:gd name="T102" fmla="*/ 125 w 413"/>
                  <a:gd name="T103" fmla="*/ 578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3" h="657">
                    <a:moveTo>
                      <a:pt x="119" y="535"/>
                    </a:moveTo>
                    <a:cubicBezTo>
                      <a:pt x="178" y="535"/>
                      <a:pt x="236" y="535"/>
                      <a:pt x="294" y="535"/>
                    </a:cubicBezTo>
                    <a:cubicBezTo>
                      <a:pt x="300" y="535"/>
                      <a:pt x="305" y="539"/>
                      <a:pt x="305" y="543"/>
                    </a:cubicBezTo>
                    <a:cubicBezTo>
                      <a:pt x="305" y="561"/>
                      <a:pt x="305" y="561"/>
                      <a:pt x="305" y="561"/>
                    </a:cubicBezTo>
                    <a:cubicBezTo>
                      <a:pt x="305" y="565"/>
                      <a:pt x="300" y="569"/>
                      <a:pt x="294" y="569"/>
                    </a:cubicBezTo>
                    <a:cubicBezTo>
                      <a:pt x="236" y="569"/>
                      <a:pt x="178" y="569"/>
                      <a:pt x="119" y="569"/>
                    </a:cubicBezTo>
                    <a:cubicBezTo>
                      <a:pt x="113" y="569"/>
                      <a:pt x="108" y="565"/>
                      <a:pt x="108" y="561"/>
                    </a:cubicBezTo>
                    <a:cubicBezTo>
                      <a:pt x="108" y="555"/>
                      <a:pt x="108" y="549"/>
                      <a:pt x="108" y="543"/>
                    </a:cubicBezTo>
                    <a:cubicBezTo>
                      <a:pt x="108" y="539"/>
                      <a:pt x="113" y="535"/>
                      <a:pt x="119" y="535"/>
                    </a:cubicBezTo>
                    <a:close/>
                    <a:moveTo>
                      <a:pt x="237" y="171"/>
                    </a:moveTo>
                    <a:cubicBezTo>
                      <a:pt x="247" y="174"/>
                      <a:pt x="256" y="178"/>
                      <a:pt x="264" y="182"/>
                    </a:cubicBezTo>
                    <a:cubicBezTo>
                      <a:pt x="265" y="183"/>
                      <a:pt x="267" y="182"/>
                      <a:pt x="268" y="182"/>
                    </a:cubicBezTo>
                    <a:cubicBezTo>
                      <a:pt x="274" y="177"/>
                      <a:pt x="280" y="172"/>
                      <a:pt x="286" y="167"/>
                    </a:cubicBezTo>
                    <a:cubicBezTo>
                      <a:pt x="290" y="164"/>
                      <a:pt x="296" y="163"/>
                      <a:pt x="299" y="167"/>
                    </a:cubicBezTo>
                    <a:cubicBezTo>
                      <a:pt x="307" y="175"/>
                      <a:pt x="315" y="182"/>
                      <a:pt x="323" y="191"/>
                    </a:cubicBezTo>
                    <a:cubicBezTo>
                      <a:pt x="327" y="194"/>
                      <a:pt x="326" y="200"/>
                      <a:pt x="323" y="204"/>
                    </a:cubicBezTo>
                    <a:cubicBezTo>
                      <a:pt x="318" y="210"/>
                      <a:pt x="313" y="216"/>
                      <a:pt x="308" y="222"/>
                    </a:cubicBezTo>
                    <a:cubicBezTo>
                      <a:pt x="307" y="223"/>
                      <a:pt x="307" y="225"/>
                      <a:pt x="308" y="226"/>
                    </a:cubicBezTo>
                    <a:cubicBezTo>
                      <a:pt x="312" y="234"/>
                      <a:pt x="316" y="243"/>
                      <a:pt x="319" y="253"/>
                    </a:cubicBezTo>
                    <a:cubicBezTo>
                      <a:pt x="319" y="254"/>
                      <a:pt x="320" y="254"/>
                      <a:pt x="322" y="255"/>
                    </a:cubicBezTo>
                    <a:cubicBezTo>
                      <a:pt x="329" y="255"/>
                      <a:pt x="337" y="256"/>
                      <a:pt x="345" y="257"/>
                    </a:cubicBezTo>
                    <a:cubicBezTo>
                      <a:pt x="350" y="258"/>
                      <a:pt x="355" y="261"/>
                      <a:pt x="355" y="266"/>
                    </a:cubicBezTo>
                    <a:cubicBezTo>
                      <a:pt x="355" y="278"/>
                      <a:pt x="355" y="289"/>
                      <a:pt x="355" y="300"/>
                    </a:cubicBezTo>
                    <a:cubicBezTo>
                      <a:pt x="355" y="305"/>
                      <a:pt x="350" y="308"/>
                      <a:pt x="345" y="309"/>
                    </a:cubicBezTo>
                    <a:cubicBezTo>
                      <a:pt x="337" y="310"/>
                      <a:pt x="329" y="311"/>
                      <a:pt x="322" y="312"/>
                    </a:cubicBezTo>
                    <a:cubicBezTo>
                      <a:pt x="320" y="312"/>
                      <a:pt x="319" y="313"/>
                      <a:pt x="319" y="314"/>
                    </a:cubicBezTo>
                    <a:cubicBezTo>
                      <a:pt x="316" y="323"/>
                      <a:pt x="312" y="333"/>
                      <a:pt x="308" y="341"/>
                    </a:cubicBezTo>
                    <a:cubicBezTo>
                      <a:pt x="307" y="342"/>
                      <a:pt x="307" y="343"/>
                      <a:pt x="308" y="344"/>
                    </a:cubicBezTo>
                    <a:cubicBezTo>
                      <a:pt x="313" y="350"/>
                      <a:pt x="318" y="356"/>
                      <a:pt x="323" y="363"/>
                    </a:cubicBezTo>
                    <a:cubicBezTo>
                      <a:pt x="326" y="367"/>
                      <a:pt x="327" y="372"/>
                      <a:pt x="323" y="376"/>
                    </a:cubicBezTo>
                    <a:cubicBezTo>
                      <a:pt x="315" y="384"/>
                      <a:pt x="307" y="392"/>
                      <a:pt x="299" y="400"/>
                    </a:cubicBezTo>
                    <a:cubicBezTo>
                      <a:pt x="296" y="403"/>
                      <a:pt x="290" y="403"/>
                      <a:pt x="286" y="399"/>
                    </a:cubicBezTo>
                    <a:cubicBezTo>
                      <a:pt x="280" y="395"/>
                      <a:pt x="274" y="390"/>
                      <a:pt x="268" y="385"/>
                    </a:cubicBezTo>
                    <a:cubicBezTo>
                      <a:pt x="267" y="384"/>
                      <a:pt x="265" y="384"/>
                      <a:pt x="264" y="384"/>
                    </a:cubicBezTo>
                    <a:cubicBezTo>
                      <a:pt x="256" y="389"/>
                      <a:pt x="247" y="393"/>
                      <a:pt x="237" y="395"/>
                    </a:cubicBezTo>
                    <a:cubicBezTo>
                      <a:pt x="236" y="396"/>
                      <a:pt x="236" y="397"/>
                      <a:pt x="235" y="398"/>
                    </a:cubicBezTo>
                    <a:cubicBezTo>
                      <a:pt x="235" y="406"/>
                      <a:pt x="233" y="414"/>
                      <a:pt x="233" y="421"/>
                    </a:cubicBezTo>
                    <a:cubicBezTo>
                      <a:pt x="232" y="427"/>
                      <a:pt x="228" y="431"/>
                      <a:pt x="224" y="431"/>
                    </a:cubicBezTo>
                    <a:cubicBezTo>
                      <a:pt x="212" y="431"/>
                      <a:pt x="201" y="431"/>
                      <a:pt x="190" y="431"/>
                    </a:cubicBezTo>
                    <a:cubicBezTo>
                      <a:pt x="185" y="431"/>
                      <a:pt x="181" y="427"/>
                      <a:pt x="181" y="421"/>
                    </a:cubicBezTo>
                    <a:cubicBezTo>
                      <a:pt x="180" y="414"/>
                      <a:pt x="179" y="406"/>
                      <a:pt x="178" y="398"/>
                    </a:cubicBezTo>
                    <a:cubicBezTo>
                      <a:pt x="178" y="397"/>
                      <a:pt x="177" y="396"/>
                      <a:pt x="176" y="395"/>
                    </a:cubicBezTo>
                    <a:cubicBezTo>
                      <a:pt x="167" y="393"/>
                      <a:pt x="157" y="389"/>
                      <a:pt x="149" y="384"/>
                    </a:cubicBezTo>
                    <a:cubicBezTo>
                      <a:pt x="148" y="384"/>
                      <a:pt x="147" y="384"/>
                      <a:pt x="146" y="385"/>
                    </a:cubicBezTo>
                    <a:cubicBezTo>
                      <a:pt x="140" y="390"/>
                      <a:pt x="134" y="395"/>
                      <a:pt x="127" y="399"/>
                    </a:cubicBezTo>
                    <a:cubicBezTo>
                      <a:pt x="123" y="403"/>
                      <a:pt x="118" y="403"/>
                      <a:pt x="114" y="400"/>
                    </a:cubicBezTo>
                    <a:cubicBezTo>
                      <a:pt x="106" y="392"/>
                      <a:pt x="98" y="384"/>
                      <a:pt x="90" y="376"/>
                    </a:cubicBezTo>
                    <a:cubicBezTo>
                      <a:pt x="87" y="372"/>
                      <a:pt x="87" y="367"/>
                      <a:pt x="90" y="363"/>
                    </a:cubicBezTo>
                    <a:cubicBezTo>
                      <a:pt x="95" y="356"/>
                      <a:pt x="100" y="350"/>
                      <a:pt x="105" y="344"/>
                    </a:cubicBezTo>
                    <a:cubicBezTo>
                      <a:pt x="106" y="343"/>
                      <a:pt x="106" y="342"/>
                      <a:pt x="106" y="341"/>
                    </a:cubicBezTo>
                    <a:cubicBezTo>
                      <a:pt x="101" y="333"/>
                      <a:pt x="97" y="323"/>
                      <a:pt x="94" y="314"/>
                    </a:cubicBezTo>
                    <a:cubicBezTo>
                      <a:pt x="94" y="313"/>
                      <a:pt x="93" y="312"/>
                      <a:pt x="92" y="312"/>
                    </a:cubicBezTo>
                    <a:cubicBezTo>
                      <a:pt x="84" y="311"/>
                      <a:pt x="76" y="310"/>
                      <a:pt x="69" y="309"/>
                    </a:cubicBezTo>
                    <a:cubicBezTo>
                      <a:pt x="63" y="308"/>
                      <a:pt x="59" y="305"/>
                      <a:pt x="59" y="300"/>
                    </a:cubicBezTo>
                    <a:cubicBezTo>
                      <a:pt x="59" y="289"/>
                      <a:pt x="59" y="278"/>
                      <a:pt x="59" y="266"/>
                    </a:cubicBezTo>
                    <a:cubicBezTo>
                      <a:pt x="59" y="261"/>
                      <a:pt x="63" y="258"/>
                      <a:pt x="69" y="257"/>
                    </a:cubicBezTo>
                    <a:cubicBezTo>
                      <a:pt x="76" y="256"/>
                      <a:pt x="84" y="255"/>
                      <a:pt x="92" y="255"/>
                    </a:cubicBezTo>
                    <a:cubicBezTo>
                      <a:pt x="93" y="254"/>
                      <a:pt x="94" y="254"/>
                      <a:pt x="94" y="253"/>
                    </a:cubicBezTo>
                    <a:cubicBezTo>
                      <a:pt x="97" y="243"/>
                      <a:pt x="101" y="234"/>
                      <a:pt x="106" y="226"/>
                    </a:cubicBezTo>
                    <a:cubicBezTo>
                      <a:pt x="106" y="225"/>
                      <a:pt x="106" y="223"/>
                      <a:pt x="105" y="222"/>
                    </a:cubicBezTo>
                    <a:cubicBezTo>
                      <a:pt x="100" y="216"/>
                      <a:pt x="95" y="210"/>
                      <a:pt x="90" y="204"/>
                    </a:cubicBezTo>
                    <a:cubicBezTo>
                      <a:pt x="87" y="200"/>
                      <a:pt x="87" y="194"/>
                      <a:pt x="90" y="191"/>
                    </a:cubicBezTo>
                    <a:cubicBezTo>
                      <a:pt x="98" y="182"/>
                      <a:pt x="106" y="175"/>
                      <a:pt x="114" y="167"/>
                    </a:cubicBezTo>
                    <a:cubicBezTo>
                      <a:pt x="118" y="163"/>
                      <a:pt x="123" y="164"/>
                      <a:pt x="127" y="167"/>
                    </a:cubicBezTo>
                    <a:cubicBezTo>
                      <a:pt x="134" y="172"/>
                      <a:pt x="140" y="177"/>
                      <a:pt x="146" y="182"/>
                    </a:cubicBezTo>
                    <a:cubicBezTo>
                      <a:pt x="147" y="182"/>
                      <a:pt x="148" y="183"/>
                      <a:pt x="149" y="182"/>
                    </a:cubicBezTo>
                    <a:cubicBezTo>
                      <a:pt x="157" y="178"/>
                      <a:pt x="167" y="174"/>
                      <a:pt x="176" y="171"/>
                    </a:cubicBezTo>
                    <a:cubicBezTo>
                      <a:pt x="177" y="171"/>
                      <a:pt x="178" y="170"/>
                      <a:pt x="178" y="168"/>
                    </a:cubicBezTo>
                    <a:cubicBezTo>
                      <a:pt x="179" y="161"/>
                      <a:pt x="180" y="153"/>
                      <a:pt x="181" y="145"/>
                    </a:cubicBezTo>
                    <a:cubicBezTo>
                      <a:pt x="181" y="140"/>
                      <a:pt x="185" y="135"/>
                      <a:pt x="190" y="135"/>
                    </a:cubicBezTo>
                    <a:cubicBezTo>
                      <a:pt x="201" y="135"/>
                      <a:pt x="212" y="135"/>
                      <a:pt x="224" y="135"/>
                    </a:cubicBezTo>
                    <a:cubicBezTo>
                      <a:pt x="228" y="135"/>
                      <a:pt x="232" y="140"/>
                      <a:pt x="233" y="145"/>
                    </a:cubicBezTo>
                    <a:cubicBezTo>
                      <a:pt x="233" y="153"/>
                      <a:pt x="235" y="161"/>
                      <a:pt x="235" y="168"/>
                    </a:cubicBezTo>
                    <a:cubicBezTo>
                      <a:pt x="236" y="170"/>
                      <a:pt x="236" y="171"/>
                      <a:pt x="237" y="171"/>
                    </a:cubicBezTo>
                    <a:close/>
                    <a:moveTo>
                      <a:pt x="207" y="212"/>
                    </a:moveTo>
                    <a:cubicBezTo>
                      <a:pt x="246" y="212"/>
                      <a:pt x="278" y="244"/>
                      <a:pt x="278" y="283"/>
                    </a:cubicBezTo>
                    <a:cubicBezTo>
                      <a:pt x="278" y="323"/>
                      <a:pt x="246" y="355"/>
                      <a:pt x="207" y="355"/>
                    </a:cubicBezTo>
                    <a:cubicBezTo>
                      <a:pt x="167" y="355"/>
                      <a:pt x="135" y="323"/>
                      <a:pt x="135" y="283"/>
                    </a:cubicBezTo>
                    <a:cubicBezTo>
                      <a:pt x="135" y="244"/>
                      <a:pt x="167" y="212"/>
                      <a:pt x="207" y="212"/>
                    </a:cubicBezTo>
                    <a:close/>
                    <a:moveTo>
                      <a:pt x="299" y="511"/>
                    </a:moveTo>
                    <a:cubicBezTo>
                      <a:pt x="299" y="518"/>
                      <a:pt x="294" y="524"/>
                      <a:pt x="287" y="524"/>
                    </a:cubicBezTo>
                    <a:cubicBezTo>
                      <a:pt x="233" y="524"/>
                      <a:pt x="180" y="524"/>
                      <a:pt x="127" y="524"/>
                    </a:cubicBezTo>
                    <a:cubicBezTo>
                      <a:pt x="120" y="524"/>
                      <a:pt x="114" y="518"/>
                      <a:pt x="114" y="511"/>
                    </a:cubicBezTo>
                    <a:cubicBezTo>
                      <a:pt x="114" y="429"/>
                      <a:pt x="0" y="365"/>
                      <a:pt x="0" y="255"/>
                    </a:cubicBezTo>
                    <a:cubicBezTo>
                      <a:pt x="0" y="0"/>
                      <a:pt x="413" y="0"/>
                      <a:pt x="413" y="255"/>
                    </a:cubicBezTo>
                    <a:cubicBezTo>
                      <a:pt x="413" y="366"/>
                      <a:pt x="299" y="419"/>
                      <a:pt x="299" y="511"/>
                    </a:cubicBezTo>
                    <a:close/>
                    <a:moveTo>
                      <a:pt x="136" y="622"/>
                    </a:moveTo>
                    <a:cubicBezTo>
                      <a:pt x="183" y="622"/>
                      <a:pt x="230" y="622"/>
                      <a:pt x="277" y="622"/>
                    </a:cubicBezTo>
                    <a:cubicBezTo>
                      <a:pt x="283" y="622"/>
                      <a:pt x="288" y="626"/>
                      <a:pt x="288" y="631"/>
                    </a:cubicBezTo>
                    <a:cubicBezTo>
                      <a:pt x="288" y="637"/>
                      <a:pt x="288" y="643"/>
                      <a:pt x="288" y="648"/>
                    </a:cubicBezTo>
                    <a:cubicBezTo>
                      <a:pt x="288" y="653"/>
                      <a:pt x="283" y="657"/>
                      <a:pt x="277" y="657"/>
                    </a:cubicBezTo>
                    <a:cubicBezTo>
                      <a:pt x="230" y="657"/>
                      <a:pt x="183" y="657"/>
                      <a:pt x="136" y="657"/>
                    </a:cubicBezTo>
                    <a:cubicBezTo>
                      <a:pt x="130" y="657"/>
                      <a:pt x="125" y="653"/>
                      <a:pt x="125" y="648"/>
                    </a:cubicBezTo>
                    <a:cubicBezTo>
                      <a:pt x="125" y="643"/>
                      <a:pt x="125" y="637"/>
                      <a:pt x="125" y="631"/>
                    </a:cubicBezTo>
                    <a:cubicBezTo>
                      <a:pt x="125" y="626"/>
                      <a:pt x="130" y="622"/>
                      <a:pt x="136" y="622"/>
                    </a:cubicBezTo>
                    <a:close/>
                    <a:moveTo>
                      <a:pt x="125" y="578"/>
                    </a:moveTo>
                    <a:cubicBezTo>
                      <a:pt x="180" y="578"/>
                      <a:pt x="234" y="578"/>
                      <a:pt x="288" y="578"/>
                    </a:cubicBezTo>
                    <a:cubicBezTo>
                      <a:pt x="294" y="578"/>
                      <a:pt x="299" y="582"/>
                      <a:pt x="299" y="586"/>
                    </a:cubicBezTo>
                    <a:cubicBezTo>
                      <a:pt x="299" y="592"/>
                      <a:pt x="299" y="598"/>
                      <a:pt x="299" y="604"/>
                    </a:cubicBezTo>
                    <a:cubicBezTo>
                      <a:pt x="299" y="609"/>
                      <a:pt x="294" y="613"/>
                      <a:pt x="288" y="613"/>
                    </a:cubicBezTo>
                    <a:cubicBezTo>
                      <a:pt x="234" y="613"/>
                      <a:pt x="180" y="613"/>
                      <a:pt x="125" y="613"/>
                    </a:cubicBezTo>
                    <a:cubicBezTo>
                      <a:pt x="119" y="613"/>
                      <a:pt x="115" y="609"/>
                      <a:pt x="115" y="604"/>
                    </a:cubicBezTo>
                    <a:cubicBezTo>
                      <a:pt x="115" y="598"/>
                      <a:pt x="115" y="592"/>
                      <a:pt x="115" y="586"/>
                    </a:cubicBezTo>
                    <a:cubicBezTo>
                      <a:pt x="115" y="582"/>
                      <a:pt x="119" y="578"/>
                      <a:pt x="125" y="578"/>
                    </a:cubicBezTo>
                    <a:close/>
                  </a:path>
                </a:pathLst>
              </a:custGeom>
              <a:solidFill>
                <a:srgbClr val="182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4" name="Freeform 169"/>
            <p:cNvSpPr>
              <a:spLocks noEditPoints="1"/>
            </p:cNvSpPr>
            <p:nvPr/>
          </p:nvSpPr>
          <p:spPr bwMode="auto">
            <a:xfrm>
              <a:off x="3619" y="6394"/>
              <a:ext cx="799" cy="801"/>
            </a:xfrm>
            <a:custGeom>
              <a:avLst/>
              <a:gdLst>
                <a:gd name="T0" fmla="*/ 80 w 132"/>
                <a:gd name="T1" fmla="*/ 22 h 132"/>
                <a:gd name="T2" fmla="*/ 70 w 132"/>
                <a:gd name="T3" fmla="*/ 38 h 132"/>
                <a:gd name="T4" fmla="*/ 96 w 132"/>
                <a:gd name="T5" fmla="*/ 62 h 132"/>
                <a:gd name="T6" fmla="*/ 91 w 132"/>
                <a:gd name="T7" fmla="*/ 41 h 132"/>
                <a:gd name="T8" fmla="*/ 96 w 132"/>
                <a:gd name="T9" fmla="*/ 62 h 132"/>
                <a:gd name="T10" fmla="*/ 95 w 132"/>
                <a:gd name="T11" fmla="*/ 76 h 132"/>
                <a:gd name="T12" fmla="*/ 70 w 132"/>
                <a:gd name="T13" fmla="*/ 86 h 132"/>
                <a:gd name="T14" fmla="*/ 70 w 132"/>
                <a:gd name="T15" fmla="*/ 119 h 132"/>
                <a:gd name="T16" fmla="*/ 85 w 132"/>
                <a:gd name="T17" fmla="*/ 102 h 132"/>
                <a:gd name="T18" fmla="*/ 70 w 132"/>
                <a:gd name="T19" fmla="*/ 119 h 132"/>
                <a:gd name="T20" fmla="*/ 52 w 132"/>
                <a:gd name="T21" fmla="*/ 110 h 132"/>
                <a:gd name="T22" fmla="*/ 62 w 132"/>
                <a:gd name="T23" fmla="*/ 94 h 132"/>
                <a:gd name="T24" fmla="*/ 36 w 132"/>
                <a:gd name="T25" fmla="*/ 70 h 132"/>
                <a:gd name="T26" fmla="*/ 41 w 132"/>
                <a:gd name="T27" fmla="*/ 91 h 132"/>
                <a:gd name="T28" fmla="*/ 36 w 132"/>
                <a:gd name="T29" fmla="*/ 70 h 132"/>
                <a:gd name="T30" fmla="*/ 37 w 132"/>
                <a:gd name="T31" fmla="*/ 56 h 132"/>
                <a:gd name="T32" fmla="*/ 62 w 132"/>
                <a:gd name="T33" fmla="*/ 46 h 132"/>
                <a:gd name="T34" fmla="*/ 62 w 132"/>
                <a:gd name="T35" fmla="*/ 13 h 132"/>
                <a:gd name="T36" fmla="*/ 47 w 132"/>
                <a:gd name="T37" fmla="*/ 30 h 132"/>
                <a:gd name="T38" fmla="*/ 62 w 132"/>
                <a:gd name="T39" fmla="*/ 13 h 132"/>
                <a:gd name="T40" fmla="*/ 105 w 132"/>
                <a:gd name="T41" fmla="*/ 109 h 132"/>
                <a:gd name="T42" fmla="*/ 103 w 132"/>
                <a:gd name="T43" fmla="*/ 70 h 132"/>
                <a:gd name="T44" fmla="*/ 124 w 132"/>
                <a:gd name="T45" fmla="*/ 70 h 132"/>
                <a:gd name="T46" fmla="*/ 103 w 132"/>
                <a:gd name="T47" fmla="*/ 62 h 132"/>
                <a:gd name="T48" fmla="*/ 98 w 132"/>
                <a:gd name="T49" fmla="*/ 37 h 132"/>
                <a:gd name="T50" fmla="*/ 95 w 132"/>
                <a:gd name="T51" fmla="*/ 31 h 132"/>
                <a:gd name="T52" fmla="*/ 77 w 132"/>
                <a:gd name="T53" fmla="*/ 9 h 132"/>
                <a:gd name="T54" fmla="*/ 27 w 132"/>
                <a:gd name="T55" fmla="*/ 23 h 132"/>
                <a:gd name="T56" fmla="*/ 29 w 132"/>
                <a:gd name="T57" fmla="*/ 62 h 132"/>
                <a:gd name="T58" fmla="*/ 8 w 132"/>
                <a:gd name="T59" fmla="*/ 62 h 132"/>
                <a:gd name="T60" fmla="*/ 29 w 132"/>
                <a:gd name="T61" fmla="*/ 70 h 132"/>
                <a:gd name="T62" fmla="*/ 34 w 132"/>
                <a:gd name="T63" fmla="*/ 94 h 132"/>
                <a:gd name="T64" fmla="*/ 38 w 132"/>
                <a:gd name="T65" fmla="*/ 101 h 132"/>
                <a:gd name="T66" fmla="*/ 55 w 132"/>
                <a:gd name="T67" fmla="*/ 123 h 132"/>
                <a:gd name="T68" fmla="*/ 111 w 132"/>
                <a:gd name="T69" fmla="*/ 18 h 132"/>
                <a:gd name="T70" fmla="*/ 113 w 132"/>
                <a:gd name="T71" fmla="*/ 20 h 132"/>
                <a:gd name="T72" fmla="*/ 116 w 132"/>
                <a:gd name="T73" fmla="*/ 23 h 132"/>
                <a:gd name="T74" fmla="*/ 132 w 132"/>
                <a:gd name="T75" fmla="*/ 66 h 132"/>
                <a:gd name="T76" fmla="*/ 110 w 132"/>
                <a:gd name="T77" fmla="*/ 115 h 132"/>
                <a:gd name="T78" fmla="*/ 22 w 132"/>
                <a:gd name="T79" fmla="*/ 115 h 132"/>
                <a:gd name="T80" fmla="*/ 16 w 132"/>
                <a:gd name="T81" fmla="*/ 109 h 132"/>
                <a:gd name="T82" fmla="*/ 16 w 132"/>
                <a:gd name="T83" fmla="*/ 23 h 132"/>
                <a:gd name="T84" fmla="*/ 18 w 132"/>
                <a:gd name="T85" fmla="*/ 20 h 132"/>
                <a:gd name="T86" fmla="*/ 21 w 132"/>
                <a:gd name="T87" fmla="*/ 19 h 132"/>
                <a:gd name="T88" fmla="*/ 66 w 132"/>
                <a:gd name="T8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2" h="132">
                  <a:moveTo>
                    <a:pt x="87" y="34"/>
                  </a:moveTo>
                  <a:cubicBezTo>
                    <a:pt x="87" y="32"/>
                    <a:pt x="86" y="31"/>
                    <a:pt x="85" y="30"/>
                  </a:cubicBezTo>
                  <a:cubicBezTo>
                    <a:pt x="84" y="27"/>
                    <a:pt x="82" y="25"/>
                    <a:pt x="80" y="22"/>
                  </a:cubicBezTo>
                  <a:cubicBezTo>
                    <a:pt x="77" y="20"/>
                    <a:pt x="75" y="18"/>
                    <a:pt x="73" y="16"/>
                  </a:cubicBezTo>
                  <a:cubicBezTo>
                    <a:pt x="72" y="15"/>
                    <a:pt x="71" y="14"/>
                    <a:pt x="70" y="13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6" y="37"/>
                    <a:pt x="82" y="36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lose/>
                  <a:moveTo>
                    <a:pt x="96" y="62"/>
                  </a:moveTo>
                  <a:cubicBezTo>
                    <a:pt x="96" y="60"/>
                    <a:pt x="95" y="58"/>
                    <a:pt x="95" y="56"/>
                  </a:cubicBezTo>
                  <a:cubicBezTo>
                    <a:pt x="95" y="53"/>
                    <a:pt x="94" y="50"/>
                    <a:pt x="93" y="47"/>
                  </a:cubicBezTo>
                  <a:cubicBezTo>
                    <a:pt x="92" y="44"/>
                    <a:pt x="92" y="43"/>
                    <a:pt x="91" y="41"/>
                  </a:cubicBezTo>
                  <a:cubicBezTo>
                    <a:pt x="84" y="43"/>
                    <a:pt x="77" y="45"/>
                    <a:pt x="70" y="46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96" y="62"/>
                    <a:pt x="96" y="62"/>
                    <a:pt x="96" y="62"/>
                  </a:cubicBezTo>
                  <a:close/>
                  <a:moveTo>
                    <a:pt x="91" y="91"/>
                  </a:moveTo>
                  <a:cubicBezTo>
                    <a:pt x="92" y="89"/>
                    <a:pt x="92" y="87"/>
                    <a:pt x="93" y="85"/>
                  </a:cubicBezTo>
                  <a:cubicBezTo>
                    <a:pt x="94" y="82"/>
                    <a:pt x="95" y="79"/>
                    <a:pt x="95" y="76"/>
                  </a:cubicBezTo>
                  <a:cubicBezTo>
                    <a:pt x="95" y="74"/>
                    <a:pt x="96" y="72"/>
                    <a:pt x="96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7" y="87"/>
                    <a:pt x="84" y="89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lose/>
                  <a:moveTo>
                    <a:pt x="70" y="119"/>
                  </a:moveTo>
                  <a:cubicBezTo>
                    <a:pt x="71" y="118"/>
                    <a:pt x="72" y="117"/>
                    <a:pt x="73" y="116"/>
                  </a:cubicBezTo>
                  <a:cubicBezTo>
                    <a:pt x="75" y="114"/>
                    <a:pt x="77" y="112"/>
                    <a:pt x="80" y="110"/>
                  </a:cubicBezTo>
                  <a:cubicBezTo>
                    <a:pt x="82" y="107"/>
                    <a:pt x="84" y="105"/>
                    <a:pt x="85" y="102"/>
                  </a:cubicBezTo>
                  <a:cubicBezTo>
                    <a:pt x="86" y="101"/>
                    <a:pt x="87" y="100"/>
                    <a:pt x="87" y="98"/>
                  </a:cubicBezTo>
                  <a:cubicBezTo>
                    <a:pt x="82" y="96"/>
                    <a:pt x="76" y="95"/>
                    <a:pt x="70" y="94"/>
                  </a:cubicBezTo>
                  <a:cubicBezTo>
                    <a:pt x="70" y="119"/>
                    <a:pt x="70" y="119"/>
                    <a:pt x="70" y="119"/>
                  </a:cubicBezTo>
                  <a:close/>
                  <a:moveTo>
                    <a:pt x="44" y="98"/>
                  </a:moveTo>
                  <a:cubicBezTo>
                    <a:pt x="45" y="100"/>
                    <a:pt x="46" y="101"/>
                    <a:pt x="47" y="102"/>
                  </a:cubicBezTo>
                  <a:cubicBezTo>
                    <a:pt x="49" y="105"/>
                    <a:pt x="50" y="107"/>
                    <a:pt x="52" y="110"/>
                  </a:cubicBezTo>
                  <a:cubicBezTo>
                    <a:pt x="54" y="112"/>
                    <a:pt x="56" y="114"/>
                    <a:pt x="59" y="116"/>
                  </a:cubicBezTo>
                  <a:cubicBezTo>
                    <a:pt x="60" y="117"/>
                    <a:pt x="61" y="118"/>
                    <a:pt x="62" y="119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56" y="95"/>
                    <a:pt x="50" y="96"/>
                    <a:pt x="44" y="98"/>
                  </a:cubicBezTo>
                  <a:cubicBezTo>
                    <a:pt x="44" y="98"/>
                    <a:pt x="44" y="98"/>
                    <a:pt x="44" y="98"/>
                  </a:cubicBezTo>
                  <a:close/>
                  <a:moveTo>
                    <a:pt x="36" y="70"/>
                  </a:moveTo>
                  <a:cubicBezTo>
                    <a:pt x="37" y="72"/>
                    <a:pt x="37" y="74"/>
                    <a:pt x="37" y="76"/>
                  </a:cubicBezTo>
                  <a:cubicBezTo>
                    <a:pt x="38" y="79"/>
                    <a:pt x="38" y="82"/>
                    <a:pt x="39" y="85"/>
                  </a:cubicBezTo>
                  <a:cubicBezTo>
                    <a:pt x="40" y="87"/>
                    <a:pt x="40" y="89"/>
                    <a:pt x="41" y="91"/>
                  </a:cubicBezTo>
                  <a:cubicBezTo>
                    <a:pt x="48" y="89"/>
                    <a:pt x="55" y="87"/>
                    <a:pt x="62" y="86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36" y="70"/>
                    <a:pt x="36" y="70"/>
                    <a:pt x="36" y="70"/>
                  </a:cubicBezTo>
                  <a:close/>
                  <a:moveTo>
                    <a:pt x="41" y="41"/>
                  </a:moveTo>
                  <a:cubicBezTo>
                    <a:pt x="40" y="43"/>
                    <a:pt x="40" y="44"/>
                    <a:pt x="39" y="47"/>
                  </a:cubicBezTo>
                  <a:cubicBezTo>
                    <a:pt x="38" y="50"/>
                    <a:pt x="38" y="53"/>
                    <a:pt x="37" y="56"/>
                  </a:cubicBezTo>
                  <a:cubicBezTo>
                    <a:pt x="37" y="58"/>
                    <a:pt x="37" y="60"/>
                    <a:pt x="36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55" y="45"/>
                    <a:pt x="48" y="43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lose/>
                  <a:moveTo>
                    <a:pt x="62" y="13"/>
                  </a:moveTo>
                  <a:cubicBezTo>
                    <a:pt x="61" y="14"/>
                    <a:pt x="60" y="15"/>
                    <a:pt x="59" y="16"/>
                  </a:cubicBezTo>
                  <a:cubicBezTo>
                    <a:pt x="56" y="18"/>
                    <a:pt x="54" y="20"/>
                    <a:pt x="52" y="22"/>
                  </a:cubicBezTo>
                  <a:cubicBezTo>
                    <a:pt x="50" y="25"/>
                    <a:pt x="49" y="27"/>
                    <a:pt x="47" y="30"/>
                  </a:cubicBezTo>
                  <a:cubicBezTo>
                    <a:pt x="46" y="31"/>
                    <a:pt x="45" y="32"/>
                    <a:pt x="44" y="34"/>
                  </a:cubicBezTo>
                  <a:cubicBezTo>
                    <a:pt x="50" y="36"/>
                    <a:pt x="56" y="37"/>
                    <a:pt x="62" y="38"/>
                  </a:cubicBezTo>
                  <a:cubicBezTo>
                    <a:pt x="62" y="13"/>
                    <a:pt x="62" y="13"/>
                    <a:pt x="62" y="13"/>
                  </a:cubicBezTo>
                  <a:close/>
                  <a:moveTo>
                    <a:pt x="95" y="101"/>
                  </a:moveTo>
                  <a:cubicBezTo>
                    <a:pt x="90" y="110"/>
                    <a:pt x="84" y="117"/>
                    <a:pt x="77" y="123"/>
                  </a:cubicBezTo>
                  <a:cubicBezTo>
                    <a:pt x="87" y="121"/>
                    <a:pt x="97" y="116"/>
                    <a:pt x="105" y="109"/>
                  </a:cubicBezTo>
                  <a:cubicBezTo>
                    <a:pt x="102" y="106"/>
                    <a:pt x="98" y="104"/>
                    <a:pt x="95" y="101"/>
                  </a:cubicBezTo>
                  <a:cubicBezTo>
                    <a:pt x="95" y="101"/>
                    <a:pt x="95" y="101"/>
                    <a:pt x="95" y="101"/>
                  </a:cubicBezTo>
                  <a:close/>
                  <a:moveTo>
                    <a:pt x="103" y="70"/>
                  </a:moveTo>
                  <a:cubicBezTo>
                    <a:pt x="103" y="79"/>
                    <a:pt x="101" y="87"/>
                    <a:pt x="98" y="94"/>
                  </a:cubicBezTo>
                  <a:cubicBezTo>
                    <a:pt x="102" y="97"/>
                    <a:pt x="107" y="100"/>
                    <a:pt x="110" y="104"/>
                  </a:cubicBezTo>
                  <a:cubicBezTo>
                    <a:pt x="118" y="94"/>
                    <a:pt x="123" y="83"/>
                    <a:pt x="124" y="70"/>
                  </a:cubicBezTo>
                  <a:cubicBezTo>
                    <a:pt x="103" y="70"/>
                    <a:pt x="103" y="70"/>
                    <a:pt x="103" y="70"/>
                  </a:cubicBezTo>
                  <a:close/>
                  <a:moveTo>
                    <a:pt x="98" y="37"/>
                  </a:moveTo>
                  <a:cubicBezTo>
                    <a:pt x="101" y="45"/>
                    <a:pt x="103" y="53"/>
                    <a:pt x="103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3" y="49"/>
                    <a:pt x="118" y="38"/>
                    <a:pt x="110" y="28"/>
                  </a:cubicBezTo>
                  <a:cubicBezTo>
                    <a:pt x="107" y="32"/>
                    <a:pt x="102" y="35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77" y="9"/>
                  </a:moveTo>
                  <a:cubicBezTo>
                    <a:pt x="84" y="15"/>
                    <a:pt x="90" y="22"/>
                    <a:pt x="95" y="31"/>
                  </a:cubicBezTo>
                  <a:cubicBezTo>
                    <a:pt x="98" y="28"/>
                    <a:pt x="102" y="26"/>
                    <a:pt x="105" y="23"/>
                  </a:cubicBezTo>
                  <a:cubicBezTo>
                    <a:pt x="97" y="16"/>
                    <a:pt x="87" y="11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lose/>
                  <a:moveTo>
                    <a:pt x="38" y="31"/>
                  </a:moveTo>
                  <a:cubicBezTo>
                    <a:pt x="42" y="22"/>
                    <a:pt x="48" y="15"/>
                    <a:pt x="55" y="9"/>
                  </a:cubicBezTo>
                  <a:cubicBezTo>
                    <a:pt x="44" y="11"/>
                    <a:pt x="35" y="16"/>
                    <a:pt x="27" y="23"/>
                  </a:cubicBezTo>
                  <a:cubicBezTo>
                    <a:pt x="30" y="26"/>
                    <a:pt x="34" y="28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lose/>
                  <a:moveTo>
                    <a:pt x="29" y="62"/>
                  </a:moveTo>
                  <a:cubicBezTo>
                    <a:pt x="29" y="53"/>
                    <a:pt x="31" y="45"/>
                    <a:pt x="34" y="37"/>
                  </a:cubicBezTo>
                  <a:cubicBezTo>
                    <a:pt x="30" y="35"/>
                    <a:pt x="26" y="32"/>
                    <a:pt x="22" y="28"/>
                  </a:cubicBezTo>
                  <a:cubicBezTo>
                    <a:pt x="14" y="38"/>
                    <a:pt x="9" y="49"/>
                    <a:pt x="8" y="62"/>
                  </a:cubicBezTo>
                  <a:cubicBezTo>
                    <a:pt x="29" y="62"/>
                    <a:pt x="29" y="62"/>
                    <a:pt x="29" y="62"/>
                  </a:cubicBezTo>
                  <a:close/>
                  <a:moveTo>
                    <a:pt x="34" y="94"/>
                  </a:moveTo>
                  <a:cubicBezTo>
                    <a:pt x="31" y="87"/>
                    <a:pt x="29" y="79"/>
                    <a:pt x="29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9" y="83"/>
                    <a:pt x="14" y="94"/>
                    <a:pt x="22" y="104"/>
                  </a:cubicBezTo>
                  <a:cubicBezTo>
                    <a:pt x="26" y="100"/>
                    <a:pt x="30" y="97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lose/>
                  <a:moveTo>
                    <a:pt x="55" y="123"/>
                  </a:moveTo>
                  <a:cubicBezTo>
                    <a:pt x="48" y="117"/>
                    <a:pt x="42" y="110"/>
                    <a:pt x="38" y="101"/>
                  </a:cubicBezTo>
                  <a:cubicBezTo>
                    <a:pt x="34" y="104"/>
                    <a:pt x="30" y="106"/>
                    <a:pt x="27" y="109"/>
                  </a:cubicBezTo>
                  <a:cubicBezTo>
                    <a:pt x="35" y="116"/>
                    <a:pt x="44" y="121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lose/>
                  <a:moveTo>
                    <a:pt x="66" y="0"/>
                  </a:moveTo>
                  <a:cubicBezTo>
                    <a:pt x="83" y="0"/>
                    <a:pt x="99" y="6"/>
                    <a:pt x="110" y="17"/>
                  </a:cubicBezTo>
                  <a:cubicBezTo>
                    <a:pt x="111" y="17"/>
                    <a:pt x="111" y="18"/>
                    <a:pt x="111" y="18"/>
                  </a:cubicBezTo>
                  <a:cubicBezTo>
                    <a:pt x="111" y="18"/>
                    <a:pt x="111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1"/>
                    <a:pt x="115" y="22"/>
                    <a:pt x="116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26" y="35"/>
                    <a:pt x="132" y="49"/>
                    <a:pt x="132" y="66"/>
                  </a:cubicBezTo>
                  <a:cubicBezTo>
                    <a:pt x="132" y="83"/>
                    <a:pt x="126" y="97"/>
                    <a:pt x="116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4" y="111"/>
                    <a:pt x="112" y="113"/>
                    <a:pt x="110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98" y="125"/>
                    <a:pt x="83" y="132"/>
                    <a:pt x="66" y="132"/>
                  </a:cubicBezTo>
                  <a:cubicBezTo>
                    <a:pt x="49" y="132"/>
                    <a:pt x="33" y="125"/>
                    <a:pt x="2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20" y="113"/>
                    <a:pt x="18" y="111"/>
                    <a:pt x="16" y="109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6" y="97"/>
                    <a:pt x="0" y="83"/>
                    <a:pt x="0" y="66"/>
                  </a:cubicBezTo>
                  <a:cubicBezTo>
                    <a:pt x="0" y="49"/>
                    <a:pt x="6" y="35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8" y="21"/>
                    <a:pt x="18" y="21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7"/>
                    <a:pt x="22" y="17"/>
                  </a:cubicBezTo>
                  <a:cubicBezTo>
                    <a:pt x="33" y="6"/>
                    <a:pt x="49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1825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836464" y="1904365"/>
            <a:ext cx="59341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最大类间方差法是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1979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年由日本学者大津提出的，是一种自适应阈值确定的方法，又叫大津法，简称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OTSU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，是一种基于全局的二值化算法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bg1"/>
              </a:solidFill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bg1"/>
              </a:solidFill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它是根据图像的</a:t>
            </a:r>
            <a:r>
              <a:rPr lang="zh-CN" altLang="en-US" dirty="0">
                <a:solidFill>
                  <a:srgbClr val="FF0000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灰度特性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将图像分为</a:t>
            </a:r>
            <a:r>
              <a:rPr lang="zh-CN" altLang="en-US" dirty="0">
                <a:solidFill>
                  <a:srgbClr val="FF0000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前景和背景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两个部分。当取最佳阈值时，两部分之间的差别应该是最大的，在</a:t>
            </a:r>
            <a:r>
              <a:rPr lang="en-US" altLang="zh-CN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OTSU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算法中所采用的衡量差别的标准就是较为常见的</a:t>
            </a:r>
            <a:r>
              <a:rPr lang="zh-CN" altLang="en-US" dirty="0">
                <a:solidFill>
                  <a:srgbClr val="FF0000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最大类间方差</a:t>
            </a:r>
            <a:r>
              <a:rPr lang="zh-CN" altLang="en-US" dirty="0">
                <a:solidFill>
                  <a:schemeClr val="bg1"/>
                </a:solidFill>
                <a:ea typeface="Heiti SC Light" panose="02000000000000000000" pitchFamily="2" charset="-128"/>
                <a:cs typeface="Times New Roman" panose="02020603050405020304" pitchFamily="18" charset="0"/>
              </a:rPr>
              <a:t>。前景和背景之间的类间方差如果越大，就说明构成图像的两个部分之间的差别越大，当部分目标被错分为背景或部分背景被错分为目标，都会导致两部分差别变小，当所取阈值的分割使类间方差最大时就意味着错分概率最小</a:t>
            </a:r>
            <a:endParaRPr lang="zh-CN" altLang="en-US" dirty="0">
              <a:solidFill>
                <a:schemeClr val="bg1"/>
              </a:solidFill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原理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: 圆角 13"/>
              <p:cNvSpPr/>
              <p:nvPr/>
            </p:nvSpPr>
            <p:spPr>
              <a:xfrm>
                <a:off x="287193" y="1150167"/>
                <a:ext cx="5961207" cy="2540090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设图像最佳阈值为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将图像分为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前景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目标和背景。其中目标点数占总图像比例为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，平均灰度值为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，背景点数占图像比例为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，平均灰度值为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。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=1 (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1)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则图像的总平均灰度值为：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 （公式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类间方差为：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（公式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可等价为：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（公式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）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矩形: 圆角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3" y="1150167"/>
                <a:ext cx="5961207" cy="2540090"/>
              </a:xfrm>
              <a:prstGeom prst="roundRect">
                <a:avLst/>
              </a:prstGeom>
              <a:blipFill rotWithShape="1">
                <a:blip r:embed="rId3"/>
                <a:stretch>
                  <a:fillRect l="-248" t="-582" r="-234" b="-539"/>
                </a:stretch>
              </a:blip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: 圆角 13"/>
              <p:cNvSpPr/>
              <p:nvPr/>
            </p:nvSpPr>
            <p:spPr>
              <a:xfrm>
                <a:off x="2888879" y="3835857"/>
                <a:ext cx="7049778" cy="291328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公式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推导过程：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矩形: 圆角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79" y="3835857"/>
                <a:ext cx="7049778" cy="2913286"/>
              </a:xfrm>
              <a:prstGeom prst="roundRect">
                <a:avLst/>
              </a:prstGeom>
              <a:blipFill rotWithShape="1">
                <a:blip r:embed="rId4"/>
                <a:stretch>
                  <a:fillRect l="-211" t="-495" r="-194" b="-489"/>
                </a:stretch>
              </a:blipFill>
              <a:ln w="28575">
                <a:solidFill>
                  <a:schemeClr val="bg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animBg="1"/>
      <p:bldP spid="4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6" name="对话气泡: 圆角矩形 15"/>
          <p:cNvSpPr/>
          <p:nvPr/>
        </p:nvSpPr>
        <p:spPr>
          <a:xfrm>
            <a:off x="79898" y="1502891"/>
            <a:ext cx="2195216" cy="1353834"/>
          </a:xfrm>
          <a:prstGeom prst="wedgeRoundRectCallout">
            <a:avLst>
              <a:gd name="adj1" fmla="val -7598"/>
              <a:gd name="adj2" fmla="val 79549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zh-CN" dirty="0">
                <a:solidFill>
                  <a:schemeClr val="tx1"/>
                </a:solidFill>
              </a:rPr>
              <a:t>计算待分割图像的图像灰度直方图 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7" name="对话气泡: 圆角矩形 16"/>
          <p:cNvSpPr/>
          <p:nvPr/>
        </p:nvSpPr>
        <p:spPr>
          <a:xfrm>
            <a:off x="2396081" y="1478454"/>
            <a:ext cx="2195216" cy="1353834"/>
          </a:xfrm>
          <a:prstGeom prst="wedgeRoundRectCallout">
            <a:avLst>
              <a:gd name="adj1" fmla="val 8946"/>
              <a:gd name="adj2" fmla="val 82172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zh-CN" dirty="0">
                <a:solidFill>
                  <a:schemeClr val="tx1"/>
                </a:solidFill>
              </a:rPr>
              <a:t>根据</a:t>
            </a:r>
            <a:r>
              <a:rPr lang="en-US" altLang="zh-CN" dirty="0">
                <a:solidFill>
                  <a:schemeClr val="tx1"/>
                </a:solidFill>
              </a:rPr>
              <a:t>OTSU</a:t>
            </a:r>
            <a:r>
              <a:rPr lang="zh-CN" altLang="zh-CN" dirty="0">
                <a:solidFill>
                  <a:schemeClr val="tx1"/>
                </a:solidFill>
              </a:rPr>
              <a:t>算法计算每个个体的适应度值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8" name="对话气泡: 圆角矩形 17"/>
          <p:cNvSpPr/>
          <p:nvPr/>
        </p:nvSpPr>
        <p:spPr>
          <a:xfrm>
            <a:off x="445700" y="3563094"/>
            <a:ext cx="2512381" cy="1560335"/>
          </a:xfrm>
          <a:prstGeom prst="wedgeRoundRectCallout">
            <a:avLst>
              <a:gd name="adj1" fmla="val -8466"/>
              <a:gd name="adj2" fmla="val -8372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/>
              <a:t>2.</a:t>
            </a:r>
            <a:r>
              <a:rPr lang="zh-CN" altLang="zh-CN" dirty="0">
                <a:sym typeface="+mn-ea"/>
              </a:rPr>
              <a:t>初始化种群，随机产生</a:t>
            </a:r>
            <a:r>
              <a:rPr lang="en-US" altLang="zh-CN" dirty="0">
                <a:sym typeface="+mn-ea"/>
              </a:rPr>
              <a:t>M</a:t>
            </a:r>
            <a:r>
              <a:rPr lang="zh-CN" altLang="zh-CN" dirty="0">
                <a:sym typeface="+mn-ea"/>
              </a:rPr>
              <a:t>个个体，并</a:t>
            </a:r>
            <a:r>
              <a:rPr lang="zh-CN" altLang="zh-CN" dirty="0"/>
              <a:t>对图像的灰度值进行编码</a:t>
            </a:r>
            <a:endParaRPr lang="zh-CN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实验思路</a:t>
            </a:r>
            <a:endParaRPr lang="zh-CN" altLang="en-US" sz="4400" dirty="0"/>
          </a:p>
        </p:txBody>
      </p:sp>
      <p:sp>
        <p:nvSpPr>
          <p:cNvPr id="20" name="对话气泡: 圆角矩形 17"/>
          <p:cNvSpPr/>
          <p:nvPr/>
        </p:nvSpPr>
        <p:spPr>
          <a:xfrm>
            <a:off x="3125445" y="3563094"/>
            <a:ext cx="2931703" cy="1560335"/>
          </a:xfrm>
          <a:prstGeom prst="wedgeRoundRectCallout">
            <a:avLst>
              <a:gd name="adj1" fmla="val -8466"/>
              <a:gd name="adj2" fmla="val -8372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4.</a:t>
            </a:r>
            <a:r>
              <a:rPr lang="zh-CN" altLang="zh-CN" dirty="0"/>
              <a:t>建立下一代种群，进行一定数量的遗传操作， 包括顺次执行的选择操作、 交叉操作和变异操作</a:t>
            </a:r>
            <a:endParaRPr lang="zh-CN" altLang="zh-CN" dirty="0"/>
          </a:p>
        </p:txBody>
      </p:sp>
      <p:sp>
        <p:nvSpPr>
          <p:cNvPr id="21" name="对话气泡: 圆角矩形 16"/>
          <p:cNvSpPr/>
          <p:nvPr/>
        </p:nvSpPr>
        <p:spPr>
          <a:xfrm>
            <a:off x="4792164" y="1026350"/>
            <a:ext cx="3187066" cy="2329543"/>
          </a:xfrm>
          <a:prstGeom prst="wedgeRoundRectCallout">
            <a:avLst>
              <a:gd name="adj1" fmla="val 8946"/>
              <a:gd name="adj2" fmla="val 82172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5.</a:t>
            </a:r>
            <a:r>
              <a:rPr lang="zh-CN" altLang="zh-CN" dirty="0">
                <a:solidFill>
                  <a:schemeClr val="tx1"/>
                </a:solidFill>
              </a:rPr>
              <a:t>选择操作（自然选择）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</a:rPr>
              <a:t>将当代种群中的个体按照适应度值由大到小选择前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zh-CN" dirty="0">
                <a:solidFill>
                  <a:schemeClr val="tx1"/>
                </a:solidFill>
              </a:rPr>
              <a:t>个个体，将他们复制到下一代种群中。同时使用随机的方式，保留一定比例落后的个体，让其存活，将他们复制到下一代种群中 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2" name="对话气泡: 圆角矩形 17"/>
          <p:cNvSpPr/>
          <p:nvPr/>
        </p:nvSpPr>
        <p:spPr>
          <a:xfrm>
            <a:off x="6224512" y="4227123"/>
            <a:ext cx="2931703" cy="2249877"/>
          </a:xfrm>
          <a:prstGeom prst="wedgeRoundRectCallout">
            <a:avLst>
              <a:gd name="adj1" fmla="val -8466"/>
              <a:gd name="adj2" fmla="val -8372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6.</a:t>
            </a:r>
            <a:r>
              <a:rPr lang="zh-CN" altLang="zh-CN" dirty="0"/>
              <a:t>交叉操作（繁殖</a:t>
            </a:r>
            <a:r>
              <a:rPr lang="en-US" altLang="zh-CN" dirty="0"/>
              <a:t>),</a:t>
            </a:r>
            <a:r>
              <a:rPr lang="zh-CN" altLang="zh-CN" dirty="0"/>
              <a:t>随机选出父体和母体，进行交叉操作，类比染色体的交叉，随机选择交叉点。交叉完成的新个体补充到下一代种群中，直到种群数量足够为止 </a:t>
            </a:r>
            <a:endParaRPr lang="zh-CN" altLang="zh-CN" dirty="0"/>
          </a:p>
        </p:txBody>
      </p:sp>
      <p:sp>
        <p:nvSpPr>
          <p:cNvPr id="23" name="对话气泡: 圆角矩形 16"/>
          <p:cNvSpPr/>
          <p:nvPr/>
        </p:nvSpPr>
        <p:spPr>
          <a:xfrm>
            <a:off x="8147439" y="1132114"/>
            <a:ext cx="2629418" cy="1735924"/>
          </a:xfrm>
          <a:prstGeom prst="wedgeRoundRectCallout">
            <a:avLst>
              <a:gd name="adj1" fmla="val 8946"/>
              <a:gd name="adj2" fmla="val 82172"/>
              <a:gd name="adj3" fmla="val 16667"/>
            </a:avLst>
          </a:prstGeom>
          <a:solidFill>
            <a:srgbClr val="E2DDBF"/>
          </a:solidFill>
          <a:ln>
            <a:solidFill>
              <a:srgbClr val="E2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7.</a:t>
            </a:r>
            <a:r>
              <a:rPr lang="zh-CN" altLang="zh-CN" dirty="0">
                <a:solidFill>
                  <a:schemeClr val="tx1"/>
                </a:solidFill>
              </a:rPr>
              <a:t>变异操作（基因变异）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</a:rPr>
              <a:t>将上述交叉操作产生的种群中的个体的变异率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zh-CN" dirty="0">
                <a:solidFill>
                  <a:schemeClr val="tx1"/>
                </a:solidFill>
              </a:rPr>
              <a:t>进行变化，如某一个体的某一个基因进行突变 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4" name="对话气泡: 圆角矩形 17"/>
          <p:cNvSpPr/>
          <p:nvPr/>
        </p:nvSpPr>
        <p:spPr>
          <a:xfrm>
            <a:off x="9235866" y="4150922"/>
            <a:ext cx="2931703" cy="2249877"/>
          </a:xfrm>
          <a:prstGeom prst="wedgeRoundRectCallout">
            <a:avLst>
              <a:gd name="adj1" fmla="val -12551"/>
              <a:gd name="adj2" fmla="val -82573"/>
              <a:gd name="adj3" fmla="val 16667"/>
            </a:avLst>
          </a:prstGeom>
          <a:solidFill>
            <a:srgbClr val="D04C61"/>
          </a:solidFill>
          <a:ln>
            <a:solidFill>
              <a:srgbClr val="D04C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8.</a:t>
            </a:r>
            <a:r>
              <a:rPr lang="zh-CN" altLang="en-US" dirty="0"/>
              <a:t>进</a:t>
            </a:r>
            <a:r>
              <a:rPr lang="zh-CN" altLang="zh-CN" dirty="0"/>
              <a:t>行多次迭代，直到种群进化了一定数量的代数以后，选择其最优先的个体</a:t>
            </a:r>
            <a:r>
              <a:rPr lang="zh-CN" altLang="en-US" dirty="0"/>
              <a:t>，</a:t>
            </a:r>
            <a:r>
              <a:rPr lang="zh-CN" altLang="zh-CN" dirty="0"/>
              <a:t>优秀个体转换成分割阈值，处理图像，显示效果 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5985" y="1453515"/>
            <a:ext cx="77997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如何建立灰度图和染色体的联系：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灰度图中，每个像素点的灰度值从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256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，二进制是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比特位，将八个比特位看成一个染色体，每一个比特位就是一个基因点。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如何考虑选择下一代种群：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首先先把种群中的每一个个体计算适应度，借助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OTSU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算法，计算得出个体适应度，适应度的大小即可表示个体的优劣程度。但不能只选出色的个体，有些不好的个体可能会产生优质的下一代个体，因此在选择的时候，考虑首先选择前百分比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的优秀个体，剩下的个体中，随机选取比例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的个体幸存，其余淘汰。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如何考虑变异：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考虑到真实的环境中变异的可能性比较小，所以设定了一个变异概</a:t>
            </a:r>
            <a:endParaRPr lang="zh-CN" altLang="zh-CN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率来控制变异的可能性，同时保证每个基因变异的可能性是一样的，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1014136" y="1043303"/>
            <a:ext cx="2981628" cy="5673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实验结果如图所示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实验要求</a:t>
            </a:r>
            <a:endParaRPr lang="zh-CN" altLang="en-US" sz="4400" dirty="0"/>
          </a:p>
        </p:txBody>
      </p:sp>
      <p:sp>
        <p:nvSpPr>
          <p:cNvPr id="9" name="矩形: 圆角 15"/>
          <p:cNvSpPr/>
          <p:nvPr/>
        </p:nvSpPr>
        <p:spPr>
          <a:xfrm>
            <a:off x="6096716" y="1043304"/>
            <a:ext cx="1654820" cy="5673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编程语言不限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/>
          <a:stretch>
            <a:fillRect/>
          </a:stretch>
        </p:blipFill>
        <p:spPr>
          <a:xfrm>
            <a:off x="238608" y="2123079"/>
            <a:ext cx="9382789" cy="4321264"/>
          </a:xfrm>
          <a:prstGeom prst="rect">
            <a:avLst/>
          </a:prstGeom>
        </p:spPr>
      </p:pic>
      <p:sp>
        <p:nvSpPr>
          <p:cNvPr id="15" name="矩形: 圆角 15"/>
          <p:cNvSpPr/>
          <p:nvPr/>
        </p:nvSpPr>
        <p:spPr>
          <a:xfrm>
            <a:off x="9882655" y="3231333"/>
            <a:ext cx="1654820" cy="5673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输出阈值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15" y="4055111"/>
            <a:ext cx="1257300" cy="22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9" grpId="0" bldLvl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</Words>
  <Application>WPS 演示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Segoe UI Historic</vt:lpstr>
      <vt:lpstr>Heiti SC Light</vt:lpstr>
      <vt:lpstr>Cambria Math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梦</cp:lastModifiedBy>
  <cp:revision>5</cp:revision>
  <dcterms:created xsi:type="dcterms:W3CDTF">2021-04-15T00:45:00Z</dcterms:created>
  <dcterms:modified xsi:type="dcterms:W3CDTF">2021-11-25T02:17:53Z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C585DAC6D30C408F8EF6413511657795</vt:lpwstr>
  </property>
  <property fmtid="{D5CDD505-2E9C-101B-9397-08002B2CF9AE}" pid="3" name="KSOProductBuildVer">
    <vt:lpwstr>2052-11.1.0.11115</vt:lpwstr>
  </property>
</Properties>
</file>