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563" r:id="rId3"/>
    <p:sldId id="564" r:id="rId4"/>
    <p:sldId id="565" r:id="rId5"/>
    <p:sldId id="566" r:id="rId6"/>
    <p:sldId id="567" r:id="rId7"/>
    <p:sldId id="494" r:id="rId8"/>
    <p:sldId id="495" r:id="rId9"/>
    <p:sldId id="314" r:id="rId10"/>
    <p:sldId id="354" r:id="rId11"/>
    <p:sldId id="315" r:id="rId12"/>
    <p:sldId id="316" r:id="rId13"/>
    <p:sldId id="355" r:id="rId14"/>
    <p:sldId id="395" r:id="rId15"/>
    <p:sldId id="433" r:id="rId16"/>
    <p:sldId id="434" r:id="rId17"/>
    <p:sldId id="276" r:id="rId18"/>
    <p:sldId id="277" r:id="rId19"/>
    <p:sldId id="278" r:id="rId20"/>
    <p:sldId id="279" r:id="rId21"/>
    <p:sldId id="273" r:id="rId22"/>
    <p:sldId id="274" r:id="rId23"/>
    <p:sldId id="275" r:id="rId24"/>
    <p:sldId id="280" r:id="rId25"/>
    <p:sldId id="281" r:id="rId26"/>
    <p:sldId id="282" r:id="rId27"/>
    <p:sldId id="283" r:id="rId28"/>
    <p:sldId id="284" r:id="rId29"/>
    <p:sldId id="285" r:id="rId30"/>
    <p:sldId id="286" r:id="rId31"/>
    <p:sldId id="287" r:id="rId32"/>
    <p:sldId id="288" r:id="rId33"/>
    <p:sldId id="305" r:id="rId34"/>
    <p:sldId id="306" r:id="rId35"/>
    <p:sldId id="308" r:id="rId36"/>
    <p:sldId id="309" r:id="rId37"/>
    <p:sldId id="310" r:id="rId38"/>
    <p:sldId id="311" r:id="rId39"/>
    <p:sldId id="312" r:id="rId40"/>
    <p:sldId id="313" r:id="rId41"/>
    <p:sldId id="259" r:id="rId42"/>
    <p:sldId id="260" r:id="rId43"/>
    <p:sldId id="261" r:id="rId44"/>
    <p:sldId id="269" r:id="rId45"/>
    <p:sldId id="270" r:id="rId46"/>
    <p:sldId id="262" r:id="rId47"/>
    <p:sldId id="263" r:id="rId48"/>
    <p:sldId id="264" r:id="rId49"/>
    <p:sldId id="266" r:id="rId50"/>
    <p:sldId id="271" r:id="rId51"/>
    <p:sldId id="272" r:id="rId52"/>
    <p:sldId id="257" r:id="rId53"/>
    <p:sldId id="265" r:id="rId54"/>
    <p:sldId id="487" r:id="rId55"/>
    <p:sldId id="478" r:id="rId56"/>
    <p:sldId id="480" r:id="rId57"/>
    <p:sldId id="481" r:id="rId58"/>
    <p:sldId id="482" r:id="rId59"/>
    <p:sldId id="483" r:id="rId60"/>
    <p:sldId id="484" r:id="rId61"/>
    <p:sldId id="485" r:id="rId62"/>
    <p:sldId id="486" r:id="rId63"/>
    <p:sldId id="479" r:id="rId64"/>
    <p:sldId id="474" r:id="rId65"/>
    <p:sldId id="473" r:id="rId66"/>
    <p:sldId id="493" r:id="rId67"/>
    <p:sldId id="475" r:id="rId68"/>
    <p:sldId id="476" r:id="rId69"/>
    <p:sldId id="477" r:id="rId70"/>
    <p:sldId id="472" r:id="rId71"/>
    <p:sldId id="488" r:id="rId72"/>
    <p:sldId id="489" r:id="rId73"/>
    <p:sldId id="490" r:id="rId74"/>
    <p:sldId id="491" r:id="rId75"/>
    <p:sldId id="492" r:id="rId7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54F126-B308-4D6B-B46E-AE9D0C036DED}">
          <p14:sldIdLst>
            <p14:sldId id="256"/>
          </p14:sldIdLst>
        </p14:section>
        <p14:section name="背景" id="{261314CC-461F-461F-BAAB-C85C9D130467}">
          <p14:sldIdLst>
            <p14:sldId id="563"/>
            <p14:sldId id="564"/>
            <p14:sldId id="565"/>
            <p14:sldId id="566"/>
            <p14:sldId id="567"/>
            <p14:sldId id="494"/>
            <p14:sldId id="495"/>
          </p14:sldIdLst>
        </p14:section>
        <p14:section name="写操作" id="{C8E8EE65-BCF6-4956-9FCE-697DBA6FE157}">
          <p14:sldIdLst>
            <p14:sldId id="314"/>
            <p14:sldId id="354"/>
            <p14:sldId id="315"/>
            <p14:sldId id="316"/>
            <p14:sldId id="355"/>
            <p14:sldId id="395"/>
          </p14:sldIdLst>
        </p14:section>
        <p14:section name="读操作" id="{6C4B0108-C16D-4DB3-8331-E775BF933D55}">
          <p14:sldIdLst>
            <p14:sldId id="433"/>
            <p14:sldId id="434"/>
          </p14:sldIdLst>
        </p14:section>
        <p14:section name="journal" id="{17A527A2-8834-4BD5-82FB-E6ACD8656266}">
          <p14:sldIdLst>
            <p14:sldId id="276"/>
            <p14:sldId id="277"/>
            <p14:sldId id="278"/>
            <p14:sldId id="279"/>
          </p14:sldIdLst>
        </p14:section>
        <p14:section name="memdb" id="{A02F0E07-4DCF-41FF-8C39-4D3268CB633B}">
          <p14:sldIdLst>
            <p14:sldId id="273"/>
            <p14:sldId id="274"/>
            <p14:sldId id="275"/>
          </p14:sldIdLst>
        </p14:section>
        <p14:section name="sstable" id="{3AC4967B-9A31-4AD6-8306-252C2CC99614}">
          <p14:sldIdLst>
            <p14:sldId id="280"/>
            <p14:sldId id="281"/>
            <p14:sldId id="282"/>
            <p14:sldId id="283"/>
            <p14:sldId id="284"/>
            <p14:sldId id="285"/>
            <p14:sldId id="286"/>
            <p14:sldId id="287"/>
            <p14:sldId id="288"/>
            <p14:sldId id="305"/>
            <p14:sldId id="306"/>
            <p14:sldId id="308"/>
            <p14:sldId id="309"/>
            <p14:sldId id="310"/>
            <p14:sldId id="311"/>
            <p14:sldId id="312"/>
            <p14:sldId id="313"/>
          </p14:sldIdLst>
        </p14:section>
        <p14:section name="Cache" id="{4FEAD09D-2E97-4B1F-A92F-541FC3CFC4BE}">
          <p14:sldIdLst>
            <p14:sldId id="259"/>
            <p14:sldId id="260"/>
            <p14:sldId id="261"/>
            <p14:sldId id="269"/>
            <p14:sldId id="270"/>
            <p14:sldId id="262"/>
            <p14:sldId id="263"/>
            <p14:sldId id="264"/>
            <p14:sldId id="266"/>
            <p14:sldId id="271"/>
            <p14:sldId id="272"/>
          </p14:sldIdLst>
        </p14:section>
        <p14:section name="Bloom Filter" id="{DE8E26F0-E7F9-4CA4-B5A3-204E25EBEF8A}">
          <p14:sldIdLst>
            <p14:sldId id="257"/>
            <p14:sldId id="265"/>
          </p14:sldIdLst>
        </p14:section>
        <p14:section name="compaction" id="{8BC77F2E-B0B5-454F-BBF5-6E5F6CD04BD6}">
          <p14:sldIdLst>
            <p14:sldId id="487"/>
            <p14:sldId id="478"/>
            <p14:sldId id="480"/>
            <p14:sldId id="481"/>
            <p14:sldId id="482"/>
            <p14:sldId id="483"/>
            <p14:sldId id="484"/>
            <p14:sldId id="485"/>
            <p14:sldId id="486"/>
            <p14:sldId id="479"/>
            <p14:sldId id="474"/>
          </p14:sldIdLst>
        </p14:section>
        <p14:section name="manifest" id="{9D6C8F92-0B3B-4B05-B681-EB8352DA7B6F}">
          <p14:sldIdLst>
            <p14:sldId id="473"/>
            <p14:sldId id="493"/>
          </p14:sldIdLst>
        </p14:section>
        <p14:section name="commit" id="{EE943119-15A6-4792-ABD1-8526AE72E368}">
          <p14:sldIdLst>
            <p14:sldId id="475"/>
            <p14:sldId id="476"/>
            <p14:sldId id="477"/>
            <p14:sldId id="472"/>
          </p14:sldIdLst>
        </p14:section>
        <p14:section name="recover" id="{6ACA55F2-F458-430F-880C-6E83F5C10D47}">
          <p14:sldIdLst>
            <p14:sldId id="488"/>
            <p14:sldId id="489"/>
            <p14:sldId id="490"/>
            <p14:sldId id="491"/>
          </p14:sldIdLst>
        </p14:section>
        <p14:section name="MVCC" id="{1BBEEF46-FAF0-4EB7-913E-939944B92731}">
          <p14:sldIdLst>
            <p14:sldId id="4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77" autoAdjust="0"/>
    <p:restoredTop sz="94660"/>
  </p:normalViewPr>
  <p:slideViewPr>
    <p:cSldViewPr snapToGrid="0">
      <p:cViewPr varScale="1">
        <p:scale>
          <a:sx n="127" d="100"/>
          <a:sy n="127" d="100"/>
        </p:scale>
        <p:origin x="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ysublackbear/goleveldb_analysis"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47265" y="2162810"/>
            <a:ext cx="7354570" cy="645160"/>
          </a:xfrm>
          <a:prstGeom prst="rect">
            <a:avLst/>
          </a:prstGeom>
          <a:noFill/>
        </p:spPr>
        <p:txBody>
          <a:bodyPr wrap="square" rtlCol="0">
            <a:spAutoFit/>
          </a:bodyPr>
          <a:lstStyle/>
          <a:p>
            <a:pPr algn="ctr"/>
            <a:r>
              <a:rPr lang="en-US" altLang="zh-CN" sz="3600"/>
              <a:t>goleveldb</a:t>
            </a:r>
            <a:r>
              <a:rPr lang="zh-CN" altLang="en-US" sz="3600">
                <a:latin typeface="兰亭黑-简" panose="02000000000000000000" charset="-122"/>
                <a:ea typeface="兰亭黑-简" panose="02000000000000000000" charset="-122"/>
              </a:rPr>
              <a:t>源码解析</a:t>
            </a:r>
          </a:p>
        </p:txBody>
      </p:sp>
      <p:sp>
        <p:nvSpPr>
          <p:cNvPr id="2" name="文本框 1"/>
          <p:cNvSpPr txBox="1"/>
          <p:nvPr/>
        </p:nvSpPr>
        <p:spPr>
          <a:xfrm>
            <a:off x="2683844" y="3357553"/>
            <a:ext cx="6481411" cy="1477328"/>
          </a:xfrm>
          <a:prstGeom prst="rect">
            <a:avLst/>
          </a:prstGeom>
          <a:noFill/>
        </p:spPr>
        <p:txBody>
          <a:bodyPr wrap="square" rtlCol="0">
            <a:spAutoFit/>
          </a:bodyPr>
          <a:lstStyle/>
          <a:p>
            <a:pPr algn="ctr"/>
            <a:r>
              <a:rPr lang="zh-CN" altLang="en-US" dirty="0"/>
              <a:t>此</a:t>
            </a:r>
            <a:r>
              <a:rPr lang="en-US" altLang="zh-CN" dirty="0"/>
              <a:t>ppt</a:t>
            </a:r>
            <a:r>
              <a:rPr lang="zh-CN" altLang="en-US" dirty="0"/>
              <a:t> </a:t>
            </a:r>
            <a:r>
              <a:rPr lang="en-US" altLang="zh-CN" dirty="0"/>
              <a:t>fork</a:t>
            </a:r>
            <a:r>
              <a:rPr lang="zh-CN" altLang="en-US" dirty="0"/>
              <a:t>自</a:t>
            </a:r>
            <a:r>
              <a:rPr lang="en-US" altLang="zh-CN" dirty="0">
                <a:hlinkClick r:id="rId3"/>
              </a:rPr>
              <a:t>https://github.com/sysublackbear/goleveldb_analysis</a:t>
            </a:r>
            <a:endParaRPr lang="en-US" altLang="zh-CN" dirty="0"/>
          </a:p>
          <a:p>
            <a:pPr algn="ctr"/>
            <a:endParaRPr lang="en-US" altLang="zh-CN" dirty="0"/>
          </a:p>
          <a:p>
            <a:pPr algn="ctr"/>
            <a:r>
              <a:rPr lang="zh-CN" altLang="en-US" dirty="0"/>
              <a:t>并根据实际代码对部分内容有更正</a:t>
            </a:r>
            <a:endParaRPr lang="en-US" altLang="zh-CN" dirty="0"/>
          </a:p>
          <a:p>
            <a:pPr algn="ctr"/>
            <a:endParaRPr lang="en-US" altLang="zh-CN" dirty="0"/>
          </a:p>
          <a:p>
            <a:pPr algn="ctr"/>
            <a:r>
              <a:rPr lang="zh-CN" altLang="en-US" dirty="0"/>
              <a:t>更正最大的地方是</a:t>
            </a:r>
            <a:r>
              <a:rPr lang="en-US" altLang="zh-CN" dirty="0"/>
              <a:t>get</a:t>
            </a:r>
            <a:r>
              <a:rPr lang="zh-CN" altLang="en-US" dirty="0"/>
              <a:t>时对两个</a:t>
            </a:r>
            <a:r>
              <a:rPr lang="en-US" altLang="zh-CN" dirty="0"/>
              <a:t>data</a:t>
            </a:r>
            <a:r>
              <a:rPr lang="zh-CN" altLang="en-US" dirty="0"/>
              <a:t> </a:t>
            </a:r>
            <a:r>
              <a:rPr lang="en-US" altLang="zh-CN" dirty="0"/>
              <a:t>block</a:t>
            </a:r>
            <a:r>
              <a:rPr lang="zh-CN" altLang="en-US" dirty="0"/>
              <a:t>和</a:t>
            </a:r>
            <a:r>
              <a:rPr lang="en-US" altLang="zh-CN" dirty="0"/>
              <a:t>filter</a:t>
            </a:r>
            <a:r>
              <a:rPr lang="zh-CN" altLang="en-US" dirty="0"/>
              <a:t>的处理逻辑</a:t>
            </a:r>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Key</a:t>
            </a:r>
            <a:r>
              <a:rPr lang="zh-CN" altLang="en-US" sz="2800">
                <a:latin typeface="苹方-简" panose="020B0400000000000000" charset="-122"/>
                <a:ea typeface="苹方-简" panose="020B0400000000000000" charset="-122"/>
              </a:rPr>
              <a:t>值编码</a:t>
            </a:r>
            <a:r>
              <a:rPr lang="en-US" altLang="zh-CN" sz="2800">
                <a:latin typeface="苹方-简" panose="020B0400000000000000" charset="-122"/>
                <a:ea typeface="苹方-简" panose="020B0400000000000000" charset="-122"/>
              </a:rPr>
              <a:t>(makeInternalKey)</a:t>
            </a:r>
            <a:r>
              <a:rPr lang="zh-CN" altLang="en-US" sz="2800">
                <a:latin typeface="苹方-简" panose="020B0400000000000000" charset="-122"/>
                <a:ea typeface="苹方-简" panose="020B0400000000000000" charset="-122"/>
              </a:rPr>
              <a:t>：</a:t>
            </a:r>
          </a:p>
        </p:txBody>
      </p:sp>
      <p:sp>
        <p:nvSpPr>
          <p:cNvPr id="47" name="文本框 46"/>
          <p:cNvSpPr txBox="1"/>
          <p:nvPr/>
        </p:nvSpPr>
        <p:spPr>
          <a:xfrm>
            <a:off x="253365" y="810895"/>
            <a:ext cx="10222865" cy="337185"/>
          </a:xfrm>
          <a:prstGeom prst="rect">
            <a:avLst/>
          </a:prstGeom>
          <a:noFill/>
        </p:spPr>
        <p:txBody>
          <a:bodyPr wrap="square" rtlCol="0">
            <a:spAutoFit/>
          </a:bodyPr>
          <a:lstStyle/>
          <a:p>
            <a:r>
              <a:rPr lang="zh-CN" altLang="en-US" sz="1600" dirty="0">
                <a:solidFill>
                  <a:schemeClr val="tx1"/>
                </a:solidFill>
                <a:latin typeface="苹方-简" panose="020B0400000000000000" charset="-122"/>
                <a:ea typeface="苹方-简" panose="020B0400000000000000" charset="-122"/>
              </a:rPr>
              <a:t>在</a:t>
            </a:r>
            <a:r>
              <a:rPr lang="en-US" altLang="zh-CN" sz="1600" dirty="0" err="1">
                <a:solidFill>
                  <a:schemeClr val="tx1"/>
                </a:solidFill>
                <a:latin typeface="苹方-简" panose="020B0400000000000000" charset="-122"/>
                <a:ea typeface="苹方-简" panose="020B0400000000000000" charset="-122"/>
              </a:rPr>
              <a:t>leveldb</a:t>
            </a:r>
            <a:r>
              <a:rPr lang="zh-CN" altLang="en-US" sz="1600" dirty="0">
                <a:solidFill>
                  <a:schemeClr val="tx1"/>
                </a:solidFill>
                <a:latin typeface="苹方-简" panose="020B0400000000000000" charset="-122"/>
                <a:ea typeface="苹方-简" panose="020B0400000000000000" charset="-122"/>
              </a:rPr>
              <a:t>内部，所有数据项的</a:t>
            </a:r>
            <a:r>
              <a:rPr lang="en-US" altLang="zh-CN" sz="1600" dirty="0">
                <a:solidFill>
                  <a:schemeClr val="tx1"/>
                </a:solidFill>
                <a:latin typeface="苹方-简" panose="020B0400000000000000" charset="-122"/>
                <a:ea typeface="苹方-简" panose="020B0400000000000000" charset="-122"/>
              </a:rPr>
              <a:t>key</a:t>
            </a:r>
            <a:r>
              <a:rPr lang="zh-CN" altLang="en-US" sz="1600" dirty="0">
                <a:solidFill>
                  <a:schemeClr val="tx1"/>
                </a:solidFill>
                <a:latin typeface="苹方-简" panose="020B0400000000000000" charset="-122"/>
                <a:ea typeface="苹方-简" panose="020B0400000000000000" charset="-122"/>
              </a:rPr>
              <a:t>是经过特殊编码的，这种格式称之为</a:t>
            </a:r>
            <a:r>
              <a:rPr lang="en-US" altLang="zh-CN" sz="1600" dirty="0" err="1">
                <a:solidFill>
                  <a:schemeClr val="tx1"/>
                </a:solidFill>
                <a:latin typeface="苹方-简" panose="020B0400000000000000" charset="-122"/>
                <a:ea typeface="苹方-简" panose="020B0400000000000000" charset="-122"/>
              </a:rPr>
              <a:t>internalKey</a:t>
            </a:r>
            <a:r>
              <a:rPr lang="zh-CN" altLang="en-US" sz="1600" dirty="0">
                <a:solidFill>
                  <a:schemeClr val="tx1"/>
                </a:solidFill>
                <a:latin typeface="苹方-简" panose="020B0400000000000000" charset="-122"/>
                <a:ea typeface="苹方-简" panose="020B0400000000000000" charset="-122"/>
              </a:rPr>
              <a:t>。</a:t>
            </a:r>
          </a:p>
        </p:txBody>
      </p:sp>
      <p:sp>
        <p:nvSpPr>
          <p:cNvPr id="4" name="流程图: 过程 3"/>
          <p:cNvSpPr/>
          <p:nvPr/>
        </p:nvSpPr>
        <p:spPr>
          <a:xfrm>
            <a:off x="463550" y="1603375"/>
            <a:ext cx="1922145"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uKey</a:t>
            </a:r>
          </a:p>
        </p:txBody>
      </p:sp>
      <p:sp>
        <p:nvSpPr>
          <p:cNvPr id="6" name="流程图: 过程 5"/>
          <p:cNvSpPr/>
          <p:nvPr/>
        </p:nvSpPr>
        <p:spPr>
          <a:xfrm>
            <a:off x="2385695" y="1603375"/>
            <a:ext cx="358521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sequence number(7 bytes)</a:t>
            </a:r>
          </a:p>
        </p:txBody>
      </p:sp>
      <p:sp>
        <p:nvSpPr>
          <p:cNvPr id="7" name="流程图: 过程 6"/>
          <p:cNvSpPr/>
          <p:nvPr/>
        </p:nvSpPr>
        <p:spPr>
          <a:xfrm>
            <a:off x="5970905" y="1603375"/>
            <a:ext cx="2408555"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type(1 byte)</a:t>
            </a:r>
          </a:p>
        </p:txBody>
      </p:sp>
      <p:sp>
        <p:nvSpPr>
          <p:cNvPr id="8" name="文本框 7"/>
          <p:cNvSpPr txBox="1"/>
          <p:nvPr/>
        </p:nvSpPr>
        <p:spPr>
          <a:xfrm>
            <a:off x="253365" y="2514600"/>
            <a:ext cx="10222865" cy="1568450"/>
          </a:xfrm>
          <a:prstGeom prst="rect">
            <a:avLst/>
          </a:prstGeom>
          <a:noFill/>
        </p:spPr>
        <p:txBody>
          <a:bodyPr wrap="square" rtlCol="0">
            <a:spAutoFit/>
          </a:bodyPr>
          <a:lstStyle/>
          <a:p>
            <a:r>
              <a:rPr lang="zh-CN" altLang="en-US" sz="1600">
                <a:solidFill>
                  <a:schemeClr val="tx1"/>
                </a:solidFill>
                <a:latin typeface="苹方-简" panose="020B0400000000000000" charset="-122"/>
                <a:ea typeface="苹方-简" panose="020B0400000000000000" charset="-122"/>
              </a:rPr>
              <a:t>internalkey在用户key的基础上，尾部追加了8个字节，用于存储：</a:t>
            </a:r>
          </a:p>
          <a:p>
            <a:endParaRPr lang="zh-CN" altLang="en-US" sz="1600">
              <a:solidFill>
                <a:schemeClr val="tx1"/>
              </a:solidFill>
              <a:latin typeface="苹方-简" panose="020B0400000000000000" charset="-122"/>
              <a:ea typeface="苹方-简" panose="020B0400000000000000" charset="-122"/>
            </a:endParaRPr>
          </a:p>
          <a:p>
            <a:pPr marL="342900" indent="-342900">
              <a:buAutoNum type="arabicPeriod"/>
            </a:pPr>
            <a:r>
              <a:rPr lang="en-US" altLang="zh-CN" sz="1600" b="1">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：每一个操作都会被赋予一个</a:t>
            </a:r>
            <a:r>
              <a:rPr lang="en-US" altLang="zh-CN" sz="1600">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。该计时器是在</a:t>
            </a:r>
            <a:r>
              <a:rPr lang="en-US" altLang="zh-CN" sz="1600">
                <a:solidFill>
                  <a:schemeClr val="tx1"/>
                </a:solidFill>
                <a:latin typeface="苹方-简" panose="020B0400000000000000" charset="-122"/>
                <a:ea typeface="苹方-简" panose="020B0400000000000000" charset="-122"/>
              </a:rPr>
              <a:t>leveldb</a:t>
            </a:r>
            <a:r>
              <a:rPr lang="zh-CN" altLang="en-US" sz="1600">
                <a:solidFill>
                  <a:schemeClr val="tx1"/>
                </a:solidFill>
                <a:latin typeface="苹方-简" panose="020B0400000000000000" charset="-122"/>
                <a:ea typeface="苹方-简" panose="020B0400000000000000" charset="-122"/>
              </a:rPr>
              <a:t>内部维护，每进行一次操作就做一次累加。由于在</a:t>
            </a:r>
            <a:r>
              <a:rPr lang="en-US" altLang="zh-CN" sz="1600">
                <a:solidFill>
                  <a:schemeClr val="tx1"/>
                </a:solidFill>
                <a:latin typeface="苹方-简" panose="020B0400000000000000" charset="-122"/>
                <a:ea typeface="苹方-简" panose="020B0400000000000000" charset="-122"/>
              </a:rPr>
              <a:t>leveldb</a:t>
            </a:r>
            <a:r>
              <a:rPr lang="zh-CN" altLang="en-US" sz="1600">
                <a:solidFill>
                  <a:schemeClr val="tx1"/>
                </a:solidFill>
                <a:latin typeface="苹方-简" panose="020B0400000000000000" charset="-122"/>
                <a:ea typeface="苹方-简" panose="020B0400000000000000" charset="-122"/>
              </a:rPr>
              <a:t>中，一次更新或者一次删除，采用的是</a:t>
            </a:r>
            <a:r>
              <a:rPr lang="en-US" altLang="zh-CN" sz="1600">
                <a:solidFill>
                  <a:schemeClr val="tx1"/>
                </a:solidFill>
                <a:latin typeface="苹方-简" panose="020B0400000000000000" charset="-122"/>
                <a:ea typeface="苹方-简" panose="020B0400000000000000" charset="-122"/>
              </a:rPr>
              <a:t>append</a:t>
            </a:r>
            <a:r>
              <a:rPr lang="zh-CN" altLang="en-US" sz="1600">
                <a:solidFill>
                  <a:schemeClr val="tx1"/>
                </a:solidFill>
                <a:latin typeface="苹方-简" panose="020B0400000000000000" charset="-122"/>
                <a:ea typeface="苹方-简" panose="020B0400000000000000" charset="-122"/>
              </a:rPr>
              <a:t>的方式，并非直接更新原数据。因此对应同样一个</a:t>
            </a:r>
            <a:r>
              <a:rPr lang="en-US" altLang="zh-CN" sz="1600">
                <a:solidFill>
                  <a:schemeClr val="tx1"/>
                </a:solidFill>
                <a:latin typeface="苹方-简" panose="020B0400000000000000" charset="-122"/>
                <a:ea typeface="苹方-简" panose="020B0400000000000000" charset="-122"/>
              </a:rPr>
              <a:t>key</a:t>
            </a:r>
            <a:r>
              <a:rPr lang="zh-CN" altLang="en-US" sz="1600">
                <a:solidFill>
                  <a:schemeClr val="tx1"/>
                </a:solidFill>
                <a:latin typeface="苹方-简" panose="020B0400000000000000" charset="-122"/>
                <a:ea typeface="苹方-简" panose="020B0400000000000000" charset="-122"/>
              </a:rPr>
              <a:t>，会有多个版本的数据记录，而最大的</a:t>
            </a:r>
            <a:r>
              <a:rPr lang="en-US" altLang="zh-CN" sz="1600">
                <a:solidFill>
                  <a:schemeClr val="tx1"/>
                </a:solidFill>
                <a:latin typeface="苹方-简" panose="020B0400000000000000" charset="-122"/>
                <a:ea typeface="苹方-简" panose="020B0400000000000000" charset="-122"/>
              </a:rPr>
              <a:t>seq num</a:t>
            </a:r>
            <a:r>
              <a:rPr lang="zh-CN" altLang="en-US" sz="1600">
                <a:solidFill>
                  <a:schemeClr val="tx1"/>
                </a:solidFill>
                <a:latin typeface="苹方-简" panose="020B0400000000000000" charset="-122"/>
                <a:ea typeface="苹方-简" panose="020B0400000000000000" charset="-122"/>
              </a:rPr>
              <a:t>对应的数据记录就是最新的。</a:t>
            </a:r>
          </a:p>
          <a:p>
            <a:pPr marL="342900" indent="-342900">
              <a:buAutoNum type="arabicPeriod"/>
            </a:pPr>
            <a:r>
              <a:rPr lang="en-US" altLang="zh-CN" sz="1600" b="1">
                <a:solidFill>
                  <a:schemeClr val="tx1"/>
                </a:solidFill>
                <a:latin typeface="苹方-简" panose="020B0400000000000000" charset="-122"/>
                <a:ea typeface="苹方-简" panose="020B0400000000000000" charset="-122"/>
              </a:rPr>
              <a:t>type</a:t>
            </a:r>
            <a:r>
              <a:rPr lang="zh-CN" altLang="en-US" sz="1600">
                <a:solidFill>
                  <a:schemeClr val="tx1"/>
                </a:solidFill>
                <a:latin typeface="苹方-简" panose="020B0400000000000000" charset="-122"/>
                <a:ea typeface="苹方-简" panose="020B0400000000000000" charset="-122"/>
              </a:rPr>
              <a:t>：该操作的类型，插入或者删除。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Batch</a:t>
            </a:r>
            <a:r>
              <a:rPr lang="zh-CN" altLang="en-US" sz="2800">
                <a:latin typeface="苹方-简" panose="020B0400000000000000" charset="-122"/>
                <a:ea typeface="苹方-简" panose="020B0400000000000000" charset="-122"/>
              </a:rPr>
              <a:t>物理结构：</a:t>
            </a:r>
          </a:p>
        </p:txBody>
      </p:sp>
      <p:sp>
        <p:nvSpPr>
          <p:cNvPr id="47" name="文本框 46"/>
          <p:cNvSpPr txBox="1"/>
          <p:nvPr/>
        </p:nvSpPr>
        <p:spPr>
          <a:xfrm>
            <a:off x="253365" y="810895"/>
            <a:ext cx="10222865" cy="521970"/>
          </a:xfrm>
          <a:prstGeom prst="rect">
            <a:avLst/>
          </a:prstGeom>
          <a:noFill/>
        </p:spPr>
        <p:txBody>
          <a:bodyPr wrap="square" rtlCol="0">
            <a:spAutoFit/>
          </a:bodyPr>
          <a:lstStyle/>
          <a:p>
            <a:r>
              <a:rPr lang="zh-CN" altLang="en-US" sz="1400">
                <a:solidFill>
                  <a:schemeClr val="tx1"/>
                </a:solidFill>
                <a:latin typeface="苹方-简" panose="020B0400000000000000" charset="-122"/>
                <a:ea typeface="苹方-简" panose="020B0400000000000000" charset="-122"/>
              </a:rPr>
              <a:t>无论是Put/Del操作，还是批量操作，底层都会为这些操作创建一个batch实例作为一个数据库操作的最小执行单元。因此首先介绍一下batch的组织结构。</a:t>
            </a:r>
          </a:p>
        </p:txBody>
      </p:sp>
      <p:grpSp>
        <p:nvGrpSpPr>
          <p:cNvPr id="10" name="组合 9"/>
          <p:cNvGrpSpPr/>
          <p:nvPr/>
        </p:nvGrpSpPr>
        <p:grpSpPr>
          <a:xfrm>
            <a:off x="1747520" y="1668145"/>
            <a:ext cx="7235190" cy="593090"/>
            <a:chOff x="696" y="2610"/>
            <a:chExt cx="11394" cy="934"/>
          </a:xfrm>
        </p:grpSpPr>
        <p:sp>
          <p:nvSpPr>
            <p:cNvPr id="4" name="流程图: 过程 3"/>
            <p:cNvSpPr/>
            <p:nvPr/>
          </p:nvSpPr>
          <p:spPr>
            <a:xfrm>
              <a:off x="696"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type</a:t>
              </a:r>
            </a:p>
          </p:txBody>
        </p:sp>
        <p:sp>
          <p:nvSpPr>
            <p:cNvPr id="6" name="流程图: 过程 5"/>
            <p:cNvSpPr/>
            <p:nvPr/>
          </p:nvSpPr>
          <p:spPr>
            <a:xfrm>
              <a:off x="2975"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 length</a:t>
              </a:r>
            </a:p>
          </p:txBody>
        </p:sp>
        <p:sp>
          <p:nvSpPr>
            <p:cNvPr id="7" name="流程图: 过程 6"/>
            <p:cNvSpPr/>
            <p:nvPr/>
          </p:nvSpPr>
          <p:spPr>
            <a:xfrm>
              <a:off x="5254"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a:t>
              </a:r>
            </a:p>
          </p:txBody>
        </p:sp>
        <p:sp>
          <p:nvSpPr>
            <p:cNvPr id="8" name="流程图: 过程 7"/>
            <p:cNvSpPr/>
            <p:nvPr/>
          </p:nvSpPr>
          <p:spPr>
            <a:xfrm>
              <a:off x="7533"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value length</a:t>
              </a:r>
            </a:p>
          </p:txBody>
        </p:sp>
        <p:sp>
          <p:nvSpPr>
            <p:cNvPr id="9" name="流程图: 过程 8"/>
            <p:cNvSpPr/>
            <p:nvPr/>
          </p:nvSpPr>
          <p:spPr>
            <a:xfrm>
              <a:off x="9812" y="2610"/>
              <a:ext cx="2279" cy="9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value</a:t>
              </a:r>
            </a:p>
          </p:txBody>
        </p:sp>
      </p:grpSp>
      <p:sp>
        <p:nvSpPr>
          <p:cNvPr id="11" name="文本框 10"/>
          <p:cNvSpPr txBox="1"/>
          <p:nvPr/>
        </p:nvSpPr>
        <p:spPr>
          <a:xfrm>
            <a:off x="254000" y="3011170"/>
            <a:ext cx="10222865" cy="1168400"/>
          </a:xfrm>
          <a:prstGeom prst="rect">
            <a:avLst/>
          </a:prstGeom>
          <a:noFill/>
        </p:spPr>
        <p:txBody>
          <a:bodyPr wrap="square" rtlCol="0">
            <a:spAutoFit/>
          </a:bodyPr>
          <a:lstStyle/>
          <a:p>
            <a:r>
              <a:rPr lang="zh-CN" altLang="en-US" sz="1400">
                <a:solidFill>
                  <a:schemeClr val="tx1"/>
                </a:solidFill>
                <a:latin typeface="苹方-简" panose="020B0400000000000000" charset="-122"/>
                <a:ea typeface="苹方-简" panose="020B0400000000000000" charset="-122"/>
              </a:rPr>
              <a:t>在batch中，每一条数据项都按照上图格式进行编码。每条数据项编码后的第一位是这条数据项的类型（更新还是删除），之后是数据项key的长度，数据项key的内容；若该数据项不是删除操作，则再加上value的长度，value的内容。</a:t>
            </a:r>
          </a:p>
          <a:p>
            <a:endParaRPr lang="zh-CN" altLang="en-US" sz="1400">
              <a:solidFill>
                <a:schemeClr val="tx1"/>
              </a:solidFill>
              <a:latin typeface="苹方-简" panose="020B0400000000000000" charset="-122"/>
              <a:ea typeface="苹方-简" panose="020B0400000000000000" charset="-122"/>
            </a:endParaRPr>
          </a:p>
          <a:p>
            <a:r>
              <a:rPr lang="zh-CN" altLang="en-US" sz="1400">
                <a:solidFill>
                  <a:schemeClr val="tx1"/>
                </a:solidFill>
                <a:latin typeface="苹方-简" panose="020B0400000000000000" charset="-122"/>
                <a:ea typeface="苹方-简" panose="020B0400000000000000" charset="-122"/>
              </a:rPr>
              <a:t>batch中会维护一个size值，用于表示其中包含的数据量的大小。该size值为所有数据项key与value长度的累加，以及每条数据项额外的8个字节。这8个字节用于存储一条数据项额外的一些信息。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Batch</a:t>
            </a:r>
            <a:r>
              <a:rPr lang="zh-CN" altLang="en-US" sz="2800">
                <a:latin typeface="苹方-简" panose="020B0400000000000000" charset="-122"/>
                <a:ea typeface="苹方-简" panose="020B0400000000000000" charset="-122"/>
              </a:rPr>
              <a:t>数据结构：</a:t>
            </a:r>
          </a:p>
        </p:txBody>
      </p:sp>
      <p:sp>
        <p:nvSpPr>
          <p:cNvPr id="7" name="流程图: 过程 6"/>
          <p:cNvSpPr/>
          <p:nvPr/>
        </p:nvSpPr>
        <p:spPr>
          <a:xfrm>
            <a:off x="253365" y="1428750"/>
            <a:ext cx="261239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leveldb.BatchReply</a:t>
            </a:r>
          </a:p>
        </p:txBody>
      </p:sp>
      <p:sp>
        <p:nvSpPr>
          <p:cNvPr id="2" name="流程图: 过程 1"/>
          <p:cNvSpPr/>
          <p:nvPr/>
        </p:nvSpPr>
        <p:spPr>
          <a:xfrm>
            <a:off x="253365" y="1713865"/>
            <a:ext cx="2612390" cy="46799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t>+ Put(key: []byte, value: []byte)</a:t>
            </a:r>
          </a:p>
          <a:p>
            <a:pPr algn="l"/>
            <a:r>
              <a:rPr lang="en-US" altLang="zh-CN" sz="1200"/>
              <a:t>+ Delete(key: []byte)</a:t>
            </a:r>
          </a:p>
        </p:txBody>
      </p:sp>
      <p:sp>
        <p:nvSpPr>
          <p:cNvPr id="3" name="流程图: 过程 2"/>
          <p:cNvSpPr/>
          <p:nvPr/>
        </p:nvSpPr>
        <p:spPr>
          <a:xfrm>
            <a:off x="253365" y="3286760"/>
            <a:ext cx="261239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leveldb.batchIndex</a:t>
            </a:r>
          </a:p>
        </p:txBody>
      </p:sp>
      <p:sp>
        <p:nvSpPr>
          <p:cNvPr id="4" name="流程图: 过程 3"/>
          <p:cNvSpPr/>
          <p:nvPr/>
        </p:nvSpPr>
        <p:spPr>
          <a:xfrm>
            <a:off x="253365" y="3571875"/>
            <a:ext cx="2612390" cy="91186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t>- keyType: keyType</a:t>
            </a:r>
          </a:p>
          <a:p>
            <a:pPr algn="l"/>
            <a:r>
              <a:rPr lang="en-US" altLang="zh-CN" sz="1200"/>
              <a:t>- keyPos: int</a:t>
            </a:r>
          </a:p>
          <a:p>
            <a:pPr algn="l"/>
            <a:r>
              <a:rPr lang="en-US" altLang="zh-CN" sz="1200"/>
              <a:t>- keyLen: int</a:t>
            </a:r>
          </a:p>
          <a:p>
            <a:pPr algn="l"/>
            <a:r>
              <a:rPr lang="en-US" altLang="zh-CN" sz="1200"/>
              <a:t>- valuePos: int</a:t>
            </a:r>
          </a:p>
          <a:p>
            <a:pPr algn="l"/>
            <a:r>
              <a:rPr lang="en-US" altLang="zh-CN" sz="1200"/>
              <a:t>- valueLen: int</a:t>
            </a:r>
          </a:p>
        </p:txBody>
      </p:sp>
      <p:sp>
        <p:nvSpPr>
          <p:cNvPr id="6" name="流程图: 过程 5"/>
          <p:cNvSpPr/>
          <p:nvPr/>
        </p:nvSpPr>
        <p:spPr>
          <a:xfrm>
            <a:off x="253365" y="4483735"/>
            <a:ext cx="2612390" cy="81470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t>- k(data: []byte): []byte</a:t>
            </a:r>
          </a:p>
          <a:p>
            <a:pPr algn="l"/>
            <a:r>
              <a:rPr lang="en-US" altLang="zh-CN" sz="1200"/>
              <a:t>- v(data: []byte): []byte</a:t>
            </a:r>
          </a:p>
          <a:p>
            <a:pPr algn="l"/>
            <a:r>
              <a:rPr lang="en-US" altLang="zh-CN" sz="1200"/>
              <a:t>- kv(data: []byte): (key, value: []byte)</a:t>
            </a:r>
          </a:p>
        </p:txBody>
      </p:sp>
      <p:sp>
        <p:nvSpPr>
          <p:cNvPr id="8" name="流程图: 过程 7"/>
          <p:cNvSpPr/>
          <p:nvPr/>
        </p:nvSpPr>
        <p:spPr>
          <a:xfrm>
            <a:off x="6514465" y="1351280"/>
            <a:ext cx="3562350"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leveldb.Batch</a:t>
            </a:r>
          </a:p>
        </p:txBody>
      </p:sp>
      <p:sp>
        <p:nvSpPr>
          <p:cNvPr id="10" name="流程图: 过程 9"/>
          <p:cNvSpPr/>
          <p:nvPr/>
        </p:nvSpPr>
        <p:spPr>
          <a:xfrm>
            <a:off x="6514465" y="1636395"/>
            <a:ext cx="3562985" cy="68453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t>- data: []byte</a:t>
            </a:r>
          </a:p>
          <a:p>
            <a:pPr algn="l"/>
            <a:r>
              <a:rPr lang="en-US" altLang="zh-CN" sz="1200"/>
              <a:t>- index: []batchIndex</a:t>
            </a:r>
          </a:p>
          <a:p>
            <a:pPr algn="l"/>
            <a:r>
              <a:rPr lang="en-US" altLang="zh-CN" sz="1200"/>
              <a:t>- internalLen: int</a:t>
            </a:r>
          </a:p>
        </p:txBody>
      </p:sp>
      <p:sp>
        <p:nvSpPr>
          <p:cNvPr id="11" name="流程图: 过程 10"/>
          <p:cNvSpPr/>
          <p:nvPr/>
        </p:nvSpPr>
        <p:spPr>
          <a:xfrm>
            <a:off x="6514465" y="2320925"/>
            <a:ext cx="3562350" cy="339915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t>- grow(n: int)</a:t>
            </a:r>
          </a:p>
          <a:p>
            <a:pPr algn="l"/>
            <a:r>
              <a:rPr lang="en-US" altLang="zh-CN" sz="1200"/>
              <a:t>- appendRec(kt: keyType, key: []byte, value: []byte)</a:t>
            </a:r>
          </a:p>
          <a:p>
            <a:pPr algn="l"/>
            <a:r>
              <a:rPr lang="en-US" altLang="zh-CN" sz="1200"/>
              <a:t>+ Put(key: []byte, value: []byte)</a:t>
            </a:r>
          </a:p>
          <a:p>
            <a:pPr algn="l"/>
            <a:r>
              <a:rPr lang="en-US" altLang="zh-CN" sz="1200"/>
              <a:t>+ Delete(key: []byte)</a:t>
            </a:r>
          </a:p>
          <a:p>
            <a:pPr algn="l"/>
            <a:r>
              <a:rPr lang="en-US" altLang="zh-CN" sz="1200"/>
              <a:t>+ Dump(): []byte</a:t>
            </a:r>
          </a:p>
          <a:p>
            <a:pPr algn="l"/>
            <a:r>
              <a:rPr lang="en-US" altLang="zh-CN" sz="1200"/>
              <a:t>+ Load(data: []byte): error</a:t>
            </a:r>
          </a:p>
          <a:p>
            <a:pPr algn="l"/>
            <a:r>
              <a:rPr lang="en-US" altLang="zh-CN" sz="1200"/>
              <a:t>+ Replay(r: BatchReplay): error</a:t>
            </a:r>
          </a:p>
          <a:p>
            <a:pPr algn="l"/>
            <a:r>
              <a:rPr lang="en-US" altLang="zh-CN" sz="1200"/>
              <a:t>+ Len(): int</a:t>
            </a:r>
          </a:p>
          <a:p>
            <a:pPr algn="l"/>
            <a:r>
              <a:rPr lang="en-US" altLang="zh-CN" sz="1200"/>
              <a:t>+ Reset()</a:t>
            </a:r>
          </a:p>
          <a:p>
            <a:pPr algn="l"/>
            <a:r>
              <a:rPr lang="en-US" altLang="zh-CN" sz="1200"/>
              <a:t>- replayInternal(fn: func(i int, kt keyType, k, v []byte) error): error</a:t>
            </a:r>
          </a:p>
          <a:p>
            <a:pPr algn="l"/>
            <a:r>
              <a:rPr lang="en-US" altLang="zh-CN" sz="1200"/>
              <a:t>- append(p: *Batch)</a:t>
            </a:r>
          </a:p>
          <a:p>
            <a:pPr algn="l"/>
            <a:r>
              <a:rPr lang="en-US" altLang="zh-CN" sz="1200"/>
              <a:t>- decode(data: []byte, expectedLen: int): error</a:t>
            </a:r>
          </a:p>
          <a:p>
            <a:pPr algn="l"/>
            <a:r>
              <a:rPr lang="en-US" altLang="zh-CN" sz="1200"/>
              <a:t>- putMem(seq: uint64, mdb: *memdb.DB): error</a:t>
            </a:r>
          </a:p>
          <a:p>
            <a:pPr algn="l"/>
            <a:r>
              <a:rPr lang="en-US" altLang="zh-CN" sz="1200"/>
              <a:t>- revertMem(seq: uint64, mdb: *memdb.DB) error</a:t>
            </a:r>
          </a:p>
        </p:txBody>
      </p:sp>
      <p:cxnSp>
        <p:nvCxnSpPr>
          <p:cNvPr id="12" name="直接箭头连接符 11"/>
          <p:cNvCxnSpPr>
            <a:stCxn id="11" idx="1"/>
            <a:endCxn id="6" idx="3"/>
          </p:cNvCxnSpPr>
          <p:nvPr/>
        </p:nvCxnSpPr>
        <p:spPr>
          <a:xfrm flipH="1">
            <a:off x="2865755" y="4020820"/>
            <a:ext cx="3648710" cy="870585"/>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2" idx="3"/>
          </p:cNvCxnSpPr>
          <p:nvPr/>
        </p:nvCxnSpPr>
        <p:spPr>
          <a:xfrm flipH="1" flipV="1">
            <a:off x="2865755" y="1948180"/>
            <a:ext cx="3623310" cy="205232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合并写流程：</a:t>
            </a:r>
          </a:p>
        </p:txBody>
      </p:sp>
      <p:sp>
        <p:nvSpPr>
          <p:cNvPr id="47" name="文本框 46"/>
          <p:cNvSpPr txBox="1"/>
          <p:nvPr/>
        </p:nvSpPr>
        <p:spPr>
          <a:xfrm>
            <a:off x="253365" y="810895"/>
            <a:ext cx="10222865" cy="829945"/>
          </a:xfrm>
          <a:prstGeom prst="rect">
            <a:avLst/>
          </a:prstGeom>
          <a:noFill/>
        </p:spPr>
        <p:txBody>
          <a:bodyPr wrap="square" rtlCol="0">
            <a:spAutoFit/>
          </a:bodyPr>
          <a:lstStyle/>
          <a:p>
            <a:r>
              <a:rPr sz="1600">
                <a:solidFill>
                  <a:schemeClr val="tx1"/>
                </a:solidFill>
                <a:latin typeface="苹方-简" panose="020B0400000000000000" charset="-122"/>
                <a:ea typeface="苹方-简" panose="020B0400000000000000" charset="-122"/>
              </a:rPr>
              <a:t>leveldb中，在面对并发写入时，做了一个处理的优化。在同一个时刻，只允许一个写入操作将内容写入到日志文件以及内存数据库中。为了在写入进程较多的情况下，减少日志文件的小写入，增加整体的写入性能，leveldb将一些“小写入”合并成一个“大写入”。</a:t>
            </a:r>
          </a:p>
        </p:txBody>
      </p:sp>
      <p:grpSp>
        <p:nvGrpSpPr>
          <p:cNvPr id="14" name="组合 13"/>
          <p:cNvGrpSpPr/>
          <p:nvPr/>
        </p:nvGrpSpPr>
        <p:grpSpPr>
          <a:xfrm>
            <a:off x="3323590" y="1640840"/>
            <a:ext cx="2007235" cy="5062855"/>
            <a:chOff x="3885" y="2712"/>
            <a:chExt cx="3161" cy="7973"/>
          </a:xfrm>
        </p:grpSpPr>
        <p:sp>
          <p:nvSpPr>
            <p:cNvPr id="2" name="流程图: 过程 1"/>
            <p:cNvSpPr/>
            <p:nvPr/>
          </p:nvSpPr>
          <p:spPr>
            <a:xfrm>
              <a:off x="4590" y="2712"/>
              <a:ext cx="1871"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获取写入锁</a:t>
              </a:r>
            </a:p>
          </p:txBody>
        </p:sp>
        <p:sp>
          <p:nvSpPr>
            <p:cNvPr id="3" name="流程图: 过程 2"/>
            <p:cNvSpPr/>
            <p:nvPr/>
          </p:nvSpPr>
          <p:spPr>
            <a:xfrm>
              <a:off x="4590" y="6143"/>
              <a:ext cx="1871"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写日志文件</a:t>
              </a:r>
            </a:p>
          </p:txBody>
        </p:sp>
        <p:sp>
          <p:nvSpPr>
            <p:cNvPr id="4" name="流程图: 过程 3"/>
            <p:cNvSpPr/>
            <p:nvPr/>
          </p:nvSpPr>
          <p:spPr>
            <a:xfrm>
              <a:off x="4505" y="7720"/>
              <a:ext cx="2040" cy="78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写内存数据库</a:t>
              </a:r>
            </a:p>
          </p:txBody>
        </p:sp>
        <p:sp>
          <p:nvSpPr>
            <p:cNvPr id="6" name="流程图: 过程 5"/>
            <p:cNvSpPr/>
            <p:nvPr/>
          </p:nvSpPr>
          <p:spPr>
            <a:xfrm>
              <a:off x="4004" y="8992"/>
              <a:ext cx="3042" cy="107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返回写入结果，</a:t>
              </a:r>
            </a:p>
            <a:p>
              <a:pPr algn="ctr"/>
              <a:r>
                <a:rPr lang="zh-CN" altLang="en-US" sz="1400">
                  <a:latin typeface="苹方-简" panose="020B0400000000000000" charset="-122"/>
                  <a:ea typeface="苹方-简" panose="020B0400000000000000" charset="-122"/>
                </a:rPr>
                <a:t>移交或释放写入锁</a:t>
              </a:r>
            </a:p>
          </p:txBody>
        </p:sp>
        <p:sp>
          <p:nvSpPr>
            <p:cNvPr id="7" name="流程图: 决策 6"/>
            <p:cNvSpPr/>
            <p:nvPr/>
          </p:nvSpPr>
          <p:spPr>
            <a:xfrm>
              <a:off x="4165" y="4260"/>
              <a:ext cx="2721" cy="1378"/>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有合并空间 </a:t>
              </a:r>
              <a:r>
                <a:rPr lang="en-US" altLang="zh-CN" sz="1000">
                  <a:latin typeface="苹方-简" panose="020B0400000000000000" charset="-122"/>
                  <a:ea typeface="苹方-简" panose="020B0400000000000000" charset="-122"/>
                </a:rPr>
                <a:t>&amp;&amp; </a:t>
              </a:r>
              <a:r>
                <a:rPr lang="zh-CN" altLang="en-US" sz="1000">
                  <a:latin typeface="苹方-简" panose="020B0400000000000000" charset="-122"/>
                  <a:ea typeface="苹方-简" panose="020B0400000000000000" charset="-122"/>
                </a:rPr>
                <a:t>有其他写操作</a:t>
              </a:r>
            </a:p>
          </p:txBody>
        </p:sp>
        <p:cxnSp>
          <p:nvCxnSpPr>
            <p:cNvPr id="8" name="直接箭头连接符 7"/>
            <p:cNvCxnSpPr/>
            <p:nvPr/>
          </p:nvCxnSpPr>
          <p:spPr>
            <a:xfrm>
              <a:off x="5526" y="3495"/>
              <a:ext cx="0" cy="76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7" idx="2"/>
              <a:endCxn id="3" idx="0"/>
            </p:cNvCxnSpPr>
            <p:nvPr/>
          </p:nvCxnSpPr>
          <p:spPr>
            <a:xfrm>
              <a:off x="5526" y="5638"/>
              <a:ext cx="0" cy="50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3" idx="2"/>
              <a:endCxn id="4" idx="0"/>
            </p:cNvCxnSpPr>
            <p:nvPr/>
          </p:nvCxnSpPr>
          <p:spPr>
            <a:xfrm flipH="1">
              <a:off x="5525" y="6926"/>
              <a:ext cx="1" cy="794"/>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4" idx="2"/>
              <a:endCxn id="6" idx="0"/>
            </p:cNvCxnSpPr>
            <p:nvPr/>
          </p:nvCxnSpPr>
          <p:spPr>
            <a:xfrm>
              <a:off x="5525" y="8503"/>
              <a:ext cx="0" cy="48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2"/>
              <a:endCxn id="7" idx="1"/>
            </p:cNvCxnSpPr>
            <p:nvPr/>
          </p:nvCxnSpPr>
          <p:spPr>
            <a:xfrm rot="5400000" flipH="1">
              <a:off x="4501" y="4612"/>
              <a:ext cx="689" cy="1361"/>
            </a:xfrm>
            <a:prstGeom prst="bentConnector4">
              <a:avLst>
                <a:gd name="adj1" fmla="val -54427"/>
                <a:gd name="adj2" fmla="val 127553"/>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885" y="5499"/>
              <a:ext cx="1640" cy="434"/>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合并写操作</a:t>
              </a:r>
            </a:p>
          </p:txBody>
        </p:sp>
        <p:sp>
          <p:nvSpPr>
            <p:cNvPr id="13" name="文本框 12"/>
            <p:cNvSpPr txBox="1"/>
            <p:nvPr/>
          </p:nvSpPr>
          <p:spPr>
            <a:xfrm>
              <a:off x="4705" y="10251"/>
              <a:ext cx="1640" cy="434"/>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当前写操作</a:t>
              </a:r>
            </a:p>
          </p:txBody>
        </p:sp>
      </p:grpSp>
      <p:sp>
        <p:nvSpPr>
          <p:cNvPr id="15" name="流程图: 过程 14"/>
          <p:cNvSpPr/>
          <p:nvPr/>
        </p:nvSpPr>
        <p:spPr>
          <a:xfrm>
            <a:off x="6889750" y="1640840"/>
            <a:ext cx="2028825"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等待写入锁 </a:t>
            </a:r>
            <a:r>
              <a:rPr lang="en-US" altLang="zh-CN" sz="1400">
                <a:latin typeface="苹方-简" panose="020B0400000000000000" charset="-122"/>
                <a:ea typeface="苹方-简" panose="020B0400000000000000" charset="-122"/>
              </a:rPr>
              <a:t>|| </a:t>
            </a:r>
            <a:r>
              <a:rPr lang="zh-CN" altLang="en-US" sz="1400">
                <a:latin typeface="苹方-简" panose="020B0400000000000000" charset="-122"/>
                <a:ea typeface="苹方-简" panose="020B0400000000000000" charset="-122"/>
              </a:rPr>
              <a:t>等待合并</a:t>
            </a:r>
          </a:p>
        </p:txBody>
      </p:sp>
      <p:sp>
        <p:nvSpPr>
          <p:cNvPr id="16" name="流程图: 决策 15"/>
          <p:cNvSpPr/>
          <p:nvPr/>
        </p:nvSpPr>
        <p:spPr>
          <a:xfrm>
            <a:off x="7040245" y="2623185"/>
            <a:ext cx="1727835" cy="87503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是否被合并</a:t>
            </a:r>
          </a:p>
        </p:txBody>
      </p:sp>
      <p:sp>
        <p:nvSpPr>
          <p:cNvPr id="17" name="流程图: 决策 16"/>
          <p:cNvSpPr/>
          <p:nvPr/>
        </p:nvSpPr>
        <p:spPr>
          <a:xfrm>
            <a:off x="7040245" y="4046220"/>
            <a:ext cx="1727835" cy="87503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合并是否成功</a:t>
            </a:r>
          </a:p>
        </p:txBody>
      </p:sp>
      <p:sp>
        <p:nvSpPr>
          <p:cNvPr id="18" name="流程图: 过程 17"/>
          <p:cNvSpPr/>
          <p:nvPr/>
        </p:nvSpPr>
        <p:spPr>
          <a:xfrm>
            <a:off x="7256780" y="5563870"/>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等待写入结果</a:t>
            </a:r>
          </a:p>
        </p:txBody>
      </p:sp>
      <p:sp>
        <p:nvSpPr>
          <p:cNvPr id="19" name="流程图: 过程 18"/>
          <p:cNvSpPr/>
          <p:nvPr/>
        </p:nvSpPr>
        <p:spPr>
          <a:xfrm>
            <a:off x="5744845" y="3498215"/>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等待锁</a:t>
            </a:r>
            <a:r>
              <a:rPr lang="en-US" altLang="zh-CN" sz="1400">
                <a:latin typeface="苹方-简" panose="020B0400000000000000" charset="-122"/>
                <a:ea typeface="苹方-简" panose="020B0400000000000000" charset="-122"/>
              </a:rPr>
              <a:t>/</a:t>
            </a:r>
            <a:r>
              <a:rPr lang="zh-CN" altLang="en-US" sz="1400">
                <a:latin typeface="苹方-简" panose="020B0400000000000000" charset="-122"/>
                <a:ea typeface="苹方-简" panose="020B0400000000000000" charset="-122"/>
              </a:rPr>
              <a:t>合并</a:t>
            </a:r>
          </a:p>
        </p:txBody>
      </p:sp>
      <p:sp>
        <p:nvSpPr>
          <p:cNvPr id="20" name="流程图: 过程 19"/>
          <p:cNvSpPr/>
          <p:nvPr/>
        </p:nvSpPr>
        <p:spPr>
          <a:xfrm>
            <a:off x="5744845" y="4820920"/>
            <a:ext cx="1295400" cy="4972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获得锁</a:t>
            </a:r>
          </a:p>
        </p:txBody>
      </p:sp>
      <p:cxnSp>
        <p:nvCxnSpPr>
          <p:cNvPr id="21" name="直接连接符 20"/>
          <p:cNvCxnSpPr/>
          <p:nvPr/>
        </p:nvCxnSpPr>
        <p:spPr>
          <a:xfrm flipH="1">
            <a:off x="5506720" y="1538605"/>
            <a:ext cx="43180" cy="5151120"/>
          </a:xfrm>
          <a:prstGeom prst="line">
            <a:avLst/>
          </a:prstGeom>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6" idx="0"/>
          </p:cNvCxnSpPr>
          <p:nvPr/>
        </p:nvCxnSpPr>
        <p:spPr>
          <a:xfrm>
            <a:off x="7904480" y="2138045"/>
            <a:ext cx="0" cy="485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6" idx="1"/>
            <a:endCxn id="19" idx="0"/>
          </p:cNvCxnSpPr>
          <p:nvPr/>
        </p:nvCxnSpPr>
        <p:spPr>
          <a:xfrm rot="10800000" flipV="1">
            <a:off x="6392545" y="3060065"/>
            <a:ext cx="647700" cy="437515"/>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7" idx="0"/>
          </p:cNvCxnSpPr>
          <p:nvPr/>
        </p:nvCxnSpPr>
        <p:spPr>
          <a:xfrm>
            <a:off x="7904480" y="3498215"/>
            <a:ext cx="0" cy="5480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7" idx="1"/>
            <a:endCxn id="20" idx="0"/>
          </p:cNvCxnSpPr>
          <p:nvPr/>
        </p:nvCxnSpPr>
        <p:spPr>
          <a:xfrm rot="10800000" flipV="1">
            <a:off x="6392545" y="4483100"/>
            <a:ext cx="647700" cy="337185"/>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7" idx="2"/>
            <a:endCxn id="18" idx="0"/>
          </p:cNvCxnSpPr>
          <p:nvPr/>
        </p:nvCxnSpPr>
        <p:spPr>
          <a:xfrm>
            <a:off x="7904480" y="4921250"/>
            <a:ext cx="0" cy="6426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96050" y="3141980"/>
            <a:ext cx="1041400" cy="27559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否</a:t>
            </a:r>
          </a:p>
        </p:txBody>
      </p:sp>
      <p:sp>
        <p:nvSpPr>
          <p:cNvPr id="28" name="文本框 27"/>
          <p:cNvSpPr txBox="1"/>
          <p:nvPr/>
        </p:nvSpPr>
        <p:spPr>
          <a:xfrm>
            <a:off x="8124190" y="3608705"/>
            <a:ext cx="1041400" cy="27559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是</a:t>
            </a:r>
          </a:p>
        </p:txBody>
      </p:sp>
      <p:sp>
        <p:nvSpPr>
          <p:cNvPr id="29" name="文本框 28"/>
          <p:cNvSpPr txBox="1"/>
          <p:nvPr/>
        </p:nvSpPr>
        <p:spPr>
          <a:xfrm>
            <a:off x="6496050" y="4545330"/>
            <a:ext cx="1041400" cy="27559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否</a:t>
            </a:r>
          </a:p>
        </p:txBody>
      </p:sp>
      <p:sp>
        <p:nvSpPr>
          <p:cNvPr id="31" name="文本框 30"/>
          <p:cNvSpPr txBox="1"/>
          <p:nvPr/>
        </p:nvSpPr>
        <p:spPr>
          <a:xfrm>
            <a:off x="8016240" y="5104765"/>
            <a:ext cx="1041400" cy="27559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是</a:t>
            </a:r>
          </a:p>
        </p:txBody>
      </p:sp>
      <p:sp>
        <p:nvSpPr>
          <p:cNvPr id="32" name="文本框 31"/>
          <p:cNvSpPr txBox="1"/>
          <p:nvPr/>
        </p:nvSpPr>
        <p:spPr>
          <a:xfrm>
            <a:off x="7256780" y="6428105"/>
            <a:ext cx="1041400" cy="27559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其他写操作</a:t>
            </a:r>
          </a:p>
        </p:txBody>
      </p:sp>
      <p:sp>
        <p:nvSpPr>
          <p:cNvPr id="33" name="文本框 32"/>
          <p:cNvSpPr txBox="1"/>
          <p:nvPr/>
        </p:nvSpPr>
        <p:spPr>
          <a:xfrm>
            <a:off x="253365" y="2240915"/>
            <a:ext cx="2686685" cy="3969385"/>
          </a:xfrm>
          <a:prstGeom prst="rect">
            <a:avLst/>
          </a:prstGeom>
          <a:noFill/>
        </p:spPr>
        <p:txBody>
          <a:bodyPr wrap="square" rtlCol="0">
            <a:spAutoFit/>
          </a:bodyPr>
          <a:lstStyle/>
          <a:p>
            <a:pPr indent="0">
              <a:buFont typeface="Arial" panose="020B0604020202090204" pitchFamily="34" charset="0"/>
              <a:buNone/>
            </a:pPr>
            <a:r>
              <a:rPr lang="zh-CN" altLang="en-US" sz="1600" b="1" dirty="0">
                <a:latin typeface="苹方-简" panose="020B0400000000000000" charset="-122"/>
                <a:ea typeface="苹方-简" panose="020B0400000000000000" charset="-122"/>
              </a:rPr>
              <a:t>第一个获取到写锁的写操作</a:t>
            </a:r>
            <a:endParaRPr lang="zh-CN" altLang="en-US" sz="1200" dirty="0">
              <a:latin typeface="苹方-简" panose="020B0400000000000000" charset="-122"/>
              <a:ea typeface="苹方-简" panose="020B0400000000000000" charset="-122"/>
            </a:endParaRPr>
          </a:p>
          <a:p>
            <a:pPr indent="0">
              <a:buFont typeface="Arial" panose="020B0604020202090204" pitchFamily="34" charset="0"/>
              <a:buNone/>
            </a:pPr>
            <a:endParaRPr lang="zh-CN" altLang="en-US" sz="1200" dirty="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dirty="0">
                <a:latin typeface="苹方-简" panose="020B0400000000000000" charset="-122"/>
                <a:ea typeface="苹方-简" panose="020B0400000000000000" charset="-122"/>
              </a:rPr>
              <a:t>第一个写入操作获取到写入锁；</a:t>
            </a:r>
          </a:p>
          <a:p>
            <a:pPr marL="171450" indent="-171450">
              <a:buFont typeface="Arial" panose="020B0604020202090204" pitchFamily="34" charset="0"/>
              <a:buChar char="•"/>
            </a:pPr>
            <a:r>
              <a:rPr lang="zh-CN" altLang="en-US" sz="1400" dirty="0">
                <a:latin typeface="苹方-简" panose="020B0400000000000000" charset="-122"/>
                <a:ea typeface="苹方-简" panose="020B0400000000000000" charset="-122"/>
              </a:rPr>
              <a:t>在当前写操作的数据量未超过合并上限，且有其他写操作pending的情况下，将其他写操作的内容合并到自身；</a:t>
            </a:r>
          </a:p>
          <a:p>
            <a:pPr marL="171450" indent="-171450">
              <a:buFont typeface="Arial" panose="020B0604020202090204" pitchFamily="34" charset="0"/>
              <a:buChar char="•"/>
            </a:pPr>
            <a:r>
              <a:rPr lang="zh-CN" altLang="en-US" sz="1400" dirty="0">
                <a:latin typeface="苹方-简" panose="020B0400000000000000" charset="-122"/>
                <a:ea typeface="苹方-简" panose="020B0400000000000000" charset="-122"/>
              </a:rPr>
              <a:t>若本次写操作的数据量超过上限，或者无其他pending的写操作了，将所有内容统一写入日志文件（db.journal.Next()，db.journal.</a:t>
            </a:r>
            <a:r>
              <a:rPr lang="en-US" altLang="zh-CN" sz="1400" dirty="0">
                <a:latin typeface="苹方-简" panose="020B0400000000000000" charset="-122"/>
                <a:ea typeface="苹方-简" panose="020B0400000000000000" charset="-122"/>
              </a:rPr>
              <a:t>Flush(), </a:t>
            </a:r>
            <a:r>
              <a:rPr lang="en-US" altLang="zh-CN" sz="1400" dirty="0" err="1">
                <a:latin typeface="苹方-简" panose="020B0400000000000000" charset="-122"/>
                <a:ea typeface="苹方-简" panose="020B0400000000000000" charset="-122"/>
              </a:rPr>
              <a:t>db.journal.Sync</a:t>
            </a:r>
            <a:r>
              <a:rPr lang="en-US" altLang="zh-CN" sz="1400" dirty="0">
                <a:latin typeface="苹方-简" panose="020B0400000000000000" charset="-122"/>
                <a:ea typeface="苹方-简" panose="020B0400000000000000" charset="-122"/>
              </a:rPr>
              <a:t>())</a:t>
            </a:r>
            <a:r>
              <a:rPr lang="zh-CN" altLang="en-US" sz="1400" dirty="0">
                <a:latin typeface="苹方-简" panose="020B0400000000000000" charset="-122"/>
                <a:ea typeface="苹方-简" panose="020B0400000000000000" charset="-122"/>
              </a:rPr>
              <a:t>，并写入到内存数据库中（</a:t>
            </a:r>
            <a:r>
              <a:rPr lang="en-US" altLang="zh-CN" sz="1400" dirty="0" err="1">
                <a:latin typeface="苹方-简" panose="020B0400000000000000" charset="-122"/>
                <a:ea typeface="苹方-简" panose="020B0400000000000000" charset="-122"/>
              </a:rPr>
              <a:t>mdb.Put</a:t>
            </a:r>
            <a:r>
              <a:rPr lang="en-US" altLang="zh-CN" sz="1400" dirty="0">
                <a:latin typeface="苹方-简" panose="020B0400000000000000" charset="-122"/>
                <a:ea typeface="苹方-简" panose="020B0400000000000000" charset="-122"/>
              </a:rPr>
              <a:t>-</a:t>
            </a:r>
            <a:r>
              <a:rPr lang="zh-CN" altLang="en-US" sz="1400" dirty="0">
                <a:latin typeface="苹方-简" panose="020B0400000000000000" charset="-122"/>
                <a:ea typeface="苹方-简" panose="020B0400000000000000" charset="-122"/>
              </a:rPr>
              <a:t>跳表写入节点）；</a:t>
            </a:r>
          </a:p>
          <a:p>
            <a:pPr marL="171450" indent="-171450">
              <a:buFont typeface="Arial" panose="020B0604020202090204" pitchFamily="34" charset="0"/>
              <a:buChar char="•"/>
            </a:pPr>
            <a:r>
              <a:rPr lang="zh-CN" altLang="en-US" sz="1400" dirty="0">
                <a:latin typeface="苹方-简" panose="020B0400000000000000" charset="-122"/>
                <a:ea typeface="苹方-简" panose="020B0400000000000000" charset="-122"/>
              </a:rPr>
              <a:t>通知每一个被合并的写操作最终的写入结果，释放或移交写锁；</a:t>
            </a:r>
          </a:p>
        </p:txBody>
      </p:sp>
      <p:sp>
        <p:nvSpPr>
          <p:cNvPr id="34" name="文本框 33"/>
          <p:cNvSpPr txBox="1"/>
          <p:nvPr/>
        </p:nvSpPr>
        <p:spPr>
          <a:xfrm>
            <a:off x="9267825" y="2138045"/>
            <a:ext cx="2686685" cy="2461260"/>
          </a:xfrm>
          <a:prstGeom prst="rect">
            <a:avLst/>
          </a:prstGeom>
          <a:noFill/>
        </p:spPr>
        <p:txBody>
          <a:bodyPr wrap="square" rtlCol="0">
            <a:spAutoFit/>
          </a:bodyPr>
          <a:lstStyle/>
          <a:p>
            <a:pPr indent="0">
              <a:buFont typeface="Arial" panose="020B0604020202090204" pitchFamily="34" charset="0"/>
              <a:buNone/>
            </a:pPr>
            <a:r>
              <a:rPr lang="zh-CN" altLang="en-US" sz="1600" b="1">
                <a:latin typeface="苹方-简" panose="020B0400000000000000" charset="-122"/>
                <a:ea typeface="苹方-简" panose="020B0400000000000000" charset="-122"/>
              </a:rPr>
              <a:t>其他写操作</a:t>
            </a:r>
            <a:endParaRPr lang="zh-CN" altLang="en-US" sz="1200">
              <a:latin typeface="苹方-简" panose="020B0400000000000000" charset="-122"/>
              <a:ea typeface="苹方-简" panose="020B0400000000000000" charset="-122"/>
            </a:endParaRPr>
          </a:p>
          <a:p>
            <a:pPr indent="0">
              <a:buFont typeface="Arial" panose="020B0604020202090204" pitchFamily="34" charset="0"/>
              <a:buNone/>
            </a:pPr>
            <a:endParaRPr lang="zh-CN" altLang="en-US" sz="1200">
              <a:latin typeface="苹方-简" panose="020B0400000000000000" charset="-122"/>
              <a:ea typeface="苹方-简" panose="020B0400000000000000" charset="-122"/>
            </a:endParaRP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等待获取写锁或者被合并；</a:t>
            </a: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若被合并，判断是否合并成功，若成功，则等待最终写入结果；反之，则表明获取锁的写操作已经oversize了，此时，该操作直接从上个占有锁的写操作中接过写锁进行写入；</a:t>
            </a:r>
          </a:p>
          <a:p>
            <a:pPr marL="171450" indent="-171450">
              <a:buFont typeface="Arial" panose="020B0604020202090204" pitchFamily="34" charset="0"/>
              <a:buChar char="•"/>
            </a:pPr>
            <a:r>
              <a:rPr lang="zh-CN" altLang="en-US" sz="1400">
                <a:latin typeface="苹方-简" panose="020B0400000000000000" charset="-122"/>
                <a:ea typeface="苹方-简" panose="020B0400000000000000" charset="-122"/>
              </a:rPr>
              <a:t>若未被合并，则继续等待写锁或者等待被合并；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原子性保证：</a:t>
            </a:r>
          </a:p>
        </p:txBody>
      </p:sp>
      <p:sp>
        <p:nvSpPr>
          <p:cNvPr id="4" name="文本框 3"/>
          <p:cNvSpPr txBox="1"/>
          <p:nvPr/>
        </p:nvSpPr>
        <p:spPr>
          <a:xfrm>
            <a:off x="344805" y="858520"/>
            <a:ext cx="11424920" cy="4092575"/>
          </a:xfrm>
          <a:prstGeom prst="rect">
            <a:avLst/>
          </a:prstGeom>
          <a:noFill/>
        </p:spPr>
        <p:txBody>
          <a:bodyPr wrap="square" rtlCol="0">
            <a:spAutoFit/>
          </a:bodyPr>
          <a:lstStyle/>
          <a:p>
            <a:r>
              <a:rPr lang="zh-CN" altLang="en-US" sz="2000">
                <a:latin typeface="苹方-简" panose="020B0400000000000000" charset="-122"/>
                <a:ea typeface="苹方-简" panose="020B0400000000000000" charset="-122"/>
              </a:rPr>
              <a:t>leveldb的任意一个写操作（无论包含了多少次写），其原子性都是由日志文件实现的。一个写操作中所有的内容会以一个日志中的一条记录，作为最小单位写入。</a:t>
            </a: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考虑以下两种异常情况：</a:t>
            </a:r>
          </a:p>
          <a:p>
            <a:pPr marL="457200" indent="-457200">
              <a:buAutoNum type="arabicPeriod"/>
            </a:pPr>
            <a:r>
              <a:rPr lang="zh-CN" altLang="en-US" sz="2000">
                <a:latin typeface="苹方-简" panose="020B0400000000000000" charset="-122"/>
                <a:ea typeface="苹方-简" panose="020B0400000000000000" charset="-122"/>
              </a:rPr>
              <a:t>写日志未开始，或写日志完成一半，进程异常退出；</a:t>
            </a:r>
          </a:p>
          <a:p>
            <a:pPr marL="457200" indent="-457200">
              <a:buAutoNum type="arabicPeriod"/>
            </a:pPr>
            <a:r>
              <a:rPr lang="zh-CN" altLang="en-US" sz="2000">
                <a:latin typeface="苹方-简" panose="020B0400000000000000" charset="-122"/>
                <a:ea typeface="苹方-简" panose="020B0400000000000000" charset="-122"/>
              </a:rPr>
              <a:t>写日志完成，进程异常退出；</a:t>
            </a: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前者中可能存储一个写操作的部分写已经被记载到日志文件中，仍然有部分写未被记录，这种情况下，当数据库重新启动恢复时，读到这条日志记录时，发现数据异常，直接丢弃或退出，实现了写入的原子性保障。</a:t>
            </a:r>
          </a:p>
          <a:p>
            <a:endParaRPr lang="zh-CN" altLang="en-US" sz="2000">
              <a:latin typeface="苹方-简" panose="020B0400000000000000" charset="-122"/>
              <a:ea typeface="苹方-简" panose="020B0400000000000000" charset="-122"/>
            </a:endParaRPr>
          </a:p>
          <a:p>
            <a:r>
              <a:rPr lang="zh-CN" altLang="en-US" sz="2000">
                <a:latin typeface="苹方-简" panose="020B0400000000000000" charset="-122"/>
                <a:ea typeface="苹方-简" panose="020B0400000000000000" charset="-122"/>
              </a:rPr>
              <a:t>后者，写日志已经完成，已经数据未真正持久化，数据库启动恢复时通过redo日志实现数据写入，仍然保障了原子性。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读操作整体流程：</a:t>
            </a:r>
          </a:p>
        </p:txBody>
      </p:sp>
      <p:cxnSp>
        <p:nvCxnSpPr>
          <p:cNvPr id="27" name="直接连接符 26"/>
          <p:cNvCxnSpPr/>
          <p:nvPr/>
        </p:nvCxnSpPr>
        <p:spPr>
          <a:xfrm>
            <a:off x="204470" y="2078355"/>
            <a:ext cx="11640820" cy="10795"/>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3" name="组合 42"/>
          <p:cNvGrpSpPr/>
          <p:nvPr/>
        </p:nvGrpSpPr>
        <p:grpSpPr>
          <a:xfrm>
            <a:off x="474345" y="921385"/>
            <a:ext cx="11033760" cy="4653280"/>
            <a:chOff x="203" y="805"/>
            <a:chExt cx="17376" cy="7328"/>
          </a:xfrm>
        </p:grpSpPr>
        <p:sp>
          <p:nvSpPr>
            <p:cNvPr id="39" name="文本框 38"/>
            <p:cNvSpPr txBox="1"/>
            <p:nvPr/>
          </p:nvSpPr>
          <p:spPr>
            <a:xfrm>
              <a:off x="4910" y="805"/>
              <a:ext cx="3695" cy="531"/>
            </a:xfrm>
            <a:prstGeom prst="rect">
              <a:avLst/>
            </a:prstGeom>
            <a:noFill/>
          </p:spPr>
          <p:txBody>
            <a:bodyPr wrap="square" rtlCol="0">
              <a:spAutoFit/>
            </a:bodyPr>
            <a:lstStyle/>
            <a:p>
              <a:r>
                <a:rPr lang="en-US" altLang="zh-CN" sz="1600" i="1"/>
                <a:t>1.Search in Memory db</a:t>
              </a:r>
            </a:p>
          </p:txBody>
        </p:sp>
        <p:sp>
          <p:nvSpPr>
            <p:cNvPr id="40" name="文本框 39"/>
            <p:cNvSpPr txBox="1"/>
            <p:nvPr/>
          </p:nvSpPr>
          <p:spPr>
            <a:xfrm>
              <a:off x="11803" y="805"/>
              <a:ext cx="5293" cy="531"/>
            </a:xfrm>
            <a:prstGeom prst="rect">
              <a:avLst/>
            </a:prstGeom>
            <a:noFill/>
          </p:spPr>
          <p:txBody>
            <a:bodyPr wrap="square" rtlCol="0">
              <a:spAutoFit/>
            </a:bodyPr>
            <a:lstStyle/>
            <a:p>
              <a:r>
                <a:rPr lang="en-US" altLang="zh-CN" sz="1600" i="1"/>
                <a:t>2.Search in immutable Memory db</a:t>
              </a:r>
            </a:p>
          </p:txBody>
        </p:sp>
        <p:grpSp>
          <p:nvGrpSpPr>
            <p:cNvPr id="42" name="组合 41"/>
            <p:cNvGrpSpPr/>
            <p:nvPr/>
          </p:nvGrpSpPr>
          <p:grpSpPr>
            <a:xfrm>
              <a:off x="203" y="1485"/>
              <a:ext cx="17376" cy="6649"/>
              <a:chOff x="203" y="1485"/>
              <a:chExt cx="17376" cy="6649"/>
            </a:xfrm>
          </p:grpSpPr>
          <p:sp>
            <p:nvSpPr>
              <p:cNvPr id="6" name="流程图: 过程 5"/>
              <p:cNvSpPr/>
              <p:nvPr/>
            </p:nvSpPr>
            <p:spPr>
              <a:xfrm>
                <a:off x="662" y="4958"/>
                <a:ext cx="200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Read Op</a:t>
                </a:r>
              </a:p>
            </p:txBody>
          </p:sp>
          <p:sp>
            <p:nvSpPr>
              <p:cNvPr id="7" name="流程图: 过程 6"/>
              <p:cNvSpPr/>
              <p:nvPr/>
            </p:nvSpPr>
            <p:spPr>
              <a:xfrm>
                <a:off x="662" y="1485"/>
                <a:ext cx="2007" cy="88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Snapshot</a:t>
                </a:r>
              </a:p>
            </p:txBody>
          </p:sp>
          <p:cxnSp>
            <p:nvCxnSpPr>
              <p:cNvPr id="8" name="直接箭头连接符 7"/>
              <p:cNvCxnSpPr>
                <a:stCxn id="6" idx="0"/>
                <a:endCxn id="7" idx="2"/>
              </p:cNvCxnSpPr>
              <p:nvPr/>
            </p:nvCxnSpPr>
            <p:spPr>
              <a:xfrm flipV="1">
                <a:off x="1666" y="2369"/>
                <a:ext cx="0" cy="2589"/>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9" name="流程图: 过程 8"/>
              <p:cNvSpPr/>
              <p:nvPr/>
            </p:nvSpPr>
            <p:spPr>
              <a:xfrm>
                <a:off x="5487" y="1485"/>
                <a:ext cx="2007"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MemTable</a:t>
                </a:r>
              </a:p>
            </p:txBody>
          </p:sp>
          <p:cxnSp>
            <p:nvCxnSpPr>
              <p:cNvPr id="10" name="肘形连接符 9"/>
              <p:cNvCxnSpPr>
                <a:stCxn id="6" idx="3"/>
                <a:endCxn id="9" idx="1"/>
              </p:cNvCxnSpPr>
              <p:nvPr/>
            </p:nvCxnSpPr>
            <p:spPr>
              <a:xfrm flipV="1">
                <a:off x="2669" y="1927"/>
                <a:ext cx="2818" cy="3473"/>
              </a:xfrm>
              <a:prstGeom prst="bentConnector3">
                <a:avLst>
                  <a:gd name="adj1" fmla="val 34315"/>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12699" y="1485"/>
                <a:ext cx="200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Immutable</a:t>
                </a:r>
              </a:p>
              <a:p>
                <a:pPr algn="ctr"/>
                <a:r>
                  <a:rPr lang="en-US" altLang="zh-CN"/>
                  <a:t>MemTable</a:t>
                </a:r>
              </a:p>
            </p:txBody>
          </p:sp>
          <p:cxnSp>
            <p:nvCxnSpPr>
              <p:cNvPr id="12" name="肘形连接符 11"/>
              <p:cNvCxnSpPr/>
              <p:nvPr/>
            </p:nvCxnSpPr>
            <p:spPr>
              <a:xfrm flipV="1">
                <a:off x="2669" y="1927"/>
                <a:ext cx="10030" cy="3473"/>
              </a:xfrm>
              <a:prstGeom prst="bentConnector3">
                <a:avLst>
                  <a:gd name="adj1" fmla="val 53738"/>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03" y="2589"/>
                <a:ext cx="3695" cy="580"/>
              </a:xfrm>
              <a:prstGeom prst="rect">
                <a:avLst/>
              </a:prstGeom>
              <a:noFill/>
            </p:spPr>
            <p:txBody>
              <a:bodyPr wrap="square" rtlCol="0">
                <a:spAutoFit/>
              </a:bodyPr>
              <a:lstStyle/>
              <a:p>
                <a:r>
                  <a:rPr lang="en-US" altLang="zh-CN" i="1">
                    <a:solidFill>
                      <a:srgbClr val="FF0000"/>
                    </a:solidFill>
                  </a:rPr>
                  <a:t>Memory</a:t>
                </a:r>
              </a:p>
            </p:txBody>
          </p:sp>
          <p:sp>
            <p:nvSpPr>
              <p:cNvPr id="34" name="文本框 33"/>
              <p:cNvSpPr txBox="1"/>
              <p:nvPr/>
            </p:nvSpPr>
            <p:spPr>
              <a:xfrm>
                <a:off x="203" y="3374"/>
                <a:ext cx="3695" cy="580"/>
              </a:xfrm>
              <a:prstGeom prst="rect">
                <a:avLst/>
              </a:prstGeom>
              <a:noFill/>
            </p:spPr>
            <p:txBody>
              <a:bodyPr wrap="square" rtlCol="0">
                <a:spAutoFit/>
              </a:bodyPr>
              <a:lstStyle/>
              <a:p>
                <a:r>
                  <a:rPr lang="en-US" altLang="zh-CN" i="1">
                    <a:solidFill>
                      <a:srgbClr val="FF0000"/>
                    </a:solidFill>
                  </a:rPr>
                  <a:t>File System</a:t>
                </a:r>
              </a:p>
            </p:txBody>
          </p:sp>
          <p:grpSp>
            <p:nvGrpSpPr>
              <p:cNvPr id="14" name="组合 13"/>
              <p:cNvGrpSpPr/>
              <p:nvPr/>
            </p:nvGrpSpPr>
            <p:grpSpPr>
              <a:xfrm>
                <a:off x="9825" y="3954"/>
                <a:ext cx="7754" cy="1122"/>
                <a:chOff x="6699" y="3715"/>
                <a:chExt cx="7754" cy="1122"/>
              </a:xfrm>
            </p:grpSpPr>
            <p:sp>
              <p:nvSpPr>
                <p:cNvPr id="13" name="流程图: 过程 12"/>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流程图: 过程 14"/>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6" name="流程图: 过程 15"/>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7" name="流程图: 过程 16"/>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8" name="文本框 17"/>
                <p:cNvSpPr txBox="1"/>
                <p:nvPr/>
              </p:nvSpPr>
              <p:spPr>
                <a:xfrm>
                  <a:off x="6898" y="4013"/>
                  <a:ext cx="1497" cy="580"/>
                </a:xfrm>
                <a:prstGeom prst="rect">
                  <a:avLst/>
                </a:prstGeom>
                <a:noFill/>
              </p:spPr>
              <p:txBody>
                <a:bodyPr wrap="square" rtlCol="0">
                  <a:spAutoFit/>
                </a:bodyPr>
                <a:lstStyle/>
                <a:p>
                  <a:r>
                    <a:rPr lang="en-US" altLang="zh-CN" i="1"/>
                    <a:t>Level 0</a:t>
                  </a:r>
                </a:p>
              </p:txBody>
            </p:sp>
          </p:grpSp>
          <p:grpSp>
            <p:nvGrpSpPr>
              <p:cNvPr id="19" name="组合 18"/>
              <p:cNvGrpSpPr/>
              <p:nvPr/>
            </p:nvGrpSpPr>
            <p:grpSpPr>
              <a:xfrm>
                <a:off x="9825" y="5519"/>
                <a:ext cx="7755" cy="1123"/>
                <a:chOff x="6699" y="3715"/>
                <a:chExt cx="7755" cy="1123"/>
              </a:xfrm>
            </p:grpSpPr>
            <p:sp>
              <p:nvSpPr>
                <p:cNvPr id="20" name="流程图: 过程 19"/>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流程图: 过程 20"/>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2" name="流程图: 过程 21"/>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3" name="流程图: 过程 22"/>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4" name="文本框 23"/>
                <p:cNvSpPr txBox="1"/>
                <p:nvPr/>
              </p:nvSpPr>
              <p:spPr>
                <a:xfrm>
                  <a:off x="6898" y="4013"/>
                  <a:ext cx="1497" cy="580"/>
                </a:xfrm>
                <a:prstGeom prst="rect">
                  <a:avLst/>
                </a:prstGeom>
                <a:noFill/>
              </p:spPr>
              <p:txBody>
                <a:bodyPr wrap="square" rtlCol="0">
                  <a:spAutoFit/>
                </a:bodyPr>
                <a:lstStyle/>
                <a:p>
                  <a:r>
                    <a:rPr lang="en-US" altLang="zh-CN" i="1"/>
                    <a:t>Level 1</a:t>
                  </a:r>
                </a:p>
              </p:txBody>
            </p:sp>
          </p:grpSp>
          <p:grpSp>
            <p:nvGrpSpPr>
              <p:cNvPr id="25" name="组合 24"/>
              <p:cNvGrpSpPr/>
              <p:nvPr/>
            </p:nvGrpSpPr>
            <p:grpSpPr>
              <a:xfrm>
                <a:off x="9825" y="7012"/>
                <a:ext cx="7755" cy="1123"/>
                <a:chOff x="6699" y="3715"/>
                <a:chExt cx="7755" cy="1123"/>
              </a:xfrm>
            </p:grpSpPr>
            <p:sp>
              <p:nvSpPr>
                <p:cNvPr id="26" name="流程图: 过程 2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流程图: 过程 27"/>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9" name="流程图: 过程 28"/>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30" name="流程图: 过程 29"/>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31" name="文本框 30"/>
                <p:cNvSpPr txBox="1"/>
                <p:nvPr/>
              </p:nvSpPr>
              <p:spPr>
                <a:xfrm>
                  <a:off x="6898" y="4013"/>
                  <a:ext cx="1497" cy="580"/>
                </a:xfrm>
                <a:prstGeom prst="rect">
                  <a:avLst/>
                </a:prstGeom>
                <a:noFill/>
              </p:spPr>
              <p:txBody>
                <a:bodyPr wrap="square" rtlCol="0">
                  <a:spAutoFit/>
                </a:bodyPr>
                <a:lstStyle/>
                <a:p>
                  <a:r>
                    <a:rPr lang="en-US" altLang="zh-CN" i="1"/>
                    <a:t>Level 2</a:t>
                  </a:r>
                </a:p>
              </p:txBody>
            </p:sp>
          </p:grpSp>
          <p:cxnSp>
            <p:nvCxnSpPr>
              <p:cNvPr id="32" name="直接箭头连接符 31"/>
              <p:cNvCxnSpPr>
                <a:stCxn id="11" idx="2"/>
                <a:endCxn id="13" idx="0"/>
              </p:cNvCxnSpPr>
              <p:nvPr/>
            </p:nvCxnSpPr>
            <p:spPr>
              <a:xfrm>
                <a:off x="13703" y="2369"/>
                <a:ext cx="0" cy="158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endCxn id="13" idx="1"/>
              </p:cNvCxnSpPr>
              <p:nvPr/>
            </p:nvCxnSpPr>
            <p:spPr>
              <a:xfrm flipV="1">
                <a:off x="2669" y="4516"/>
                <a:ext cx="7156" cy="866"/>
              </a:xfrm>
              <a:prstGeom prst="bentConnector3">
                <a:avLst>
                  <a:gd name="adj1" fmla="val 75209"/>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6" idx="3"/>
                <a:endCxn id="20" idx="1"/>
              </p:cNvCxnSpPr>
              <p:nvPr/>
            </p:nvCxnSpPr>
            <p:spPr>
              <a:xfrm>
                <a:off x="2669" y="5400"/>
                <a:ext cx="7156" cy="681"/>
              </a:xfrm>
              <a:prstGeom prst="bentConnector3">
                <a:avLst>
                  <a:gd name="adj1" fmla="val 7495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6" idx="3"/>
                <a:endCxn id="26" idx="1"/>
              </p:cNvCxnSpPr>
              <p:nvPr/>
            </p:nvCxnSpPr>
            <p:spPr>
              <a:xfrm>
                <a:off x="2669" y="5400"/>
                <a:ext cx="7156" cy="2174"/>
              </a:xfrm>
              <a:prstGeom prst="bentConnector3">
                <a:avLst>
                  <a:gd name="adj1" fmla="val 75195"/>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03" y="4176"/>
                <a:ext cx="3695" cy="531"/>
              </a:xfrm>
              <a:prstGeom prst="rect">
                <a:avLst/>
              </a:prstGeom>
              <a:noFill/>
            </p:spPr>
            <p:txBody>
              <a:bodyPr wrap="square" rtlCol="0">
                <a:spAutoFit/>
              </a:bodyPr>
              <a:lstStyle/>
              <a:p>
                <a:r>
                  <a:rPr lang="en-US" altLang="zh-CN" sz="1600" i="1"/>
                  <a:t>1.Acquire Snapshot</a:t>
                </a:r>
              </a:p>
            </p:txBody>
          </p:sp>
          <p:sp>
            <p:nvSpPr>
              <p:cNvPr id="41" name="文本框 40"/>
              <p:cNvSpPr txBox="1"/>
              <p:nvPr/>
            </p:nvSpPr>
            <p:spPr>
              <a:xfrm>
                <a:off x="3844" y="4707"/>
                <a:ext cx="5293" cy="531"/>
              </a:xfrm>
              <a:prstGeom prst="rect">
                <a:avLst/>
              </a:prstGeom>
              <a:noFill/>
            </p:spPr>
            <p:txBody>
              <a:bodyPr wrap="square" rtlCol="0">
                <a:spAutoFit/>
              </a:bodyPr>
              <a:lstStyle/>
              <a:p>
                <a:r>
                  <a:rPr lang="en-US" altLang="zh-CN" sz="1600" i="1"/>
                  <a:t>3.Search in level i sstable</a:t>
                </a:r>
              </a:p>
            </p:txBody>
          </p:sp>
        </p:grpSp>
      </p:grpSp>
      <p:sp>
        <p:nvSpPr>
          <p:cNvPr id="47" name="文本框 46"/>
          <p:cNvSpPr txBox="1"/>
          <p:nvPr/>
        </p:nvSpPr>
        <p:spPr>
          <a:xfrm>
            <a:off x="253365" y="4472305"/>
            <a:ext cx="4851400" cy="2122805"/>
          </a:xfrm>
          <a:prstGeom prst="rect">
            <a:avLst/>
          </a:prstGeom>
          <a:noFill/>
        </p:spPr>
        <p:txBody>
          <a:bodyPr wrap="square" rtlCol="0">
            <a:spAutoFit/>
          </a:bodyPr>
          <a:lstStyle/>
          <a:p>
            <a:r>
              <a:rPr lang="zh-CN" altLang="en-US" sz="1200" b="1" dirty="0">
                <a:latin typeface="苹方-简" panose="020B0400000000000000" charset="-122"/>
                <a:ea typeface="苹方-简" panose="020B0400000000000000" charset="-122"/>
              </a:rPr>
              <a:t>leveldb读取分为三步：</a:t>
            </a:r>
            <a:endParaRPr lang="zh-CN" altLang="en-US" sz="1200" dirty="0">
              <a:latin typeface="苹方-简" panose="020B0400000000000000" charset="-122"/>
              <a:ea typeface="苹方-简" panose="020B0400000000000000" charset="-122"/>
            </a:endParaRPr>
          </a:p>
          <a:p>
            <a:endParaRPr lang="zh-CN" altLang="en-US" sz="1200" dirty="0">
              <a:latin typeface="苹方-简" panose="020B0400000000000000" charset="-122"/>
              <a:ea typeface="苹方-简" panose="020B0400000000000000" charset="-122"/>
            </a:endParaRPr>
          </a:p>
          <a:p>
            <a:pPr marL="228600" indent="-228600">
              <a:buAutoNum type="arabicPeriod"/>
            </a:pPr>
            <a:r>
              <a:rPr lang="zh-CN" altLang="en-US" sz="1200" dirty="0">
                <a:latin typeface="苹方-简" panose="020B0400000000000000" charset="-122"/>
                <a:ea typeface="苹方-简" panose="020B0400000000000000" charset="-122"/>
              </a:rPr>
              <a:t>在memory db中查找指定的key，若搜索到符合条件的数据项，结束查找；</a:t>
            </a:r>
          </a:p>
          <a:p>
            <a:pPr marL="228600" indent="-228600">
              <a:buAutoNum type="arabicPeriod"/>
            </a:pPr>
            <a:r>
              <a:rPr lang="zh-CN" altLang="en-US" sz="1200" dirty="0">
                <a:latin typeface="苹方-简" panose="020B0400000000000000" charset="-122"/>
                <a:ea typeface="苹方-简" panose="020B0400000000000000" charset="-122"/>
              </a:rPr>
              <a:t>在冻结的memory db中查找指定的key，若搜索到符合条件的数据项，结束查找；</a:t>
            </a:r>
          </a:p>
          <a:p>
            <a:pPr marL="228600" indent="-228600">
              <a:buAutoNum type="arabicPeriod"/>
            </a:pPr>
            <a:r>
              <a:rPr lang="zh-CN" altLang="en-US" sz="1200" dirty="0">
                <a:latin typeface="苹方-简" panose="020B0400000000000000" charset="-122"/>
                <a:ea typeface="苹方-简" panose="020B0400000000000000" charset="-122"/>
              </a:rPr>
              <a:t>按低层至高层的顺序在level i层的sstable文件中查找指定的key，若搜索到符合条件的数据项，结束查找，否则返回Not Found错误，表示数据库中不存在指定的数据；</a:t>
            </a:r>
            <a:r>
              <a:rPr lang="en-US" altLang="zh-CN" sz="1200" dirty="0">
                <a:latin typeface="苹方-简" panose="020B0400000000000000" charset="-122"/>
                <a:ea typeface="苹方-简" panose="020B0400000000000000" charset="-122"/>
              </a:rPr>
              <a:t>(</a:t>
            </a:r>
            <a:r>
              <a:rPr lang="zh-CN" altLang="en-US" sz="1200" dirty="0">
                <a:solidFill>
                  <a:srgbClr val="FF0000"/>
                </a:solidFill>
                <a:latin typeface="苹方-简" panose="020B0400000000000000" charset="-122"/>
                <a:ea typeface="苹方-简" panose="020B0400000000000000" charset="-122"/>
              </a:rPr>
              <a:t>这里对</a:t>
            </a:r>
            <a:r>
              <a:rPr lang="en-US" altLang="zh-CN" sz="1200" dirty="0" err="1">
                <a:solidFill>
                  <a:srgbClr val="FF0000"/>
                </a:solidFill>
                <a:latin typeface="苹方-简" panose="020B0400000000000000" charset="-122"/>
                <a:ea typeface="苹方-简" panose="020B0400000000000000" charset="-122"/>
              </a:rPr>
              <a:t>sst</a:t>
            </a:r>
            <a:r>
              <a:rPr lang="zh-CN" altLang="en-US" sz="1200" dirty="0">
                <a:solidFill>
                  <a:srgbClr val="FF0000"/>
                </a:solidFill>
                <a:latin typeface="苹方-简" panose="020B0400000000000000" charset="-122"/>
                <a:ea typeface="苹方-简" panose="020B0400000000000000" charset="-122"/>
              </a:rPr>
              <a:t>的访问会先从</a:t>
            </a:r>
            <a:r>
              <a:rPr lang="en-US" altLang="zh-CN" sz="1200" dirty="0">
                <a:solidFill>
                  <a:srgbClr val="FF0000"/>
                </a:solidFill>
                <a:latin typeface="苹方-简" panose="020B0400000000000000" charset="-122"/>
                <a:ea typeface="苹方-简" panose="020B0400000000000000" charset="-122"/>
              </a:rPr>
              <a:t>cache</a:t>
            </a:r>
            <a:r>
              <a:rPr lang="zh-CN" altLang="en-US" sz="1200" dirty="0">
                <a:solidFill>
                  <a:srgbClr val="FF0000"/>
                </a:solidFill>
                <a:latin typeface="苹方-简" panose="020B0400000000000000" charset="-122"/>
                <a:ea typeface="苹方-简" panose="020B0400000000000000" charset="-122"/>
              </a:rPr>
              <a:t>获取，默认使用</a:t>
            </a:r>
            <a:r>
              <a:rPr lang="en-US" altLang="zh-CN" sz="1200" dirty="0" err="1">
                <a:solidFill>
                  <a:srgbClr val="FF0000"/>
                </a:solidFill>
                <a:latin typeface="苹方-简" panose="020B0400000000000000" charset="-122"/>
                <a:ea typeface="苹方-简" panose="020B0400000000000000" charset="-122"/>
              </a:rPr>
              <a:t>lruCacher</a:t>
            </a:r>
            <a:r>
              <a:rPr lang="zh-CN" altLang="en-US" sz="1200" dirty="0">
                <a:solidFill>
                  <a:srgbClr val="FF0000"/>
                </a:solidFill>
                <a:latin typeface="苹方-简" panose="020B0400000000000000" charset="-122"/>
                <a:ea typeface="苹方-简" panose="020B0400000000000000" charset="-122"/>
              </a:rPr>
              <a:t>，</a:t>
            </a:r>
            <a:r>
              <a:rPr lang="en-US" altLang="zh-CN" sz="1200" dirty="0">
                <a:solidFill>
                  <a:srgbClr val="FF0000"/>
                </a:solidFill>
                <a:latin typeface="苹方-简" panose="020B0400000000000000" charset="-122"/>
                <a:ea typeface="苹方-简" panose="020B0400000000000000" charset="-122"/>
              </a:rPr>
              <a:t>cache</a:t>
            </a:r>
            <a:r>
              <a:rPr lang="zh-CN" altLang="en-US" sz="1200" dirty="0">
                <a:solidFill>
                  <a:srgbClr val="FF0000"/>
                </a:solidFill>
                <a:latin typeface="苹方-简" panose="020B0400000000000000" charset="-122"/>
                <a:ea typeface="苹方-简" panose="020B0400000000000000" charset="-122"/>
              </a:rPr>
              <a:t>不存在才会进行别的访问</a:t>
            </a:r>
            <a:r>
              <a:rPr lang="zh-CN" altLang="en-US" sz="1200" dirty="0">
                <a:latin typeface="苹方-简" panose="020B0400000000000000" charset="-122"/>
                <a:ea typeface="苹方-简" panose="020B0400000000000000" charset="-122"/>
              </a:rPr>
              <a:t>）</a:t>
            </a:r>
          </a:p>
          <a:p>
            <a:endParaRPr lang="zh-CN" altLang="en-US" sz="1200" dirty="0">
              <a:latin typeface="苹方-简" panose="020B0400000000000000" charset="-122"/>
              <a:ea typeface="苹方-简"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快照：</a:t>
            </a:r>
          </a:p>
        </p:txBody>
      </p:sp>
      <p:grpSp>
        <p:nvGrpSpPr>
          <p:cNvPr id="14" name="组合 13"/>
          <p:cNvGrpSpPr/>
          <p:nvPr/>
        </p:nvGrpSpPr>
        <p:grpSpPr>
          <a:xfrm>
            <a:off x="6941820" y="629285"/>
            <a:ext cx="4743450" cy="2000250"/>
            <a:chOff x="9299" y="1311"/>
            <a:chExt cx="7470" cy="3150"/>
          </a:xfrm>
        </p:grpSpPr>
        <p:sp>
          <p:nvSpPr>
            <p:cNvPr id="10" name="流程图: 过程 9"/>
            <p:cNvSpPr/>
            <p:nvPr/>
          </p:nvSpPr>
          <p:spPr>
            <a:xfrm>
              <a:off x="929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Seq: 100</a:t>
              </a:r>
            </a:p>
          </p:txBody>
        </p:sp>
        <p:sp>
          <p:nvSpPr>
            <p:cNvPr id="4" name="流程图: 过程 3"/>
            <p:cNvSpPr/>
            <p:nvPr/>
          </p:nvSpPr>
          <p:spPr>
            <a:xfrm>
              <a:off x="1178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 “name”</a:t>
              </a:r>
            </a:p>
          </p:txBody>
        </p:sp>
        <p:sp>
          <p:nvSpPr>
            <p:cNvPr id="6" name="流程图: 过程 5"/>
            <p:cNvSpPr/>
            <p:nvPr/>
          </p:nvSpPr>
          <p:spPr>
            <a:xfrm>
              <a:off x="14279" y="13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Delete</a:t>
              </a:r>
            </a:p>
          </p:txBody>
        </p:sp>
        <p:sp>
          <p:nvSpPr>
            <p:cNvPr id="7" name="流程图: 过程 6"/>
            <p:cNvSpPr/>
            <p:nvPr/>
          </p:nvSpPr>
          <p:spPr>
            <a:xfrm>
              <a:off x="929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Seq: 99</a:t>
              </a:r>
            </a:p>
          </p:txBody>
        </p:sp>
        <p:sp>
          <p:nvSpPr>
            <p:cNvPr id="8" name="流程图: 过程 7"/>
            <p:cNvSpPr/>
            <p:nvPr/>
          </p:nvSpPr>
          <p:spPr>
            <a:xfrm>
              <a:off x="1178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 “name”</a:t>
              </a:r>
            </a:p>
          </p:txBody>
        </p:sp>
        <p:sp>
          <p:nvSpPr>
            <p:cNvPr id="9" name="流程图: 过程 8"/>
            <p:cNvSpPr/>
            <p:nvPr/>
          </p:nvSpPr>
          <p:spPr>
            <a:xfrm>
              <a:off x="14279" y="236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Value: “dog”</a:t>
              </a:r>
            </a:p>
          </p:txBody>
        </p:sp>
        <p:sp>
          <p:nvSpPr>
            <p:cNvPr id="11" name="流程图: 过程 10"/>
            <p:cNvSpPr/>
            <p:nvPr/>
          </p:nvSpPr>
          <p:spPr>
            <a:xfrm>
              <a:off x="929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Seq: 98</a:t>
              </a:r>
            </a:p>
          </p:txBody>
        </p:sp>
        <p:sp>
          <p:nvSpPr>
            <p:cNvPr id="12" name="流程图: 过程 11"/>
            <p:cNvSpPr/>
            <p:nvPr/>
          </p:nvSpPr>
          <p:spPr>
            <a:xfrm>
              <a:off x="1178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 “name”</a:t>
              </a:r>
            </a:p>
          </p:txBody>
        </p:sp>
        <p:sp>
          <p:nvSpPr>
            <p:cNvPr id="13" name="流程图: 过程 12"/>
            <p:cNvSpPr/>
            <p:nvPr/>
          </p:nvSpPr>
          <p:spPr>
            <a:xfrm>
              <a:off x="14279" y="3411"/>
              <a:ext cx="2490" cy="10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Key: “cat”</a:t>
              </a:r>
            </a:p>
          </p:txBody>
        </p:sp>
      </p:grpSp>
      <p:sp>
        <p:nvSpPr>
          <p:cNvPr id="15" name="流程图: 过程 14"/>
          <p:cNvSpPr/>
          <p:nvPr/>
        </p:nvSpPr>
        <p:spPr>
          <a:xfrm>
            <a:off x="5038725" y="1962785"/>
            <a:ext cx="1581150" cy="666750"/>
          </a:xfrm>
          <a:prstGeom prst="flowChartProcess">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Snapshot(98)</a:t>
            </a:r>
          </a:p>
        </p:txBody>
      </p:sp>
      <p:cxnSp>
        <p:nvCxnSpPr>
          <p:cNvPr id="16" name="直接箭头连接符 15"/>
          <p:cNvCxnSpPr>
            <a:stCxn id="15" idx="3"/>
            <a:endCxn id="11" idx="1"/>
          </p:cNvCxnSpPr>
          <p:nvPr/>
        </p:nvCxnSpPr>
        <p:spPr>
          <a:xfrm>
            <a:off x="6619875" y="2296160"/>
            <a:ext cx="32194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3365" y="1047750"/>
            <a:ext cx="4785360" cy="5015865"/>
          </a:xfrm>
          <a:prstGeom prst="rect">
            <a:avLst/>
          </a:prstGeom>
          <a:noFill/>
        </p:spPr>
        <p:txBody>
          <a:bodyPr wrap="square" rtlCol="0">
            <a:spAutoFit/>
          </a:bodyPr>
          <a:lstStyle/>
          <a:p>
            <a:r>
              <a:rPr lang="zh-CN" altLang="en-US" sz="1600">
                <a:latin typeface="苹方-简" panose="020B0400000000000000" charset="-122"/>
                <a:ea typeface="苹方-简" panose="020B0400000000000000" charset="-122"/>
              </a:rPr>
              <a:t>快照代表着数据库某一个时刻的状态，在leveldb中，作者巧妙地用一个整型数来代表一个数据库状态。</a:t>
            </a: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在leveldb中，用户对同一个key的若干次修改（包括删除）是以维护多条数据项的方式进行存储的（直至进行compaction时才会合并成同一条记录），每条数据项都会被赋予一个序列号，代表这条数据项的新旧状态。一条数据项的序列号越大，表示其中代表的内容为最新值。</a:t>
            </a:r>
          </a:p>
          <a:p>
            <a:endParaRPr lang="zh-CN" altLang="en-US" sz="1600">
              <a:latin typeface="苹方-简" panose="020B0400000000000000" charset="-122"/>
              <a:ea typeface="苹方-简" panose="020B0400000000000000" charset="-122"/>
            </a:endParaRPr>
          </a:p>
          <a:p>
            <a:r>
              <a:rPr lang="zh-CN" altLang="en-US" sz="1600" b="1">
                <a:latin typeface="苹方-简" panose="020B0400000000000000" charset="-122"/>
                <a:ea typeface="苹方-简" panose="020B0400000000000000" charset="-122"/>
              </a:rPr>
              <a:t>因此，每一个序列号，其实就代表着leveldb的一个状态。</a:t>
            </a:r>
            <a:r>
              <a:rPr lang="zh-CN" altLang="en-US" sz="1600">
                <a:latin typeface="苹方-简" panose="020B0400000000000000" charset="-122"/>
                <a:ea typeface="苹方-简" panose="020B0400000000000000" charset="-122"/>
              </a:rPr>
              <a:t>换句话说，每一个序列号都可以作为一个状态快照。</a:t>
            </a: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当用户主动或者被动地创建一个快照时，leveldb会以当前最新的序列号对其赋值。例如图中用户在序列号为98的时刻创建了一个快照，并且基于该快照读取key为“name”的数据时，即便此刻用户将"name"的值修改为"dog"，再删除，用户读取到的内容仍然是“cat”。</a:t>
            </a:r>
          </a:p>
        </p:txBody>
      </p:sp>
      <p:sp>
        <p:nvSpPr>
          <p:cNvPr id="17" name="文本框 16"/>
          <p:cNvSpPr txBox="1"/>
          <p:nvPr/>
        </p:nvSpPr>
        <p:spPr>
          <a:xfrm>
            <a:off x="5801360" y="3387090"/>
            <a:ext cx="4785360" cy="2061210"/>
          </a:xfrm>
          <a:prstGeom prst="rect">
            <a:avLst/>
          </a:prstGeom>
          <a:noFill/>
        </p:spPr>
        <p:txBody>
          <a:bodyPr wrap="square" rtlCol="0">
            <a:spAutoFit/>
          </a:bodyPr>
          <a:lstStyle/>
          <a:p>
            <a:r>
              <a:rPr lang="zh-CN" altLang="en-US" sz="1600">
                <a:latin typeface="苹方-简" panose="020B0400000000000000" charset="-122"/>
                <a:ea typeface="苹方-简" panose="020B0400000000000000" charset="-122"/>
              </a:rPr>
              <a:t>所以，利用快照能够保证数据库进行并发的读写操作。</a:t>
            </a:r>
          </a:p>
          <a:p>
            <a:endParaRPr lang="zh-CN" altLang="en-US" sz="1600">
              <a:latin typeface="苹方-简" panose="020B0400000000000000" charset="-122"/>
              <a:ea typeface="苹方-简" panose="020B0400000000000000" charset="-122"/>
            </a:endParaRPr>
          </a:p>
          <a:p>
            <a:r>
              <a:rPr lang="zh-CN" altLang="en-US" sz="1600">
                <a:latin typeface="苹方-简" panose="020B0400000000000000" charset="-122"/>
                <a:ea typeface="苹方-简" panose="020B0400000000000000" charset="-122"/>
              </a:rPr>
              <a:t>在获取到一个快照之后，leveldb会为本次查询的key构建一个internalKey（格式如上文所述），其中internalKey的seq字段使用的便是快照对应的seq。通过这种方式可以过滤掉</a:t>
            </a:r>
            <a:r>
              <a:rPr lang="zh-CN" altLang="en-US" sz="1600" b="1">
                <a:latin typeface="苹方-简" panose="020B0400000000000000" charset="-122"/>
                <a:ea typeface="苹方-简" panose="020B0400000000000000" charset="-122"/>
              </a:rPr>
              <a:t>所有seq大于快照号的数据项</a:t>
            </a:r>
            <a:r>
              <a:rPr lang="zh-CN" altLang="en-US" sz="1600">
                <a:latin typeface="苹方-简" panose="020B0400000000000000" charset="-122"/>
                <a:ea typeface="苹方-简" panose="020B0400000000000000"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journal</a:t>
            </a:r>
            <a:r>
              <a:rPr lang="zh-CN" altLang="en-US" sz="2800">
                <a:latin typeface="苹方-简" panose="020B0400000000000000" charset="-122"/>
                <a:ea typeface="苹方-简" panose="020B0400000000000000" charset="-122"/>
              </a:rPr>
              <a:t>的写入过程：</a:t>
            </a:r>
          </a:p>
        </p:txBody>
      </p:sp>
      <p:sp>
        <p:nvSpPr>
          <p:cNvPr id="4" name="流程图: 过程 3"/>
          <p:cNvSpPr/>
          <p:nvPr/>
        </p:nvSpPr>
        <p:spPr>
          <a:xfrm>
            <a:off x="253365" y="4128135"/>
            <a:ext cx="1570990" cy="5486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Write Op</a:t>
            </a:r>
          </a:p>
        </p:txBody>
      </p:sp>
      <p:sp>
        <p:nvSpPr>
          <p:cNvPr id="6" name="流程图: 过程 5"/>
          <p:cNvSpPr/>
          <p:nvPr/>
        </p:nvSpPr>
        <p:spPr>
          <a:xfrm>
            <a:off x="2441575" y="2481580"/>
            <a:ext cx="1764665" cy="817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Log</a:t>
            </a:r>
          </a:p>
        </p:txBody>
      </p:sp>
      <p:sp>
        <p:nvSpPr>
          <p:cNvPr id="7" name="流程图: 过程 6"/>
          <p:cNvSpPr/>
          <p:nvPr/>
        </p:nvSpPr>
        <p:spPr>
          <a:xfrm>
            <a:off x="5753735" y="2481580"/>
            <a:ext cx="1764665" cy="81788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Frozen Log</a:t>
            </a:r>
          </a:p>
        </p:txBody>
      </p:sp>
      <p:sp>
        <p:nvSpPr>
          <p:cNvPr id="8" name="流程图: 过程 7"/>
          <p:cNvSpPr/>
          <p:nvPr/>
        </p:nvSpPr>
        <p:spPr>
          <a:xfrm>
            <a:off x="9065895" y="2481580"/>
            <a:ext cx="1764665" cy="81788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SStable</a:t>
            </a:r>
          </a:p>
        </p:txBody>
      </p:sp>
      <p:sp>
        <p:nvSpPr>
          <p:cNvPr id="9" name="流程图: 过程 8"/>
          <p:cNvSpPr/>
          <p:nvPr/>
        </p:nvSpPr>
        <p:spPr>
          <a:xfrm>
            <a:off x="2441575" y="886460"/>
            <a:ext cx="1764665" cy="817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Memory db</a:t>
            </a:r>
          </a:p>
        </p:txBody>
      </p:sp>
      <p:sp>
        <p:nvSpPr>
          <p:cNvPr id="10" name="流程图: 过程 9"/>
          <p:cNvSpPr/>
          <p:nvPr/>
        </p:nvSpPr>
        <p:spPr>
          <a:xfrm>
            <a:off x="5753735" y="886460"/>
            <a:ext cx="1764665" cy="81788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Immutable</a:t>
            </a:r>
          </a:p>
          <a:p>
            <a:pPr algn="ctr"/>
            <a:r>
              <a:rPr lang="en-US" altLang="zh-CN"/>
              <a:t>memory db</a:t>
            </a:r>
          </a:p>
        </p:txBody>
      </p:sp>
      <p:cxnSp>
        <p:nvCxnSpPr>
          <p:cNvPr id="11" name="直接连接符 10"/>
          <p:cNvCxnSpPr/>
          <p:nvPr/>
        </p:nvCxnSpPr>
        <p:spPr>
          <a:xfrm>
            <a:off x="106680" y="2115820"/>
            <a:ext cx="11600180" cy="0"/>
          </a:xfrm>
          <a:prstGeom prst="line">
            <a:avLst/>
          </a:prstGeom>
        </p:spPr>
        <p:style>
          <a:lnRef idx="1">
            <a:schemeClr val="dk1"/>
          </a:lnRef>
          <a:fillRef idx="0">
            <a:schemeClr val="dk1"/>
          </a:fillRef>
          <a:effectRef idx="0">
            <a:schemeClr val="dk1"/>
          </a:effectRef>
          <a:fontRef idx="minor">
            <a:schemeClr val="tx1"/>
          </a:fontRef>
        </p:style>
      </p:cxnSp>
      <p:cxnSp>
        <p:nvCxnSpPr>
          <p:cNvPr id="12" name="肘形连接符 11"/>
          <p:cNvCxnSpPr>
            <a:stCxn id="4" idx="3"/>
            <a:endCxn id="6" idx="2"/>
          </p:cNvCxnSpPr>
          <p:nvPr/>
        </p:nvCxnSpPr>
        <p:spPr>
          <a:xfrm flipV="1">
            <a:off x="1824355" y="3299460"/>
            <a:ext cx="1499870" cy="110299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50285" y="3923665"/>
            <a:ext cx="1420495" cy="368300"/>
          </a:xfrm>
          <a:prstGeom prst="rect">
            <a:avLst/>
          </a:prstGeom>
          <a:noFill/>
        </p:spPr>
        <p:txBody>
          <a:bodyPr wrap="square" rtlCol="0">
            <a:spAutoFit/>
          </a:bodyPr>
          <a:lstStyle/>
          <a:p>
            <a:r>
              <a:rPr lang="en-US" altLang="zh-CN" i="1"/>
              <a:t>1.Write Log</a:t>
            </a:r>
          </a:p>
        </p:txBody>
      </p:sp>
      <p:cxnSp>
        <p:nvCxnSpPr>
          <p:cNvPr id="14" name="直接箭头连接符 13"/>
          <p:cNvCxnSpPr>
            <a:stCxn id="6" idx="0"/>
            <a:endCxn id="9" idx="2"/>
          </p:cNvCxnSpPr>
          <p:nvPr/>
        </p:nvCxnSpPr>
        <p:spPr>
          <a:xfrm flipV="1">
            <a:off x="3324225" y="1704340"/>
            <a:ext cx="0" cy="7772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550285" y="2113280"/>
            <a:ext cx="2346325" cy="368300"/>
          </a:xfrm>
          <a:prstGeom prst="rect">
            <a:avLst/>
          </a:prstGeom>
          <a:noFill/>
        </p:spPr>
        <p:txBody>
          <a:bodyPr wrap="square" rtlCol="0">
            <a:spAutoFit/>
          </a:bodyPr>
          <a:lstStyle/>
          <a:p>
            <a:r>
              <a:rPr lang="en-US" altLang="zh-CN" i="1"/>
              <a:t>2.Write MemDb</a:t>
            </a:r>
          </a:p>
        </p:txBody>
      </p:sp>
      <p:sp>
        <p:nvSpPr>
          <p:cNvPr id="16" name="文本框 15"/>
          <p:cNvSpPr txBox="1"/>
          <p:nvPr/>
        </p:nvSpPr>
        <p:spPr>
          <a:xfrm>
            <a:off x="253365" y="2115820"/>
            <a:ext cx="2346325" cy="368300"/>
          </a:xfrm>
          <a:prstGeom prst="rect">
            <a:avLst/>
          </a:prstGeom>
          <a:noFill/>
        </p:spPr>
        <p:txBody>
          <a:bodyPr wrap="square" rtlCol="0">
            <a:spAutoFit/>
          </a:bodyPr>
          <a:lstStyle/>
          <a:p>
            <a:r>
              <a:rPr lang="en-US" altLang="zh-CN" i="1"/>
              <a:t>File System</a:t>
            </a:r>
          </a:p>
        </p:txBody>
      </p:sp>
      <p:sp>
        <p:nvSpPr>
          <p:cNvPr id="17" name="文本框 16"/>
          <p:cNvSpPr txBox="1"/>
          <p:nvPr/>
        </p:nvSpPr>
        <p:spPr>
          <a:xfrm>
            <a:off x="253365" y="1704340"/>
            <a:ext cx="2346325" cy="368300"/>
          </a:xfrm>
          <a:prstGeom prst="rect">
            <a:avLst/>
          </a:prstGeom>
          <a:noFill/>
        </p:spPr>
        <p:txBody>
          <a:bodyPr wrap="square" rtlCol="0">
            <a:spAutoFit/>
          </a:bodyPr>
          <a:lstStyle/>
          <a:p>
            <a:r>
              <a:rPr lang="en-US" altLang="zh-CN" i="1"/>
              <a:t>Memory</a:t>
            </a:r>
          </a:p>
        </p:txBody>
      </p:sp>
      <p:cxnSp>
        <p:nvCxnSpPr>
          <p:cNvPr id="18" name="直接箭头连接符 17"/>
          <p:cNvCxnSpPr>
            <a:stCxn id="6" idx="3"/>
            <a:endCxn id="7" idx="1"/>
          </p:cNvCxnSpPr>
          <p:nvPr/>
        </p:nvCxnSpPr>
        <p:spPr>
          <a:xfrm>
            <a:off x="4206240" y="2890520"/>
            <a:ext cx="154749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378960" y="2583815"/>
            <a:ext cx="2346325" cy="306705"/>
          </a:xfrm>
          <a:prstGeom prst="rect">
            <a:avLst/>
          </a:prstGeom>
          <a:noFill/>
        </p:spPr>
        <p:txBody>
          <a:bodyPr wrap="square" rtlCol="0">
            <a:spAutoFit/>
          </a:bodyPr>
          <a:lstStyle/>
          <a:p>
            <a:r>
              <a:rPr lang="en-US" altLang="zh-CN" sz="1400" i="1">
                <a:solidFill>
                  <a:srgbClr val="FF0000"/>
                </a:solidFill>
              </a:rPr>
              <a:t>Freeze</a:t>
            </a:r>
          </a:p>
        </p:txBody>
      </p:sp>
      <p:cxnSp>
        <p:nvCxnSpPr>
          <p:cNvPr id="20" name="直接箭头连接符 19"/>
          <p:cNvCxnSpPr>
            <a:stCxn id="9" idx="3"/>
            <a:endCxn id="10" idx="1"/>
          </p:cNvCxnSpPr>
          <p:nvPr/>
        </p:nvCxnSpPr>
        <p:spPr>
          <a:xfrm>
            <a:off x="4206240" y="1295400"/>
            <a:ext cx="154749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8" idx="0"/>
          </p:cNvCxnSpPr>
          <p:nvPr/>
        </p:nvCxnSpPr>
        <p:spPr>
          <a:xfrm>
            <a:off x="7518400" y="1295400"/>
            <a:ext cx="2430145" cy="11861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065895" y="1295400"/>
            <a:ext cx="2346325" cy="521970"/>
          </a:xfrm>
          <a:prstGeom prst="rect">
            <a:avLst/>
          </a:prstGeom>
          <a:noFill/>
        </p:spPr>
        <p:txBody>
          <a:bodyPr wrap="square" rtlCol="0">
            <a:spAutoFit/>
          </a:bodyPr>
          <a:lstStyle/>
          <a:p>
            <a:r>
              <a:rPr lang="en-US" altLang="zh-CN" sz="1400" i="1">
                <a:solidFill>
                  <a:srgbClr val="FF0000"/>
                </a:solidFill>
              </a:rPr>
              <a:t>Minor</a:t>
            </a:r>
          </a:p>
          <a:p>
            <a:r>
              <a:rPr lang="en-US" altLang="zh-CN" sz="1400" i="1">
                <a:solidFill>
                  <a:srgbClr val="FF0000"/>
                </a:solidFill>
              </a:rPr>
              <a:t>Compaction</a:t>
            </a:r>
          </a:p>
        </p:txBody>
      </p:sp>
      <p:sp>
        <p:nvSpPr>
          <p:cNvPr id="23" name="文本框 22"/>
          <p:cNvSpPr txBox="1"/>
          <p:nvPr/>
        </p:nvSpPr>
        <p:spPr>
          <a:xfrm>
            <a:off x="4206240" y="364490"/>
            <a:ext cx="2346325" cy="521970"/>
          </a:xfrm>
          <a:prstGeom prst="rect">
            <a:avLst/>
          </a:prstGeom>
          <a:noFill/>
        </p:spPr>
        <p:txBody>
          <a:bodyPr wrap="square" rtlCol="0">
            <a:spAutoFit/>
          </a:bodyPr>
          <a:lstStyle/>
          <a:p>
            <a:r>
              <a:rPr lang="en-US" altLang="zh-CN" sz="1400" i="1">
                <a:solidFill>
                  <a:srgbClr val="FF0000"/>
                </a:solidFill>
              </a:rPr>
              <a:t>Exceed Limit</a:t>
            </a:r>
          </a:p>
          <a:p>
            <a:r>
              <a:rPr lang="en-US" altLang="zh-CN" sz="1400" i="1">
                <a:solidFill>
                  <a:srgbClr val="FF0000"/>
                </a:solidFill>
              </a:rPr>
              <a:t>Freeze</a:t>
            </a:r>
          </a:p>
        </p:txBody>
      </p:sp>
      <p:sp>
        <p:nvSpPr>
          <p:cNvPr id="24" name="文本框 23"/>
          <p:cNvSpPr txBox="1"/>
          <p:nvPr/>
        </p:nvSpPr>
        <p:spPr>
          <a:xfrm>
            <a:off x="440690" y="4924425"/>
            <a:ext cx="10222865" cy="1753235"/>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在leveldb中，有两个memory db，以及对应的两份日志文件。其中一个memory db是可读写的，当这个db的数据量超过预定的上限时，便会转换成一个不可读的memory db，与此同时，与之对应的日志文件也变成一份frozen log。</a:t>
            </a: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而新生成的immutable memory db则会由后台的minor compaction进程将其转换成一个sstable文件进行持久化，持久化完成，与之对应的frozen log被删除。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journal</a:t>
            </a:r>
            <a:r>
              <a:rPr lang="zh-CN" altLang="en-US" sz="2800">
                <a:latin typeface="苹方-简" panose="020B0400000000000000" charset="-122"/>
                <a:ea typeface="苹方-简" panose="020B0400000000000000" charset="-122"/>
              </a:rPr>
              <a:t>的层次结构：</a:t>
            </a:r>
          </a:p>
        </p:txBody>
      </p:sp>
      <p:grpSp>
        <p:nvGrpSpPr>
          <p:cNvPr id="9" name="组合 8"/>
          <p:cNvGrpSpPr/>
          <p:nvPr/>
        </p:nvGrpSpPr>
        <p:grpSpPr>
          <a:xfrm>
            <a:off x="1710055" y="1247140"/>
            <a:ext cx="6637655" cy="462915"/>
            <a:chOff x="2693" y="1484"/>
            <a:chExt cx="10453" cy="729"/>
          </a:xfrm>
        </p:grpSpPr>
        <p:sp>
          <p:nvSpPr>
            <p:cNvPr id="4" name="流程图: 过程 3"/>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Checksum</a:t>
              </a:r>
            </a:p>
          </p:txBody>
        </p:sp>
        <p:sp>
          <p:nvSpPr>
            <p:cNvPr id="6" name="流程图: 过程 5"/>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7" name="流程图: 过程 6"/>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Full</a:t>
              </a:r>
            </a:p>
          </p:txBody>
        </p:sp>
        <p:sp>
          <p:nvSpPr>
            <p:cNvPr id="8" name="流程图: 过程 7"/>
            <p:cNvSpPr/>
            <p:nvPr/>
          </p:nvSpPr>
          <p:spPr>
            <a:xfrm>
              <a:off x="8945" y="1484"/>
              <a:ext cx="4201"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grpSp>
        <p:nvGrpSpPr>
          <p:cNvPr id="10" name="组合 9"/>
          <p:cNvGrpSpPr/>
          <p:nvPr/>
        </p:nvGrpSpPr>
        <p:grpSpPr>
          <a:xfrm>
            <a:off x="1710055" y="1710055"/>
            <a:ext cx="6637655" cy="462915"/>
            <a:chOff x="2693" y="1484"/>
            <a:chExt cx="10453" cy="729"/>
          </a:xfrm>
        </p:grpSpPr>
        <p:sp>
          <p:nvSpPr>
            <p:cNvPr id="11" name="流程图: 过程 10"/>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12" name="流程图: 过程 11"/>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13" name="流程图: 过程 12"/>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Full</a:t>
              </a:r>
            </a:p>
          </p:txBody>
        </p:sp>
        <p:sp>
          <p:nvSpPr>
            <p:cNvPr id="14" name="流程图: 过程 13"/>
            <p:cNvSpPr/>
            <p:nvPr/>
          </p:nvSpPr>
          <p:spPr>
            <a:xfrm>
              <a:off x="8945" y="1484"/>
              <a:ext cx="4201"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grpSp>
        <p:nvGrpSpPr>
          <p:cNvPr id="15" name="组合 14"/>
          <p:cNvGrpSpPr/>
          <p:nvPr/>
        </p:nvGrpSpPr>
        <p:grpSpPr>
          <a:xfrm>
            <a:off x="1710055" y="2172970"/>
            <a:ext cx="6637020" cy="462915"/>
            <a:chOff x="2693" y="1484"/>
            <a:chExt cx="10452" cy="729"/>
          </a:xfrm>
        </p:grpSpPr>
        <p:sp>
          <p:nvSpPr>
            <p:cNvPr id="16" name="流程图: 过程 15"/>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17" name="流程图: 过程 16"/>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18" name="流程图: 过程 17"/>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First</a:t>
              </a:r>
            </a:p>
          </p:txBody>
        </p:sp>
        <p:sp>
          <p:nvSpPr>
            <p:cNvPr id="19" name="流程图: 过程 18"/>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grpSp>
        <p:nvGrpSpPr>
          <p:cNvPr id="20" name="组合 19"/>
          <p:cNvGrpSpPr/>
          <p:nvPr/>
        </p:nvGrpSpPr>
        <p:grpSpPr>
          <a:xfrm>
            <a:off x="1710055" y="2635885"/>
            <a:ext cx="6637020" cy="462915"/>
            <a:chOff x="2693" y="1484"/>
            <a:chExt cx="10452" cy="729"/>
          </a:xfrm>
        </p:grpSpPr>
        <p:sp>
          <p:nvSpPr>
            <p:cNvPr id="21" name="流程图: 过程 20"/>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22" name="流程图: 过程 21"/>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23" name="流程图: 过程 22"/>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Middle</a:t>
              </a:r>
            </a:p>
          </p:txBody>
        </p:sp>
        <p:sp>
          <p:nvSpPr>
            <p:cNvPr id="24" name="流程图: 过程 23"/>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grpSp>
        <p:nvGrpSpPr>
          <p:cNvPr id="25" name="组合 24"/>
          <p:cNvGrpSpPr/>
          <p:nvPr/>
        </p:nvGrpSpPr>
        <p:grpSpPr>
          <a:xfrm>
            <a:off x="1710055" y="3098800"/>
            <a:ext cx="6637020" cy="462915"/>
            <a:chOff x="2693" y="1484"/>
            <a:chExt cx="10452" cy="729"/>
          </a:xfrm>
        </p:grpSpPr>
        <p:sp>
          <p:nvSpPr>
            <p:cNvPr id="26" name="流程图: 过程 25"/>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27" name="流程图: 过程 26"/>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28" name="流程图: 过程 27"/>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Last</a:t>
              </a:r>
            </a:p>
          </p:txBody>
        </p:sp>
        <p:sp>
          <p:nvSpPr>
            <p:cNvPr id="29" name="流程图: 过程 28"/>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sp>
        <p:nvSpPr>
          <p:cNvPr id="30" name="文本框 29"/>
          <p:cNvSpPr txBox="1"/>
          <p:nvPr/>
        </p:nvSpPr>
        <p:spPr>
          <a:xfrm>
            <a:off x="8639810" y="1294765"/>
            <a:ext cx="1915795" cy="368300"/>
          </a:xfrm>
          <a:prstGeom prst="rect">
            <a:avLst/>
          </a:prstGeom>
          <a:noFill/>
        </p:spPr>
        <p:txBody>
          <a:bodyPr wrap="square" rtlCol="0">
            <a:spAutoFit/>
          </a:bodyPr>
          <a:lstStyle/>
          <a:p>
            <a:r>
              <a:rPr lang="en-US" altLang="zh-CN"/>
              <a:t>chunk</a:t>
            </a:r>
          </a:p>
        </p:txBody>
      </p:sp>
      <p:grpSp>
        <p:nvGrpSpPr>
          <p:cNvPr id="31" name="组合 30"/>
          <p:cNvGrpSpPr/>
          <p:nvPr/>
        </p:nvGrpSpPr>
        <p:grpSpPr>
          <a:xfrm>
            <a:off x="1710055" y="3561715"/>
            <a:ext cx="6637020" cy="462915"/>
            <a:chOff x="2693" y="1484"/>
            <a:chExt cx="10452" cy="729"/>
          </a:xfrm>
        </p:grpSpPr>
        <p:sp>
          <p:nvSpPr>
            <p:cNvPr id="32" name="流程图: 过程 31"/>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33" name="流程图: 过程 32"/>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34" name="流程图: 过程 33"/>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First</a:t>
              </a:r>
            </a:p>
          </p:txBody>
        </p:sp>
        <p:sp>
          <p:nvSpPr>
            <p:cNvPr id="35" name="流程图: 过程 34"/>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grpSp>
        <p:nvGrpSpPr>
          <p:cNvPr id="36" name="组合 35"/>
          <p:cNvGrpSpPr/>
          <p:nvPr/>
        </p:nvGrpSpPr>
        <p:grpSpPr>
          <a:xfrm>
            <a:off x="1710055" y="4024630"/>
            <a:ext cx="6637020" cy="462915"/>
            <a:chOff x="2693" y="1484"/>
            <a:chExt cx="10452" cy="729"/>
          </a:xfrm>
        </p:grpSpPr>
        <p:sp>
          <p:nvSpPr>
            <p:cNvPr id="37" name="流程图: 过程 36"/>
            <p:cNvSpPr/>
            <p:nvPr/>
          </p:nvSpPr>
          <p:spPr>
            <a:xfrm>
              <a:off x="2693"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Checksum</a:t>
              </a:r>
            </a:p>
          </p:txBody>
        </p:sp>
        <p:sp>
          <p:nvSpPr>
            <p:cNvPr id="38" name="流程图: 过程 37"/>
            <p:cNvSpPr/>
            <p:nvPr/>
          </p:nvSpPr>
          <p:spPr>
            <a:xfrm>
              <a:off x="4777"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Length</a:t>
              </a:r>
            </a:p>
          </p:txBody>
        </p:sp>
        <p:sp>
          <p:nvSpPr>
            <p:cNvPr id="39" name="流程图: 过程 38"/>
            <p:cNvSpPr/>
            <p:nvPr/>
          </p:nvSpPr>
          <p:spPr>
            <a:xfrm>
              <a:off x="6861" y="1484"/>
              <a:ext cx="2084" cy="729"/>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Last</a:t>
              </a:r>
            </a:p>
          </p:txBody>
        </p:sp>
        <p:sp>
          <p:nvSpPr>
            <p:cNvPr id="40" name="流程图: 过程 39"/>
            <p:cNvSpPr/>
            <p:nvPr/>
          </p:nvSpPr>
          <p:spPr>
            <a:xfrm>
              <a:off x="8945" y="1484"/>
              <a:ext cx="4200" cy="729"/>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a:t>
              </a:r>
            </a:p>
          </p:txBody>
        </p:sp>
      </p:grpSp>
      <p:sp>
        <p:nvSpPr>
          <p:cNvPr id="41" name="文本框 40"/>
          <p:cNvSpPr txBox="1"/>
          <p:nvPr/>
        </p:nvSpPr>
        <p:spPr>
          <a:xfrm>
            <a:off x="235585" y="1720850"/>
            <a:ext cx="1022350" cy="368300"/>
          </a:xfrm>
          <a:prstGeom prst="rect">
            <a:avLst/>
          </a:prstGeom>
          <a:noFill/>
        </p:spPr>
        <p:txBody>
          <a:bodyPr wrap="square" rtlCol="0">
            <a:spAutoFit/>
          </a:bodyPr>
          <a:lstStyle/>
          <a:p>
            <a:r>
              <a:rPr lang="en-US" altLang="zh-CN" dirty="0"/>
              <a:t>block1</a:t>
            </a:r>
          </a:p>
        </p:txBody>
      </p:sp>
      <p:sp>
        <p:nvSpPr>
          <p:cNvPr id="42" name="左大括号 41"/>
          <p:cNvSpPr/>
          <p:nvPr/>
        </p:nvSpPr>
        <p:spPr>
          <a:xfrm>
            <a:off x="1172210" y="1279525"/>
            <a:ext cx="441325" cy="13131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文本框 42"/>
          <p:cNvSpPr txBox="1"/>
          <p:nvPr/>
        </p:nvSpPr>
        <p:spPr>
          <a:xfrm>
            <a:off x="235585" y="2683510"/>
            <a:ext cx="1022350" cy="368300"/>
          </a:xfrm>
          <a:prstGeom prst="rect">
            <a:avLst/>
          </a:prstGeom>
          <a:noFill/>
        </p:spPr>
        <p:txBody>
          <a:bodyPr wrap="square" rtlCol="0">
            <a:spAutoFit/>
          </a:bodyPr>
          <a:lstStyle/>
          <a:p>
            <a:r>
              <a:rPr lang="en-US" altLang="zh-CN"/>
              <a:t>block2</a:t>
            </a:r>
          </a:p>
        </p:txBody>
      </p:sp>
      <p:sp>
        <p:nvSpPr>
          <p:cNvPr id="45" name="文本框 44"/>
          <p:cNvSpPr txBox="1"/>
          <p:nvPr/>
        </p:nvSpPr>
        <p:spPr>
          <a:xfrm>
            <a:off x="235585" y="3608705"/>
            <a:ext cx="1022350" cy="368300"/>
          </a:xfrm>
          <a:prstGeom prst="rect">
            <a:avLst/>
          </a:prstGeom>
          <a:noFill/>
        </p:spPr>
        <p:txBody>
          <a:bodyPr wrap="square" rtlCol="0">
            <a:spAutoFit/>
          </a:bodyPr>
          <a:lstStyle/>
          <a:p>
            <a:r>
              <a:rPr lang="en-US" altLang="zh-CN"/>
              <a:t>block3</a:t>
            </a:r>
          </a:p>
        </p:txBody>
      </p:sp>
      <p:sp>
        <p:nvSpPr>
          <p:cNvPr id="46" name="左大括号 45"/>
          <p:cNvSpPr/>
          <p:nvPr/>
        </p:nvSpPr>
        <p:spPr>
          <a:xfrm>
            <a:off x="1139825" y="3076575"/>
            <a:ext cx="516255" cy="14097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7" name="文本框 46"/>
          <p:cNvSpPr txBox="1"/>
          <p:nvPr/>
        </p:nvSpPr>
        <p:spPr>
          <a:xfrm>
            <a:off x="253365" y="4719955"/>
            <a:ext cx="10222865" cy="1938020"/>
          </a:xfrm>
          <a:prstGeom prst="rect">
            <a:avLst/>
          </a:prstGeom>
          <a:noFill/>
        </p:spPr>
        <p:txBody>
          <a:bodyPr wrap="square" rtlCol="0">
            <a:spAutoFit/>
          </a:bodyPr>
          <a:lstStyle/>
          <a:p>
            <a:r>
              <a:rPr lang="zh-CN" altLang="en-US" sz="1200" dirty="0">
                <a:latin typeface="苹方-简" panose="020B0400000000000000" charset="-122"/>
                <a:ea typeface="苹方-简" panose="020B0400000000000000" charset="-122"/>
              </a:rPr>
              <a:t>为了增加读取效率，日志文件中按照block进行划分，每个block的大小为32KiB。每个block中包含了若干个完整的chunk。</a:t>
            </a:r>
          </a:p>
          <a:p>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一条日志记录包含一个或多个chunk。每个chunk包含了一个7字节大小的header，前4字节是该chunk的校验码，紧接的2字节是该chunk数据的长度，以及最后一个字节是该chunk的类型。其中checksum校验的范围包括chunk的类型以及随后的data数据。</a:t>
            </a:r>
          </a:p>
          <a:p>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chunk共有四种类型：full，first，middle，last。一条日志记录若只包含一个chunk，则该chunk的类型为full。若一条日志记录包含多个chunk，则这些chunk的第一个类型为first, 最后一个类型为last，中间包含大于等于0个middle类型的chunk。</a:t>
            </a:r>
          </a:p>
          <a:p>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由于一个block的大小为32KiB，因此当一条日志文件过大时，会将第一部分数据写在第一个block中，且类型为first，若剩余的数据仍然超过一个block的大小，则第二部分数据写在第二个block中，类型为middle，最后剩余的数据写在最后一个block中，类型为last。</a:t>
            </a:r>
          </a:p>
        </p:txBody>
      </p:sp>
      <p:sp>
        <p:nvSpPr>
          <p:cNvPr id="48" name="文本框 47"/>
          <p:cNvSpPr txBox="1"/>
          <p:nvPr/>
        </p:nvSpPr>
        <p:spPr>
          <a:xfrm>
            <a:off x="3329305" y="562610"/>
            <a:ext cx="1915795" cy="368300"/>
          </a:xfrm>
          <a:prstGeom prst="rect">
            <a:avLst/>
          </a:prstGeom>
          <a:noFill/>
        </p:spPr>
        <p:txBody>
          <a:bodyPr wrap="square" rtlCol="0">
            <a:spAutoFit/>
          </a:bodyPr>
          <a:lstStyle/>
          <a:p>
            <a:r>
              <a:rPr lang="en-US" altLang="zh-CN"/>
              <a:t>header</a:t>
            </a:r>
          </a:p>
        </p:txBody>
      </p:sp>
      <p:sp>
        <p:nvSpPr>
          <p:cNvPr id="49" name="右大括号 48"/>
          <p:cNvSpPr/>
          <p:nvPr/>
        </p:nvSpPr>
        <p:spPr>
          <a:xfrm rot="16200000">
            <a:off x="3582035" y="-941070"/>
            <a:ext cx="226060" cy="39700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journal-write</a:t>
            </a:r>
            <a:r>
              <a:rPr lang="zh-CN" altLang="en-US" sz="2800">
                <a:latin typeface="苹方-简" panose="020B0400000000000000" charset="-122"/>
                <a:ea typeface="苹方-简" panose="020B0400000000000000" charset="-122"/>
              </a:rPr>
              <a:t>：</a:t>
            </a:r>
          </a:p>
        </p:txBody>
      </p:sp>
      <p:sp>
        <p:nvSpPr>
          <p:cNvPr id="4" name="流程图: 可选过程 3"/>
          <p:cNvSpPr/>
          <p:nvPr/>
        </p:nvSpPr>
        <p:spPr>
          <a:xfrm>
            <a:off x="1732280" y="70485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获取日志</a:t>
            </a:r>
            <a:r>
              <a:rPr lang="en-US" altLang="zh-CN" sz="1400">
                <a:latin typeface="苹方-简" panose="020B0400000000000000" charset="-122"/>
                <a:ea typeface="苹方-简" panose="020B0400000000000000" charset="-122"/>
              </a:rPr>
              <a:t>Writer</a:t>
            </a:r>
          </a:p>
        </p:txBody>
      </p:sp>
      <p:sp>
        <p:nvSpPr>
          <p:cNvPr id="6" name="流程图: 可选过程 5"/>
          <p:cNvSpPr/>
          <p:nvPr/>
        </p:nvSpPr>
        <p:spPr>
          <a:xfrm>
            <a:off x="1200150" y="1717675"/>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为上一个</a:t>
            </a:r>
            <a:r>
              <a:rPr lang="en-US" altLang="zh-CN" sz="1400">
                <a:latin typeface="苹方-简" panose="020B0400000000000000" charset="-122"/>
                <a:ea typeface="苹方-简" panose="020B0400000000000000" charset="-122"/>
              </a:rPr>
              <a:t>chunk</a:t>
            </a:r>
            <a:r>
              <a:rPr lang="zh-CN" altLang="en-US" sz="1400">
                <a:latin typeface="苹方-简" panose="020B0400000000000000" charset="-122"/>
                <a:ea typeface="苹方-简" panose="020B0400000000000000" charset="-122"/>
              </a:rPr>
              <a:t>赋</a:t>
            </a:r>
            <a:r>
              <a:rPr lang="en-US" altLang="zh-CN" sz="1400">
                <a:latin typeface="苹方-简" panose="020B0400000000000000" charset="-122"/>
                <a:ea typeface="苹方-简" panose="020B0400000000000000" charset="-122"/>
              </a:rPr>
              <a:t>header</a:t>
            </a:r>
          </a:p>
        </p:txBody>
      </p:sp>
      <p:sp>
        <p:nvSpPr>
          <p:cNvPr id="7" name="流程图: 决策 6"/>
          <p:cNvSpPr/>
          <p:nvPr/>
        </p:nvSpPr>
        <p:spPr>
          <a:xfrm>
            <a:off x="1264920" y="272986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剩余的空间是否够写入一个</a:t>
            </a:r>
            <a:r>
              <a:rPr lang="en-US" altLang="zh-CN" sz="1000">
                <a:latin typeface="苹方-简" panose="020B0400000000000000" charset="-122"/>
                <a:ea typeface="苹方-简" panose="020B0400000000000000" charset="-122"/>
              </a:rPr>
              <a:t>header</a:t>
            </a:r>
          </a:p>
        </p:txBody>
      </p:sp>
      <p:sp>
        <p:nvSpPr>
          <p:cNvPr id="8" name="流程图: 可选过程 7"/>
          <p:cNvSpPr/>
          <p:nvPr/>
        </p:nvSpPr>
        <p:spPr>
          <a:xfrm>
            <a:off x="253365" y="4102100"/>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将剩余空间置空，</a:t>
            </a:r>
          </a:p>
          <a:p>
            <a:pPr algn="ctr"/>
            <a:r>
              <a:rPr lang="zh-CN" altLang="en-US" sz="1000">
                <a:latin typeface="苹方-简" panose="020B0400000000000000" charset="-122"/>
                <a:ea typeface="苹方-简" panose="020B0400000000000000" charset="-122"/>
              </a:rPr>
              <a:t>将</a:t>
            </a:r>
            <a:r>
              <a:rPr lang="en-US" altLang="zh-CN" sz="1000">
                <a:latin typeface="苹方-简" panose="020B0400000000000000" charset="-122"/>
                <a:ea typeface="苹方-简" panose="020B0400000000000000" charset="-122"/>
              </a:rPr>
              <a:t>32KB</a:t>
            </a:r>
            <a:r>
              <a:rPr lang="zh-CN" altLang="en-US" sz="1000">
                <a:latin typeface="苹方-简" panose="020B0400000000000000" charset="-122"/>
                <a:ea typeface="苹方-简" panose="020B0400000000000000" charset="-122"/>
              </a:rPr>
              <a:t>的数据写入文件</a:t>
            </a:r>
          </a:p>
        </p:txBody>
      </p:sp>
      <p:sp>
        <p:nvSpPr>
          <p:cNvPr id="9" name="流程图: 决策 8"/>
          <p:cNvSpPr/>
          <p:nvPr/>
        </p:nvSpPr>
        <p:spPr>
          <a:xfrm>
            <a:off x="1264285" y="499808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数据全部写入</a:t>
            </a:r>
          </a:p>
        </p:txBody>
      </p:sp>
      <p:sp>
        <p:nvSpPr>
          <p:cNvPr id="10" name="流程图: 可选过程 9"/>
          <p:cNvSpPr/>
          <p:nvPr/>
        </p:nvSpPr>
        <p:spPr>
          <a:xfrm>
            <a:off x="4060190" y="5821680"/>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若</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数据超过</a:t>
            </a:r>
            <a:r>
              <a:rPr lang="en-US" altLang="zh-CN" sz="1000">
                <a:latin typeface="苹方-简" panose="020B0400000000000000" charset="-122"/>
                <a:ea typeface="苹方-简" panose="020B0400000000000000" charset="-122"/>
              </a:rPr>
              <a:t>32KB</a:t>
            </a:r>
            <a:r>
              <a:rPr lang="zh-CN" altLang="en-US" sz="1000">
                <a:latin typeface="苹方-简" panose="020B0400000000000000" charset="-122"/>
                <a:ea typeface="苹方-简" panose="020B0400000000000000" charset="-122"/>
              </a:rPr>
              <a:t>，刷新</a:t>
            </a:r>
            <a:r>
              <a:rPr lang="en-US" altLang="zh-CN" sz="1000">
                <a:latin typeface="苹方-简" panose="020B0400000000000000" charset="-122"/>
                <a:ea typeface="苹方-简" panose="020B0400000000000000" charset="-122"/>
              </a:rPr>
              <a:t>block</a:t>
            </a:r>
          </a:p>
        </p:txBody>
      </p:sp>
      <p:sp>
        <p:nvSpPr>
          <p:cNvPr id="11" name="流程图: 可选过程 10"/>
          <p:cNvSpPr/>
          <p:nvPr/>
        </p:nvSpPr>
        <p:spPr>
          <a:xfrm>
            <a:off x="1640840" y="6273165"/>
            <a:ext cx="1602740"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a:latin typeface="苹方-简" panose="020B0400000000000000" charset="-122"/>
                <a:ea typeface="苹方-简" panose="020B0400000000000000" charset="-122"/>
              </a:rPr>
              <a:t>结束</a:t>
            </a:r>
          </a:p>
        </p:txBody>
      </p:sp>
      <p:cxnSp>
        <p:nvCxnSpPr>
          <p:cNvPr id="12" name="直接箭头连接符 11"/>
          <p:cNvCxnSpPr>
            <a:stCxn id="4" idx="2"/>
            <a:endCxn id="6" idx="0"/>
          </p:cNvCxnSpPr>
          <p:nvPr/>
        </p:nvCxnSpPr>
        <p:spPr>
          <a:xfrm>
            <a:off x="2442845" y="1221105"/>
            <a:ext cx="0" cy="49657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7" idx="0"/>
          </p:cNvCxnSpPr>
          <p:nvPr/>
        </p:nvCxnSpPr>
        <p:spPr>
          <a:xfrm>
            <a:off x="2442845" y="2233930"/>
            <a:ext cx="635" cy="4959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1"/>
            <a:endCxn id="8" idx="0"/>
          </p:cNvCxnSpPr>
          <p:nvPr/>
        </p:nvCxnSpPr>
        <p:spPr>
          <a:xfrm rot="10800000" flipV="1">
            <a:off x="1054735" y="3068955"/>
            <a:ext cx="210185" cy="103314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9" idx="0"/>
          </p:cNvCxnSpPr>
          <p:nvPr/>
        </p:nvCxnSpPr>
        <p:spPr>
          <a:xfrm flipH="1">
            <a:off x="2442845" y="3407410"/>
            <a:ext cx="635" cy="1590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8" idx="2"/>
            <a:endCxn id="9" idx="1"/>
          </p:cNvCxnSpPr>
          <p:nvPr/>
        </p:nvCxnSpPr>
        <p:spPr>
          <a:xfrm rot="5400000" flipV="1">
            <a:off x="800100" y="4872990"/>
            <a:ext cx="718820" cy="20955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a:endCxn id="11" idx="0"/>
          </p:cNvCxnSpPr>
          <p:nvPr/>
        </p:nvCxnSpPr>
        <p:spPr>
          <a:xfrm flipH="1">
            <a:off x="2442210" y="5675630"/>
            <a:ext cx="635" cy="5975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肘形连接符 17"/>
          <p:cNvCxnSpPr>
            <a:stCxn id="9" idx="2"/>
            <a:endCxn id="10" idx="1"/>
          </p:cNvCxnSpPr>
          <p:nvPr/>
        </p:nvCxnSpPr>
        <p:spPr>
          <a:xfrm rot="5400000" flipV="1">
            <a:off x="3049270" y="5068570"/>
            <a:ext cx="404495" cy="1617345"/>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0"/>
            <a:endCxn id="9" idx="3"/>
          </p:cNvCxnSpPr>
          <p:nvPr/>
        </p:nvCxnSpPr>
        <p:spPr>
          <a:xfrm rot="16200000" flipV="1">
            <a:off x="3998595" y="4958715"/>
            <a:ext cx="484505" cy="1240790"/>
          </a:xfrm>
          <a:prstGeom prst="bentConnector2">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330825" y="391795"/>
            <a:ext cx="6607175" cy="3415030"/>
          </a:xfrm>
          <a:prstGeom prst="rect">
            <a:avLst/>
          </a:prstGeom>
          <a:noFill/>
        </p:spPr>
        <p:txBody>
          <a:bodyPr wrap="square" rtlCol="0">
            <a:spAutoFit/>
          </a:bodyPr>
          <a:lstStyle/>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日志写入流程较为简单，在leveldb内部，实现了一个journal的writer。首先调用Next函数获取一个singleWriter，这个singleWriter的作用就是写入一条journal记录。</a:t>
            </a: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singleWriter开始写入时，标志着第一个chunk开始写入。在写入的过程中，不断判断writer中buffer的大小，若超过32KiB，将chunk开始到现在做为一个完整的chunk，为其计算header之后将整个block写入文件。与此同时reset buffer，开始新的chunk的写入。</a:t>
            </a: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若一条journal记录较大，则可能会分成几个chunk存储在若干个block中。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需要解决的问题：</a:t>
            </a:r>
          </a:p>
        </p:txBody>
      </p:sp>
      <p:sp>
        <p:nvSpPr>
          <p:cNvPr id="4" name="文本框 3"/>
          <p:cNvSpPr txBox="1"/>
          <p:nvPr/>
        </p:nvSpPr>
        <p:spPr>
          <a:xfrm>
            <a:off x="253365" y="863600"/>
            <a:ext cx="11196955" cy="2430145"/>
          </a:xfrm>
          <a:prstGeom prst="rect">
            <a:avLst/>
          </a:prstGeom>
          <a:noFill/>
        </p:spPr>
        <p:txBody>
          <a:bodyPr wrap="square" rtlCol="0">
            <a:spAutoFit/>
          </a:bodyPr>
          <a:lstStyle/>
          <a:p>
            <a:pPr indent="0">
              <a:buFont typeface="Arial" panose="020B0604020202090204" pitchFamily="34" charset="0"/>
              <a:buNone/>
            </a:pPr>
            <a:r>
              <a:rPr lang="zh-CN" altLang="en-US" sz="2400" dirty="0">
                <a:latin typeface="苹方-简" panose="020B0400000000000000" charset="-122"/>
                <a:ea typeface="苹方-简" panose="020B0400000000000000" charset="-122"/>
              </a:rPr>
              <a:t>完成一个单机版的</a:t>
            </a:r>
            <a:r>
              <a:rPr lang="en-US" altLang="zh-CN" sz="2400" dirty="0">
                <a:latin typeface="苹方-简" panose="020B0400000000000000" charset="-122"/>
                <a:ea typeface="苹方-简" panose="020B0400000000000000" charset="-122"/>
              </a:rPr>
              <a:t>KV</a:t>
            </a:r>
            <a:r>
              <a:rPr lang="zh-CN" altLang="en-US" sz="2400" dirty="0">
                <a:latin typeface="苹方-简" panose="020B0400000000000000" charset="-122"/>
                <a:ea typeface="苹方-简" panose="020B0400000000000000" charset="-122"/>
              </a:rPr>
              <a:t>存储系统</a:t>
            </a:r>
          </a:p>
          <a:p>
            <a:pPr indent="0">
              <a:buFont typeface="Arial" panose="020B0604020202090204" pitchFamily="34" charset="0"/>
              <a:buNone/>
            </a:pPr>
            <a:endParaRPr lang="zh-CN" altLang="en-US" sz="2800" dirty="0">
              <a:latin typeface="苹方-简" panose="020B0400000000000000" charset="-122"/>
              <a:ea typeface="苹方-简" panose="020B0400000000000000" charset="-122"/>
            </a:endParaRPr>
          </a:p>
          <a:p>
            <a:pPr marL="457200" indent="-457200">
              <a:buFont typeface="Arial" panose="020B0604020202090204" pitchFamily="34" charset="0"/>
              <a:buChar char="•"/>
            </a:pPr>
            <a:r>
              <a:rPr lang="zh-CN" altLang="en-US" sz="2000" dirty="0">
                <a:latin typeface="苹方-简" panose="020B0400000000000000" charset="-122"/>
                <a:ea typeface="苹方-简" panose="020B0400000000000000" charset="-122"/>
              </a:rPr>
              <a:t>不能只用内存，一个是数据量很大，内存存不下；另外一个原因是掉电后，内容会丢失；所以用户存储的数据是一定要持久化的。</a:t>
            </a:r>
          </a:p>
          <a:p>
            <a:pPr marL="457200" indent="-457200">
              <a:buFont typeface="Arial" panose="020B0604020202090204" pitchFamily="34" charset="0"/>
              <a:buChar char="•"/>
            </a:pPr>
            <a:r>
              <a:rPr lang="zh-CN" altLang="en-US" sz="2000" dirty="0">
                <a:latin typeface="苹方-简" panose="020B0400000000000000" charset="-122"/>
                <a:ea typeface="苹方-简" panose="020B0400000000000000" charset="-122"/>
              </a:rPr>
              <a:t>数据持久化也就意味着需要写到磁盘上。存储资源空间可以很大，但是速度则会很慢。</a:t>
            </a:r>
          </a:p>
          <a:p>
            <a:pPr marL="457200" indent="-457200">
              <a:buFont typeface="Arial" panose="020B0604020202090204" pitchFamily="34" charset="0"/>
              <a:buChar char="•"/>
            </a:pPr>
            <a:r>
              <a:rPr lang="zh-CN" altLang="en-US" sz="2000" dirty="0">
                <a:latin typeface="苹方-简" panose="020B0400000000000000" charset="-122"/>
                <a:ea typeface="苹方-简" panose="020B0400000000000000" charset="-122"/>
              </a:rPr>
              <a:t>磁盘的特点是：顺序写与顺序读速度比较快。随机写与随机读则需要磁盘寻道。因此单位时间内的读写(IOPS)比顺序的情况要差。一般要下降3倍左右。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journal-read</a:t>
            </a:r>
            <a:r>
              <a:rPr lang="zh-CN" altLang="en-US" sz="2800">
                <a:latin typeface="苹方-简" panose="020B0400000000000000" charset="-122"/>
                <a:ea typeface="苹方-简" panose="020B0400000000000000" charset="-122"/>
              </a:rPr>
              <a:t>：</a:t>
            </a:r>
          </a:p>
        </p:txBody>
      </p:sp>
      <p:sp>
        <p:nvSpPr>
          <p:cNvPr id="4" name="流程图: 可选过程 3"/>
          <p:cNvSpPr/>
          <p:nvPr/>
        </p:nvSpPr>
        <p:spPr>
          <a:xfrm>
            <a:off x="1732280" y="70485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获取日志</a:t>
            </a:r>
            <a:r>
              <a:rPr lang="en-US" altLang="zh-CN" sz="1400">
                <a:latin typeface="苹方-简" panose="020B0400000000000000" charset="-122"/>
                <a:ea typeface="苹方-简" panose="020B0400000000000000" charset="-122"/>
              </a:rPr>
              <a:t>Reader</a:t>
            </a:r>
          </a:p>
        </p:txBody>
      </p:sp>
      <p:sp>
        <p:nvSpPr>
          <p:cNvPr id="6" name="流程图: 可选过程 5"/>
          <p:cNvSpPr/>
          <p:nvPr/>
        </p:nvSpPr>
        <p:spPr>
          <a:xfrm>
            <a:off x="1200150" y="1556385"/>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获取</a:t>
            </a:r>
            <a:r>
              <a:rPr lang="en-US" altLang="zh-CN" sz="1400">
                <a:latin typeface="苹方-简" panose="020B0400000000000000" charset="-122"/>
                <a:ea typeface="苹方-简" panose="020B0400000000000000" charset="-122"/>
              </a:rPr>
              <a:t>singleReader</a:t>
            </a:r>
          </a:p>
        </p:txBody>
      </p:sp>
      <p:sp>
        <p:nvSpPr>
          <p:cNvPr id="7" name="流程图: 决策 6"/>
          <p:cNvSpPr/>
          <p:nvPr/>
        </p:nvSpPr>
        <p:spPr>
          <a:xfrm>
            <a:off x="1264285" y="2643505"/>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读取一个</a:t>
            </a:r>
            <a:r>
              <a:rPr lang="en-US" altLang="zh-CN" sz="1000">
                <a:latin typeface="苹方-简" panose="020B0400000000000000" charset="-122"/>
                <a:ea typeface="苹方-简" panose="020B0400000000000000" charset="-122"/>
              </a:rPr>
              <a:t>chunk</a:t>
            </a:r>
            <a:r>
              <a:rPr lang="zh-CN" altLang="en-US" sz="1000">
                <a:latin typeface="苹方-简" panose="020B0400000000000000" charset="-122"/>
                <a:ea typeface="苹方-简" panose="020B0400000000000000" charset="-122"/>
              </a:rPr>
              <a:t>的数据，并校验</a:t>
            </a:r>
          </a:p>
        </p:txBody>
      </p:sp>
      <p:sp>
        <p:nvSpPr>
          <p:cNvPr id="8" name="流程图: 决策 7"/>
          <p:cNvSpPr/>
          <p:nvPr/>
        </p:nvSpPr>
        <p:spPr>
          <a:xfrm>
            <a:off x="1264285" y="3782060"/>
            <a:ext cx="2356485" cy="677545"/>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000">
                <a:latin typeface="苹方-简" panose="020B0400000000000000" charset="-122"/>
                <a:ea typeface="苹方-简" panose="020B0400000000000000" charset="-122"/>
              </a:rPr>
              <a:t>是否是最后一个</a:t>
            </a:r>
            <a:r>
              <a:rPr lang="en-US" altLang="zh-CN" sz="1000">
                <a:latin typeface="苹方-简" panose="020B0400000000000000" charset="-122"/>
                <a:ea typeface="苹方-简" panose="020B0400000000000000" charset="-122"/>
              </a:rPr>
              <a:t>chunk</a:t>
            </a:r>
          </a:p>
        </p:txBody>
      </p:sp>
      <p:sp>
        <p:nvSpPr>
          <p:cNvPr id="9" name="流程图: 可选过程 8"/>
          <p:cNvSpPr/>
          <p:nvPr/>
        </p:nvSpPr>
        <p:spPr>
          <a:xfrm>
            <a:off x="1200150" y="4922520"/>
            <a:ext cx="248475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返回整条日志记录数据</a:t>
            </a:r>
          </a:p>
        </p:txBody>
      </p:sp>
      <p:sp>
        <p:nvSpPr>
          <p:cNvPr id="10" name="流程图: 可选过程 9"/>
          <p:cNvSpPr/>
          <p:nvPr/>
        </p:nvSpPr>
        <p:spPr>
          <a:xfrm>
            <a:off x="1732280" y="5900420"/>
            <a:ext cx="142049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结束</a:t>
            </a:r>
          </a:p>
        </p:txBody>
      </p:sp>
      <p:sp>
        <p:nvSpPr>
          <p:cNvPr id="11" name="流程图: 可选过程 10"/>
          <p:cNvSpPr/>
          <p:nvPr/>
        </p:nvSpPr>
        <p:spPr>
          <a:xfrm>
            <a:off x="123825" y="3293745"/>
            <a:ext cx="1076325" cy="51625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结束</a:t>
            </a:r>
          </a:p>
        </p:txBody>
      </p:sp>
      <p:cxnSp>
        <p:nvCxnSpPr>
          <p:cNvPr id="12" name="直接箭头连接符 11"/>
          <p:cNvCxnSpPr>
            <a:stCxn id="4" idx="2"/>
            <a:endCxn id="6" idx="0"/>
          </p:cNvCxnSpPr>
          <p:nvPr/>
        </p:nvCxnSpPr>
        <p:spPr>
          <a:xfrm>
            <a:off x="2442845" y="1221105"/>
            <a:ext cx="0" cy="3352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2442845" y="2072640"/>
            <a:ext cx="0" cy="5708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8" idx="0"/>
          </p:cNvCxnSpPr>
          <p:nvPr/>
        </p:nvCxnSpPr>
        <p:spPr>
          <a:xfrm>
            <a:off x="2442845" y="3321050"/>
            <a:ext cx="0" cy="4610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9" idx="0"/>
          </p:cNvCxnSpPr>
          <p:nvPr/>
        </p:nvCxnSpPr>
        <p:spPr>
          <a:xfrm>
            <a:off x="2442845" y="4459605"/>
            <a:ext cx="0" cy="462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0"/>
          </p:cNvCxnSpPr>
          <p:nvPr/>
        </p:nvCxnSpPr>
        <p:spPr>
          <a:xfrm>
            <a:off x="2442845" y="5438775"/>
            <a:ext cx="0" cy="46164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123825" y="2643505"/>
            <a:ext cx="1915795" cy="306705"/>
          </a:xfrm>
          <a:prstGeom prst="rect">
            <a:avLst/>
          </a:prstGeom>
          <a:noFill/>
        </p:spPr>
        <p:txBody>
          <a:bodyPr wrap="square" rtlCol="0">
            <a:spAutoFit/>
          </a:bodyPr>
          <a:lstStyle/>
          <a:p>
            <a:r>
              <a:rPr lang="zh-CN" altLang="en-US" sz="1400">
                <a:latin typeface="苹方-简" panose="020B0400000000000000" charset="-122"/>
                <a:ea typeface="苹方-简" panose="020B0400000000000000" charset="-122"/>
              </a:rPr>
              <a:t>数据破损</a:t>
            </a:r>
          </a:p>
        </p:txBody>
      </p:sp>
      <p:sp>
        <p:nvSpPr>
          <p:cNvPr id="19" name="文本框 18"/>
          <p:cNvSpPr txBox="1"/>
          <p:nvPr/>
        </p:nvSpPr>
        <p:spPr>
          <a:xfrm>
            <a:off x="2664460" y="3398520"/>
            <a:ext cx="1915795" cy="306705"/>
          </a:xfrm>
          <a:prstGeom prst="rect">
            <a:avLst/>
          </a:prstGeom>
          <a:noFill/>
        </p:spPr>
        <p:txBody>
          <a:bodyPr wrap="square" rtlCol="0">
            <a:spAutoFit/>
          </a:bodyPr>
          <a:lstStyle/>
          <a:p>
            <a:r>
              <a:rPr lang="zh-CN" altLang="en-US" sz="1400">
                <a:latin typeface="苹方-简" panose="020B0400000000000000" charset="-122"/>
                <a:ea typeface="苹方-简" panose="020B0400000000000000" charset="-122"/>
              </a:rPr>
              <a:t>数据正常</a:t>
            </a:r>
          </a:p>
        </p:txBody>
      </p:sp>
      <p:sp>
        <p:nvSpPr>
          <p:cNvPr id="20" name="文本框 19"/>
          <p:cNvSpPr txBox="1"/>
          <p:nvPr/>
        </p:nvSpPr>
        <p:spPr>
          <a:xfrm>
            <a:off x="2664460" y="4537710"/>
            <a:ext cx="1915795" cy="306705"/>
          </a:xfrm>
          <a:prstGeom prst="rect">
            <a:avLst/>
          </a:prstGeom>
          <a:noFill/>
        </p:spPr>
        <p:txBody>
          <a:bodyPr wrap="square" rtlCol="0">
            <a:spAutoFit/>
          </a:bodyPr>
          <a:lstStyle/>
          <a:p>
            <a:r>
              <a:rPr lang="zh-CN" altLang="en-US" sz="1400">
                <a:latin typeface="苹方-简" panose="020B0400000000000000" charset="-122"/>
                <a:ea typeface="苹方-简" panose="020B0400000000000000" charset="-122"/>
              </a:rPr>
              <a:t>是</a:t>
            </a:r>
          </a:p>
        </p:txBody>
      </p:sp>
      <p:sp>
        <p:nvSpPr>
          <p:cNvPr id="21" name="文本框 20"/>
          <p:cNvSpPr txBox="1"/>
          <p:nvPr/>
        </p:nvSpPr>
        <p:spPr>
          <a:xfrm>
            <a:off x="4197985" y="3398520"/>
            <a:ext cx="1915795" cy="306705"/>
          </a:xfrm>
          <a:prstGeom prst="rect">
            <a:avLst/>
          </a:prstGeom>
          <a:noFill/>
        </p:spPr>
        <p:txBody>
          <a:bodyPr wrap="square" rtlCol="0">
            <a:spAutoFit/>
          </a:bodyPr>
          <a:lstStyle/>
          <a:p>
            <a:r>
              <a:rPr lang="zh-CN" altLang="en-US" sz="1400">
                <a:latin typeface="苹方-简" panose="020B0400000000000000" charset="-122"/>
                <a:ea typeface="苹方-简" panose="020B0400000000000000" charset="-122"/>
              </a:rPr>
              <a:t>否</a:t>
            </a:r>
          </a:p>
        </p:txBody>
      </p:sp>
      <p:cxnSp>
        <p:nvCxnSpPr>
          <p:cNvPr id="22" name="肘形连接符 21"/>
          <p:cNvCxnSpPr>
            <a:stCxn id="8" idx="3"/>
            <a:endCxn id="7" idx="3"/>
          </p:cNvCxnSpPr>
          <p:nvPr/>
        </p:nvCxnSpPr>
        <p:spPr>
          <a:xfrm flipV="1">
            <a:off x="3620770" y="2982595"/>
            <a:ext cx="3175" cy="1138555"/>
          </a:xfrm>
          <a:prstGeom prst="bentConnector3">
            <a:avLst>
              <a:gd name="adj1" fmla="val 1394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1"/>
            <a:endCxn id="11" idx="0"/>
          </p:cNvCxnSpPr>
          <p:nvPr/>
        </p:nvCxnSpPr>
        <p:spPr>
          <a:xfrm rot="10800000" flipV="1">
            <a:off x="662305" y="2982595"/>
            <a:ext cx="601980" cy="31115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30825" y="391795"/>
            <a:ext cx="6607175" cy="3415030"/>
          </a:xfrm>
          <a:prstGeom prst="rect">
            <a:avLst/>
          </a:prstGeom>
          <a:noFill/>
        </p:spPr>
        <p:txBody>
          <a:bodyPr wrap="square" rtlCol="0">
            <a:spAutoFit/>
          </a:bodyPr>
          <a:lstStyle/>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同样，日志读取也较为简单。为了避免频繁的IO读取，每次从文件中读取数据时，按block（32KiB）进行块读取。</a:t>
            </a: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每次读取一条日志记录，reader调用Next函数返回一个singleReader。singleReader每次调用Read函数就返回一个chunk的数据。每次读取一个chunk，都会检查这批数据的校验码、数据类型、数据长度等信息是否正确，若不正确，且用户要求严格的正确性，则返回错误，否则丢弃整个chunk的数据。</a:t>
            </a: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循环调用singleReader的read函数，直至读取到一个类型为Last的chunk，表示整条日志记录都读取完毕，返回。</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的</a:t>
            </a:r>
            <a:r>
              <a:rPr lang="en-US" altLang="zh-CN" sz="2800">
                <a:latin typeface="苹方-简" panose="020B0400000000000000" charset="-122"/>
                <a:ea typeface="苹方-简" panose="020B0400000000000000" charset="-122"/>
              </a:rPr>
              <a:t>key</a:t>
            </a:r>
            <a:endParaRPr lang="zh-CN" altLang="en-US" sz="2800">
              <a:latin typeface="苹方-简" panose="020B0400000000000000" charset="-122"/>
              <a:ea typeface="苹方-简" panose="020B0400000000000000" charset="-122"/>
            </a:endParaRPr>
          </a:p>
        </p:txBody>
      </p:sp>
      <p:sp>
        <p:nvSpPr>
          <p:cNvPr id="4" name="流程图: 过程 3"/>
          <p:cNvSpPr/>
          <p:nvPr/>
        </p:nvSpPr>
        <p:spPr>
          <a:xfrm>
            <a:off x="52641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uKey</a:t>
            </a:r>
          </a:p>
        </p:txBody>
      </p:sp>
      <p:sp>
        <p:nvSpPr>
          <p:cNvPr id="6" name="流程图: 过程 5"/>
          <p:cNvSpPr/>
          <p:nvPr/>
        </p:nvSpPr>
        <p:spPr>
          <a:xfrm>
            <a:off x="361505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sequence number (7 bytes)</a:t>
            </a:r>
          </a:p>
        </p:txBody>
      </p:sp>
      <p:sp>
        <p:nvSpPr>
          <p:cNvPr id="7" name="流程图: 过程 6"/>
          <p:cNvSpPr/>
          <p:nvPr/>
        </p:nvSpPr>
        <p:spPr>
          <a:xfrm>
            <a:off x="6703695" y="1346200"/>
            <a:ext cx="3088640" cy="559435"/>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type (1 bytes)</a:t>
            </a:r>
          </a:p>
        </p:txBody>
      </p:sp>
      <p:sp>
        <p:nvSpPr>
          <p:cNvPr id="31" name="文本框 30"/>
          <p:cNvSpPr txBox="1"/>
          <p:nvPr/>
        </p:nvSpPr>
        <p:spPr>
          <a:xfrm>
            <a:off x="253365" y="2125345"/>
            <a:ext cx="11218545" cy="1506855"/>
          </a:xfrm>
          <a:prstGeom prst="rect">
            <a:avLst/>
          </a:prstGeom>
          <a:noFill/>
        </p:spPr>
        <p:txBody>
          <a:bodyPr wrap="square" rtlCol="0">
            <a:spAutoFit/>
          </a:bodyPr>
          <a:lstStyle/>
          <a:p>
            <a:r>
              <a:rPr lang="zh-CN" altLang="en-US" dirty="0">
                <a:latin typeface="苹方-简" panose="020B0400000000000000" charset="-122"/>
                <a:ea typeface="苹方-简" panose="020B0400000000000000" charset="-122"/>
              </a:rPr>
              <a:t>内存数据库中，key称为internalKey，其由三部分组成：</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用户定义的key：这个key值也就是原生的key值；</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序列号：leveldb中，每一次写操作都有一个sequence number，标志着写入操作的先后顺序。由于在leveldb中，可能会有多条相同key的数据项同时存储在数据库中，因此需要有一个序列号来标识这些数据项的新旧情况。序列号最大的数据项为最新值；</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类型：标志本条数据项的类型，为更新还是删除；</a:t>
            </a:r>
            <a:endParaRPr lang="zh-CN" altLang="en-US" dirty="0">
              <a:latin typeface="苹方-简" panose="020B0400000000000000" charset="-122"/>
              <a:ea typeface="苹方-简" panose="020B0400000000000000" charset="-122"/>
            </a:endParaRPr>
          </a:p>
          <a:p>
            <a:endParaRPr lang="zh-CN" altLang="en-US" dirty="0">
              <a:latin typeface="苹方-简" panose="020B0400000000000000" charset="-122"/>
              <a:ea typeface="苹方-简" panose="020B0400000000000000" charset="-122"/>
            </a:endParaRPr>
          </a:p>
        </p:txBody>
      </p:sp>
      <p:sp>
        <p:nvSpPr>
          <p:cNvPr id="8" name="文本框 7"/>
          <p:cNvSpPr txBox="1"/>
          <p:nvPr/>
        </p:nvSpPr>
        <p:spPr>
          <a:xfrm>
            <a:off x="253365" y="801370"/>
            <a:ext cx="5077460" cy="398780"/>
          </a:xfrm>
          <a:prstGeom prst="rect">
            <a:avLst/>
          </a:prstGeom>
          <a:noFill/>
        </p:spPr>
        <p:txBody>
          <a:bodyPr wrap="square" rtlCol="0">
            <a:spAutoFit/>
          </a:bodyPr>
          <a:lstStyle/>
          <a:p>
            <a:r>
              <a:rPr lang="zh-CN" altLang="en-US" sz="2000">
                <a:latin typeface="苹方-简" panose="020B0400000000000000" charset="-122"/>
                <a:ea typeface="苹方-简" panose="020B0400000000000000" charset="-122"/>
              </a:rPr>
              <a:t>键值编码：</a:t>
            </a:r>
          </a:p>
        </p:txBody>
      </p:sp>
      <p:sp>
        <p:nvSpPr>
          <p:cNvPr id="9" name="文本框 8"/>
          <p:cNvSpPr txBox="1"/>
          <p:nvPr/>
        </p:nvSpPr>
        <p:spPr>
          <a:xfrm>
            <a:off x="253365" y="3758565"/>
            <a:ext cx="5077460" cy="398780"/>
          </a:xfrm>
          <a:prstGeom prst="rect">
            <a:avLst/>
          </a:prstGeom>
          <a:noFill/>
        </p:spPr>
        <p:txBody>
          <a:bodyPr wrap="square" rtlCol="0">
            <a:spAutoFit/>
          </a:bodyPr>
          <a:lstStyle/>
          <a:p>
            <a:r>
              <a:rPr lang="zh-CN" altLang="en-US" sz="2000">
                <a:latin typeface="苹方-简" panose="020B0400000000000000" charset="-122"/>
                <a:ea typeface="苹方-简" panose="020B0400000000000000" charset="-122"/>
              </a:rPr>
              <a:t>键值比较：</a:t>
            </a:r>
          </a:p>
        </p:txBody>
      </p:sp>
      <p:sp>
        <p:nvSpPr>
          <p:cNvPr id="11" name="文本框 10"/>
          <p:cNvSpPr txBox="1"/>
          <p:nvPr/>
        </p:nvSpPr>
        <p:spPr>
          <a:xfrm>
            <a:off x="326390" y="4382770"/>
            <a:ext cx="7710805" cy="1076325"/>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默认的比较规则：</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首先按照字典序比较用户定义的key（ukey），若用户定义key值大，整个internalKey就大；</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若用户定义的key相同，则序列号大的internalKey值就小；</a:t>
            </a:r>
            <a:endParaRPr lang="zh-CN" altLang="en-US">
              <a:latin typeface="苹方-简" panose="020B0400000000000000" charset="-122"/>
              <a:ea typeface="苹方-简" panose="020B0400000000000000" charset="-122"/>
            </a:endParaRPr>
          </a:p>
          <a:p>
            <a:endParaRPr lang="zh-CN" altLang="en-US">
              <a:latin typeface="苹方-简" panose="020B0400000000000000" charset="-122"/>
              <a:ea typeface="苹方-简" panose="020B0400000000000000" charset="-122"/>
            </a:endParaRPr>
          </a:p>
        </p:txBody>
      </p:sp>
      <p:sp>
        <p:nvSpPr>
          <p:cNvPr id="12" name="文本框 11"/>
          <p:cNvSpPr txBox="1"/>
          <p:nvPr/>
        </p:nvSpPr>
        <p:spPr>
          <a:xfrm>
            <a:off x="7929880" y="3277870"/>
            <a:ext cx="3949065" cy="1891665"/>
          </a:xfrm>
          <a:prstGeom prst="rect">
            <a:avLst/>
          </a:prstGeom>
          <a:noFill/>
        </p:spPr>
        <p:txBody>
          <a:bodyPr wrap="square" rtlCol="0">
            <a:spAutoFit/>
          </a:bodyPr>
          <a:lstStyle/>
          <a:p>
            <a:r>
              <a:rPr lang="zh-CN" altLang="en-US" sz="900">
                <a:latin typeface="苹方-简" panose="020B0400000000000000" charset="-122"/>
                <a:ea typeface="苹方-简" panose="020B0400000000000000" charset="-122"/>
              </a:rPr>
              <a:t>func (icmp *iComparer) Compare(a, b []byte) int {</a:t>
            </a:r>
          </a:p>
          <a:p>
            <a:r>
              <a:rPr lang="zh-CN" altLang="en-US" sz="900">
                <a:latin typeface="苹方-简" panose="020B0400000000000000" charset="-122"/>
                <a:ea typeface="苹方-简" panose="020B0400000000000000" charset="-122"/>
              </a:rPr>
              <a:t>    x := icmp.uCompare(internalKey(a).ukey(), internalKey(b).ukey())</a:t>
            </a:r>
          </a:p>
          <a:p>
            <a:r>
              <a:rPr lang="zh-CN" altLang="en-US" sz="900">
                <a:latin typeface="苹方-简" panose="020B0400000000000000" charset="-122"/>
                <a:ea typeface="苹方-简" panose="020B0400000000000000" charset="-122"/>
              </a:rPr>
              <a:t>    if x == 0 {</a:t>
            </a:r>
          </a:p>
          <a:p>
            <a:r>
              <a:rPr lang="zh-CN" altLang="en-US" sz="900">
                <a:latin typeface="苹方-简" panose="020B0400000000000000" charset="-122"/>
                <a:ea typeface="苹方-简" panose="020B0400000000000000" charset="-122"/>
              </a:rPr>
              <a:t>        // icmp.uCompare返回相等</a:t>
            </a:r>
          </a:p>
          <a:p>
            <a:r>
              <a:rPr lang="zh-CN" altLang="en-US" sz="900">
                <a:latin typeface="苹方-简" panose="020B0400000000000000" charset="-122"/>
                <a:ea typeface="苹方-简" panose="020B0400000000000000" charset="-122"/>
              </a:rPr>
              <a:t>        // 比较两个num</a:t>
            </a:r>
          </a:p>
          <a:p>
            <a:r>
              <a:rPr lang="zh-CN" altLang="en-US" sz="900">
                <a:latin typeface="苹方-简" panose="020B0400000000000000" charset="-122"/>
                <a:ea typeface="苹方-简" panose="020B0400000000000000" charset="-122"/>
              </a:rPr>
              <a:t>        if m, n := internalKey(a).num(), internalKey(b).num(); m &gt; n {</a:t>
            </a:r>
          </a:p>
          <a:p>
            <a:r>
              <a:rPr lang="zh-CN" altLang="en-US" sz="900">
                <a:latin typeface="苹方-简" panose="020B0400000000000000" charset="-122"/>
                <a:ea typeface="苹方-简" panose="020B0400000000000000" charset="-122"/>
              </a:rPr>
              <a:t>            return -1</a:t>
            </a:r>
          </a:p>
          <a:p>
            <a:r>
              <a:rPr lang="zh-CN" altLang="en-US" sz="900">
                <a:latin typeface="苹方-简" panose="020B0400000000000000" charset="-122"/>
                <a:ea typeface="苹方-简" panose="020B0400000000000000" charset="-122"/>
              </a:rPr>
              <a:t>        } else if m &lt; n {</a:t>
            </a:r>
          </a:p>
          <a:p>
            <a:r>
              <a:rPr lang="zh-CN" altLang="en-US" sz="900">
                <a:latin typeface="苹方-简" panose="020B0400000000000000" charset="-122"/>
                <a:ea typeface="苹方-简" panose="020B0400000000000000" charset="-122"/>
              </a:rPr>
              <a:t>            return 1</a:t>
            </a:r>
          </a:p>
          <a:p>
            <a:r>
              <a:rPr lang="zh-CN" altLang="en-US" sz="900">
                <a:latin typeface="苹方-简" panose="020B0400000000000000" charset="-122"/>
                <a:ea typeface="苹方-简" panose="020B0400000000000000" charset="-122"/>
              </a:rPr>
              <a:t>        }</a:t>
            </a:r>
          </a:p>
          <a:p>
            <a:r>
              <a:rPr lang="zh-CN" altLang="en-US" sz="900">
                <a:latin typeface="苹方-简" panose="020B0400000000000000" charset="-122"/>
                <a:ea typeface="苹方-简" panose="020B0400000000000000" charset="-122"/>
              </a:rPr>
              <a:t>    }</a:t>
            </a:r>
          </a:p>
          <a:p>
            <a:r>
              <a:rPr lang="zh-CN" altLang="en-US" sz="900">
                <a:latin typeface="苹方-简" panose="020B0400000000000000" charset="-122"/>
                <a:ea typeface="苹方-简" panose="020B0400000000000000" charset="-122"/>
              </a:rPr>
              <a:t>    return x</a:t>
            </a:r>
          </a:p>
          <a:p>
            <a:r>
              <a:rPr lang="zh-CN" altLang="en-US" sz="900">
                <a:latin typeface="苹方-简" panose="020B0400000000000000" charset="-122"/>
                <a:ea typeface="苹方-简" panose="020B0400000000000000"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数据结构</a:t>
            </a:r>
          </a:p>
        </p:txBody>
      </p:sp>
      <p:grpSp>
        <p:nvGrpSpPr>
          <p:cNvPr id="9" name="组合 8"/>
          <p:cNvGrpSpPr/>
          <p:nvPr/>
        </p:nvGrpSpPr>
        <p:grpSpPr>
          <a:xfrm>
            <a:off x="253365" y="1428750"/>
            <a:ext cx="2612390" cy="4000500"/>
            <a:chOff x="399" y="1391"/>
            <a:chExt cx="4114" cy="6300"/>
          </a:xfrm>
        </p:grpSpPr>
        <p:sp>
          <p:nvSpPr>
            <p:cNvPr id="7" name="流程图: 过程 6"/>
            <p:cNvSpPr/>
            <p:nvPr/>
          </p:nvSpPr>
          <p:spPr>
            <a:xfrm>
              <a:off x="399" y="1391"/>
              <a:ext cx="411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memdb.DB</a:t>
              </a:r>
            </a:p>
          </p:txBody>
        </p:sp>
        <p:sp>
          <p:nvSpPr>
            <p:cNvPr id="6" name="流程图: 过程 5"/>
            <p:cNvSpPr/>
            <p:nvPr/>
          </p:nvSpPr>
          <p:spPr>
            <a:xfrm>
              <a:off x="399" y="1789"/>
              <a:ext cx="4115"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cmp: BasicComparer</a:t>
              </a:r>
            </a:p>
            <a:p>
              <a:pPr algn="l"/>
              <a:r>
                <a:rPr lang="en-US" altLang="zh-CN" sz="900"/>
                <a:t>- rnd: *rand.Rand</a:t>
              </a:r>
            </a:p>
            <a:p>
              <a:pPr algn="l"/>
              <a:r>
                <a:rPr lang="en-US" altLang="zh-CN" sz="900"/>
                <a:t>- mu: sync.RWMutex</a:t>
              </a:r>
            </a:p>
            <a:p>
              <a:pPr algn="l"/>
              <a:r>
                <a:rPr lang="en-US" altLang="zh-CN" sz="900"/>
                <a:t>- kvData: []byte</a:t>
              </a:r>
            </a:p>
            <a:p>
              <a:pPr algn="l"/>
              <a:r>
                <a:rPr lang="en-US" altLang="zh-CN" sz="900"/>
                <a:t>- nodeData: []int</a:t>
              </a:r>
            </a:p>
            <a:p>
              <a:pPr algn="l"/>
              <a:r>
                <a:rPr lang="en-US" altLang="zh-CN" sz="900"/>
                <a:t>- prevNode: [tMaxHegiht]int</a:t>
              </a:r>
            </a:p>
            <a:p>
              <a:pPr algn="l"/>
              <a:r>
                <a:rPr lang="en-US" altLang="zh-CN" sz="900"/>
                <a:t>- maxHeight: int</a:t>
              </a:r>
            </a:p>
            <a:p>
              <a:pPr algn="l"/>
              <a:r>
                <a:rPr lang="en-US" altLang="zh-CN" sz="900"/>
                <a:t>- n: int</a:t>
              </a:r>
            </a:p>
            <a:p>
              <a:pPr algn="l"/>
              <a:r>
                <a:rPr lang="en-US" altLang="zh-CN" sz="900"/>
                <a:t>- kvSize: int</a:t>
              </a:r>
            </a:p>
          </p:txBody>
        </p:sp>
        <p:sp>
          <p:nvSpPr>
            <p:cNvPr id="8" name="流程图: 过程 7"/>
            <p:cNvSpPr/>
            <p:nvPr/>
          </p:nvSpPr>
          <p:spPr>
            <a:xfrm>
              <a:off x="399" y="3987"/>
              <a:ext cx="4114" cy="370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randHeight(): (h int)</a:t>
              </a:r>
            </a:p>
            <a:p>
              <a:pPr algn="l"/>
              <a:r>
                <a:rPr lang="en-US" altLang="zh-CN" sz="900"/>
                <a:t>- findGE(key: []byte, prev: bool): (int, bool)</a:t>
              </a:r>
            </a:p>
            <a:p>
              <a:pPr algn="l"/>
              <a:r>
                <a:rPr lang="en-US" altLang="zh-CN" sz="900"/>
                <a:t>- findLT(key: []byte): int</a:t>
              </a:r>
            </a:p>
            <a:p>
              <a:pPr algn="l"/>
              <a:r>
                <a:rPr lang="en-US" altLang="zh-CN" sz="900"/>
                <a:t>- findLast(): int</a:t>
              </a:r>
            </a:p>
            <a:p>
              <a:pPr algn="l"/>
              <a:r>
                <a:rPr lang="en-US" altLang="zh-CN" sz="900"/>
                <a:t>+ Put(key: []byte, value: []byte): error</a:t>
              </a:r>
            </a:p>
            <a:p>
              <a:pPr algn="l"/>
              <a:r>
                <a:rPr lang="en-US" altLang="zh-CN" sz="900"/>
                <a:t>+ Delete(key: []byte): error</a:t>
              </a:r>
            </a:p>
            <a:p>
              <a:pPr algn="l"/>
              <a:r>
                <a:rPr lang="en-US" altLang="zh-CN" sz="900"/>
                <a:t>+ Contains(key: []byte): bool</a:t>
              </a:r>
            </a:p>
            <a:p>
              <a:pPr algn="l"/>
              <a:r>
                <a:rPr lang="en-US" altLang="zh-CN" sz="900"/>
                <a:t>+ Get(key: []byte): (value: []byte, err: error)</a:t>
              </a:r>
            </a:p>
            <a:p>
              <a:pPr algn="l"/>
              <a:r>
                <a:rPr lang="en-US" altLang="zh-CN" sz="900"/>
                <a:t>+ Find(key: []byte): (rkey, value: []byte, err: error)</a:t>
              </a:r>
            </a:p>
            <a:p>
              <a:pPr algn="l"/>
              <a:r>
                <a:rPr lang="en-US" altLang="zh-CN" sz="900"/>
                <a:t>+ NewIterator(slice: *Range): Iterator</a:t>
              </a:r>
            </a:p>
            <a:p>
              <a:pPr algn="l"/>
              <a:r>
                <a:rPr lang="en-US" altLang="zh-CN" sz="900"/>
                <a:t>+ Capacity(): int</a:t>
              </a:r>
            </a:p>
            <a:p>
              <a:pPr algn="l"/>
              <a:r>
                <a:rPr lang="en-US" altLang="zh-CN" sz="900"/>
                <a:t>+ Size(): int</a:t>
              </a:r>
            </a:p>
            <a:p>
              <a:pPr algn="l"/>
              <a:r>
                <a:rPr lang="en-US" altLang="zh-CN" sz="900"/>
                <a:t>+ Free(): int</a:t>
              </a:r>
            </a:p>
            <a:p>
              <a:pPr algn="l"/>
              <a:r>
                <a:rPr lang="en-US" altLang="zh-CN" sz="900"/>
                <a:t>+ Len(): int</a:t>
              </a:r>
            </a:p>
            <a:p>
              <a:pPr algn="l"/>
              <a:r>
                <a:rPr lang="en-US" altLang="zh-CN" sz="900"/>
                <a:t>+ Reset()</a:t>
              </a:r>
            </a:p>
          </p:txBody>
        </p:sp>
      </p:grpSp>
      <p:grpSp>
        <p:nvGrpSpPr>
          <p:cNvPr id="13" name="组合 12"/>
          <p:cNvGrpSpPr/>
          <p:nvPr/>
        </p:nvGrpSpPr>
        <p:grpSpPr>
          <a:xfrm>
            <a:off x="7621905" y="528320"/>
            <a:ext cx="2613025" cy="3086735"/>
            <a:chOff x="10969" y="1230"/>
            <a:chExt cx="4115" cy="4861"/>
          </a:xfrm>
        </p:grpSpPr>
        <p:sp>
          <p:nvSpPr>
            <p:cNvPr id="10" name="流程图: 过程 9"/>
            <p:cNvSpPr/>
            <p:nvPr/>
          </p:nvSpPr>
          <p:spPr>
            <a:xfrm>
              <a:off x="10970" y="1230"/>
              <a:ext cx="411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memdb.dbIter</a:t>
              </a:r>
            </a:p>
          </p:txBody>
        </p:sp>
        <p:sp>
          <p:nvSpPr>
            <p:cNvPr id="11" name="流程图: 过程 10"/>
            <p:cNvSpPr/>
            <p:nvPr/>
          </p:nvSpPr>
          <p:spPr>
            <a:xfrm>
              <a:off x="10969" y="1679"/>
              <a:ext cx="4115" cy="187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BasicReleaser: BasicReleaser</a:t>
              </a:r>
            </a:p>
            <a:p>
              <a:pPr algn="l"/>
              <a:r>
                <a:rPr lang="en-US" altLang="zh-CN" sz="900"/>
                <a:t>- p: *DB</a:t>
              </a:r>
            </a:p>
            <a:p>
              <a:pPr algn="l"/>
              <a:r>
                <a:rPr lang="en-US" altLang="zh-CN" sz="900"/>
                <a:t>- slice: *Range</a:t>
              </a:r>
            </a:p>
            <a:p>
              <a:pPr algn="l"/>
              <a:r>
                <a:rPr lang="en-US" altLang="zh-CN" sz="900"/>
                <a:t>- node: int</a:t>
              </a:r>
            </a:p>
            <a:p>
              <a:pPr algn="l"/>
              <a:r>
                <a:rPr lang="en-US" altLang="zh-CN" sz="900"/>
                <a:t>- forward: bool</a:t>
              </a:r>
            </a:p>
            <a:p>
              <a:pPr algn="l"/>
              <a:r>
                <a:rPr lang="en-US" altLang="zh-CN" sz="900"/>
                <a:t>- key: []byte</a:t>
              </a:r>
            </a:p>
            <a:p>
              <a:pPr algn="l"/>
              <a:r>
                <a:rPr lang="en-US" altLang="zh-CN" sz="900"/>
                <a:t>- value: []byte</a:t>
              </a:r>
            </a:p>
            <a:p>
              <a:pPr algn="l"/>
              <a:r>
                <a:rPr lang="en-US" altLang="zh-CN" sz="900"/>
                <a:t>- err: error</a:t>
              </a:r>
            </a:p>
          </p:txBody>
        </p:sp>
        <p:sp>
          <p:nvSpPr>
            <p:cNvPr id="12" name="流程图: 过程 11"/>
            <p:cNvSpPr/>
            <p:nvPr/>
          </p:nvSpPr>
          <p:spPr>
            <a:xfrm>
              <a:off x="10969" y="3555"/>
              <a:ext cx="4115" cy="253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fill(checkStart: bool, checkLimit: bool): bool</a:t>
              </a:r>
            </a:p>
            <a:p>
              <a:pPr algn="l"/>
              <a:r>
                <a:rPr lang="en-US" altLang="zh-CN" sz="900"/>
                <a:t>+ Valid(): bool</a:t>
              </a:r>
            </a:p>
            <a:p>
              <a:pPr algn="l"/>
              <a:r>
                <a:rPr lang="en-US" altLang="zh-CN" sz="900"/>
                <a:t>+ First(): bool</a:t>
              </a:r>
            </a:p>
            <a:p>
              <a:pPr algn="l"/>
              <a:r>
                <a:rPr lang="en-US" altLang="zh-CN" sz="900"/>
                <a:t>+ Last(): bool</a:t>
              </a:r>
            </a:p>
            <a:p>
              <a:pPr algn="l"/>
              <a:r>
                <a:rPr lang="en-US" altLang="zh-CN" sz="900"/>
                <a:t>+ Seek(key: []byte): bool</a:t>
              </a:r>
            </a:p>
            <a:p>
              <a:pPr algn="l"/>
              <a:r>
                <a:rPr lang="en-US" altLang="zh-CN" sz="900"/>
                <a:t>+ Next(): bool</a:t>
              </a:r>
            </a:p>
            <a:p>
              <a:pPr algn="l"/>
              <a:r>
                <a:rPr lang="en-US" altLang="zh-CN" sz="900"/>
                <a:t>+ Prev(): bool</a:t>
              </a:r>
            </a:p>
            <a:p>
              <a:pPr algn="l"/>
              <a:r>
                <a:rPr lang="en-US" altLang="zh-CN" sz="900"/>
                <a:t>+ Key(): []byte</a:t>
              </a:r>
            </a:p>
            <a:p>
              <a:pPr algn="l"/>
              <a:r>
                <a:rPr lang="en-US" altLang="zh-CN" sz="900"/>
                <a:t>+ Value(): []byte</a:t>
              </a:r>
            </a:p>
            <a:p>
              <a:pPr algn="l"/>
              <a:r>
                <a:rPr lang="en-US" altLang="zh-CN" sz="900"/>
                <a:t>+ Error(): error</a:t>
              </a:r>
            </a:p>
            <a:p>
              <a:pPr algn="l"/>
              <a:r>
                <a:rPr lang="en-US" altLang="zh-CN" sz="900"/>
                <a:t>+ Release()</a:t>
              </a:r>
            </a:p>
          </p:txBody>
        </p:sp>
      </p:grpSp>
      <p:sp>
        <p:nvSpPr>
          <p:cNvPr id="15" name="文本框 14"/>
          <p:cNvSpPr txBox="1"/>
          <p:nvPr/>
        </p:nvSpPr>
        <p:spPr>
          <a:xfrm>
            <a:off x="3054985" y="856615"/>
            <a:ext cx="4105910" cy="4554220"/>
          </a:xfrm>
          <a:prstGeom prst="rect">
            <a:avLst/>
          </a:prstGeom>
          <a:noFill/>
        </p:spPr>
        <p:txBody>
          <a:bodyPr wrap="square" rtlCol="0">
            <a:spAutoFit/>
          </a:bodyPr>
          <a:lstStyle/>
          <a:p>
            <a:r>
              <a:rPr lang="zh-CN" altLang="en-US" sz="1000" dirty="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sz="1000" dirty="0" err="1">
                <a:latin typeface="苹方-简" panose="020B0400000000000000" charset="-122"/>
                <a:ea typeface="苹方-简" panose="020B0400000000000000" charset="-122"/>
              </a:rPr>
              <a:t>cmp</a:t>
            </a:r>
            <a:r>
              <a:rPr lang="zh-CN" altLang="en-US" sz="1000" dirty="0">
                <a:latin typeface="苹方-简" panose="020B0400000000000000" charset="-122"/>
                <a:ea typeface="苹方-简" panose="020B0400000000000000" charset="-122"/>
              </a:rPr>
              <a:t>：</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值得比较器函数；</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rnd</a:t>
            </a:r>
            <a:r>
              <a:rPr lang="zh-CN" altLang="en-US" sz="1000" dirty="0">
                <a:latin typeface="苹方-简" panose="020B0400000000000000" charset="-122"/>
                <a:ea typeface="苹方-简" panose="020B0400000000000000" charset="-122"/>
              </a:rPr>
              <a:t>：随机数，用于生成跳表高度；</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mu</a:t>
            </a:r>
            <a:r>
              <a:rPr lang="zh-CN" altLang="en-US" sz="1000" dirty="0">
                <a:latin typeface="苹方-简" panose="020B0400000000000000" charset="-122"/>
                <a:ea typeface="苹方-简" panose="020B0400000000000000" charset="-122"/>
              </a:rPr>
              <a:t>：互斥锁；</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kvData</a:t>
            </a:r>
            <a:r>
              <a:rPr lang="zh-CN" altLang="en-US" sz="1000" dirty="0">
                <a:latin typeface="苹方-简" panose="020B0400000000000000" charset="-122"/>
                <a:ea typeface="苹方-简" panose="020B0400000000000000" charset="-122"/>
              </a:rPr>
              <a:t>：连续空间，真正记录</a:t>
            </a:r>
            <a:r>
              <a:rPr lang="en-US" altLang="zh-CN" sz="1000" dirty="0">
                <a:latin typeface="苹方-简" panose="020B0400000000000000" charset="-122"/>
                <a:ea typeface="苹方-简" panose="020B0400000000000000" charset="-122"/>
              </a:rPr>
              <a:t>key-value</a:t>
            </a:r>
            <a:r>
              <a:rPr lang="zh-CN" altLang="en-US" sz="1000" dirty="0">
                <a:latin typeface="苹方-简" panose="020B0400000000000000" charset="-122"/>
                <a:ea typeface="苹方-简" panose="020B0400000000000000" charset="-122"/>
              </a:rPr>
              <a:t>数据的空间；</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nodeData</a:t>
            </a:r>
            <a:r>
              <a:rPr lang="zh-CN" altLang="en-US" sz="1000" dirty="0">
                <a:latin typeface="苹方-简" panose="020B0400000000000000" charset="-122"/>
                <a:ea typeface="苹方-简" panose="020B0400000000000000" charset="-122"/>
              </a:rPr>
              <a:t>：由跳表实现，根据</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值进行排序，记录如何到</a:t>
            </a:r>
            <a:r>
              <a:rPr lang="en-US" altLang="zh-CN" sz="1000" dirty="0" err="1">
                <a:latin typeface="苹方-简" panose="020B0400000000000000" charset="-122"/>
                <a:ea typeface="苹方-简" panose="020B0400000000000000" charset="-122"/>
              </a:rPr>
              <a:t>kvData</a:t>
            </a:r>
            <a:r>
              <a:rPr lang="zh-CN" altLang="en-US" sz="1000" dirty="0">
                <a:latin typeface="苹方-简" panose="020B0400000000000000" charset="-122"/>
                <a:ea typeface="苹方-简" panose="020B0400000000000000" charset="-122"/>
              </a:rPr>
              <a:t>寻找数据的规则；</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prevNode</a:t>
            </a:r>
            <a:r>
              <a:rPr lang="zh-CN" altLang="en-US" sz="1000" dirty="0">
                <a:latin typeface="苹方-简" panose="020B0400000000000000" charset="-122"/>
                <a:ea typeface="苹方-简" panose="020B0400000000000000" charset="-122"/>
              </a:rPr>
              <a:t>：</a:t>
            </a:r>
            <a:r>
              <a:rPr lang="en-US" altLang="zh-CN" sz="1000" dirty="0">
                <a:latin typeface="苹方-简" panose="020B0400000000000000" charset="-122"/>
                <a:ea typeface="苹方-简" panose="020B0400000000000000" charset="-122"/>
              </a:rPr>
              <a:t>find</a:t>
            </a:r>
            <a:r>
              <a:rPr lang="zh-CN" altLang="en-US" sz="1000" dirty="0">
                <a:latin typeface="苹方-简" panose="020B0400000000000000" charset="-122"/>
                <a:ea typeface="苹方-简" panose="020B0400000000000000" charset="-122"/>
              </a:rPr>
              <a:t>时，某一</a:t>
            </a:r>
            <a:r>
              <a:rPr lang="en-US" altLang="zh-CN" sz="1000" dirty="0">
                <a:latin typeface="苹方-简" panose="020B0400000000000000" charset="-122"/>
                <a:ea typeface="苹方-简" panose="020B0400000000000000" charset="-122"/>
              </a:rPr>
              <a:t>node</a:t>
            </a:r>
            <a:r>
              <a:rPr lang="zh-CN" altLang="en-US" sz="1000" dirty="0">
                <a:latin typeface="苹方-简" panose="020B0400000000000000" charset="-122"/>
                <a:ea typeface="苹方-简" panose="020B0400000000000000" charset="-122"/>
              </a:rPr>
              <a:t>在跳表中每一层的前置</a:t>
            </a:r>
            <a:r>
              <a:rPr lang="en-US" altLang="zh-CN" sz="1000" dirty="0">
                <a:latin typeface="苹方-简" panose="020B0400000000000000" charset="-122"/>
                <a:ea typeface="苹方-简" panose="020B0400000000000000" charset="-122"/>
              </a:rPr>
              <a:t>node</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maxHeight</a:t>
            </a:r>
            <a:r>
              <a:rPr lang="zh-CN" altLang="en-US" sz="1000" dirty="0">
                <a:latin typeface="苹方-简" panose="020B0400000000000000" charset="-122"/>
                <a:ea typeface="苹方-简" panose="020B0400000000000000" charset="-122"/>
              </a:rPr>
              <a:t>：跳表的最大高度；</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n</a:t>
            </a:r>
            <a:r>
              <a:rPr lang="zh-CN" altLang="en-US" sz="1000" dirty="0">
                <a:latin typeface="苹方-简" panose="020B0400000000000000" charset="-122"/>
                <a:ea typeface="苹方-简" panose="020B0400000000000000" charset="-122"/>
              </a:rPr>
              <a:t>：跳表的节点总数；</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kvSize</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key-value</a:t>
            </a:r>
            <a:r>
              <a:rPr lang="zh-CN" altLang="en-US" sz="1000" dirty="0">
                <a:latin typeface="苹方-简" panose="020B0400000000000000" charset="-122"/>
                <a:ea typeface="苹方-简" panose="020B0400000000000000" charset="-122"/>
              </a:rPr>
              <a:t>总占用空间数</a:t>
            </a:r>
          </a:p>
          <a:p>
            <a:pPr marL="171450" indent="-171450">
              <a:buFont typeface="Arial" panose="020B0604020202090204" pitchFamily="34" charset="0"/>
              <a:buChar char="•"/>
            </a:pPr>
            <a:endParaRPr lang="zh-CN" altLang="en-US" sz="1000" dirty="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dirty="0">
              <a:latin typeface="苹方-简" panose="020B0400000000000000" charset="-122"/>
              <a:ea typeface="苹方-简" panose="020B0400000000000000" charset="-122"/>
            </a:endParaRPr>
          </a:p>
          <a:p>
            <a:pPr indent="0">
              <a:buFont typeface="Arial" panose="020B0604020202090204" pitchFamily="34" charset="0"/>
              <a:buNone/>
            </a:pPr>
            <a:r>
              <a:rPr lang="zh-CN" altLang="en-US" sz="1000" dirty="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randHeight</a:t>
            </a:r>
            <a:r>
              <a:rPr lang="zh-CN" altLang="en-US" sz="1000" dirty="0">
                <a:latin typeface="苹方-简" panose="020B0400000000000000" charset="-122"/>
                <a:ea typeface="苹方-简" panose="020B0400000000000000" charset="-122"/>
              </a:rPr>
              <a:t>：生成随机的跳表高度；</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findGE</a:t>
            </a:r>
            <a:r>
              <a:rPr lang="zh-CN" altLang="en-US" sz="1000" dirty="0">
                <a:latin typeface="苹方-简" panose="020B0400000000000000" charset="-122"/>
                <a:ea typeface="苹方-简" panose="020B0400000000000000" charset="-122"/>
              </a:rPr>
              <a:t>：在跳表中查找比给定</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值要大的跳表节点；</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findLT</a:t>
            </a:r>
            <a:r>
              <a:rPr lang="zh-CN" altLang="en-US" sz="1000" dirty="0">
                <a:latin typeface="苹方-简" panose="020B0400000000000000" charset="-122"/>
                <a:ea typeface="苹方-简" panose="020B0400000000000000" charset="-122"/>
              </a:rPr>
              <a:t>：在跳表中查找比给定</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值要小的跳表节点；</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Put</a:t>
            </a:r>
            <a:r>
              <a:rPr lang="zh-CN" altLang="en-US" sz="1000" dirty="0">
                <a:latin typeface="苹方-简" panose="020B0400000000000000" charset="-122"/>
                <a:ea typeface="苹方-简" panose="020B0400000000000000" charset="-122"/>
              </a:rPr>
              <a:t>：往</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插入数据；</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Delete</a:t>
            </a:r>
            <a:r>
              <a:rPr lang="zh-CN" altLang="en-US" sz="1000" dirty="0">
                <a:latin typeface="苹方-简" panose="020B0400000000000000" charset="-122"/>
                <a:ea typeface="苹方-简" panose="020B0400000000000000" charset="-122"/>
              </a:rPr>
              <a:t>：往</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中删除数据；</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Contain</a:t>
            </a:r>
            <a:r>
              <a:rPr lang="zh-CN" altLang="en-US" sz="1000" dirty="0">
                <a:latin typeface="苹方-简" panose="020B0400000000000000" charset="-122"/>
                <a:ea typeface="苹方-简" panose="020B0400000000000000" charset="-122"/>
              </a:rPr>
              <a:t>：给定的数据是否在</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中；</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Get</a:t>
            </a:r>
            <a:r>
              <a:rPr lang="zh-CN" altLang="en-US" sz="1000" dirty="0">
                <a:latin typeface="苹方-简" panose="020B0400000000000000" charset="-122"/>
                <a:ea typeface="苹方-简" panose="020B0400000000000000" charset="-122"/>
              </a:rPr>
              <a:t>：根据给定的</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在</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中返回对应的</a:t>
            </a:r>
            <a:r>
              <a:rPr lang="en-US" altLang="zh-CN" sz="1000" dirty="0">
                <a:latin typeface="苹方-简" panose="020B0400000000000000" charset="-122"/>
                <a:ea typeface="苹方-简" panose="020B0400000000000000" charset="-122"/>
              </a:rPr>
              <a:t>value</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Find</a:t>
            </a:r>
            <a:r>
              <a:rPr lang="zh-CN" altLang="en-US" sz="1000" dirty="0">
                <a:latin typeface="苹方-简" panose="020B0400000000000000" charset="-122"/>
                <a:ea typeface="苹方-简" panose="020B0400000000000000" charset="-122"/>
              </a:rPr>
              <a:t>：根据给定的</a:t>
            </a:r>
            <a:r>
              <a:rPr lang="en-US" altLang="zh-CN" sz="1000" dirty="0">
                <a:latin typeface="苹方-简" panose="020B0400000000000000" charset="-122"/>
                <a:ea typeface="苹方-简" panose="020B0400000000000000" charset="-122"/>
              </a:rPr>
              <a:t>key</a:t>
            </a:r>
            <a:r>
              <a:rPr lang="zh-CN" altLang="en-US" sz="1000" dirty="0">
                <a:latin typeface="苹方-简" panose="020B0400000000000000" charset="-122"/>
                <a:ea typeface="苹方-简" panose="020B0400000000000000" charset="-122"/>
              </a:rPr>
              <a:t>在</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中返回对应的</a:t>
            </a:r>
            <a:r>
              <a:rPr lang="en-US" altLang="zh-CN" sz="1000" dirty="0">
                <a:latin typeface="苹方-简" panose="020B0400000000000000" charset="-122"/>
                <a:ea typeface="苹方-简" panose="020B0400000000000000" charset="-122"/>
              </a:rPr>
              <a:t>(key, value)</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NewIterator</a:t>
            </a:r>
            <a:r>
              <a:rPr lang="zh-CN" altLang="en-US" sz="1000" dirty="0">
                <a:latin typeface="苹方-简" panose="020B0400000000000000" charset="-122"/>
                <a:ea typeface="苹方-简" panose="020B0400000000000000" charset="-122"/>
              </a:rPr>
              <a:t>：新建出对应的</a:t>
            </a:r>
            <a:r>
              <a:rPr lang="en-US" altLang="zh-CN" sz="1000" dirty="0" err="1">
                <a:latin typeface="苹方-简" panose="020B0400000000000000" charset="-122"/>
                <a:ea typeface="苹方-简" panose="020B0400000000000000" charset="-122"/>
              </a:rPr>
              <a:t>dbiter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Capacity</a:t>
            </a:r>
            <a:r>
              <a:rPr lang="zh-CN" altLang="en-US" sz="1000" dirty="0">
                <a:latin typeface="苹方-简" panose="020B0400000000000000" charset="-122"/>
                <a:ea typeface="苹方-简" panose="020B0400000000000000" charset="-122"/>
              </a:rPr>
              <a:t>：返回</a:t>
            </a:r>
            <a:r>
              <a:rPr lang="en-US" altLang="zh-CN" sz="1000" dirty="0">
                <a:latin typeface="苹方-简" panose="020B0400000000000000" charset="-122"/>
                <a:ea typeface="苹方-简" panose="020B0400000000000000" charset="-122"/>
              </a:rPr>
              <a:t>cap(</a:t>
            </a:r>
            <a:r>
              <a:rPr lang="en-US" altLang="zh-CN" sz="1000" dirty="0" err="1">
                <a:latin typeface="苹方-简" panose="020B0400000000000000" charset="-122"/>
                <a:ea typeface="苹方-简" panose="020B0400000000000000" charset="-122"/>
              </a:rPr>
              <a:t>p.kvData</a:t>
            </a:r>
            <a:r>
              <a:rPr lang="en-US" altLang="zh-CN"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Size</a:t>
            </a:r>
            <a:r>
              <a:rPr lang="zh-CN" altLang="en-US" sz="1000" dirty="0">
                <a:latin typeface="苹方-简" panose="020B0400000000000000" charset="-122"/>
                <a:ea typeface="苹方-简" panose="020B0400000000000000" charset="-122"/>
              </a:rPr>
              <a:t>：返回</a:t>
            </a:r>
            <a:r>
              <a:rPr lang="en-US" altLang="zh-CN" sz="1000" dirty="0" err="1">
                <a:latin typeface="苹方-简" panose="020B0400000000000000" charset="-122"/>
                <a:ea typeface="苹方-简" panose="020B0400000000000000" charset="-122"/>
              </a:rPr>
              <a:t>p.kvSize</a:t>
            </a:r>
            <a:endParaRPr lang="en-US" altLang="zh-CN" sz="1000" dirty="0">
              <a:latin typeface="苹方-简" panose="020B0400000000000000" charset="-122"/>
              <a:ea typeface="苹方-简" panose="020B0400000000000000" charset="-122"/>
            </a:endParaRP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Free</a:t>
            </a:r>
            <a:r>
              <a:rPr lang="zh-CN" altLang="en-US" sz="1000" dirty="0">
                <a:latin typeface="苹方-简" panose="020B0400000000000000" charset="-122"/>
                <a:ea typeface="苹方-简" panose="020B0400000000000000" charset="-122"/>
              </a:rPr>
              <a:t>：返回</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的空闲空间，即cap(p.kvData) - len(p.kvData)</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Len</a:t>
            </a:r>
            <a:r>
              <a:rPr lang="zh-CN" altLang="en-US" sz="1000" dirty="0">
                <a:latin typeface="苹方-简" panose="020B0400000000000000" charset="-122"/>
                <a:ea typeface="苹方-简" panose="020B0400000000000000" charset="-122"/>
              </a:rPr>
              <a:t>：返回</a:t>
            </a:r>
            <a:r>
              <a:rPr lang="en-US" altLang="zh-CN" sz="1000" dirty="0">
                <a:latin typeface="苹方-简" panose="020B0400000000000000" charset="-122"/>
                <a:ea typeface="苹方-简" panose="020B0400000000000000" charset="-122"/>
              </a:rPr>
              <a:t>key-value</a:t>
            </a:r>
            <a:r>
              <a:rPr lang="zh-CN" altLang="en-US" sz="1000" dirty="0">
                <a:latin typeface="苹方-简" panose="020B0400000000000000" charset="-122"/>
                <a:ea typeface="苹方-简" panose="020B0400000000000000" charset="-122"/>
              </a:rPr>
              <a:t>个数</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Reset</a:t>
            </a:r>
            <a:r>
              <a:rPr lang="zh-CN" altLang="en-US" sz="1000" dirty="0">
                <a:latin typeface="苹方-简" panose="020B0400000000000000" charset="-122"/>
                <a:ea typeface="苹方-简" panose="020B0400000000000000" charset="-122"/>
              </a:rPr>
              <a:t>：重置</a:t>
            </a:r>
            <a:r>
              <a:rPr lang="en-US" altLang="zh-CN" sz="1000" dirty="0" err="1">
                <a:latin typeface="苹方-简" panose="020B0400000000000000" charset="-122"/>
                <a:ea typeface="苹方-简" panose="020B0400000000000000" charset="-122"/>
              </a:rPr>
              <a:t>memdb</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endParaRPr lang="zh-CN" altLang="en-US" sz="1000" dirty="0">
              <a:latin typeface="苹方-简" panose="020B0400000000000000" charset="-122"/>
              <a:ea typeface="苹方-简" panose="020B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memdb</a:t>
            </a:r>
            <a:r>
              <a:rPr lang="zh-CN" altLang="en-US" sz="2800">
                <a:latin typeface="苹方-简" panose="020B0400000000000000" charset="-122"/>
                <a:ea typeface="苹方-简" panose="020B0400000000000000" charset="-122"/>
              </a:rPr>
              <a:t>数据组织</a:t>
            </a:r>
          </a:p>
        </p:txBody>
      </p:sp>
      <p:sp>
        <p:nvSpPr>
          <p:cNvPr id="4" name="文本框 3"/>
          <p:cNvSpPr txBox="1"/>
          <p:nvPr/>
        </p:nvSpPr>
        <p:spPr>
          <a:xfrm>
            <a:off x="343535" y="791845"/>
            <a:ext cx="11352530" cy="2153285"/>
          </a:xfrm>
          <a:prstGeom prst="rect">
            <a:avLst/>
          </a:prstGeom>
          <a:noFill/>
        </p:spPr>
        <p:txBody>
          <a:bodyPr wrap="square" rtlCol="0">
            <a:spAutoFit/>
          </a:bodyPr>
          <a:lstStyle/>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kvData</a:t>
            </a:r>
            <a:r>
              <a:rPr lang="zh-CN" altLang="en-US">
                <a:latin typeface="苹方-简" panose="020B0400000000000000" charset="-122"/>
                <a:ea typeface="苹方-简" panose="020B0400000000000000" charset="-122"/>
              </a:rPr>
              <a:t>：用来存储每一条数据项的key-value数据，删除不做处理；</a:t>
            </a: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nodeData</a:t>
            </a:r>
            <a:r>
              <a:rPr lang="zh-CN" altLang="en-US">
                <a:latin typeface="苹方-简" panose="020B0400000000000000" charset="-122"/>
                <a:ea typeface="苹方-简" panose="020B0400000000000000" charset="-122"/>
              </a:rPr>
              <a:t>：用来存储每个跳表节点的链接信息。每个跳表节点占用一段连续的存储空间，每一个字节分别用来存储特定的跳表节点信息。</a:t>
            </a: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第一个字节用来存储本节点key-value数据在kvData中对应的偏移量；</a:t>
            </a: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第二个字节用来存储本节点key值长度；</a:t>
            </a: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第三个字节用来存储本节点value值长度；</a:t>
            </a: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第四个字节用来存储本节点的层高；</a:t>
            </a:r>
          </a:p>
          <a:p>
            <a:pPr marL="742950" lvl="1" indent="-285750">
              <a:buFont typeface="Arial" panose="020B0604020202090204" pitchFamily="34" charset="0"/>
              <a:buChar char="•"/>
            </a:pPr>
            <a:r>
              <a:rPr lang="zh-CN" altLang="en-US" sz="1600">
                <a:latin typeface="苹方-简" panose="020B0400000000000000" charset="-122"/>
                <a:ea typeface="苹方-简" panose="020B0400000000000000" charset="-122"/>
              </a:rPr>
              <a:t>第五个字节开始，用来存储每一层对应的下一个节点的索引值；</a:t>
            </a:r>
          </a:p>
        </p:txBody>
      </p:sp>
      <p:pic>
        <p:nvPicPr>
          <p:cNvPr id="6" name="图片 5"/>
          <p:cNvPicPr>
            <a:picLocks noChangeAspect="1"/>
          </p:cNvPicPr>
          <p:nvPr/>
        </p:nvPicPr>
        <p:blipFill>
          <a:blip r:embed="rId2"/>
          <a:stretch>
            <a:fillRect/>
          </a:stretch>
        </p:blipFill>
        <p:spPr>
          <a:xfrm>
            <a:off x="1419860" y="3100705"/>
            <a:ext cx="6061075" cy="32111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的物理结构</a:t>
            </a:r>
          </a:p>
        </p:txBody>
      </p:sp>
      <p:sp>
        <p:nvSpPr>
          <p:cNvPr id="47" name="文本框 46"/>
          <p:cNvSpPr txBox="1"/>
          <p:nvPr/>
        </p:nvSpPr>
        <p:spPr>
          <a:xfrm>
            <a:off x="253365" y="889635"/>
            <a:ext cx="10222865" cy="1383665"/>
          </a:xfrm>
          <a:prstGeom prst="rect">
            <a:avLst/>
          </a:prstGeom>
          <a:noFill/>
        </p:spPr>
        <p:txBody>
          <a:bodyPr wrap="square" rtlCol="0">
            <a:spAutoFit/>
          </a:bodyPr>
          <a:lstStyle/>
          <a:p>
            <a:r>
              <a:rPr lang="zh-CN" altLang="en-US" sz="1200" dirty="0">
                <a:latin typeface="苹方-简" panose="020B0400000000000000" charset="-122"/>
                <a:ea typeface="苹方-简" panose="020B0400000000000000" charset="-122"/>
              </a:rPr>
              <a:t>为了提高整体的读写效率，一个sstable文件按照固定大小进行块划分，默认每个块（</a:t>
            </a:r>
            <a:r>
              <a:rPr lang="en-US" altLang="zh-CN" sz="1200" dirty="0">
                <a:latin typeface="苹方-简" panose="020B0400000000000000" charset="-122"/>
                <a:ea typeface="苹方-简" panose="020B0400000000000000" charset="-122"/>
              </a:rPr>
              <a:t>data block</a:t>
            </a:r>
            <a:r>
              <a:rPr lang="zh-CN" altLang="en-US" sz="1200" dirty="0">
                <a:latin typeface="苹方-简" panose="020B0400000000000000" charset="-122"/>
                <a:ea typeface="苹方-简" panose="020B0400000000000000" charset="-122"/>
              </a:rPr>
              <a:t>）的大小为4KiB。每个Block中，除了存储数据以外，还会存储两个额外的辅助字段：</a:t>
            </a:r>
          </a:p>
          <a:p>
            <a:pPr marL="228600" indent="-228600">
              <a:buAutoNum type="arabicPeriod"/>
            </a:pPr>
            <a:r>
              <a:rPr lang="zh-CN" altLang="en-US" sz="1200" dirty="0">
                <a:latin typeface="苹方-简" panose="020B0400000000000000" charset="-122"/>
                <a:ea typeface="苹方-简" panose="020B0400000000000000" charset="-122"/>
              </a:rPr>
              <a:t>压缩类型</a:t>
            </a:r>
          </a:p>
          <a:p>
            <a:pPr marL="228600" indent="-228600">
              <a:buAutoNum type="arabicPeriod"/>
            </a:pPr>
            <a:r>
              <a:rPr lang="zh-CN" altLang="en-US" sz="1200" dirty="0">
                <a:latin typeface="苹方-简" panose="020B0400000000000000" charset="-122"/>
                <a:ea typeface="苹方-简" panose="020B0400000000000000" charset="-122"/>
              </a:rPr>
              <a:t>CRC校验码</a:t>
            </a:r>
          </a:p>
          <a:p>
            <a:r>
              <a:rPr lang="zh-CN" altLang="en-US" sz="1200" dirty="0">
                <a:latin typeface="苹方-简" panose="020B0400000000000000" charset="-122"/>
                <a:ea typeface="苹方-简" panose="020B0400000000000000" charset="-122"/>
              </a:rPr>
              <a:t>压缩类型说明了Block中存储的数据是否进行了数据压缩，若是，采用了哪种算法进行压缩。leveldb中默认采用Snappy算法进行压缩。</a:t>
            </a:r>
          </a:p>
          <a:p>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CRC校验码是循环冗余校验校验码，校验范围包括数据以及压缩类型。</a:t>
            </a:r>
          </a:p>
        </p:txBody>
      </p:sp>
      <p:grpSp>
        <p:nvGrpSpPr>
          <p:cNvPr id="8" name="组合 7"/>
          <p:cNvGrpSpPr/>
          <p:nvPr/>
        </p:nvGrpSpPr>
        <p:grpSpPr>
          <a:xfrm>
            <a:off x="655320" y="2696845"/>
            <a:ext cx="6767830" cy="527050"/>
            <a:chOff x="1032" y="4247"/>
            <a:chExt cx="10658" cy="830"/>
          </a:xfrm>
        </p:grpSpPr>
        <p:sp>
          <p:nvSpPr>
            <p:cNvPr id="4" name="流程图: 过程 3"/>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a:t>
              </a:r>
            </a:p>
          </p:txBody>
        </p:sp>
        <p:sp>
          <p:nvSpPr>
            <p:cNvPr id="6" name="流程图: 过程 5"/>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Compression Type</a:t>
              </a:r>
            </a:p>
          </p:txBody>
        </p:sp>
        <p:sp>
          <p:nvSpPr>
            <p:cNvPr id="7" name="流程图: 过程 6"/>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CRC</a:t>
              </a:r>
            </a:p>
          </p:txBody>
        </p:sp>
      </p:grpSp>
      <p:grpSp>
        <p:nvGrpSpPr>
          <p:cNvPr id="9" name="组合 8"/>
          <p:cNvGrpSpPr/>
          <p:nvPr/>
        </p:nvGrpSpPr>
        <p:grpSpPr>
          <a:xfrm>
            <a:off x="655320" y="3223895"/>
            <a:ext cx="6767830" cy="527050"/>
            <a:chOff x="1032" y="4247"/>
            <a:chExt cx="10658" cy="830"/>
          </a:xfrm>
        </p:grpSpPr>
        <p:sp>
          <p:nvSpPr>
            <p:cNvPr id="10" name="流程图: 过程 9"/>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a:t>
              </a:r>
            </a:p>
          </p:txBody>
        </p:sp>
        <p:sp>
          <p:nvSpPr>
            <p:cNvPr id="11" name="流程图: 过程 10"/>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Compression Type</a:t>
              </a:r>
            </a:p>
          </p:txBody>
        </p:sp>
        <p:sp>
          <p:nvSpPr>
            <p:cNvPr id="12" name="流程图: 过程 11"/>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CRC</a:t>
              </a:r>
            </a:p>
          </p:txBody>
        </p:sp>
      </p:grpSp>
      <p:grpSp>
        <p:nvGrpSpPr>
          <p:cNvPr id="13" name="组合 12"/>
          <p:cNvGrpSpPr/>
          <p:nvPr/>
        </p:nvGrpSpPr>
        <p:grpSpPr>
          <a:xfrm>
            <a:off x="655320" y="3750945"/>
            <a:ext cx="6767830" cy="527050"/>
            <a:chOff x="1032" y="4247"/>
            <a:chExt cx="10658" cy="830"/>
          </a:xfrm>
        </p:grpSpPr>
        <p:sp>
          <p:nvSpPr>
            <p:cNvPr id="14" name="流程图: 过程 13"/>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a:t>
              </a:r>
            </a:p>
          </p:txBody>
        </p:sp>
        <p:sp>
          <p:nvSpPr>
            <p:cNvPr id="15" name="流程图: 过程 14"/>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Compression Type</a:t>
              </a:r>
            </a:p>
          </p:txBody>
        </p:sp>
        <p:sp>
          <p:nvSpPr>
            <p:cNvPr id="16" name="流程图: 过程 15"/>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CRC</a:t>
              </a:r>
            </a:p>
          </p:txBody>
        </p:sp>
      </p:grpSp>
      <p:grpSp>
        <p:nvGrpSpPr>
          <p:cNvPr id="17" name="组合 16"/>
          <p:cNvGrpSpPr/>
          <p:nvPr/>
        </p:nvGrpSpPr>
        <p:grpSpPr>
          <a:xfrm>
            <a:off x="655320" y="4277995"/>
            <a:ext cx="6767830" cy="527050"/>
            <a:chOff x="1032" y="4247"/>
            <a:chExt cx="10658" cy="830"/>
          </a:xfrm>
        </p:grpSpPr>
        <p:sp>
          <p:nvSpPr>
            <p:cNvPr id="18" name="流程图: 过程 17"/>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a:t>
              </a:r>
            </a:p>
          </p:txBody>
        </p:sp>
        <p:sp>
          <p:nvSpPr>
            <p:cNvPr id="19" name="流程图: 过程 18"/>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Compression Type</a:t>
              </a:r>
            </a:p>
          </p:txBody>
        </p:sp>
        <p:sp>
          <p:nvSpPr>
            <p:cNvPr id="20" name="流程图: 过程 19"/>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CRC</a:t>
              </a:r>
            </a:p>
          </p:txBody>
        </p:sp>
      </p:grpSp>
      <p:grpSp>
        <p:nvGrpSpPr>
          <p:cNvPr id="21" name="组合 20"/>
          <p:cNvGrpSpPr/>
          <p:nvPr/>
        </p:nvGrpSpPr>
        <p:grpSpPr>
          <a:xfrm>
            <a:off x="655320" y="4805045"/>
            <a:ext cx="6767830" cy="527050"/>
            <a:chOff x="1032" y="4247"/>
            <a:chExt cx="10658" cy="830"/>
          </a:xfrm>
        </p:grpSpPr>
        <p:sp>
          <p:nvSpPr>
            <p:cNvPr id="22" name="流程图: 过程 21"/>
            <p:cNvSpPr/>
            <p:nvPr/>
          </p:nvSpPr>
          <p:spPr>
            <a:xfrm>
              <a:off x="1032"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a:t>
              </a:r>
            </a:p>
          </p:txBody>
        </p:sp>
        <p:sp>
          <p:nvSpPr>
            <p:cNvPr id="23" name="流程图: 过程 22"/>
            <p:cNvSpPr/>
            <p:nvPr/>
          </p:nvSpPr>
          <p:spPr>
            <a:xfrm>
              <a:off x="5099" y="4247"/>
              <a:ext cx="4067"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Compression Type</a:t>
              </a:r>
            </a:p>
          </p:txBody>
        </p:sp>
        <p:sp>
          <p:nvSpPr>
            <p:cNvPr id="24" name="流程图: 过程 23"/>
            <p:cNvSpPr/>
            <p:nvPr/>
          </p:nvSpPr>
          <p:spPr>
            <a:xfrm>
              <a:off x="9166" y="4247"/>
              <a:ext cx="2525" cy="83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CRC</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的逻辑结构</a:t>
            </a:r>
          </a:p>
        </p:txBody>
      </p:sp>
      <p:grpSp>
        <p:nvGrpSpPr>
          <p:cNvPr id="25" name="组合 24"/>
          <p:cNvGrpSpPr/>
          <p:nvPr/>
        </p:nvGrpSpPr>
        <p:grpSpPr>
          <a:xfrm>
            <a:off x="1197610" y="1732915"/>
            <a:ext cx="6511925" cy="3929380"/>
            <a:chOff x="2600" y="1505"/>
            <a:chExt cx="10255" cy="6188"/>
          </a:xfrm>
        </p:grpSpPr>
        <p:sp>
          <p:nvSpPr>
            <p:cNvPr id="4" name="流程图: 过程 3"/>
            <p:cNvSpPr/>
            <p:nvPr/>
          </p:nvSpPr>
          <p:spPr>
            <a:xfrm>
              <a:off x="2618" y="1505"/>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 Block 1</a:t>
              </a:r>
            </a:p>
          </p:txBody>
        </p:sp>
        <p:sp>
          <p:nvSpPr>
            <p:cNvPr id="6" name="流程图: 过程 5"/>
            <p:cNvSpPr/>
            <p:nvPr/>
          </p:nvSpPr>
          <p:spPr>
            <a:xfrm>
              <a:off x="2618" y="2389"/>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a:t>
              </a:r>
            </a:p>
          </p:txBody>
        </p:sp>
        <p:sp>
          <p:nvSpPr>
            <p:cNvPr id="7" name="流程图: 过程 6"/>
            <p:cNvSpPr/>
            <p:nvPr/>
          </p:nvSpPr>
          <p:spPr>
            <a:xfrm>
              <a:off x="2618" y="3273"/>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 Block n</a:t>
              </a:r>
            </a:p>
          </p:txBody>
        </p:sp>
        <p:sp>
          <p:nvSpPr>
            <p:cNvPr id="8" name="流程图: 过程 7"/>
            <p:cNvSpPr/>
            <p:nvPr/>
          </p:nvSpPr>
          <p:spPr>
            <a:xfrm>
              <a:off x="2618" y="4157"/>
              <a:ext cx="7431" cy="88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 Block</a:t>
              </a:r>
            </a:p>
          </p:txBody>
        </p:sp>
        <p:sp>
          <p:nvSpPr>
            <p:cNvPr id="9" name="流程图: 过程 8"/>
            <p:cNvSpPr/>
            <p:nvPr/>
          </p:nvSpPr>
          <p:spPr>
            <a:xfrm>
              <a:off x="2618" y="5041"/>
              <a:ext cx="7431"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Meta Index Block</a:t>
              </a:r>
            </a:p>
          </p:txBody>
        </p:sp>
        <p:sp>
          <p:nvSpPr>
            <p:cNvPr id="10" name="流程图: 过程 9"/>
            <p:cNvSpPr/>
            <p:nvPr/>
          </p:nvSpPr>
          <p:spPr>
            <a:xfrm>
              <a:off x="2618" y="5925"/>
              <a:ext cx="7431" cy="884"/>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Index Block</a:t>
              </a:r>
            </a:p>
          </p:txBody>
        </p:sp>
        <p:sp>
          <p:nvSpPr>
            <p:cNvPr id="11" name="流程图: 过程 10"/>
            <p:cNvSpPr/>
            <p:nvPr/>
          </p:nvSpPr>
          <p:spPr>
            <a:xfrm>
              <a:off x="2618" y="6809"/>
              <a:ext cx="7431"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Footer</a:t>
              </a:r>
            </a:p>
          </p:txBody>
        </p:sp>
        <p:sp>
          <p:nvSpPr>
            <p:cNvPr id="12" name="文本框 11"/>
            <p:cNvSpPr txBox="1"/>
            <p:nvPr/>
          </p:nvSpPr>
          <p:spPr>
            <a:xfrm>
              <a:off x="10883" y="2541"/>
              <a:ext cx="1258" cy="58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数据</a:t>
              </a:r>
            </a:p>
          </p:txBody>
        </p:sp>
        <p:sp>
          <p:nvSpPr>
            <p:cNvPr id="13" name="右大括号 12"/>
            <p:cNvSpPr/>
            <p:nvPr/>
          </p:nvSpPr>
          <p:spPr>
            <a:xfrm>
              <a:off x="10168" y="1505"/>
              <a:ext cx="323" cy="263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0883" y="5734"/>
              <a:ext cx="1972" cy="58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管理数据</a:t>
              </a:r>
            </a:p>
          </p:txBody>
        </p:sp>
        <p:sp>
          <p:nvSpPr>
            <p:cNvPr id="15" name="右大括号 14"/>
            <p:cNvSpPr/>
            <p:nvPr/>
          </p:nvSpPr>
          <p:spPr>
            <a:xfrm>
              <a:off x="10185" y="4158"/>
              <a:ext cx="476" cy="35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6" name="曲线连接符 15"/>
            <p:cNvCxnSpPr>
              <a:stCxn id="11" idx="1"/>
              <a:endCxn id="10" idx="1"/>
            </p:cNvCxnSpPr>
            <p:nvPr/>
          </p:nvCxnSpPr>
          <p:spPr>
            <a:xfrm rot="10800000">
              <a:off x="2618" y="6367"/>
              <a:ext cx="5" cy="884"/>
            </a:xfrm>
            <a:prstGeom prst="curvedConnector3">
              <a:avLst>
                <a:gd name="adj1" fmla="val 998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1" idx="1"/>
              <a:endCxn id="9" idx="1"/>
            </p:cNvCxnSpPr>
            <p:nvPr/>
          </p:nvCxnSpPr>
          <p:spPr>
            <a:xfrm rot="10800000">
              <a:off x="2618" y="5483"/>
              <a:ext cx="5" cy="1768"/>
            </a:xfrm>
            <a:prstGeom prst="curvedConnector3">
              <a:avLst>
                <a:gd name="adj1" fmla="val 760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0" idx="1"/>
              <a:endCxn id="6" idx="1"/>
            </p:cNvCxnSpPr>
            <p:nvPr/>
          </p:nvCxnSpPr>
          <p:spPr>
            <a:xfrm rot="10800000">
              <a:off x="2618" y="2831"/>
              <a:ext cx="5" cy="3536"/>
            </a:xfrm>
            <a:prstGeom prst="bentConnector3">
              <a:avLst>
                <a:gd name="adj1" fmla="val 2902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8" idx="1"/>
            </p:cNvCxnSpPr>
            <p:nvPr/>
          </p:nvCxnSpPr>
          <p:spPr>
            <a:xfrm rot="16200000">
              <a:off x="2183" y="5016"/>
              <a:ext cx="851" cy="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10800000">
              <a:off x="2618" y="4599"/>
              <a:ext cx="5" cy="884"/>
            </a:xfrm>
            <a:prstGeom prst="bentConnector3">
              <a:avLst>
                <a:gd name="adj1" fmla="val 1814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7564120" y="2174875"/>
            <a:ext cx="4326890" cy="3046095"/>
          </a:xfrm>
          <a:prstGeom prst="rect">
            <a:avLst/>
          </a:prstGeom>
          <a:noFill/>
        </p:spPr>
        <p:txBody>
          <a:bodyPr wrap="square" rtlCol="0">
            <a:spAutoFit/>
          </a:bodyPr>
          <a:lstStyle/>
          <a:p>
            <a:pPr marL="228600" indent="-228600">
              <a:buAutoNum type="arabicPeriod"/>
            </a:pPr>
            <a:r>
              <a:rPr lang="zh-CN" altLang="en-US" sz="1600" b="1">
                <a:latin typeface="苹方-简" panose="020B0400000000000000" charset="-122"/>
                <a:ea typeface="苹方-简" panose="020B0400000000000000" charset="-122"/>
              </a:rPr>
              <a:t>data block</a:t>
            </a:r>
            <a:r>
              <a:rPr lang="zh-CN" altLang="en-US" sz="1600">
                <a:latin typeface="苹方-简" panose="020B0400000000000000" charset="-122"/>
                <a:ea typeface="苹方-简" panose="020B0400000000000000" charset="-122"/>
              </a:rPr>
              <a:t>: 用来存储key value数据对；</a:t>
            </a:r>
          </a:p>
          <a:p>
            <a:pPr marL="228600" indent="-228600">
              <a:buAutoNum type="arabicPeriod"/>
            </a:pPr>
            <a:r>
              <a:rPr lang="zh-CN" altLang="en-US" sz="1600" b="1">
                <a:latin typeface="苹方-简" panose="020B0400000000000000" charset="-122"/>
                <a:ea typeface="苹方-简" panose="020B0400000000000000" charset="-122"/>
              </a:rPr>
              <a:t>filter block</a:t>
            </a:r>
            <a:r>
              <a:rPr lang="zh-CN" altLang="en-US" sz="1600">
                <a:latin typeface="苹方-简" panose="020B0400000000000000" charset="-122"/>
                <a:ea typeface="苹方-简" panose="020B0400000000000000" charset="-122"/>
              </a:rPr>
              <a:t>: 用来存储一些过滤器相关的数据（布隆过滤器），但是若用户不指定leveldb使用过滤器，leveldb在该block中不会存储任何内容；</a:t>
            </a:r>
          </a:p>
          <a:p>
            <a:pPr marL="228600" indent="-228600">
              <a:buAutoNum type="arabicPeriod"/>
            </a:pPr>
            <a:r>
              <a:rPr lang="zh-CN" altLang="en-US" sz="1600" b="1">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 用来存储filter block的索引信息（索引信息指在该sstable文件中的偏移量以及数据长度）；</a:t>
            </a:r>
          </a:p>
          <a:p>
            <a:pPr marL="228600" indent="-228600">
              <a:buAutoNum type="arabicPeriod"/>
            </a:pPr>
            <a:r>
              <a:rPr lang="zh-CN" altLang="en-US" sz="1600" b="1">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：index block中用来存储每个data block的索引信息；</a:t>
            </a:r>
          </a:p>
          <a:p>
            <a:pPr marL="228600" indent="-228600">
              <a:buAutoNum type="arabicPeriod"/>
            </a:pPr>
            <a:r>
              <a:rPr lang="en-US" altLang="zh-CN" sz="1600" b="1">
                <a:latin typeface="苹方-简" panose="020B0400000000000000" charset="-122"/>
                <a:ea typeface="苹方-简" panose="020B0400000000000000" charset="-122"/>
              </a:rPr>
              <a:t>footer</a:t>
            </a:r>
            <a:r>
              <a:rPr lang="zh-CN" altLang="en-US" sz="1600" b="1">
                <a:latin typeface="苹方-简" panose="020B0400000000000000" charset="-122"/>
                <a:ea typeface="苹方-简" panose="020B0400000000000000" charset="-122"/>
              </a:rPr>
              <a:t>：</a:t>
            </a:r>
            <a:r>
              <a:rPr lang="zh-CN" altLang="en-US" sz="1600">
                <a:latin typeface="苹方-简" panose="020B0400000000000000" charset="-122"/>
                <a:ea typeface="苹方-简" panose="020B0400000000000000" charset="-122"/>
              </a:rPr>
              <a:t>用来存储</a:t>
            </a:r>
            <a:r>
              <a:rPr lang="en-US" altLang="zh-CN" sz="1600">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及</a:t>
            </a:r>
            <a:r>
              <a:rPr lang="en-US" altLang="zh-CN" sz="1600">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的索引信息。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data block</a:t>
            </a:r>
            <a:r>
              <a:rPr lang="zh-CN" altLang="en-US" sz="2800">
                <a:latin typeface="苹方-简" panose="020B0400000000000000" charset="-122"/>
                <a:ea typeface="苹方-简" panose="020B0400000000000000" charset="-122"/>
              </a:rPr>
              <a:t>结构</a:t>
            </a:r>
          </a:p>
        </p:txBody>
      </p:sp>
      <p:sp>
        <p:nvSpPr>
          <p:cNvPr id="4" name="流程图: 过程 3"/>
          <p:cNvSpPr/>
          <p:nvPr/>
        </p:nvSpPr>
        <p:spPr>
          <a:xfrm>
            <a:off x="1510665" y="90170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1</a:t>
            </a:r>
          </a:p>
        </p:txBody>
      </p:sp>
      <p:sp>
        <p:nvSpPr>
          <p:cNvPr id="6" name="流程图: 过程 5"/>
          <p:cNvSpPr/>
          <p:nvPr/>
        </p:nvSpPr>
        <p:spPr>
          <a:xfrm>
            <a:off x="1510665" y="1473835"/>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2</a:t>
            </a:r>
          </a:p>
        </p:txBody>
      </p:sp>
      <p:sp>
        <p:nvSpPr>
          <p:cNvPr id="7" name="流程图: 过程 6"/>
          <p:cNvSpPr/>
          <p:nvPr/>
        </p:nvSpPr>
        <p:spPr>
          <a:xfrm>
            <a:off x="1510665" y="204597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3</a:t>
            </a:r>
          </a:p>
        </p:txBody>
      </p:sp>
      <p:sp>
        <p:nvSpPr>
          <p:cNvPr id="8" name="流程图: 过程 7"/>
          <p:cNvSpPr/>
          <p:nvPr/>
        </p:nvSpPr>
        <p:spPr>
          <a:xfrm>
            <a:off x="1510665" y="2618105"/>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a:t>
            </a:r>
          </a:p>
        </p:txBody>
      </p:sp>
      <p:sp>
        <p:nvSpPr>
          <p:cNvPr id="9" name="流程图: 过程 8"/>
          <p:cNvSpPr/>
          <p:nvPr/>
        </p:nvSpPr>
        <p:spPr>
          <a:xfrm>
            <a:off x="1510665" y="3190240"/>
            <a:ext cx="2354580" cy="572135"/>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n</a:t>
            </a:r>
          </a:p>
        </p:txBody>
      </p:sp>
      <p:sp>
        <p:nvSpPr>
          <p:cNvPr id="10" name="流程图: 过程 9"/>
          <p:cNvSpPr/>
          <p:nvPr/>
        </p:nvSpPr>
        <p:spPr>
          <a:xfrm>
            <a:off x="1510665" y="3762375"/>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Restart Point 1</a:t>
            </a:r>
          </a:p>
        </p:txBody>
      </p:sp>
      <p:sp>
        <p:nvSpPr>
          <p:cNvPr id="11" name="流程图: 过程 10"/>
          <p:cNvSpPr/>
          <p:nvPr/>
        </p:nvSpPr>
        <p:spPr>
          <a:xfrm>
            <a:off x="1510665" y="4334510"/>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Restart Point 2</a:t>
            </a:r>
          </a:p>
        </p:txBody>
      </p:sp>
      <p:sp>
        <p:nvSpPr>
          <p:cNvPr id="12" name="流程图: 过程 11"/>
          <p:cNvSpPr/>
          <p:nvPr/>
        </p:nvSpPr>
        <p:spPr>
          <a:xfrm>
            <a:off x="1510665" y="4906645"/>
            <a:ext cx="2354580" cy="572135"/>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a:t>
            </a:r>
          </a:p>
        </p:txBody>
      </p:sp>
      <p:sp>
        <p:nvSpPr>
          <p:cNvPr id="13" name="流程图: 过程 12"/>
          <p:cNvSpPr/>
          <p:nvPr/>
        </p:nvSpPr>
        <p:spPr>
          <a:xfrm>
            <a:off x="1510665" y="5478780"/>
            <a:ext cx="2354580" cy="57213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Restart Point Length</a:t>
            </a:r>
          </a:p>
        </p:txBody>
      </p:sp>
      <p:cxnSp>
        <p:nvCxnSpPr>
          <p:cNvPr id="14" name="曲线连接符 13"/>
          <p:cNvCxnSpPr>
            <a:stCxn id="10" idx="1"/>
            <a:endCxn id="4" idx="1"/>
          </p:cNvCxnSpPr>
          <p:nvPr/>
        </p:nvCxnSpPr>
        <p:spPr>
          <a:xfrm rot="10800000">
            <a:off x="1510665" y="1187450"/>
            <a:ext cx="3175" cy="2860675"/>
          </a:xfrm>
          <a:prstGeom prst="curvedConnector3">
            <a:avLst>
              <a:gd name="adj1" fmla="val 2018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1" idx="1"/>
            <a:endCxn id="7" idx="1"/>
          </p:cNvCxnSpPr>
          <p:nvPr/>
        </p:nvCxnSpPr>
        <p:spPr>
          <a:xfrm rot="10800000">
            <a:off x="1510665" y="2332355"/>
            <a:ext cx="3175" cy="2288540"/>
          </a:xfrm>
          <a:prstGeom prst="curvedConnector3">
            <a:avLst>
              <a:gd name="adj1" fmla="val 10320000"/>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588510" y="1096010"/>
            <a:ext cx="6878955" cy="5169535"/>
          </a:xfrm>
          <a:prstGeom prst="rect">
            <a:avLst/>
          </a:prstGeom>
          <a:noFill/>
        </p:spPr>
        <p:txBody>
          <a:bodyPr wrap="square" rtlCol="0">
            <a:spAutoFit/>
          </a:bodyPr>
          <a:lstStyle/>
          <a:p>
            <a:r>
              <a:rPr lang="en-US" altLang="zh-CN">
                <a:latin typeface="苹方-简" panose="020B0400000000000000" charset="-122"/>
                <a:ea typeface="苹方-简" panose="020B0400000000000000" charset="-122"/>
              </a:rPr>
              <a:t>1. Entry X</a:t>
            </a:r>
            <a:r>
              <a:rPr lang="zh-CN" altLang="en-US">
                <a:latin typeface="苹方-简" panose="020B0400000000000000" charset="-122"/>
                <a:ea typeface="苹方-简" panose="020B0400000000000000" charset="-122"/>
              </a:rPr>
              <a:t>：用来存储keyvalue数据。由于sstable中所有的keyvalue对都是严格按序存储的，用了节省存储空间，leveldb并不会为每一对keyvalue对都存储完整的key值，而是存储与上一个key非共享的部分，避免了key重复内容的存储。</a:t>
            </a:r>
          </a:p>
          <a:p>
            <a:endParaRPr lang="zh-CN" altLang="en-US">
              <a:latin typeface="苹方-简" panose="020B0400000000000000" charset="-122"/>
              <a:ea typeface="苹方-简" panose="020B0400000000000000" charset="-122"/>
            </a:endParaRPr>
          </a:p>
          <a:p>
            <a:r>
              <a:rPr lang="en-US" altLang="zh-CN">
                <a:latin typeface="苹方-简" panose="020B0400000000000000" charset="-122"/>
                <a:ea typeface="苹方-简" panose="020B0400000000000000" charset="-122"/>
              </a:rPr>
              <a:t>2. Restart Point X</a:t>
            </a:r>
            <a:r>
              <a:rPr lang="zh-CN" altLang="en-US">
                <a:latin typeface="苹方-简" panose="020B0400000000000000" charset="-122"/>
                <a:ea typeface="苹方-简" panose="020B0400000000000000" charset="-122"/>
              </a:rPr>
              <a:t>：每间隔若干个keyvalue对，将为该条记录重新存储一个完整的key。重复该过程（默认间隔值为16），每个重新存储完整key的点称之为Restart point。</a:t>
            </a:r>
          </a:p>
          <a:p>
            <a:endParaRPr lang="zh-CN" altLang="en-US">
              <a:latin typeface="苹方-简" panose="020B0400000000000000" charset="-122"/>
              <a:ea typeface="苹方-简" panose="020B0400000000000000" charset="-122"/>
            </a:endParaRPr>
          </a:p>
          <a:p>
            <a:r>
              <a:rPr lang="en-US" altLang="zh-CN" sz="1400">
                <a:latin typeface="苹方-简" panose="020B0400000000000000" charset="-122"/>
                <a:ea typeface="苹方-简" panose="020B0400000000000000" charset="-122"/>
              </a:rPr>
              <a:t>Q</a:t>
            </a:r>
            <a:r>
              <a:rPr lang="zh-CN" altLang="en-US" sz="1400">
                <a:latin typeface="苹方-简" panose="020B0400000000000000" charset="-122"/>
                <a:ea typeface="苹方-简" panose="020B0400000000000000" charset="-122"/>
              </a:rPr>
              <a:t>：为什么</a:t>
            </a:r>
            <a:r>
              <a:rPr lang="en-US" altLang="zh-CN" sz="1400">
                <a:latin typeface="苹方-简" panose="020B0400000000000000" charset="-122"/>
                <a:ea typeface="苹方-简" panose="020B0400000000000000" charset="-122"/>
              </a:rPr>
              <a:t>leveldb</a:t>
            </a:r>
            <a:r>
              <a:rPr lang="zh-CN" altLang="en-US" sz="1400">
                <a:latin typeface="苹方-简" panose="020B0400000000000000" charset="-122"/>
                <a:ea typeface="苹方-简" panose="020B0400000000000000" charset="-122"/>
              </a:rPr>
              <a:t>需要设计</a:t>
            </a:r>
            <a:r>
              <a:rPr lang="en-US" altLang="zh-CN" sz="1400">
                <a:latin typeface="苹方-简" panose="020B0400000000000000" charset="-122"/>
                <a:ea typeface="苹方-简" panose="020B0400000000000000" charset="-122"/>
              </a:rPr>
              <a:t>Restart Point</a:t>
            </a:r>
            <a:r>
              <a:rPr lang="zh-CN" altLang="en-US" sz="1400">
                <a:latin typeface="苹方-简" panose="020B0400000000000000" charset="-122"/>
                <a:ea typeface="苹方-简" panose="020B0400000000000000" charset="-122"/>
              </a:rPr>
              <a:t>？</a:t>
            </a:r>
          </a:p>
          <a:p>
            <a:r>
              <a:rPr lang="en-US" altLang="zh-CN" sz="1400">
                <a:latin typeface="苹方-简" panose="020B0400000000000000" charset="-122"/>
                <a:ea typeface="苹方-简" panose="020B0400000000000000" charset="-122"/>
              </a:rPr>
              <a:t>A</a:t>
            </a:r>
            <a:r>
              <a:rPr lang="zh-CN" altLang="en-US" sz="1400">
                <a:latin typeface="苹方-简" panose="020B0400000000000000" charset="-122"/>
                <a:ea typeface="苹方-简" panose="020B0400000000000000" charset="-122"/>
              </a:rPr>
              <a:t>：leveldb设计Restart point的目的是在读取sstable内容时，加速查找的过程。</a:t>
            </a: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由于每个Restart point存储的都是完整的key值，因此在sstable中进行数据查找时，可以首先利用restart point点的数据进行键值比较，以便于快速定位目标数据所在的区域；</a:t>
            </a: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当确定目标数据所在区域时，再依次对区间内所有数据项逐项比较key值，进行细粒度地查找；</a:t>
            </a:r>
          </a:p>
          <a:p>
            <a:endParaRPr lang="zh-CN" altLang="en-US" sz="1400">
              <a:latin typeface="苹方-简" panose="020B0400000000000000" charset="-122"/>
              <a:ea typeface="苹方-简" panose="020B0400000000000000" charset="-122"/>
            </a:endParaRPr>
          </a:p>
          <a:p>
            <a:r>
              <a:rPr lang="zh-CN" altLang="en-US" sz="1400">
                <a:latin typeface="苹方-简" panose="020B0400000000000000" charset="-122"/>
                <a:ea typeface="苹方-简" panose="020B0400000000000000" charset="-122"/>
              </a:rPr>
              <a:t>该思想有点类似于跳表中利用高层数据迅速定位，底层数据详细查找的理念，降低查找的复杂度。</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entry</a:t>
            </a:r>
            <a:r>
              <a:rPr lang="zh-CN" altLang="en-US" sz="2800">
                <a:latin typeface="苹方-简" panose="020B0400000000000000" charset="-122"/>
                <a:ea typeface="苹方-简" panose="020B0400000000000000" charset="-122"/>
              </a:rPr>
              <a:t>结构：</a:t>
            </a:r>
          </a:p>
        </p:txBody>
      </p:sp>
      <p:grpSp>
        <p:nvGrpSpPr>
          <p:cNvPr id="10" name="组合 9"/>
          <p:cNvGrpSpPr/>
          <p:nvPr/>
        </p:nvGrpSpPr>
        <p:grpSpPr>
          <a:xfrm>
            <a:off x="409575" y="966470"/>
            <a:ext cx="9973945" cy="528320"/>
            <a:chOff x="645" y="1522"/>
            <a:chExt cx="15707" cy="832"/>
          </a:xfrm>
        </p:grpSpPr>
        <p:sp>
          <p:nvSpPr>
            <p:cNvPr id="4" name="流程图: 过程 3"/>
            <p:cNvSpPr/>
            <p:nvPr/>
          </p:nvSpPr>
          <p:spPr>
            <a:xfrm>
              <a:off x="645"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t>Shared key length</a:t>
              </a:r>
            </a:p>
          </p:txBody>
        </p:sp>
        <p:sp>
          <p:nvSpPr>
            <p:cNvPr id="6" name="流程图: 过程 5"/>
            <p:cNvSpPr/>
            <p:nvPr/>
          </p:nvSpPr>
          <p:spPr>
            <a:xfrm>
              <a:off x="3671"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t>Unshared key length</a:t>
              </a:r>
            </a:p>
          </p:txBody>
        </p:sp>
        <p:sp>
          <p:nvSpPr>
            <p:cNvPr id="7" name="流程图: 过程 6"/>
            <p:cNvSpPr/>
            <p:nvPr/>
          </p:nvSpPr>
          <p:spPr>
            <a:xfrm>
              <a:off x="6697"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t>Value length</a:t>
              </a:r>
            </a:p>
          </p:txBody>
        </p:sp>
        <p:sp>
          <p:nvSpPr>
            <p:cNvPr id="8" name="流程图: 过程 7"/>
            <p:cNvSpPr/>
            <p:nvPr/>
          </p:nvSpPr>
          <p:spPr>
            <a:xfrm>
              <a:off x="9723" y="1522"/>
              <a:ext cx="3603"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t>Unshared key Content</a:t>
              </a:r>
            </a:p>
          </p:txBody>
        </p:sp>
        <p:sp>
          <p:nvSpPr>
            <p:cNvPr id="9" name="流程图: 过程 8"/>
            <p:cNvSpPr/>
            <p:nvPr/>
          </p:nvSpPr>
          <p:spPr>
            <a:xfrm>
              <a:off x="13326" y="1522"/>
              <a:ext cx="3026" cy="833"/>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t>Value</a:t>
              </a:r>
            </a:p>
          </p:txBody>
        </p:sp>
      </p:grpSp>
      <p:sp>
        <p:nvSpPr>
          <p:cNvPr id="47" name="文本框 46"/>
          <p:cNvSpPr txBox="1"/>
          <p:nvPr/>
        </p:nvSpPr>
        <p:spPr>
          <a:xfrm>
            <a:off x="409575" y="1818640"/>
            <a:ext cx="10816590" cy="3046095"/>
          </a:xfrm>
          <a:prstGeom prst="rect">
            <a:avLst/>
          </a:prstGeom>
          <a:noFill/>
        </p:spPr>
        <p:txBody>
          <a:bodyPr wrap="square" rtlCol="0">
            <a:spAutoFit/>
          </a:bodyPr>
          <a:lstStyle/>
          <a:p>
            <a:pPr indent="0">
              <a:buNone/>
            </a:pPr>
            <a:r>
              <a:rPr lang="zh-CN" altLang="en-US" sz="1600">
                <a:latin typeface="苹方-简" panose="020B0400000000000000" charset="-122"/>
                <a:ea typeface="苹方-简" panose="020B0400000000000000" charset="-122"/>
              </a:rPr>
              <a:t>一个</a:t>
            </a:r>
            <a:r>
              <a:rPr lang="en-US" altLang="zh-CN" sz="1600">
                <a:latin typeface="苹方-简" panose="020B0400000000000000" charset="-122"/>
                <a:ea typeface="苹方-简" panose="020B0400000000000000" charset="-122"/>
              </a:rPr>
              <a:t>entry</a:t>
            </a:r>
            <a:r>
              <a:rPr lang="zh-CN" altLang="en-US" sz="1600">
                <a:latin typeface="苹方-简" panose="020B0400000000000000" charset="-122"/>
                <a:ea typeface="苹方-简" panose="020B0400000000000000" charset="-122"/>
              </a:rPr>
              <a:t>分为</a:t>
            </a:r>
            <a:r>
              <a:rPr lang="en-US" altLang="zh-CN" sz="1600">
                <a:latin typeface="苹方-简" panose="020B0400000000000000" charset="-122"/>
                <a:ea typeface="苹方-简" panose="020B0400000000000000" charset="-122"/>
              </a:rPr>
              <a:t>5</a:t>
            </a:r>
            <a:r>
              <a:rPr lang="zh-CN" altLang="en-US" sz="1600">
                <a:latin typeface="苹方-简" panose="020B0400000000000000" charset="-122"/>
                <a:ea typeface="苹方-简" panose="020B0400000000000000" charset="-122"/>
              </a:rPr>
              <a:t>部分内容：</a:t>
            </a:r>
          </a:p>
          <a:p>
            <a:pPr marL="342900" indent="-342900">
              <a:buAutoNum type="arabicPeriod"/>
            </a:pPr>
            <a:r>
              <a:rPr lang="zh-CN" altLang="en-US" sz="1600">
                <a:latin typeface="苹方-简" panose="020B0400000000000000" charset="-122"/>
                <a:ea typeface="苹方-简" panose="020B0400000000000000" charset="-122"/>
              </a:rPr>
              <a:t>与前一条记录key共享部分的长度；</a:t>
            </a:r>
          </a:p>
          <a:p>
            <a:pPr marL="342900" indent="-342900">
              <a:buAutoNum type="arabicPeriod"/>
            </a:pPr>
            <a:r>
              <a:rPr lang="zh-CN" altLang="en-US" sz="1600">
                <a:latin typeface="苹方-简" panose="020B0400000000000000" charset="-122"/>
                <a:ea typeface="苹方-简" panose="020B0400000000000000" charset="-122"/>
              </a:rPr>
              <a:t>与前一条记录key不共享部分的长度；</a:t>
            </a:r>
          </a:p>
          <a:p>
            <a:pPr marL="342900" indent="-342900">
              <a:buAutoNum type="arabicPeriod"/>
            </a:pPr>
            <a:r>
              <a:rPr lang="zh-CN" altLang="en-US" sz="1600">
                <a:latin typeface="苹方-简" panose="020B0400000000000000" charset="-122"/>
                <a:ea typeface="苹方-简" panose="020B0400000000000000" charset="-122"/>
              </a:rPr>
              <a:t>value长度；</a:t>
            </a:r>
          </a:p>
          <a:p>
            <a:pPr marL="342900" indent="-342900">
              <a:buAutoNum type="arabicPeriod"/>
            </a:pPr>
            <a:r>
              <a:rPr lang="zh-CN" altLang="en-US" sz="1600">
                <a:latin typeface="苹方-简" panose="020B0400000000000000" charset="-122"/>
                <a:ea typeface="苹方-简" panose="020B0400000000000000" charset="-122"/>
              </a:rPr>
              <a:t>与前一条记录key非共享的内容；</a:t>
            </a:r>
          </a:p>
          <a:p>
            <a:pPr marL="342900" indent="-342900">
              <a:buAutoNum type="arabicPeriod"/>
            </a:pPr>
            <a:r>
              <a:rPr lang="zh-CN" altLang="en-US" sz="1600">
                <a:latin typeface="苹方-简" panose="020B0400000000000000" charset="-122"/>
                <a:ea typeface="苹方-简" panose="020B0400000000000000" charset="-122"/>
              </a:rPr>
              <a:t>value内容。</a:t>
            </a:r>
          </a:p>
          <a:p>
            <a:pPr marL="342900" indent="-342900">
              <a:buAutoNum type="arabicPeriod"/>
            </a:pPr>
            <a:endParaRPr lang="zh-CN" altLang="en-US" sz="1600">
              <a:latin typeface="苹方-简" panose="020B0400000000000000" charset="-122"/>
              <a:ea typeface="苹方-简" panose="020B0400000000000000" charset="-122"/>
            </a:endParaRPr>
          </a:p>
          <a:p>
            <a:pPr indent="0">
              <a:buNone/>
            </a:pPr>
            <a:r>
              <a:rPr lang="zh-CN" altLang="en-US" sz="1600">
                <a:latin typeface="苹方-简" panose="020B0400000000000000" charset="-122"/>
                <a:ea typeface="苹方-简" panose="020B0400000000000000" charset="-122"/>
              </a:rPr>
              <a:t>例如：</a:t>
            </a:r>
          </a:p>
          <a:p>
            <a:pPr indent="0">
              <a:buNone/>
            </a:pPr>
            <a:r>
              <a:rPr lang="zh-CN" altLang="en-US" sz="1600">
                <a:latin typeface="苹方-简" panose="020B0400000000000000" charset="-122"/>
                <a:ea typeface="苹方-简" panose="020B0400000000000000" charset="-122"/>
              </a:rPr>
              <a:t>restart_interval=2</a:t>
            </a:r>
          </a:p>
          <a:p>
            <a:pPr indent="0">
              <a:buNone/>
            </a:pPr>
            <a:r>
              <a:rPr lang="zh-CN" altLang="en-US" sz="1600">
                <a:latin typeface="苹方-简" panose="020B0400000000000000" charset="-122"/>
                <a:ea typeface="苹方-简" panose="020B0400000000000000" charset="-122"/>
              </a:rPr>
              <a:t>entry one  : key=deck,value=v1</a:t>
            </a:r>
          </a:p>
          <a:p>
            <a:pPr indent="0">
              <a:buNone/>
            </a:pPr>
            <a:r>
              <a:rPr lang="zh-CN" altLang="en-US" sz="1600">
                <a:latin typeface="苹方-简" panose="020B0400000000000000" charset="-122"/>
                <a:ea typeface="苹方-简" panose="020B0400000000000000" charset="-122"/>
              </a:rPr>
              <a:t>entry two  : key=dock,value=v2</a:t>
            </a:r>
          </a:p>
          <a:p>
            <a:pPr indent="0">
              <a:buNone/>
            </a:pPr>
            <a:r>
              <a:rPr lang="zh-CN" altLang="en-US" sz="1600">
                <a:latin typeface="苹方-简" panose="020B0400000000000000" charset="-122"/>
                <a:ea typeface="苹方-简" panose="020B0400000000000000" charset="-122"/>
              </a:rPr>
              <a:t>entry three: key=duck,value=v3</a:t>
            </a:r>
          </a:p>
        </p:txBody>
      </p:sp>
      <p:pic>
        <p:nvPicPr>
          <p:cNvPr id="11" name="图片 10"/>
          <p:cNvPicPr>
            <a:picLocks noChangeAspect="1"/>
          </p:cNvPicPr>
          <p:nvPr/>
        </p:nvPicPr>
        <p:blipFill>
          <a:blip r:embed="rId2"/>
          <a:stretch>
            <a:fillRect/>
          </a:stretch>
        </p:blipFill>
        <p:spPr>
          <a:xfrm>
            <a:off x="409575" y="4864735"/>
            <a:ext cx="7741920" cy="1835150"/>
          </a:xfrm>
          <a:prstGeom prst="rect">
            <a:avLst/>
          </a:prstGeom>
        </p:spPr>
      </p:pic>
      <p:pic>
        <p:nvPicPr>
          <p:cNvPr id="12" name="图片 11"/>
          <p:cNvPicPr>
            <a:picLocks noChangeAspect="1"/>
          </p:cNvPicPr>
          <p:nvPr/>
        </p:nvPicPr>
        <p:blipFill>
          <a:blip r:embed="rId3"/>
          <a:stretch>
            <a:fillRect/>
          </a:stretch>
        </p:blipFill>
        <p:spPr>
          <a:xfrm>
            <a:off x="6605270" y="3070860"/>
            <a:ext cx="4749800" cy="1460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dirty="0">
                <a:latin typeface="苹方-简" panose="020B0400000000000000" charset="-122"/>
                <a:ea typeface="苹方-简" panose="020B0400000000000000" charset="-122"/>
              </a:rPr>
              <a:t>filter block</a:t>
            </a:r>
            <a:r>
              <a:rPr lang="zh-CN" altLang="en-US" sz="2800" dirty="0">
                <a:latin typeface="苹方-简" panose="020B0400000000000000" charset="-122"/>
                <a:ea typeface="苹方-简" panose="020B0400000000000000" charset="-122"/>
              </a:rPr>
              <a:t>结构：</a:t>
            </a:r>
          </a:p>
        </p:txBody>
      </p:sp>
      <p:grpSp>
        <p:nvGrpSpPr>
          <p:cNvPr id="13" name="组合 12"/>
          <p:cNvGrpSpPr/>
          <p:nvPr/>
        </p:nvGrpSpPr>
        <p:grpSpPr>
          <a:xfrm>
            <a:off x="1499870" y="1570990"/>
            <a:ext cx="2385060" cy="4490720"/>
            <a:chOff x="2567" y="1301"/>
            <a:chExt cx="3756" cy="7072"/>
          </a:xfrm>
        </p:grpSpPr>
        <p:sp>
          <p:nvSpPr>
            <p:cNvPr id="4" name="流程图: 过程 3"/>
            <p:cNvSpPr/>
            <p:nvPr/>
          </p:nvSpPr>
          <p:spPr>
            <a:xfrm>
              <a:off x="2567" y="1301"/>
              <a:ext cx="3756"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Filter Data 1</a:t>
              </a:r>
            </a:p>
          </p:txBody>
        </p:sp>
        <p:sp>
          <p:nvSpPr>
            <p:cNvPr id="6" name="流程图: 过程 5"/>
            <p:cNvSpPr/>
            <p:nvPr/>
          </p:nvSpPr>
          <p:spPr>
            <a:xfrm>
              <a:off x="2567" y="2185"/>
              <a:ext cx="3756"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a:t>
              </a:r>
            </a:p>
          </p:txBody>
        </p:sp>
        <p:sp>
          <p:nvSpPr>
            <p:cNvPr id="7" name="流程图: 过程 6"/>
            <p:cNvSpPr/>
            <p:nvPr/>
          </p:nvSpPr>
          <p:spPr>
            <a:xfrm>
              <a:off x="2567" y="3069"/>
              <a:ext cx="3757"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Filter Data n</a:t>
              </a:r>
            </a:p>
          </p:txBody>
        </p:sp>
        <p:sp>
          <p:nvSpPr>
            <p:cNvPr id="8" name="流程图: 过程 7"/>
            <p:cNvSpPr/>
            <p:nvPr/>
          </p:nvSpPr>
          <p:spPr>
            <a:xfrm>
              <a:off x="2567" y="3953"/>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Filter 1 offset</a:t>
              </a:r>
            </a:p>
          </p:txBody>
        </p:sp>
        <p:sp>
          <p:nvSpPr>
            <p:cNvPr id="9" name="流程图: 过程 8"/>
            <p:cNvSpPr/>
            <p:nvPr/>
          </p:nvSpPr>
          <p:spPr>
            <a:xfrm>
              <a:off x="2567" y="4837"/>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10" name="流程图: 过程 9"/>
            <p:cNvSpPr/>
            <p:nvPr/>
          </p:nvSpPr>
          <p:spPr>
            <a:xfrm>
              <a:off x="2567" y="5721"/>
              <a:ext cx="3756"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Filter n offset</a:t>
              </a:r>
            </a:p>
          </p:txBody>
        </p:sp>
        <p:sp>
          <p:nvSpPr>
            <p:cNvPr id="11" name="流程图: 过程 10"/>
            <p:cNvSpPr/>
            <p:nvPr/>
          </p:nvSpPr>
          <p:spPr>
            <a:xfrm>
              <a:off x="2567" y="6605"/>
              <a:ext cx="3757" cy="884"/>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Filter offset's offset</a:t>
              </a:r>
            </a:p>
          </p:txBody>
        </p:sp>
        <p:sp>
          <p:nvSpPr>
            <p:cNvPr id="12" name="流程图: 过程 11"/>
            <p:cNvSpPr/>
            <p:nvPr/>
          </p:nvSpPr>
          <p:spPr>
            <a:xfrm>
              <a:off x="2567" y="7489"/>
              <a:ext cx="3757" cy="884"/>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Base Lg(1 byte)</a:t>
              </a:r>
            </a:p>
          </p:txBody>
        </p:sp>
      </p:grpSp>
      <p:sp>
        <p:nvSpPr>
          <p:cNvPr id="14" name="文本框 13"/>
          <p:cNvSpPr txBox="1"/>
          <p:nvPr/>
        </p:nvSpPr>
        <p:spPr>
          <a:xfrm>
            <a:off x="4362450" y="2228850"/>
            <a:ext cx="1370330"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过滤数据</a:t>
            </a:r>
          </a:p>
        </p:txBody>
      </p:sp>
      <p:sp>
        <p:nvSpPr>
          <p:cNvPr id="15" name="右大括号 14"/>
          <p:cNvSpPr/>
          <p:nvPr/>
        </p:nvSpPr>
        <p:spPr>
          <a:xfrm>
            <a:off x="4005580" y="1581785"/>
            <a:ext cx="75565" cy="16738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文本框 15"/>
          <p:cNvSpPr txBox="1"/>
          <p:nvPr/>
        </p:nvSpPr>
        <p:spPr>
          <a:xfrm>
            <a:off x="4362450" y="4178300"/>
            <a:ext cx="1370330"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索引数据</a:t>
            </a:r>
          </a:p>
        </p:txBody>
      </p:sp>
      <p:sp>
        <p:nvSpPr>
          <p:cNvPr id="17" name="右大括号 16"/>
          <p:cNvSpPr/>
          <p:nvPr/>
        </p:nvSpPr>
        <p:spPr>
          <a:xfrm>
            <a:off x="3973195" y="3244850"/>
            <a:ext cx="302260" cy="223583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8" name="曲线连接符 17"/>
          <p:cNvCxnSpPr>
            <a:stCxn id="11" idx="1"/>
            <a:endCxn id="7" idx="1"/>
          </p:cNvCxnSpPr>
          <p:nvPr/>
        </p:nvCxnSpPr>
        <p:spPr>
          <a:xfrm rot="10800000">
            <a:off x="1499870" y="2974340"/>
            <a:ext cx="3175" cy="2245360"/>
          </a:xfrm>
          <a:prstGeom prst="curvedConnector3">
            <a:avLst>
              <a:gd name="adj1" fmla="val 1134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1"/>
            <a:endCxn id="7" idx="1"/>
          </p:cNvCxnSpPr>
          <p:nvPr/>
        </p:nvCxnSpPr>
        <p:spPr>
          <a:xfrm rot="10800000">
            <a:off x="1499870" y="2974340"/>
            <a:ext cx="3175" cy="1684020"/>
          </a:xfrm>
          <a:prstGeom prst="bentConnector3">
            <a:avLst>
              <a:gd name="adj1" fmla="val 2834000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 idx="1"/>
            <a:endCxn id="4" idx="1"/>
          </p:cNvCxnSpPr>
          <p:nvPr/>
        </p:nvCxnSpPr>
        <p:spPr>
          <a:xfrm rot="10800000">
            <a:off x="1499870" y="1851660"/>
            <a:ext cx="3175" cy="1684020"/>
          </a:xfrm>
          <a:prstGeom prst="bentConnector3">
            <a:avLst>
              <a:gd name="adj1" fmla="val 18140000"/>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85130" y="599440"/>
            <a:ext cx="6381750" cy="3969385"/>
          </a:xfrm>
          <a:prstGeom prst="rect">
            <a:avLst/>
          </a:prstGeom>
          <a:noFill/>
        </p:spPr>
        <p:txBody>
          <a:bodyPr wrap="square" rtlCol="0">
            <a:spAutoFit/>
          </a:bodyPr>
          <a:lstStyle/>
          <a:p>
            <a:r>
              <a:rPr sz="1400" dirty="0" err="1">
                <a:latin typeface="苹方-简" panose="020B0400000000000000" charset="-122"/>
                <a:ea typeface="苹方-简" panose="020B0400000000000000" charset="-122"/>
              </a:rPr>
              <a:t>为了加快sstable中数据查询的效率，在直接查询datablock中的内容之前，leveldb首先根据filter</a:t>
            </a:r>
            <a:r>
              <a:rPr sz="1400" dirty="0">
                <a:latin typeface="苹方-简" panose="020B0400000000000000" charset="-122"/>
                <a:ea typeface="苹方-简" panose="020B0400000000000000" charset="-122"/>
              </a:rPr>
              <a:t> block中的过滤数据判断指定的datablock中是否有需要查询的数据，若判断不存在，则无需对这个datablock进行数据查找。</a:t>
            </a:r>
          </a:p>
          <a:p>
            <a:endParaRPr sz="1400" dirty="0">
              <a:latin typeface="苹方-简" panose="020B0400000000000000" charset="-122"/>
              <a:ea typeface="苹方-简" panose="020B0400000000000000" charset="-122"/>
            </a:endParaRPr>
          </a:p>
          <a:p>
            <a:r>
              <a:rPr sz="1400" dirty="0">
                <a:latin typeface="苹方-简" panose="020B0400000000000000" charset="-122"/>
                <a:ea typeface="苹方-简" panose="020B0400000000000000" charset="-122"/>
              </a:rPr>
              <a:t>filter </a:t>
            </a:r>
            <a:r>
              <a:rPr sz="1400" dirty="0" err="1">
                <a:latin typeface="苹方-简" panose="020B0400000000000000" charset="-122"/>
                <a:ea typeface="苹方-简" panose="020B0400000000000000" charset="-122"/>
              </a:rPr>
              <a:t>block存储的是data</a:t>
            </a:r>
            <a:r>
              <a:rPr sz="1400" dirty="0">
                <a:latin typeface="苹方-简" panose="020B0400000000000000" charset="-122"/>
                <a:ea typeface="苹方-简" panose="020B0400000000000000" charset="-122"/>
              </a:rPr>
              <a:t> </a:t>
            </a:r>
            <a:r>
              <a:rPr sz="1400" dirty="0" err="1">
                <a:latin typeface="苹方-简" panose="020B0400000000000000" charset="-122"/>
                <a:ea typeface="苹方-简" panose="020B0400000000000000" charset="-122"/>
              </a:rPr>
              <a:t>block数据的一些过滤信息。这些过滤数据一般指代布隆过滤器的数据，用于加快查询的速度</a:t>
            </a:r>
            <a:r>
              <a:rPr lang="zh-CN" sz="1400" dirty="0">
                <a:latin typeface="苹方-简" panose="020B0400000000000000" charset="-122"/>
                <a:ea typeface="苹方-简" panose="020B0400000000000000" charset="-122"/>
              </a:rPr>
              <a:t>。</a:t>
            </a:r>
          </a:p>
          <a:p>
            <a:endParaRPr lang="zh-CN" sz="1400" dirty="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400" dirty="0">
                <a:solidFill>
                  <a:srgbClr val="FF0000"/>
                </a:solidFill>
                <a:latin typeface="苹方-简" panose="020B0400000000000000" charset="-122"/>
                <a:ea typeface="苹方-简" panose="020B0400000000000000" charset="-122"/>
              </a:rPr>
              <a:t>filter </a:t>
            </a:r>
            <a:r>
              <a:rPr lang="en-US" altLang="zh-CN" sz="1400" dirty="0" err="1">
                <a:solidFill>
                  <a:srgbClr val="FF0000"/>
                </a:solidFill>
                <a:latin typeface="苹方-简" panose="020B0400000000000000" charset="-122"/>
                <a:ea typeface="苹方-简" panose="020B0400000000000000" charset="-122"/>
              </a:rPr>
              <a:t>i</a:t>
            </a:r>
            <a:r>
              <a:rPr lang="en-US" altLang="zh-CN" sz="1400" dirty="0">
                <a:solidFill>
                  <a:srgbClr val="FF0000"/>
                </a:solidFill>
                <a:latin typeface="苹方-简" panose="020B0400000000000000" charset="-122"/>
                <a:ea typeface="苹方-简" panose="020B0400000000000000" charset="-122"/>
              </a:rPr>
              <a:t> offset</a:t>
            </a:r>
            <a:r>
              <a:rPr lang="zh-CN" altLang="en-US" sz="1400" dirty="0">
                <a:latin typeface="苹方-简" panose="020B0400000000000000" charset="-122"/>
                <a:ea typeface="苹方-简" panose="020B0400000000000000" charset="-122"/>
              </a:rPr>
              <a:t>：表示第i个filter data在整个filter block中的起始偏移量；</a:t>
            </a:r>
          </a:p>
          <a:p>
            <a:pPr marL="285750" indent="-285750">
              <a:buFont typeface="Arial" panose="020B0604020202090204" pitchFamily="34" charset="0"/>
              <a:buChar char="•"/>
            </a:pPr>
            <a:r>
              <a:rPr lang="zh-CN" altLang="en-US" sz="1400" dirty="0">
                <a:solidFill>
                  <a:srgbClr val="FF0000"/>
                </a:solidFill>
                <a:latin typeface="苹方-简" panose="020B0400000000000000" charset="-122"/>
                <a:ea typeface="苹方-简" panose="020B0400000000000000" charset="-122"/>
              </a:rPr>
              <a:t>filter offset's offset</a:t>
            </a:r>
            <a:r>
              <a:rPr lang="zh-CN" altLang="en-US" sz="1400" dirty="0">
                <a:latin typeface="苹方-简" panose="020B0400000000000000" charset="-122"/>
                <a:ea typeface="苹方-简" panose="020B0400000000000000" charset="-122"/>
              </a:rPr>
              <a:t>：表示filter block的索引数据在filter block中的偏移量；</a:t>
            </a:r>
          </a:p>
          <a:p>
            <a:pPr marL="285750" indent="-285750">
              <a:buFont typeface="Arial" panose="020B0604020202090204" pitchFamily="34" charset="0"/>
              <a:buChar char="•"/>
            </a:pPr>
            <a:r>
              <a:rPr lang="en-US" altLang="zh-CN" sz="1400" dirty="0">
                <a:solidFill>
                  <a:srgbClr val="FF0000"/>
                </a:solidFill>
                <a:latin typeface="苹方-简" panose="020B0400000000000000" charset="-122"/>
                <a:ea typeface="苹方-简" panose="020B0400000000000000" charset="-122"/>
              </a:rPr>
              <a:t>Base Lg</a:t>
            </a:r>
            <a:r>
              <a:rPr lang="zh-CN" altLang="en-US" sz="1400" dirty="0">
                <a:latin typeface="苹方-简" panose="020B0400000000000000" charset="-122"/>
                <a:ea typeface="苹方-简" panose="020B0400000000000000" charset="-122"/>
              </a:rPr>
              <a:t>：默认值为11，表示每2KB的数据，创建一个新的过滤器来存放过滤数据。</a:t>
            </a:r>
          </a:p>
          <a:p>
            <a:pPr marL="285750" indent="-285750">
              <a:buFont typeface="Arial" panose="020B0604020202090204" pitchFamily="34" charset="0"/>
              <a:buChar char="•"/>
            </a:pPr>
            <a:endParaRPr lang="zh-CN" altLang="en-US" sz="1400" dirty="0">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dirty="0">
              <a:latin typeface="苹方-简" panose="020B0400000000000000" charset="-122"/>
              <a:ea typeface="苹方-简" panose="020B0400000000000000" charset="-122"/>
            </a:endParaRPr>
          </a:p>
          <a:p>
            <a:pPr indent="0">
              <a:buFont typeface="Arial" panose="020B0604020202090204" pitchFamily="34" charset="0"/>
              <a:buNone/>
            </a:pPr>
            <a:r>
              <a:rPr lang="zh-CN" altLang="en-US" sz="1400" dirty="0">
                <a:latin typeface="苹方-简" panose="020B0400000000000000" charset="-122"/>
                <a:ea typeface="苹方-简" panose="020B0400000000000000" charset="-122"/>
              </a:rPr>
              <a:t>一个sstable只有一个filter block，其内存储了所有block的filter数据. 具体来说，filter_data_k 包含了所有起始位置处于 [base*k, base*(k+1)]范围内的block的key的集合的filter数据，按数据大小而非block切分主要是为了尽量均匀，以应对存在一些block的key很多，另一些block的key很少的情况。</a:t>
            </a:r>
          </a:p>
          <a:p>
            <a:pPr indent="0">
              <a:buFont typeface="Arial" panose="020B0604020202090204" pitchFamily="34" charset="0"/>
              <a:buNone/>
            </a:pPr>
            <a:endParaRPr lang="zh-CN" altLang="en-US" sz="1400" dirty="0">
              <a:latin typeface="苹方-简" panose="020B0400000000000000" charset="-122"/>
              <a:ea typeface="苹方-简" panose="020B04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meta index block</a:t>
            </a:r>
            <a:r>
              <a:rPr lang="zh-CN" altLang="en-US" sz="2800">
                <a:latin typeface="苹方-简" panose="020B0400000000000000" charset="-122"/>
                <a:ea typeface="苹方-简" panose="020B0400000000000000" charset="-122"/>
              </a:rPr>
              <a:t>结构：</a:t>
            </a:r>
          </a:p>
        </p:txBody>
      </p:sp>
      <p:sp>
        <p:nvSpPr>
          <p:cNvPr id="4" name="文本框 3"/>
          <p:cNvSpPr txBox="1"/>
          <p:nvPr/>
        </p:nvSpPr>
        <p:spPr>
          <a:xfrm>
            <a:off x="409575" y="1214755"/>
            <a:ext cx="9254490" cy="2306955"/>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meta index block用来存储filter block在整个sstable中的索引信息。</a:t>
            </a:r>
          </a:p>
          <a:p>
            <a:endParaRPr lang="zh-CN" altLang="en-US">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meta index block只存储一条记录：</a:t>
            </a:r>
          </a:p>
          <a:p>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solidFill>
                  <a:srgbClr val="FF0000"/>
                </a:solidFill>
                <a:latin typeface="苹方-简" panose="020B0400000000000000" charset="-122"/>
                <a:ea typeface="苹方-简" panose="020B0400000000000000" charset="-122"/>
              </a:rPr>
              <a:t>key：</a:t>
            </a:r>
            <a:r>
              <a:rPr lang="zh-CN" altLang="en-US">
                <a:latin typeface="苹方-简" panose="020B0400000000000000" charset="-122"/>
                <a:ea typeface="苹方-简" panose="020B0400000000000000" charset="-122"/>
              </a:rPr>
              <a:t>"filter."与过滤器名字组成的常量字符串</a:t>
            </a: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a:solidFill>
                  <a:srgbClr val="FF0000"/>
                </a:solidFill>
                <a:latin typeface="苹方-简" panose="020B0400000000000000" charset="-122"/>
                <a:ea typeface="苹方-简" panose="020B0400000000000000" charset="-122"/>
              </a:rPr>
              <a:t>value：</a:t>
            </a:r>
            <a:r>
              <a:rPr lang="zh-CN" altLang="en-US">
                <a:latin typeface="苹方-简" panose="020B0400000000000000" charset="-122"/>
                <a:ea typeface="苹方-简" panose="020B0400000000000000" charset="-122"/>
              </a:rPr>
              <a:t>filter block在sstable中的索引信息序列化后的内容，索引信息包括：（1）在sstable中的偏移量（2）数据长度。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过程 9"/>
          <p:cNvSpPr/>
          <p:nvPr/>
        </p:nvSpPr>
        <p:spPr>
          <a:xfrm>
            <a:off x="300101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253365" y="182880"/>
            <a:ext cx="706691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解决方案一：</a:t>
            </a:r>
            <a:r>
              <a:rPr lang="en-US" altLang="zh-CN" sz="2800">
                <a:latin typeface="苹方-简" panose="020B0400000000000000" charset="-122"/>
                <a:ea typeface="苹方-简" panose="020B0400000000000000" charset="-122"/>
              </a:rPr>
              <a:t>WAL(Write-ahead logging)</a:t>
            </a:r>
          </a:p>
        </p:txBody>
      </p:sp>
      <p:sp>
        <p:nvSpPr>
          <p:cNvPr id="4" name="流程图: 过程 3"/>
          <p:cNvSpPr/>
          <p:nvPr/>
        </p:nvSpPr>
        <p:spPr>
          <a:xfrm>
            <a:off x="322897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a=0</a:t>
            </a:r>
          </a:p>
        </p:txBody>
      </p:sp>
      <p:sp>
        <p:nvSpPr>
          <p:cNvPr id="6" name="流程图: 过程 5"/>
          <p:cNvSpPr/>
          <p:nvPr/>
        </p:nvSpPr>
        <p:spPr>
          <a:xfrm>
            <a:off x="322897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a=1</a:t>
            </a:r>
          </a:p>
        </p:txBody>
      </p:sp>
      <p:sp>
        <p:nvSpPr>
          <p:cNvPr id="7" name="流程图: 过程 6"/>
          <p:cNvSpPr/>
          <p:nvPr/>
        </p:nvSpPr>
        <p:spPr>
          <a:xfrm>
            <a:off x="322897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a=2</a:t>
            </a:r>
          </a:p>
        </p:txBody>
      </p:sp>
      <p:sp>
        <p:nvSpPr>
          <p:cNvPr id="8" name="流程图: 过程 7"/>
          <p:cNvSpPr/>
          <p:nvPr/>
        </p:nvSpPr>
        <p:spPr>
          <a:xfrm>
            <a:off x="322897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a=3</a:t>
            </a:r>
          </a:p>
        </p:txBody>
      </p:sp>
      <p:sp>
        <p:nvSpPr>
          <p:cNvPr id="9" name="流程图: 过程 8"/>
          <p:cNvSpPr/>
          <p:nvPr/>
        </p:nvSpPr>
        <p:spPr>
          <a:xfrm>
            <a:off x="324294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a=4</a:t>
            </a:r>
          </a:p>
        </p:txBody>
      </p:sp>
      <p:sp>
        <p:nvSpPr>
          <p:cNvPr id="11" name="文本框 10"/>
          <p:cNvSpPr txBox="1"/>
          <p:nvPr/>
        </p:nvSpPr>
        <p:spPr>
          <a:xfrm>
            <a:off x="3109595" y="5505450"/>
            <a:ext cx="1337945" cy="368300"/>
          </a:xfrm>
          <a:prstGeom prst="rect">
            <a:avLst/>
          </a:prstGeom>
          <a:noFill/>
        </p:spPr>
        <p:txBody>
          <a:bodyPr wrap="square" rtlCol="0">
            <a:spAutoFit/>
          </a:bodyPr>
          <a:lstStyle/>
          <a:p>
            <a:pPr algn="ctr"/>
            <a:r>
              <a:rPr lang="zh-CN" altLang="en-US">
                <a:solidFill>
                  <a:schemeClr val="bg1"/>
                </a:solidFill>
                <a:latin typeface="苹方-简" panose="020B0400000000000000" charset="-122"/>
                <a:ea typeface="苹方-简" panose="020B0400000000000000" charset="-122"/>
              </a:rPr>
              <a:t>磁盘</a:t>
            </a:r>
          </a:p>
        </p:txBody>
      </p:sp>
      <p:sp>
        <p:nvSpPr>
          <p:cNvPr id="12" name="下箭头 11"/>
          <p:cNvSpPr/>
          <p:nvPr/>
        </p:nvSpPr>
        <p:spPr>
          <a:xfrm>
            <a:off x="214185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1147445" y="1677035"/>
            <a:ext cx="613410" cy="3698240"/>
          </a:xfrm>
          <a:prstGeom prst="rect">
            <a:avLst/>
          </a:prstGeom>
          <a:noFill/>
        </p:spPr>
        <p:txBody>
          <a:bodyPr vert="eaVert" wrap="square" rtlCol="0">
            <a:spAutoFit/>
          </a:bodyPr>
          <a:lstStyle/>
          <a:p>
            <a:pPr algn="ctr"/>
            <a:r>
              <a:rPr lang="zh-CN" altLang="en-US" sz="2800">
                <a:latin typeface="苹方-简" panose="020B0400000000000000" charset="-122"/>
                <a:ea typeface="苹方-简" panose="020B0400000000000000" charset="-122"/>
              </a:rPr>
              <a:t>写入方向</a:t>
            </a:r>
          </a:p>
        </p:txBody>
      </p:sp>
      <p:sp>
        <p:nvSpPr>
          <p:cNvPr id="14" name="文本框 13"/>
          <p:cNvSpPr txBox="1"/>
          <p:nvPr/>
        </p:nvSpPr>
        <p:spPr>
          <a:xfrm>
            <a:off x="5502275" y="2510790"/>
            <a:ext cx="6101080" cy="2030095"/>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优点：</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数据写入速度最快；</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数据持久化。</a:t>
            </a: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缺点：</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无法处理读请求。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index block</a:t>
            </a:r>
            <a:r>
              <a:rPr lang="zh-CN" altLang="en-US" sz="2800">
                <a:latin typeface="苹方-简" panose="020B0400000000000000" charset="-122"/>
                <a:ea typeface="苹方-简" panose="020B0400000000000000" charset="-122"/>
              </a:rPr>
              <a:t>结构：</a:t>
            </a:r>
          </a:p>
        </p:txBody>
      </p:sp>
      <p:grpSp>
        <p:nvGrpSpPr>
          <p:cNvPr id="25" name="组合 24"/>
          <p:cNvGrpSpPr/>
          <p:nvPr/>
        </p:nvGrpSpPr>
        <p:grpSpPr>
          <a:xfrm>
            <a:off x="917575" y="1099185"/>
            <a:ext cx="3853180" cy="5287645"/>
            <a:chOff x="2652" y="1357"/>
            <a:chExt cx="6068" cy="8327"/>
          </a:xfrm>
        </p:grpSpPr>
        <p:sp>
          <p:nvSpPr>
            <p:cNvPr id="4" name="流程图: 过程 3"/>
            <p:cNvSpPr/>
            <p:nvPr/>
          </p:nvSpPr>
          <p:spPr>
            <a:xfrm>
              <a:off x="2652" y="2185"/>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Block 1</a:t>
              </a:r>
            </a:p>
          </p:txBody>
        </p:sp>
        <p:sp>
          <p:nvSpPr>
            <p:cNvPr id="6" name="流程图: 过程 5"/>
            <p:cNvSpPr/>
            <p:nvPr/>
          </p:nvSpPr>
          <p:spPr>
            <a:xfrm>
              <a:off x="2652" y="3189"/>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Block 2</a:t>
              </a:r>
            </a:p>
          </p:txBody>
        </p:sp>
        <p:sp>
          <p:nvSpPr>
            <p:cNvPr id="7" name="流程图: 过程 6"/>
            <p:cNvSpPr/>
            <p:nvPr/>
          </p:nvSpPr>
          <p:spPr>
            <a:xfrm>
              <a:off x="2652" y="4193"/>
              <a:ext cx="6069" cy="100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Block 3</a:t>
              </a:r>
            </a:p>
          </p:txBody>
        </p:sp>
        <p:sp>
          <p:nvSpPr>
            <p:cNvPr id="8" name="文本框 7"/>
            <p:cNvSpPr txBox="1"/>
            <p:nvPr/>
          </p:nvSpPr>
          <p:spPr>
            <a:xfrm>
              <a:off x="3978" y="1357"/>
              <a:ext cx="3690" cy="580"/>
            </a:xfrm>
            <a:prstGeom prst="rect">
              <a:avLst/>
            </a:prstGeom>
            <a:noFill/>
          </p:spPr>
          <p:txBody>
            <a:bodyPr wrap="square" rtlCol="0">
              <a:spAutoFit/>
            </a:bodyPr>
            <a:lstStyle/>
            <a:p>
              <a:r>
                <a:rPr lang="en-US" altLang="zh-CN"/>
                <a:t>Data Blocks</a:t>
              </a:r>
            </a:p>
          </p:txBody>
        </p:sp>
        <p:grpSp>
          <p:nvGrpSpPr>
            <p:cNvPr id="12" name="组合 11"/>
            <p:cNvGrpSpPr/>
            <p:nvPr/>
          </p:nvGrpSpPr>
          <p:grpSpPr>
            <a:xfrm>
              <a:off x="2652" y="6930"/>
              <a:ext cx="6068" cy="918"/>
              <a:chOff x="2652" y="6692"/>
              <a:chExt cx="6068" cy="918"/>
            </a:xfrm>
          </p:grpSpPr>
          <p:sp>
            <p:nvSpPr>
              <p:cNvPr id="9" name="流程图: 过程 8"/>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Max key 1</a:t>
                </a:r>
              </a:p>
            </p:txBody>
          </p:sp>
          <p:sp>
            <p:nvSpPr>
              <p:cNvPr id="10" name="流程图: 过程 9"/>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Offset</a:t>
                </a:r>
              </a:p>
            </p:txBody>
          </p:sp>
          <p:sp>
            <p:nvSpPr>
              <p:cNvPr id="11" name="流程图: 过程 10"/>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Length</a:t>
                </a:r>
              </a:p>
            </p:txBody>
          </p:sp>
        </p:grpSp>
        <p:grpSp>
          <p:nvGrpSpPr>
            <p:cNvPr id="13" name="组合 12"/>
            <p:cNvGrpSpPr/>
            <p:nvPr/>
          </p:nvGrpSpPr>
          <p:grpSpPr>
            <a:xfrm>
              <a:off x="2652" y="7848"/>
              <a:ext cx="6068" cy="918"/>
              <a:chOff x="2652" y="6692"/>
              <a:chExt cx="6068" cy="918"/>
            </a:xfrm>
          </p:grpSpPr>
          <p:sp>
            <p:nvSpPr>
              <p:cNvPr id="14" name="流程图: 过程 13"/>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Max key 2</a:t>
                </a:r>
              </a:p>
            </p:txBody>
          </p:sp>
          <p:sp>
            <p:nvSpPr>
              <p:cNvPr id="15" name="流程图: 过程 14"/>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Offset</a:t>
                </a:r>
              </a:p>
            </p:txBody>
          </p:sp>
          <p:sp>
            <p:nvSpPr>
              <p:cNvPr id="16" name="流程图: 过程 15"/>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Length</a:t>
                </a:r>
              </a:p>
            </p:txBody>
          </p:sp>
        </p:grpSp>
        <p:grpSp>
          <p:nvGrpSpPr>
            <p:cNvPr id="17" name="组合 16"/>
            <p:cNvGrpSpPr/>
            <p:nvPr/>
          </p:nvGrpSpPr>
          <p:grpSpPr>
            <a:xfrm>
              <a:off x="2652" y="8766"/>
              <a:ext cx="6068" cy="918"/>
              <a:chOff x="2652" y="6692"/>
              <a:chExt cx="6068" cy="918"/>
            </a:xfrm>
          </p:grpSpPr>
          <p:sp>
            <p:nvSpPr>
              <p:cNvPr id="18" name="流程图: 过程 17"/>
              <p:cNvSpPr/>
              <p:nvPr/>
            </p:nvSpPr>
            <p:spPr>
              <a:xfrm>
                <a:off x="2652" y="6692"/>
                <a:ext cx="2023" cy="91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Max key 3</a:t>
                </a:r>
              </a:p>
            </p:txBody>
          </p:sp>
          <p:sp>
            <p:nvSpPr>
              <p:cNvPr id="19" name="流程图: 过程 18"/>
              <p:cNvSpPr/>
              <p:nvPr/>
            </p:nvSpPr>
            <p:spPr>
              <a:xfrm>
                <a:off x="4675"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Offset</a:t>
                </a:r>
              </a:p>
            </p:txBody>
          </p:sp>
          <p:sp>
            <p:nvSpPr>
              <p:cNvPr id="20" name="流程图: 过程 19"/>
              <p:cNvSpPr/>
              <p:nvPr/>
            </p:nvSpPr>
            <p:spPr>
              <a:xfrm>
                <a:off x="6698" y="6692"/>
                <a:ext cx="2023" cy="91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Length</a:t>
                </a:r>
              </a:p>
            </p:txBody>
          </p:sp>
        </p:grpSp>
        <p:sp>
          <p:nvSpPr>
            <p:cNvPr id="21" name="文本框 20"/>
            <p:cNvSpPr txBox="1"/>
            <p:nvPr/>
          </p:nvSpPr>
          <p:spPr>
            <a:xfrm>
              <a:off x="3841" y="6061"/>
              <a:ext cx="3690" cy="580"/>
            </a:xfrm>
            <a:prstGeom prst="rect">
              <a:avLst/>
            </a:prstGeom>
            <a:noFill/>
          </p:spPr>
          <p:txBody>
            <a:bodyPr wrap="square" rtlCol="0">
              <a:spAutoFit/>
            </a:bodyPr>
            <a:lstStyle/>
            <a:p>
              <a:r>
                <a:rPr lang="en-US" altLang="zh-CN"/>
                <a:t>Index Blocks</a:t>
              </a:r>
            </a:p>
          </p:txBody>
        </p:sp>
        <p:cxnSp>
          <p:nvCxnSpPr>
            <p:cNvPr id="22" name="肘形连接符 21"/>
            <p:cNvCxnSpPr>
              <a:stCxn id="18" idx="1"/>
              <a:endCxn id="7" idx="1"/>
            </p:cNvCxnSpPr>
            <p:nvPr/>
          </p:nvCxnSpPr>
          <p:spPr>
            <a:xfrm rot="10800000">
              <a:off x="2652" y="4695"/>
              <a:ext cx="5" cy="4530"/>
            </a:xfrm>
            <a:prstGeom prst="bentConnector3">
              <a:avLst>
                <a:gd name="adj1" fmla="val 1576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4" idx="1"/>
              <a:endCxn id="6" idx="1"/>
            </p:cNvCxnSpPr>
            <p:nvPr/>
          </p:nvCxnSpPr>
          <p:spPr>
            <a:xfrm rot="10800000">
              <a:off x="2652" y="3691"/>
              <a:ext cx="5" cy="4616"/>
            </a:xfrm>
            <a:prstGeom prst="bentConnector3">
              <a:avLst>
                <a:gd name="adj1" fmla="val 1542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1"/>
              <a:endCxn id="4" idx="1"/>
            </p:cNvCxnSpPr>
            <p:nvPr/>
          </p:nvCxnSpPr>
          <p:spPr>
            <a:xfrm rot="10800000">
              <a:off x="2652" y="2687"/>
              <a:ext cx="5" cy="4702"/>
            </a:xfrm>
            <a:prstGeom prst="bentConnector3">
              <a:avLst>
                <a:gd name="adj1" fmla="val 1542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5005070" y="911860"/>
            <a:ext cx="6924675" cy="4062651"/>
          </a:xfrm>
          <a:prstGeom prst="rect">
            <a:avLst/>
          </a:prstGeom>
          <a:noFill/>
        </p:spPr>
        <p:txBody>
          <a:bodyPr wrap="square" rtlCol="0">
            <a:spAutoFit/>
          </a:bodyPr>
          <a:lstStyle/>
          <a:p>
            <a:r>
              <a:rPr lang="zh-CN" altLang="en-US" sz="1600" dirty="0">
                <a:latin typeface="苹方-简" panose="020B0400000000000000" charset="-122"/>
                <a:ea typeface="苹方-简" panose="020B0400000000000000" charset="-122"/>
              </a:rPr>
              <a:t>与meta index block类似，index block用来存储所有data block的相关索引信息。</a:t>
            </a:r>
          </a:p>
          <a:p>
            <a:endParaRPr lang="zh-CN" altLang="en-US" sz="1600" dirty="0">
              <a:latin typeface="苹方-简" panose="020B0400000000000000" charset="-122"/>
              <a:ea typeface="苹方-简" panose="020B0400000000000000" charset="-122"/>
            </a:endParaRPr>
          </a:p>
          <a:p>
            <a:r>
              <a:rPr lang="zh-CN" altLang="en-US" sz="1600" dirty="0">
                <a:latin typeface="苹方-简" panose="020B0400000000000000" charset="-122"/>
                <a:ea typeface="苹方-简" panose="020B0400000000000000" charset="-122"/>
              </a:rPr>
              <a:t>indexblock包含若干条记录，每一条记录代表一个data block的索引信息。</a:t>
            </a:r>
          </a:p>
          <a:p>
            <a:endParaRPr lang="zh-CN" altLang="en-US" sz="1600" dirty="0">
              <a:latin typeface="苹方-简" panose="020B0400000000000000" charset="-122"/>
              <a:ea typeface="苹方-简" panose="020B0400000000000000" charset="-122"/>
            </a:endParaRPr>
          </a:p>
          <a:p>
            <a:r>
              <a:rPr lang="zh-CN" altLang="en-US" sz="1600" dirty="0">
                <a:latin typeface="苹方-简" panose="020B0400000000000000" charset="-122"/>
                <a:ea typeface="苹方-简" panose="020B0400000000000000" charset="-122"/>
              </a:rPr>
              <a:t>一条索引包括以下内容：</a:t>
            </a:r>
          </a:p>
          <a:p>
            <a:endParaRPr lang="zh-CN" altLang="en-US" sz="1600" dirty="0">
              <a:latin typeface="苹方-简" panose="020B0400000000000000" charset="-122"/>
              <a:ea typeface="苹方-简" panose="020B0400000000000000" charset="-122"/>
            </a:endParaRPr>
          </a:p>
          <a:p>
            <a:pPr marL="342900" indent="-342900">
              <a:buFontTx/>
              <a:buAutoNum type="arabicPeriod"/>
            </a:pPr>
            <a:r>
              <a:rPr lang="zh-CN" altLang="en-US" sz="1600" dirty="0">
                <a:latin typeface="苹方-简" panose="020B0400000000000000" charset="-122"/>
                <a:ea typeface="苹方-简" panose="020B0400000000000000" charset="-122"/>
              </a:rPr>
              <a:t>data block i 中最大的key值；（其实是</a:t>
            </a:r>
            <a:r>
              <a:rPr lang="en" altLang="zh-CN" sz="1800" dirty="0">
                <a:solidFill>
                  <a:srgbClr val="A9B7C6"/>
                </a:solidFill>
                <a:effectLst/>
                <a:latin typeface="JetBrains Mono"/>
              </a:rPr>
              <a:t>separator</a:t>
            </a:r>
            <a:r>
              <a:rPr lang="zh-CN" altLang="en-US" sz="1800" dirty="0">
                <a:solidFill>
                  <a:srgbClr val="A9B7C6"/>
                </a:solidFill>
                <a:effectLst/>
                <a:latin typeface="JetBrains Mono"/>
              </a:rPr>
              <a:t>，</a:t>
            </a:r>
            <a:r>
              <a:rPr lang="en" altLang="zh-CN" sz="1800" dirty="0">
                <a:solidFill>
                  <a:srgbClr val="808080"/>
                </a:solidFill>
                <a:effectLst/>
                <a:latin typeface="JetBrains Mono"/>
              </a:rPr>
              <a:t> dock, duck =&gt; e</a:t>
            </a:r>
            <a:r>
              <a:rPr lang="zh-CN" altLang="en-US" sz="1600" dirty="0">
                <a:latin typeface="苹方-简" panose="020B0400000000000000" charset="-122"/>
                <a:ea typeface="苹方-简" panose="020B0400000000000000" charset="-122"/>
              </a:rPr>
              <a:t>）</a:t>
            </a:r>
          </a:p>
          <a:p>
            <a:pPr marL="342900" indent="-342900">
              <a:buAutoNum type="arabicPeriod"/>
            </a:pPr>
            <a:r>
              <a:rPr lang="zh-CN" altLang="en-US" sz="1600" dirty="0">
                <a:latin typeface="苹方-简" panose="020B0400000000000000" charset="-122"/>
                <a:ea typeface="苹方-简" panose="020B0400000000000000" charset="-122"/>
              </a:rPr>
              <a:t>该data block起始地址在sstable中的偏移量；</a:t>
            </a:r>
          </a:p>
          <a:p>
            <a:pPr marL="342900" indent="-342900">
              <a:buAutoNum type="arabicPeriod"/>
            </a:pPr>
            <a:r>
              <a:rPr lang="zh-CN" altLang="en-US" sz="1600" dirty="0">
                <a:latin typeface="苹方-简" panose="020B0400000000000000" charset="-122"/>
                <a:ea typeface="苹方-简" panose="020B0400000000000000" charset="-122"/>
              </a:rPr>
              <a:t>该data block的大小；</a:t>
            </a:r>
          </a:p>
          <a:p>
            <a:pPr marL="342900" indent="-342900">
              <a:buAutoNum type="arabicPeriod"/>
            </a:pPr>
            <a:endParaRPr lang="zh-CN" altLang="en-US" sz="1600" dirty="0">
              <a:latin typeface="苹方-简" panose="020B0400000000000000" charset="-122"/>
              <a:ea typeface="苹方-简" panose="020B0400000000000000" charset="-122"/>
            </a:endParaRPr>
          </a:p>
          <a:p>
            <a:pPr marL="342900" indent="-342900">
              <a:buAutoNum type="arabicPeriod"/>
            </a:pPr>
            <a:endParaRPr lang="zh-CN" altLang="en-US" sz="1600" dirty="0">
              <a:latin typeface="苹方-简" panose="020B0400000000000000" charset="-122"/>
              <a:ea typeface="苹方-简" panose="020B0400000000000000" charset="-122"/>
            </a:endParaRPr>
          </a:p>
          <a:p>
            <a:pPr indent="0">
              <a:buNone/>
            </a:pPr>
            <a:r>
              <a:rPr lang="zh-CN" altLang="en-US" sz="1600" dirty="0">
                <a:latin typeface="苹方-简" panose="020B0400000000000000" charset="-122"/>
                <a:ea typeface="苹方-简" panose="020B0400000000000000" charset="-122"/>
              </a:rPr>
              <a:t>其中，data block i最大的key值还是index block中该条记录的key值。</a:t>
            </a:r>
          </a:p>
          <a:p>
            <a:pPr indent="0">
              <a:buNone/>
            </a:pPr>
            <a:endParaRPr lang="zh-CN" altLang="en-US" sz="1600" dirty="0">
              <a:latin typeface="苹方-简" panose="020B0400000000000000" charset="-122"/>
              <a:ea typeface="苹方-简" panose="020B0400000000000000" charset="-122"/>
            </a:endParaRPr>
          </a:p>
          <a:p>
            <a:pPr indent="0">
              <a:buNone/>
            </a:pPr>
            <a:r>
              <a:rPr lang="zh-CN" altLang="en-US" sz="1600" dirty="0">
                <a:latin typeface="苹方-简" panose="020B0400000000000000" charset="-122"/>
                <a:ea typeface="苹方-简" panose="020B0400000000000000" charset="-122"/>
              </a:rPr>
              <a:t>如此设计的目的是，依次比较index block中记录信息的key值即可实现快速定位目标数据在哪个data block中。</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footer</a:t>
            </a:r>
            <a:r>
              <a:rPr lang="zh-CN" altLang="en-US" sz="2800">
                <a:latin typeface="苹方-简" panose="020B0400000000000000" charset="-122"/>
                <a:ea typeface="苹方-简" panose="020B0400000000000000" charset="-122"/>
              </a:rPr>
              <a:t>结构：</a:t>
            </a:r>
          </a:p>
        </p:txBody>
      </p:sp>
      <p:grpSp>
        <p:nvGrpSpPr>
          <p:cNvPr id="9" name="组合 8"/>
          <p:cNvGrpSpPr/>
          <p:nvPr/>
        </p:nvGrpSpPr>
        <p:grpSpPr>
          <a:xfrm>
            <a:off x="495935" y="2199640"/>
            <a:ext cx="3528060" cy="2458720"/>
            <a:chOff x="866" y="1593"/>
            <a:chExt cx="5556" cy="3872"/>
          </a:xfrm>
        </p:grpSpPr>
        <p:sp>
          <p:nvSpPr>
            <p:cNvPr id="4" name="流程图: 过程 3"/>
            <p:cNvSpPr/>
            <p:nvPr/>
          </p:nvSpPr>
          <p:spPr>
            <a:xfrm>
              <a:off x="866" y="1593"/>
              <a:ext cx="5556" cy="968"/>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Meta index block's index</a:t>
              </a:r>
            </a:p>
          </p:txBody>
        </p:sp>
        <p:sp>
          <p:nvSpPr>
            <p:cNvPr id="6" name="流程图: 过程 5"/>
            <p:cNvSpPr/>
            <p:nvPr/>
          </p:nvSpPr>
          <p:spPr>
            <a:xfrm>
              <a:off x="866" y="2561"/>
              <a:ext cx="5556" cy="968"/>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Index block's index</a:t>
              </a:r>
            </a:p>
          </p:txBody>
        </p:sp>
        <p:sp>
          <p:nvSpPr>
            <p:cNvPr id="7" name="流程图: 过程 6"/>
            <p:cNvSpPr/>
            <p:nvPr/>
          </p:nvSpPr>
          <p:spPr>
            <a:xfrm>
              <a:off x="866" y="3529"/>
              <a:ext cx="5556" cy="968"/>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Padding</a:t>
              </a:r>
            </a:p>
          </p:txBody>
        </p:sp>
        <p:sp>
          <p:nvSpPr>
            <p:cNvPr id="8" name="流程图: 过程 7"/>
            <p:cNvSpPr/>
            <p:nvPr/>
          </p:nvSpPr>
          <p:spPr>
            <a:xfrm>
              <a:off x="866" y="4497"/>
              <a:ext cx="5556" cy="968"/>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Magic</a:t>
              </a:r>
            </a:p>
          </p:txBody>
        </p:sp>
      </p:grpSp>
      <p:sp>
        <p:nvSpPr>
          <p:cNvPr id="11" name="文本框 10"/>
          <p:cNvSpPr txBox="1"/>
          <p:nvPr/>
        </p:nvSpPr>
        <p:spPr>
          <a:xfrm>
            <a:off x="4476750" y="2521585"/>
            <a:ext cx="6924675" cy="1814830"/>
          </a:xfrm>
          <a:prstGeom prst="rect">
            <a:avLst/>
          </a:prstGeom>
          <a:noFill/>
        </p:spPr>
        <p:txBody>
          <a:bodyPr wrap="square" rtlCol="0">
            <a:spAutoFit/>
          </a:bodyPr>
          <a:lstStyle/>
          <a:p>
            <a:r>
              <a:rPr lang="en-US" altLang="zh-CN" sz="1600">
                <a:latin typeface="苹方-简" panose="020B0400000000000000" charset="-122"/>
                <a:ea typeface="苹方-简" panose="020B0400000000000000" charset="-122"/>
              </a:rPr>
              <a:t>footer</a:t>
            </a:r>
            <a:r>
              <a:rPr lang="zh-CN" altLang="en-US" sz="1600">
                <a:latin typeface="苹方-简" panose="020B0400000000000000" charset="-122"/>
                <a:ea typeface="苹方-简" panose="020B0400000000000000" charset="-122"/>
              </a:rPr>
              <a:t>大小固定，为</a:t>
            </a:r>
            <a:r>
              <a:rPr lang="en-US" altLang="zh-CN" sz="1600">
                <a:latin typeface="苹方-简" panose="020B0400000000000000" charset="-122"/>
                <a:ea typeface="苹方-简" panose="020B0400000000000000" charset="-122"/>
              </a:rPr>
              <a:t>48 bytes</a:t>
            </a:r>
            <a:r>
              <a:rPr lang="zh-CN" altLang="en-US" sz="1600">
                <a:latin typeface="苹方-简" panose="020B0400000000000000" charset="-122"/>
                <a:ea typeface="苹方-简" panose="020B0400000000000000" charset="-122"/>
              </a:rPr>
              <a:t>。</a:t>
            </a:r>
          </a:p>
          <a:p>
            <a:endParaRPr lang="zh-CN" altLang="en-US" sz="1600">
              <a:latin typeface="苹方-简" panose="020B0400000000000000" charset="-122"/>
              <a:ea typeface="苹方-简" panose="020B0400000000000000" charset="-122"/>
            </a:endParaRP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Meta index block's index</a:t>
            </a:r>
            <a:r>
              <a:rPr lang="zh-CN" altLang="en-US" sz="1600">
                <a:latin typeface="苹方-简" panose="020B0400000000000000" charset="-122"/>
                <a:ea typeface="苹方-简" panose="020B0400000000000000" charset="-122"/>
              </a:rPr>
              <a:t>：存储</a:t>
            </a:r>
            <a:r>
              <a:rPr lang="en-US" altLang="zh-CN" sz="1600">
                <a:latin typeface="苹方-简" panose="020B0400000000000000" charset="-122"/>
                <a:ea typeface="苹方-简" panose="020B0400000000000000" charset="-122"/>
              </a:rPr>
              <a:t>meta index block</a:t>
            </a:r>
            <a:r>
              <a:rPr lang="zh-CN" altLang="en-US" sz="1600">
                <a:latin typeface="苹方-简" panose="020B0400000000000000" charset="-122"/>
                <a:ea typeface="苹方-简" panose="020B0400000000000000" charset="-122"/>
              </a:rPr>
              <a:t>在</a:t>
            </a:r>
            <a:r>
              <a:rPr lang="en-US" altLang="zh-CN" sz="1600">
                <a:latin typeface="苹方-简" panose="020B0400000000000000" charset="-122"/>
                <a:ea typeface="苹方-简" panose="020B0400000000000000" charset="-122"/>
              </a:rPr>
              <a:t>sstable</a:t>
            </a:r>
            <a:r>
              <a:rPr lang="zh-CN" altLang="en-US" sz="1600">
                <a:latin typeface="苹方-简" panose="020B0400000000000000" charset="-122"/>
                <a:ea typeface="苹方-简" panose="020B0400000000000000" charset="-122"/>
              </a:rPr>
              <a:t>中的索引信息；</a:t>
            </a: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Index block's index</a:t>
            </a:r>
            <a:r>
              <a:rPr lang="zh-CN" altLang="en-US" sz="1600">
                <a:latin typeface="苹方-简" panose="020B0400000000000000" charset="-122"/>
                <a:ea typeface="苹方-简" panose="020B0400000000000000" charset="-122"/>
              </a:rPr>
              <a:t>：存储</a:t>
            </a:r>
            <a:r>
              <a:rPr lang="en-US" altLang="zh-CN" sz="1600">
                <a:latin typeface="苹方-简" panose="020B0400000000000000" charset="-122"/>
                <a:ea typeface="苹方-简" panose="020B0400000000000000" charset="-122"/>
              </a:rPr>
              <a:t>index block</a:t>
            </a:r>
            <a:r>
              <a:rPr lang="zh-CN" altLang="en-US" sz="1600">
                <a:latin typeface="苹方-简" panose="020B0400000000000000" charset="-122"/>
                <a:ea typeface="苹方-简" panose="020B0400000000000000" charset="-122"/>
              </a:rPr>
              <a:t>在</a:t>
            </a:r>
            <a:r>
              <a:rPr lang="en-US" altLang="zh-CN" sz="1600">
                <a:latin typeface="苹方-简" panose="020B0400000000000000" charset="-122"/>
                <a:ea typeface="苹方-简" panose="020B0400000000000000" charset="-122"/>
              </a:rPr>
              <a:t>sstable</a:t>
            </a:r>
            <a:r>
              <a:rPr lang="zh-CN" altLang="en-US" sz="1600">
                <a:latin typeface="苹方-简" panose="020B0400000000000000" charset="-122"/>
                <a:ea typeface="苹方-简" panose="020B0400000000000000" charset="-122"/>
              </a:rPr>
              <a:t>中的索引信息；</a:t>
            </a: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Padding</a:t>
            </a:r>
            <a:r>
              <a:rPr lang="zh-CN" altLang="en-US" sz="1600">
                <a:latin typeface="苹方-简" panose="020B0400000000000000" charset="-122"/>
                <a:ea typeface="苹方-简" panose="020B0400000000000000" charset="-122"/>
              </a:rPr>
              <a:t>：占位符；</a:t>
            </a:r>
          </a:p>
          <a:p>
            <a:pPr marL="285750" indent="-285750">
              <a:buFont typeface="Arial" panose="020B0604020202090204" pitchFamily="34" charset="0"/>
              <a:buChar char="•"/>
            </a:pPr>
            <a:r>
              <a:rPr lang="en-US" altLang="zh-CN" sz="1600">
                <a:latin typeface="苹方-简" panose="020B0400000000000000" charset="-122"/>
                <a:ea typeface="苹方-简" panose="020B0400000000000000" charset="-122"/>
              </a:rPr>
              <a:t>Magic</a:t>
            </a:r>
            <a:r>
              <a:rPr lang="zh-CN" altLang="en-US" sz="1600">
                <a:latin typeface="苹方-简" panose="020B0400000000000000" charset="-122"/>
                <a:ea typeface="苹方-简" panose="020B0400000000000000" charset="-122"/>
              </a:rPr>
              <a:t>：魔数。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sstable-writer</a:t>
            </a:r>
            <a:r>
              <a:rPr lang="zh-CN" altLang="en-US" sz="2800">
                <a:latin typeface="苹方-简" panose="020B0400000000000000" charset="-122"/>
                <a:ea typeface="苹方-简" panose="020B0400000000000000" charset="-122"/>
              </a:rPr>
              <a:t>数据结构：</a:t>
            </a:r>
          </a:p>
        </p:txBody>
      </p:sp>
      <p:grpSp>
        <p:nvGrpSpPr>
          <p:cNvPr id="8" name="组合 7"/>
          <p:cNvGrpSpPr/>
          <p:nvPr/>
        </p:nvGrpSpPr>
        <p:grpSpPr>
          <a:xfrm>
            <a:off x="253365" y="1680845"/>
            <a:ext cx="2320290" cy="1948815"/>
            <a:chOff x="399" y="1340"/>
            <a:chExt cx="3654" cy="3069"/>
          </a:xfrm>
        </p:grpSpPr>
        <p:sp>
          <p:nvSpPr>
            <p:cNvPr id="7" name="流程图: 过程 6"/>
            <p:cNvSpPr/>
            <p:nvPr/>
          </p:nvSpPr>
          <p:spPr>
            <a:xfrm>
              <a:off x="399" y="1340"/>
              <a:ext cx="365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leveldb.tWriter</a:t>
              </a:r>
            </a:p>
          </p:txBody>
        </p:sp>
        <p:sp>
          <p:nvSpPr>
            <p:cNvPr id="4" name="流程图: 过程 3"/>
            <p:cNvSpPr/>
            <p:nvPr/>
          </p:nvSpPr>
          <p:spPr>
            <a:xfrm>
              <a:off x="399" y="1789"/>
              <a:ext cx="3653"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t: *tOps</a:t>
              </a:r>
            </a:p>
            <a:p>
              <a:pPr algn="l"/>
              <a:r>
                <a:rPr lang="en-US" altLang="zh-CN" sz="900"/>
                <a:t>- fd: storage.FileDesc</a:t>
              </a:r>
            </a:p>
            <a:p>
              <a:pPr algn="l"/>
              <a:r>
                <a:rPr lang="en-US" altLang="zh-CN" sz="900"/>
                <a:t>- w: storage.Writer</a:t>
              </a:r>
            </a:p>
            <a:p>
              <a:pPr algn="l"/>
              <a:r>
                <a:rPr lang="en-US" altLang="zh-CN" sz="900"/>
                <a:t>- tw: *table.Writer</a:t>
              </a:r>
            </a:p>
            <a:p>
              <a:pPr algn="l"/>
              <a:r>
                <a:rPr lang="en-US" altLang="zh-CN" sz="900"/>
                <a:t>- first: []byte</a:t>
              </a:r>
            </a:p>
            <a:p>
              <a:pPr algn="l"/>
              <a:r>
                <a:rPr lang="en-US" altLang="zh-CN" sz="900"/>
                <a:t>- last: []byte</a:t>
              </a:r>
            </a:p>
          </p:txBody>
        </p:sp>
        <p:sp>
          <p:nvSpPr>
            <p:cNvPr id="6" name="流程图: 过程 5"/>
            <p:cNvSpPr/>
            <p:nvPr/>
          </p:nvSpPr>
          <p:spPr>
            <a:xfrm>
              <a:off x="399" y="3099"/>
              <a:ext cx="3654"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append(key: []value, value: []value): error</a:t>
              </a:r>
            </a:p>
            <a:p>
              <a:pPr algn="l"/>
              <a:r>
                <a:rPr lang="en-US" altLang="zh-CN" sz="900"/>
                <a:t>- empty(): bool</a:t>
              </a:r>
            </a:p>
            <a:p>
              <a:pPr algn="l"/>
              <a:r>
                <a:rPr lang="en-US" altLang="zh-CN" sz="900"/>
                <a:t>- close()</a:t>
              </a:r>
            </a:p>
            <a:p>
              <a:pPr algn="l"/>
              <a:r>
                <a:rPr lang="en-US" altLang="zh-CN" sz="900"/>
                <a:t>- finish(): (f: *tFile, err: error)</a:t>
              </a:r>
            </a:p>
            <a:p>
              <a:pPr algn="l"/>
              <a:r>
                <a:rPr lang="en-US" altLang="zh-CN" sz="900"/>
                <a:t>- drop()</a:t>
              </a:r>
            </a:p>
          </p:txBody>
        </p:sp>
      </p:grpSp>
      <p:grpSp>
        <p:nvGrpSpPr>
          <p:cNvPr id="12" name="组合 11"/>
          <p:cNvGrpSpPr/>
          <p:nvPr/>
        </p:nvGrpSpPr>
        <p:grpSpPr>
          <a:xfrm>
            <a:off x="5939155" y="300990"/>
            <a:ext cx="2320290" cy="3683635"/>
            <a:chOff x="7521" y="1298"/>
            <a:chExt cx="3654" cy="5801"/>
          </a:xfrm>
        </p:grpSpPr>
        <p:sp>
          <p:nvSpPr>
            <p:cNvPr id="9" name="流程图: 过程 8"/>
            <p:cNvSpPr/>
            <p:nvPr/>
          </p:nvSpPr>
          <p:spPr>
            <a:xfrm>
              <a:off x="7521" y="1298"/>
              <a:ext cx="365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table.Writer</a:t>
              </a:r>
            </a:p>
          </p:txBody>
        </p:sp>
        <p:sp>
          <p:nvSpPr>
            <p:cNvPr id="10" name="流程图: 过程 9"/>
            <p:cNvSpPr/>
            <p:nvPr/>
          </p:nvSpPr>
          <p:spPr>
            <a:xfrm>
              <a:off x="7522" y="1747"/>
              <a:ext cx="3653" cy="339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writer: io.Writer</a:t>
              </a:r>
            </a:p>
            <a:p>
              <a:pPr algn="l"/>
              <a:r>
                <a:rPr lang="en-US" altLang="zh-CN" sz="900"/>
                <a:t>- err: error</a:t>
              </a:r>
            </a:p>
            <a:p>
              <a:pPr algn="l"/>
              <a:r>
                <a:rPr lang="en-US" altLang="zh-CN" sz="900"/>
                <a:t>- cmp: comparer.Comparer</a:t>
              </a:r>
            </a:p>
            <a:p>
              <a:pPr algn="l"/>
              <a:r>
                <a:rPr lang="en-US" altLang="zh-CN" sz="900"/>
                <a:t>- filter: filter.Filter</a:t>
              </a:r>
            </a:p>
            <a:p>
              <a:pPr algn="l"/>
              <a:r>
                <a:rPr lang="en-US" altLang="zh-CN" sz="900"/>
                <a:t>- compression: opt.Compression</a:t>
              </a:r>
            </a:p>
            <a:p>
              <a:pPr algn="l"/>
              <a:r>
                <a:rPr lang="en-US" altLang="zh-CN" sz="900"/>
                <a:t>- blockSize: int</a:t>
              </a:r>
            </a:p>
            <a:p>
              <a:pPr algn="l"/>
              <a:r>
                <a:rPr lang="en-US" altLang="zh-CN" sz="900"/>
                <a:t>- dataBlock: blockWriter</a:t>
              </a:r>
            </a:p>
            <a:p>
              <a:pPr algn="l"/>
              <a:r>
                <a:rPr lang="en-US" altLang="zh-CN" sz="900"/>
                <a:t>- indexBlock: blockWriter</a:t>
              </a:r>
            </a:p>
            <a:p>
              <a:pPr algn="l"/>
              <a:r>
                <a:rPr lang="en-US" altLang="zh-CN" sz="900"/>
                <a:t>- filterBlock: filterWriter</a:t>
              </a:r>
            </a:p>
            <a:p>
              <a:pPr algn="l"/>
              <a:r>
                <a:rPr lang="en-US" altLang="zh-CN" sz="900"/>
                <a:t>- pendingBH: blockHandle</a:t>
              </a:r>
            </a:p>
            <a:p>
              <a:pPr algn="l"/>
              <a:r>
                <a:rPr lang="en-US" altLang="zh-CN" sz="900"/>
                <a:t>- offset: uint64</a:t>
              </a:r>
            </a:p>
            <a:p>
              <a:pPr algn="l"/>
              <a:r>
                <a:rPr lang="en-US" altLang="zh-CN" sz="900"/>
                <a:t>- nEntries: int</a:t>
              </a:r>
            </a:p>
            <a:p>
              <a:pPr algn="l"/>
              <a:r>
                <a:rPr lang="en-US" altLang="zh-CN" sz="900"/>
                <a:t>- scratch: [50]byte</a:t>
              </a:r>
            </a:p>
            <a:p>
              <a:pPr algn="l"/>
              <a:r>
                <a:rPr lang="en-US" altLang="zh-CN" sz="900"/>
                <a:t>- compareScratch: []byte</a:t>
              </a:r>
            </a:p>
            <a:p>
              <a:pPr algn="l"/>
              <a:r>
                <a:rPr lang="en-US" altLang="zh-CN" sz="900"/>
                <a:t>- compressionScratch: []byte</a:t>
              </a:r>
            </a:p>
          </p:txBody>
        </p:sp>
        <p:sp>
          <p:nvSpPr>
            <p:cNvPr id="11" name="流程图: 过程 10"/>
            <p:cNvSpPr/>
            <p:nvPr/>
          </p:nvSpPr>
          <p:spPr>
            <a:xfrm>
              <a:off x="7521" y="5143"/>
              <a:ext cx="3653" cy="195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writeBlock(buf: *util.Buffer, compression: opt.Compression): (blockHandle, error)</a:t>
              </a:r>
            </a:p>
            <a:p>
              <a:pPr algn="l"/>
              <a:r>
                <a:rPr lang="en-US" altLang="zh-CN" sz="900"/>
                <a:t>- flushPendingBH(key: []byte)</a:t>
              </a:r>
            </a:p>
            <a:p>
              <a:pPr algn="l"/>
              <a:r>
                <a:rPr lang="en-US" altLang="zh-CN" sz="900"/>
                <a:t>- finishBlock(): error</a:t>
              </a:r>
            </a:p>
            <a:p>
              <a:pPr algn="l"/>
              <a:r>
                <a:rPr lang="en-US" altLang="zh-CN" sz="900"/>
                <a:t>+ Append(key: []byte, value: []byte): error</a:t>
              </a:r>
            </a:p>
            <a:p>
              <a:pPr algn="l"/>
              <a:r>
                <a:rPr lang="en-US" altLang="zh-CN" sz="900"/>
                <a:t>+ BlocksLen(): int</a:t>
              </a:r>
            </a:p>
            <a:p>
              <a:pPr algn="l"/>
              <a:r>
                <a:rPr lang="en-US" altLang="zh-CN" sz="900"/>
                <a:t>+ EntriesLen(): int</a:t>
              </a:r>
            </a:p>
            <a:p>
              <a:pPr algn="l"/>
              <a:r>
                <a:rPr lang="en-US" altLang="zh-CN" sz="900"/>
                <a:t>+ BytesLen(): int</a:t>
              </a:r>
            </a:p>
            <a:p>
              <a:pPr algn="l"/>
              <a:r>
                <a:rPr lang="en-US" altLang="zh-CN" sz="900"/>
                <a:t>+ Close(): error</a:t>
              </a:r>
            </a:p>
          </p:txBody>
        </p:sp>
      </p:grpSp>
      <p:grpSp>
        <p:nvGrpSpPr>
          <p:cNvPr id="16" name="组合 15"/>
          <p:cNvGrpSpPr/>
          <p:nvPr/>
        </p:nvGrpSpPr>
        <p:grpSpPr>
          <a:xfrm>
            <a:off x="253365" y="4864100"/>
            <a:ext cx="1951990" cy="1718945"/>
            <a:chOff x="398" y="6979"/>
            <a:chExt cx="3074" cy="2707"/>
          </a:xfrm>
        </p:grpSpPr>
        <p:sp>
          <p:nvSpPr>
            <p:cNvPr id="13" name="流程图: 过程 12"/>
            <p:cNvSpPr/>
            <p:nvPr/>
          </p:nvSpPr>
          <p:spPr>
            <a:xfrm>
              <a:off x="398" y="6979"/>
              <a:ext cx="3073"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table.blockWriter</a:t>
              </a:r>
            </a:p>
          </p:txBody>
        </p:sp>
        <p:sp>
          <p:nvSpPr>
            <p:cNvPr id="14" name="流程图: 过程 13"/>
            <p:cNvSpPr/>
            <p:nvPr/>
          </p:nvSpPr>
          <p:spPr>
            <a:xfrm>
              <a:off x="398" y="7428"/>
              <a:ext cx="3073" cy="131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restartInterval: int</a:t>
              </a:r>
            </a:p>
            <a:p>
              <a:pPr algn="l"/>
              <a:r>
                <a:rPr lang="en-US" altLang="zh-CN" sz="900"/>
                <a:t>- buf: util.Buffer</a:t>
              </a:r>
            </a:p>
            <a:p>
              <a:pPr algn="l"/>
              <a:r>
                <a:rPr lang="en-US" altLang="zh-CN" sz="900"/>
                <a:t>- nEntries: int</a:t>
              </a:r>
            </a:p>
            <a:p>
              <a:pPr algn="l"/>
              <a:r>
                <a:rPr lang="en-US" altLang="zh-CN" sz="900"/>
                <a:t>- prevKey: []byte</a:t>
              </a:r>
            </a:p>
            <a:p>
              <a:pPr algn="l"/>
              <a:r>
                <a:rPr lang="en-US" altLang="zh-CN" sz="900"/>
                <a:t>- restarts: []uint32</a:t>
              </a:r>
            </a:p>
            <a:p>
              <a:pPr algn="l"/>
              <a:r>
                <a:rPr lang="en-US" altLang="zh-CN" sz="900"/>
                <a:t>- scratch: []byte</a:t>
              </a:r>
            </a:p>
          </p:txBody>
        </p:sp>
        <p:sp>
          <p:nvSpPr>
            <p:cNvPr id="15" name="流程图: 过程 14"/>
            <p:cNvSpPr/>
            <p:nvPr/>
          </p:nvSpPr>
          <p:spPr>
            <a:xfrm>
              <a:off x="398" y="8738"/>
              <a:ext cx="3074" cy="94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append(key: []byte, value: []byte)</a:t>
              </a:r>
            </a:p>
            <a:p>
              <a:pPr algn="l"/>
              <a:r>
                <a:rPr lang="en-US" altLang="zh-CN" sz="900"/>
                <a:t>- finish()</a:t>
              </a:r>
            </a:p>
            <a:p>
              <a:pPr algn="l"/>
              <a:r>
                <a:rPr lang="en-US" altLang="zh-CN" sz="900"/>
                <a:t>- reset()</a:t>
              </a:r>
            </a:p>
            <a:p>
              <a:pPr algn="l"/>
              <a:r>
                <a:rPr lang="en-US" altLang="zh-CN" sz="900"/>
                <a:t>- bytesLen(): int</a:t>
              </a:r>
            </a:p>
          </p:txBody>
        </p:sp>
      </p:grpSp>
      <p:grpSp>
        <p:nvGrpSpPr>
          <p:cNvPr id="20" name="组合 19"/>
          <p:cNvGrpSpPr/>
          <p:nvPr/>
        </p:nvGrpSpPr>
        <p:grpSpPr>
          <a:xfrm>
            <a:off x="8699500" y="4986655"/>
            <a:ext cx="1738630" cy="1471295"/>
            <a:chOff x="8395" y="6979"/>
            <a:chExt cx="2738" cy="2317"/>
          </a:xfrm>
        </p:grpSpPr>
        <p:sp>
          <p:nvSpPr>
            <p:cNvPr id="17" name="流程图: 过程 16"/>
            <p:cNvSpPr/>
            <p:nvPr/>
          </p:nvSpPr>
          <p:spPr>
            <a:xfrm>
              <a:off x="8395" y="6979"/>
              <a:ext cx="2739"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table.filterWriter</a:t>
              </a:r>
            </a:p>
          </p:txBody>
        </p:sp>
        <p:sp>
          <p:nvSpPr>
            <p:cNvPr id="18" name="流程图: 过程 17"/>
            <p:cNvSpPr/>
            <p:nvPr/>
          </p:nvSpPr>
          <p:spPr>
            <a:xfrm>
              <a:off x="8396" y="7428"/>
              <a:ext cx="2737" cy="9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generator: FilterGenerator</a:t>
              </a:r>
            </a:p>
            <a:p>
              <a:pPr algn="l"/>
              <a:r>
                <a:rPr lang="en-US" altLang="zh-CN" sz="900"/>
                <a:t>- buf: util.Buffer</a:t>
              </a:r>
            </a:p>
            <a:p>
              <a:pPr algn="l"/>
              <a:r>
                <a:rPr lang="en-US" altLang="zh-CN" sz="900"/>
                <a:t>- nKeys: int</a:t>
              </a:r>
            </a:p>
            <a:p>
              <a:pPr algn="l"/>
              <a:r>
                <a:rPr lang="en-US" altLang="zh-CN" sz="900"/>
                <a:t>- offsets: []uint32</a:t>
              </a:r>
            </a:p>
          </p:txBody>
        </p:sp>
        <p:sp>
          <p:nvSpPr>
            <p:cNvPr id="19" name="流程图: 过程 18"/>
            <p:cNvSpPr/>
            <p:nvPr/>
          </p:nvSpPr>
          <p:spPr>
            <a:xfrm>
              <a:off x="8396" y="8362"/>
              <a:ext cx="2737" cy="9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add(key: []byte)</a:t>
              </a:r>
            </a:p>
            <a:p>
              <a:pPr algn="l"/>
              <a:r>
                <a:rPr lang="en-US" altLang="zh-CN" sz="900"/>
                <a:t>- flush(offset: uint64)</a:t>
              </a:r>
            </a:p>
            <a:p>
              <a:pPr algn="l"/>
              <a:r>
                <a:rPr lang="en-US" altLang="zh-CN" sz="900"/>
                <a:t>- finish()</a:t>
              </a:r>
            </a:p>
            <a:p>
              <a:pPr algn="l"/>
              <a:r>
                <a:rPr lang="en-US" altLang="zh-CN" sz="900"/>
                <a:t>- generate()</a:t>
              </a:r>
            </a:p>
          </p:txBody>
        </p:sp>
      </p:grpSp>
      <p:cxnSp>
        <p:nvCxnSpPr>
          <p:cNvPr id="21" name="直接箭头连接符 20"/>
          <p:cNvCxnSpPr>
            <a:stCxn id="4" idx="3"/>
            <a:endCxn id="10" idx="1"/>
          </p:cNvCxnSpPr>
          <p:nvPr/>
        </p:nvCxnSpPr>
        <p:spPr>
          <a:xfrm flipV="1">
            <a:off x="2573020" y="1664335"/>
            <a:ext cx="3366770" cy="71755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2"/>
            <a:endCxn id="13" idx="0"/>
          </p:cNvCxnSpPr>
          <p:nvPr/>
        </p:nvCxnSpPr>
        <p:spPr>
          <a:xfrm rot="5400000">
            <a:off x="3724593" y="1489393"/>
            <a:ext cx="879475" cy="5869940"/>
          </a:xfrm>
          <a:prstGeom prst="bentConnector3">
            <a:avLst>
              <a:gd name="adj1" fmla="val 50000"/>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1" idx="2"/>
            <a:endCxn id="17" idx="0"/>
          </p:cNvCxnSpPr>
          <p:nvPr/>
        </p:nvCxnSpPr>
        <p:spPr>
          <a:xfrm rot="5400000" flipV="1">
            <a:off x="7833360" y="3250565"/>
            <a:ext cx="1002030" cy="2470150"/>
          </a:xfrm>
          <a:prstGeom prst="bentConnector3">
            <a:avLst>
              <a:gd name="adj1" fmla="val 44043"/>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9225" y="1384300"/>
            <a:ext cx="3133725" cy="2245360"/>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t</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leveldb</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配置；</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fd: sstable</a:t>
            </a:r>
            <a:r>
              <a:rPr lang="zh-CN" altLang="en-US" sz="1000">
                <a:latin typeface="苹方-简" panose="020B0400000000000000" charset="-122"/>
                <a:ea typeface="苹方-简" panose="020B0400000000000000" charset="-122"/>
              </a:rPr>
              <a:t>文件描述符；</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w</a:t>
            </a:r>
            <a:r>
              <a:rPr lang="zh-CN" altLang="en-US" sz="1000">
                <a:latin typeface="苹方-简" panose="020B0400000000000000" charset="-122"/>
                <a:ea typeface="苹方-简" panose="020B0400000000000000" charset="-122"/>
              </a:rPr>
              <a:t>：文件系统</a:t>
            </a:r>
            <a:r>
              <a:rPr lang="en-US" altLang="zh-CN" sz="1000">
                <a:latin typeface="苹方-简" panose="020B0400000000000000" charset="-122"/>
                <a:ea typeface="苹方-简" panose="020B0400000000000000" charset="-122"/>
              </a:rPr>
              <a:t>writer</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tw</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内嵌的</a:t>
            </a:r>
            <a:r>
              <a:rPr lang="en-US" altLang="zh-CN" sz="1000">
                <a:latin typeface="苹方-简" panose="020B0400000000000000" charset="-122"/>
                <a:ea typeface="苹方-简" panose="020B0400000000000000" charset="-122"/>
              </a:rPr>
              <a:t>tableWriter</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first</a:t>
            </a:r>
            <a:r>
              <a:rPr lang="zh-CN" altLang="en-US" sz="1000">
                <a:latin typeface="苹方-简" panose="020B0400000000000000" charset="-122"/>
                <a:ea typeface="苹方-简" panose="020B0400000000000000" charset="-122"/>
              </a:rPr>
              <a:t>：该</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中所有数据项的最小</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last</a:t>
            </a:r>
            <a:r>
              <a:rPr lang="zh-CN" altLang="en-US" sz="1000">
                <a:latin typeface="苹方-简" panose="020B0400000000000000" charset="-122"/>
                <a:ea typeface="苹方-简" panose="020B0400000000000000" charset="-122"/>
              </a:rPr>
              <a:t>：该</a:t>
            </a:r>
            <a:r>
              <a:rPr lang="en-US" altLang="zh-CN" sz="1000">
                <a:latin typeface="苹方-简" panose="020B0400000000000000" charset="-122"/>
                <a:ea typeface="苹方-简" panose="020B0400000000000000" charset="-122"/>
              </a:rPr>
              <a:t>sstable</a:t>
            </a:r>
            <a:r>
              <a:rPr lang="zh-CN" altLang="en-US" sz="1000">
                <a:latin typeface="苹方-简" panose="020B0400000000000000" charset="-122"/>
                <a:ea typeface="苹方-简" panose="020B0400000000000000" charset="-122"/>
              </a:rPr>
              <a:t>中所有数据项的最大</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append</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中追加</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empty</a:t>
            </a:r>
            <a:r>
              <a:rPr lang="zh-CN" altLang="en-US" sz="1000">
                <a:latin typeface="苹方-简" panose="020B0400000000000000" charset="-122"/>
                <a:ea typeface="苹方-简" panose="020B0400000000000000" charset="-122"/>
              </a:rPr>
              <a:t>：判断</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是否为空；</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close</a:t>
            </a:r>
            <a:r>
              <a:rPr lang="zh-CN" altLang="en-US" sz="1000">
                <a:latin typeface="苹方-简" panose="020B0400000000000000" charset="-122"/>
                <a:ea typeface="苹方-简" panose="020B0400000000000000" charset="-122"/>
              </a:rPr>
              <a:t>：关闭</a:t>
            </a:r>
            <a:r>
              <a:rPr lang="en-US" altLang="zh-CN" sz="1000">
                <a:latin typeface="苹方-简" panose="020B0400000000000000" charset="-122"/>
                <a:ea typeface="苹方-简" panose="020B0400000000000000" charset="-122"/>
              </a:rPr>
              <a:t>table writer</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finish</a:t>
            </a:r>
            <a:r>
              <a:rPr lang="zh-CN" altLang="en-US" sz="1000">
                <a:latin typeface="苹方-简" panose="020B0400000000000000" charset="-122"/>
                <a:ea typeface="苹方-简" panose="020B0400000000000000" charset="-122"/>
              </a:rPr>
              <a:t>：持久化</a:t>
            </a:r>
            <a:r>
              <a:rPr lang="en-US" altLang="zh-CN" sz="1000">
                <a:latin typeface="苹方-简" panose="020B0400000000000000" charset="-122"/>
                <a:ea typeface="苹方-简" panose="020B0400000000000000" charset="-122"/>
              </a:rPr>
              <a:t>table</a:t>
            </a:r>
            <a:r>
              <a:rPr lang="zh-CN" altLang="en-US" sz="1000">
                <a:latin typeface="苹方-简" panose="020B0400000000000000" charset="-122"/>
                <a:ea typeface="苹方-简" panose="020B0400000000000000" charset="-122"/>
              </a:rPr>
              <a:t>，并生成最终文件；</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drop</a:t>
            </a:r>
            <a:r>
              <a:rPr lang="zh-CN" altLang="en-US" sz="1000">
                <a:latin typeface="苹方-简" panose="020B0400000000000000" charset="-122"/>
                <a:ea typeface="苹方-简" panose="020B0400000000000000" charset="-122"/>
              </a:rPr>
              <a:t>：把整张表删掉。</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
        <p:nvSpPr>
          <p:cNvPr id="2" name="文本框 1"/>
          <p:cNvSpPr txBox="1"/>
          <p:nvPr/>
        </p:nvSpPr>
        <p:spPr>
          <a:xfrm>
            <a:off x="8377555" y="90805"/>
            <a:ext cx="3641090" cy="4092575"/>
          </a:xfrm>
          <a:prstGeom prst="rect">
            <a:avLst/>
          </a:prstGeom>
          <a:noFill/>
        </p:spPr>
        <p:txBody>
          <a:bodyPr wrap="square" rtlCol="0">
            <a:spAutoFit/>
          </a:bodyPr>
          <a:lstStyle/>
          <a:p>
            <a:r>
              <a:rPr lang="zh-CN" altLang="en-US" sz="1000" dirty="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writer</a:t>
            </a:r>
            <a:r>
              <a:rPr lang="zh-CN" altLang="en-US" sz="1000" dirty="0">
                <a:latin typeface="苹方-简" panose="020B0400000000000000" charset="-122"/>
                <a:ea typeface="苹方-简" panose="020B0400000000000000" charset="-122"/>
              </a:rPr>
              <a:t>：底层的</a:t>
            </a:r>
            <a:r>
              <a:rPr lang="en-US" altLang="zh-CN" sz="1000" dirty="0" err="1">
                <a:latin typeface="苹方-简" panose="020B0400000000000000" charset="-122"/>
                <a:ea typeface="苹方-简" panose="020B0400000000000000" charset="-122"/>
              </a:rPr>
              <a:t>io.Writer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err</a:t>
            </a:r>
            <a:r>
              <a:rPr lang="zh-CN" altLang="en-US" sz="1000" dirty="0">
                <a:latin typeface="苹方-简" panose="020B0400000000000000" charset="-122"/>
                <a:ea typeface="苹方-简" panose="020B0400000000000000" charset="-122"/>
              </a:rPr>
              <a:t>：记录的错误；</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filter</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的过滤器；</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compression</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使用的压缩算法；</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blockSize</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规定一个</a:t>
            </a:r>
            <a:r>
              <a:rPr lang="en-US" altLang="zh-CN" sz="1000" dirty="0">
                <a:latin typeface="苹方-简" panose="020B0400000000000000" charset="-122"/>
                <a:ea typeface="苹方-简" panose="020B0400000000000000" charset="-122"/>
              </a:rPr>
              <a:t>block</a:t>
            </a:r>
            <a:r>
              <a:rPr lang="zh-CN" altLang="en-US" sz="1000" dirty="0">
                <a:latin typeface="苹方-简" panose="020B0400000000000000" charset="-122"/>
                <a:ea typeface="苹方-简" panose="020B0400000000000000" charset="-122"/>
              </a:rPr>
              <a:t>的大小；</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dataBlock</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的针对</a:t>
            </a:r>
            <a:r>
              <a:rPr lang="en-US" altLang="zh-CN" sz="1000" dirty="0" err="1">
                <a:latin typeface="苹方-简" panose="020B0400000000000000" charset="-122"/>
                <a:ea typeface="苹方-简" panose="020B0400000000000000" charset="-122"/>
              </a:rPr>
              <a:t>dataBlock</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writer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indexBlock</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的针对</a:t>
            </a:r>
            <a:r>
              <a:rPr lang="en-US" altLang="zh-CN" sz="1000" dirty="0" err="1">
                <a:latin typeface="苹方-简" panose="020B0400000000000000" charset="-122"/>
                <a:ea typeface="苹方-简" panose="020B0400000000000000" charset="-122"/>
              </a:rPr>
              <a:t>indexBlock</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writer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filterBlock</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的针对</a:t>
            </a:r>
            <a:r>
              <a:rPr lang="en-US" altLang="zh-CN" sz="1000" dirty="0" err="1">
                <a:latin typeface="苹方-简" panose="020B0400000000000000" charset="-122"/>
                <a:ea typeface="苹方-简" panose="020B0400000000000000" charset="-122"/>
              </a:rPr>
              <a:t>filterBlock</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writer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pendingBH</a:t>
            </a:r>
            <a:r>
              <a:rPr lang="zh-CN" altLang="en-US" sz="1000" dirty="0">
                <a:latin typeface="苹方-简" panose="020B0400000000000000" charset="-122"/>
                <a:ea typeface="苹方-简" panose="020B0400000000000000" charset="-122"/>
              </a:rPr>
              <a:t>：记录了上一个dataBlock的索引信息，当下一个dataBlock的数据写入时，将该索引信息写入indexBlock中。</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offset</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的偏移；</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nEntries</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已写入的</a:t>
            </a:r>
            <a:r>
              <a:rPr lang="en-US" altLang="zh-CN" sz="1000" dirty="0">
                <a:latin typeface="苹方-简" panose="020B0400000000000000" charset="-122"/>
                <a:ea typeface="苹方-简" panose="020B0400000000000000" charset="-122"/>
              </a:rPr>
              <a:t>entry</a:t>
            </a:r>
            <a:r>
              <a:rPr lang="zh-CN" altLang="en-US" sz="1000" dirty="0">
                <a:latin typeface="苹方-简" panose="020B0400000000000000" charset="-122"/>
                <a:ea typeface="苹方-简" panose="020B0400000000000000" charset="-122"/>
              </a:rPr>
              <a:t>个数；</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scratch</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compareScratch</a:t>
            </a:r>
            <a:r>
              <a:rPr lang="zh-CN" altLang="en-US" sz="1000" dirty="0">
                <a:latin typeface="苹方-简" panose="020B0400000000000000" charset="-122"/>
                <a:ea typeface="苹方-简" panose="020B0400000000000000" charset="-122"/>
              </a:rPr>
              <a:t>，</a:t>
            </a:r>
            <a:r>
              <a:rPr lang="en-US" altLang="zh-CN" sz="1000" dirty="0" err="1">
                <a:latin typeface="苹方-简" panose="020B0400000000000000" charset="-122"/>
                <a:ea typeface="苹方-简" panose="020B0400000000000000" charset="-122"/>
              </a:rPr>
              <a:t>compressionScratch</a:t>
            </a:r>
            <a:r>
              <a:rPr lang="zh-CN" altLang="en-US" sz="1000" dirty="0">
                <a:latin typeface="苹方-简" panose="020B0400000000000000" charset="-122"/>
                <a:ea typeface="苹方-简" panose="020B0400000000000000" charset="-122"/>
              </a:rPr>
              <a:t>：这几个都是索引相关的参数</a:t>
            </a:r>
          </a:p>
          <a:p>
            <a:pPr indent="0">
              <a:buFont typeface="Arial" panose="020B0604020202090204" pitchFamily="34" charset="0"/>
              <a:buNone/>
            </a:pPr>
            <a:r>
              <a:rPr lang="zh-CN" altLang="en-US" sz="1000" dirty="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writeBlock</a:t>
            </a:r>
            <a:r>
              <a:rPr lang="zh-CN" altLang="en-US" sz="1000" dirty="0">
                <a:latin typeface="苹方-简" panose="020B0400000000000000" charset="-122"/>
                <a:ea typeface="苹方-简" panose="020B0400000000000000" charset="-122"/>
              </a:rPr>
              <a:t>：写入一个</a:t>
            </a:r>
            <a:r>
              <a:rPr lang="en-US" altLang="zh-CN" sz="1000" dirty="0">
                <a:latin typeface="苹方-简" panose="020B0400000000000000" charset="-122"/>
                <a:ea typeface="苹方-简" panose="020B0400000000000000" charset="-122"/>
              </a:rPr>
              <a:t>block</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flushPendingBH</a:t>
            </a:r>
            <a:r>
              <a:rPr lang="zh-CN" altLang="en-US" sz="1000" dirty="0">
                <a:latin typeface="苹方-简" panose="020B0400000000000000" charset="-122"/>
                <a:ea typeface="苹方-简" panose="020B0400000000000000" charset="-122"/>
              </a:rPr>
              <a:t>：把上一个</a:t>
            </a:r>
            <a:r>
              <a:rPr lang="en-US" altLang="zh-CN" sz="1000" dirty="0" err="1">
                <a:latin typeface="苹方-简" panose="020B0400000000000000" charset="-122"/>
                <a:ea typeface="苹方-简" panose="020B0400000000000000" charset="-122"/>
              </a:rPr>
              <a:t>dataBlock</a:t>
            </a:r>
            <a:r>
              <a:rPr lang="zh-CN" altLang="en-US" sz="1000" dirty="0">
                <a:latin typeface="苹方-简" panose="020B0400000000000000" charset="-122"/>
                <a:ea typeface="苹方-简" panose="020B0400000000000000" charset="-122"/>
              </a:rPr>
              <a:t>的索引信息写入到</a:t>
            </a:r>
            <a:r>
              <a:rPr lang="en-US" altLang="zh-CN" sz="1000" dirty="0" err="1">
                <a:latin typeface="苹方-简" panose="020B0400000000000000" charset="-122"/>
                <a:ea typeface="苹方-简" panose="020B0400000000000000" charset="-122"/>
              </a:rPr>
              <a:t>indexBlock</a:t>
            </a:r>
            <a:r>
              <a:rPr lang="zh-CN" altLang="en-US" sz="1000" dirty="0">
                <a:latin typeface="苹方-简" panose="020B0400000000000000" charset="-122"/>
                <a:ea typeface="苹方-简" panose="020B0400000000000000" charset="-122"/>
              </a:rPr>
              <a:t>中；</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Append</a:t>
            </a:r>
            <a:r>
              <a:rPr lang="zh-CN" altLang="en-US" sz="1000" dirty="0">
                <a:latin typeface="苹方-简" panose="020B0400000000000000" charset="-122"/>
                <a:ea typeface="苹方-简" panose="020B0400000000000000" charset="-122"/>
              </a:rPr>
              <a:t>：往</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添加</a:t>
            </a:r>
            <a:r>
              <a:rPr lang="en-US" altLang="zh-CN" sz="1000" dirty="0">
                <a:latin typeface="苹方-简" panose="020B0400000000000000" charset="-122"/>
                <a:ea typeface="苹方-简" panose="020B0400000000000000" charset="-122"/>
              </a:rPr>
              <a:t>key-value</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BlocksLen</a:t>
            </a:r>
            <a:r>
              <a:rPr lang="zh-CN" altLang="en-US" sz="1000" dirty="0">
                <a:latin typeface="苹方-简" panose="020B0400000000000000" charset="-122"/>
                <a:ea typeface="苹方-简" panose="020B0400000000000000" charset="-122"/>
              </a:rPr>
              <a:t>：返回</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block</a:t>
            </a:r>
            <a:r>
              <a:rPr lang="zh-CN" altLang="en-US" sz="1000" dirty="0">
                <a:latin typeface="苹方-简" panose="020B0400000000000000" charset="-122"/>
                <a:ea typeface="苹方-简" panose="020B0400000000000000" charset="-122"/>
              </a:rPr>
              <a:t>长度；</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EntriesLen</a:t>
            </a:r>
            <a:r>
              <a:rPr lang="zh-CN" altLang="en-US" sz="1000" dirty="0">
                <a:latin typeface="苹方-简" panose="020B0400000000000000" charset="-122"/>
                <a:ea typeface="苹方-简" panose="020B0400000000000000" charset="-122"/>
              </a:rPr>
              <a:t>：返回</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a:t>
            </a:r>
            <a:r>
              <a:rPr lang="en-US" altLang="zh-CN" sz="1000" dirty="0">
                <a:latin typeface="苹方-简" panose="020B0400000000000000" charset="-122"/>
                <a:ea typeface="苹方-简" panose="020B0400000000000000" charset="-122"/>
              </a:rPr>
              <a:t>entry</a:t>
            </a:r>
            <a:r>
              <a:rPr lang="zh-CN" altLang="en-US" sz="1000" dirty="0">
                <a:latin typeface="苹方-简" panose="020B0400000000000000" charset="-122"/>
                <a:ea typeface="苹方-简" panose="020B0400000000000000" charset="-122"/>
              </a:rPr>
              <a:t>长度；</a:t>
            </a:r>
          </a:p>
          <a:p>
            <a:pPr marL="171450" indent="-171450">
              <a:buFont typeface="Arial" panose="020B0604020202090204" pitchFamily="34" charset="0"/>
              <a:buChar char="•"/>
            </a:pPr>
            <a:r>
              <a:rPr lang="en-US" altLang="zh-CN" sz="1000" dirty="0" err="1">
                <a:latin typeface="苹方-简" panose="020B0400000000000000" charset="-122"/>
                <a:ea typeface="苹方-简" panose="020B0400000000000000" charset="-122"/>
              </a:rPr>
              <a:t>BytesLen</a:t>
            </a:r>
            <a:r>
              <a:rPr lang="zh-CN" altLang="en-US" sz="1000" dirty="0">
                <a:latin typeface="苹方-简" panose="020B0400000000000000" charset="-122"/>
                <a:ea typeface="苹方-简" panose="020B0400000000000000" charset="-122"/>
              </a:rPr>
              <a:t>：返回</a:t>
            </a:r>
            <a:r>
              <a:rPr lang="en-US" altLang="zh-CN" sz="1000" dirty="0" err="1">
                <a:latin typeface="苹方-简" panose="020B0400000000000000" charset="-122"/>
                <a:ea typeface="苹方-简" panose="020B0400000000000000" charset="-122"/>
              </a:rPr>
              <a:t>sstable</a:t>
            </a:r>
            <a:r>
              <a:rPr lang="zh-CN" altLang="en-US" sz="1000" dirty="0">
                <a:latin typeface="苹方-简" panose="020B0400000000000000" charset="-122"/>
                <a:ea typeface="苹方-简" panose="020B0400000000000000" charset="-122"/>
              </a:rPr>
              <a:t>的字节长度；</a:t>
            </a:r>
          </a:p>
          <a:p>
            <a:pPr marL="171450" indent="-171450">
              <a:buFont typeface="Arial" panose="020B0604020202090204" pitchFamily="34" charset="0"/>
              <a:buChar char="•"/>
            </a:pPr>
            <a:r>
              <a:rPr lang="en-US" altLang="zh-CN" sz="1000" dirty="0">
                <a:latin typeface="苹方-简" panose="020B0400000000000000" charset="-122"/>
                <a:ea typeface="苹方-简" panose="020B0400000000000000" charset="-122"/>
              </a:rPr>
              <a:t>Close</a:t>
            </a:r>
            <a:r>
              <a:rPr lang="zh-CN" altLang="en-US" sz="1000" dirty="0">
                <a:latin typeface="苹方-简" panose="020B0400000000000000" charset="-122"/>
                <a:ea typeface="苹方-简" panose="020B0400000000000000" charset="-122"/>
              </a:rPr>
              <a:t>：关闭</a:t>
            </a:r>
            <a:r>
              <a:rPr lang="en-US" altLang="zh-CN" sz="1000" dirty="0" err="1">
                <a:latin typeface="苹方-简" panose="020B0400000000000000" charset="-122"/>
                <a:ea typeface="苹方-简" panose="020B0400000000000000" charset="-122"/>
              </a:rPr>
              <a:t>table.Writer</a:t>
            </a:r>
            <a:r>
              <a:rPr lang="zh-CN" altLang="en-US" sz="1000" dirty="0">
                <a:latin typeface="苹方-简" panose="020B0400000000000000" charset="-122"/>
                <a:ea typeface="苹方-简" panose="020B0400000000000000" charset="-122"/>
              </a:rPr>
              <a:t>。</a:t>
            </a:r>
          </a:p>
          <a:p>
            <a:pPr marL="171450" indent="-171450">
              <a:buFont typeface="Arial" panose="020B0604020202090204" pitchFamily="34" charset="0"/>
              <a:buChar char="•"/>
            </a:pPr>
            <a:endParaRPr lang="zh-CN" altLang="en-US" sz="1000" dirty="0">
              <a:latin typeface="苹方-简" panose="020B0400000000000000" charset="-122"/>
              <a:ea typeface="苹方-简" panose="020B0400000000000000" charset="-122"/>
            </a:endParaRPr>
          </a:p>
        </p:txBody>
      </p:sp>
      <p:sp>
        <p:nvSpPr>
          <p:cNvPr id="3" name="文本框 2"/>
          <p:cNvSpPr txBox="1"/>
          <p:nvPr/>
        </p:nvSpPr>
        <p:spPr>
          <a:xfrm>
            <a:off x="2384425" y="4753610"/>
            <a:ext cx="3133725" cy="1630045"/>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restartInterval</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restart Point</a:t>
            </a:r>
            <a:r>
              <a:rPr lang="zh-CN" altLang="en-US" sz="1000">
                <a:latin typeface="苹方-简" panose="020B0400000000000000" charset="-122"/>
                <a:ea typeface="苹方-简" panose="020B0400000000000000" charset="-122"/>
              </a:rPr>
              <a:t>的间隔；</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buf</a:t>
            </a:r>
            <a:r>
              <a:rPr lang="zh-CN" altLang="en-US" sz="1000">
                <a:latin typeface="苹方-简" panose="020B0400000000000000" charset="-122"/>
                <a:ea typeface="苹方-简" panose="020B0400000000000000" charset="-122"/>
              </a:rPr>
              <a:t>：缓存</a:t>
            </a:r>
            <a:r>
              <a:rPr lang="en-US" altLang="zh-CN" sz="1000">
                <a:latin typeface="苹方-简" panose="020B0400000000000000" charset="-122"/>
                <a:ea typeface="苹方-简" panose="020B0400000000000000" charset="-122"/>
              </a:rPr>
              <a:t>buffer</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nEntries</a:t>
            </a:r>
            <a:r>
              <a:rPr lang="zh-CN" altLang="en-US" sz="1000">
                <a:latin typeface="苹方-简" panose="020B0400000000000000" charset="-122"/>
                <a:ea typeface="苹方-简" panose="020B0400000000000000" charset="-122"/>
              </a:rPr>
              <a:t>：已写入的</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个数；</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preKey</a:t>
            </a:r>
            <a:r>
              <a:rPr lang="zh-CN" altLang="en-US" sz="1000">
                <a:latin typeface="苹方-简" panose="020B0400000000000000" charset="-122"/>
                <a:ea typeface="苹方-简" panose="020B0400000000000000" charset="-122"/>
              </a:rPr>
              <a:t>：上一个</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restarts</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restart Point</a:t>
            </a:r>
            <a:r>
              <a:rPr lang="zh-CN" altLang="en-US" sz="1000">
                <a:latin typeface="苹方-简" panose="020B0400000000000000" charset="-122"/>
                <a:ea typeface="苹方-简" panose="020B0400000000000000" charset="-122"/>
              </a:rPr>
              <a:t>下标；</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scratch</a:t>
            </a:r>
            <a:r>
              <a:rPr lang="zh-CN" altLang="en-US" sz="1000">
                <a:latin typeface="苹方-简" panose="020B0400000000000000" charset="-122"/>
                <a:ea typeface="苹方-简" panose="020B0400000000000000" charset="-122"/>
              </a:rPr>
              <a:t>：写入</a:t>
            </a:r>
            <a:r>
              <a:rPr lang="en-US" altLang="zh-CN" sz="1000">
                <a:latin typeface="苹方-简" panose="020B0400000000000000" charset="-122"/>
                <a:ea typeface="苹方-简" panose="020B0400000000000000" charset="-122"/>
              </a:rPr>
              <a:t>entry</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buffer</a:t>
            </a:r>
            <a:r>
              <a:rPr lang="zh-CN" altLang="en-US" sz="1000">
                <a:latin typeface="苹方-简" panose="020B0400000000000000" charset="-122"/>
                <a:ea typeface="苹方-简" panose="020B0400000000000000" charset="-122"/>
              </a:rPr>
              <a:t>；</a:t>
            </a: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append</a:t>
            </a:r>
            <a:r>
              <a:rPr lang="zh-CN" altLang="en-US" sz="1000">
                <a:latin typeface="苹方-简" panose="020B0400000000000000" charset="-122"/>
                <a:ea typeface="苹方-简" panose="020B0400000000000000" charset="-122"/>
              </a:rPr>
              <a:t>：往</a:t>
            </a:r>
            <a:r>
              <a:rPr lang="en-US" altLang="zh-CN" sz="1000">
                <a:latin typeface="苹方-简" panose="020B0400000000000000" charset="-122"/>
                <a:ea typeface="苹方-简" panose="020B0400000000000000" charset="-122"/>
              </a:rPr>
              <a:t>block</a:t>
            </a:r>
            <a:r>
              <a:rPr lang="zh-CN" altLang="en-US" sz="1000">
                <a:latin typeface="苹方-简" panose="020B0400000000000000" charset="-122"/>
                <a:ea typeface="苹方-简" panose="020B0400000000000000" charset="-122"/>
              </a:rPr>
              <a:t>追加</a:t>
            </a:r>
            <a:r>
              <a:rPr lang="en-US" altLang="zh-CN" sz="1000">
                <a:latin typeface="苹方-简" panose="020B0400000000000000" charset="-122"/>
                <a:ea typeface="苹方-简" panose="020B0400000000000000" charset="-122"/>
              </a:rPr>
              <a:t>key-value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tWriter.Append</a:t>
            </a:r>
            <a:r>
              <a:rPr lang="zh-CN" altLang="en-US" sz="2800">
                <a:latin typeface="苹方-简" panose="020B0400000000000000" charset="-122"/>
                <a:ea typeface="苹方-简" panose="020B0400000000000000" charset="-122"/>
              </a:rPr>
              <a:t>过程</a:t>
            </a:r>
          </a:p>
        </p:txBody>
      </p:sp>
      <p:sp>
        <p:nvSpPr>
          <p:cNvPr id="4" name="流程图: 过程 3"/>
          <p:cNvSpPr/>
          <p:nvPr/>
        </p:nvSpPr>
        <p:spPr>
          <a:xfrm>
            <a:off x="688975" y="3181350"/>
            <a:ext cx="1239520" cy="4959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Writer.Append</a:t>
            </a:r>
          </a:p>
        </p:txBody>
      </p:sp>
      <p:sp>
        <p:nvSpPr>
          <p:cNvPr id="6" name="流程图: 过程 5"/>
          <p:cNvSpPr/>
          <p:nvPr/>
        </p:nvSpPr>
        <p:spPr>
          <a:xfrm>
            <a:off x="5330825" y="1143635"/>
            <a:ext cx="1836420"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t>w.flushPendingBH(key)</a:t>
            </a:r>
          </a:p>
        </p:txBody>
      </p:sp>
      <p:sp>
        <p:nvSpPr>
          <p:cNvPr id="7" name="流程图: 过程 6"/>
          <p:cNvSpPr/>
          <p:nvPr/>
        </p:nvSpPr>
        <p:spPr>
          <a:xfrm>
            <a:off x="5330190" y="2666365"/>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t>w.dataBlock.append(key, value).</a:t>
            </a:r>
          </a:p>
        </p:txBody>
      </p:sp>
      <p:sp>
        <p:nvSpPr>
          <p:cNvPr id="8" name="流程图: 过程 7"/>
          <p:cNvSpPr/>
          <p:nvPr/>
        </p:nvSpPr>
        <p:spPr>
          <a:xfrm>
            <a:off x="5330190" y="3843655"/>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w.filterBlock.add(key)</a:t>
            </a:r>
          </a:p>
        </p:txBody>
      </p:sp>
      <p:sp>
        <p:nvSpPr>
          <p:cNvPr id="9" name="流程图: 过程 8"/>
          <p:cNvSpPr/>
          <p:nvPr/>
        </p:nvSpPr>
        <p:spPr>
          <a:xfrm>
            <a:off x="5331460" y="5697220"/>
            <a:ext cx="1837055" cy="4019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t>w.finishBlock()</a:t>
            </a:r>
          </a:p>
        </p:txBody>
      </p:sp>
      <p:sp>
        <p:nvSpPr>
          <p:cNvPr id="10" name="文本框 9"/>
          <p:cNvSpPr txBox="1"/>
          <p:nvPr/>
        </p:nvSpPr>
        <p:spPr>
          <a:xfrm>
            <a:off x="238125" y="3898900"/>
            <a:ext cx="3018155" cy="1568450"/>
          </a:xfrm>
          <a:prstGeom prst="rect">
            <a:avLst/>
          </a:prstGeom>
          <a:noFill/>
        </p:spPr>
        <p:txBody>
          <a:bodyPr wrap="square" rtlCol="0">
            <a:spAutoFit/>
          </a:bodyPr>
          <a:lstStyle/>
          <a:p>
            <a:pPr marL="342900" indent="-342900">
              <a:buAutoNum type="arabicPeriod"/>
            </a:pPr>
            <a:r>
              <a:rPr lang="zh-CN" altLang="en-US" sz="1200">
                <a:latin typeface="苹方-简" panose="020B0400000000000000" charset="-122"/>
                <a:ea typeface="苹方-简" panose="020B0400000000000000" charset="-122"/>
              </a:rPr>
              <a:t>若本次写入为新dataBlock的第一次写入，则将上一个dataBlock的索引信息写入；</a:t>
            </a:r>
          </a:p>
          <a:p>
            <a:pPr marL="342900" indent="-342900">
              <a:buAutoNum type="arabicPeriod"/>
            </a:pPr>
            <a:r>
              <a:rPr lang="zh-CN" altLang="en-US" sz="1200">
                <a:latin typeface="苹方-简" panose="020B0400000000000000" charset="-122"/>
                <a:ea typeface="苹方-简" panose="020B0400000000000000" charset="-122"/>
              </a:rPr>
              <a:t>将keyvalue数据写入datablock;</a:t>
            </a:r>
          </a:p>
          <a:p>
            <a:pPr marL="342900" indent="-342900">
              <a:buAutoNum type="arabicPeriod"/>
            </a:pPr>
            <a:r>
              <a:rPr lang="zh-CN" altLang="en-US" sz="1200">
                <a:latin typeface="苹方-简" panose="020B0400000000000000" charset="-122"/>
                <a:ea typeface="苹方-简" panose="020B0400000000000000" charset="-122"/>
              </a:rPr>
              <a:t>将过滤信息写入filterBlock；</a:t>
            </a:r>
          </a:p>
          <a:p>
            <a:pPr marL="342900" indent="-342900">
              <a:buAutoNum type="arabicPeriod"/>
            </a:pPr>
            <a:r>
              <a:rPr lang="zh-CN" altLang="en-US" sz="1200">
                <a:latin typeface="苹方-简" panose="020B0400000000000000" charset="-122"/>
                <a:ea typeface="苹方-简" panose="020B0400000000000000" charset="-122"/>
              </a:rPr>
              <a:t>若datablock中的数据超过预定上限，则标志着本次datablock写入结束，将内容刷新到磁盘文件中；</a:t>
            </a:r>
          </a:p>
        </p:txBody>
      </p:sp>
      <p:cxnSp>
        <p:nvCxnSpPr>
          <p:cNvPr id="11" name="肘形连接符 10"/>
          <p:cNvCxnSpPr>
            <a:stCxn id="4" idx="3"/>
            <a:endCxn id="6" idx="1"/>
          </p:cNvCxnSpPr>
          <p:nvPr/>
        </p:nvCxnSpPr>
        <p:spPr>
          <a:xfrm flipV="1">
            <a:off x="1928495" y="1344930"/>
            <a:ext cx="3402330" cy="208470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7" idx="1"/>
          </p:cNvCxnSpPr>
          <p:nvPr/>
        </p:nvCxnSpPr>
        <p:spPr>
          <a:xfrm flipV="1">
            <a:off x="1943100" y="2867660"/>
            <a:ext cx="3387090" cy="549910"/>
          </a:xfrm>
          <a:prstGeom prst="bentConnector3">
            <a:avLst>
              <a:gd name="adj1" fmla="val 5001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3"/>
            <a:endCxn id="8" idx="1"/>
          </p:cNvCxnSpPr>
          <p:nvPr/>
        </p:nvCxnSpPr>
        <p:spPr>
          <a:xfrm>
            <a:off x="1928495" y="3429635"/>
            <a:ext cx="3401695" cy="615315"/>
          </a:xfrm>
          <a:prstGeom prst="bentConnector3">
            <a:avLst>
              <a:gd name="adj1" fmla="val 50009"/>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15" name="肘形连接符 14"/>
          <p:cNvCxnSpPr>
            <a:endCxn id="9" idx="1"/>
          </p:cNvCxnSpPr>
          <p:nvPr/>
        </p:nvCxnSpPr>
        <p:spPr>
          <a:xfrm>
            <a:off x="1953895" y="3439160"/>
            <a:ext cx="3377565" cy="2459355"/>
          </a:xfrm>
          <a:prstGeom prst="bentConnector3">
            <a:avLst>
              <a:gd name="adj1" fmla="val 50009"/>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579360" y="2452370"/>
            <a:ext cx="4129405" cy="829945"/>
          </a:xfrm>
          <a:prstGeom prst="rect">
            <a:avLst/>
          </a:prstGeom>
          <a:noFill/>
        </p:spPr>
        <p:txBody>
          <a:bodyPr wrap="square" rtlCol="0">
            <a:spAutoFit/>
          </a:bodyPr>
          <a:lstStyle/>
          <a:p>
            <a:pPr indent="0">
              <a:buNone/>
            </a:pPr>
            <a:r>
              <a:rPr lang="zh-CN" altLang="en-US" sz="1200">
                <a:latin typeface="苹方-简" panose="020B0400000000000000" charset="-122"/>
                <a:ea typeface="苹方-简" panose="020B0400000000000000" charset="-122"/>
              </a:rPr>
              <a:t>该函数将编码后的kv数据写入到dataBlock对应的buffer中，编码的格式如上文中提到的数据项的格式。此外，在写入的过程中，若该数据项为restart点，则会添加相应的restart point信息。</a:t>
            </a:r>
          </a:p>
        </p:txBody>
      </p:sp>
      <p:sp>
        <p:nvSpPr>
          <p:cNvPr id="17" name="文本框 16"/>
          <p:cNvSpPr txBox="1"/>
          <p:nvPr/>
        </p:nvSpPr>
        <p:spPr>
          <a:xfrm>
            <a:off x="7503795" y="3907155"/>
            <a:ext cx="4129405" cy="275590"/>
          </a:xfrm>
          <a:prstGeom prst="rect">
            <a:avLst/>
          </a:prstGeom>
          <a:noFill/>
        </p:spPr>
        <p:txBody>
          <a:bodyPr wrap="square" rtlCol="0">
            <a:spAutoFit/>
          </a:bodyPr>
          <a:lstStyle/>
          <a:p>
            <a:pPr indent="0">
              <a:buNone/>
            </a:pPr>
            <a:r>
              <a:rPr lang="zh-CN" altLang="en-US" sz="1200">
                <a:latin typeface="苹方-简" panose="020B0400000000000000" charset="-122"/>
                <a:ea typeface="苹方-简" panose="020B0400000000000000" charset="-122"/>
              </a:rPr>
              <a:t>该函数将kv数据项的key值加入到过滤信息中</a:t>
            </a:r>
          </a:p>
        </p:txBody>
      </p:sp>
      <p:sp>
        <p:nvSpPr>
          <p:cNvPr id="18" name="文本框 17"/>
          <p:cNvSpPr txBox="1"/>
          <p:nvPr/>
        </p:nvSpPr>
        <p:spPr>
          <a:xfrm>
            <a:off x="7503795" y="4372610"/>
            <a:ext cx="4129405" cy="2308324"/>
          </a:xfrm>
          <a:prstGeom prst="rect">
            <a:avLst/>
          </a:prstGeom>
          <a:noFill/>
        </p:spPr>
        <p:txBody>
          <a:bodyPr wrap="square" rtlCol="0">
            <a:spAutoFit/>
          </a:bodyPr>
          <a:lstStyle/>
          <a:p>
            <a:pPr indent="0">
              <a:buNone/>
            </a:pPr>
            <a:r>
              <a:rPr lang="zh-CN" altLang="en-US" sz="1200" dirty="0">
                <a:latin typeface="苹方-简" panose="020B0400000000000000" charset="-122"/>
                <a:ea typeface="苹方-简" panose="020B0400000000000000" charset="-122"/>
              </a:rPr>
              <a:t>若一个datablock中的数据超过了固定上限，则需要将相关数据写入到磁盘文件中。</a:t>
            </a:r>
          </a:p>
          <a:p>
            <a:pPr indent="0">
              <a:buNone/>
            </a:pPr>
            <a:endParaRPr lang="zh-CN" altLang="en-US" sz="1200" dirty="0">
              <a:latin typeface="苹方-简" panose="020B0400000000000000" charset="-122"/>
              <a:ea typeface="苹方-简" panose="020B0400000000000000" charset="-122"/>
            </a:endParaRPr>
          </a:p>
          <a:p>
            <a:pPr indent="0">
              <a:buNone/>
            </a:pPr>
            <a:r>
              <a:rPr lang="zh-CN" altLang="en-US" sz="1200" dirty="0">
                <a:latin typeface="苹方-简" panose="020B0400000000000000" charset="-122"/>
                <a:ea typeface="苹方-简" panose="020B0400000000000000" charset="-122"/>
              </a:rPr>
              <a:t>在写入时，需要做以下工作：</a:t>
            </a:r>
          </a:p>
          <a:p>
            <a:pPr marL="228600" indent="-228600">
              <a:buAutoNum type="arabicPeriod"/>
            </a:pPr>
            <a:r>
              <a:rPr lang="zh-CN" altLang="en-US" sz="1200" dirty="0">
                <a:latin typeface="苹方-简" panose="020B0400000000000000" charset="-122"/>
                <a:ea typeface="苹方-简" panose="020B0400000000000000" charset="-122"/>
              </a:rPr>
              <a:t>封装dataBlock，记录restart point的个数；</a:t>
            </a:r>
          </a:p>
          <a:p>
            <a:pPr marL="228600" indent="-228600">
              <a:buAutoNum type="arabicPeriod"/>
            </a:pPr>
            <a:r>
              <a:rPr lang="zh-CN" altLang="en-US" sz="1200" dirty="0">
                <a:latin typeface="苹方-简" panose="020B0400000000000000" charset="-122"/>
                <a:ea typeface="苹方-简" panose="020B0400000000000000" charset="-122"/>
              </a:rPr>
              <a:t>若dataBlock的数据需要进行压缩（例如snappy压缩算法），则对dataBlock中的数据进行压缩；</a:t>
            </a:r>
          </a:p>
          <a:p>
            <a:pPr marL="228600" indent="-228600">
              <a:buAutoNum type="arabicPeriod"/>
            </a:pPr>
            <a:r>
              <a:rPr lang="zh-CN" altLang="en-US" sz="1200" dirty="0">
                <a:latin typeface="苹方-简" panose="020B0400000000000000" charset="-122"/>
                <a:ea typeface="苹方-简" panose="020B0400000000000000" charset="-122"/>
              </a:rPr>
              <a:t>计算checksum；</a:t>
            </a:r>
          </a:p>
          <a:p>
            <a:pPr marL="228600" indent="-228600">
              <a:buAutoNum type="arabicPeriod"/>
            </a:pPr>
            <a:r>
              <a:rPr lang="zh-CN" altLang="en-US" sz="1200" dirty="0">
                <a:latin typeface="苹方-简" panose="020B0400000000000000" charset="-122"/>
                <a:ea typeface="苹方-简" panose="020B0400000000000000" charset="-122"/>
              </a:rPr>
              <a:t>封装dataBlock索引信息（offset，length）；</a:t>
            </a:r>
          </a:p>
          <a:p>
            <a:pPr marL="228600" indent="-228600">
              <a:buAutoNum type="arabicPeriod"/>
            </a:pPr>
            <a:r>
              <a:rPr lang="zh-CN" altLang="en-US" sz="1200" dirty="0">
                <a:latin typeface="苹方-简" panose="020B0400000000000000" charset="-122"/>
                <a:ea typeface="苹方-简" panose="020B0400000000000000" charset="-122"/>
              </a:rPr>
              <a:t>将datablock的buffer中的数据写入磁盘文件；</a:t>
            </a:r>
          </a:p>
          <a:p>
            <a:pPr marL="228600" indent="-228600">
              <a:buAutoNum type="arabicPeriod"/>
            </a:pPr>
            <a:r>
              <a:rPr lang="zh-CN" altLang="en-US" sz="1200" dirty="0">
                <a:latin typeface="苹方-简" panose="020B0400000000000000" charset="-122"/>
                <a:ea typeface="苹方-简" panose="020B0400000000000000" charset="-122"/>
              </a:rPr>
              <a:t>过滤数据，放入filterBlock对用的buffer利用这段时间里维护的过滤信息生成中；</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tWriter.Close</a:t>
            </a:r>
            <a:r>
              <a:rPr lang="zh-CN" altLang="en-US" sz="2800">
                <a:latin typeface="苹方-简" panose="020B0400000000000000" charset="-122"/>
                <a:ea typeface="苹方-简" panose="020B0400000000000000" charset="-122"/>
              </a:rPr>
              <a:t>过程</a:t>
            </a:r>
          </a:p>
        </p:txBody>
      </p:sp>
      <p:sp>
        <p:nvSpPr>
          <p:cNvPr id="10" name="文本框 9"/>
          <p:cNvSpPr txBox="1"/>
          <p:nvPr/>
        </p:nvSpPr>
        <p:spPr>
          <a:xfrm>
            <a:off x="475615" y="1242695"/>
            <a:ext cx="9388475" cy="2030095"/>
          </a:xfrm>
          <a:prstGeom prst="rect">
            <a:avLst/>
          </a:prstGeom>
          <a:noFill/>
        </p:spPr>
        <p:txBody>
          <a:bodyPr wrap="square" rtlCol="0">
            <a:spAutoFit/>
          </a:bodyPr>
          <a:lstStyle/>
          <a:p>
            <a:pPr indent="0">
              <a:buNone/>
            </a:pPr>
            <a:r>
              <a:rPr lang="zh-CN" altLang="en-US">
                <a:latin typeface="苹方-简" panose="020B0400000000000000" charset="-122"/>
                <a:ea typeface="苹方-简" panose="020B0400000000000000" charset="-122"/>
              </a:rPr>
              <a:t>当迭代器取出所有数据并完成写入后，调用tableWriter的Close函数完成最后的收尾工作：</a:t>
            </a:r>
          </a:p>
          <a:p>
            <a:pPr indent="0">
              <a:buNone/>
            </a:pPr>
            <a:endParaRPr lang="zh-CN" altLang="en-US">
              <a:latin typeface="苹方-简" panose="020B0400000000000000" charset="-122"/>
              <a:ea typeface="苹方-简" panose="020B0400000000000000" charset="-122"/>
            </a:endParaRPr>
          </a:p>
          <a:p>
            <a:pPr marL="342900" indent="-342900">
              <a:buAutoNum type="arabicPeriod"/>
            </a:pPr>
            <a:r>
              <a:rPr lang="zh-CN" altLang="en-US">
                <a:latin typeface="苹方-简" panose="020B0400000000000000" charset="-122"/>
                <a:ea typeface="苹方-简" panose="020B0400000000000000" charset="-122"/>
              </a:rPr>
              <a:t>若buffer中仍有未写入的数据，封装成一个datablock写入；</a:t>
            </a:r>
          </a:p>
          <a:p>
            <a:pPr marL="342900" indent="-342900">
              <a:buAutoNum type="arabicPeriod"/>
            </a:pPr>
            <a:r>
              <a:rPr lang="zh-CN" altLang="en-US">
                <a:latin typeface="苹方-简" panose="020B0400000000000000" charset="-122"/>
                <a:ea typeface="苹方-简" panose="020B0400000000000000" charset="-122"/>
              </a:rPr>
              <a:t>将filterBlock的内容写入磁盘文件；</a:t>
            </a:r>
          </a:p>
          <a:p>
            <a:pPr marL="342900" indent="-342900">
              <a:buAutoNum type="arabicPeriod"/>
            </a:pPr>
            <a:r>
              <a:rPr lang="zh-CN" altLang="en-US">
                <a:latin typeface="苹方-简" panose="020B0400000000000000" charset="-122"/>
                <a:ea typeface="苹方-简" panose="020B0400000000000000" charset="-122"/>
              </a:rPr>
              <a:t>将filterBlock的索引信息写入metaIndexBlock中，写入到磁盘文件；</a:t>
            </a:r>
          </a:p>
          <a:p>
            <a:pPr marL="342900" indent="-342900">
              <a:buAutoNum type="arabicPeriod"/>
            </a:pPr>
            <a:r>
              <a:rPr lang="zh-CN" altLang="en-US">
                <a:latin typeface="苹方-简" panose="020B0400000000000000" charset="-122"/>
                <a:ea typeface="苹方-简" panose="020B0400000000000000" charset="-122"/>
              </a:rPr>
              <a:t>写入indexBlock的数据；</a:t>
            </a:r>
          </a:p>
          <a:p>
            <a:pPr marL="342900" indent="-342900">
              <a:buAutoNum type="arabicPeriod"/>
            </a:pPr>
            <a:r>
              <a:rPr lang="zh-CN" altLang="en-US">
                <a:latin typeface="苹方-简" panose="020B0400000000000000" charset="-122"/>
                <a:ea typeface="苹方-简" panose="020B0400000000000000" charset="-122"/>
              </a:rPr>
              <a:t>写入footer数据；</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读操作</a:t>
            </a:r>
            <a:r>
              <a:rPr lang="en-US" altLang="zh-CN" sz="2800">
                <a:latin typeface="苹方-简" panose="020B0400000000000000" charset="-122"/>
                <a:ea typeface="苹方-简" panose="020B0400000000000000" charset="-122"/>
              </a:rPr>
              <a:t>(tOps.find)</a:t>
            </a:r>
          </a:p>
        </p:txBody>
      </p:sp>
      <p:sp>
        <p:nvSpPr>
          <p:cNvPr id="4" name="流程图: 过程 3"/>
          <p:cNvSpPr/>
          <p:nvPr/>
        </p:nvSpPr>
        <p:spPr>
          <a:xfrm>
            <a:off x="3368040" y="182880"/>
            <a:ext cx="1220470"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苹方-简" panose="020B0400000000000000" charset="-122"/>
                <a:ea typeface="苹方-简" panose="020B0400000000000000" charset="-122"/>
              </a:rPr>
              <a:t>开始</a:t>
            </a:r>
          </a:p>
        </p:txBody>
      </p:sp>
      <p:sp>
        <p:nvSpPr>
          <p:cNvPr id="6" name="流程图: 决策 5"/>
          <p:cNvSpPr/>
          <p:nvPr/>
        </p:nvSpPr>
        <p:spPr>
          <a:xfrm>
            <a:off x="2871470" y="996315"/>
            <a:ext cx="2213610" cy="81026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a:latin typeface="苹方-简" panose="020B0400000000000000" charset="-122"/>
                <a:ea typeface="苹方-简" panose="020B0400000000000000" charset="-122"/>
              </a:rPr>
              <a:t>Cache</a:t>
            </a:r>
            <a:r>
              <a:rPr lang="zh-CN" altLang="en-US" sz="1200">
                <a:latin typeface="苹方-简" panose="020B0400000000000000" charset="-122"/>
                <a:ea typeface="苹方-简" panose="020B0400000000000000" charset="-122"/>
              </a:rPr>
              <a:t>中是否存有文件句柄</a:t>
            </a:r>
          </a:p>
        </p:txBody>
      </p:sp>
      <p:sp>
        <p:nvSpPr>
          <p:cNvPr id="7" name="流程图: 过程 6"/>
          <p:cNvSpPr/>
          <p:nvPr/>
        </p:nvSpPr>
        <p:spPr>
          <a:xfrm>
            <a:off x="3368040" y="2097405"/>
            <a:ext cx="1220470"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sstable</a:t>
            </a:r>
          </a:p>
        </p:txBody>
      </p:sp>
      <p:sp>
        <p:nvSpPr>
          <p:cNvPr id="8" name="流程图: 过程 7"/>
          <p:cNvSpPr/>
          <p:nvPr/>
        </p:nvSpPr>
        <p:spPr>
          <a:xfrm>
            <a:off x="2466340" y="2861945"/>
            <a:ext cx="3022600" cy="69024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index block</a:t>
            </a:r>
          </a:p>
          <a:p>
            <a:pPr algn="ctr"/>
            <a:r>
              <a:rPr lang="zh-CN" altLang="en-US" sz="1400">
                <a:latin typeface="苹方-简" panose="020B0400000000000000" charset="-122"/>
                <a:ea typeface="苹方-简" panose="020B0400000000000000" charset="-122"/>
              </a:rPr>
              <a:t>利用其中的索引信息快速定位目标</a:t>
            </a:r>
            <a:r>
              <a:rPr lang="en-US" altLang="zh-CN" sz="1400">
                <a:latin typeface="苹方-简" panose="020B0400000000000000" charset="-122"/>
                <a:ea typeface="苹方-简" panose="020B0400000000000000" charset="-122"/>
              </a:rPr>
              <a:t>data block</a:t>
            </a:r>
          </a:p>
        </p:txBody>
      </p:sp>
      <p:sp>
        <p:nvSpPr>
          <p:cNvPr id="9" name="流程图: 过程 8"/>
          <p:cNvSpPr/>
          <p:nvPr/>
        </p:nvSpPr>
        <p:spPr>
          <a:xfrm>
            <a:off x="2969260" y="3844290"/>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读取</a:t>
            </a:r>
            <a:r>
              <a:rPr lang="en-US" altLang="zh-CN" sz="1400">
                <a:latin typeface="苹方-简" panose="020B0400000000000000" charset="-122"/>
                <a:ea typeface="苹方-简" panose="020B0400000000000000" charset="-122"/>
              </a:rPr>
              <a:t>data block</a:t>
            </a:r>
          </a:p>
        </p:txBody>
      </p:sp>
      <p:sp>
        <p:nvSpPr>
          <p:cNvPr id="10" name="流程图: 过程 9"/>
          <p:cNvSpPr/>
          <p:nvPr/>
        </p:nvSpPr>
        <p:spPr>
          <a:xfrm>
            <a:off x="2968625" y="459803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利用</a:t>
            </a:r>
            <a:r>
              <a:rPr lang="en-US" altLang="zh-CN" sz="1400">
                <a:latin typeface="苹方-简" panose="020B0400000000000000" charset="-122"/>
                <a:ea typeface="苹方-简" panose="020B0400000000000000" charset="-122"/>
              </a:rPr>
              <a:t>filter block</a:t>
            </a:r>
          </a:p>
          <a:p>
            <a:pPr algn="ctr"/>
            <a:r>
              <a:rPr lang="zh-CN" altLang="en-US" sz="1400">
                <a:latin typeface="苹方-简" panose="020B0400000000000000" charset="-122"/>
                <a:ea typeface="苹方-简" panose="020B0400000000000000" charset="-122"/>
              </a:rPr>
              <a:t>进行过滤</a:t>
            </a:r>
          </a:p>
        </p:txBody>
      </p:sp>
      <p:sp>
        <p:nvSpPr>
          <p:cNvPr id="11" name="流程图: 过程 10"/>
          <p:cNvSpPr/>
          <p:nvPr/>
        </p:nvSpPr>
        <p:spPr>
          <a:xfrm>
            <a:off x="2968625" y="535114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迭代遍历</a:t>
            </a:r>
            <a:r>
              <a:rPr lang="en-US" altLang="zh-CN" sz="1400">
                <a:latin typeface="苹方-简" panose="020B0400000000000000" charset="-122"/>
                <a:ea typeface="苹方-简" panose="020B0400000000000000" charset="-122"/>
              </a:rPr>
              <a:t>data block</a:t>
            </a:r>
          </a:p>
        </p:txBody>
      </p:sp>
      <p:sp>
        <p:nvSpPr>
          <p:cNvPr id="12" name="流程图: 过程 11"/>
          <p:cNvSpPr/>
          <p:nvPr/>
        </p:nvSpPr>
        <p:spPr>
          <a:xfrm>
            <a:off x="2968625" y="611568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结束</a:t>
            </a:r>
          </a:p>
        </p:txBody>
      </p:sp>
      <p:sp>
        <p:nvSpPr>
          <p:cNvPr id="13" name="流程图: 过程 12"/>
          <p:cNvSpPr/>
          <p:nvPr/>
        </p:nvSpPr>
        <p:spPr>
          <a:xfrm>
            <a:off x="8074660" y="3844290"/>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读取下一个</a:t>
            </a:r>
            <a:r>
              <a:rPr lang="en-US" altLang="zh-CN" sz="1400">
                <a:latin typeface="苹方-简" panose="020B0400000000000000" charset="-122"/>
                <a:ea typeface="苹方-简" panose="020B0400000000000000" charset="-122"/>
              </a:rPr>
              <a:t>data block</a:t>
            </a:r>
          </a:p>
        </p:txBody>
      </p:sp>
      <p:sp>
        <p:nvSpPr>
          <p:cNvPr id="14" name="流程图: 过程 13"/>
          <p:cNvSpPr/>
          <p:nvPr/>
        </p:nvSpPr>
        <p:spPr>
          <a:xfrm>
            <a:off x="8074660" y="459803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利用</a:t>
            </a:r>
            <a:r>
              <a:rPr lang="en-US" altLang="zh-CN" sz="1400">
                <a:latin typeface="苹方-简" panose="020B0400000000000000" charset="-122"/>
                <a:ea typeface="苹方-简" panose="020B0400000000000000" charset="-122"/>
              </a:rPr>
              <a:t>filter block</a:t>
            </a:r>
          </a:p>
          <a:p>
            <a:pPr algn="ctr"/>
            <a:r>
              <a:rPr lang="zh-CN" altLang="en-US" sz="1400">
                <a:latin typeface="苹方-简" panose="020B0400000000000000" charset="-122"/>
                <a:ea typeface="苹方-简" panose="020B0400000000000000" charset="-122"/>
              </a:rPr>
              <a:t>进行过滤</a:t>
            </a:r>
          </a:p>
        </p:txBody>
      </p:sp>
      <p:sp>
        <p:nvSpPr>
          <p:cNvPr id="15" name="流程图: 过程 14"/>
          <p:cNvSpPr/>
          <p:nvPr/>
        </p:nvSpPr>
        <p:spPr>
          <a:xfrm>
            <a:off x="8074660" y="535114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迭代遍历</a:t>
            </a:r>
            <a:r>
              <a:rPr lang="en-US" altLang="zh-CN" sz="1400">
                <a:latin typeface="苹方-简" panose="020B0400000000000000" charset="-122"/>
                <a:ea typeface="苹方-简" panose="020B0400000000000000" charset="-122"/>
              </a:rPr>
              <a:t>data block</a:t>
            </a:r>
          </a:p>
        </p:txBody>
      </p:sp>
      <p:sp>
        <p:nvSpPr>
          <p:cNvPr id="16" name="流程图: 过程 15"/>
          <p:cNvSpPr/>
          <p:nvPr/>
        </p:nvSpPr>
        <p:spPr>
          <a:xfrm>
            <a:off x="8074660" y="6115685"/>
            <a:ext cx="2018665" cy="4641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a:latin typeface="苹方-简" panose="020B0400000000000000" charset="-122"/>
                <a:ea typeface="苹方-简" panose="020B0400000000000000" charset="-122"/>
              </a:rPr>
              <a:t>结束</a:t>
            </a:r>
          </a:p>
        </p:txBody>
      </p:sp>
      <p:cxnSp>
        <p:nvCxnSpPr>
          <p:cNvPr id="17" name="直接箭头连接符 16"/>
          <p:cNvCxnSpPr>
            <a:stCxn id="4" idx="2"/>
            <a:endCxn id="6" idx="0"/>
          </p:cNvCxnSpPr>
          <p:nvPr/>
        </p:nvCxnSpPr>
        <p:spPr>
          <a:xfrm>
            <a:off x="3978275" y="647065"/>
            <a:ext cx="0" cy="34925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18" name="流程图: 过程 17"/>
          <p:cNvSpPr/>
          <p:nvPr/>
        </p:nvSpPr>
        <p:spPr>
          <a:xfrm>
            <a:off x="253365" y="2027555"/>
            <a:ext cx="1220470" cy="60388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a:latin typeface="苹方-简" panose="020B0400000000000000" charset="-122"/>
                <a:ea typeface="苹方-简" panose="020B0400000000000000" charset="-122"/>
              </a:rPr>
              <a:t>打开文件</a:t>
            </a:r>
          </a:p>
          <a:p>
            <a:pPr algn="ctr"/>
            <a:r>
              <a:rPr lang="zh-CN" altLang="en-US" sz="1200">
                <a:latin typeface="苹方-简" panose="020B0400000000000000" charset="-122"/>
                <a:ea typeface="苹方-简" panose="020B0400000000000000" charset="-122"/>
              </a:rPr>
              <a:t>读取元数据</a:t>
            </a:r>
          </a:p>
          <a:p>
            <a:pPr algn="ctr"/>
            <a:r>
              <a:rPr lang="zh-CN" altLang="en-US" sz="1200">
                <a:latin typeface="苹方-简" panose="020B0400000000000000" charset="-122"/>
                <a:ea typeface="苹方-简" panose="020B0400000000000000" charset="-122"/>
              </a:rPr>
              <a:t>存储到</a:t>
            </a:r>
            <a:r>
              <a:rPr lang="en-US" altLang="zh-CN" sz="1200">
                <a:latin typeface="苹方-简" panose="020B0400000000000000" charset="-122"/>
                <a:ea typeface="苹方-简" panose="020B0400000000000000" charset="-122"/>
              </a:rPr>
              <a:t>cache</a:t>
            </a:r>
          </a:p>
        </p:txBody>
      </p:sp>
      <p:cxnSp>
        <p:nvCxnSpPr>
          <p:cNvPr id="19" name="肘形连接符 18"/>
          <p:cNvCxnSpPr>
            <a:stCxn id="6" idx="2"/>
            <a:endCxn id="18" idx="0"/>
          </p:cNvCxnSpPr>
          <p:nvPr/>
        </p:nvCxnSpPr>
        <p:spPr>
          <a:xfrm rot="5400000">
            <a:off x="2310130" y="359410"/>
            <a:ext cx="220980" cy="3114675"/>
          </a:xfrm>
          <a:prstGeom prst="bentConnector3">
            <a:avLst>
              <a:gd name="adj1" fmla="val 49856"/>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2"/>
            <a:endCxn id="7" idx="0"/>
          </p:cNvCxnSpPr>
          <p:nvPr/>
        </p:nvCxnSpPr>
        <p:spPr>
          <a:xfrm>
            <a:off x="3978275" y="1806575"/>
            <a:ext cx="0" cy="29083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 idx="3"/>
            <a:endCxn id="7" idx="1"/>
          </p:cNvCxnSpPr>
          <p:nvPr/>
        </p:nvCxnSpPr>
        <p:spPr>
          <a:xfrm>
            <a:off x="1473835" y="2329815"/>
            <a:ext cx="1894205"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2"/>
            <a:endCxn id="8" idx="0"/>
          </p:cNvCxnSpPr>
          <p:nvPr/>
        </p:nvCxnSpPr>
        <p:spPr>
          <a:xfrm flipH="1">
            <a:off x="3977640" y="2561590"/>
            <a:ext cx="635"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8" idx="2"/>
            <a:endCxn id="9" idx="0"/>
          </p:cNvCxnSpPr>
          <p:nvPr/>
        </p:nvCxnSpPr>
        <p:spPr>
          <a:xfrm>
            <a:off x="3977640" y="3552190"/>
            <a:ext cx="1270" cy="29210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2"/>
            <a:endCxn id="10" idx="0"/>
          </p:cNvCxnSpPr>
          <p:nvPr/>
        </p:nvCxnSpPr>
        <p:spPr>
          <a:xfrm flipH="1">
            <a:off x="3978275" y="4308475"/>
            <a:ext cx="635" cy="28956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0" idx="2"/>
            <a:endCxn id="11" idx="0"/>
          </p:cNvCxnSpPr>
          <p:nvPr/>
        </p:nvCxnSpPr>
        <p:spPr>
          <a:xfrm>
            <a:off x="3978275" y="5062220"/>
            <a:ext cx="0" cy="28892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2"/>
            <a:endCxn id="12" idx="0"/>
          </p:cNvCxnSpPr>
          <p:nvPr/>
        </p:nvCxnSpPr>
        <p:spPr>
          <a:xfrm>
            <a:off x="3978275" y="5815330"/>
            <a:ext cx="0"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7" name="肘形连接符 26"/>
          <p:cNvCxnSpPr>
            <a:stCxn id="11" idx="2"/>
            <a:endCxn id="13" idx="0"/>
          </p:cNvCxnSpPr>
          <p:nvPr/>
        </p:nvCxnSpPr>
        <p:spPr>
          <a:xfrm rot="5400000" flipH="1" flipV="1">
            <a:off x="5545455" y="2276475"/>
            <a:ext cx="1971040" cy="5106035"/>
          </a:xfrm>
          <a:prstGeom prst="bentConnector5">
            <a:avLst>
              <a:gd name="adj1" fmla="val -12065"/>
              <a:gd name="adj2" fmla="val 49988"/>
              <a:gd name="adj3" fmla="val 112097"/>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2"/>
            <a:endCxn id="14" idx="0"/>
          </p:cNvCxnSpPr>
          <p:nvPr/>
        </p:nvCxnSpPr>
        <p:spPr>
          <a:xfrm>
            <a:off x="9084310" y="4308475"/>
            <a:ext cx="0" cy="28956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4" idx="2"/>
            <a:endCxn id="15" idx="0"/>
          </p:cNvCxnSpPr>
          <p:nvPr/>
        </p:nvCxnSpPr>
        <p:spPr>
          <a:xfrm>
            <a:off x="9084310" y="5062220"/>
            <a:ext cx="0" cy="2889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16" idx="0"/>
          </p:cNvCxnSpPr>
          <p:nvPr/>
        </p:nvCxnSpPr>
        <p:spPr>
          <a:xfrm>
            <a:off x="9084310" y="5815330"/>
            <a:ext cx="0" cy="3003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473835" y="5815330"/>
            <a:ext cx="3018155" cy="275590"/>
          </a:xfrm>
          <a:prstGeom prst="rect">
            <a:avLst/>
          </a:prstGeom>
          <a:noFill/>
        </p:spPr>
        <p:txBody>
          <a:bodyPr wrap="square" rtlCol="0">
            <a:spAutoFit/>
          </a:bodyPr>
          <a:lstStyle/>
          <a:p>
            <a:pPr indent="0">
              <a:buNone/>
            </a:pPr>
            <a:r>
              <a:rPr lang="zh-CN" altLang="en-US" sz="1200">
                <a:latin typeface="苹方-简" panose="020B0400000000000000" charset="-122"/>
                <a:ea typeface="苹方-简" panose="020B0400000000000000" charset="-122"/>
              </a:rPr>
              <a:t>是否找到目标数据项</a:t>
            </a:r>
          </a:p>
        </p:txBody>
      </p:sp>
      <p:sp>
        <p:nvSpPr>
          <p:cNvPr id="32" name="文本框 31"/>
          <p:cNvSpPr txBox="1"/>
          <p:nvPr/>
        </p:nvSpPr>
        <p:spPr>
          <a:xfrm>
            <a:off x="7853045" y="3199130"/>
            <a:ext cx="3018155" cy="275590"/>
          </a:xfrm>
          <a:prstGeom prst="rect">
            <a:avLst/>
          </a:prstGeom>
          <a:noFill/>
        </p:spPr>
        <p:txBody>
          <a:bodyPr wrap="square" rtlCol="0">
            <a:spAutoFit/>
          </a:bodyPr>
          <a:lstStyle/>
          <a:p>
            <a:pPr indent="0">
              <a:buNone/>
            </a:pPr>
            <a:r>
              <a:rPr lang="zh-CN" altLang="en-US" sz="1200">
                <a:latin typeface="苹方-简" panose="020B0400000000000000" charset="-122"/>
                <a:ea typeface="苹方-简" panose="020B0400000000000000" charset="-122"/>
              </a:rPr>
              <a:t>读取下一个</a:t>
            </a:r>
            <a:r>
              <a:rPr lang="en-US" altLang="zh-CN" sz="1200">
                <a:latin typeface="苹方-简" panose="020B0400000000000000" charset="-122"/>
                <a:ea typeface="苹方-简" panose="020B0400000000000000" charset="-122"/>
              </a:rPr>
              <a:t>data block</a:t>
            </a:r>
          </a:p>
        </p:txBody>
      </p:sp>
      <p:sp>
        <p:nvSpPr>
          <p:cNvPr id="33" name="文本框 32"/>
          <p:cNvSpPr txBox="1"/>
          <p:nvPr/>
        </p:nvSpPr>
        <p:spPr>
          <a:xfrm>
            <a:off x="5962015" y="441960"/>
            <a:ext cx="5965190" cy="2491740"/>
          </a:xfrm>
          <a:prstGeom prst="rect">
            <a:avLst/>
          </a:prstGeom>
          <a:noFill/>
        </p:spPr>
        <p:txBody>
          <a:bodyPr wrap="square" rtlCol="0">
            <a:spAutoFit/>
          </a:bodyPr>
          <a:lstStyle/>
          <a:p>
            <a:pPr marL="342900" indent="-342900">
              <a:buAutoNum type="arabicPeriod"/>
            </a:pPr>
            <a:r>
              <a:rPr lang="zh-CN" altLang="en-US" sz="1200" dirty="0">
                <a:latin typeface="苹方-简" panose="020B0400000000000000" charset="-122"/>
                <a:ea typeface="苹方-简" panose="020B0400000000000000" charset="-122"/>
              </a:rPr>
              <a:t>首先判断“文件句柄”cache中是否有指定sstable文件的文件句柄，若存在，则直接使用cache中的句柄；否则打开该sstable文件，</a:t>
            </a:r>
            <a:r>
              <a:rPr lang="zh-CN" altLang="en-US" sz="1200" b="1" dirty="0">
                <a:latin typeface="苹方-简" panose="020B0400000000000000" charset="-122"/>
                <a:ea typeface="苹方-简" panose="020B0400000000000000" charset="-122"/>
              </a:rPr>
              <a:t>按规则读取该文件的元数据</a:t>
            </a:r>
            <a:r>
              <a:rPr lang="zh-CN" altLang="en-US" sz="1200" dirty="0">
                <a:latin typeface="苹方-简" panose="020B0400000000000000" charset="-122"/>
                <a:ea typeface="苹方-简" panose="020B0400000000000000" charset="-122"/>
              </a:rPr>
              <a:t>，将新打开的句柄存储至cache中；</a:t>
            </a:r>
          </a:p>
          <a:p>
            <a:pPr marL="342900" indent="-342900">
              <a:buAutoNum type="arabicPeriod"/>
            </a:pPr>
            <a:r>
              <a:rPr lang="zh-CN" altLang="en-US" sz="1200" dirty="0">
                <a:latin typeface="苹方-简" panose="020B0400000000000000" charset="-122"/>
                <a:ea typeface="苹方-简" panose="020B0400000000000000" charset="-122"/>
              </a:rPr>
              <a:t>利用sstable中的index block进行快速的数据项位置定位，得到该数据项有可能存在的</a:t>
            </a:r>
            <a:r>
              <a:rPr lang="zh-CN" altLang="en-US" sz="1200" b="1" dirty="0">
                <a:latin typeface="苹方-简" panose="020B0400000000000000" charset="-122"/>
                <a:ea typeface="苹方-简" panose="020B0400000000000000" charset="-122"/>
              </a:rPr>
              <a:t>两个</a:t>
            </a:r>
            <a:r>
              <a:rPr lang="zh-CN" altLang="en-US" sz="1200" dirty="0">
                <a:latin typeface="苹方-简" panose="020B0400000000000000" charset="-122"/>
                <a:ea typeface="苹方-简" panose="020B0400000000000000" charset="-122"/>
              </a:rPr>
              <a:t>data block；</a:t>
            </a:r>
          </a:p>
          <a:p>
            <a:pPr marL="342900" indent="-342900">
              <a:buAutoNum type="arabicPeriod"/>
            </a:pPr>
            <a:r>
              <a:rPr lang="zh-CN" altLang="en-US" sz="1200" dirty="0">
                <a:latin typeface="苹方-简" panose="020B0400000000000000" charset="-122"/>
                <a:ea typeface="苹方-简" panose="020B0400000000000000" charset="-122"/>
              </a:rPr>
              <a:t>利用index block中的索引信息，首先打开第一个可能的data block；</a:t>
            </a:r>
          </a:p>
          <a:p>
            <a:pPr marL="342900" indent="-342900">
              <a:buAutoNum type="arabicPeriod"/>
            </a:pPr>
            <a:r>
              <a:rPr lang="zh-CN" altLang="en-US" sz="1200" dirty="0">
                <a:latin typeface="苹方-简" panose="020B0400000000000000" charset="-122"/>
                <a:ea typeface="苹方-简" panose="020B0400000000000000" charset="-122"/>
              </a:rPr>
              <a:t>利用filter block中的过滤信息，判断指定的数据项是否存在于该data block中，若存在，则创建一个迭代器对data block中的数据进行迭代遍历，寻找数据项；若不存在，则结束该data block的查找；</a:t>
            </a:r>
          </a:p>
          <a:p>
            <a:pPr marL="342900" indent="-342900">
              <a:buAutoNum type="arabicPeriod"/>
            </a:pPr>
            <a:r>
              <a:rPr lang="zh-CN" altLang="en-US" sz="1200" dirty="0">
                <a:latin typeface="苹方-简" panose="020B0400000000000000" charset="-122"/>
                <a:ea typeface="苹方-简" panose="020B0400000000000000" charset="-122"/>
              </a:rPr>
              <a:t>若在第一个data block中找到了目标数据，则返回结果；若未查找成功，则打开第二个data block，重复步骤4；</a:t>
            </a:r>
          </a:p>
          <a:p>
            <a:pPr marL="342900" indent="-342900">
              <a:buAutoNum type="arabicPeriod"/>
            </a:pPr>
            <a:r>
              <a:rPr lang="zh-CN" altLang="en-US" sz="1200" dirty="0">
                <a:latin typeface="苹方-简" panose="020B0400000000000000" charset="-122"/>
                <a:ea typeface="苹方-简" panose="020B0400000000000000" charset="-122"/>
              </a:rPr>
              <a:t>若在第二个data block中找到了目标数据，则返回结果；若未查找成功，则返回Not Found错误信息；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元数据读取</a:t>
            </a:r>
            <a:r>
              <a:rPr lang="en-US" altLang="zh-CN" sz="2800">
                <a:latin typeface="苹方-简" panose="020B0400000000000000" charset="-122"/>
                <a:ea typeface="苹方-简" panose="020B0400000000000000" charset="-122"/>
              </a:rPr>
              <a:t>(NewReader)</a:t>
            </a:r>
          </a:p>
        </p:txBody>
      </p:sp>
      <p:grpSp>
        <p:nvGrpSpPr>
          <p:cNvPr id="39" name="组合 38"/>
          <p:cNvGrpSpPr/>
          <p:nvPr/>
        </p:nvGrpSpPr>
        <p:grpSpPr>
          <a:xfrm>
            <a:off x="254115" y="1689735"/>
            <a:ext cx="8297958" cy="3929380"/>
            <a:chOff x="347" y="2661"/>
            <a:chExt cx="15722" cy="6188"/>
          </a:xfrm>
        </p:grpSpPr>
        <p:grpSp>
          <p:nvGrpSpPr>
            <p:cNvPr id="25" name="组合 24"/>
            <p:cNvGrpSpPr/>
            <p:nvPr/>
          </p:nvGrpSpPr>
          <p:grpSpPr>
            <a:xfrm>
              <a:off x="5832" y="2661"/>
              <a:ext cx="10237" cy="6188"/>
              <a:chOff x="2618" y="1505"/>
              <a:chExt cx="10237" cy="6188"/>
            </a:xfrm>
          </p:grpSpPr>
          <p:sp>
            <p:nvSpPr>
              <p:cNvPr id="4" name="流程图: 过程 3"/>
              <p:cNvSpPr/>
              <p:nvPr/>
            </p:nvSpPr>
            <p:spPr>
              <a:xfrm>
                <a:off x="2618" y="1505"/>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 Block 1</a:t>
                </a:r>
              </a:p>
            </p:txBody>
          </p:sp>
          <p:sp>
            <p:nvSpPr>
              <p:cNvPr id="6" name="流程图: 过程 5"/>
              <p:cNvSpPr/>
              <p:nvPr/>
            </p:nvSpPr>
            <p:spPr>
              <a:xfrm>
                <a:off x="2618" y="2389"/>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a:t>
                </a:r>
              </a:p>
            </p:txBody>
          </p:sp>
          <p:sp>
            <p:nvSpPr>
              <p:cNvPr id="7" name="流程图: 过程 6"/>
              <p:cNvSpPr/>
              <p:nvPr/>
            </p:nvSpPr>
            <p:spPr>
              <a:xfrm>
                <a:off x="2618" y="3273"/>
                <a:ext cx="7431" cy="884"/>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Data Block n</a:t>
                </a:r>
              </a:p>
            </p:txBody>
          </p:sp>
          <p:sp>
            <p:nvSpPr>
              <p:cNvPr id="8" name="流程图: 过程 7"/>
              <p:cNvSpPr/>
              <p:nvPr/>
            </p:nvSpPr>
            <p:spPr>
              <a:xfrm>
                <a:off x="2618" y="4157"/>
                <a:ext cx="7431" cy="88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 Block</a:t>
                </a:r>
              </a:p>
            </p:txBody>
          </p:sp>
          <p:sp>
            <p:nvSpPr>
              <p:cNvPr id="9" name="流程图: 过程 8"/>
              <p:cNvSpPr/>
              <p:nvPr/>
            </p:nvSpPr>
            <p:spPr>
              <a:xfrm>
                <a:off x="2618" y="5041"/>
                <a:ext cx="7431" cy="884"/>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Meta Index Block</a:t>
                </a:r>
              </a:p>
            </p:txBody>
          </p:sp>
          <p:sp>
            <p:nvSpPr>
              <p:cNvPr id="10" name="流程图: 过程 9"/>
              <p:cNvSpPr/>
              <p:nvPr/>
            </p:nvSpPr>
            <p:spPr>
              <a:xfrm>
                <a:off x="2618" y="5925"/>
                <a:ext cx="7431" cy="884"/>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Index Block</a:t>
                </a:r>
              </a:p>
            </p:txBody>
          </p:sp>
          <p:sp>
            <p:nvSpPr>
              <p:cNvPr id="11" name="流程图: 过程 10"/>
              <p:cNvSpPr/>
              <p:nvPr/>
            </p:nvSpPr>
            <p:spPr>
              <a:xfrm>
                <a:off x="2618" y="6809"/>
                <a:ext cx="7431" cy="884"/>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Footer</a:t>
                </a:r>
              </a:p>
            </p:txBody>
          </p:sp>
          <p:sp>
            <p:nvSpPr>
              <p:cNvPr id="12" name="文本框 11"/>
              <p:cNvSpPr txBox="1"/>
              <p:nvPr/>
            </p:nvSpPr>
            <p:spPr>
              <a:xfrm>
                <a:off x="10883" y="2541"/>
                <a:ext cx="1258" cy="58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数据</a:t>
                </a:r>
              </a:p>
            </p:txBody>
          </p:sp>
          <p:sp>
            <p:nvSpPr>
              <p:cNvPr id="13" name="右大括号 12"/>
              <p:cNvSpPr/>
              <p:nvPr/>
            </p:nvSpPr>
            <p:spPr>
              <a:xfrm>
                <a:off x="10168" y="1505"/>
                <a:ext cx="323" cy="263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0883" y="5734"/>
                <a:ext cx="1972" cy="1016"/>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管理数据</a:t>
                </a:r>
              </a:p>
            </p:txBody>
          </p:sp>
          <p:sp>
            <p:nvSpPr>
              <p:cNvPr id="15" name="右大括号 14"/>
              <p:cNvSpPr/>
              <p:nvPr/>
            </p:nvSpPr>
            <p:spPr>
              <a:xfrm>
                <a:off x="10185" y="4158"/>
                <a:ext cx="476" cy="35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33" name="文本框 32"/>
            <p:cNvSpPr txBox="1"/>
            <p:nvPr/>
          </p:nvSpPr>
          <p:spPr>
            <a:xfrm>
              <a:off x="347" y="8190"/>
              <a:ext cx="2826" cy="434"/>
            </a:xfrm>
            <a:prstGeom prst="rect">
              <a:avLst/>
            </a:prstGeom>
            <a:noFill/>
          </p:spPr>
          <p:txBody>
            <a:bodyPr wrap="square" rtlCol="0">
              <a:spAutoFit/>
            </a:bodyPr>
            <a:lstStyle/>
            <a:p>
              <a:pPr marL="342900" indent="-342900">
                <a:buAutoNum type="arabicPeriod"/>
              </a:pPr>
              <a:r>
                <a:rPr lang="en-US" altLang="zh-CN" sz="1200">
                  <a:latin typeface="苹方-简" panose="020B0400000000000000" charset="-122"/>
                  <a:ea typeface="苹方-简" panose="020B0400000000000000" charset="-122"/>
                </a:rPr>
                <a:t>Read Footer</a:t>
              </a:r>
            </a:p>
          </p:txBody>
        </p:sp>
        <p:cxnSp>
          <p:nvCxnSpPr>
            <p:cNvPr id="17" name="直接箭头连接符 16"/>
            <p:cNvCxnSpPr>
              <a:stCxn id="33" idx="3"/>
              <a:endCxn id="11" idx="1"/>
            </p:cNvCxnSpPr>
            <p:nvPr/>
          </p:nvCxnSpPr>
          <p:spPr>
            <a:xfrm>
              <a:off x="3173" y="8407"/>
              <a:ext cx="2659"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28" name="曲线连接符 27"/>
            <p:cNvCxnSpPr>
              <a:stCxn id="11" idx="1"/>
              <a:endCxn id="10" idx="1"/>
            </p:cNvCxnSpPr>
            <p:nvPr/>
          </p:nvCxnSpPr>
          <p:spPr>
            <a:xfrm rot="10800000">
              <a:off x="5832" y="7523"/>
              <a:ext cx="5" cy="884"/>
            </a:xfrm>
            <a:prstGeom prst="curvedConnector3">
              <a:avLst>
                <a:gd name="adj1" fmla="val 76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11" idx="1"/>
              <a:endCxn id="9" idx="1"/>
            </p:cNvCxnSpPr>
            <p:nvPr/>
          </p:nvCxnSpPr>
          <p:spPr>
            <a:xfrm rot="10800000">
              <a:off x="5832" y="6639"/>
              <a:ext cx="5" cy="1768"/>
            </a:xfrm>
            <a:prstGeom prst="curvedConnector3">
              <a:avLst>
                <a:gd name="adj1" fmla="val 2156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62" y="6818"/>
              <a:ext cx="3537" cy="725"/>
            </a:xfrm>
            <a:prstGeom prst="rect">
              <a:avLst/>
            </a:prstGeom>
            <a:noFill/>
          </p:spPr>
          <p:txBody>
            <a:bodyPr wrap="square" rtlCol="0">
              <a:spAutoFit/>
            </a:bodyPr>
            <a:lstStyle/>
            <a:p>
              <a:r>
                <a:rPr lang="en-US" altLang="zh-CN" sz="1200"/>
                <a:t>2.Read Meta Index Block &amp;&amp; Index Block</a:t>
              </a:r>
            </a:p>
          </p:txBody>
        </p:sp>
        <p:cxnSp>
          <p:nvCxnSpPr>
            <p:cNvPr id="37" name="曲线连接符 36"/>
            <p:cNvCxnSpPr>
              <a:stCxn id="9" idx="1"/>
              <a:endCxn id="8" idx="1"/>
            </p:cNvCxnSpPr>
            <p:nvPr/>
          </p:nvCxnSpPr>
          <p:spPr>
            <a:xfrm rot="10800000">
              <a:off x="5832" y="5755"/>
              <a:ext cx="5" cy="884"/>
            </a:xfrm>
            <a:prstGeom prst="curvedConnector3">
              <a:avLst>
                <a:gd name="adj1" fmla="val 1816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37" y="5314"/>
              <a:ext cx="3537" cy="725"/>
            </a:xfrm>
            <a:prstGeom prst="rect">
              <a:avLst/>
            </a:prstGeom>
            <a:noFill/>
          </p:spPr>
          <p:txBody>
            <a:bodyPr wrap="square" rtlCol="0">
              <a:spAutoFit/>
            </a:bodyPr>
            <a:lstStyle/>
            <a:p>
              <a:r>
                <a:rPr lang="en-US" altLang="zh-CN" sz="1200"/>
                <a:t>3.Read Filter Block(Optional)</a:t>
              </a:r>
            </a:p>
          </p:txBody>
        </p:sp>
      </p:grpSp>
      <p:sp>
        <p:nvSpPr>
          <p:cNvPr id="40" name="文本框 39"/>
          <p:cNvSpPr txBox="1"/>
          <p:nvPr/>
        </p:nvSpPr>
        <p:spPr>
          <a:xfrm>
            <a:off x="8552180" y="2251075"/>
            <a:ext cx="3395980" cy="2123658"/>
          </a:xfrm>
          <a:prstGeom prst="rect">
            <a:avLst/>
          </a:prstGeom>
          <a:noFill/>
        </p:spPr>
        <p:txBody>
          <a:bodyPr wrap="square" rtlCol="0">
            <a:spAutoFit/>
          </a:bodyPr>
          <a:lstStyle/>
          <a:p>
            <a:pPr indent="0">
              <a:buNone/>
            </a:pPr>
            <a:r>
              <a:rPr lang="en-US" altLang="zh-CN" sz="1200" dirty="0">
                <a:latin typeface="苹方-简" panose="020B0400000000000000" charset="-122"/>
                <a:ea typeface="苹方-简" panose="020B0400000000000000" charset="-122"/>
              </a:rPr>
              <a:t> </a:t>
            </a:r>
            <a:r>
              <a:rPr lang="zh-CN" altLang="en-US" sz="1200" dirty="0">
                <a:latin typeface="苹方-简" panose="020B0400000000000000" charset="-122"/>
                <a:ea typeface="苹方-简" panose="020B0400000000000000" charset="-122"/>
              </a:rPr>
              <a:t>元数据读取的过程可以分为以下几个步骤：</a:t>
            </a:r>
          </a:p>
          <a:p>
            <a:pPr marL="228600" indent="-228600">
              <a:buAutoNum type="arabicPeriod"/>
            </a:pPr>
            <a:r>
              <a:rPr lang="zh-CN" altLang="en-US" sz="1200" dirty="0">
                <a:latin typeface="苹方-简" panose="020B0400000000000000" charset="-122"/>
                <a:ea typeface="苹方-简" panose="020B0400000000000000" charset="-122"/>
              </a:rPr>
              <a:t>读取文件的最后</a:t>
            </a:r>
            <a:r>
              <a:rPr lang="en-US" altLang="zh-CN" sz="1200" dirty="0">
                <a:latin typeface="苹方-简" panose="020B0400000000000000" charset="-122"/>
                <a:ea typeface="苹方-简" panose="020B0400000000000000" charset="-122"/>
              </a:rPr>
              <a:t>48</a:t>
            </a:r>
            <a:r>
              <a:rPr lang="zh-CN" altLang="en-US" sz="1200" dirty="0">
                <a:latin typeface="苹方-简" panose="020B0400000000000000" charset="-122"/>
                <a:ea typeface="苹方-简" panose="020B0400000000000000" charset="-122"/>
              </a:rPr>
              <a:t>个字节，即为</a:t>
            </a:r>
            <a:r>
              <a:rPr lang="en-US" altLang="zh-CN" sz="1200" dirty="0">
                <a:latin typeface="苹方-简" panose="020B0400000000000000" charset="-122"/>
                <a:ea typeface="苹方-简" panose="020B0400000000000000" charset="-122"/>
              </a:rPr>
              <a:t>Footer</a:t>
            </a:r>
            <a:r>
              <a:rPr lang="zh-CN" altLang="en-US" sz="1200" dirty="0">
                <a:latin typeface="苹方-简" panose="020B0400000000000000" charset="-122"/>
                <a:ea typeface="苹方-简" panose="020B0400000000000000" charset="-122"/>
              </a:rPr>
              <a:t>数据；</a:t>
            </a:r>
          </a:p>
          <a:p>
            <a:pPr marL="228600" indent="-228600">
              <a:buAutoNum type="arabicPeriod"/>
            </a:pPr>
            <a:r>
              <a:rPr lang="zh-CN" altLang="en-US" sz="1200" dirty="0">
                <a:latin typeface="苹方-简" panose="020B0400000000000000" charset="-122"/>
                <a:ea typeface="苹方-简" panose="020B0400000000000000" charset="-122"/>
              </a:rPr>
              <a:t>读取</a:t>
            </a:r>
            <a:r>
              <a:rPr lang="en-US" altLang="zh-CN" sz="1200" dirty="0">
                <a:latin typeface="苹方-简" panose="020B0400000000000000" charset="-122"/>
                <a:ea typeface="苹方-简" panose="020B0400000000000000" charset="-122"/>
              </a:rPr>
              <a:t>Footer</a:t>
            </a:r>
            <a:r>
              <a:rPr lang="zh-CN" altLang="en-US" sz="1200" dirty="0">
                <a:latin typeface="苹方-简" panose="020B0400000000000000" charset="-122"/>
                <a:ea typeface="苹方-简" panose="020B0400000000000000" charset="-122"/>
              </a:rPr>
              <a:t>数据中维护的：</a:t>
            </a:r>
            <a:r>
              <a:rPr lang="en-US" altLang="zh-CN" sz="1200" dirty="0" err="1">
                <a:latin typeface="苹方-简" panose="020B0400000000000000" charset="-122"/>
                <a:ea typeface="苹方-简" panose="020B0400000000000000" charset="-122"/>
              </a:rPr>
              <a:t>a.Meta</a:t>
            </a:r>
            <a:r>
              <a:rPr lang="en-US" altLang="zh-CN" sz="1200" dirty="0">
                <a:latin typeface="苹方-简" panose="020B0400000000000000" charset="-122"/>
                <a:ea typeface="苹方-简" panose="020B0400000000000000" charset="-122"/>
              </a:rPr>
              <a:t> Index Block</a:t>
            </a:r>
            <a:r>
              <a:rPr lang="zh-CN" altLang="en-US" sz="1200" dirty="0">
                <a:latin typeface="苹方-简" panose="020B0400000000000000" charset="-122"/>
                <a:ea typeface="苹方-简" panose="020B0400000000000000" charset="-122"/>
              </a:rPr>
              <a:t>；</a:t>
            </a:r>
            <a:r>
              <a:rPr lang="en-US" altLang="zh-CN" sz="1200" dirty="0" err="1">
                <a:latin typeface="苹方-简" panose="020B0400000000000000" charset="-122"/>
                <a:ea typeface="苹方-简" panose="020B0400000000000000" charset="-122"/>
              </a:rPr>
              <a:t>b.Index</a:t>
            </a:r>
            <a:r>
              <a:rPr lang="en-US" altLang="zh-CN" sz="1200" dirty="0">
                <a:latin typeface="苹方-简" panose="020B0400000000000000" charset="-122"/>
                <a:ea typeface="苹方-简" panose="020B0400000000000000" charset="-122"/>
              </a:rPr>
              <a:t> Block</a:t>
            </a:r>
            <a:r>
              <a:rPr lang="zh-CN" altLang="en-US" sz="1200" dirty="0">
                <a:latin typeface="苹方-简" panose="020B0400000000000000" charset="-122"/>
                <a:ea typeface="苹方-简" panose="020B0400000000000000" charset="-122"/>
              </a:rPr>
              <a:t>两个部分的索引信息并记录，以提高整体的查询效率；</a:t>
            </a:r>
          </a:p>
          <a:p>
            <a:pPr marL="228600" indent="-228600">
              <a:buAutoNum type="arabicPeriod"/>
            </a:pPr>
            <a:r>
              <a:rPr lang="zh-CN" altLang="en-US" sz="1200" dirty="0">
                <a:latin typeface="苹方-简" panose="020B0400000000000000" charset="-122"/>
                <a:ea typeface="苹方-简" panose="020B0400000000000000" charset="-122"/>
              </a:rPr>
              <a:t>利用</a:t>
            </a:r>
            <a:r>
              <a:rPr lang="en-US" altLang="zh-CN" sz="1200" dirty="0">
                <a:latin typeface="苹方-简" panose="020B0400000000000000" charset="-122"/>
                <a:ea typeface="苹方-简" panose="020B0400000000000000" charset="-122"/>
              </a:rPr>
              <a:t> index block </a:t>
            </a:r>
            <a:r>
              <a:rPr lang="zh-CN" altLang="en-US" sz="1200" dirty="0">
                <a:latin typeface="苹方-简" panose="020B0400000000000000" charset="-122"/>
                <a:ea typeface="苹方-简" panose="020B0400000000000000" charset="-122"/>
              </a:rPr>
              <a:t>的索引信息读取该部分的内容；</a:t>
            </a:r>
          </a:p>
          <a:p>
            <a:pPr marL="228600" indent="-228600">
              <a:buAutoNum type="arabicPeriod"/>
            </a:pPr>
            <a:r>
              <a:rPr lang="zh-CN" altLang="en-US" sz="1200" dirty="0">
                <a:latin typeface="苹方-简" panose="020B0400000000000000" charset="-122"/>
                <a:ea typeface="苹方-简" panose="020B0400000000000000" charset="-122"/>
              </a:rPr>
              <a:t>遍历</a:t>
            </a:r>
            <a:r>
              <a:rPr lang="en-US" altLang="zh-CN" sz="1200" dirty="0">
                <a:latin typeface="苹方-简" panose="020B0400000000000000" charset="-122"/>
                <a:ea typeface="苹方-简" panose="020B0400000000000000" charset="-122"/>
              </a:rPr>
              <a:t>meta index block</a:t>
            </a:r>
            <a:r>
              <a:rPr lang="zh-CN" altLang="en-US" sz="1200" dirty="0">
                <a:latin typeface="苹方-简" panose="020B0400000000000000" charset="-122"/>
                <a:ea typeface="苹方-简" panose="020B0400000000000000" charset="-122"/>
              </a:rPr>
              <a:t>，查看是否存在</a:t>
            </a:r>
            <a:r>
              <a:rPr lang="en-US" altLang="zh-CN" sz="1200" dirty="0">
                <a:latin typeface="苹方-简" panose="020B0400000000000000" charset="-122"/>
                <a:ea typeface="苹方-简" panose="020B0400000000000000" charset="-122"/>
              </a:rPr>
              <a:t>“</a:t>
            </a:r>
            <a:r>
              <a:rPr lang="zh-CN" altLang="en-US" sz="1200" dirty="0">
                <a:latin typeface="苹方-简" panose="020B0400000000000000" charset="-122"/>
                <a:ea typeface="苹方-简" panose="020B0400000000000000" charset="-122"/>
              </a:rPr>
              <a:t>有用</a:t>
            </a:r>
            <a:r>
              <a:rPr lang="en-US" altLang="zh-CN" sz="1200" dirty="0">
                <a:latin typeface="苹方-简" panose="020B0400000000000000" charset="-122"/>
                <a:ea typeface="苹方-简" panose="020B0400000000000000" charset="-122"/>
              </a:rPr>
              <a:t>”</a:t>
            </a:r>
            <a:r>
              <a:rPr lang="zh-CN" altLang="en-US" sz="1200" dirty="0">
                <a:latin typeface="苹方-简" panose="020B0400000000000000" charset="-122"/>
                <a:ea typeface="苹方-简" panose="020B0400000000000000" charset="-122"/>
              </a:rPr>
              <a:t>的</a:t>
            </a:r>
            <a:r>
              <a:rPr lang="en-US" altLang="zh-CN" sz="1200" dirty="0">
                <a:latin typeface="苹方-简" panose="020B0400000000000000" charset="-122"/>
                <a:ea typeface="苹方-简" panose="020B0400000000000000" charset="-122"/>
              </a:rPr>
              <a:t>filter block</a:t>
            </a:r>
            <a:r>
              <a:rPr lang="zh-CN" altLang="en-US" sz="1200" dirty="0">
                <a:latin typeface="苹方-简" panose="020B0400000000000000" charset="-122"/>
                <a:ea typeface="苹方-简" panose="020B0400000000000000" charset="-122"/>
              </a:rPr>
              <a:t>的索引信息，若有，则记录该索引信息；若没有，则表示当前</a:t>
            </a:r>
            <a:r>
              <a:rPr lang="en-US" altLang="zh-CN" sz="1200" dirty="0" err="1">
                <a:latin typeface="苹方-简" panose="020B0400000000000000" charset="-122"/>
                <a:ea typeface="苹方-简" panose="020B0400000000000000" charset="-122"/>
              </a:rPr>
              <a:t>sstable</a:t>
            </a:r>
            <a:r>
              <a:rPr lang="zh-CN" altLang="en-US" sz="1200" dirty="0">
                <a:latin typeface="苹方-简" panose="020B0400000000000000" charset="-122"/>
                <a:ea typeface="苹方-简" panose="020B0400000000000000" charset="-122"/>
              </a:rPr>
              <a:t>中不存在任何过滤信息来提高查询效率。</a:t>
            </a:r>
            <a:endParaRPr lang="en-US" altLang="zh-CN" sz="1200" dirty="0">
              <a:latin typeface="苹方-简" panose="020B0400000000000000" charset="-122"/>
              <a:ea typeface="苹方-简" panose="020B04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数据项的快速定位</a:t>
            </a:r>
            <a:r>
              <a:rPr lang="en-US" altLang="zh-CN" sz="2800">
                <a:latin typeface="苹方-简" panose="020B0400000000000000" charset="-122"/>
                <a:ea typeface="苹方-简" panose="020B0400000000000000" charset="-122"/>
              </a:rPr>
              <a:t>(NewReader)</a:t>
            </a:r>
          </a:p>
        </p:txBody>
      </p:sp>
      <p:sp>
        <p:nvSpPr>
          <p:cNvPr id="40" name="文本框 39"/>
          <p:cNvSpPr txBox="1"/>
          <p:nvPr/>
        </p:nvSpPr>
        <p:spPr>
          <a:xfrm>
            <a:off x="253365" y="858520"/>
            <a:ext cx="11602085" cy="829945"/>
          </a:xfrm>
          <a:prstGeom prst="rect">
            <a:avLst/>
          </a:prstGeom>
          <a:noFill/>
        </p:spPr>
        <p:txBody>
          <a:bodyPr wrap="square" rtlCol="0">
            <a:spAutoFit/>
          </a:bodyPr>
          <a:lstStyle/>
          <a:p>
            <a:pPr indent="0">
              <a:buNone/>
            </a:pPr>
            <a:r>
              <a:rPr lang="zh-CN" altLang="en-US" sz="1200">
                <a:latin typeface="苹方-简" panose="020B0400000000000000" charset="-122"/>
                <a:ea typeface="苹方-简" panose="020B0400000000000000" charset="-122"/>
              </a:rPr>
              <a:t>sstable中存在多个data block，倘若依次进行“遍历”显然是不可取的。但是由于一个sstable中所有的数据项都是按序排列的，因此可以利用有序性已经index block中维护的索引信息快速定位目标数据项可能存在的data block。</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一个index block的文件结构示意图如下：</a:t>
            </a:r>
          </a:p>
        </p:txBody>
      </p:sp>
      <p:grpSp>
        <p:nvGrpSpPr>
          <p:cNvPr id="21" name="组合 20"/>
          <p:cNvGrpSpPr/>
          <p:nvPr/>
        </p:nvGrpSpPr>
        <p:grpSpPr>
          <a:xfrm>
            <a:off x="4819650" y="1808480"/>
            <a:ext cx="6842760" cy="3889375"/>
            <a:chOff x="4172" y="2338"/>
            <a:chExt cx="10776" cy="6125"/>
          </a:xfrm>
        </p:grpSpPr>
        <p:sp>
          <p:nvSpPr>
            <p:cNvPr id="4" name="流程图: 过程 3"/>
            <p:cNvSpPr/>
            <p:nvPr/>
          </p:nvSpPr>
          <p:spPr>
            <a:xfrm>
              <a:off x="6784" y="3154"/>
              <a:ext cx="4082" cy="885"/>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Data block 1's max key</a:t>
              </a:r>
            </a:p>
          </p:txBody>
        </p:sp>
        <p:sp>
          <p:nvSpPr>
            <p:cNvPr id="6" name="流程图: 过程 5"/>
            <p:cNvSpPr/>
            <p:nvPr/>
          </p:nvSpPr>
          <p:spPr>
            <a:xfrm>
              <a:off x="10866" y="315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1 index</a:t>
              </a:r>
            </a:p>
          </p:txBody>
        </p:sp>
        <p:sp>
          <p:nvSpPr>
            <p:cNvPr id="7" name="流程图: 过程 6"/>
            <p:cNvSpPr/>
            <p:nvPr/>
          </p:nvSpPr>
          <p:spPr>
            <a:xfrm>
              <a:off x="6784" y="403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Data block 2's max key</a:t>
              </a:r>
            </a:p>
          </p:txBody>
        </p:sp>
        <p:sp>
          <p:nvSpPr>
            <p:cNvPr id="8" name="流程图: 过程 7"/>
            <p:cNvSpPr/>
            <p:nvPr/>
          </p:nvSpPr>
          <p:spPr>
            <a:xfrm>
              <a:off x="10866" y="403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2 index</a:t>
              </a:r>
            </a:p>
          </p:txBody>
        </p:sp>
        <p:sp>
          <p:nvSpPr>
            <p:cNvPr id="9" name="流程图: 过程 8"/>
            <p:cNvSpPr/>
            <p:nvPr/>
          </p:nvSpPr>
          <p:spPr>
            <a:xfrm>
              <a:off x="6784" y="4924"/>
              <a:ext cx="4082" cy="88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Data block 3's max key</a:t>
              </a:r>
            </a:p>
          </p:txBody>
        </p:sp>
        <p:sp>
          <p:nvSpPr>
            <p:cNvPr id="10" name="流程图: 过程 9"/>
            <p:cNvSpPr/>
            <p:nvPr/>
          </p:nvSpPr>
          <p:spPr>
            <a:xfrm>
              <a:off x="10866" y="492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3 index</a:t>
              </a:r>
            </a:p>
          </p:txBody>
        </p:sp>
        <p:sp>
          <p:nvSpPr>
            <p:cNvPr id="11" name="流程图: 过程 10"/>
            <p:cNvSpPr/>
            <p:nvPr/>
          </p:nvSpPr>
          <p:spPr>
            <a:xfrm>
              <a:off x="10866" y="580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4 index</a:t>
              </a:r>
            </a:p>
          </p:txBody>
        </p:sp>
        <p:sp>
          <p:nvSpPr>
            <p:cNvPr id="12" name="流程图: 过程 11"/>
            <p:cNvSpPr/>
            <p:nvPr/>
          </p:nvSpPr>
          <p:spPr>
            <a:xfrm>
              <a:off x="6784" y="580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Data block 4's max key</a:t>
              </a:r>
            </a:p>
          </p:txBody>
        </p:sp>
        <p:sp>
          <p:nvSpPr>
            <p:cNvPr id="13" name="流程图: 过程 12"/>
            <p:cNvSpPr/>
            <p:nvPr/>
          </p:nvSpPr>
          <p:spPr>
            <a:xfrm>
              <a:off x="6784" y="6694"/>
              <a:ext cx="4082" cy="88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14" name="流程图: 过程 13"/>
            <p:cNvSpPr/>
            <p:nvPr/>
          </p:nvSpPr>
          <p:spPr>
            <a:xfrm>
              <a:off x="10866" y="6694"/>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a:t>
              </a:r>
            </a:p>
          </p:txBody>
        </p:sp>
        <p:sp>
          <p:nvSpPr>
            <p:cNvPr id="15" name="流程图: 过程 14"/>
            <p:cNvSpPr/>
            <p:nvPr/>
          </p:nvSpPr>
          <p:spPr>
            <a:xfrm>
              <a:off x="6784" y="7579"/>
              <a:ext cx="4082" cy="88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sym typeface="+mn-ea"/>
                </a:rPr>
                <a:t>Data block n's max key</a:t>
              </a:r>
              <a:endParaRPr lang="en-US" altLang="zh-CN"/>
            </a:p>
          </p:txBody>
        </p:sp>
        <p:sp>
          <p:nvSpPr>
            <p:cNvPr id="16" name="流程图: 过程 15"/>
            <p:cNvSpPr/>
            <p:nvPr/>
          </p:nvSpPr>
          <p:spPr>
            <a:xfrm>
              <a:off x="10866" y="7579"/>
              <a:ext cx="4082" cy="88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n index</a:t>
              </a:r>
            </a:p>
          </p:txBody>
        </p:sp>
        <p:sp>
          <p:nvSpPr>
            <p:cNvPr id="17" name="文本框 16"/>
            <p:cNvSpPr txBox="1"/>
            <p:nvPr/>
          </p:nvSpPr>
          <p:spPr>
            <a:xfrm>
              <a:off x="8334" y="2338"/>
              <a:ext cx="981" cy="580"/>
            </a:xfrm>
            <a:prstGeom prst="rect">
              <a:avLst/>
            </a:prstGeom>
            <a:noFill/>
          </p:spPr>
          <p:txBody>
            <a:bodyPr wrap="square" rtlCol="0">
              <a:spAutoFit/>
            </a:bodyPr>
            <a:lstStyle/>
            <a:p>
              <a:r>
                <a:rPr lang="en-US" altLang="zh-CN"/>
                <a:t>Key</a:t>
              </a:r>
            </a:p>
          </p:txBody>
        </p:sp>
        <p:sp>
          <p:nvSpPr>
            <p:cNvPr id="18" name="文本框 17"/>
            <p:cNvSpPr txBox="1"/>
            <p:nvPr/>
          </p:nvSpPr>
          <p:spPr>
            <a:xfrm>
              <a:off x="12467" y="2338"/>
              <a:ext cx="1356" cy="580"/>
            </a:xfrm>
            <a:prstGeom prst="rect">
              <a:avLst/>
            </a:prstGeom>
            <a:noFill/>
          </p:spPr>
          <p:txBody>
            <a:bodyPr wrap="square" rtlCol="0">
              <a:spAutoFit/>
            </a:bodyPr>
            <a:lstStyle/>
            <a:p>
              <a:r>
                <a:rPr lang="en-US" altLang="zh-CN"/>
                <a:t>Value</a:t>
              </a:r>
            </a:p>
          </p:txBody>
        </p:sp>
        <p:sp>
          <p:nvSpPr>
            <p:cNvPr id="19" name="文本框 18"/>
            <p:cNvSpPr txBox="1"/>
            <p:nvPr/>
          </p:nvSpPr>
          <p:spPr>
            <a:xfrm>
              <a:off x="4172" y="5299"/>
              <a:ext cx="1779" cy="1016"/>
            </a:xfrm>
            <a:prstGeom prst="rect">
              <a:avLst/>
            </a:prstGeom>
            <a:noFill/>
          </p:spPr>
          <p:txBody>
            <a:bodyPr wrap="square" rtlCol="0">
              <a:spAutoFit/>
            </a:bodyPr>
            <a:lstStyle/>
            <a:p>
              <a:r>
                <a:rPr lang="en-US" altLang="zh-CN"/>
                <a:t>Index Block</a:t>
              </a:r>
            </a:p>
          </p:txBody>
        </p:sp>
        <p:sp>
          <p:nvSpPr>
            <p:cNvPr id="20" name="左大括号 19"/>
            <p:cNvSpPr/>
            <p:nvPr/>
          </p:nvSpPr>
          <p:spPr>
            <a:xfrm>
              <a:off x="5951" y="3154"/>
              <a:ext cx="714" cy="530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22" name="文本框 21"/>
          <p:cNvSpPr txBox="1"/>
          <p:nvPr/>
        </p:nvSpPr>
        <p:spPr>
          <a:xfrm>
            <a:off x="253365" y="1889760"/>
            <a:ext cx="4565650" cy="4154170"/>
          </a:xfrm>
          <a:prstGeom prst="rect">
            <a:avLst/>
          </a:prstGeom>
          <a:noFill/>
        </p:spPr>
        <p:txBody>
          <a:bodyPr wrap="square" rtlCol="0">
            <a:spAutoFit/>
          </a:bodyPr>
          <a:lstStyle/>
          <a:p>
            <a:pPr indent="0">
              <a:buNone/>
            </a:pPr>
            <a:r>
              <a:rPr lang="en-US" altLang="zh-CN" sz="1200">
                <a:latin typeface="苹方-简" panose="020B0400000000000000" charset="-122"/>
                <a:ea typeface="苹方-简" panose="020B0400000000000000" charset="-122"/>
              </a:rPr>
              <a:t> </a:t>
            </a:r>
            <a:r>
              <a:rPr lang="zh-CN" altLang="en-US" sz="1200">
                <a:latin typeface="苹方-简" panose="020B0400000000000000" charset="-122"/>
                <a:ea typeface="苹方-简" panose="020B0400000000000000" charset="-122"/>
              </a:rPr>
              <a:t>index block是由一系列的键值对组成，每一个键值对表示一个data block的索引信息。</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键值对的key为该data block中数据项key的最大值，value为该data block的索引信息（offset, length）。</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因此若需要查找目标数据项，仅仅需要依次比较index block中的这些索引信息，倘若目标数据项的key大于某个data block中最大的key值，则该data block中必然不存在目标数据项。故通过这个步骤的优化，可以直接确定目标数据项落在哪个data block的范围区间内。</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值得注意的是，与data block一样，index block中的索引信息同样也进行了key值截取，即第二个索引信息的key并不是存储完整的key，而是存储与前一个索引信息的key不共享的部分，区别在于data block中这种范围的划分粒度为16，而index block中为2 。</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也就是说，index block连续两条索引信息会被作为一个最小的“比较单元“，在查找的过程中，若第一个索引信息的key小于目标数据项的key，则紧接着会比较第三条索引信息的key。</a:t>
            </a:r>
          </a:p>
          <a:p>
            <a:pPr indent="0">
              <a:buNone/>
            </a:pPr>
            <a:endParaRPr lang="zh-CN" altLang="en-US" sz="1200">
              <a:latin typeface="苹方-简" panose="020B0400000000000000" charset="-122"/>
              <a:ea typeface="苹方-简" panose="020B0400000000000000" charset="-122"/>
            </a:endParaRPr>
          </a:p>
          <a:p>
            <a:pPr indent="0">
              <a:buNone/>
            </a:pPr>
            <a:r>
              <a:rPr lang="zh-CN" altLang="en-US" sz="1200">
                <a:latin typeface="苹方-简" panose="020B0400000000000000" charset="-122"/>
                <a:ea typeface="苹方-简" panose="020B0400000000000000" charset="-122"/>
              </a:rPr>
              <a:t>这就导致最终目标数据项的范围区间为某”两个“data block。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Key</a:t>
            </a:r>
            <a:r>
              <a:rPr lang="zh-CN" altLang="en-US" sz="2800">
                <a:latin typeface="苹方-简" panose="020B0400000000000000" charset="-122"/>
                <a:ea typeface="苹方-简" panose="020B0400000000000000" charset="-122"/>
              </a:rPr>
              <a:t>的查找过程</a:t>
            </a:r>
            <a:r>
              <a:rPr lang="en-US" altLang="zh-CN" sz="2800">
                <a:latin typeface="苹方-简" panose="020B0400000000000000" charset="-122"/>
                <a:ea typeface="苹方-简" panose="020B0400000000000000" charset="-122"/>
              </a:rPr>
              <a:t>(Reader.find)</a:t>
            </a:r>
          </a:p>
        </p:txBody>
      </p:sp>
      <p:sp>
        <p:nvSpPr>
          <p:cNvPr id="4" name="流程图: 过程 3"/>
          <p:cNvSpPr/>
          <p:nvPr/>
        </p:nvSpPr>
        <p:spPr>
          <a:xfrm>
            <a:off x="6262370" y="987425"/>
            <a:ext cx="2592070" cy="561975"/>
          </a:xfrm>
          <a:prstGeom prst="flowChartProcess">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Data block 1's max key</a:t>
            </a:r>
          </a:p>
        </p:txBody>
      </p:sp>
      <p:sp>
        <p:nvSpPr>
          <p:cNvPr id="6" name="流程图: 过程 5"/>
          <p:cNvSpPr/>
          <p:nvPr/>
        </p:nvSpPr>
        <p:spPr>
          <a:xfrm>
            <a:off x="8854440" y="987425"/>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1 index</a:t>
            </a:r>
          </a:p>
        </p:txBody>
      </p:sp>
      <p:sp>
        <p:nvSpPr>
          <p:cNvPr id="7" name="流程图: 过程 6"/>
          <p:cNvSpPr/>
          <p:nvPr/>
        </p:nvSpPr>
        <p:spPr>
          <a:xfrm>
            <a:off x="6262370" y="1549400"/>
            <a:ext cx="2592070" cy="5619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Data block 2's max key</a:t>
            </a:r>
          </a:p>
        </p:txBody>
      </p:sp>
      <p:sp>
        <p:nvSpPr>
          <p:cNvPr id="8" name="流程图: 过程 7"/>
          <p:cNvSpPr/>
          <p:nvPr/>
        </p:nvSpPr>
        <p:spPr>
          <a:xfrm>
            <a:off x="8854440" y="1549400"/>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2 index</a:t>
            </a:r>
          </a:p>
        </p:txBody>
      </p:sp>
      <p:sp>
        <p:nvSpPr>
          <p:cNvPr id="9" name="流程图: 过程 8"/>
          <p:cNvSpPr/>
          <p:nvPr/>
        </p:nvSpPr>
        <p:spPr>
          <a:xfrm>
            <a:off x="6262370" y="2111375"/>
            <a:ext cx="2592070" cy="5619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Data block 3's max key</a:t>
            </a:r>
          </a:p>
        </p:txBody>
      </p:sp>
      <p:sp>
        <p:nvSpPr>
          <p:cNvPr id="10" name="流程图: 过程 9"/>
          <p:cNvSpPr/>
          <p:nvPr/>
        </p:nvSpPr>
        <p:spPr>
          <a:xfrm>
            <a:off x="8854440" y="2111375"/>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3 index</a:t>
            </a:r>
          </a:p>
        </p:txBody>
      </p:sp>
      <p:sp>
        <p:nvSpPr>
          <p:cNvPr id="11" name="流程图: 过程 10"/>
          <p:cNvSpPr/>
          <p:nvPr/>
        </p:nvSpPr>
        <p:spPr>
          <a:xfrm>
            <a:off x="8854440" y="2673350"/>
            <a:ext cx="2592070" cy="561975"/>
          </a:xfrm>
          <a:prstGeom prst="flowChartProcess">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Data block 4 index</a:t>
            </a:r>
          </a:p>
        </p:txBody>
      </p:sp>
      <p:sp>
        <p:nvSpPr>
          <p:cNvPr id="12" name="流程图: 过程 11"/>
          <p:cNvSpPr/>
          <p:nvPr/>
        </p:nvSpPr>
        <p:spPr>
          <a:xfrm>
            <a:off x="6262370" y="2673350"/>
            <a:ext cx="2592070" cy="5619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Data block 4's max key</a:t>
            </a:r>
          </a:p>
        </p:txBody>
      </p:sp>
      <p:sp>
        <p:nvSpPr>
          <p:cNvPr id="13" name="流程图: 过程 12"/>
          <p:cNvSpPr/>
          <p:nvPr/>
        </p:nvSpPr>
        <p:spPr>
          <a:xfrm>
            <a:off x="474345" y="3449955"/>
            <a:ext cx="1403985" cy="767080"/>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Key</a:t>
            </a:r>
          </a:p>
        </p:txBody>
      </p:sp>
      <p:sp>
        <p:nvSpPr>
          <p:cNvPr id="14" name="流程图: 过程 13"/>
          <p:cNvSpPr/>
          <p:nvPr/>
        </p:nvSpPr>
        <p:spPr>
          <a:xfrm>
            <a:off x="8487410" y="4076065"/>
            <a:ext cx="3326130" cy="69151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Data block i (restart point)</a:t>
            </a:r>
          </a:p>
        </p:txBody>
      </p:sp>
      <p:sp>
        <p:nvSpPr>
          <p:cNvPr id="15" name="流程图: 过程 14"/>
          <p:cNvSpPr/>
          <p:nvPr/>
        </p:nvSpPr>
        <p:spPr>
          <a:xfrm>
            <a:off x="8487410" y="5185410"/>
            <a:ext cx="3326130" cy="691515"/>
          </a:xfrm>
          <a:prstGeom prst="flowChartProces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Data block i (restart point)</a:t>
            </a:r>
          </a:p>
        </p:txBody>
      </p:sp>
      <p:cxnSp>
        <p:nvCxnSpPr>
          <p:cNvPr id="16" name="肘形连接符 15"/>
          <p:cNvCxnSpPr>
            <a:stCxn id="13" idx="3"/>
            <a:endCxn id="4" idx="1"/>
          </p:cNvCxnSpPr>
          <p:nvPr/>
        </p:nvCxnSpPr>
        <p:spPr>
          <a:xfrm flipV="1">
            <a:off x="1878330" y="1268730"/>
            <a:ext cx="4384040" cy="2564765"/>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3" idx="3"/>
            <a:endCxn id="9" idx="1"/>
          </p:cNvCxnSpPr>
          <p:nvPr/>
        </p:nvCxnSpPr>
        <p:spPr>
          <a:xfrm flipV="1">
            <a:off x="1878330" y="2392680"/>
            <a:ext cx="4384040" cy="1440815"/>
          </a:xfrm>
          <a:prstGeom prst="bentConnector3">
            <a:avLst>
              <a:gd name="adj1" fmla="val 50000"/>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2299063" y="1835785"/>
            <a:ext cx="1866803" cy="275590"/>
          </a:xfrm>
          <a:prstGeom prst="rect">
            <a:avLst/>
          </a:prstGeom>
          <a:noFill/>
        </p:spPr>
        <p:txBody>
          <a:bodyPr wrap="square" rtlCol="0">
            <a:spAutoFit/>
          </a:bodyPr>
          <a:lstStyle/>
          <a:p>
            <a:r>
              <a:rPr lang="en-US" altLang="zh-CN" sz="1200"/>
              <a:t>1.Find index</a:t>
            </a:r>
          </a:p>
        </p:txBody>
      </p:sp>
      <p:cxnSp>
        <p:nvCxnSpPr>
          <p:cNvPr id="18" name="肘形连接符 17"/>
          <p:cNvCxnSpPr>
            <a:endCxn id="14" idx="1"/>
          </p:cNvCxnSpPr>
          <p:nvPr/>
        </p:nvCxnSpPr>
        <p:spPr>
          <a:xfrm>
            <a:off x="1889125" y="3827780"/>
            <a:ext cx="6598285" cy="594360"/>
          </a:xfrm>
          <a:prstGeom prst="bentConnector3">
            <a:avLst>
              <a:gd name="adj1" fmla="val 5000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65833" y="3987165"/>
            <a:ext cx="1866803" cy="275590"/>
          </a:xfrm>
          <a:prstGeom prst="rect">
            <a:avLst/>
          </a:prstGeom>
          <a:noFill/>
        </p:spPr>
        <p:txBody>
          <a:bodyPr wrap="square" rtlCol="0">
            <a:spAutoFit/>
          </a:bodyPr>
          <a:lstStyle/>
          <a:p>
            <a:r>
              <a:rPr lang="en-US" altLang="zh-CN" sz="1200"/>
              <a:t>2.Find in data block</a:t>
            </a:r>
          </a:p>
        </p:txBody>
      </p:sp>
      <p:cxnSp>
        <p:nvCxnSpPr>
          <p:cNvPr id="21" name="肘形连接符 20"/>
          <p:cNvCxnSpPr>
            <a:endCxn id="15" idx="1"/>
          </p:cNvCxnSpPr>
          <p:nvPr/>
        </p:nvCxnSpPr>
        <p:spPr>
          <a:xfrm>
            <a:off x="1878330" y="3849370"/>
            <a:ext cx="6609080" cy="1682115"/>
          </a:xfrm>
          <a:prstGeom prst="bentConnector3">
            <a:avLst>
              <a:gd name="adj1" fmla="val 5001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36628" y="4942205"/>
            <a:ext cx="1866803" cy="460375"/>
          </a:xfrm>
          <a:prstGeom prst="rect">
            <a:avLst/>
          </a:prstGeom>
          <a:noFill/>
        </p:spPr>
        <p:txBody>
          <a:bodyPr wrap="square" rtlCol="0">
            <a:spAutoFit/>
          </a:bodyPr>
          <a:lstStyle/>
          <a:p>
            <a:r>
              <a:rPr lang="en-US" altLang="zh-CN" sz="1200"/>
              <a:t>3.Find in the next data block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查找</a:t>
            </a:r>
            <a:r>
              <a:rPr lang="en-US" altLang="zh-CN" sz="2800">
                <a:latin typeface="苹方-简" panose="020B0400000000000000" charset="-122"/>
                <a:ea typeface="苹方-简" panose="020B0400000000000000" charset="-122"/>
              </a:rPr>
              <a:t>data block</a:t>
            </a:r>
          </a:p>
        </p:txBody>
      </p:sp>
      <p:sp>
        <p:nvSpPr>
          <p:cNvPr id="4" name="流程图: 过程 3"/>
          <p:cNvSpPr/>
          <p:nvPr/>
        </p:nvSpPr>
        <p:spPr>
          <a:xfrm>
            <a:off x="7774305" y="1106805"/>
            <a:ext cx="1555115" cy="44259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Entry 1 key</a:t>
            </a:r>
          </a:p>
        </p:txBody>
      </p:sp>
      <p:sp>
        <p:nvSpPr>
          <p:cNvPr id="6" name="流程图: 过程 5"/>
          <p:cNvSpPr/>
          <p:nvPr/>
        </p:nvSpPr>
        <p:spPr>
          <a:xfrm>
            <a:off x="9329420" y="110680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1 value</a:t>
            </a:r>
          </a:p>
        </p:txBody>
      </p:sp>
      <p:sp>
        <p:nvSpPr>
          <p:cNvPr id="7" name="流程图: 过程 6"/>
          <p:cNvSpPr/>
          <p:nvPr/>
        </p:nvSpPr>
        <p:spPr>
          <a:xfrm>
            <a:off x="7774305" y="154940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Entry 2 key</a:t>
            </a:r>
          </a:p>
        </p:txBody>
      </p:sp>
      <p:sp>
        <p:nvSpPr>
          <p:cNvPr id="8" name="流程图: 过程 7"/>
          <p:cNvSpPr/>
          <p:nvPr/>
        </p:nvSpPr>
        <p:spPr>
          <a:xfrm>
            <a:off x="9329420" y="154940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Entry 2 value</a:t>
            </a:r>
          </a:p>
        </p:txBody>
      </p:sp>
      <p:sp>
        <p:nvSpPr>
          <p:cNvPr id="9" name="流程图: 过程 8"/>
          <p:cNvSpPr/>
          <p:nvPr/>
        </p:nvSpPr>
        <p:spPr>
          <a:xfrm>
            <a:off x="7774305" y="1991995"/>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 ...</a:t>
            </a:r>
          </a:p>
        </p:txBody>
      </p:sp>
      <p:sp>
        <p:nvSpPr>
          <p:cNvPr id="10" name="流程图: 过程 9"/>
          <p:cNvSpPr/>
          <p:nvPr/>
        </p:nvSpPr>
        <p:spPr>
          <a:xfrm>
            <a:off x="9329420" y="199199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a:t>
            </a:r>
          </a:p>
        </p:txBody>
      </p:sp>
      <p:sp>
        <p:nvSpPr>
          <p:cNvPr id="11" name="流程图: 过程 10"/>
          <p:cNvSpPr/>
          <p:nvPr/>
        </p:nvSpPr>
        <p:spPr>
          <a:xfrm>
            <a:off x="7774305" y="243459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 </a:t>
            </a:r>
            <a:r>
              <a:rPr lang="en-US" altLang="zh-CN">
                <a:sym typeface="+mn-ea"/>
              </a:rPr>
              <a:t>Entry 16 key</a:t>
            </a:r>
            <a:endParaRPr lang="en-US" altLang="zh-CN"/>
          </a:p>
        </p:txBody>
      </p:sp>
      <p:sp>
        <p:nvSpPr>
          <p:cNvPr id="12" name="流程图: 过程 11"/>
          <p:cNvSpPr/>
          <p:nvPr/>
        </p:nvSpPr>
        <p:spPr>
          <a:xfrm>
            <a:off x="9329420" y="243459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ym typeface="+mn-ea"/>
              </a:rPr>
              <a:t>Entry 16 value</a:t>
            </a:r>
            <a:endParaRPr lang="en-US" altLang="zh-CN"/>
          </a:p>
        </p:txBody>
      </p:sp>
      <p:sp>
        <p:nvSpPr>
          <p:cNvPr id="13" name="流程图: 过程 12"/>
          <p:cNvSpPr/>
          <p:nvPr/>
        </p:nvSpPr>
        <p:spPr>
          <a:xfrm>
            <a:off x="7774305" y="2877185"/>
            <a:ext cx="1555115" cy="44259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Entry 17 key</a:t>
            </a:r>
          </a:p>
        </p:txBody>
      </p:sp>
      <p:sp>
        <p:nvSpPr>
          <p:cNvPr id="14" name="流程图: 过程 13"/>
          <p:cNvSpPr/>
          <p:nvPr/>
        </p:nvSpPr>
        <p:spPr>
          <a:xfrm>
            <a:off x="9329420" y="287718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ym typeface="+mn-ea"/>
              </a:rPr>
              <a:t>Entry 17 value</a:t>
            </a:r>
            <a:endParaRPr lang="en-US" altLang="zh-CN"/>
          </a:p>
        </p:txBody>
      </p:sp>
      <p:sp>
        <p:nvSpPr>
          <p:cNvPr id="15" name="流程图: 过程 14"/>
          <p:cNvSpPr/>
          <p:nvPr/>
        </p:nvSpPr>
        <p:spPr>
          <a:xfrm>
            <a:off x="7774305" y="331978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 </a:t>
            </a:r>
            <a:r>
              <a:rPr lang="en-US" altLang="zh-CN">
                <a:sym typeface="+mn-ea"/>
              </a:rPr>
              <a:t>Entry 18 key</a:t>
            </a:r>
            <a:endParaRPr lang="en-US" altLang="zh-CN"/>
          </a:p>
        </p:txBody>
      </p:sp>
      <p:sp>
        <p:nvSpPr>
          <p:cNvPr id="16" name="流程图: 过程 15"/>
          <p:cNvSpPr/>
          <p:nvPr/>
        </p:nvSpPr>
        <p:spPr>
          <a:xfrm>
            <a:off x="9329420" y="331978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ym typeface="+mn-ea"/>
              </a:rPr>
              <a:t>Entry 18 value</a:t>
            </a:r>
            <a:endParaRPr lang="en-US" altLang="zh-CN"/>
          </a:p>
        </p:txBody>
      </p:sp>
      <p:sp>
        <p:nvSpPr>
          <p:cNvPr id="17" name="流程图: 过程 16"/>
          <p:cNvSpPr/>
          <p:nvPr/>
        </p:nvSpPr>
        <p:spPr>
          <a:xfrm>
            <a:off x="7774305" y="3762375"/>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 </a:t>
            </a:r>
            <a:r>
              <a:rPr lang="en-US" altLang="zh-CN">
                <a:sym typeface="+mn-ea"/>
              </a:rPr>
              <a:t>...</a:t>
            </a:r>
            <a:endParaRPr lang="en-US" altLang="zh-CN"/>
          </a:p>
        </p:txBody>
      </p:sp>
      <p:sp>
        <p:nvSpPr>
          <p:cNvPr id="18" name="流程图: 过程 17"/>
          <p:cNvSpPr/>
          <p:nvPr/>
        </p:nvSpPr>
        <p:spPr>
          <a:xfrm>
            <a:off x="9329420" y="3762375"/>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ym typeface="+mn-ea"/>
              </a:rPr>
              <a:t>...</a:t>
            </a:r>
            <a:endParaRPr lang="en-US" altLang="zh-CN"/>
          </a:p>
        </p:txBody>
      </p:sp>
      <p:sp>
        <p:nvSpPr>
          <p:cNvPr id="19" name="流程图: 过程 18"/>
          <p:cNvSpPr/>
          <p:nvPr/>
        </p:nvSpPr>
        <p:spPr>
          <a:xfrm>
            <a:off x="7774305" y="4204970"/>
            <a:ext cx="1555115" cy="4425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sym typeface="+mn-ea"/>
              </a:rPr>
              <a:t>Entry 32 key</a:t>
            </a:r>
            <a:endParaRPr lang="en-US" altLang="zh-CN"/>
          </a:p>
        </p:txBody>
      </p:sp>
      <p:sp>
        <p:nvSpPr>
          <p:cNvPr id="20" name="流程图: 过程 19"/>
          <p:cNvSpPr/>
          <p:nvPr/>
        </p:nvSpPr>
        <p:spPr>
          <a:xfrm>
            <a:off x="9329420" y="4204970"/>
            <a:ext cx="1824355" cy="44259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ym typeface="+mn-ea"/>
              </a:rPr>
              <a:t>Entry 32 value</a:t>
            </a:r>
            <a:endParaRPr lang="en-US" altLang="zh-CN"/>
          </a:p>
        </p:txBody>
      </p:sp>
      <p:sp>
        <p:nvSpPr>
          <p:cNvPr id="21" name="文本框 20"/>
          <p:cNvSpPr txBox="1"/>
          <p:nvPr/>
        </p:nvSpPr>
        <p:spPr>
          <a:xfrm>
            <a:off x="8152130" y="523240"/>
            <a:ext cx="1004570" cy="368300"/>
          </a:xfrm>
          <a:prstGeom prst="rect">
            <a:avLst/>
          </a:prstGeom>
          <a:noFill/>
        </p:spPr>
        <p:txBody>
          <a:bodyPr wrap="square" rtlCol="0">
            <a:spAutoFit/>
          </a:bodyPr>
          <a:lstStyle/>
          <a:p>
            <a:r>
              <a:rPr lang="en-US" altLang="zh-CN"/>
              <a:t>Key</a:t>
            </a:r>
          </a:p>
        </p:txBody>
      </p:sp>
      <p:sp>
        <p:nvSpPr>
          <p:cNvPr id="22" name="文本框 21"/>
          <p:cNvSpPr txBox="1"/>
          <p:nvPr/>
        </p:nvSpPr>
        <p:spPr>
          <a:xfrm>
            <a:off x="9738995" y="523240"/>
            <a:ext cx="1004570" cy="368300"/>
          </a:xfrm>
          <a:prstGeom prst="rect">
            <a:avLst/>
          </a:prstGeom>
          <a:noFill/>
        </p:spPr>
        <p:txBody>
          <a:bodyPr wrap="square" rtlCol="0">
            <a:spAutoFit/>
          </a:bodyPr>
          <a:lstStyle/>
          <a:p>
            <a:r>
              <a:rPr lang="en-US" altLang="zh-CN"/>
              <a:t>Value</a:t>
            </a:r>
          </a:p>
        </p:txBody>
      </p:sp>
      <p:sp>
        <p:nvSpPr>
          <p:cNvPr id="23" name="文本框 22"/>
          <p:cNvSpPr txBox="1"/>
          <p:nvPr/>
        </p:nvSpPr>
        <p:spPr>
          <a:xfrm>
            <a:off x="5838825" y="2682875"/>
            <a:ext cx="1370965" cy="368300"/>
          </a:xfrm>
          <a:prstGeom prst="rect">
            <a:avLst/>
          </a:prstGeom>
          <a:noFill/>
        </p:spPr>
        <p:txBody>
          <a:bodyPr wrap="square" rtlCol="0">
            <a:spAutoFit/>
          </a:bodyPr>
          <a:lstStyle/>
          <a:p>
            <a:r>
              <a:rPr lang="en-US" altLang="zh-CN"/>
              <a:t>Data Block</a:t>
            </a:r>
          </a:p>
        </p:txBody>
      </p:sp>
      <p:sp>
        <p:nvSpPr>
          <p:cNvPr id="24" name="左大括号 23"/>
          <p:cNvSpPr/>
          <p:nvPr/>
        </p:nvSpPr>
        <p:spPr>
          <a:xfrm>
            <a:off x="7472045" y="1106805"/>
            <a:ext cx="75565" cy="35204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p:cNvSpPr txBox="1"/>
          <p:nvPr/>
        </p:nvSpPr>
        <p:spPr>
          <a:xfrm>
            <a:off x="253365" y="1242060"/>
            <a:ext cx="4565650" cy="3046095"/>
          </a:xfrm>
          <a:prstGeom prst="rect">
            <a:avLst/>
          </a:prstGeom>
          <a:noFill/>
        </p:spPr>
        <p:txBody>
          <a:bodyPr wrap="square" rtlCol="0">
            <a:spAutoFit/>
          </a:bodyPr>
          <a:lstStyle/>
          <a:p>
            <a:pPr indent="0">
              <a:buNone/>
            </a:pPr>
            <a:r>
              <a:rPr sz="1200">
                <a:latin typeface="苹方-简" panose="020B0400000000000000" charset="-122"/>
                <a:ea typeface="苹方-简" panose="020B0400000000000000" charset="-122"/>
              </a:rPr>
              <a:t>在data block中查找目标数据项是一个简单的迭代遍历过程。虽然data block中所有数据项都是按序排序的，但是作者并没有采用“二分查找”来提高查找的效率，而是使用了更大的查找单元进行快速定位。</a:t>
            </a: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与index block的查找类似，data block中，以16条记录为一个查找单元，若entry 1的key小于目标数据项的key，则下一条比较的是entry 17。</a:t>
            </a: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因此查找的过程中，利用更大的查找单元快速定位目标数据项可能存在于哪个区间内，之后依次比较判断其是否存在与data block中。</a:t>
            </a:r>
          </a:p>
          <a:p>
            <a:pPr indent="0">
              <a:buNone/>
            </a:pPr>
            <a:endParaRPr sz="1200">
              <a:latin typeface="苹方-简" panose="020B0400000000000000" charset="-122"/>
              <a:ea typeface="苹方-简" panose="020B0400000000000000" charset="-122"/>
            </a:endParaRPr>
          </a:p>
          <a:p>
            <a:pPr indent="0">
              <a:buNone/>
            </a:pPr>
            <a:r>
              <a:rPr sz="1200">
                <a:latin typeface="苹方-简" panose="020B0400000000000000" charset="-122"/>
                <a:ea typeface="苹方-简" panose="020B0400000000000000" charset="-122"/>
              </a:rPr>
              <a:t>可以看到，sstable很多文件格式设计（例如restart point， index block，filter block，max key）在查找的过程中，都极大地提升了整体的查找效率。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706691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解决方案二：</a:t>
            </a:r>
            <a:r>
              <a:rPr lang="en-US" altLang="zh-CN" sz="2800">
                <a:latin typeface="苹方-简" panose="020B0400000000000000" charset="-122"/>
                <a:ea typeface="苹方-简" panose="020B0400000000000000" charset="-122"/>
              </a:rPr>
              <a:t>WAL + </a:t>
            </a:r>
            <a:r>
              <a:rPr lang="zh-CN" altLang="en-US" sz="2800">
                <a:latin typeface="苹方-简" panose="020B0400000000000000" charset="-122"/>
                <a:ea typeface="苹方-简" panose="020B0400000000000000" charset="-122"/>
              </a:rPr>
              <a:t>内存表</a:t>
            </a:r>
          </a:p>
        </p:txBody>
      </p:sp>
      <p:sp>
        <p:nvSpPr>
          <p:cNvPr id="10" name="流程图: 过程 9"/>
          <p:cNvSpPr/>
          <p:nvPr/>
        </p:nvSpPr>
        <p:spPr>
          <a:xfrm>
            <a:off x="300101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流程图: 过程 3"/>
          <p:cNvSpPr/>
          <p:nvPr/>
        </p:nvSpPr>
        <p:spPr>
          <a:xfrm>
            <a:off x="322897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a=0</a:t>
            </a:r>
          </a:p>
        </p:txBody>
      </p:sp>
      <p:sp>
        <p:nvSpPr>
          <p:cNvPr id="6" name="流程图: 过程 5"/>
          <p:cNvSpPr/>
          <p:nvPr/>
        </p:nvSpPr>
        <p:spPr>
          <a:xfrm>
            <a:off x="322897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a=1</a:t>
            </a:r>
          </a:p>
        </p:txBody>
      </p:sp>
      <p:sp>
        <p:nvSpPr>
          <p:cNvPr id="7" name="流程图: 过程 6"/>
          <p:cNvSpPr/>
          <p:nvPr/>
        </p:nvSpPr>
        <p:spPr>
          <a:xfrm>
            <a:off x="322897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a=2</a:t>
            </a:r>
          </a:p>
        </p:txBody>
      </p:sp>
      <p:sp>
        <p:nvSpPr>
          <p:cNvPr id="8" name="流程图: 过程 7"/>
          <p:cNvSpPr/>
          <p:nvPr/>
        </p:nvSpPr>
        <p:spPr>
          <a:xfrm>
            <a:off x="322897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a=3</a:t>
            </a:r>
          </a:p>
        </p:txBody>
      </p:sp>
      <p:sp>
        <p:nvSpPr>
          <p:cNvPr id="9" name="流程图: 过程 8"/>
          <p:cNvSpPr/>
          <p:nvPr/>
        </p:nvSpPr>
        <p:spPr>
          <a:xfrm>
            <a:off x="324294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a=4</a:t>
            </a:r>
          </a:p>
        </p:txBody>
      </p:sp>
      <p:sp>
        <p:nvSpPr>
          <p:cNvPr id="11" name="文本框 10"/>
          <p:cNvSpPr txBox="1"/>
          <p:nvPr/>
        </p:nvSpPr>
        <p:spPr>
          <a:xfrm>
            <a:off x="3109595" y="5505450"/>
            <a:ext cx="1337945" cy="368300"/>
          </a:xfrm>
          <a:prstGeom prst="rect">
            <a:avLst/>
          </a:prstGeom>
          <a:noFill/>
        </p:spPr>
        <p:txBody>
          <a:bodyPr wrap="square" rtlCol="0">
            <a:spAutoFit/>
          </a:bodyPr>
          <a:lstStyle/>
          <a:p>
            <a:pPr algn="ctr"/>
            <a:r>
              <a:rPr lang="zh-CN" altLang="en-US">
                <a:solidFill>
                  <a:schemeClr val="bg1"/>
                </a:solidFill>
                <a:latin typeface="苹方-简" panose="020B0400000000000000" charset="-122"/>
                <a:ea typeface="苹方-简" panose="020B0400000000000000" charset="-122"/>
              </a:rPr>
              <a:t>磁盘</a:t>
            </a:r>
          </a:p>
        </p:txBody>
      </p:sp>
      <p:sp>
        <p:nvSpPr>
          <p:cNvPr id="12" name="下箭头 11"/>
          <p:cNvSpPr/>
          <p:nvPr/>
        </p:nvSpPr>
        <p:spPr>
          <a:xfrm>
            <a:off x="214185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1147445" y="1677035"/>
            <a:ext cx="613410" cy="3698240"/>
          </a:xfrm>
          <a:prstGeom prst="rect">
            <a:avLst/>
          </a:prstGeom>
          <a:noFill/>
        </p:spPr>
        <p:txBody>
          <a:bodyPr vert="eaVert" wrap="square" rtlCol="0">
            <a:spAutoFit/>
          </a:bodyPr>
          <a:lstStyle/>
          <a:p>
            <a:pPr algn="ctr"/>
            <a:r>
              <a:rPr lang="zh-CN" altLang="en-US" sz="2800">
                <a:latin typeface="苹方-简" panose="020B0400000000000000" charset="-122"/>
                <a:ea typeface="苹方-简" panose="020B0400000000000000" charset="-122"/>
              </a:rPr>
              <a:t>写入方向</a:t>
            </a:r>
          </a:p>
        </p:txBody>
      </p:sp>
      <p:sp>
        <p:nvSpPr>
          <p:cNvPr id="14" name="文本框 13"/>
          <p:cNvSpPr txBox="1"/>
          <p:nvPr/>
        </p:nvSpPr>
        <p:spPr>
          <a:xfrm>
            <a:off x="5067300" y="2226945"/>
            <a:ext cx="1598930"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历史数据</a:t>
            </a:r>
          </a:p>
        </p:txBody>
      </p:sp>
      <p:sp>
        <p:nvSpPr>
          <p:cNvPr id="15" name="右大括号 14"/>
          <p:cNvSpPr/>
          <p:nvPr/>
        </p:nvSpPr>
        <p:spPr>
          <a:xfrm>
            <a:off x="4686935" y="1296670"/>
            <a:ext cx="75565" cy="22294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文本框 15"/>
          <p:cNvSpPr txBox="1"/>
          <p:nvPr/>
        </p:nvSpPr>
        <p:spPr>
          <a:xfrm>
            <a:off x="5067300" y="4741545"/>
            <a:ext cx="1598930"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当前数据</a:t>
            </a:r>
          </a:p>
        </p:txBody>
      </p:sp>
      <p:cxnSp>
        <p:nvCxnSpPr>
          <p:cNvPr id="17" name="直接箭头连接符 16"/>
          <p:cNvCxnSpPr/>
          <p:nvPr/>
        </p:nvCxnSpPr>
        <p:spPr>
          <a:xfrm flipH="1">
            <a:off x="4330700" y="4925695"/>
            <a:ext cx="736600" cy="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6339205" y="704850"/>
            <a:ext cx="5361940" cy="1753235"/>
          </a:xfrm>
          <a:prstGeom prst="rect">
            <a:avLst/>
          </a:prstGeom>
          <a:noFill/>
        </p:spPr>
        <p:txBody>
          <a:bodyPr wrap="square" rtlCol="0">
            <a:spAutoFit/>
          </a:bodyPr>
          <a:lstStyle/>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每次WAL写入到磁盘之后，立马更新到内存里面。</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当发现有读请求过来的时候，立马到内存中查找相应的表。</a:t>
            </a:r>
          </a:p>
          <a:p>
            <a:pPr marL="285750" indent="-285750">
              <a:buFont typeface="Arial" panose="020B0604020202090204" pitchFamily="34" charset="0"/>
              <a:buChar char="•"/>
            </a:pPr>
            <a:endParaRPr lang="zh-CN" altLang="en-US">
              <a:latin typeface="苹方-简" panose="020B0400000000000000" charset="-122"/>
              <a:ea typeface="苹方-简" panose="020B0400000000000000" charset="-122"/>
            </a:endParaRPr>
          </a:p>
          <a:p>
            <a:pPr indent="0">
              <a:buFont typeface="Arial" panose="020B0604020202090204" pitchFamily="34" charset="0"/>
              <a:buNone/>
            </a:pPr>
            <a:r>
              <a:rPr lang="zh-CN" altLang="en-US">
                <a:latin typeface="苹方-简" panose="020B0400000000000000" charset="-122"/>
                <a:ea typeface="苹方-简" panose="020B0400000000000000" charset="-122"/>
              </a:rPr>
              <a:t>缺点：</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rPr>
              <a:t>无法支持大量读请求；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sstable</a:t>
            </a:r>
            <a:r>
              <a:rPr lang="zh-CN" altLang="en-US" sz="2800">
                <a:latin typeface="苹方-简" panose="020B0400000000000000" charset="-122"/>
                <a:ea typeface="苹方-简" panose="020B0400000000000000" charset="-122"/>
              </a:rPr>
              <a:t>特点：</a:t>
            </a:r>
          </a:p>
        </p:txBody>
      </p:sp>
      <p:sp>
        <p:nvSpPr>
          <p:cNvPr id="4" name="文本框 3"/>
          <p:cNvSpPr txBox="1"/>
          <p:nvPr/>
        </p:nvSpPr>
        <p:spPr>
          <a:xfrm>
            <a:off x="387985" y="815340"/>
            <a:ext cx="11435715" cy="5415915"/>
          </a:xfrm>
          <a:prstGeom prst="rect">
            <a:avLst/>
          </a:prstGeom>
          <a:noFill/>
        </p:spPr>
        <p:txBody>
          <a:bodyPr wrap="square" rtlCol="0">
            <a:spAutoFit/>
          </a:bodyPr>
          <a:lstStyle/>
          <a:p>
            <a:pPr marL="285750" indent="-285750">
              <a:buFont typeface="Arial" panose="020B0604020202090204" pitchFamily="34" charset="0"/>
              <a:buChar char="•"/>
            </a:pPr>
            <a:r>
              <a:rPr lang="zh-CN" altLang="en-US" sz="2000" dirty="0">
                <a:latin typeface="苹方-简" panose="020B0400000000000000" charset="-122"/>
                <a:ea typeface="苹方-简" panose="020B0400000000000000" charset="-122"/>
              </a:rPr>
              <a:t>只读性</a:t>
            </a:r>
          </a:p>
          <a:p>
            <a:pPr indent="0">
              <a:buFont typeface="Arial" panose="020B0604020202090204" pitchFamily="34" charset="0"/>
              <a:buNone/>
            </a:pPr>
            <a:r>
              <a:rPr lang="en-US" altLang="zh-CN" dirty="0" err="1">
                <a:latin typeface="苹方-简" panose="020B0400000000000000" charset="-122"/>
                <a:ea typeface="苹方-简" panose="020B0400000000000000" charset="-122"/>
              </a:rPr>
              <a:t>sstable</a:t>
            </a:r>
            <a:r>
              <a:rPr lang="zh-CN" altLang="en-US" dirty="0">
                <a:latin typeface="苹方-简" panose="020B0400000000000000" charset="-122"/>
                <a:ea typeface="苹方-简" panose="020B0400000000000000" charset="-122"/>
              </a:rPr>
              <a:t>文件为</a:t>
            </a:r>
            <a:r>
              <a:rPr lang="en-US" altLang="zh-CN" dirty="0">
                <a:latin typeface="苹方-简" panose="020B0400000000000000" charset="-122"/>
                <a:ea typeface="苹方-简" panose="020B0400000000000000" charset="-122"/>
              </a:rPr>
              <a:t>compaction</a:t>
            </a:r>
            <a:r>
              <a:rPr lang="zh-CN" altLang="en-US" dirty="0">
                <a:latin typeface="苹方-简" panose="020B0400000000000000" charset="-122"/>
                <a:ea typeface="苹方-简" panose="020B0400000000000000" charset="-122"/>
              </a:rPr>
              <a:t>的结果原子性的产生，在其余时间是只读的。</a:t>
            </a:r>
          </a:p>
          <a:p>
            <a:pPr indent="0">
              <a:buFont typeface="Arial" panose="020B0604020202090204" pitchFamily="34" charset="0"/>
              <a:buNone/>
            </a:pPr>
            <a:endParaRPr lang="zh-CN" altLang="en-US" dirty="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dirty="0">
                <a:latin typeface="苹方-简" panose="020B0400000000000000" charset="-122"/>
                <a:ea typeface="苹方-简" panose="020B0400000000000000" charset="-122"/>
              </a:rPr>
              <a:t>完整性</a:t>
            </a:r>
            <a:endParaRPr lang="zh-CN" altLang="en-US" dirty="0">
              <a:latin typeface="苹方-简" panose="020B0400000000000000" charset="-122"/>
              <a:ea typeface="苹方-简" panose="020B0400000000000000" charset="-122"/>
            </a:endParaRPr>
          </a:p>
          <a:p>
            <a:pPr indent="0">
              <a:buFont typeface="Arial" panose="020B0604020202090204" pitchFamily="34" charset="0"/>
              <a:buNone/>
            </a:pPr>
            <a:r>
              <a:rPr lang="zh-CN" altLang="en-US" dirty="0">
                <a:latin typeface="苹方-简" panose="020B0400000000000000" charset="-122"/>
                <a:ea typeface="苹方-简" panose="020B0400000000000000" charset="-122"/>
              </a:rPr>
              <a:t>一个sstable文件，其辅助数据：</a:t>
            </a:r>
          </a:p>
          <a:p>
            <a:pPr marL="285750" indent="-285750">
              <a:buFont typeface="Arial" panose="020B0604020202090204" pitchFamily="34" charset="0"/>
              <a:buChar char="•"/>
            </a:pPr>
            <a:r>
              <a:rPr lang="zh-CN" altLang="en-US" sz="1600" dirty="0">
                <a:latin typeface="苹方-简" panose="020B0400000000000000" charset="-122"/>
                <a:ea typeface="苹方-简" panose="020B0400000000000000" charset="-122"/>
              </a:rPr>
              <a:t>索引数据</a:t>
            </a:r>
          </a:p>
          <a:p>
            <a:pPr marL="285750" indent="-285750">
              <a:buFont typeface="Arial" panose="020B0604020202090204" pitchFamily="34" charset="0"/>
              <a:buChar char="•"/>
            </a:pPr>
            <a:r>
              <a:rPr lang="zh-CN" altLang="en-US" sz="1600" dirty="0">
                <a:latin typeface="苹方-简" panose="020B0400000000000000" charset="-122"/>
                <a:ea typeface="苹方-简" panose="020B0400000000000000" charset="-122"/>
              </a:rPr>
              <a:t>过滤数据</a:t>
            </a:r>
          </a:p>
          <a:p>
            <a:pPr indent="0">
              <a:buFont typeface="Arial" panose="020B0604020202090204" pitchFamily="34" charset="0"/>
              <a:buNone/>
            </a:pPr>
            <a:endParaRPr lang="zh-CN" altLang="en-US" dirty="0">
              <a:latin typeface="苹方-简" panose="020B0400000000000000" charset="-122"/>
              <a:ea typeface="苹方-简" panose="020B0400000000000000" charset="-122"/>
            </a:endParaRPr>
          </a:p>
          <a:p>
            <a:pPr indent="0">
              <a:buFont typeface="Arial" panose="020B0604020202090204" pitchFamily="34" charset="0"/>
              <a:buNone/>
            </a:pPr>
            <a:r>
              <a:rPr lang="zh-CN" altLang="en-US" dirty="0">
                <a:latin typeface="苹方-简" panose="020B0400000000000000" charset="-122"/>
                <a:ea typeface="苹方-简" panose="020B0400000000000000" charset="-122"/>
              </a:rPr>
              <a:t>都直接存储于同一个文件中。当读取是需要使用这些辅助数据时，无须额外的磁盘读取；当sstable文件需要删除时，无须额外的数据删除。简要地说，辅助数据随着文件一起创建和销毁。</a:t>
            </a:r>
          </a:p>
          <a:p>
            <a:pPr indent="0">
              <a:buFont typeface="Arial" panose="020B0604020202090204" pitchFamily="34" charset="0"/>
              <a:buNone/>
            </a:pPr>
            <a:endParaRPr lang="zh-CN" altLang="en-US" dirty="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dirty="0">
                <a:latin typeface="苹方-简" panose="020B0400000000000000" charset="-122"/>
                <a:ea typeface="苹方-简" panose="020B0400000000000000" charset="-122"/>
              </a:rPr>
              <a:t>并发访问友好性</a:t>
            </a:r>
          </a:p>
          <a:p>
            <a:pPr indent="0">
              <a:buFont typeface="Arial" panose="020B0604020202090204" pitchFamily="34" charset="0"/>
              <a:buNone/>
            </a:pPr>
            <a:r>
              <a:rPr lang="zh-CN" altLang="en-US" dirty="0">
                <a:latin typeface="苹方-简" panose="020B0400000000000000" charset="-122"/>
                <a:ea typeface="苹方-简" panose="020B0400000000000000" charset="-122"/>
              </a:rPr>
              <a:t>由于sstable文件具有只读性，因此不存在同一个文件的读写冲突。</a:t>
            </a:r>
          </a:p>
          <a:p>
            <a:pPr indent="0">
              <a:buFont typeface="Arial" panose="020B0604020202090204" pitchFamily="34" charset="0"/>
              <a:buNone/>
            </a:pPr>
            <a:endParaRPr lang="zh-CN" altLang="en-US" dirty="0">
              <a:latin typeface="苹方-简" panose="020B0400000000000000" charset="-122"/>
              <a:ea typeface="苹方-简" panose="020B0400000000000000" charset="-122"/>
            </a:endParaRPr>
          </a:p>
          <a:p>
            <a:pPr indent="0">
              <a:buFont typeface="Arial" panose="020B0604020202090204" pitchFamily="34" charset="0"/>
              <a:buNone/>
            </a:pPr>
            <a:r>
              <a:rPr lang="zh-CN" altLang="en-US" dirty="0">
                <a:latin typeface="苹方-简" panose="020B0400000000000000" charset="-122"/>
                <a:ea typeface="苹方-简" panose="020B0400000000000000" charset="-122"/>
              </a:rPr>
              <a:t>leveldb采用引用计数维护每个文件的引用情况，当一个文件的计数值大于0时，对此文件的删除动作会等到该文件被释放时才进行，因此实现了无锁情况下的并发访问。</a:t>
            </a:r>
          </a:p>
          <a:p>
            <a:pPr indent="0">
              <a:buFont typeface="Arial" panose="020B0604020202090204" pitchFamily="34" charset="0"/>
              <a:buNone/>
            </a:pPr>
            <a:endParaRPr lang="zh-CN" altLang="en-US" dirty="0">
              <a:latin typeface="苹方-简" panose="020B0400000000000000" charset="-122"/>
              <a:ea typeface="苹方-简" panose="020B0400000000000000" charset="-122"/>
            </a:endParaRPr>
          </a:p>
          <a:p>
            <a:pPr marL="285750" indent="-285750">
              <a:buFont typeface="Arial" panose="020B0604020202090204" pitchFamily="34" charset="0"/>
              <a:buChar char="•"/>
            </a:pPr>
            <a:r>
              <a:rPr lang="zh-CN" altLang="en-US" sz="2000" dirty="0">
                <a:latin typeface="苹方-简" panose="020B0400000000000000" charset="-122"/>
                <a:ea typeface="苹方-简" panose="020B0400000000000000" charset="-122"/>
              </a:rPr>
              <a:t>Cache一致性</a:t>
            </a:r>
          </a:p>
          <a:p>
            <a:pPr indent="0">
              <a:buFont typeface="Arial" panose="020B0604020202090204" pitchFamily="34" charset="0"/>
              <a:buNone/>
            </a:pPr>
            <a:r>
              <a:rPr lang="zh-CN" altLang="en-US" dirty="0">
                <a:latin typeface="苹方-简" panose="020B0400000000000000" charset="-122"/>
                <a:ea typeface="苹方-简" panose="020B0400000000000000" charset="-122"/>
              </a:rPr>
              <a:t>sstable文件为只读的，因此cache中的数据永远于sstable文件中的数据保持一致。</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数据结构</a:t>
            </a:r>
          </a:p>
        </p:txBody>
      </p:sp>
      <p:grpSp>
        <p:nvGrpSpPr>
          <p:cNvPr id="8" name="组合 7"/>
          <p:cNvGrpSpPr/>
          <p:nvPr/>
        </p:nvGrpSpPr>
        <p:grpSpPr>
          <a:xfrm>
            <a:off x="253365" y="850900"/>
            <a:ext cx="2020570" cy="2991485"/>
            <a:chOff x="399" y="1757"/>
            <a:chExt cx="3182" cy="4711"/>
          </a:xfrm>
        </p:grpSpPr>
        <p:sp>
          <p:nvSpPr>
            <p:cNvPr id="7" name="流程图: 过程 6"/>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Node</a:t>
              </a:r>
            </a:p>
          </p:txBody>
        </p:sp>
        <p:sp>
          <p:nvSpPr>
            <p:cNvPr id="4" name="流程图: 过程 3"/>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 *Cache</a:t>
              </a:r>
            </a:p>
            <a:p>
              <a:pPr algn="l"/>
              <a:r>
                <a:rPr lang="en-US" altLang="zh-CN" sz="900"/>
                <a:t>- hash: uint32</a:t>
              </a:r>
            </a:p>
            <a:p>
              <a:pPr algn="l"/>
              <a:r>
                <a:rPr lang="en-US" altLang="zh-CN" sz="900"/>
                <a:t>- ns: uint64</a:t>
              </a:r>
            </a:p>
            <a:p>
              <a:pPr algn="l"/>
              <a:r>
                <a:rPr lang="en-US" altLang="zh-CN" sz="900"/>
                <a:t>- key: uint64</a:t>
              </a:r>
            </a:p>
            <a:p>
              <a:pPr algn="l"/>
              <a:r>
                <a:rPr lang="en-US" altLang="zh-CN" sz="900"/>
                <a:t>- mu: sync.Mutex</a:t>
              </a:r>
            </a:p>
            <a:p>
              <a:pPr algn="l"/>
              <a:r>
                <a:rPr lang="en-US" altLang="zh-CN" sz="900"/>
                <a:t>- size: int</a:t>
              </a:r>
            </a:p>
            <a:p>
              <a:pPr algn="l"/>
              <a:r>
                <a:rPr lang="en-US" altLang="zh-CN" sz="900"/>
                <a:t>- value: Value</a:t>
              </a:r>
            </a:p>
            <a:p>
              <a:pPr algn="l"/>
              <a:r>
                <a:rPr lang="en-US" altLang="zh-CN" sz="900"/>
                <a:t>- ref: int32</a:t>
              </a:r>
            </a:p>
            <a:p>
              <a:pPr algn="l"/>
              <a:r>
                <a:rPr lang="en-US" altLang="zh-CN" sz="900"/>
                <a:t>- onDel: []func()</a:t>
              </a:r>
            </a:p>
            <a:p>
              <a:pPr algn="l"/>
              <a:r>
                <a:rPr lang="en-US" altLang="zh-CN" sz="900"/>
                <a:t>+ CacheData: unsafe.Pointer</a:t>
              </a:r>
            </a:p>
          </p:txBody>
        </p:sp>
        <p:sp>
          <p:nvSpPr>
            <p:cNvPr id="6" name="流程图: 过程 5"/>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NS(): uint64</a:t>
              </a:r>
            </a:p>
            <a:p>
              <a:pPr algn="l"/>
              <a:r>
                <a:rPr lang="en-US" altLang="zh-CN" sz="900"/>
                <a:t>+ Key(): uint64</a:t>
              </a:r>
            </a:p>
            <a:p>
              <a:pPr algn="l"/>
              <a:r>
                <a:rPr lang="en-US" altLang="zh-CN" sz="900"/>
                <a:t>+ Size(): int</a:t>
              </a:r>
            </a:p>
            <a:p>
              <a:pPr algn="l"/>
              <a:r>
                <a:rPr lang="en-US" altLang="zh-CN" sz="900"/>
                <a:t>+ Value(): Value</a:t>
              </a:r>
            </a:p>
            <a:p>
              <a:pPr algn="l"/>
              <a:r>
                <a:rPr lang="en-US" altLang="zh-CN" sz="900"/>
                <a:t>+ Ref(): int32</a:t>
              </a:r>
            </a:p>
            <a:p>
              <a:pPr algn="l"/>
              <a:r>
                <a:rPr lang="en-US" altLang="zh-CN" sz="900"/>
                <a:t>+ GetHandle(): *Handle</a:t>
              </a:r>
            </a:p>
            <a:p>
              <a:pPr algn="l"/>
              <a:r>
                <a:rPr lang="en-US" altLang="zh-CN" sz="900"/>
                <a:t>- unref()</a:t>
              </a:r>
            </a:p>
            <a:p>
              <a:pPr algn="l"/>
              <a:r>
                <a:rPr lang="en-US" altLang="zh-CN" sz="900"/>
                <a:t>- unrefLocked()</a:t>
              </a:r>
            </a:p>
          </p:txBody>
        </p:sp>
      </p:grpSp>
      <p:sp>
        <p:nvSpPr>
          <p:cNvPr id="9" name="文本框 8"/>
          <p:cNvSpPr txBox="1"/>
          <p:nvPr/>
        </p:nvSpPr>
        <p:spPr>
          <a:xfrm>
            <a:off x="2646045" y="850900"/>
            <a:ext cx="4105910" cy="3476625"/>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属于哪个</a:t>
            </a:r>
            <a:r>
              <a:rPr lang="en-US" altLang="zh-CN" sz="1000">
                <a:latin typeface="苹方-简" panose="020B0400000000000000" charset="-122"/>
                <a:ea typeface="苹方-简" panose="020B0400000000000000" charset="-122"/>
              </a:rPr>
              <a:t>cache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hash</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的签名；</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的命名空间</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key: 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值</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引用个数</a:t>
            </a:r>
            <a:r>
              <a:rPr lang="en-US" altLang="zh-CN"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值</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ref</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的引用个数</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onDel</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在析构时的回调函数</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CacheData</a:t>
            </a:r>
            <a:r>
              <a:rPr lang="zh-CN" altLang="en-US" sz="1000">
                <a:latin typeface="苹方-简" panose="020B0400000000000000" charset="-122"/>
                <a:ea typeface="苹方-简" panose="020B0400000000000000" charset="-122"/>
              </a:rPr>
              <a:t>：指向外部对应结构的地址</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namespace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key</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Ref()</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的引用计数；</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GetHandle()</a:t>
            </a:r>
            <a:r>
              <a:rPr lang="zh-CN" altLang="en-US" sz="1000">
                <a:latin typeface="苹方-简" panose="020B0400000000000000" charset="-122"/>
                <a:ea typeface="苹方-简" panose="020B0400000000000000" charset="-122"/>
              </a:rPr>
              <a:t>：返回节点本身（用指针包装）</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unref()</a:t>
            </a:r>
            <a:r>
              <a:rPr lang="zh-CN" altLang="en-US" sz="1000">
                <a:latin typeface="苹方-简" panose="020B0400000000000000" charset="-122"/>
                <a:ea typeface="苹方-简" panose="020B0400000000000000" charset="-122"/>
              </a:rPr>
              <a:t>：解引用，引用计数归</a:t>
            </a:r>
            <a:r>
              <a:rPr lang="en-US" altLang="zh-CN" sz="1000">
                <a:latin typeface="苹方-简" panose="020B0400000000000000" charset="-122"/>
                <a:ea typeface="苹方-简" panose="020B0400000000000000" charset="-122"/>
              </a:rPr>
              <a:t>0</a:t>
            </a:r>
            <a:r>
              <a:rPr lang="zh-CN" altLang="en-US" sz="1000">
                <a:latin typeface="苹方-简" panose="020B0400000000000000" charset="-122"/>
                <a:ea typeface="苹方-简" panose="020B0400000000000000" charset="-122"/>
              </a:rPr>
              <a:t>后析构；（不支持重入）</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unrefLocked()</a:t>
            </a:r>
            <a:r>
              <a:rPr lang="zh-CN" altLang="en-US" sz="1000">
                <a:latin typeface="苹方-简" panose="020B0400000000000000" charset="-122"/>
                <a:ea typeface="苹方-简" panose="020B0400000000000000" charset="-122"/>
              </a:rPr>
              <a:t>：可重入的解引用析构函数</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grpSp>
        <p:nvGrpSpPr>
          <p:cNvPr id="13" name="组合 12"/>
          <p:cNvGrpSpPr/>
          <p:nvPr/>
        </p:nvGrpSpPr>
        <p:grpSpPr>
          <a:xfrm>
            <a:off x="253365" y="4830445"/>
            <a:ext cx="2020570" cy="854710"/>
            <a:chOff x="399" y="6540"/>
            <a:chExt cx="3182" cy="1346"/>
          </a:xfrm>
        </p:grpSpPr>
        <p:sp>
          <p:nvSpPr>
            <p:cNvPr id="10" name="流程图: 过程 9"/>
            <p:cNvSpPr/>
            <p:nvPr/>
          </p:nvSpPr>
          <p:spPr>
            <a:xfrm>
              <a:off x="399" y="65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Handle</a:t>
              </a:r>
            </a:p>
          </p:txBody>
        </p:sp>
        <p:sp>
          <p:nvSpPr>
            <p:cNvPr id="11" name="流程图: 过程 10"/>
            <p:cNvSpPr/>
            <p:nvPr/>
          </p:nvSpPr>
          <p:spPr>
            <a:xfrm>
              <a:off x="399" y="6989"/>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n: unsafe.Pointer{*Node}</a:t>
              </a:r>
            </a:p>
          </p:txBody>
        </p:sp>
        <p:sp>
          <p:nvSpPr>
            <p:cNvPr id="12" name="流程图: 过程 11"/>
            <p:cNvSpPr/>
            <p:nvPr/>
          </p:nvSpPr>
          <p:spPr>
            <a:xfrm>
              <a:off x="399" y="7438"/>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Value(): Value</a:t>
              </a:r>
            </a:p>
            <a:p>
              <a:pPr algn="l"/>
              <a:r>
                <a:rPr lang="en-US" altLang="zh-CN" sz="900"/>
                <a:t>+ Release()</a:t>
              </a:r>
            </a:p>
          </p:txBody>
        </p:sp>
      </p:grpSp>
      <p:sp>
        <p:nvSpPr>
          <p:cNvPr id="14" name="文本框 13"/>
          <p:cNvSpPr txBox="1"/>
          <p:nvPr/>
        </p:nvSpPr>
        <p:spPr>
          <a:xfrm>
            <a:off x="2731135" y="4904740"/>
            <a:ext cx="4105910" cy="860425"/>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Release()</a:t>
            </a:r>
            <a:r>
              <a:rPr lang="zh-CN" altLang="en-US" sz="1000">
                <a:latin typeface="苹方-简" panose="020B0400000000000000" charset="-122"/>
                <a:ea typeface="苹方-简" panose="020B0400000000000000" charset="-122"/>
              </a:rPr>
              <a:t>：将指向</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的指针置空，同时释放</a:t>
            </a:r>
            <a:r>
              <a:rPr lang="en-US" altLang="zh-CN" sz="1000">
                <a:latin typeface="苹方-简" panose="020B0400000000000000" charset="-122"/>
                <a:ea typeface="苹方-简" panose="020B0400000000000000" charset="-122"/>
              </a:rPr>
              <a:t>Node</a:t>
            </a: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grpSp>
        <p:nvGrpSpPr>
          <p:cNvPr id="17" name="组合 16"/>
          <p:cNvGrpSpPr/>
          <p:nvPr/>
        </p:nvGrpSpPr>
        <p:grpSpPr>
          <a:xfrm>
            <a:off x="6751955" y="850900"/>
            <a:ext cx="2020570" cy="1680845"/>
            <a:chOff x="10633" y="1340"/>
            <a:chExt cx="3182" cy="2647"/>
          </a:xfrm>
        </p:grpSpPr>
        <p:sp>
          <p:nvSpPr>
            <p:cNvPr id="15" name="流程图: 过程 14"/>
            <p:cNvSpPr/>
            <p:nvPr/>
          </p:nvSpPr>
          <p:spPr>
            <a:xfrm>
              <a:off x="10633" y="13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Cacher</a:t>
              </a:r>
            </a:p>
          </p:txBody>
        </p:sp>
        <p:sp>
          <p:nvSpPr>
            <p:cNvPr id="16" name="流程图: 过程 15"/>
            <p:cNvSpPr/>
            <p:nvPr/>
          </p:nvSpPr>
          <p:spPr>
            <a:xfrm>
              <a:off x="10633" y="1789"/>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Capacity():int</a:t>
              </a:r>
            </a:p>
            <a:p>
              <a:pPr algn="l"/>
              <a:r>
                <a:rPr lang="en-US" altLang="zh-CN" sz="900"/>
                <a:t>+ SetCapacity(capacity: int): int</a:t>
              </a:r>
            </a:p>
            <a:p>
              <a:pPr algn="l"/>
              <a:r>
                <a:rPr lang="en-US" altLang="zh-CN" sz="900"/>
                <a:t>+ Promote(n: Node*)</a:t>
              </a:r>
            </a:p>
            <a:p>
              <a:pPr algn="l"/>
              <a:r>
                <a:rPr lang="en-US" altLang="zh-CN" sz="900"/>
                <a:t>+ Ban(n: Node*)</a:t>
              </a:r>
            </a:p>
            <a:p>
              <a:pPr algn="l"/>
              <a:r>
                <a:rPr lang="en-US" altLang="zh-CN" sz="900"/>
                <a:t>+ Evict(n: Node*)</a:t>
              </a:r>
            </a:p>
            <a:p>
              <a:pPr algn="l"/>
              <a:r>
                <a:rPr lang="en-US" altLang="zh-CN" sz="900"/>
                <a:t>+ EvictNS(n: Node*)</a:t>
              </a:r>
            </a:p>
            <a:p>
              <a:pPr algn="l"/>
              <a:r>
                <a:rPr lang="en-US" altLang="zh-CN" sz="900"/>
                <a:t>+ EvictAll(n: Node*)</a:t>
              </a:r>
            </a:p>
            <a:p>
              <a:pPr algn="l"/>
              <a:r>
                <a:rPr lang="en-US" altLang="zh-CN" sz="900"/>
                <a:t>+ Close(): error</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数据结构</a:t>
            </a:r>
          </a:p>
        </p:txBody>
      </p:sp>
      <p:grpSp>
        <p:nvGrpSpPr>
          <p:cNvPr id="14" name="组合 13"/>
          <p:cNvGrpSpPr/>
          <p:nvPr/>
        </p:nvGrpSpPr>
        <p:grpSpPr>
          <a:xfrm>
            <a:off x="412115" y="1104265"/>
            <a:ext cx="2560320" cy="3869055"/>
            <a:chOff x="649" y="1739"/>
            <a:chExt cx="4032" cy="6093"/>
          </a:xfrm>
        </p:grpSpPr>
        <p:grpSp>
          <p:nvGrpSpPr>
            <p:cNvPr id="17" name="组合 16"/>
            <p:cNvGrpSpPr/>
            <p:nvPr/>
          </p:nvGrpSpPr>
          <p:grpSpPr>
            <a:xfrm>
              <a:off x="649" y="1739"/>
              <a:ext cx="4032" cy="1963"/>
              <a:chOff x="10633" y="1340"/>
              <a:chExt cx="3182" cy="1963"/>
            </a:xfrm>
          </p:grpSpPr>
          <p:sp>
            <p:nvSpPr>
              <p:cNvPr id="15" name="流程图: 过程 14"/>
              <p:cNvSpPr/>
              <p:nvPr/>
            </p:nvSpPr>
            <p:spPr>
              <a:xfrm>
                <a:off x="10633" y="1340"/>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Cache</a:t>
                </a:r>
              </a:p>
            </p:txBody>
          </p:sp>
          <p:sp>
            <p:nvSpPr>
              <p:cNvPr id="16" name="流程图: 过程 15"/>
              <p:cNvSpPr/>
              <p:nvPr/>
            </p:nvSpPr>
            <p:spPr>
              <a:xfrm>
                <a:off x="10633" y="1789"/>
                <a:ext cx="3182" cy="151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mu: sync.RWMutex</a:t>
                </a:r>
              </a:p>
              <a:p>
                <a:pPr algn="l"/>
                <a:r>
                  <a:rPr lang="en-US" altLang="zh-CN" sz="900"/>
                  <a:t>- mHead: unsafe.Pointer{*mNode}</a:t>
                </a:r>
              </a:p>
              <a:p>
                <a:pPr algn="l"/>
                <a:r>
                  <a:rPr lang="en-US" altLang="zh-CN" sz="900"/>
                  <a:t>- nodes: int32</a:t>
                </a:r>
              </a:p>
              <a:p>
                <a:pPr algn="l"/>
                <a:r>
                  <a:rPr lang="en-US" altLang="zh-CN" sz="900"/>
                  <a:t>- size: int32</a:t>
                </a:r>
              </a:p>
              <a:p>
                <a:pPr algn="l"/>
                <a:r>
                  <a:rPr lang="en-US" altLang="zh-CN" sz="900"/>
                  <a:t>- cacher: Cacher</a:t>
                </a:r>
              </a:p>
              <a:p>
                <a:pPr algn="l"/>
                <a:r>
                  <a:rPr lang="en-US" altLang="zh-CN" sz="900"/>
                  <a:t>- closed: bool</a:t>
                </a:r>
              </a:p>
            </p:txBody>
          </p:sp>
        </p:grpSp>
        <p:sp>
          <p:nvSpPr>
            <p:cNvPr id="6" name="流程图: 过程 5"/>
            <p:cNvSpPr/>
            <p:nvPr/>
          </p:nvSpPr>
          <p:spPr>
            <a:xfrm>
              <a:off x="649" y="3702"/>
              <a:ext cx="4032" cy="413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getBucket(hash: uint32): (*mNode, *mBucket)</a:t>
              </a:r>
            </a:p>
            <a:p>
              <a:pPr algn="l"/>
              <a:r>
                <a:rPr lang="en-US" altLang="zh-CN" sz="900"/>
                <a:t>- delete(n: *Node): bool</a:t>
              </a:r>
            </a:p>
            <a:p>
              <a:pPr algn="l"/>
              <a:r>
                <a:rPr lang="en-US" altLang="zh-CN" sz="900"/>
                <a:t>+ Nodes(): int</a:t>
              </a:r>
            </a:p>
            <a:p>
              <a:pPr algn="l"/>
              <a:r>
                <a:rPr lang="en-US" altLang="zh-CN" sz="900"/>
                <a:t>+ Size(): int</a:t>
              </a:r>
            </a:p>
            <a:p>
              <a:pPr algn="l"/>
              <a:r>
                <a:rPr lang="en-US" altLang="zh-CN" sz="900"/>
                <a:t>+ Capacity(): int</a:t>
              </a:r>
            </a:p>
            <a:p>
              <a:pPr algn="l"/>
              <a:r>
                <a:rPr lang="en-US" altLang="zh-CN" sz="900"/>
                <a:t>+ SetCapacity(capacity: int)</a:t>
              </a:r>
            </a:p>
            <a:p>
              <a:pPr algn="l"/>
              <a:r>
                <a:rPr lang="en-US" altLang="zh-CN" sz="900"/>
                <a:t>+ Get(ns: uint64, key: uint64, setFunc: func() (size int, value Value)): *Handle</a:t>
              </a:r>
            </a:p>
            <a:p>
              <a:pPr algn="l"/>
              <a:r>
                <a:rPr lang="en-US" altLang="zh-CN" sz="900"/>
                <a:t>+ Delete(ns: uint64, key: uint64, onDel: func()): bool</a:t>
              </a:r>
            </a:p>
            <a:p>
              <a:pPr algn="l"/>
              <a:r>
                <a:rPr lang="en-US" altLang="zh-CN" sz="900"/>
                <a:t>+ Evict(ns: uint64, key: uint64): bool</a:t>
              </a:r>
            </a:p>
            <a:p>
              <a:pPr algn="l"/>
              <a:r>
                <a:rPr lang="en-US" altLang="zh-CN" sz="900"/>
                <a:t>+ EvictNS(ns: uint64)</a:t>
              </a:r>
            </a:p>
            <a:p>
              <a:pPr algn="l"/>
              <a:r>
                <a:rPr lang="en-US" altLang="zh-CN" sz="900"/>
                <a:t>+ EvictAll()</a:t>
              </a:r>
            </a:p>
            <a:p>
              <a:pPr algn="l"/>
              <a:r>
                <a:rPr lang="en-US" altLang="zh-CN" sz="900"/>
                <a:t>+ Close(): error</a:t>
              </a:r>
            </a:p>
            <a:p>
              <a:pPr algn="l"/>
              <a:r>
                <a:rPr lang="en-US" altLang="zh-CN" sz="900"/>
                <a:t>+ CloseWeak(): error</a:t>
              </a:r>
            </a:p>
          </p:txBody>
        </p:sp>
      </p:grpSp>
      <p:grpSp>
        <p:nvGrpSpPr>
          <p:cNvPr id="10" name="组合 9"/>
          <p:cNvGrpSpPr/>
          <p:nvPr/>
        </p:nvGrpSpPr>
        <p:grpSpPr>
          <a:xfrm>
            <a:off x="4815840" y="719455"/>
            <a:ext cx="2560320" cy="1732915"/>
            <a:chOff x="8715" y="1739"/>
            <a:chExt cx="4032" cy="2729"/>
          </a:xfrm>
        </p:grpSpPr>
        <p:sp>
          <p:nvSpPr>
            <p:cNvPr id="7" name="流程图: 过程 6"/>
            <p:cNvSpPr/>
            <p:nvPr/>
          </p:nvSpPr>
          <p:spPr>
            <a:xfrm>
              <a:off x="8715" y="1739"/>
              <a:ext cx="403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mNode</a:t>
              </a:r>
            </a:p>
          </p:txBody>
        </p:sp>
        <p:sp>
          <p:nvSpPr>
            <p:cNvPr id="8" name="流程图: 过程 7"/>
            <p:cNvSpPr/>
            <p:nvPr/>
          </p:nvSpPr>
          <p:spPr>
            <a:xfrm>
              <a:off x="8715" y="2188"/>
              <a:ext cx="4032" cy="151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buckets: []unsafe.Pointer{[]*mBucket}</a:t>
              </a:r>
            </a:p>
            <a:p>
              <a:pPr algn="l"/>
              <a:r>
                <a:rPr lang="en-US" altLang="zh-CN" sz="900"/>
                <a:t>- mask: uint32</a:t>
              </a:r>
            </a:p>
            <a:p>
              <a:pPr algn="l"/>
              <a:r>
                <a:rPr lang="en-US" altLang="zh-CN" sz="900"/>
                <a:t>- pred: unsafe.Pointer{*mNode}</a:t>
              </a:r>
            </a:p>
            <a:p>
              <a:pPr algn="l"/>
              <a:r>
                <a:rPr lang="en-US" altLang="zh-CN" sz="900"/>
                <a:t>- resizeInProcess: int32</a:t>
              </a:r>
            </a:p>
            <a:p>
              <a:pPr algn="l"/>
              <a:r>
                <a:rPr lang="en-US" altLang="zh-CN" sz="900"/>
                <a:t>- overflow: int32</a:t>
              </a:r>
            </a:p>
            <a:p>
              <a:pPr algn="l"/>
              <a:r>
                <a:rPr lang="en-US" altLang="zh-CN" sz="900"/>
                <a:t>- growThreshold: int32</a:t>
              </a:r>
            </a:p>
            <a:p>
              <a:pPr algn="l"/>
              <a:r>
                <a:rPr lang="en-US" altLang="zh-CN" sz="900"/>
                <a:t>- shrinkThreshold: int32</a:t>
              </a:r>
            </a:p>
          </p:txBody>
        </p:sp>
        <p:sp>
          <p:nvSpPr>
            <p:cNvPr id="9" name="流程图: 过程 8"/>
            <p:cNvSpPr/>
            <p:nvPr/>
          </p:nvSpPr>
          <p:spPr>
            <a:xfrm>
              <a:off x="8715" y="3702"/>
              <a:ext cx="4032" cy="7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initBucket(i: uint32): *mBucket</a:t>
              </a:r>
            </a:p>
            <a:p>
              <a:pPr algn="l"/>
              <a:r>
                <a:rPr lang="en-US" altLang="zh-CN" sz="900"/>
                <a:t>- initBuckets()</a:t>
              </a:r>
            </a:p>
          </p:txBody>
        </p:sp>
      </p:grpSp>
      <p:grpSp>
        <p:nvGrpSpPr>
          <p:cNvPr id="18" name="组合 17"/>
          <p:cNvGrpSpPr/>
          <p:nvPr/>
        </p:nvGrpSpPr>
        <p:grpSpPr>
          <a:xfrm>
            <a:off x="4815840" y="3597910"/>
            <a:ext cx="2560320" cy="1765935"/>
            <a:chOff x="7584" y="5666"/>
            <a:chExt cx="4032" cy="2781"/>
          </a:xfrm>
        </p:grpSpPr>
        <p:sp>
          <p:nvSpPr>
            <p:cNvPr id="11" name="流程图: 过程 10"/>
            <p:cNvSpPr/>
            <p:nvPr/>
          </p:nvSpPr>
          <p:spPr>
            <a:xfrm>
              <a:off x="7584" y="5666"/>
              <a:ext cx="403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mBucket</a:t>
              </a:r>
            </a:p>
          </p:txBody>
        </p:sp>
        <p:sp>
          <p:nvSpPr>
            <p:cNvPr id="12" name="流程图: 过程 11"/>
            <p:cNvSpPr/>
            <p:nvPr/>
          </p:nvSpPr>
          <p:spPr>
            <a:xfrm>
              <a:off x="7584" y="6115"/>
              <a:ext cx="4032" cy="8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mu: sync.Mutex</a:t>
              </a:r>
            </a:p>
            <a:p>
              <a:pPr algn="l"/>
              <a:r>
                <a:rPr lang="en-US" altLang="zh-CN" sz="900"/>
                <a:t>- node: []*Node</a:t>
              </a:r>
            </a:p>
            <a:p>
              <a:pPr algn="l"/>
              <a:r>
                <a:rPr lang="en-US" altLang="zh-CN" sz="900"/>
                <a:t>- frozen: bool</a:t>
              </a:r>
            </a:p>
          </p:txBody>
        </p:sp>
        <p:sp>
          <p:nvSpPr>
            <p:cNvPr id="13" name="流程图: 过程 12"/>
            <p:cNvSpPr/>
            <p:nvPr/>
          </p:nvSpPr>
          <p:spPr>
            <a:xfrm>
              <a:off x="7584" y="6931"/>
              <a:ext cx="4032" cy="15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freeze(): []*Node</a:t>
              </a:r>
            </a:p>
            <a:p>
              <a:pPr algn="l"/>
              <a:r>
                <a:rPr lang="en-US" altLang="zh-CN" sz="900"/>
                <a:t>- get(r: *Cache, h *mNode, hash: uint32, ns: uint64, key: uint64, noset: bool): (bool, bool, *Node)</a:t>
              </a:r>
            </a:p>
            <a:p>
              <a:pPr algn="l"/>
              <a:r>
                <a:rPr lang="en-US" altLang="zh-CN" sz="900"/>
                <a:t>- delete(r: *Cache, h: *mNode, hash: uint32, ns: uint64, key: uint64): (bool, bool)</a:t>
              </a:r>
            </a:p>
          </p:txBody>
        </p:sp>
      </p:grpSp>
      <p:cxnSp>
        <p:nvCxnSpPr>
          <p:cNvPr id="19" name="直接箭头连接符 18"/>
          <p:cNvCxnSpPr>
            <a:endCxn id="8" idx="1"/>
          </p:cNvCxnSpPr>
          <p:nvPr/>
        </p:nvCxnSpPr>
        <p:spPr>
          <a:xfrm flipV="1">
            <a:off x="3047365" y="1485265"/>
            <a:ext cx="1768475" cy="153035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1" idx="0"/>
          </p:cNvCxnSpPr>
          <p:nvPr/>
        </p:nvCxnSpPr>
        <p:spPr>
          <a:xfrm>
            <a:off x="6096000" y="2452370"/>
            <a:ext cx="0" cy="11455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26830" y="2949575"/>
            <a:ext cx="2020570" cy="2991485"/>
            <a:chOff x="399" y="1757"/>
            <a:chExt cx="3182" cy="4711"/>
          </a:xfrm>
        </p:grpSpPr>
        <p:sp>
          <p:nvSpPr>
            <p:cNvPr id="22" name="流程图: 过程 21"/>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Node</a:t>
              </a:r>
            </a:p>
          </p:txBody>
        </p:sp>
        <p:sp>
          <p:nvSpPr>
            <p:cNvPr id="23" name="流程图: 过程 22"/>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 *Cache</a:t>
              </a:r>
            </a:p>
            <a:p>
              <a:pPr algn="l"/>
              <a:r>
                <a:rPr lang="en-US" altLang="zh-CN" sz="900"/>
                <a:t>- hash: uint32</a:t>
              </a:r>
            </a:p>
            <a:p>
              <a:pPr algn="l"/>
              <a:r>
                <a:rPr lang="en-US" altLang="zh-CN" sz="900"/>
                <a:t>- ns: uint64</a:t>
              </a:r>
            </a:p>
            <a:p>
              <a:pPr algn="l"/>
              <a:r>
                <a:rPr lang="en-US" altLang="zh-CN" sz="900"/>
                <a:t>- key: uint64</a:t>
              </a:r>
            </a:p>
            <a:p>
              <a:pPr algn="l"/>
              <a:r>
                <a:rPr lang="en-US" altLang="zh-CN" sz="900"/>
                <a:t>- mu: sync.Mutex</a:t>
              </a:r>
            </a:p>
            <a:p>
              <a:pPr algn="l"/>
              <a:r>
                <a:rPr lang="en-US" altLang="zh-CN" sz="900"/>
                <a:t>- size: int</a:t>
              </a:r>
            </a:p>
            <a:p>
              <a:pPr algn="l"/>
              <a:r>
                <a:rPr lang="en-US" altLang="zh-CN" sz="900"/>
                <a:t>- value: Value</a:t>
              </a:r>
            </a:p>
            <a:p>
              <a:pPr algn="l"/>
              <a:r>
                <a:rPr lang="en-US" altLang="zh-CN" sz="900"/>
                <a:t>- ref: int32</a:t>
              </a:r>
            </a:p>
            <a:p>
              <a:pPr algn="l"/>
              <a:r>
                <a:rPr lang="en-US" altLang="zh-CN" sz="900"/>
                <a:t>- onDel: []func()</a:t>
              </a:r>
            </a:p>
            <a:p>
              <a:pPr algn="l"/>
              <a:r>
                <a:rPr lang="en-US" altLang="zh-CN" sz="900"/>
                <a:t>+ CacheData: unsafe.Pointer</a:t>
              </a:r>
            </a:p>
          </p:txBody>
        </p:sp>
        <p:sp>
          <p:nvSpPr>
            <p:cNvPr id="24" name="流程图: 过程 23"/>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NS(): uint64</a:t>
              </a:r>
            </a:p>
            <a:p>
              <a:pPr algn="l"/>
              <a:r>
                <a:rPr lang="en-US" altLang="zh-CN" sz="900"/>
                <a:t>+ Key(): uint64</a:t>
              </a:r>
            </a:p>
            <a:p>
              <a:pPr algn="l"/>
              <a:r>
                <a:rPr lang="en-US" altLang="zh-CN" sz="900"/>
                <a:t>+ Size(): int</a:t>
              </a:r>
            </a:p>
            <a:p>
              <a:pPr algn="l"/>
              <a:r>
                <a:rPr lang="en-US" altLang="zh-CN" sz="900"/>
                <a:t>+ Value(): Value</a:t>
              </a:r>
            </a:p>
            <a:p>
              <a:pPr algn="l"/>
              <a:r>
                <a:rPr lang="en-US" altLang="zh-CN" sz="900"/>
                <a:t>+ Ref(): int32</a:t>
              </a:r>
            </a:p>
            <a:p>
              <a:pPr algn="l"/>
              <a:r>
                <a:rPr lang="en-US" altLang="zh-CN" sz="900"/>
                <a:t>+ GetHandle(): *Handle</a:t>
              </a:r>
            </a:p>
            <a:p>
              <a:pPr algn="l"/>
              <a:r>
                <a:rPr lang="en-US" altLang="zh-CN" sz="900"/>
                <a:t>- unref()</a:t>
              </a:r>
            </a:p>
            <a:p>
              <a:pPr algn="l"/>
              <a:r>
                <a:rPr lang="en-US" altLang="zh-CN" sz="900"/>
                <a:t>- unrefLocked()</a:t>
              </a:r>
            </a:p>
          </p:txBody>
        </p:sp>
      </p:grpSp>
      <p:cxnSp>
        <p:nvCxnSpPr>
          <p:cNvPr id="25" name="直接箭头连接符 24"/>
          <p:cNvCxnSpPr>
            <a:endCxn id="23" idx="1"/>
          </p:cNvCxnSpPr>
          <p:nvPr/>
        </p:nvCxnSpPr>
        <p:spPr>
          <a:xfrm flipV="1">
            <a:off x="7477760" y="3932555"/>
            <a:ext cx="1449070" cy="5613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过程 31"/>
          <p:cNvSpPr/>
          <p:nvPr/>
        </p:nvSpPr>
        <p:spPr>
          <a:xfrm>
            <a:off x="558800" y="3148330"/>
            <a:ext cx="6241415" cy="3453765"/>
          </a:xfrm>
          <a:prstGeom prst="flowChartProcess">
            <a:avLst/>
          </a:prstGeom>
          <a:solidFill>
            <a:schemeClr val="bg1"/>
          </a:solid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层次结构</a:t>
            </a:r>
          </a:p>
        </p:txBody>
      </p:sp>
      <p:grpSp>
        <p:nvGrpSpPr>
          <p:cNvPr id="30" name="组合 29"/>
          <p:cNvGrpSpPr/>
          <p:nvPr/>
        </p:nvGrpSpPr>
        <p:grpSpPr>
          <a:xfrm>
            <a:off x="995045" y="3395980"/>
            <a:ext cx="5153025" cy="2959100"/>
            <a:chOff x="8091" y="1908"/>
            <a:chExt cx="8115" cy="4660"/>
          </a:xfrm>
        </p:grpSpPr>
        <p:sp>
          <p:nvSpPr>
            <p:cNvPr id="4" name="流程图: 过程 3"/>
            <p:cNvSpPr/>
            <p:nvPr/>
          </p:nvSpPr>
          <p:spPr>
            <a:xfrm>
              <a:off x="8091" y="1908"/>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mBucket[1]</a:t>
              </a:r>
            </a:p>
          </p:txBody>
        </p:sp>
        <p:grpSp>
          <p:nvGrpSpPr>
            <p:cNvPr id="14" name="组合 13"/>
            <p:cNvGrpSpPr/>
            <p:nvPr/>
          </p:nvGrpSpPr>
          <p:grpSpPr>
            <a:xfrm>
              <a:off x="11379" y="2112"/>
              <a:ext cx="4811" cy="576"/>
              <a:chOff x="11379" y="2112"/>
              <a:chExt cx="4811" cy="576"/>
            </a:xfrm>
          </p:grpSpPr>
          <p:sp>
            <p:nvSpPr>
              <p:cNvPr id="6" name="流程图: 过程 5"/>
              <p:cNvSpPr/>
              <p:nvPr/>
            </p:nvSpPr>
            <p:spPr>
              <a:xfrm>
                <a:off x="11379"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sp>
            <p:nvSpPr>
              <p:cNvPr id="7" name="流程图: 过程 6"/>
              <p:cNvSpPr/>
              <p:nvPr/>
            </p:nvSpPr>
            <p:spPr>
              <a:xfrm>
                <a:off x="12582"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Node*[2]</a:t>
                </a:r>
              </a:p>
            </p:txBody>
          </p:sp>
          <p:sp>
            <p:nvSpPr>
              <p:cNvPr id="8" name="流程图: 过程 7"/>
              <p:cNvSpPr/>
              <p:nvPr/>
            </p:nvSpPr>
            <p:spPr>
              <a:xfrm>
                <a:off x="13785"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a:t>
                </a:r>
              </a:p>
            </p:txBody>
          </p:sp>
          <p:sp>
            <p:nvSpPr>
              <p:cNvPr id="9" name="流程图: 过程 8"/>
              <p:cNvSpPr/>
              <p:nvPr/>
            </p:nvSpPr>
            <p:spPr>
              <a:xfrm>
                <a:off x="14988"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Node*[n]</a:t>
                </a:r>
              </a:p>
            </p:txBody>
          </p:sp>
        </p:grpSp>
        <p:cxnSp>
          <p:nvCxnSpPr>
            <p:cNvPr id="10" name="直接箭头连接符 9"/>
            <p:cNvCxnSpPr>
              <a:stCxn id="4" idx="3"/>
              <a:endCxn id="6" idx="1"/>
            </p:cNvCxnSpPr>
            <p:nvPr/>
          </p:nvCxnSpPr>
          <p:spPr>
            <a:xfrm>
              <a:off x="10124" y="2374"/>
              <a:ext cx="1271" cy="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8091" y="2840"/>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mBucket[2]</a:t>
              </a:r>
            </a:p>
          </p:txBody>
        </p:sp>
        <p:sp>
          <p:nvSpPr>
            <p:cNvPr id="16" name="流程图: 过程 15"/>
            <p:cNvSpPr/>
            <p:nvPr/>
          </p:nvSpPr>
          <p:spPr>
            <a:xfrm>
              <a:off x="11395"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sp>
          <p:nvSpPr>
            <p:cNvPr id="17" name="流程图: 过程 16"/>
            <p:cNvSpPr/>
            <p:nvPr/>
          </p:nvSpPr>
          <p:spPr>
            <a:xfrm>
              <a:off x="12598"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Node*[2]</a:t>
              </a:r>
            </a:p>
          </p:txBody>
        </p:sp>
        <p:sp>
          <p:nvSpPr>
            <p:cNvPr id="18" name="流程图: 过程 17"/>
            <p:cNvSpPr/>
            <p:nvPr/>
          </p:nvSpPr>
          <p:spPr>
            <a:xfrm>
              <a:off x="13801"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a:t>
              </a:r>
            </a:p>
          </p:txBody>
        </p:sp>
        <p:sp>
          <p:nvSpPr>
            <p:cNvPr id="19" name="流程图: 过程 18"/>
            <p:cNvSpPr/>
            <p:nvPr/>
          </p:nvSpPr>
          <p:spPr>
            <a:xfrm>
              <a:off x="15004"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Node*[n]</a:t>
              </a:r>
            </a:p>
          </p:txBody>
        </p:sp>
        <p:cxnSp>
          <p:nvCxnSpPr>
            <p:cNvPr id="21" name="直接箭头连接符 20"/>
            <p:cNvCxnSpPr>
              <a:stCxn id="13" idx="3"/>
              <a:endCxn id="16" idx="1"/>
            </p:cNvCxnSpPr>
            <p:nvPr/>
          </p:nvCxnSpPr>
          <p:spPr>
            <a:xfrm>
              <a:off x="10108" y="3306"/>
              <a:ext cx="128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流程图: 过程 21"/>
            <p:cNvSpPr/>
            <p:nvPr/>
          </p:nvSpPr>
          <p:spPr>
            <a:xfrm>
              <a:off x="8091" y="3772"/>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23" name="流程图: 过程 22"/>
            <p:cNvSpPr/>
            <p:nvPr/>
          </p:nvSpPr>
          <p:spPr>
            <a:xfrm>
              <a:off x="8091" y="4704"/>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24" name="流程图: 过程 23"/>
            <p:cNvSpPr/>
            <p:nvPr/>
          </p:nvSpPr>
          <p:spPr>
            <a:xfrm>
              <a:off x="8091" y="5636"/>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mBucket[n]</a:t>
              </a:r>
              <a:endParaRPr lang="zh-CN" altLang="en-US"/>
            </a:p>
          </p:txBody>
        </p:sp>
        <p:sp>
          <p:nvSpPr>
            <p:cNvPr id="25" name="流程图: 过程 24"/>
            <p:cNvSpPr/>
            <p:nvPr/>
          </p:nvSpPr>
          <p:spPr>
            <a:xfrm>
              <a:off x="11379"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sp>
          <p:nvSpPr>
            <p:cNvPr id="26" name="流程图: 过程 25"/>
            <p:cNvSpPr/>
            <p:nvPr/>
          </p:nvSpPr>
          <p:spPr>
            <a:xfrm>
              <a:off x="12582"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Node*[2]</a:t>
              </a:r>
            </a:p>
          </p:txBody>
        </p:sp>
        <p:sp>
          <p:nvSpPr>
            <p:cNvPr id="27" name="流程图: 过程 26"/>
            <p:cNvSpPr/>
            <p:nvPr/>
          </p:nvSpPr>
          <p:spPr>
            <a:xfrm>
              <a:off x="13785"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a:t>
              </a:r>
            </a:p>
          </p:txBody>
        </p:sp>
        <p:sp>
          <p:nvSpPr>
            <p:cNvPr id="28" name="流程图: 过程 27"/>
            <p:cNvSpPr/>
            <p:nvPr/>
          </p:nvSpPr>
          <p:spPr>
            <a:xfrm>
              <a:off x="14988"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Node*[n]</a:t>
              </a:r>
            </a:p>
          </p:txBody>
        </p:sp>
        <p:cxnSp>
          <p:nvCxnSpPr>
            <p:cNvPr id="29" name="直接箭头连接符 28"/>
            <p:cNvCxnSpPr>
              <a:stCxn id="24" idx="3"/>
              <a:endCxn id="25" idx="1"/>
            </p:cNvCxnSpPr>
            <p:nvPr/>
          </p:nvCxnSpPr>
          <p:spPr>
            <a:xfrm>
              <a:off x="10108" y="6102"/>
              <a:ext cx="127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1" name="流程图: 过程 30"/>
          <p:cNvSpPr/>
          <p:nvPr/>
        </p:nvSpPr>
        <p:spPr>
          <a:xfrm>
            <a:off x="855345" y="1739900"/>
            <a:ext cx="1560195" cy="635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mNode</a:t>
            </a:r>
          </a:p>
        </p:txBody>
      </p:sp>
      <p:sp>
        <p:nvSpPr>
          <p:cNvPr id="34" name="流程图: 过程 33"/>
          <p:cNvSpPr/>
          <p:nvPr/>
        </p:nvSpPr>
        <p:spPr>
          <a:xfrm>
            <a:off x="3561080" y="1739900"/>
            <a:ext cx="1560195" cy="635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mNode</a:t>
            </a:r>
          </a:p>
        </p:txBody>
      </p:sp>
      <p:sp>
        <p:nvSpPr>
          <p:cNvPr id="35" name="文本框 34"/>
          <p:cNvSpPr txBox="1"/>
          <p:nvPr/>
        </p:nvSpPr>
        <p:spPr>
          <a:xfrm>
            <a:off x="1742440" y="2623820"/>
            <a:ext cx="1087120" cy="275590"/>
          </a:xfrm>
          <a:prstGeom prst="rect">
            <a:avLst/>
          </a:prstGeom>
          <a:noFill/>
        </p:spPr>
        <p:txBody>
          <a:bodyPr wrap="square" rtlCol="0">
            <a:spAutoFit/>
          </a:bodyPr>
          <a:lstStyle/>
          <a:p>
            <a:r>
              <a:rPr lang="en-US" altLang="zh-CN" sz="1200"/>
              <a:t>buckets</a:t>
            </a:r>
          </a:p>
        </p:txBody>
      </p:sp>
      <p:cxnSp>
        <p:nvCxnSpPr>
          <p:cNvPr id="36" name="直接箭头连接符 35"/>
          <p:cNvCxnSpPr>
            <a:stCxn id="31" idx="2"/>
            <a:endCxn id="4" idx="0"/>
          </p:cNvCxnSpPr>
          <p:nvPr/>
        </p:nvCxnSpPr>
        <p:spPr>
          <a:xfrm>
            <a:off x="1635760" y="2374900"/>
            <a:ext cx="0" cy="1021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1"/>
            <a:endCxn id="31" idx="3"/>
          </p:cNvCxnSpPr>
          <p:nvPr/>
        </p:nvCxnSpPr>
        <p:spPr>
          <a:xfrm flipH="1">
            <a:off x="2415540" y="2057400"/>
            <a:ext cx="11455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473960" y="1675130"/>
            <a:ext cx="1087120" cy="275590"/>
          </a:xfrm>
          <a:prstGeom prst="rect">
            <a:avLst/>
          </a:prstGeom>
          <a:noFill/>
        </p:spPr>
        <p:txBody>
          <a:bodyPr wrap="square" rtlCol="0">
            <a:spAutoFit/>
          </a:bodyPr>
          <a:lstStyle/>
          <a:p>
            <a:r>
              <a:rPr lang="en-US" altLang="zh-CN" sz="1200"/>
              <a:t>pred</a:t>
            </a:r>
          </a:p>
        </p:txBody>
      </p:sp>
      <p:sp>
        <p:nvSpPr>
          <p:cNvPr id="40" name="流程图: 过程 39"/>
          <p:cNvSpPr/>
          <p:nvPr/>
        </p:nvSpPr>
        <p:spPr>
          <a:xfrm>
            <a:off x="2743200" y="727710"/>
            <a:ext cx="5326380" cy="52705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cache</a:t>
            </a:r>
          </a:p>
        </p:txBody>
      </p:sp>
      <p:cxnSp>
        <p:nvCxnSpPr>
          <p:cNvPr id="41" name="直接箭头连接符 40"/>
          <p:cNvCxnSpPr>
            <a:stCxn id="40" idx="2"/>
            <a:endCxn id="31" idx="0"/>
          </p:cNvCxnSpPr>
          <p:nvPr/>
        </p:nvCxnSpPr>
        <p:spPr>
          <a:xfrm flipH="1">
            <a:off x="1635760" y="1254760"/>
            <a:ext cx="3770630" cy="4851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815465" y="1254760"/>
            <a:ext cx="1087120" cy="275590"/>
          </a:xfrm>
          <a:prstGeom prst="rect">
            <a:avLst/>
          </a:prstGeom>
          <a:noFill/>
        </p:spPr>
        <p:txBody>
          <a:bodyPr wrap="square" rtlCol="0">
            <a:spAutoFit/>
          </a:bodyPr>
          <a:lstStyle/>
          <a:p>
            <a:r>
              <a:rPr lang="en-US" altLang="zh-CN" sz="1200"/>
              <a:t>mHead</a:t>
            </a:r>
          </a:p>
        </p:txBody>
      </p:sp>
      <p:sp>
        <p:nvSpPr>
          <p:cNvPr id="43" name="文本框 42"/>
          <p:cNvSpPr txBox="1"/>
          <p:nvPr/>
        </p:nvSpPr>
        <p:spPr>
          <a:xfrm>
            <a:off x="2286000" y="3291205"/>
            <a:ext cx="1087120" cy="275590"/>
          </a:xfrm>
          <a:prstGeom prst="rect">
            <a:avLst/>
          </a:prstGeom>
          <a:noFill/>
        </p:spPr>
        <p:txBody>
          <a:bodyPr wrap="square" rtlCol="0">
            <a:spAutoFit/>
          </a:bodyPr>
          <a:lstStyle/>
          <a:p>
            <a:r>
              <a:rPr lang="en-US" altLang="zh-CN" sz="1200"/>
              <a:t>node</a:t>
            </a:r>
          </a:p>
        </p:txBody>
      </p:sp>
      <p:cxnSp>
        <p:nvCxnSpPr>
          <p:cNvPr id="44" name="直接箭头连接符 43"/>
          <p:cNvCxnSpPr>
            <a:endCxn id="34" idx="0"/>
          </p:cNvCxnSpPr>
          <p:nvPr/>
        </p:nvCxnSpPr>
        <p:spPr>
          <a:xfrm flipH="1">
            <a:off x="4341495" y="1276350"/>
            <a:ext cx="1059815" cy="463550"/>
          </a:xfrm>
          <a:prstGeom prst="straightConnector1">
            <a:avLst/>
          </a:prstGeom>
          <a:ln w="15875"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223510" y="1410335"/>
            <a:ext cx="1087120" cy="398780"/>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扩容</a:t>
            </a:r>
            <a:r>
              <a:rPr lang="en-US" altLang="zh-CN" sz="1000">
                <a:latin typeface="苹方-简" panose="020B0400000000000000" charset="-122"/>
                <a:ea typeface="苹方-简" panose="020B0400000000000000" charset="-122"/>
              </a:rPr>
              <a:t>mNode</a:t>
            </a:r>
            <a:r>
              <a:rPr lang="zh-CN" altLang="en-US" sz="1000">
                <a:latin typeface="苹方-简" panose="020B0400000000000000" charset="-122"/>
                <a:ea typeface="苹方-简" panose="020B0400000000000000" charset="-122"/>
              </a:rPr>
              <a:t>完毕后，修改指向</a:t>
            </a:r>
          </a:p>
        </p:txBody>
      </p:sp>
      <p:sp>
        <p:nvSpPr>
          <p:cNvPr id="46" name="文本框 45"/>
          <p:cNvSpPr txBox="1"/>
          <p:nvPr/>
        </p:nvSpPr>
        <p:spPr>
          <a:xfrm>
            <a:off x="3561080" y="1410335"/>
            <a:ext cx="1087120" cy="275590"/>
          </a:xfrm>
          <a:prstGeom prst="rect">
            <a:avLst/>
          </a:prstGeom>
          <a:noFill/>
        </p:spPr>
        <p:txBody>
          <a:bodyPr wrap="square" rtlCol="0">
            <a:spAutoFit/>
          </a:bodyPr>
          <a:lstStyle/>
          <a:p>
            <a:r>
              <a:rPr lang="en-US" altLang="zh-CN" sz="1200" i="1"/>
              <a:t>mHead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Cache</a:t>
            </a:r>
            <a:r>
              <a:rPr lang="zh-CN" altLang="en-US" sz="2800">
                <a:latin typeface="苹方-简" panose="020B0400000000000000" charset="-122"/>
                <a:ea typeface="苹方-简" panose="020B0400000000000000" charset="-122"/>
              </a:rPr>
              <a:t>散列</a:t>
            </a:r>
          </a:p>
        </p:txBody>
      </p:sp>
      <p:sp>
        <p:nvSpPr>
          <p:cNvPr id="4" name="流程图: 过程 3"/>
          <p:cNvSpPr/>
          <p:nvPr/>
        </p:nvSpPr>
        <p:spPr>
          <a:xfrm>
            <a:off x="763270" y="3326130"/>
            <a:ext cx="1506220" cy="57023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Key-Value</a:t>
            </a:r>
          </a:p>
        </p:txBody>
      </p:sp>
      <p:grpSp>
        <p:nvGrpSpPr>
          <p:cNvPr id="12" name="组合 11"/>
          <p:cNvGrpSpPr/>
          <p:nvPr/>
        </p:nvGrpSpPr>
        <p:grpSpPr>
          <a:xfrm>
            <a:off x="4776470" y="1341120"/>
            <a:ext cx="3981450" cy="4540250"/>
            <a:chOff x="7472" y="1468"/>
            <a:chExt cx="6270" cy="7150"/>
          </a:xfrm>
        </p:grpSpPr>
        <p:sp>
          <p:nvSpPr>
            <p:cNvPr id="6" name="流程图: 过程 5"/>
            <p:cNvSpPr/>
            <p:nvPr/>
          </p:nvSpPr>
          <p:spPr>
            <a:xfrm>
              <a:off x="8116" y="1993"/>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Bucket 1</a:t>
              </a:r>
            </a:p>
          </p:txBody>
        </p:sp>
        <p:sp>
          <p:nvSpPr>
            <p:cNvPr id="7" name="流程图: 过程 6"/>
            <p:cNvSpPr/>
            <p:nvPr/>
          </p:nvSpPr>
          <p:spPr>
            <a:xfrm>
              <a:off x="8116" y="3277"/>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Bucket 2</a:t>
              </a:r>
            </a:p>
          </p:txBody>
        </p:sp>
        <p:sp>
          <p:nvSpPr>
            <p:cNvPr id="8" name="流程图: 过程 7"/>
            <p:cNvSpPr/>
            <p:nvPr/>
          </p:nvSpPr>
          <p:spPr>
            <a:xfrm>
              <a:off x="8116" y="4501"/>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Bucket 3</a:t>
              </a:r>
            </a:p>
          </p:txBody>
        </p:sp>
        <p:sp>
          <p:nvSpPr>
            <p:cNvPr id="9" name="流程图: 过程 8"/>
            <p:cNvSpPr/>
            <p:nvPr/>
          </p:nvSpPr>
          <p:spPr>
            <a:xfrm>
              <a:off x="8116" y="5820"/>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10" name="流程图: 过程 9"/>
            <p:cNvSpPr/>
            <p:nvPr/>
          </p:nvSpPr>
          <p:spPr>
            <a:xfrm>
              <a:off x="8116" y="7274"/>
              <a:ext cx="4880" cy="8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Bucket 2^n</a:t>
              </a:r>
            </a:p>
          </p:txBody>
        </p:sp>
        <p:sp>
          <p:nvSpPr>
            <p:cNvPr id="11" name="流程图: 过程 10"/>
            <p:cNvSpPr/>
            <p:nvPr/>
          </p:nvSpPr>
          <p:spPr>
            <a:xfrm>
              <a:off x="7472" y="1468"/>
              <a:ext cx="6270" cy="7151"/>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6250305" y="783590"/>
            <a:ext cx="968375" cy="368300"/>
          </a:xfrm>
          <a:prstGeom prst="rect">
            <a:avLst/>
          </a:prstGeom>
          <a:noFill/>
        </p:spPr>
        <p:txBody>
          <a:bodyPr wrap="square" rtlCol="0">
            <a:spAutoFit/>
          </a:bodyPr>
          <a:lstStyle/>
          <a:p>
            <a:r>
              <a:rPr lang="en-US" altLang="zh-CN"/>
              <a:t>Cache</a:t>
            </a:r>
          </a:p>
        </p:txBody>
      </p:sp>
      <p:cxnSp>
        <p:nvCxnSpPr>
          <p:cNvPr id="14" name="直接箭头连接符 13"/>
          <p:cNvCxnSpPr>
            <a:stCxn id="4" idx="3"/>
            <a:endCxn id="8" idx="1"/>
          </p:cNvCxnSpPr>
          <p:nvPr/>
        </p:nvCxnSpPr>
        <p:spPr>
          <a:xfrm flipV="1">
            <a:off x="2269490" y="3541395"/>
            <a:ext cx="2915920" cy="6985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34135" y="2812415"/>
            <a:ext cx="2894330" cy="306705"/>
          </a:xfrm>
          <a:prstGeom prst="rect">
            <a:avLst/>
          </a:prstGeom>
          <a:noFill/>
        </p:spPr>
        <p:txBody>
          <a:bodyPr wrap="square" rtlCol="0">
            <a:spAutoFit/>
          </a:bodyPr>
          <a:lstStyle/>
          <a:p>
            <a:r>
              <a:rPr lang="en-US" altLang="zh-CN" sz="1400"/>
              <a:t>index=murmur32(key)&amp;mask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哈希表扩容</a:t>
            </a:r>
          </a:p>
        </p:txBody>
      </p:sp>
      <p:grpSp>
        <p:nvGrpSpPr>
          <p:cNvPr id="10" name="组合 9"/>
          <p:cNvGrpSpPr/>
          <p:nvPr/>
        </p:nvGrpSpPr>
        <p:grpSpPr>
          <a:xfrm>
            <a:off x="331470" y="1405255"/>
            <a:ext cx="2743200" cy="2345690"/>
            <a:chOff x="1083" y="1569"/>
            <a:chExt cx="4320" cy="3694"/>
          </a:xfrm>
        </p:grpSpPr>
        <p:sp>
          <p:nvSpPr>
            <p:cNvPr id="4" name="流程图: 过程 3"/>
            <p:cNvSpPr/>
            <p:nvPr/>
          </p:nvSpPr>
          <p:spPr>
            <a:xfrm>
              <a:off x="1473" y="1857"/>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Bucket 1</a:t>
              </a:r>
            </a:p>
          </p:txBody>
        </p:sp>
        <p:sp>
          <p:nvSpPr>
            <p:cNvPr id="6" name="流程图: 过程 5"/>
            <p:cNvSpPr/>
            <p:nvPr/>
          </p:nvSpPr>
          <p:spPr>
            <a:xfrm>
              <a:off x="1473" y="2710"/>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Bucket 2</a:t>
              </a:r>
            </a:p>
          </p:txBody>
        </p:sp>
        <p:sp>
          <p:nvSpPr>
            <p:cNvPr id="7" name="流程图: 过程 6"/>
            <p:cNvSpPr/>
            <p:nvPr/>
          </p:nvSpPr>
          <p:spPr>
            <a:xfrm>
              <a:off x="1473" y="3562"/>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Bucket 3</a:t>
              </a:r>
            </a:p>
          </p:txBody>
        </p:sp>
        <p:sp>
          <p:nvSpPr>
            <p:cNvPr id="8" name="流程图: 过程 7"/>
            <p:cNvSpPr/>
            <p:nvPr/>
          </p:nvSpPr>
          <p:spPr>
            <a:xfrm>
              <a:off x="1473" y="4473"/>
              <a:ext cx="3525" cy="57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Bucket 4</a:t>
              </a:r>
            </a:p>
          </p:txBody>
        </p:sp>
        <p:sp>
          <p:nvSpPr>
            <p:cNvPr id="9" name="流程图: 过程 8"/>
            <p:cNvSpPr/>
            <p:nvPr/>
          </p:nvSpPr>
          <p:spPr>
            <a:xfrm>
              <a:off x="1083" y="1569"/>
              <a:ext cx="4321" cy="3694"/>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730885" y="910590"/>
            <a:ext cx="1883410" cy="368300"/>
          </a:xfrm>
          <a:prstGeom prst="rect">
            <a:avLst/>
          </a:prstGeom>
          <a:noFill/>
        </p:spPr>
        <p:txBody>
          <a:bodyPr wrap="square" rtlCol="0">
            <a:spAutoFit/>
          </a:bodyPr>
          <a:lstStyle/>
          <a:p>
            <a:r>
              <a:rPr lang="en-US" altLang="zh-CN"/>
              <a:t>Old Hash Table</a:t>
            </a:r>
          </a:p>
        </p:txBody>
      </p:sp>
      <p:sp>
        <p:nvSpPr>
          <p:cNvPr id="12" name="流程图: 过程 11"/>
          <p:cNvSpPr/>
          <p:nvPr/>
        </p:nvSpPr>
        <p:spPr>
          <a:xfrm>
            <a:off x="321310" y="4762500"/>
            <a:ext cx="2754630" cy="624205"/>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Empty Hash Table</a:t>
            </a:r>
          </a:p>
        </p:txBody>
      </p:sp>
      <p:cxnSp>
        <p:nvCxnSpPr>
          <p:cNvPr id="14" name="直接箭头连接符 13"/>
          <p:cNvCxnSpPr>
            <a:stCxn id="9" idx="2"/>
            <a:endCxn id="12" idx="0"/>
          </p:cNvCxnSpPr>
          <p:nvPr/>
        </p:nvCxnSpPr>
        <p:spPr>
          <a:xfrm flipH="1">
            <a:off x="1698625" y="3750945"/>
            <a:ext cx="5080" cy="10115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2" idx="2"/>
          </p:cNvCxnSpPr>
          <p:nvPr/>
        </p:nvCxnSpPr>
        <p:spPr>
          <a:xfrm flipV="1">
            <a:off x="1688465" y="5386705"/>
            <a:ext cx="10160" cy="6565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79120" y="6172200"/>
            <a:ext cx="1764665" cy="368300"/>
          </a:xfrm>
          <a:prstGeom prst="rect">
            <a:avLst/>
          </a:prstGeom>
          <a:noFill/>
        </p:spPr>
        <p:txBody>
          <a:bodyPr wrap="square" rtlCol="0">
            <a:spAutoFit/>
          </a:bodyPr>
          <a:lstStyle/>
          <a:p>
            <a:r>
              <a:rPr lang="en-US" altLang="zh-CN" i="1"/>
              <a:t>R/W OP</a:t>
            </a:r>
            <a:endParaRPr lang="zh-CN" altLang="en-US" i="1"/>
          </a:p>
        </p:txBody>
      </p:sp>
      <p:grpSp>
        <p:nvGrpSpPr>
          <p:cNvPr id="26" name="组合 25"/>
          <p:cNvGrpSpPr/>
          <p:nvPr/>
        </p:nvGrpSpPr>
        <p:grpSpPr>
          <a:xfrm>
            <a:off x="6767830" y="1071880"/>
            <a:ext cx="3087370" cy="4443730"/>
            <a:chOff x="10658" y="1688"/>
            <a:chExt cx="4862" cy="6998"/>
          </a:xfrm>
        </p:grpSpPr>
        <p:sp>
          <p:nvSpPr>
            <p:cNvPr id="17" name="流程图: 过程 16"/>
            <p:cNvSpPr/>
            <p:nvPr/>
          </p:nvSpPr>
          <p:spPr>
            <a:xfrm>
              <a:off x="11014" y="2027"/>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1</a:t>
              </a:r>
            </a:p>
          </p:txBody>
        </p:sp>
        <p:sp>
          <p:nvSpPr>
            <p:cNvPr id="18" name="流程图: 过程 17"/>
            <p:cNvSpPr/>
            <p:nvPr/>
          </p:nvSpPr>
          <p:spPr>
            <a:xfrm>
              <a:off x="11014" y="2905"/>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2</a:t>
              </a:r>
            </a:p>
          </p:txBody>
        </p:sp>
        <p:sp>
          <p:nvSpPr>
            <p:cNvPr id="19" name="流程图: 过程 18"/>
            <p:cNvSpPr/>
            <p:nvPr/>
          </p:nvSpPr>
          <p:spPr>
            <a:xfrm>
              <a:off x="11014" y="3763"/>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3</a:t>
              </a:r>
            </a:p>
          </p:txBody>
        </p:sp>
        <p:sp>
          <p:nvSpPr>
            <p:cNvPr id="20" name="流程图: 过程 19"/>
            <p:cNvSpPr/>
            <p:nvPr/>
          </p:nvSpPr>
          <p:spPr>
            <a:xfrm>
              <a:off x="11014" y="463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4</a:t>
              </a:r>
            </a:p>
          </p:txBody>
        </p:sp>
        <p:sp>
          <p:nvSpPr>
            <p:cNvPr id="21" name="流程图: 过程 20"/>
            <p:cNvSpPr/>
            <p:nvPr/>
          </p:nvSpPr>
          <p:spPr>
            <a:xfrm>
              <a:off x="11014" y="544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5</a:t>
              </a:r>
            </a:p>
          </p:txBody>
        </p:sp>
        <p:sp>
          <p:nvSpPr>
            <p:cNvPr id="22" name="流程图: 过程 21"/>
            <p:cNvSpPr/>
            <p:nvPr/>
          </p:nvSpPr>
          <p:spPr>
            <a:xfrm>
              <a:off x="11014" y="6199"/>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6</a:t>
              </a:r>
            </a:p>
          </p:txBody>
        </p:sp>
        <p:sp>
          <p:nvSpPr>
            <p:cNvPr id="23" name="流程图: 过程 22"/>
            <p:cNvSpPr/>
            <p:nvPr/>
          </p:nvSpPr>
          <p:spPr>
            <a:xfrm>
              <a:off x="11014" y="7043"/>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7</a:t>
              </a:r>
            </a:p>
          </p:txBody>
        </p:sp>
        <p:sp>
          <p:nvSpPr>
            <p:cNvPr id="24" name="流程图: 过程 23"/>
            <p:cNvSpPr/>
            <p:nvPr/>
          </p:nvSpPr>
          <p:spPr>
            <a:xfrm>
              <a:off x="11014" y="7890"/>
              <a:ext cx="4118" cy="5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Bucket 8</a:t>
              </a:r>
            </a:p>
          </p:txBody>
        </p:sp>
        <p:sp>
          <p:nvSpPr>
            <p:cNvPr id="25" name="流程图: 过程 24"/>
            <p:cNvSpPr/>
            <p:nvPr/>
          </p:nvSpPr>
          <p:spPr>
            <a:xfrm>
              <a:off x="10658" y="1688"/>
              <a:ext cx="4863" cy="6999"/>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7271385" y="542290"/>
            <a:ext cx="1883410" cy="368300"/>
          </a:xfrm>
          <a:prstGeom prst="rect">
            <a:avLst/>
          </a:prstGeom>
          <a:noFill/>
        </p:spPr>
        <p:txBody>
          <a:bodyPr wrap="square" rtlCol="0">
            <a:spAutoFit/>
          </a:bodyPr>
          <a:lstStyle/>
          <a:p>
            <a:r>
              <a:rPr lang="en-US" altLang="zh-CN"/>
              <a:t>New Hash Table</a:t>
            </a:r>
          </a:p>
        </p:txBody>
      </p:sp>
      <p:cxnSp>
        <p:nvCxnSpPr>
          <p:cNvPr id="28" name="肘形连接符 27"/>
          <p:cNvCxnSpPr>
            <a:stCxn id="12" idx="3"/>
            <a:endCxn id="25" idx="1"/>
          </p:cNvCxnSpPr>
          <p:nvPr/>
        </p:nvCxnSpPr>
        <p:spPr>
          <a:xfrm flipV="1">
            <a:off x="3075940" y="3294380"/>
            <a:ext cx="3691890" cy="1780540"/>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957705" y="3944620"/>
            <a:ext cx="1732280" cy="368300"/>
          </a:xfrm>
          <a:prstGeom prst="rect">
            <a:avLst/>
          </a:prstGeom>
          <a:noFill/>
        </p:spPr>
        <p:txBody>
          <a:bodyPr wrap="square" rtlCol="0">
            <a:spAutoFit/>
          </a:bodyPr>
          <a:lstStyle/>
          <a:p>
            <a:r>
              <a:rPr lang="en-US" altLang="zh-CN"/>
              <a:t>Init Buckets</a:t>
            </a:r>
          </a:p>
        </p:txBody>
      </p:sp>
      <p:sp>
        <p:nvSpPr>
          <p:cNvPr id="31" name="文本框 30"/>
          <p:cNvSpPr txBox="1"/>
          <p:nvPr/>
        </p:nvSpPr>
        <p:spPr>
          <a:xfrm>
            <a:off x="4516120" y="2766060"/>
            <a:ext cx="1732280" cy="368300"/>
          </a:xfrm>
          <a:prstGeom prst="rect">
            <a:avLst/>
          </a:prstGeom>
          <a:noFill/>
        </p:spPr>
        <p:txBody>
          <a:bodyPr wrap="square" rtlCol="0">
            <a:spAutoFit/>
          </a:bodyPr>
          <a:lstStyle/>
          <a:p>
            <a:r>
              <a:rPr lang="en-US" altLang="zh-CN"/>
              <a:t>Expand</a:t>
            </a:r>
          </a:p>
        </p:txBody>
      </p:sp>
      <p:sp>
        <p:nvSpPr>
          <p:cNvPr id="32" name="文本框 31"/>
          <p:cNvSpPr txBox="1"/>
          <p:nvPr/>
        </p:nvSpPr>
        <p:spPr>
          <a:xfrm>
            <a:off x="1957705" y="5516245"/>
            <a:ext cx="2872740" cy="368300"/>
          </a:xfrm>
          <a:prstGeom prst="rect">
            <a:avLst/>
          </a:prstGeom>
          <a:noFill/>
        </p:spPr>
        <p:txBody>
          <a:bodyPr wrap="square" rtlCol="0">
            <a:spAutoFit/>
          </a:bodyPr>
          <a:lstStyle/>
          <a:p>
            <a:r>
              <a:rPr lang="en-US" altLang="zh-CN"/>
              <a:t>Init Bucket if necessary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289877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mBucket</a:t>
            </a:r>
            <a:r>
              <a:rPr lang="zh-CN" altLang="en-US" sz="2800">
                <a:latin typeface="苹方-简" panose="020B0400000000000000" charset="-122"/>
                <a:ea typeface="苹方-简" panose="020B0400000000000000" charset="-122"/>
              </a:rPr>
              <a:t>方法</a:t>
            </a:r>
          </a:p>
        </p:txBody>
      </p:sp>
      <p:sp>
        <p:nvSpPr>
          <p:cNvPr id="31" name="文本框 30"/>
          <p:cNvSpPr txBox="1"/>
          <p:nvPr/>
        </p:nvSpPr>
        <p:spPr>
          <a:xfrm>
            <a:off x="243205" y="921385"/>
            <a:ext cx="11218545" cy="5015865"/>
          </a:xfrm>
          <a:prstGeom prst="rect">
            <a:avLst/>
          </a:prstGeom>
          <a:noFill/>
        </p:spPr>
        <p:txBody>
          <a:bodyPr wrap="square" rtlCol="0">
            <a:spAutoFit/>
          </a:bodyPr>
          <a:lstStyle/>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freeze</a:t>
            </a:r>
            <a:r>
              <a:rPr lang="zh-CN" altLang="en-US">
                <a:latin typeface="苹方-简" panose="020B0400000000000000" charset="-122"/>
                <a:ea typeface="苹方-简" panose="020B0400000000000000" charset="-122"/>
              </a:rPr>
              <a:t>：将</a:t>
            </a:r>
            <a:r>
              <a:rPr lang="en-US" altLang="zh-CN">
                <a:latin typeface="苹方-简" panose="020B0400000000000000" charset="-122"/>
                <a:ea typeface="苹方-简" panose="020B0400000000000000" charset="-122"/>
              </a:rPr>
              <a:t>bucket</a:t>
            </a:r>
            <a:r>
              <a:rPr lang="zh-CN" altLang="en-US">
                <a:latin typeface="苹方-简" panose="020B0400000000000000" charset="-122"/>
                <a:ea typeface="苹方-简" panose="020B0400000000000000" charset="-122"/>
              </a:rPr>
              <a:t>冻结，冻结的</a:t>
            </a:r>
            <a:r>
              <a:rPr lang="en-US" altLang="zh-CN">
                <a:latin typeface="苹方-简" panose="020B0400000000000000" charset="-122"/>
                <a:ea typeface="苹方-简" panose="020B0400000000000000" charset="-122"/>
              </a:rPr>
              <a:t>mBucket</a:t>
            </a:r>
            <a:r>
              <a:rPr lang="zh-CN" altLang="en-US">
                <a:latin typeface="苹方-简" panose="020B0400000000000000" charset="-122"/>
                <a:ea typeface="苹方-简" panose="020B0400000000000000" charset="-122"/>
              </a:rPr>
              <a:t>，不允许执行</a:t>
            </a:r>
            <a:r>
              <a:rPr lang="en-US" altLang="zh-CN">
                <a:latin typeface="苹方-简" panose="020B0400000000000000" charset="-122"/>
                <a:ea typeface="苹方-简" panose="020B0400000000000000" charset="-122"/>
              </a:rPr>
              <a:t>get</a:t>
            </a:r>
            <a:r>
              <a:rPr lang="zh-CN" altLang="en-US">
                <a:latin typeface="苹方-简" panose="020B0400000000000000" charset="-122"/>
                <a:ea typeface="苹方-简" panose="020B0400000000000000" charset="-122"/>
              </a:rPr>
              <a:t>操作和</a:t>
            </a:r>
            <a:r>
              <a:rPr lang="en-US" altLang="zh-CN">
                <a:latin typeface="苹方-简" panose="020B0400000000000000" charset="-122"/>
                <a:ea typeface="苹方-简" panose="020B0400000000000000" charset="-122"/>
              </a:rPr>
              <a:t>delete</a:t>
            </a:r>
            <a:r>
              <a:rPr lang="zh-CN" altLang="en-US">
                <a:latin typeface="苹方-简" panose="020B0400000000000000" charset="-122"/>
                <a:ea typeface="苹方-简" panose="020B0400000000000000" charset="-122"/>
              </a:rPr>
              <a:t>操作。</a:t>
            </a: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get</a:t>
            </a:r>
            <a:r>
              <a:rPr lang="zh-CN" altLang="en-US">
                <a:latin typeface="苹方-简" panose="020B0400000000000000" charset="-122"/>
                <a:ea typeface="苹方-简" panose="020B0400000000000000" charset="-122"/>
                <a:sym typeface="+mn-ea"/>
              </a:rPr>
              <a:t>：从</a:t>
            </a:r>
            <a:r>
              <a:rPr lang="en-US" altLang="zh-CN">
                <a:latin typeface="苹方-简" panose="020B0400000000000000" charset="-122"/>
                <a:ea typeface="苹方-简" panose="020B0400000000000000" charset="-122"/>
                <a:sym typeface="+mn-ea"/>
              </a:rPr>
              <a:t>bucket</a:t>
            </a:r>
            <a:r>
              <a:rPr lang="zh-CN" altLang="en-US">
                <a:latin typeface="苹方-简" panose="020B0400000000000000" charset="-122"/>
                <a:ea typeface="苹方-简" panose="020B0400000000000000" charset="-122"/>
                <a:sym typeface="+mn-ea"/>
              </a:rPr>
              <a:t>中查找</a:t>
            </a:r>
            <a:r>
              <a:rPr lang="en-US" altLang="zh-CN">
                <a:latin typeface="苹方-简" panose="020B0400000000000000" charset="-122"/>
                <a:ea typeface="苹方-简" panose="020B0400000000000000" charset="-122"/>
                <a:sym typeface="+mn-ea"/>
              </a:rPr>
              <a:t>hash,ns,key</a:t>
            </a:r>
            <a:r>
              <a:rPr lang="zh-CN" altLang="en-US">
                <a:latin typeface="苹方-简" panose="020B0400000000000000" charset="-122"/>
                <a:ea typeface="苹方-简" panose="020B0400000000000000" charset="-122"/>
                <a:sym typeface="+mn-ea"/>
              </a:rPr>
              <a:t>对应的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，判断是否需要不存在则创建。</a:t>
            </a: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input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hash</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noset</a:t>
            </a: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output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done</a:t>
            </a:r>
            <a:r>
              <a:rPr lang="zh-CN" altLang="en-US">
                <a:latin typeface="苹方-简" panose="020B0400000000000000" charset="-122"/>
                <a:ea typeface="苹方-简" panose="020B0400000000000000" charset="-122"/>
                <a:sym typeface="+mn-ea"/>
              </a:rPr>
              <a:t>（是否正常返回），</a:t>
            </a:r>
            <a:r>
              <a:rPr lang="en-US" altLang="zh-CN">
                <a:latin typeface="苹方-简" panose="020B0400000000000000" charset="-122"/>
                <a:ea typeface="苹方-简" panose="020B0400000000000000" charset="-122"/>
                <a:sym typeface="+mn-ea"/>
              </a:rPr>
              <a:t>added</a:t>
            </a:r>
            <a:r>
              <a:rPr lang="zh-CN" altLang="en-US">
                <a:latin typeface="苹方-简" panose="020B0400000000000000" charset="-122"/>
                <a:ea typeface="苹方-简" panose="020B0400000000000000" charset="-122"/>
                <a:sym typeface="+mn-ea"/>
              </a:rPr>
              <a:t>（是否新建了节点），</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（返回结果）</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列表，检查</a:t>
            </a:r>
            <a:r>
              <a:rPr lang="en-US" altLang="zh-CN">
                <a:latin typeface="苹方-简" panose="020B0400000000000000" charset="-122"/>
                <a:ea typeface="苹方-简" panose="020B0400000000000000" charset="-122"/>
                <a:sym typeface="+mn-ea"/>
              </a:rPr>
              <a:t>hash</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是否一致，一致则说明找到，返回；</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a:t>
            </a:r>
            <a:r>
              <a:rPr lang="en-US" altLang="zh-CN">
                <a:latin typeface="苹方-简" panose="020B0400000000000000" charset="-122"/>
                <a:ea typeface="苹方-简" panose="020B0400000000000000" charset="-122"/>
                <a:sym typeface="+mn-ea"/>
              </a:rPr>
              <a:t>noset</a:t>
            </a:r>
            <a:r>
              <a:rPr lang="zh-CN" altLang="en-US">
                <a:latin typeface="苹方-简" panose="020B0400000000000000" charset="-122"/>
                <a:ea typeface="苹方-简" panose="020B0400000000000000" charset="-122"/>
                <a:sym typeface="+mn-ea"/>
              </a:rPr>
              <a:t>参数，判断是否需要新建节点（因为找不到目标节点）；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新建节点，追加到</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列表中；</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此外，</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nodes</a:t>
            </a:r>
            <a:r>
              <a:rPr lang="zh-CN" altLang="en-US">
                <a:latin typeface="苹方-简" panose="020B0400000000000000" charset="-122"/>
                <a:ea typeface="苹方-简" panose="020B0400000000000000" charset="-122"/>
                <a:sym typeface="+mn-ea"/>
              </a:rPr>
              <a:t>加一，判断是否超过了</a:t>
            </a:r>
            <a:r>
              <a:rPr lang="en-US" altLang="zh-CN">
                <a:latin typeface="苹方-简" panose="020B0400000000000000" charset="-122"/>
                <a:ea typeface="苹方-简" panose="020B0400000000000000" charset="-122"/>
                <a:sym typeface="+mn-ea"/>
              </a:rPr>
              <a:t>mNode.growThresold</a:t>
            </a:r>
            <a:r>
              <a:rPr lang="zh-CN" altLang="en-US">
                <a:latin typeface="苹方-简" panose="020B0400000000000000" charset="-122"/>
                <a:ea typeface="苹方-简" panose="020B0400000000000000" charset="-122"/>
                <a:sym typeface="+mn-ea"/>
              </a:rPr>
              <a:t>，超过则说明需要扩容；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列表长度大于mOverflowThreshold</a:t>
            </a:r>
            <a:r>
              <a:rPr lang="en-US" altLang="zh-CN">
                <a:latin typeface="苹方-简" panose="020B0400000000000000" charset="-122"/>
                <a:ea typeface="苹方-简" panose="020B0400000000000000" charset="-122"/>
                <a:sym typeface="+mn-ea"/>
              </a:rPr>
              <a:t>(32)</a:t>
            </a:r>
            <a:r>
              <a:rPr lang="zh-CN" altLang="en-US">
                <a:latin typeface="苹方-简" panose="020B0400000000000000" charset="-122"/>
                <a:ea typeface="苹方-简" panose="020B0400000000000000" charset="-122"/>
                <a:sym typeface="+mn-ea"/>
              </a:rPr>
              <a:t>的时候，</a:t>
            </a:r>
            <a:r>
              <a:rPr lang="en-US" altLang="zh-CN">
                <a:latin typeface="苹方-简" panose="020B0400000000000000" charset="-122"/>
                <a:ea typeface="苹方-简" panose="020B0400000000000000" charset="-122"/>
                <a:sym typeface="+mn-ea"/>
              </a:rPr>
              <a:t>mNode.overflow</a:t>
            </a:r>
            <a:r>
              <a:rPr lang="zh-CN" altLang="en-US">
                <a:latin typeface="苹方-简" panose="020B0400000000000000" charset="-122"/>
                <a:ea typeface="苹方-简" panose="020B0400000000000000" charset="-122"/>
                <a:sym typeface="+mn-ea"/>
              </a:rPr>
              <a:t>加一，如果超过次数已经大于mOverflowGrowThreshold（</a:t>
            </a:r>
            <a:r>
              <a:rPr lang="en-US" altLang="zh-CN">
                <a:latin typeface="苹方-简" panose="020B0400000000000000" charset="-122"/>
                <a:ea typeface="苹方-简" panose="020B0400000000000000" charset="-122"/>
                <a:sym typeface="+mn-ea"/>
              </a:rPr>
              <a:t>128</a:t>
            </a:r>
            <a:r>
              <a:rPr lang="zh-CN" altLang="en-US">
                <a:latin typeface="苹方-简" panose="020B0400000000000000" charset="-122"/>
                <a:ea typeface="苹方-简" panose="020B0400000000000000" charset="-122"/>
                <a:sym typeface="+mn-ea"/>
              </a:rPr>
              <a:t>）时，说明需要对</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进行扩容；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扩容：新建</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，长度为之前</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的两倍（记为</a:t>
            </a:r>
            <a:r>
              <a:rPr lang="en-US" altLang="zh-CN">
                <a:latin typeface="苹方-简" panose="020B0400000000000000" charset="-122"/>
                <a:ea typeface="苹方-简" panose="020B0400000000000000" charset="-122"/>
                <a:sym typeface="+mn-ea"/>
              </a:rPr>
              <a:t>nLen)</a:t>
            </a:r>
            <a:r>
              <a:rPr lang="zh-CN" altLang="en-US">
                <a:latin typeface="苹方-简" panose="020B0400000000000000" charset="-122"/>
                <a:ea typeface="苹方-简" panose="020B0400000000000000" charset="-122"/>
                <a:sym typeface="+mn-ea"/>
              </a:rPr>
              <a:t>，同时设置：</a:t>
            </a:r>
            <a:r>
              <a:rPr lang="en-US" altLang="zh-CN">
                <a:latin typeface="苹方-简" panose="020B0400000000000000" charset="-122"/>
                <a:ea typeface="苹方-简" panose="020B0400000000000000" charset="-122"/>
                <a:sym typeface="+mn-ea"/>
              </a:rPr>
              <a:t>mask(nLen-1)</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pred</a:t>
            </a:r>
            <a:r>
              <a:rPr lang="zh-CN" altLang="en-US">
                <a:latin typeface="苹方-简" panose="020B0400000000000000" charset="-122"/>
                <a:ea typeface="苹方-简" panose="020B0400000000000000" charset="-122"/>
                <a:sym typeface="+mn-ea"/>
              </a:rPr>
              <a:t>指向之前的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growThreshold(nLen*</a:t>
            </a:r>
            <a:r>
              <a:rPr lang="zh-CN" altLang="en-US">
                <a:latin typeface="苹方-简" panose="020B0400000000000000" charset="-122"/>
                <a:ea typeface="苹方-简" panose="020B0400000000000000" charset="-122"/>
                <a:sym typeface="+mn-ea"/>
              </a:rPr>
              <a:t>mOverflowThreshold</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shrinkThreshold(nLen/2)</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以上结果用新的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保证两倍长的</a:t>
            </a:r>
            <a:r>
              <a:rPr lang="en-US" altLang="zh-CN">
                <a:latin typeface="苹方-简" panose="020B0400000000000000" charset="-122"/>
                <a:ea typeface="苹方-简" panose="020B0400000000000000" charset="-122"/>
                <a:sym typeface="+mn-ea"/>
              </a:rPr>
              <a:t>mBucket;</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改变</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mHead</a:t>
            </a:r>
            <a:r>
              <a:rPr lang="zh-CN" altLang="en-US">
                <a:latin typeface="苹方-简" panose="020B0400000000000000" charset="-122"/>
                <a:ea typeface="苹方-简" panose="020B0400000000000000" charset="-122"/>
                <a:sym typeface="+mn-ea"/>
              </a:rPr>
              <a:t>指针，指向新的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异步初始化新的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里面的对象（步骤</a:t>
            </a:r>
            <a:r>
              <a:rPr lang="en-US" altLang="zh-CN">
                <a:latin typeface="苹方-简" panose="020B0400000000000000" charset="-122"/>
                <a:ea typeface="苹方-简" panose="020B0400000000000000" charset="-122"/>
                <a:sym typeface="+mn-ea"/>
              </a:rPr>
              <a:t>6</a:t>
            </a:r>
            <a:r>
              <a:rPr lang="zh-CN" altLang="en-US">
                <a:latin typeface="苹方-简" panose="020B0400000000000000" charset="-122"/>
                <a:ea typeface="苹方-简" panose="020B0400000000000000" charset="-122"/>
                <a:sym typeface="+mn-ea"/>
              </a:rPr>
              <a:t>只是建立了足够数量的指针数组，但指针数组指向的对象的初始化还未执行）；</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返回结果。</a:t>
            </a:r>
            <a:endParaRPr lang="zh-CN" altLang="en-US">
              <a:latin typeface="苹方-简" panose="020B0400000000000000" charset="-122"/>
              <a:ea typeface="苹方-简" panose="020B0400000000000000" charset="-122"/>
            </a:endParaRP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289877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mBucket</a:t>
            </a:r>
            <a:r>
              <a:rPr lang="zh-CN" altLang="en-US" sz="2800">
                <a:latin typeface="苹方-简" panose="020B0400000000000000" charset="-122"/>
                <a:ea typeface="苹方-简" panose="020B0400000000000000" charset="-122"/>
              </a:rPr>
              <a:t>方法</a:t>
            </a:r>
          </a:p>
        </p:txBody>
      </p:sp>
      <p:sp>
        <p:nvSpPr>
          <p:cNvPr id="7" name="文本框 6"/>
          <p:cNvSpPr txBox="1"/>
          <p:nvPr/>
        </p:nvSpPr>
        <p:spPr>
          <a:xfrm>
            <a:off x="343535" y="1028700"/>
            <a:ext cx="10814685" cy="4523105"/>
          </a:xfrm>
          <a:prstGeom prst="rect">
            <a:avLst/>
          </a:prstGeom>
          <a:noFill/>
        </p:spPr>
        <p:txBody>
          <a:bodyPr wrap="square" rtlCol="0">
            <a:spAutoFit/>
          </a:bodyPr>
          <a:lstStyle/>
          <a:p>
            <a:pPr marL="285750"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delete</a:t>
            </a:r>
            <a:r>
              <a:rPr lang="zh-CN" altLang="en-US">
                <a:latin typeface="苹方-简" panose="020B0400000000000000" charset="-122"/>
                <a:ea typeface="苹方-简" panose="020B0400000000000000" charset="-122"/>
                <a:sym typeface="+mn-ea"/>
              </a:rPr>
              <a:t>：从</a:t>
            </a:r>
            <a:r>
              <a:rPr lang="en-US" altLang="zh-CN">
                <a:latin typeface="苹方-简" panose="020B0400000000000000" charset="-122"/>
                <a:ea typeface="苹方-简" panose="020B0400000000000000" charset="-122"/>
                <a:sym typeface="+mn-ea"/>
              </a:rPr>
              <a:t>bucket</a:t>
            </a:r>
            <a:r>
              <a:rPr lang="zh-CN" altLang="en-US">
                <a:latin typeface="苹方-简" panose="020B0400000000000000" charset="-122"/>
                <a:ea typeface="苹方-简" panose="020B0400000000000000" charset="-122"/>
                <a:sym typeface="+mn-ea"/>
              </a:rPr>
              <a:t>中删除</a:t>
            </a:r>
            <a:r>
              <a:rPr lang="en-US" altLang="zh-CN">
                <a:latin typeface="苹方-简" panose="020B0400000000000000" charset="-122"/>
                <a:ea typeface="苹方-简" panose="020B0400000000000000" charset="-122"/>
                <a:sym typeface="+mn-ea"/>
              </a:rPr>
              <a:t>hash,ns,key</a:t>
            </a:r>
            <a:r>
              <a:rPr lang="zh-CN" altLang="en-US">
                <a:latin typeface="苹方-简" panose="020B0400000000000000" charset="-122"/>
                <a:ea typeface="苹方-简" panose="020B0400000000000000" charset="-122"/>
                <a:sym typeface="+mn-ea"/>
              </a:rPr>
              <a:t>对应</a:t>
            </a:r>
            <a:endParaRPr lang="zh-CN" altLang="en-US">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input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hash, ns, key</a:t>
            </a:r>
            <a:endParaRPr lang="en-US" altLang="zh-CN">
              <a:latin typeface="苹方-简" panose="020B0400000000000000" charset="-122"/>
              <a:ea typeface="苹方-简" panose="020B0400000000000000" charset="-122"/>
            </a:endParaRPr>
          </a:p>
          <a:p>
            <a:pPr marL="742950" lvl="1" indent="-285750">
              <a:buFont typeface="Arial" panose="020B0604020202090204" pitchFamily="34" charset="0"/>
              <a:buChar char="•"/>
            </a:pPr>
            <a:r>
              <a:rPr lang="en-US" altLang="zh-CN">
                <a:latin typeface="苹方-简" panose="020B0400000000000000" charset="-122"/>
                <a:ea typeface="苹方-简" panose="020B0400000000000000" charset="-122"/>
                <a:sym typeface="+mn-ea"/>
              </a:rPr>
              <a:t>output</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done</a:t>
            </a:r>
            <a:r>
              <a:rPr lang="zh-CN" altLang="en-US">
                <a:latin typeface="苹方-简" panose="020B0400000000000000" charset="-122"/>
                <a:ea typeface="苹方-简" panose="020B0400000000000000" charset="-122"/>
                <a:sym typeface="+mn-ea"/>
              </a:rPr>
              <a:t>（是否正常返回），</a:t>
            </a:r>
            <a:r>
              <a:rPr lang="en-US" altLang="zh-CN">
                <a:latin typeface="苹方-简" panose="020B0400000000000000" charset="-122"/>
                <a:ea typeface="苹方-简" panose="020B0400000000000000" charset="-122"/>
                <a:sym typeface="+mn-ea"/>
              </a:rPr>
              <a:t>deleted</a:t>
            </a:r>
            <a:r>
              <a:rPr lang="zh-CN" altLang="en-US">
                <a:latin typeface="苹方-简" panose="020B0400000000000000" charset="-122"/>
                <a:ea typeface="苹方-简" panose="020B0400000000000000" charset="-122"/>
                <a:sym typeface="+mn-ea"/>
              </a:rPr>
              <a:t>（节点是否被释放了）</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列表，找出</a:t>
            </a:r>
            <a:r>
              <a:rPr lang="en-US" altLang="zh-CN">
                <a:latin typeface="苹方-简" panose="020B0400000000000000" charset="-122"/>
                <a:ea typeface="苹方-简" panose="020B0400000000000000" charset="-122"/>
                <a:sym typeface="+mn-ea"/>
              </a:rPr>
              <a:t>ns</a:t>
            </a:r>
            <a:r>
              <a:rPr lang="zh-CN" altLang="en-US">
                <a:latin typeface="苹方-简" panose="020B0400000000000000" charset="-122"/>
                <a:ea typeface="苹方-简" panose="020B0400000000000000" charset="-122"/>
                <a:sym typeface="+mn-ea"/>
              </a:rPr>
              <a:t>和</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相等的节点；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判断该节点引用计数是否将为</a:t>
            </a:r>
            <a:r>
              <a:rPr lang="en-US" altLang="zh-CN">
                <a:latin typeface="苹方-简" panose="020B0400000000000000" charset="-122"/>
                <a:ea typeface="苹方-简" panose="020B0400000000000000" charset="-122"/>
                <a:sym typeface="+mn-ea"/>
              </a:rPr>
              <a:t>0</a:t>
            </a:r>
            <a:r>
              <a:rPr lang="zh-CN" altLang="en-US">
                <a:latin typeface="苹方-简" panose="020B0400000000000000" charset="-122"/>
                <a:ea typeface="苹方-简" panose="020B0400000000000000" charset="-122"/>
                <a:sym typeface="+mn-ea"/>
              </a:rPr>
              <a:t>，如果是，直接析构该节点；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如果删除成功，调用删除的回调函数列表；</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更新</a:t>
            </a:r>
            <a:r>
              <a:rPr lang="en-US" altLang="zh-CN">
                <a:latin typeface="苹方-简" panose="020B0400000000000000" charset="-122"/>
                <a:ea typeface="苹方-简" panose="020B0400000000000000" charset="-122"/>
                <a:sym typeface="+mn-ea"/>
              </a:rPr>
              <a:t>Cache.size-=node.szie</a:t>
            </a:r>
            <a:r>
              <a:rPr lang="zh-CN" altLang="en-US">
                <a:latin typeface="苹方-简" panose="020B0400000000000000" charset="-122"/>
                <a:ea typeface="苹方-简" panose="020B0400000000000000" charset="-122"/>
                <a:sym typeface="+mn-ea"/>
              </a:rPr>
              <a:t>（计数器），</a:t>
            </a:r>
            <a:r>
              <a:rPr lang="en-US" altLang="zh-CN">
                <a:latin typeface="苹方-简" panose="020B0400000000000000" charset="-122"/>
                <a:ea typeface="苹方-简" panose="020B0400000000000000" charset="-122"/>
                <a:sym typeface="+mn-ea"/>
              </a:rPr>
              <a:t>Cache.nodes</a:t>
            </a:r>
            <a:r>
              <a:rPr lang="zh-CN" altLang="en-US">
                <a:latin typeface="苹方-简" panose="020B0400000000000000" charset="-122"/>
                <a:ea typeface="苹方-简" panose="020B0400000000000000" charset="-122"/>
                <a:sym typeface="+mn-ea"/>
              </a:rPr>
              <a:t>减一，如果小于</a:t>
            </a:r>
            <a:r>
              <a:rPr lang="en-US" altLang="zh-CN">
                <a:latin typeface="苹方-简" panose="020B0400000000000000" charset="-122"/>
                <a:ea typeface="苹方-简" panose="020B0400000000000000" charset="-122"/>
                <a:sym typeface="+mn-ea"/>
              </a:rPr>
              <a:t>mNode.shrinkThreshold</a:t>
            </a:r>
            <a:r>
              <a:rPr lang="zh-CN" altLang="en-US">
                <a:latin typeface="苹方-简" panose="020B0400000000000000" charset="-122"/>
                <a:ea typeface="苹方-简" panose="020B0400000000000000" charset="-122"/>
                <a:sym typeface="+mn-ea"/>
              </a:rPr>
              <a:t>，需要缩容；</a:t>
            </a:r>
            <a:endParaRPr lang="zh-CN" altLang="en-US">
              <a:latin typeface="苹方-简" panose="020B0400000000000000" charset="-122"/>
              <a:ea typeface="苹方-简" panose="020B0400000000000000" charset="-122"/>
            </a:endParaRP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如果删除后的</a:t>
            </a:r>
            <a:r>
              <a:rPr lang="en-US" altLang="zh-CN">
                <a:latin typeface="苹方-简" panose="020B0400000000000000" charset="-122"/>
                <a:ea typeface="苹方-简" panose="020B0400000000000000" charset="-122"/>
                <a:sym typeface="+mn-ea"/>
              </a:rPr>
              <a:t>node</a:t>
            </a:r>
            <a:r>
              <a:rPr lang="zh-CN" altLang="en-US">
                <a:latin typeface="苹方-简" panose="020B0400000000000000" charset="-122"/>
                <a:ea typeface="苹方-简" panose="020B0400000000000000" charset="-122"/>
                <a:sym typeface="+mn-ea"/>
              </a:rPr>
              <a:t>列表长度大于mOverflowThreshold</a:t>
            </a:r>
            <a:r>
              <a:rPr lang="en-US" altLang="zh-CN">
                <a:latin typeface="苹方-简" panose="020B0400000000000000" charset="-122"/>
                <a:ea typeface="苹方-简" panose="020B0400000000000000" charset="-122"/>
                <a:sym typeface="+mn-ea"/>
              </a:rPr>
              <a:t>(32)</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mNode.overflow</a:t>
            </a:r>
            <a:r>
              <a:rPr lang="zh-CN" altLang="en-US">
                <a:latin typeface="苹方-简" panose="020B0400000000000000" charset="-122"/>
                <a:ea typeface="苹方-简" panose="020B0400000000000000" charset="-122"/>
                <a:sym typeface="+mn-ea"/>
              </a:rPr>
              <a:t>减去</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列表长度大于mInitialSize</a:t>
            </a:r>
            <a:r>
              <a:rPr lang="en-US" altLang="zh-CN">
                <a:latin typeface="苹方-简" panose="020B0400000000000000" charset="-122"/>
                <a:ea typeface="苹方-简" panose="020B0400000000000000" charset="-122"/>
                <a:sym typeface="+mn-ea"/>
              </a:rPr>
              <a:t>(16)</a:t>
            </a:r>
            <a:r>
              <a:rPr lang="zh-CN" altLang="en-US">
                <a:latin typeface="苹方-简" panose="020B0400000000000000" charset="-122"/>
                <a:ea typeface="苹方-简" panose="020B0400000000000000" charset="-122"/>
                <a:sym typeface="+mn-ea"/>
              </a:rPr>
              <a:t>，且满足步骤</a:t>
            </a:r>
            <a:r>
              <a:rPr lang="en-US" altLang="zh-CN">
                <a:latin typeface="苹方-简" panose="020B0400000000000000" charset="-122"/>
                <a:ea typeface="苹方-简" panose="020B0400000000000000" charset="-122"/>
                <a:sym typeface="+mn-ea"/>
              </a:rPr>
              <a:t>4</a:t>
            </a:r>
            <a:r>
              <a:rPr lang="zh-CN" altLang="en-US">
                <a:latin typeface="苹方-简" panose="020B0400000000000000" charset="-122"/>
                <a:ea typeface="苹方-简" panose="020B0400000000000000" charset="-122"/>
                <a:sym typeface="+mn-ea"/>
              </a:rPr>
              <a:t>条件，执行缩容操作；</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缩容步骤与上面扩容步骤类似，只是长度调整成原来的一般；</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改变</a:t>
            </a:r>
            <a:r>
              <a:rPr lang="en-US" altLang="zh-CN">
                <a:latin typeface="苹方-简" panose="020B0400000000000000" charset="-122"/>
                <a:ea typeface="苹方-简" panose="020B0400000000000000" charset="-122"/>
                <a:sym typeface="+mn-ea"/>
              </a:rPr>
              <a:t>Cache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mHead</a:t>
            </a:r>
            <a:r>
              <a:rPr lang="zh-CN" altLang="en-US">
                <a:latin typeface="苹方-简" panose="020B0400000000000000" charset="-122"/>
                <a:ea typeface="苹方-简" panose="020B0400000000000000" charset="-122"/>
                <a:sym typeface="+mn-ea"/>
              </a:rPr>
              <a:t>指针，指向新的</a:t>
            </a:r>
            <a:r>
              <a:rPr lang="en-US" altLang="zh-CN">
                <a:latin typeface="苹方-简" panose="020B0400000000000000" charset="-122"/>
                <a:ea typeface="苹方-简" panose="020B0400000000000000" charset="-122"/>
                <a:sym typeface="+mn-ea"/>
              </a:rPr>
              <a:t>mBucket</a:t>
            </a:r>
            <a:r>
              <a:rPr lang="zh-CN" altLang="en-US">
                <a:latin typeface="苹方-简" panose="020B0400000000000000" charset="-122"/>
                <a:ea typeface="苹方-简" panose="020B0400000000000000" charset="-122"/>
                <a:sym typeface="+mn-ea"/>
              </a:rPr>
              <a:t>；</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异步初始化新的</a:t>
            </a:r>
            <a:r>
              <a:rPr lang="en-US" altLang="zh-CN">
                <a:latin typeface="苹方-简" panose="020B0400000000000000" charset="-122"/>
                <a:ea typeface="苹方-简" panose="020B0400000000000000" charset="-122"/>
                <a:sym typeface="+mn-ea"/>
              </a:rPr>
              <a:t>mNode</a:t>
            </a:r>
            <a:r>
              <a:rPr lang="zh-CN" altLang="en-US">
                <a:latin typeface="苹方-简" panose="020B0400000000000000" charset="-122"/>
                <a:ea typeface="苹方-简" panose="020B0400000000000000" charset="-122"/>
                <a:sym typeface="+mn-ea"/>
              </a:rPr>
              <a:t>的</a:t>
            </a:r>
            <a:r>
              <a:rPr lang="en-US" altLang="zh-CN">
                <a:latin typeface="苹方-简" panose="020B0400000000000000" charset="-122"/>
                <a:ea typeface="苹方-简" panose="020B0400000000000000" charset="-122"/>
                <a:sym typeface="+mn-ea"/>
              </a:rPr>
              <a:t>buckets</a:t>
            </a:r>
            <a:r>
              <a:rPr lang="zh-CN" altLang="en-US">
                <a:latin typeface="苹方-简" panose="020B0400000000000000" charset="-122"/>
                <a:ea typeface="苹方-简" panose="020B0400000000000000" charset="-122"/>
                <a:sym typeface="+mn-ea"/>
              </a:rPr>
              <a:t>里面的对象（步骤</a:t>
            </a:r>
            <a:r>
              <a:rPr lang="en-US" altLang="zh-CN">
                <a:latin typeface="苹方-简" panose="020B0400000000000000" charset="-122"/>
                <a:ea typeface="苹方-简" panose="020B0400000000000000" charset="-122"/>
                <a:sym typeface="+mn-ea"/>
              </a:rPr>
              <a:t>6</a:t>
            </a:r>
            <a:r>
              <a:rPr lang="zh-CN" altLang="en-US">
                <a:latin typeface="苹方-简" panose="020B0400000000000000" charset="-122"/>
                <a:ea typeface="苹方-简" panose="020B0400000000000000" charset="-122"/>
                <a:sym typeface="+mn-ea"/>
              </a:rPr>
              <a:t>只是建立了足够数量的指针数组，但指针数组指向的对象的初始化还未执行）；</a:t>
            </a:r>
          </a:p>
          <a:p>
            <a:pPr marL="800100" lvl="1"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返回结果。</a:t>
            </a:r>
          </a:p>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401002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mNode</a:t>
            </a:r>
          </a:p>
        </p:txBody>
      </p:sp>
      <p:grpSp>
        <p:nvGrpSpPr>
          <p:cNvPr id="36" name="组合 35"/>
          <p:cNvGrpSpPr/>
          <p:nvPr/>
        </p:nvGrpSpPr>
        <p:grpSpPr>
          <a:xfrm>
            <a:off x="424180" y="1274445"/>
            <a:ext cx="6129655" cy="2632710"/>
            <a:chOff x="652" y="2007"/>
            <a:chExt cx="9653" cy="4146"/>
          </a:xfrm>
        </p:grpSpPr>
        <p:grpSp>
          <p:nvGrpSpPr>
            <p:cNvPr id="21" name="组合 20"/>
            <p:cNvGrpSpPr/>
            <p:nvPr/>
          </p:nvGrpSpPr>
          <p:grpSpPr>
            <a:xfrm>
              <a:off x="652" y="2007"/>
              <a:ext cx="9653" cy="4146"/>
              <a:chOff x="1126" y="4312"/>
              <a:chExt cx="9653" cy="4146"/>
            </a:xfrm>
          </p:grpSpPr>
          <p:sp>
            <p:nvSpPr>
              <p:cNvPr id="16" name="流程图: 过程 15"/>
              <p:cNvSpPr/>
              <p:nvPr/>
            </p:nvSpPr>
            <p:spPr>
              <a:xfrm>
                <a:off x="1126" y="788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2" name="流程图: 过程 1"/>
              <p:cNvSpPr/>
              <p:nvPr/>
            </p:nvSpPr>
            <p:spPr>
              <a:xfrm>
                <a:off x="1126" y="6726"/>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3" name="流程图: 过程 2"/>
              <p:cNvSpPr/>
              <p:nvPr/>
            </p:nvSpPr>
            <p:spPr>
              <a:xfrm>
                <a:off x="2329" y="6726"/>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grpSp>
            <p:nvGrpSpPr>
              <p:cNvPr id="9" name="组合 8"/>
              <p:cNvGrpSpPr/>
              <p:nvPr/>
            </p:nvGrpSpPr>
            <p:grpSpPr>
              <a:xfrm>
                <a:off x="1126" y="5672"/>
                <a:ext cx="4825" cy="576"/>
                <a:chOff x="1126" y="5672"/>
                <a:chExt cx="4825" cy="576"/>
              </a:xfrm>
            </p:grpSpPr>
            <p:sp>
              <p:nvSpPr>
                <p:cNvPr id="4" name="流程图: 过程 3"/>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6" name="流程图: 过程 5"/>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7" name="流程图: 过程 6"/>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8" name="流程图: 过程 7"/>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grpSp>
          <p:grpSp>
            <p:nvGrpSpPr>
              <p:cNvPr id="10" name="组合 9"/>
              <p:cNvGrpSpPr/>
              <p:nvPr/>
            </p:nvGrpSpPr>
            <p:grpSpPr>
              <a:xfrm>
                <a:off x="1126" y="4312"/>
                <a:ext cx="4825" cy="576"/>
                <a:chOff x="1126" y="5672"/>
                <a:chExt cx="4825" cy="576"/>
              </a:xfrm>
            </p:grpSpPr>
            <p:sp>
              <p:nvSpPr>
                <p:cNvPr id="11" name="流程图: 过程 10"/>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12" name="流程图: 过程 11"/>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13" name="流程图: 过程 12"/>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14" name="流程图: 过程 13"/>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grpSp>
          <p:grpSp>
            <p:nvGrpSpPr>
              <p:cNvPr id="15" name="组合 14"/>
              <p:cNvGrpSpPr/>
              <p:nvPr/>
            </p:nvGrpSpPr>
            <p:grpSpPr>
              <a:xfrm>
                <a:off x="5953" y="4312"/>
                <a:ext cx="4826" cy="576"/>
                <a:chOff x="1126" y="5672"/>
                <a:chExt cx="4826" cy="576"/>
              </a:xfrm>
            </p:grpSpPr>
            <p:sp>
              <p:nvSpPr>
                <p:cNvPr id="17" name="流程图: 过程 16"/>
                <p:cNvSpPr/>
                <p:nvPr/>
              </p:nvSpPr>
              <p:spPr>
                <a:xfrm>
                  <a:off x="112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18" name="流程图: 过程 17"/>
                <p:cNvSpPr/>
                <p:nvPr/>
              </p:nvSpPr>
              <p:spPr>
                <a:xfrm>
                  <a:off x="232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19" name="流程图: 过程 18"/>
                <p:cNvSpPr/>
                <p:nvPr/>
              </p:nvSpPr>
              <p:spPr>
                <a:xfrm>
                  <a:off x="3546"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20" name="流程图: 过程 19"/>
                <p:cNvSpPr/>
                <p:nvPr/>
              </p:nvSpPr>
              <p:spPr>
                <a:xfrm>
                  <a:off x="4749" y="567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grpSp>
        </p:grpSp>
        <p:cxnSp>
          <p:nvCxnSpPr>
            <p:cNvPr id="22" name="直接箭头连接符 21"/>
            <p:cNvCxnSpPr>
              <a:stCxn id="16" idx="0"/>
              <a:endCxn id="2" idx="2"/>
            </p:cNvCxnSpPr>
            <p:nvPr/>
          </p:nvCxnSpPr>
          <p:spPr>
            <a:xfrm flipV="1">
              <a:off x="1254" y="4997"/>
              <a:ext cx="0" cy="5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0"/>
              <a:endCxn id="3" idx="2"/>
            </p:cNvCxnSpPr>
            <p:nvPr/>
          </p:nvCxnSpPr>
          <p:spPr>
            <a:xfrm flipV="1">
              <a:off x="1254" y="4997"/>
              <a:ext cx="1203" cy="5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 idx="0"/>
              <a:endCxn id="4" idx="2"/>
            </p:cNvCxnSpPr>
            <p:nvPr/>
          </p:nvCxnSpPr>
          <p:spPr>
            <a:xfrm flipV="1">
              <a:off x="1254" y="3943"/>
              <a:ext cx="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 idx="0"/>
              <a:endCxn id="6" idx="2"/>
            </p:cNvCxnSpPr>
            <p:nvPr/>
          </p:nvCxnSpPr>
          <p:spPr>
            <a:xfrm flipV="1">
              <a:off x="2457" y="3943"/>
              <a:ext cx="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 idx="0"/>
              <a:endCxn id="7" idx="2"/>
            </p:cNvCxnSpPr>
            <p:nvPr/>
          </p:nvCxnSpPr>
          <p:spPr>
            <a:xfrm flipV="1">
              <a:off x="1254" y="3943"/>
              <a:ext cx="2420" cy="4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8" idx="2"/>
            </p:cNvCxnSpPr>
            <p:nvPr/>
          </p:nvCxnSpPr>
          <p:spPr>
            <a:xfrm flipV="1">
              <a:off x="2456" y="3943"/>
              <a:ext cx="2421" cy="4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253"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0"/>
              <a:endCxn id="12" idx="2"/>
            </p:cNvCxnSpPr>
            <p:nvPr/>
          </p:nvCxnSpPr>
          <p:spPr>
            <a:xfrm flipV="1">
              <a:off x="2457"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0"/>
              <a:endCxn id="13" idx="2"/>
            </p:cNvCxnSpPr>
            <p:nvPr/>
          </p:nvCxnSpPr>
          <p:spPr>
            <a:xfrm flipV="1">
              <a:off x="3674"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0"/>
              <a:endCxn id="14" idx="2"/>
            </p:cNvCxnSpPr>
            <p:nvPr/>
          </p:nvCxnSpPr>
          <p:spPr>
            <a:xfrm flipV="1">
              <a:off x="4877" y="2583"/>
              <a:ext cx="0"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7" idx="2"/>
            </p:cNvCxnSpPr>
            <p:nvPr/>
          </p:nvCxnSpPr>
          <p:spPr>
            <a:xfrm flipV="1">
              <a:off x="1270" y="2583"/>
              <a:ext cx="4811" cy="7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8" idx="2"/>
            </p:cNvCxnSpPr>
            <p:nvPr/>
          </p:nvCxnSpPr>
          <p:spPr>
            <a:xfrm flipV="1">
              <a:off x="2473" y="2583"/>
              <a:ext cx="4811" cy="7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0"/>
              <a:endCxn id="19" idx="2"/>
            </p:cNvCxnSpPr>
            <p:nvPr/>
          </p:nvCxnSpPr>
          <p:spPr>
            <a:xfrm flipV="1">
              <a:off x="3674" y="2583"/>
              <a:ext cx="4827" cy="7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2"/>
            </p:cNvCxnSpPr>
            <p:nvPr/>
          </p:nvCxnSpPr>
          <p:spPr>
            <a:xfrm flipV="1">
              <a:off x="4896" y="2583"/>
              <a:ext cx="4808" cy="7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1951990" y="4170680"/>
            <a:ext cx="2291715"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扩容</a:t>
            </a:r>
          </a:p>
        </p:txBody>
      </p:sp>
      <p:sp>
        <p:nvSpPr>
          <p:cNvPr id="38" name="流程图: 过程 37"/>
          <p:cNvSpPr/>
          <p:nvPr/>
        </p:nvSpPr>
        <p:spPr>
          <a:xfrm>
            <a:off x="10526395" y="12744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39" name="流程图: 过程 38"/>
          <p:cNvSpPr/>
          <p:nvPr/>
        </p:nvSpPr>
        <p:spPr>
          <a:xfrm>
            <a:off x="10526395" y="21380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0" name="流程图: 过程 39"/>
          <p:cNvSpPr/>
          <p:nvPr/>
        </p:nvSpPr>
        <p:spPr>
          <a:xfrm>
            <a:off x="9762490" y="213804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1" name="流程图: 过程 40"/>
          <p:cNvSpPr/>
          <p:nvPr/>
        </p:nvSpPr>
        <p:spPr>
          <a:xfrm>
            <a:off x="10526395" y="280733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2" name="流程图: 过程 41"/>
          <p:cNvSpPr/>
          <p:nvPr/>
        </p:nvSpPr>
        <p:spPr>
          <a:xfrm>
            <a:off x="9762490" y="280416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3" name="流程图: 过程 42"/>
          <p:cNvSpPr/>
          <p:nvPr/>
        </p:nvSpPr>
        <p:spPr>
          <a:xfrm>
            <a:off x="8996045" y="280416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4" name="流程图: 过程 43"/>
          <p:cNvSpPr/>
          <p:nvPr/>
        </p:nvSpPr>
        <p:spPr>
          <a:xfrm>
            <a:off x="8232140" y="280733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5" name="流程图: 过程 44"/>
          <p:cNvSpPr/>
          <p:nvPr/>
        </p:nvSpPr>
        <p:spPr>
          <a:xfrm>
            <a:off x="10526395"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6" name="流程图: 过程 45"/>
          <p:cNvSpPr/>
          <p:nvPr/>
        </p:nvSpPr>
        <p:spPr>
          <a:xfrm>
            <a:off x="9762490"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7" name="流程图: 过程 46"/>
          <p:cNvSpPr/>
          <p:nvPr/>
        </p:nvSpPr>
        <p:spPr>
          <a:xfrm>
            <a:off x="899604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8" name="流程图: 过程 47"/>
          <p:cNvSpPr/>
          <p:nvPr/>
        </p:nvSpPr>
        <p:spPr>
          <a:xfrm>
            <a:off x="8232140"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49" name="流程图: 过程 48"/>
          <p:cNvSpPr/>
          <p:nvPr/>
        </p:nvSpPr>
        <p:spPr>
          <a:xfrm>
            <a:off x="7457440" y="3541395"/>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50" name="流程图: 过程 49"/>
          <p:cNvSpPr/>
          <p:nvPr/>
        </p:nvSpPr>
        <p:spPr>
          <a:xfrm>
            <a:off x="669353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51" name="流程图: 过程 50"/>
          <p:cNvSpPr/>
          <p:nvPr/>
        </p:nvSpPr>
        <p:spPr>
          <a:xfrm>
            <a:off x="5927090"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sp>
        <p:nvSpPr>
          <p:cNvPr id="52" name="流程图: 过程 51"/>
          <p:cNvSpPr/>
          <p:nvPr/>
        </p:nvSpPr>
        <p:spPr>
          <a:xfrm>
            <a:off x="5163185" y="3538220"/>
            <a:ext cx="763905" cy="3657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a:t>
            </a:r>
          </a:p>
        </p:txBody>
      </p:sp>
      <p:cxnSp>
        <p:nvCxnSpPr>
          <p:cNvPr id="53" name="直接箭头连接符 52"/>
          <p:cNvCxnSpPr>
            <a:stCxn id="45" idx="0"/>
            <a:endCxn id="41" idx="2"/>
          </p:cNvCxnSpPr>
          <p:nvPr/>
        </p:nvCxnSpPr>
        <p:spPr>
          <a:xfrm flipV="1">
            <a:off x="10908665" y="3173095"/>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6" idx="0"/>
            <a:endCxn id="42" idx="2"/>
          </p:cNvCxnSpPr>
          <p:nvPr/>
        </p:nvCxnSpPr>
        <p:spPr>
          <a:xfrm flipV="1">
            <a:off x="10144760" y="3169920"/>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0"/>
            <a:endCxn id="43" idx="2"/>
          </p:cNvCxnSpPr>
          <p:nvPr/>
        </p:nvCxnSpPr>
        <p:spPr>
          <a:xfrm flipV="1">
            <a:off x="9378315" y="3169920"/>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8" idx="0"/>
            <a:endCxn id="44" idx="2"/>
          </p:cNvCxnSpPr>
          <p:nvPr/>
        </p:nvCxnSpPr>
        <p:spPr>
          <a:xfrm flipV="1">
            <a:off x="8614410" y="3173095"/>
            <a:ext cx="0"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9" idx="0"/>
          </p:cNvCxnSpPr>
          <p:nvPr/>
        </p:nvCxnSpPr>
        <p:spPr>
          <a:xfrm flipV="1">
            <a:off x="7839710" y="3180715"/>
            <a:ext cx="3103245" cy="3606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0" idx="0"/>
            <a:endCxn id="42" idx="2"/>
          </p:cNvCxnSpPr>
          <p:nvPr/>
        </p:nvCxnSpPr>
        <p:spPr>
          <a:xfrm flipV="1">
            <a:off x="7075805" y="3169920"/>
            <a:ext cx="3068955"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1" idx="0"/>
            <a:endCxn id="43" idx="2"/>
          </p:cNvCxnSpPr>
          <p:nvPr/>
        </p:nvCxnSpPr>
        <p:spPr>
          <a:xfrm flipV="1">
            <a:off x="6309360" y="3169920"/>
            <a:ext cx="3068955" cy="3683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2" idx="0"/>
            <a:endCxn id="44" idx="2"/>
          </p:cNvCxnSpPr>
          <p:nvPr/>
        </p:nvCxnSpPr>
        <p:spPr>
          <a:xfrm flipV="1">
            <a:off x="5545455" y="3173095"/>
            <a:ext cx="3068955" cy="3651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1" idx="0"/>
            <a:endCxn id="39" idx="2"/>
          </p:cNvCxnSpPr>
          <p:nvPr/>
        </p:nvCxnSpPr>
        <p:spPr>
          <a:xfrm flipV="1">
            <a:off x="10908665" y="2503805"/>
            <a:ext cx="0" cy="3035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2" idx="0"/>
            <a:endCxn id="40" idx="2"/>
          </p:cNvCxnSpPr>
          <p:nvPr/>
        </p:nvCxnSpPr>
        <p:spPr>
          <a:xfrm flipV="1">
            <a:off x="10144760" y="2503805"/>
            <a:ext cx="0" cy="3003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3" idx="0"/>
            <a:endCxn id="39" idx="2"/>
          </p:cNvCxnSpPr>
          <p:nvPr/>
        </p:nvCxnSpPr>
        <p:spPr>
          <a:xfrm flipV="1">
            <a:off x="9378315" y="2503805"/>
            <a:ext cx="1530350" cy="3003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4" idx="0"/>
            <a:endCxn id="40" idx="2"/>
          </p:cNvCxnSpPr>
          <p:nvPr/>
        </p:nvCxnSpPr>
        <p:spPr>
          <a:xfrm flipV="1">
            <a:off x="8614410" y="2503805"/>
            <a:ext cx="1530350" cy="3035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10908665" y="1640205"/>
            <a:ext cx="0" cy="49784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0" idx="0"/>
            <a:endCxn id="38" idx="2"/>
          </p:cNvCxnSpPr>
          <p:nvPr/>
        </p:nvCxnSpPr>
        <p:spPr>
          <a:xfrm flipV="1">
            <a:off x="10144760" y="1640205"/>
            <a:ext cx="763905" cy="49784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221345" y="4170680"/>
            <a:ext cx="2291715" cy="368300"/>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缩容</a:t>
            </a:r>
          </a:p>
        </p:txBody>
      </p:sp>
      <p:sp>
        <p:nvSpPr>
          <p:cNvPr id="68" name="文本框 67"/>
          <p:cNvSpPr txBox="1"/>
          <p:nvPr/>
        </p:nvSpPr>
        <p:spPr>
          <a:xfrm>
            <a:off x="4949825" y="5836920"/>
            <a:ext cx="2291715" cy="368300"/>
          </a:xfrm>
          <a:prstGeom prst="rect">
            <a:avLst/>
          </a:prstGeom>
          <a:noFill/>
        </p:spPr>
        <p:txBody>
          <a:bodyPr wrap="square" rtlCol="0">
            <a:spAutoFit/>
          </a:bodyPr>
          <a:lstStyle/>
          <a:p>
            <a:r>
              <a:rPr lang="en-US" altLang="zh-CN">
                <a:latin typeface="苹方-简" panose="020B0400000000000000" charset="-122"/>
                <a:ea typeface="苹方-简" panose="020B0400000000000000" charset="-122"/>
              </a:rPr>
              <a:t>initBucket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401002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lru</a:t>
            </a:r>
          </a:p>
        </p:txBody>
      </p:sp>
      <p:sp>
        <p:nvSpPr>
          <p:cNvPr id="32" name="流程图: 过程 31"/>
          <p:cNvSpPr/>
          <p:nvPr/>
        </p:nvSpPr>
        <p:spPr>
          <a:xfrm>
            <a:off x="751840" y="1702435"/>
            <a:ext cx="1507490" cy="3453765"/>
          </a:xfrm>
          <a:prstGeom prst="flowChartProcess">
            <a:avLst/>
          </a:prstGeom>
          <a:solidFill>
            <a:schemeClr val="bg1"/>
          </a:solid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66140" y="1950085"/>
            <a:ext cx="5142865" cy="2959100"/>
            <a:chOff x="8091" y="1908"/>
            <a:chExt cx="8099" cy="4660"/>
          </a:xfrm>
        </p:grpSpPr>
        <p:sp>
          <p:nvSpPr>
            <p:cNvPr id="4" name="流程图: 过程 3"/>
            <p:cNvSpPr/>
            <p:nvPr/>
          </p:nvSpPr>
          <p:spPr>
            <a:xfrm>
              <a:off x="8091" y="1908"/>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mBucket[1]</a:t>
              </a:r>
            </a:p>
          </p:txBody>
        </p:sp>
        <p:grpSp>
          <p:nvGrpSpPr>
            <p:cNvPr id="14" name="组合 13"/>
            <p:cNvGrpSpPr/>
            <p:nvPr/>
          </p:nvGrpSpPr>
          <p:grpSpPr>
            <a:xfrm>
              <a:off x="11379" y="2112"/>
              <a:ext cx="4811" cy="576"/>
              <a:chOff x="11379" y="2112"/>
              <a:chExt cx="4811" cy="576"/>
            </a:xfrm>
          </p:grpSpPr>
          <p:sp>
            <p:nvSpPr>
              <p:cNvPr id="6" name="流程图: 过程 5"/>
              <p:cNvSpPr/>
              <p:nvPr/>
            </p:nvSpPr>
            <p:spPr>
              <a:xfrm>
                <a:off x="11379"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sp>
            <p:nvSpPr>
              <p:cNvPr id="7" name="流程图: 过程 6"/>
              <p:cNvSpPr/>
              <p:nvPr/>
            </p:nvSpPr>
            <p:spPr>
              <a:xfrm>
                <a:off x="12582"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Node*[2]</a:t>
                </a:r>
              </a:p>
            </p:txBody>
          </p:sp>
          <p:sp>
            <p:nvSpPr>
              <p:cNvPr id="8" name="流程图: 过程 7"/>
              <p:cNvSpPr/>
              <p:nvPr/>
            </p:nvSpPr>
            <p:spPr>
              <a:xfrm>
                <a:off x="13785"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a:t>
                </a:r>
              </a:p>
            </p:txBody>
          </p:sp>
          <p:sp>
            <p:nvSpPr>
              <p:cNvPr id="9" name="流程图: 过程 8"/>
              <p:cNvSpPr/>
              <p:nvPr/>
            </p:nvSpPr>
            <p:spPr>
              <a:xfrm>
                <a:off x="14988" y="2112"/>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Node*[n]</a:t>
                </a:r>
              </a:p>
            </p:txBody>
          </p:sp>
        </p:grpSp>
        <p:cxnSp>
          <p:nvCxnSpPr>
            <p:cNvPr id="10" name="直接箭头连接符 9"/>
            <p:cNvCxnSpPr>
              <a:stCxn id="4" idx="3"/>
              <a:endCxn id="6" idx="1"/>
            </p:cNvCxnSpPr>
            <p:nvPr/>
          </p:nvCxnSpPr>
          <p:spPr>
            <a:xfrm>
              <a:off x="10124" y="2374"/>
              <a:ext cx="1271" cy="2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8091" y="2840"/>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mBucket[2]</a:t>
              </a:r>
            </a:p>
          </p:txBody>
        </p:sp>
        <p:sp>
          <p:nvSpPr>
            <p:cNvPr id="16" name="流程图: 过程 15"/>
            <p:cNvSpPr/>
            <p:nvPr/>
          </p:nvSpPr>
          <p:spPr>
            <a:xfrm>
              <a:off x="11395" y="3018"/>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cxnSp>
          <p:nvCxnSpPr>
            <p:cNvPr id="21" name="直接箭头连接符 20"/>
            <p:cNvCxnSpPr>
              <a:stCxn id="13" idx="3"/>
              <a:endCxn id="16" idx="1"/>
            </p:cNvCxnSpPr>
            <p:nvPr/>
          </p:nvCxnSpPr>
          <p:spPr>
            <a:xfrm>
              <a:off x="10108" y="3306"/>
              <a:ext cx="128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流程图: 过程 21"/>
            <p:cNvSpPr/>
            <p:nvPr/>
          </p:nvSpPr>
          <p:spPr>
            <a:xfrm>
              <a:off x="8091" y="3772"/>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23" name="流程图: 过程 22"/>
            <p:cNvSpPr/>
            <p:nvPr/>
          </p:nvSpPr>
          <p:spPr>
            <a:xfrm>
              <a:off x="8091" y="4704"/>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t>
              </a:r>
            </a:p>
          </p:txBody>
        </p:sp>
        <p:sp>
          <p:nvSpPr>
            <p:cNvPr id="24" name="流程图: 过程 23"/>
            <p:cNvSpPr/>
            <p:nvPr/>
          </p:nvSpPr>
          <p:spPr>
            <a:xfrm>
              <a:off x="8091" y="5636"/>
              <a:ext cx="2017" cy="9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mBucket[n]</a:t>
              </a:r>
              <a:endParaRPr lang="zh-CN" altLang="en-US"/>
            </a:p>
          </p:txBody>
        </p:sp>
        <p:sp>
          <p:nvSpPr>
            <p:cNvPr id="25" name="流程图: 过程 24"/>
            <p:cNvSpPr/>
            <p:nvPr/>
          </p:nvSpPr>
          <p:spPr>
            <a:xfrm>
              <a:off x="11379"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Node*[1]</a:t>
              </a:r>
            </a:p>
          </p:txBody>
        </p:sp>
        <p:sp>
          <p:nvSpPr>
            <p:cNvPr id="26" name="流程图: 过程 25"/>
            <p:cNvSpPr/>
            <p:nvPr/>
          </p:nvSpPr>
          <p:spPr>
            <a:xfrm>
              <a:off x="12582" y="5814"/>
              <a:ext cx="1203" cy="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t>Node*[2]</a:t>
              </a:r>
            </a:p>
          </p:txBody>
        </p:sp>
        <p:cxnSp>
          <p:nvCxnSpPr>
            <p:cNvPr id="29" name="直接箭头连接符 28"/>
            <p:cNvCxnSpPr>
              <a:stCxn id="24" idx="3"/>
              <a:endCxn id="25" idx="1"/>
            </p:cNvCxnSpPr>
            <p:nvPr/>
          </p:nvCxnSpPr>
          <p:spPr>
            <a:xfrm>
              <a:off x="10108" y="6102"/>
              <a:ext cx="127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2444750" y="1804035"/>
            <a:ext cx="1087120" cy="275590"/>
          </a:xfrm>
          <a:prstGeom prst="rect">
            <a:avLst/>
          </a:prstGeom>
          <a:noFill/>
        </p:spPr>
        <p:txBody>
          <a:bodyPr wrap="square" rtlCol="0">
            <a:spAutoFit/>
          </a:bodyPr>
          <a:lstStyle/>
          <a:p>
            <a:r>
              <a:rPr lang="en-US" altLang="zh-CN" sz="1200"/>
              <a:t>node</a:t>
            </a:r>
          </a:p>
        </p:txBody>
      </p:sp>
      <p:sp>
        <p:nvSpPr>
          <p:cNvPr id="2" name="文本框 1"/>
          <p:cNvSpPr txBox="1"/>
          <p:nvPr/>
        </p:nvSpPr>
        <p:spPr>
          <a:xfrm>
            <a:off x="838200" y="996315"/>
            <a:ext cx="1356360" cy="521970"/>
          </a:xfrm>
          <a:prstGeom prst="rect">
            <a:avLst/>
          </a:prstGeom>
          <a:noFill/>
        </p:spPr>
        <p:txBody>
          <a:bodyPr wrap="square" rtlCol="0">
            <a:spAutoFit/>
          </a:bodyPr>
          <a:lstStyle/>
          <a:p>
            <a:r>
              <a:rPr lang="en-US" altLang="zh-CN" sz="1400" i="1"/>
              <a:t>Dynamic-sized</a:t>
            </a:r>
          </a:p>
          <a:p>
            <a:r>
              <a:rPr lang="en-US" altLang="zh-CN" sz="1400" i="1"/>
              <a:t>Hash Table</a:t>
            </a:r>
          </a:p>
        </p:txBody>
      </p:sp>
      <p:sp>
        <p:nvSpPr>
          <p:cNvPr id="3" name="流程图: 过程 2"/>
          <p:cNvSpPr/>
          <p:nvPr/>
        </p:nvSpPr>
        <p:spPr>
          <a:xfrm>
            <a:off x="7790180" y="1168400"/>
            <a:ext cx="1377315" cy="6242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Recent</a:t>
            </a:r>
          </a:p>
          <a:p>
            <a:pPr algn="ctr"/>
            <a:r>
              <a:rPr lang="en-US" altLang="zh-CN" sz="1400">
                <a:solidFill>
                  <a:schemeClr val="tx1"/>
                </a:solidFill>
              </a:rPr>
              <a:t>LRUNode</a:t>
            </a:r>
          </a:p>
        </p:txBody>
      </p:sp>
      <p:sp>
        <p:nvSpPr>
          <p:cNvPr id="11" name="流程图: 过程 10"/>
          <p:cNvSpPr/>
          <p:nvPr/>
        </p:nvSpPr>
        <p:spPr>
          <a:xfrm>
            <a:off x="7800975" y="224472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LRUNode</a:t>
            </a:r>
          </a:p>
        </p:txBody>
      </p:sp>
      <p:sp>
        <p:nvSpPr>
          <p:cNvPr id="12" name="流程图: 过程 11"/>
          <p:cNvSpPr/>
          <p:nvPr/>
        </p:nvSpPr>
        <p:spPr>
          <a:xfrm>
            <a:off x="7800975" y="302069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LRUNode</a:t>
            </a:r>
          </a:p>
        </p:txBody>
      </p:sp>
      <p:sp>
        <p:nvSpPr>
          <p:cNvPr id="15" name="流程图: 过程 14"/>
          <p:cNvSpPr/>
          <p:nvPr/>
        </p:nvSpPr>
        <p:spPr>
          <a:xfrm>
            <a:off x="7800975" y="3806190"/>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LRUNode</a:t>
            </a:r>
          </a:p>
        </p:txBody>
      </p:sp>
      <p:sp>
        <p:nvSpPr>
          <p:cNvPr id="20" name="流程图: 过程 19"/>
          <p:cNvSpPr/>
          <p:nvPr/>
        </p:nvSpPr>
        <p:spPr>
          <a:xfrm>
            <a:off x="7790180" y="4613275"/>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a:t>
            </a:r>
          </a:p>
        </p:txBody>
      </p:sp>
      <p:sp>
        <p:nvSpPr>
          <p:cNvPr id="31" name="流程图: 过程 30"/>
          <p:cNvSpPr/>
          <p:nvPr/>
        </p:nvSpPr>
        <p:spPr>
          <a:xfrm>
            <a:off x="7790180" y="5374640"/>
            <a:ext cx="1366520" cy="43053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LRUNode</a:t>
            </a:r>
          </a:p>
        </p:txBody>
      </p:sp>
      <p:cxnSp>
        <p:nvCxnSpPr>
          <p:cNvPr id="33" name="直接箭头连接符 32"/>
          <p:cNvCxnSpPr>
            <a:stCxn id="31" idx="0"/>
            <a:endCxn id="20" idx="2"/>
          </p:cNvCxnSpPr>
          <p:nvPr/>
        </p:nvCxnSpPr>
        <p:spPr>
          <a:xfrm flipV="1">
            <a:off x="8473440" y="5043805"/>
            <a:ext cx="0" cy="3308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0"/>
            <a:endCxn id="15" idx="2"/>
          </p:cNvCxnSpPr>
          <p:nvPr/>
        </p:nvCxnSpPr>
        <p:spPr>
          <a:xfrm flipV="1">
            <a:off x="8473440" y="4236720"/>
            <a:ext cx="10795" cy="37655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0"/>
            <a:endCxn id="12" idx="2"/>
          </p:cNvCxnSpPr>
          <p:nvPr/>
        </p:nvCxnSpPr>
        <p:spPr>
          <a:xfrm flipV="1">
            <a:off x="8484235" y="3451225"/>
            <a:ext cx="0" cy="3549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2" idx="0"/>
            <a:endCxn id="11" idx="2"/>
          </p:cNvCxnSpPr>
          <p:nvPr/>
        </p:nvCxnSpPr>
        <p:spPr>
          <a:xfrm flipV="1">
            <a:off x="8484235" y="2675255"/>
            <a:ext cx="0" cy="3454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0"/>
            <a:endCxn id="3" idx="2"/>
          </p:cNvCxnSpPr>
          <p:nvPr/>
        </p:nvCxnSpPr>
        <p:spPr>
          <a:xfrm flipH="1" flipV="1">
            <a:off x="8479155" y="1792605"/>
            <a:ext cx="5080" cy="4521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1" idx="3"/>
            <a:endCxn id="3" idx="3"/>
          </p:cNvCxnSpPr>
          <p:nvPr/>
        </p:nvCxnSpPr>
        <p:spPr>
          <a:xfrm flipV="1">
            <a:off x="9156700" y="1480820"/>
            <a:ext cx="10795" cy="4109085"/>
          </a:xfrm>
          <a:prstGeom prst="curvedConnector3">
            <a:avLst>
              <a:gd name="adj1" fmla="val 41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 idx="1"/>
            <a:endCxn id="31" idx="1"/>
          </p:cNvCxnSpPr>
          <p:nvPr/>
        </p:nvCxnSpPr>
        <p:spPr>
          <a:xfrm rot="10800000" flipV="1">
            <a:off x="7790180" y="1480185"/>
            <a:ext cx="3175" cy="4109085"/>
          </a:xfrm>
          <a:prstGeom prst="curvedConnector3">
            <a:avLst>
              <a:gd name="adj1" fmla="val 1236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流程图: 过程 39"/>
          <p:cNvSpPr/>
          <p:nvPr/>
        </p:nvSpPr>
        <p:spPr>
          <a:xfrm>
            <a:off x="7198360" y="867410"/>
            <a:ext cx="2582545" cy="5165090"/>
          </a:xfrm>
          <a:prstGeom prst="flowChart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800340" y="412750"/>
            <a:ext cx="1356360" cy="306705"/>
          </a:xfrm>
          <a:prstGeom prst="rect">
            <a:avLst/>
          </a:prstGeom>
          <a:noFill/>
        </p:spPr>
        <p:txBody>
          <a:bodyPr wrap="square" rtlCol="0">
            <a:spAutoFit/>
          </a:bodyPr>
          <a:lstStyle/>
          <a:p>
            <a:r>
              <a:rPr lang="en-US" altLang="zh-CN" sz="1400" i="1"/>
              <a:t>LRU</a:t>
            </a:r>
          </a:p>
        </p:txBody>
      </p:sp>
      <p:cxnSp>
        <p:nvCxnSpPr>
          <p:cNvPr id="42" name="直接连接符 41"/>
          <p:cNvCxnSpPr>
            <a:stCxn id="9" idx="3"/>
            <a:endCxn id="11" idx="1"/>
          </p:cNvCxnSpPr>
          <p:nvPr/>
        </p:nvCxnSpPr>
        <p:spPr>
          <a:xfrm>
            <a:off x="6009640" y="2262505"/>
            <a:ext cx="1791335" cy="19748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7" idx="2"/>
            <a:endCxn id="15" idx="1"/>
          </p:cNvCxnSpPr>
          <p:nvPr/>
        </p:nvCxnSpPr>
        <p:spPr>
          <a:xfrm>
            <a:off x="4100195" y="2445385"/>
            <a:ext cx="3700780" cy="15760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6" idx="3"/>
            <a:endCxn id="12" idx="1"/>
          </p:cNvCxnSpPr>
          <p:nvPr/>
        </p:nvCxnSpPr>
        <p:spPr>
          <a:xfrm>
            <a:off x="3728085" y="2837815"/>
            <a:ext cx="4072890" cy="39814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3"/>
          </p:cNvCxnSpPr>
          <p:nvPr/>
        </p:nvCxnSpPr>
        <p:spPr>
          <a:xfrm>
            <a:off x="4481830" y="4613275"/>
            <a:ext cx="3297555" cy="9886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706691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解决方案三：</a:t>
            </a:r>
            <a:r>
              <a:rPr lang="en-US" altLang="zh-CN" sz="2800">
                <a:latin typeface="苹方-简" panose="020B0400000000000000" charset="-122"/>
                <a:ea typeface="苹方-简" panose="020B0400000000000000" charset="-122"/>
              </a:rPr>
              <a:t>WAL + </a:t>
            </a:r>
            <a:r>
              <a:rPr lang="zh-CN" altLang="en-US" sz="2800">
                <a:latin typeface="苹方-简" panose="020B0400000000000000" charset="-122"/>
                <a:ea typeface="苹方-简" panose="020B0400000000000000" charset="-122"/>
              </a:rPr>
              <a:t>状态机</a:t>
            </a:r>
          </a:p>
        </p:txBody>
      </p:sp>
      <p:sp>
        <p:nvSpPr>
          <p:cNvPr id="10" name="流程图: 过程 9"/>
          <p:cNvSpPr/>
          <p:nvPr/>
        </p:nvSpPr>
        <p:spPr>
          <a:xfrm>
            <a:off x="2288540" y="1035685"/>
            <a:ext cx="1544320" cy="512254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流程图: 过程 3"/>
          <p:cNvSpPr/>
          <p:nvPr/>
        </p:nvSpPr>
        <p:spPr>
          <a:xfrm>
            <a:off x="2516505" y="1274445"/>
            <a:ext cx="1087755" cy="565785"/>
          </a:xfrm>
          <a:prstGeom prst="flowChartProcess">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a=0</a:t>
            </a:r>
          </a:p>
        </p:txBody>
      </p:sp>
      <p:sp>
        <p:nvSpPr>
          <p:cNvPr id="6" name="流程图: 过程 5"/>
          <p:cNvSpPr/>
          <p:nvPr/>
        </p:nvSpPr>
        <p:spPr>
          <a:xfrm>
            <a:off x="2516505" y="2108835"/>
            <a:ext cx="1087755" cy="565785"/>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a:t>a=1</a:t>
            </a:r>
          </a:p>
        </p:txBody>
      </p:sp>
      <p:sp>
        <p:nvSpPr>
          <p:cNvPr id="7" name="流程图: 过程 6"/>
          <p:cNvSpPr/>
          <p:nvPr/>
        </p:nvSpPr>
        <p:spPr>
          <a:xfrm>
            <a:off x="2516505" y="2942590"/>
            <a:ext cx="1087755" cy="565785"/>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a=2</a:t>
            </a:r>
          </a:p>
        </p:txBody>
      </p:sp>
      <p:sp>
        <p:nvSpPr>
          <p:cNvPr id="8" name="流程图: 过程 7"/>
          <p:cNvSpPr/>
          <p:nvPr/>
        </p:nvSpPr>
        <p:spPr>
          <a:xfrm>
            <a:off x="2516505" y="3797935"/>
            <a:ext cx="1087755" cy="565785"/>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a:t>a=3</a:t>
            </a:r>
          </a:p>
        </p:txBody>
      </p:sp>
      <p:sp>
        <p:nvSpPr>
          <p:cNvPr id="9" name="流程图: 过程 8"/>
          <p:cNvSpPr/>
          <p:nvPr/>
        </p:nvSpPr>
        <p:spPr>
          <a:xfrm>
            <a:off x="2530475" y="4642485"/>
            <a:ext cx="1087755" cy="565785"/>
          </a:xfrm>
          <a:prstGeom prst="flowChartProcess">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a=4</a:t>
            </a:r>
          </a:p>
        </p:txBody>
      </p:sp>
      <p:sp>
        <p:nvSpPr>
          <p:cNvPr id="11" name="文本框 10"/>
          <p:cNvSpPr txBox="1"/>
          <p:nvPr/>
        </p:nvSpPr>
        <p:spPr>
          <a:xfrm>
            <a:off x="2397125" y="5505450"/>
            <a:ext cx="1337945" cy="368300"/>
          </a:xfrm>
          <a:prstGeom prst="rect">
            <a:avLst/>
          </a:prstGeom>
          <a:noFill/>
        </p:spPr>
        <p:txBody>
          <a:bodyPr wrap="square" rtlCol="0">
            <a:spAutoFit/>
          </a:bodyPr>
          <a:lstStyle/>
          <a:p>
            <a:pPr algn="ctr"/>
            <a:r>
              <a:rPr lang="zh-CN" altLang="en-US">
                <a:solidFill>
                  <a:schemeClr val="bg1"/>
                </a:solidFill>
                <a:latin typeface="苹方-简" panose="020B0400000000000000" charset="-122"/>
                <a:ea typeface="苹方-简" panose="020B0400000000000000" charset="-122"/>
              </a:rPr>
              <a:t>磁盘</a:t>
            </a:r>
          </a:p>
        </p:txBody>
      </p:sp>
      <p:sp>
        <p:nvSpPr>
          <p:cNvPr id="12" name="下箭头 11"/>
          <p:cNvSpPr/>
          <p:nvPr/>
        </p:nvSpPr>
        <p:spPr>
          <a:xfrm>
            <a:off x="1429385" y="1035685"/>
            <a:ext cx="336550" cy="5165725"/>
          </a:xfrm>
          <a:prstGeom prst="downArrow">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434975" y="1677035"/>
            <a:ext cx="613410" cy="3698240"/>
          </a:xfrm>
          <a:prstGeom prst="rect">
            <a:avLst/>
          </a:prstGeom>
          <a:noFill/>
        </p:spPr>
        <p:txBody>
          <a:bodyPr vert="eaVert" wrap="square" rtlCol="0">
            <a:spAutoFit/>
          </a:bodyPr>
          <a:lstStyle/>
          <a:p>
            <a:pPr algn="ctr"/>
            <a:r>
              <a:rPr lang="zh-CN" altLang="en-US" sz="2800">
                <a:latin typeface="苹方-简" panose="020B0400000000000000" charset="-122"/>
                <a:ea typeface="苹方-简" panose="020B0400000000000000" charset="-122"/>
              </a:rPr>
              <a:t>写入方向</a:t>
            </a:r>
          </a:p>
        </p:txBody>
      </p:sp>
      <p:sp>
        <p:nvSpPr>
          <p:cNvPr id="14" name="文本框 13"/>
          <p:cNvSpPr txBox="1"/>
          <p:nvPr/>
        </p:nvSpPr>
        <p:spPr>
          <a:xfrm>
            <a:off x="2449830" y="6310630"/>
            <a:ext cx="1221105" cy="368300"/>
          </a:xfrm>
          <a:prstGeom prst="rect">
            <a:avLst/>
          </a:prstGeom>
          <a:noFill/>
        </p:spPr>
        <p:txBody>
          <a:bodyPr wrap="square" rtlCol="0">
            <a:spAutoFit/>
          </a:bodyPr>
          <a:lstStyle/>
          <a:p>
            <a:r>
              <a:rPr lang="en-US" altLang="zh-CN"/>
              <a:t>WAL LOG</a:t>
            </a:r>
          </a:p>
        </p:txBody>
      </p:sp>
      <p:grpSp>
        <p:nvGrpSpPr>
          <p:cNvPr id="21" name="组合 20"/>
          <p:cNvGrpSpPr/>
          <p:nvPr/>
        </p:nvGrpSpPr>
        <p:grpSpPr>
          <a:xfrm>
            <a:off x="4751070" y="915670"/>
            <a:ext cx="3589020" cy="1111250"/>
            <a:chOff x="7500" y="1442"/>
            <a:chExt cx="5652" cy="1750"/>
          </a:xfrm>
        </p:grpSpPr>
        <p:sp>
          <p:nvSpPr>
            <p:cNvPr id="19" name="流程图: 可选过程 18"/>
            <p:cNvSpPr/>
            <p:nvPr/>
          </p:nvSpPr>
          <p:spPr>
            <a:xfrm>
              <a:off x="7500" y="1442"/>
              <a:ext cx="5653" cy="1730"/>
            </a:xfrm>
            <a:prstGeom prst="flowChartAlternateProcess">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p:cNvSpPr/>
            <p:nvPr/>
          </p:nvSpPr>
          <p:spPr>
            <a:xfrm>
              <a:off x="8221"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x1=4</a:t>
              </a:r>
            </a:p>
          </p:txBody>
        </p:sp>
        <p:sp>
          <p:nvSpPr>
            <p:cNvPr id="17" name="矩形 16"/>
            <p:cNvSpPr/>
            <p:nvPr/>
          </p:nvSpPr>
          <p:spPr>
            <a:xfrm>
              <a:off x="9559"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y1=2</a:t>
              </a:r>
            </a:p>
          </p:txBody>
        </p:sp>
        <p:sp>
          <p:nvSpPr>
            <p:cNvPr id="18" name="矩形 17"/>
            <p:cNvSpPr/>
            <p:nvPr/>
          </p:nvSpPr>
          <p:spPr>
            <a:xfrm>
              <a:off x="10897" y="1819"/>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z1=7</a:t>
              </a:r>
            </a:p>
          </p:txBody>
        </p:sp>
        <p:sp>
          <p:nvSpPr>
            <p:cNvPr id="20" name="文本框 19"/>
            <p:cNvSpPr txBox="1"/>
            <p:nvPr/>
          </p:nvSpPr>
          <p:spPr>
            <a:xfrm>
              <a:off x="11131" y="2710"/>
              <a:ext cx="1816" cy="483"/>
            </a:xfrm>
            <a:prstGeom prst="rect">
              <a:avLst/>
            </a:prstGeom>
            <a:noFill/>
          </p:spPr>
          <p:txBody>
            <a:bodyPr wrap="square" rtlCol="0">
              <a:spAutoFit/>
            </a:bodyPr>
            <a:lstStyle/>
            <a:p>
              <a:r>
                <a:rPr lang="en-US" altLang="zh-CN" sz="1400">
                  <a:solidFill>
                    <a:schemeClr val="bg1"/>
                  </a:solidFill>
                </a:rPr>
                <a:t>memory</a:t>
              </a:r>
            </a:p>
          </p:txBody>
        </p:sp>
      </p:grpSp>
      <p:grpSp>
        <p:nvGrpSpPr>
          <p:cNvPr id="26" name="组合 25"/>
          <p:cNvGrpSpPr/>
          <p:nvPr/>
        </p:nvGrpSpPr>
        <p:grpSpPr>
          <a:xfrm>
            <a:off x="4319905" y="2755265"/>
            <a:ext cx="1435100" cy="1347470"/>
            <a:chOff x="7518" y="3789"/>
            <a:chExt cx="2260" cy="2122"/>
          </a:xfrm>
        </p:grpSpPr>
        <p:sp>
          <p:nvSpPr>
            <p:cNvPr id="23" name="矩形 22"/>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x=#$</a:t>
              </a:r>
            </a:p>
          </p:txBody>
        </p:sp>
        <p:sp>
          <p:nvSpPr>
            <p:cNvPr id="24" name="矩形 23"/>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x1=4</a:t>
              </a:r>
            </a:p>
          </p:txBody>
        </p:sp>
        <p:sp>
          <p:nvSpPr>
            <p:cNvPr id="25" name="文本框 24"/>
            <p:cNvSpPr txBox="1"/>
            <p:nvPr/>
          </p:nvSpPr>
          <p:spPr>
            <a:xfrm>
              <a:off x="8203" y="5525"/>
              <a:ext cx="1575" cy="386"/>
            </a:xfrm>
            <a:prstGeom prst="rect">
              <a:avLst/>
            </a:prstGeom>
            <a:noFill/>
          </p:spPr>
          <p:txBody>
            <a:bodyPr wrap="square" rtlCol="0">
              <a:spAutoFit/>
            </a:bodyPr>
            <a:lstStyle/>
            <a:p>
              <a:r>
                <a:rPr lang="en-US" altLang="zh-CN" sz="1000">
                  <a:solidFill>
                    <a:schemeClr val="bg1"/>
                  </a:solidFill>
                </a:rPr>
                <a:t>disk block</a:t>
              </a:r>
            </a:p>
          </p:txBody>
        </p:sp>
      </p:grpSp>
      <p:grpSp>
        <p:nvGrpSpPr>
          <p:cNvPr id="28" name="组合 27"/>
          <p:cNvGrpSpPr/>
          <p:nvPr/>
        </p:nvGrpSpPr>
        <p:grpSpPr>
          <a:xfrm>
            <a:off x="6058535" y="2755265"/>
            <a:ext cx="1435100" cy="1347470"/>
            <a:chOff x="7518" y="3789"/>
            <a:chExt cx="2260" cy="2122"/>
          </a:xfrm>
        </p:grpSpPr>
        <p:sp>
          <p:nvSpPr>
            <p:cNvPr id="29" name="矩形 28"/>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矩形 29"/>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y=34</a:t>
              </a:r>
            </a:p>
          </p:txBody>
        </p:sp>
        <p:sp>
          <p:nvSpPr>
            <p:cNvPr id="31" name="矩形 30"/>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y1=2</a:t>
              </a:r>
            </a:p>
          </p:txBody>
        </p:sp>
        <p:sp>
          <p:nvSpPr>
            <p:cNvPr id="32" name="文本框 31"/>
            <p:cNvSpPr txBox="1"/>
            <p:nvPr/>
          </p:nvSpPr>
          <p:spPr>
            <a:xfrm>
              <a:off x="8203" y="5525"/>
              <a:ext cx="1575" cy="386"/>
            </a:xfrm>
            <a:prstGeom prst="rect">
              <a:avLst/>
            </a:prstGeom>
            <a:noFill/>
          </p:spPr>
          <p:txBody>
            <a:bodyPr wrap="square" rtlCol="0">
              <a:spAutoFit/>
            </a:bodyPr>
            <a:lstStyle/>
            <a:p>
              <a:r>
                <a:rPr lang="en-US" altLang="zh-CN" sz="1000">
                  <a:solidFill>
                    <a:schemeClr val="bg1"/>
                  </a:solidFill>
                </a:rPr>
                <a:t>disk block</a:t>
              </a:r>
            </a:p>
          </p:txBody>
        </p:sp>
      </p:grpSp>
      <p:grpSp>
        <p:nvGrpSpPr>
          <p:cNvPr id="33" name="组合 32"/>
          <p:cNvGrpSpPr/>
          <p:nvPr/>
        </p:nvGrpSpPr>
        <p:grpSpPr>
          <a:xfrm>
            <a:off x="7757795" y="2755265"/>
            <a:ext cx="1435100" cy="1347470"/>
            <a:chOff x="7518" y="3789"/>
            <a:chExt cx="2260" cy="2122"/>
          </a:xfrm>
        </p:grpSpPr>
        <p:sp>
          <p:nvSpPr>
            <p:cNvPr id="34" name="矩形 33"/>
            <p:cNvSpPr/>
            <p:nvPr/>
          </p:nvSpPr>
          <p:spPr>
            <a:xfrm>
              <a:off x="7518" y="3789"/>
              <a:ext cx="2260" cy="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5" name="矩形 34"/>
            <p:cNvSpPr/>
            <p:nvPr/>
          </p:nvSpPr>
          <p:spPr>
            <a:xfrm>
              <a:off x="7979" y="4091"/>
              <a:ext cx="1338" cy="703"/>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z=89</a:t>
              </a:r>
            </a:p>
          </p:txBody>
        </p:sp>
        <p:sp>
          <p:nvSpPr>
            <p:cNvPr id="36" name="矩形 35"/>
            <p:cNvSpPr/>
            <p:nvPr/>
          </p:nvSpPr>
          <p:spPr>
            <a:xfrm>
              <a:off x="7979" y="4794"/>
              <a:ext cx="1338" cy="703"/>
            </a:xfrm>
            <a:prstGeom prst="rect">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solidFill>
                    <a:schemeClr val="bg1"/>
                  </a:solidFill>
                </a:rPr>
                <a:t>z1=7</a:t>
              </a:r>
            </a:p>
          </p:txBody>
        </p:sp>
        <p:sp>
          <p:nvSpPr>
            <p:cNvPr id="37" name="文本框 36"/>
            <p:cNvSpPr txBox="1"/>
            <p:nvPr/>
          </p:nvSpPr>
          <p:spPr>
            <a:xfrm>
              <a:off x="8203" y="5525"/>
              <a:ext cx="1575" cy="386"/>
            </a:xfrm>
            <a:prstGeom prst="rect">
              <a:avLst/>
            </a:prstGeom>
            <a:noFill/>
          </p:spPr>
          <p:txBody>
            <a:bodyPr wrap="square" rtlCol="0">
              <a:spAutoFit/>
            </a:bodyPr>
            <a:lstStyle/>
            <a:p>
              <a:r>
                <a:rPr lang="en-US" altLang="zh-CN" sz="1000">
                  <a:solidFill>
                    <a:schemeClr val="bg1"/>
                  </a:solidFill>
                </a:rPr>
                <a:t>disk block</a:t>
              </a:r>
            </a:p>
          </p:txBody>
        </p:sp>
      </p:grpSp>
      <p:sp>
        <p:nvSpPr>
          <p:cNvPr id="38" name="文本框 37"/>
          <p:cNvSpPr txBox="1"/>
          <p:nvPr/>
        </p:nvSpPr>
        <p:spPr>
          <a:xfrm>
            <a:off x="7419340" y="4274185"/>
            <a:ext cx="1666875" cy="368300"/>
          </a:xfrm>
          <a:prstGeom prst="rect">
            <a:avLst/>
          </a:prstGeom>
          <a:noFill/>
        </p:spPr>
        <p:txBody>
          <a:bodyPr wrap="square" rtlCol="0">
            <a:spAutoFit/>
          </a:bodyPr>
          <a:lstStyle/>
          <a:p>
            <a:r>
              <a:rPr lang="en-US" altLang="zh-CN"/>
              <a:t>State Machine</a:t>
            </a:r>
          </a:p>
        </p:txBody>
      </p:sp>
      <p:sp>
        <p:nvSpPr>
          <p:cNvPr id="39" name="文本框 38"/>
          <p:cNvSpPr txBox="1"/>
          <p:nvPr/>
        </p:nvSpPr>
        <p:spPr>
          <a:xfrm>
            <a:off x="4218940" y="4831080"/>
            <a:ext cx="7395845" cy="1814830"/>
          </a:xfrm>
          <a:prstGeom prst="rect">
            <a:avLst/>
          </a:prstGeom>
          <a:noFill/>
        </p:spPr>
        <p:txBody>
          <a:bodyPr wrap="square" rtlCol="0">
            <a:spAutoFit/>
          </a:bodyPr>
          <a:lstStyle/>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先写WAL LOG</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然后把WAL LOG里面的操作更新到内存里面。</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当内存容量不足的时候，把内存里面的内容与磁盘上的block合并。</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维持数据的有序性：有序性主要是为了查找方便。比如能够快速地找到key对应的val是多少。</a:t>
            </a:r>
          </a:p>
          <a:p>
            <a:pPr marL="285750" indent="-285750">
              <a:buFont typeface="Arial" panose="020B0604020202090204" pitchFamily="34" charset="0"/>
              <a:buChar char="•"/>
            </a:pPr>
            <a:r>
              <a:rPr lang="zh-CN" altLang="en-US" sz="1400">
                <a:latin typeface="苹方-简" panose="020B0400000000000000" charset="-122"/>
                <a:ea typeface="苹方-简" panose="020B0400000000000000" charset="-122"/>
              </a:rPr>
              <a:t>能够快速地遍历区间。比如位于aa到cc中间的key/val有哪些。都取出来吧。</a:t>
            </a:r>
          </a:p>
          <a:p>
            <a:pPr marL="285750" indent="-285750">
              <a:buFont typeface="Arial" panose="020B0604020202090204" pitchFamily="34" charset="0"/>
              <a:buChar char="•"/>
            </a:pPr>
            <a:endParaRPr lang="zh-CN" altLang="en-US" sz="1400">
              <a:latin typeface="苹方-简" panose="020B0400000000000000" charset="-122"/>
              <a:ea typeface="苹方-简" panose="020B0400000000000000" charset="-122"/>
            </a:endParaRPr>
          </a:p>
          <a:p>
            <a:pPr indent="0">
              <a:buFont typeface="Arial" panose="020B0604020202090204" pitchFamily="34" charset="0"/>
              <a:buNone/>
            </a:pPr>
            <a:r>
              <a:rPr lang="zh-CN" altLang="en-US" sz="1400">
                <a:latin typeface="苹方-简" panose="020B0400000000000000" charset="-122"/>
                <a:ea typeface="苹方-简" panose="020B0400000000000000" charset="-122"/>
              </a:rPr>
              <a:t>弊端：很容易出现合并的时候，合并的写入就变成了随机写，有序性无法保证。</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401002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lru</a:t>
            </a:r>
            <a:r>
              <a:rPr lang="zh-CN" altLang="en-US" sz="2800">
                <a:latin typeface="苹方-简" panose="020B0400000000000000" charset="-122"/>
                <a:ea typeface="苹方-简" panose="020B0400000000000000" charset="-122"/>
              </a:rPr>
              <a:t>数据结构</a:t>
            </a:r>
          </a:p>
        </p:txBody>
      </p:sp>
      <p:grpSp>
        <p:nvGrpSpPr>
          <p:cNvPr id="7" name="组合 6"/>
          <p:cNvGrpSpPr/>
          <p:nvPr/>
        </p:nvGrpSpPr>
        <p:grpSpPr>
          <a:xfrm>
            <a:off x="638175" y="1233805"/>
            <a:ext cx="1602740" cy="1567180"/>
            <a:chOff x="649" y="1739"/>
            <a:chExt cx="2524" cy="2468"/>
          </a:xfrm>
        </p:grpSpPr>
        <p:sp>
          <p:nvSpPr>
            <p:cNvPr id="15" name="流程图: 过程 14"/>
            <p:cNvSpPr/>
            <p:nvPr/>
          </p:nvSpPr>
          <p:spPr>
            <a:xfrm>
              <a:off x="649" y="1739"/>
              <a:ext cx="252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lruNode</a:t>
              </a:r>
            </a:p>
          </p:txBody>
        </p:sp>
        <p:sp>
          <p:nvSpPr>
            <p:cNvPr id="4" name="流程图: 过程 3"/>
            <p:cNvSpPr/>
            <p:nvPr/>
          </p:nvSpPr>
          <p:spPr>
            <a:xfrm>
              <a:off x="649" y="2188"/>
              <a:ext cx="2524" cy="122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n: *Node</a:t>
              </a:r>
            </a:p>
            <a:p>
              <a:pPr algn="l"/>
              <a:r>
                <a:rPr lang="en-US" altLang="zh-CN" sz="900"/>
                <a:t>- h: *Handle</a:t>
              </a:r>
            </a:p>
            <a:p>
              <a:pPr algn="l"/>
              <a:r>
                <a:rPr lang="en-US" altLang="zh-CN" sz="900"/>
                <a:t>- ban: bool</a:t>
              </a:r>
            </a:p>
            <a:p>
              <a:pPr algn="l"/>
              <a:r>
                <a:rPr lang="en-US" altLang="zh-CN" sz="900"/>
                <a:t>- next: *lruNode</a:t>
              </a:r>
            </a:p>
            <a:p>
              <a:pPr algn="l"/>
              <a:r>
                <a:rPr lang="en-US" altLang="zh-CN" sz="900"/>
                <a:t>- prev: *lruNode</a:t>
              </a:r>
            </a:p>
          </p:txBody>
        </p:sp>
        <p:sp>
          <p:nvSpPr>
            <p:cNvPr id="6" name="流程图: 过程 5"/>
            <p:cNvSpPr/>
            <p:nvPr/>
          </p:nvSpPr>
          <p:spPr>
            <a:xfrm>
              <a:off x="649" y="3417"/>
              <a:ext cx="2524" cy="79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insert(at: *lruNode)</a:t>
              </a:r>
            </a:p>
            <a:p>
              <a:pPr algn="l"/>
              <a:r>
                <a:rPr lang="en-US" altLang="zh-CN" sz="900"/>
                <a:t>- remove()</a:t>
              </a:r>
            </a:p>
          </p:txBody>
        </p:sp>
      </p:grpSp>
      <p:grpSp>
        <p:nvGrpSpPr>
          <p:cNvPr id="11" name="组合 10"/>
          <p:cNvGrpSpPr/>
          <p:nvPr/>
        </p:nvGrpSpPr>
        <p:grpSpPr>
          <a:xfrm>
            <a:off x="6049010" y="1909445"/>
            <a:ext cx="1602740" cy="2416175"/>
            <a:chOff x="8153" y="3976"/>
            <a:chExt cx="2524" cy="3805"/>
          </a:xfrm>
        </p:grpSpPr>
        <p:sp>
          <p:nvSpPr>
            <p:cNvPr id="8" name="流程图: 过程 7"/>
            <p:cNvSpPr/>
            <p:nvPr/>
          </p:nvSpPr>
          <p:spPr>
            <a:xfrm>
              <a:off x="8153" y="3976"/>
              <a:ext cx="2524"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lru</a:t>
              </a:r>
            </a:p>
          </p:txBody>
        </p:sp>
        <p:sp>
          <p:nvSpPr>
            <p:cNvPr id="9" name="流程图: 过程 8"/>
            <p:cNvSpPr/>
            <p:nvPr/>
          </p:nvSpPr>
          <p:spPr>
            <a:xfrm>
              <a:off x="8153" y="4425"/>
              <a:ext cx="2524" cy="97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mu: sync.Mutex</a:t>
              </a:r>
            </a:p>
            <a:p>
              <a:pPr algn="l"/>
              <a:r>
                <a:rPr lang="en-US" altLang="zh-CN" sz="900"/>
                <a:t>- capacity: int</a:t>
              </a:r>
            </a:p>
            <a:p>
              <a:pPr algn="l"/>
              <a:r>
                <a:rPr lang="en-US" altLang="zh-CN" sz="900"/>
                <a:t>- used: int</a:t>
              </a:r>
            </a:p>
            <a:p>
              <a:pPr algn="l"/>
              <a:r>
                <a:rPr lang="en-US" altLang="zh-CN" sz="900"/>
                <a:t>- recent: lruNode</a:t>
              </a:r>
            </a:p>
          </p:txBody>
        </p:sp>
        <p:sp>
          <p:nvSpPr>
            <p:cNvPr id="10" name="流程图: 过程 9"/>
            <p:cNvSpPr/>
            <p:nvPr/>
          </p:nvSpPr>
          <p:spPr>
            <a:xfrm>
              <a:off x="8153" y="5401"/>
              <a:ext cx="2524" cy="2381"/>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reset()</a:t>
              </a:r>
            </a:p>
            <a:p>
              <a:pPr algn="l"/>
              <a:r>
                <a:rPr lang="en-US" altLang="zh-CN" sz="900"/>
                <a:t>+ Capacity() int</a:t>
              </a:r>
            </a:p>
            <a:p>
              <a:pPr algn="l"/>
              <a:r>
                <a:rPr lang="en-US" altLang="zh-CN" sz="900"/>
                <a:t>+ SetCapacity(capacity: int)</a:t>
              </a:r>
            </a:p>
            <a:p>
              <a:pPr algn="l"/>
              <a:r>
                <a:rPr lang="en-US" altLang="zh-CN" sz="900"/>
                <a:t>+ Promote(n: *Node)</a:t>
              </a:r>
            </a:p>
            <a:p>
              <a:pPr algn="l"/>
              <a:r>
                <a:rPr lang="en-US" altLang="zh-CN" sz="900"/>
                <a:t>+ Ban(n: *Node)</a:t>
              </a:r>
            </a:p>
            <a:p>
              <a:pPr algn="l"/>
              <a:r>
                <a:rPr lang="en-US" altLang="zh-CN" sz="900"/>
                <a:t>+ Evict(n: *Node)</a:t>
              </a:r>
            </a:p>
            <a:p>
              <a:pPr algn="l"/>
              <a:r>
                <a:rPr lang="en-US" altLang="zh-CN" sz="900"/>
                <a:t>+ EvictNS(ns: uint64)</a:t>
              </a:r>
            </a:p>
            <a:p>
              <a:pPr algn="l"/>
              <a:r>
                <a:rPr lang="en-US" altLang="zh-CN" sz="900"/>
                <a:t>+ EvictAll()</a:t>
              </a:r>
            </a:p>
            <a:p>
              <a:pPr algn="l"/>
              <a:r>
                <a:rPr lang="en-US" altLang="zh-CN" sz="900"/>
                <a:t>+ Close(): error</a:t>
              </a:r>
            </a:p>
          </p:txBody>
        </p:sp>
      </p:grpSp>
      <p:grpSp>
        <p:nvGrpSpPr>
          <p:cNvPr id="12" name="组合 11"/>
          <p:cNvGrpSpPr/>
          <p:nvPr/>
        </p:nvGrpSpPr>
        <p:grpSpPr>
          <a:xfrm>
            <a:off x="429260" y="3433445"/>
            <a:ext cx="2020570" cy="2991485"/>
            <a:chOff x="399" y="1757"/>
            <a:chExt cx="3182" cy="4711"/>
          </a:xfrm>
        </p:grpSpPr>
        <p:sp>
          <p:nvSpPr>
            <p:cNvPr id="13" name="流程图: 过程 12"/>
            <p:cNvSpPr/>
            <p:nvPr/>
          </p:nvSpPr>
          <p:spPr>
            <a:xfrm>
              <a:off x="399" y="1757"/>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Node</a:t>
              </a:r>
            </a:p>
          </p:txBody>
        </p:sp>
        <p:sp>
          <p:nvSpPr>
            <p:cNvPr id="14" name="流程图: 过程 13"/>
            <p:cNvSpPr/>
            <p:nvPr/>
          </p:nvSpPr>
          <p:spPr>
            <a:xfrm>
              <a:off x="399" y="2206"/>
              <a:ext cx="3182" cy="2198"/>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r: *Cache</a:t>
              </a:r>
            </a:p>
            <a:p>
              <a:pPr algn="l"/>
              <a:r>
                <a:rPr lang="en-US" altLang="zh-CN" sz="900"/>
                <a:t>- hash: uint32</a:t>
              </a:r>
            </a:p>
            <a:p>
              <a:pPr algn="l"/>
              <a:r>
                <a:rPr lang="en-US" altLang="zh-CN" sz="900"/>
                <a:t>- ns: uint64</a:t>
              </a:r>
            </a:p>
            <a:p>
              <a:pPr algn="l"/>
              <a:r>
                <a:rPr lang="en-US" altLang="zh-CN" sz="900"/>
                <a:t>- key: uint64</a:t>
              </a:r>
            </a:p>
            <a:p>
              <a:pPr algn="l"/>
              <a:r>
                <a:rPr lang="en-US" altLang="zh-CN" sz="900"/>
                <a:t>- mu: sync.Mutex</a:t>
              </a:r>
            </a:p>
            <a:p>
              <a:pPr algn="l"/>
              <a:r>
                <a:rPr lang="en-US" altLang="zh-CN" sz="900"/>
                <a:t>- size: int</a:t>
              </a:r>
            </a:p>
            <a:p>
              <a:pPr algn="l"/>
              <a:r>
                <a:rPr lang="en-US" altLang="zh-CN" sz="900"/>
                <a:t>- value: Value</a:t>
              </a:r>
            </a:p>
            <a:p>
              <a:pPr algn="l"/>
              <a:r>
                <a:rPr lang="en-US" altLang="zh-CN" sz="900"/>
                <a:t>- ref: int32</a:t>
              </a:r>
            </a:p>
            <a:p>
              <a:pPr algn="l"/>
              <a:r>
                <a:rPr lang="en-US" altLang="zh-CN" sz="900"/>
                <a:t>- onDel: []func()</a:t>
              </a:r>
            </a:p>
            <a:p>
              <a:pPr algn="l"/>
              <a:r>
                <a:rPr lang="en-US" altLang="zh-CN" sz="900"/>
                <a:t>+ CacheData: unsafe.Pointer</a:t>
              </a:r>
            </a:p>
          </p:txBody>
        </p:sp>
        <p:sp>
          <p:nvSpPr>
            <p:cNvPr id="16" name="流程图: 过程 15"/>
            <p:cNvSpPr/>
            <p:nvPr/>
          </p:nvSpPr>
          <p:spPr>
            <a:xfrm>
              <a:off x="399" y="4404"/>
              <a:ext cx="3182" cy="206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NS(): uint64</a:t>
              </a:r>
            </a:p>
            <a:p>
              <a:pPr algn="l"/>
              <a:r>
                <a:rPr lang="en-US" altLang="zh-CN" sz="900"/>
                <a:t>+ Key(): uint64</a:t>
              </a:r>
            </a:p>
            <a:p>
              <a:pPr algn="l"/>
              <a:r>
                <a:rPr lang="en-US" altLang="zh-CN" sz="900"/>
                <a:t>+ Size(): int</a:t>
              </a:r>
            </a:p>
            <a:p>
              <a:pPr algn="l"/>
              <a:r>
                <a:rPr lang="en-US" altLang="zh-CN" sz="900"/>
                <a:t>+ Value(): Value</a:t>
              </a:r>
            </a:p>
            <a:p>
              <a:pPr algn="l"/>
              <a:r>
                <a:rPr lang="en-US" altLang="zh-CN" sz="900"/>
                <a:t>+ Ref(): int32</a:t>
              </a:r>
            </a:p>
            <a:p>
              <a:pPr algn="l"/>
              <a:r>
                <a:rPr lang="en-US" altLang="zh-CN" sz="900"/>
                <a:t>+ GetHandle(): *Handle</a:t>
              </a:r>
            </a:p>
            <a:p>
              <a:pPr algn="l"/>
              <a:r>
                <a:rPr lang="en-US" altLang="zh-CN" sz="900"/>
                <a:t>- unref()</a:t>
              </a:r>
            </a:p>
            <a:p>
              <a:pPr algn="l"/>
              <a:r>
                <a:rPr lang="en-US" altLang="zh-CN" sz="900"/>
                <a:t>- unrefLocked()</a:t>
              </a:r>
            </a:p>
          </p:txBody>
        </p:sp>
      </p:grpSp>
      <p:cxnSp>
        <p:nvCxnSpPr>
          <p:cNvPr id="17" name="直接箭头连接符 16"/>
          <p:cNvCxnSpPr>
            <a:endCxn id="4" idx="3"/>
          </p:cNvCxnSpPr>
          <p:nvPr/>
        </p:nvCxnSpPr>
        <p:spPr>
          <a:xfrm flipH="1" flipV="1">
            <a:off x="2240915" y="1909445"/>
            <a:ext cx="3805555" cy="130365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13" idx="0"/>
          </p:cNvCxnSpPr>
          <p:nvPr/>
        </p:nvCxnSpPr>
        <p:spPr>
          <a:xfrm>
            <a:off x="1439545" y="2800985"/>
            <a:ext cx="0" cy="63246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545715" y="422910"/>
            <a:ext cx="4105910" cy="2091690"/>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a:t>
            </a:r>
            <a:r>
              <a:rPr lang="zh-CN" altLang="en-US" sz="1000">
                <a:latin typeface="苹方-简" panose="020B0400000000000000" charset="-122"/>
                <a:ea typeface="苹方-简" panose="020B0400000000000000" charset="-122"/>
              </a:rPr>
              <a:t>：对应在</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上的地址</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h</a:t>
            </a:r>
            <a:r>
              <a:rPr lang="zh-CN" altLang="en-US" sz="1000">
                <a:latin typeface="苹方-简" panose="020B0400000000000000" charset="-122"/>
                <a:ea typeface="苹方-简" panose="020B0400000000000000" charset="-122"/>
              </a:rPr>
              <a:t>：对应在该</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上的操作对象</a:t>
            </a:r>
            <a:r>
              <a:rPr lang="en-US" altLang="zh-CN" sz="1000">
                <a:latin typeface="苹方-简" panose="020B0400000000000000" charset="-122"/>
                <a:ea typeface="苹方-简" panose="020B0400000000000000" charset="-122"/>
              </a:rPr>
              <a:t>(Value()</a:t>
            </a:r>
            <a:r>
              <a:rPr lang="zh-CN" altLang="en-US" sz="1000">
                <a:latin typeface="苹方-简" panose="020B0400000000000000" charset="-122"/>
                <a:ea typeface="苹方-简" panose="020B0400000000000000" charset="-122"/>
              </a:rPr>
              <a:t>和</a:t>
            </a:r>
            <a:r>
              <a:rPr lang="en-US" altLang="zh-CN" sz="1000">
                <a:latin typeface="苹方-简" panose="020B0400000000000000" charset="-122"/>
                <a:ea typeface="苹方-简" panose="020B0400000000000000" charset="-122"/>
              </a:rPr>
              <a:t>Release())</a:t>
            </a:r>
            <a:r>
              <a:rPr lang="zh-CN" altLang="en-US" sz="1000">
                <a:latin typeface="苹方-简" panose="020B0400000000000000" charset="-122"/>
                <a:ea typeface="苹方-简" panose="020B0400000000000000" charset="-122"/>
              </a:rPr>
              <a:t>；</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ban</a:t>
            </a:r>
            <a:r>
              <a:rPr lang="zh-CN" altLang="en-US" sz="1000">
                <a:latin typeface="苹方-简" panose="020B0400000000000000" charset="-122"/>
                <a:ea typeface="苹方-简" panose="020B0400000000000000" charset="-122"/>
              </a:rPr>
              <a:t>：节点是否被删除；</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next</a:t>
            </a:r>
            <a:r>
              <a:rPr lang="zh-CN" altLang="en-US" sz="1000">
                <a:latin typeface="苹方-简" panose="020B0400000000000000" charset="-122"/>
                <a:ea typeface="苹方-简" panose="020B0400000000000000" charset="-122"/>
              </a:rPr>
              <a:t>：节点的下一个节点地址；</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prev</a:t>
            </a:r>
            <a:r>
              <a:rPr lang="zh-CN" altLang="en-US" sz="1000">
                <a:latin typeface="苹方-简" panose="020B0400000000000000" charset="-122"/>
                <a:ea typeface="苹方-简" panose="020B0400000000000000" charset="-122"/>
              </a:rPr>
              <a:t>节点的上一个节点地址。</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zh-CN" altLang="en-US" sz="1000">
                <a:latin typeface="苹方-简" panose="020B0400000000000000" charset="-122"/>
                <a:ea typeface="苹方-简" panose="020B0400000000000000" charset="-122"/>
              </a:rPr>
              <a:t>insert(at: *lruNode)：在节点</a:t>
            </a:r>
            <a:r>
              <a:rPr lang="en-US" altLang="zh-CN" sz="1000">
                <a:latin typeface="苹方-简" panose="020B0400000000000000" charset="-122"/>
                <a:ea typeface="苹方-简" panose="020B0400000000000000" charset="-122"/>
              </a:rPr>
              <a:t>at</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next</a:t>
            </a:r>
            <a:r>
              <a:rPr lang="zh-CN" altLang="en-US" sz="1000">
                <a:latin typeface="苹方-简" panose="020B0400000000000000" charset="-122"/>
                <a:ea typeface="苹方-简" panose="020B0400000000000000" charset="-122"/>
              </a:rPr>
              <a:t>插入该节点；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remove()</a:t>
            </a:r>
            <a:r>
              <a:rPr lang="zh-CN" altLang="en-US" sz="1000">
                <a:latin typeface="苹方-简" panose="020B0400000000000000" charset="-122"/>
                <a:ea typeface="苹方-简" panose="020B0400000000000000" charset="-122"/>
              </a:rPr>
              <a:t>：将该节点从链表中删除。</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
        <p:nvSpPr>
          <p:cNvPr id="20" name="文本框 19"/>
          <p:cNvSpPr txBox="1"/>
          <p:nvPr/>
        </p:nvSpPr>
        <p:spPr>
          <a:xfrm>
            <a:off x="7730490" y="840105"/>
            <a:ext cx="4321175" cy="4554220"/>
          </a:xfrm>
          <a:prstGeom prst="rect">
            <a:avLst/>
          </a:prstGeom>
          <a:noFill/>
        </p:spPr>
        <p:txBody>
          <a:bodyPr wrap="square" rtlCol="0">
            <a:spAutoFit/>
          </a:bodyPr>
          <a:lstStyle/>
          <a:p>
            <a:r>
              <a:rPr lang="zh-CN" altLang="en-US" sz="1000">
                <a:latin typeface="苹方-简" panose="020B0400000000000000" charset="-122"/>
                <a:ea typeface="苹方-简" panose="020B0400000000000000" charset="-122"/>
              </a:rPr>
              <a:t>数据成员：</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mu</a:t>
            </a:r>
            <a:r>
              <a:rPr lang="zh-CN" altLang="en-US" sz="1000">
                <a:latin typeface="苹方-简" panose="020B0400000000000000" charset="-122"/>
                <a:ea typeface="苹方-简" panose="020B0400000000000000" charset="-122"/>
              </a:rPr>
              <a:t>：互斥锁</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capacity</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的容量限制</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used</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目前的使用情况（由</a:t>
            </a:r>
            <a:r>
              <a:rPr lang="en-US" altLang="zh-CN" sz="1000">
                <a:latin typeface="苹方-简" panose="020B0400000000000000" charset="-122"/>
                <a:ea typeface="苹方-简" panose="020B0400000000000000" charset="-122"/>
              </a:rPr>
              <a:t>Node</a:t>
            </a:r>
            <a:r>
              <a:rPr lang="zh-CN" altLang="en-US" sz="1000">
                <a:latin typeface="苹方-简" panose="020B0400000000000000" charset="-122"/>
                <a:ea typeface="苹方-简" panose="020B0400000000000000" charset="-122"/>
              </a:rPr>
              <a:t>的</a:t>
            </a:r>
            <a:r>
              <a:rPr lang="en-US" altLang="zh-CN" sz="1000">
                <a:latin typeface="苹方-简" panose="020B0400000000000000" charset="-122"/>
                <a:ea typeface="苹方-简" panose="020B0400000000000000" charset="-122"/>
              </a:rPr>
              <a:t>Size()</a:t>
            </a:r>
            <a:r>
              <a:rPr lang="zh-CN" altLang="en-US" sz="1000">
                <a:latin typeface="苹方-简" panose="020B0400000000000000" charset="-122"/>
                <a:ea typeface="苹方-简" panose="020B0400000000000000" charset="-122"/>
              </a:rPr>
              <a:t>累加而来）</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recent</a:t>
            </a:r>
            <a:r>
              <a:rPr lang="zh-CN" altLang="en-US" sz="1000">
                <a:latin typeface="苹方-简" panose="020B0400000000000000" charset="-122"/>
                <a:ea typeface="苹方-简" panose="020B0400000000000000" charset="-122"/>
              </a:rPr>
              <a:t>：</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的最近使用节点。</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indent="0">
              <a:buFont typeface="Arial" panose="020B0604020202090204" pitchFamily="34" charset="0"/>
              <a:buNone/>
            </a:pPr>
            <a:r>
              <a:rPr lang="zh-CN" altLang="en-US" sz="1000">
                <a:latin typeface="苹方-简" panose="020B0400000000000000" charset="-122"/>
                <a:ea typeface="苹方-简" panose="020B0400000000000000" charset="-122"/>
              </a:rPr>
              <a:t>方法：</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reset()</a:t>
            </a:r>
            <a:r>
              <a:rPr lang="zh-CN" altLang="en-US" sz="1000">
                <a:latin typeface="苹方-简" panose="020B0400000000000000" charset="-122"/>
                <a:ea typeface="苹方-简" panose="020B0400000000000000" charset="-122"/>
              </a:rPr>
              <a:t>：将</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链表重置；</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Capacity()</a:t>
            </a:r>
            <a:r>
              <a:rPr lang="zh-CN" altLang="en-US" sz="1000">
                <a:latin typeface="苹方-简" panose="020B0400000000000000" charset="-122"/>
                <a:ea typeface="苹方-简" panose="020B0400000000000000" charset="-122"/>
              </a:rPr>
              <a:t>：返回</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链表的容量；</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SetCapacity(capacity: int)</a:t>
            </a:r>
            <a:r>
              <a:rPr lang="zh-CN" altLang="en-US" sz="1000">
                <a:latin typeface="苹方-简" panose="020B0400000000000000" charset="-122"/>
                <a:ea typeface="苹方-简" panose="020B0400000000000000" charset="-122"/>
              </a:rPr>
              <a:t>：设置</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链表的容量，当前使用的如果超过容量，进行策略删除；</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Promote</a:t>
            </a:r>
            <a:r>
              <a:rPr lang="zh-CN" altLang="en-US" sz="1000">
                <a:latin typeface="苹方-简" panose="020B0400000000000000" charset="-122"/>
                <a:ea typeface="苹方-简" panose="020B0400000000000000" charset="-122"/>
              </a:rPr>
              <a:t>：若一个hash表中的节点是第一次被创建，则为该节点创建一个LRUNode，并将LRUNode至于链表的头部，表示为最新的数据；若一个hash表中的节点之前就有相关的LRUNode存在与链表中，将该LRUNode移至链表头部；若因为新增加一个LRU数据，导致超出了容量上限，就需要根据策略清除部分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Ban</a:t>
            </a:r>
            <a:r>
              <a:rPr lang="zh-CN" altLang="en-US" sz="1000">
                <a:latin typeface="苹方-简" panose="020B0400000000000000" charset="-122"/>
                <a:ea typeface="苹方-简" panose="020B0400000000000000" charset="-122"/>
              </a:rPr>
              <a:t>：将hash表节点对应的LRUNode从链表中删除，并“尝试”从哈希表中删除数据。如果链表不存在这个节点，则插入一个</a:t>
            </a:r>
            <a:r>
              <a:rPr lang="en-US" altLang="zh-CN" sz="1000">
                <a:latin typeface="苹方-简" panose="020B0400000000000000" charset="-122"/>
                <a:ea typeface="苹方-简" panose="020B0400000000000000" charset="-122"/>
              </a:rPr>
              <a:t>“</a:t>
            </a:r>
            <a:r>
              <a:rPr lang="zh-CN" altLang="en-US" sz="1000">
                <a:latin typeface="苹方-简" panose="020B0400000000000000" charset="-122"/>
                <a:ea typeface="苹方-简" panose="020B0400000000000000" charset="-122"/>
              </a:rPr>
              <a:t>已删除</a:t>
            </a:r>
            <a:r>
              <a:rPr lang="en-US" altLang="zh-CN" sz="1000">
                <a:latin typeface="苹方-简" panose="020B0400000000000000" charset="-122"/>
                <a:ea typeface="苹方-简" panose="020B0400000000000000" charset="-122"/>
              </a:rPr>
              <a:t>”</a:t>
            </a:r>
            <a:r>
              <a:rPr lang="zh-CN" altLang="en-US" sz="1000">
                <a:latin typeface="苹方-简" panose="020B0400000000000000" charset="-122"/>
                <a:ea typeface="苹方-简" panose="020B0400000000000000" charset="-122"/>
              </a:rPr>
              <a:t>的空节点；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a:t>
            </a:r>
            <a:r>
              <a:rPr lang="zh-CN" altLang="en-US" sz="1000">
                <a:latin typeface="苹方-简" panose="020B0400000000000000" charset="-122"/>
                <a:ea typeface="苹方-简" panose="020B0400000000000000" charset="-122"/>
              </a:rPr>
              <a:t>：尝试删除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EvictNS</a:t>
            </a:r>
            <a:r>
              <a:rPr lang="zh-CN" altLang="en-US" sz="1000">
                <a:latin typeface="苹方-简" panose="020B0400000000000000" charset="-122"/>
                <a:ea typeface="苹方-简" panose="020B0400000000000000" charset="-122"/>
              </a:rPr>
              <a:t>：删除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中命名空间为</a:t>
            </a:r>
            <a:r>
              <a:rPr lang="en-US" altLang="zh-CN" sz="1000">
                <a:latin typeface="苹方-简" panose="020B0400000000000000" charset="-122"/>
                <a:ea typeface="苹方-简" panose="020B0400000000000000" charset="-122"/>
              </a:rPr>
              <a:t>ns</a:t>
            </a:r>
            <a:r>
              <a:rPr lang="zh-CN" altLang="en-US" sz="1000">
                <a:latin typeface="苹方-简" panose="020B0400000000000000" charset="-122"/>
                <a:ea typeface="苹方-简" panose="020B0400000000000000" charset="-122"/>
              </a:rPr>
              <a:t>的节点；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EvictAll</a:t>
            </a:r>
            <a:r>
              <a:rPr lang="zh-CN" altLang="en-US" sz="1000">
                <a:latin typeface="苹方-简" panose="020B0400000000000000" charset="-122"/>
                <a:ea typeface="苹方-简" panose="020B0400000000000000" charset="-122"/>
              </a:rPr>
              <a:t>：删除</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中的所有节点；</a:t>
            </a:r>
          </a:p>
          <a:p>
            <a:pPr marL="171450" indent="-171450">
              <a:buFont typeface="Arial" panose="020B0604020202090204" pitchFamily="34" charset="0"/>
              <a:buChar char="•"/>
            </a:pPr>
            <a:r>
              <a:rPr lang="en-US" altLang="zh-CN" sz="1000">
                <a:latin typeface="苹方-简" panose="020B0400000000000000" charset="-122"/>
                <a:ea typeface="苹方-简" panose="020B0400000000000000" charset="-122"/>
              </a:rPr>
              <a:t>Close</a:t>
            </a:r>
            <a:r>
              <a:rPr lang="zh-CN" altLang="en-US" sz="1000">
                <a:latin typeface="苹方-简" panose="020B0400000000000000" charset="-122"/>
                <a:ea typeface="苹方-简" panose="020B0400000000000000" charset="-122"/>
              </a:rPr>
              <a:t>：关闭</a:t>
            </a:r>
            <a:r>
              <a:rPr lang="en-US" altLang="zh-CN" sz="1000">
                <a:latin typeface="苹方-简" panose="020B0400000000000000" charset="-122"/>
                <a:ea typeface="苹方-简" panose="020B0400000000000000" charset="-122"/>
              </a:rPr>
              <a:t>lru</a:t>
            </a:r>
            <a:r>
              <a:rPr lang="zh-CN" altLang="en-US" sz="1000">
                <a:latin typeface="苹方-简" panose="020B0400000000000000" charset="-122"/>
                <a:ea typeface="苹方-简" panose="020B0400000000000000" charset="-122"/>
              </a:rPr>
              <a:t>（目前该方法没任何逻辑）</a:t>
            </a: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a:p>
            <a:pPr marL="171450" indent="-171450">
              <a:buFont typeface="Arial" panose="020B0604020202090204" pitchFamily="34" charset="0"/>
              <a:buChar char="•"/>
            </a:pPr>
            <a:endParaRPr lang="zh-CN" altLang="en-US" sz="1000">
              <a:latin typeface="苹方-简" panose="020B0400000000000000" charset="-122"/>
              <a:ea typeface="苹方-简" panose="020B04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205" y="197485"/>
            <a:ext cx="552767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缓存系统在</a:t>
            </a:r>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中的应用</a:t>
            </a:r>
          </a:p>
        </p:txBody>
      </p:sp>
      <p:sp>
        <p:nvSpPr>
          <p:cNvPr id="31" name="文本框 30"/>
          <p:cNvSpPr txBox="1"/>
          <p:nvPr/>
        </p:nvSpPr>
        <p:spPr>
          <a:xfrm>
            <a:off x="243205" y="921385"/>
            <a:ext cx="11218545" cy="645160"/>
          </a:xfrm>
          <a:prstGeom prst="rect">
            <a:avLst/>
          </a:prstGeom>
          <a:noFill/>
        </p:spPr>
        <p:txBody>
          <a:bodyPr wrap="square" rtlCol="0">
            <a:spAutoFit/>
          </a:bodyPr>
          <a:lstStyle/>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cache</a:t>
            </a:r>
            <a:r>
              <a:rPr lang="zh-CN" altLang="en-US">
                <a:latin typeface="苹方-简" panose="020B0400000000000000" charset="-122"/>
                <a:ea typeface="苹方-简" panose="020B0400000000000000" charset="-122"/>
              </a:rPr>
              <a:t>：来缓存已经被打开的sstable文件句柄以及元数据（默认上限为500个）；</a:t>
            </a:r>
          </a:p>
          <a:p>
            <a:pPr marL="285750" indent="-285750">
              <a:buFont typeface="Arial" panose="020B0604020202090204" pitchFamily="34" charset="0"/>
              <a:buChar char="•"/>
            </a:pPr>
            <a:r>
              <a:rPr lang="en-US" altLang="zh-CN">
                <a:latin typeface="苹方-简" panose="020B0400000000000000" charset="-122"/>
                <a:ea typeface="苹方-简" panose="020B0400000000000000" charset="-122"/>
              </a:rPr>
              <a:t>bcache</a:t>
            </a:r>
            <a:r>
              <a:rPr lang="zh-CN" altLang="en-US">
                <a:latin typeface="苹方-简" panose="020B0400000000000000" charset="-122"/>
                <a:ea typeface="苹方-简" panose="020B0400000000000000" charset="-122"/>
              </a:rPr>
              <a:t>：来缓存被读过的sstable中dataBlock的数据（默认上限为8MB）;</a:t>
            </a:r>
            <a:endParaRPr lang="zh-CN" altLang="en-US" sz="1400">
              <a:latin typeface="苹方-简" panose="020B0400000000000000" charset="-122"/>
              <a:ea typeface="苹方-简" panose="020B0400000000000000" charset="-122"/>
              <a:sym typeface="+mn-ea"/>
            </a:endParaRPr>
          </a:p>
        </p:txBody>
      </p:sp>
      <p:sp>
        <p:nvSpPr>
          <p:cNvPr id="6" name="文本框 5"/>
          <p:cNvSpPr txBox="1"/>
          <p:nvPr/>
        </p:nvSpPr>
        <p:spPr>
          <a:xfrm>
            <a:off x="515620" y="1760220"/>
            <a:ext cx="5671185" cy="3969385"/>
          </a:xfrm>
          <a:prstGeom prst="rect">
            <a:avLst/>
          </a:prstGeom>
          <a:noFill/>
        </p:spPr>
        <p:txBody>
          <a:bodyPr wrap="square" rtlCol="0">
            <a:spAutoFit/>
          </a:bodyPr>
          <a:lstStyle/>
          <a:p>
            <a:r>
              <a:rPr lang="zh-CN" altLang="en-US" sz="900"/>
              <a:t>func newTableOps(s *session) *tOps {</a:t>
            </a:r>
          </a:p>
          <a:p>
            <a:r>
              <a:rPr lang="zh-CN" altLang="en-US" sz="900"/>
              <a:t>    var (</a:t>
            </a:r>
          </a:p>
          <a:p>
            <a:r>
              <a:rPr lang="zh-CN" altLang="en-US" sz="900"/>
              <a:t>        cacher cache.Cacher</a:t>
            </a:r>
          </a:p>
          <a:p>
            <a:r>
              <a:rPr lang="zh-CN" altLang="en-US" sz="900"/>
              <a:t>        bcache *cache.Cache</a:t>
            </a:r>
          </a:p>
          <a:p>
            <a:r>
              <a:rPr lang="zh-CN" altLang="en-US" sz="900"/>
              <a:t>        bpool  *util.BufferPool</a:t>
            </a:r>
          </a:p>
          <a:p>
            <a:r>
              <a:rPr lang="zh-CN" altLang="en-US" sz="900"/>
              <a:t>    )</a:t>
            </a:r>
          </a:p>
          <a:p>
            <a:r>
              <a:rPr lang="zh-CN" altLang="en-US" sz="900"/>
              <a:t>    if s.o.GetOpenFilesCacheCapacity() &gt; 0 {</a:t>
            </a:r>
          </a:p>
          <a:p>
            <a:r>
              <a:rPr lang="zh-CN" altLang="en-US" sz="900"/>
              <a:t>        cacher = cache.NewLRU(s.o.GetOpenFilesCacheCapacity())</a:t>
            </a:r>
          </a:p>
          <a:p>
            <a:r>
              <a:rPr lang="zh-CN" altLang="en-US" sz="900"/>
              <a:t>    }</a:t>
            </a:r>
          </a:p>
          <a:p>
            <a:r>
              <a:rPr lang="zh-CN" altLang="en-US" sz="900"/>
              <a:t>    if !s.o.GetDisableBlockCache() {</a:t>
            </a:r>
          </a:p>
          <a:p>
            <a:r>
              <a:rPr lang="zh-CN" altLang="en-US" sz="900"/>
              <a:t>        var bcacher cache.Cacher</a:t>
            </a:r>
          </a:p>
          <a:p>
            <a:r>
              <a:rPr lang="zh-CN" altLang="en-US" sz="900"/>
              <a:t>        if s.o.GetBlockCacheCapacity() &gt; 0 {</a:t>
            </a:r>
          </a:p>
          <a:p>
            <a:r>
              <a:rPr lang="zh-CN" altLang="en-US" sz="900"/>
              <a:t>            bcacher = s.o.GetBlockCacher().New(s.o.GetBlockCacheCapacity())</a:t>
            </a:r>
          </a:p>
          <a:p>
            <a:r>
              <a:rPr lang="zh-CN" altLang="en-US" sz="900"/>
              <a:t>        }</a:t>
            </a:r>
          </a:p>
          <a:p>
            <a:r>
              <a:rPr lang="zh-CN" altLang="en-US" sz="900"/>
              <a:t>        bcache = cache.NewCache(bcacher)</a:t>
            </a:r>
          </a:p>
          <a:p>
            <a:r>
              <a:rPr lang="zh-CN" altLang="en-US" sz="900"/>
              <a:t>    }</a:t>
            </a:r>
          </a:p>
          <a:p>
            <a:r>
              <a:rPr lang="zh-CN" altLang="en-US" sz="900"/>
              <a:t>    if !s.o.GetDisableBufferPool() {</a:t>
            </a:r>
          </a:p>
          <a:p>
            <a:r>
              <a:rPr lang="zh-CN" altLang="en-US" sz="900"/>
              <a:t>        bpool = util.NewBufferPool(s.o.GetBlockSize() + 5)</a:t>
            </a:r>
          </a:p>
          <a:p>
            <a:r>
              <a:rPr lang="zh-CN" altLang="en-US" sz="900"/>
              <a:t>    }</a:t>
            </a:r>
          </a:p>
          <a:p>
            <a:r>
              <a:rPr lang="zh-CN" altLang="en-US" sz="900"/>
              <a:t>    return &amp;tOps{</a:t>
            </a:r>
          </a:p>
          <a:p>
            <a:r>
              <a:rPr lang="zh-CN" altLang="en-US" sz="900"/>
              <a:t>        s: s,</a:t>
            </a:r>
          </a:p>
          <a:p>
            <a:r>
              <a:rPr lang="zh-CN" altLang="en-US" sz="900"/>
              <a:t>        noSync: s.o.GetNoSync(),</a:t>
            </a:r>
          </a:p>
          <a:p>
            <a:r>
              <a:rPr lang="zh-CN" altLang="en-US" sz="900"/>
              <a:t>        evictRemoved: s.o.GetBlockCacheEvictRemoved(),</a:t>
            </a:r>
          </a:p>
          <a:p>
            <a:r>
              <a:rPr lang="zh-CN" altLang="en-US" sz="900"/>
              <a:t>        cache: cache.NewCache(cacher),</a:t>
            </a:r>
          </a:p>
          <a:p>
            <a:r>
              <a:rPr lang="zh-CN" altLang="en-US" sz="900"/>
              <a:t>        bcache: bcache,</a:t>
            </a:r>
          </a:p>
          <a:p>
            <a:r>
              <a:rPr lang="zh-CN" altLang="en-US" sz="900"/>
              <a:t>        bpool: bpool,</a:t>
            </a:r>
          </a:p>
          <a:p>
            <a:r>
              <a:rPr lang="zh-CN" altLang="en-US" sz="900"/>
              <a:t>    }</a:t>
            </a:r>
          </a:p>
          <a:p>
            <a:r>
              <a:rPr lang="zh-CN" altLang="en-US" sz="90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3365" y="197485"/>
            <a:ext cx="2898775" cy="521970"/>
          </a:xfrm>
          <a:prstGeom prst="rect">
            <a:avLst/>
          </a:prstGeom>
          <a:noFill/>
        </p:spPr>
        <p:txBody>
          <a:bodyPr wrap="square" rtlCol="0">
            <a:spAutoFit/>
          </a:bodyPr>
          <a:lstStyle/>
          <a:p>
            <a:r>
              <a:rPr lang="en-US" altLang="zh-CN" sz="2800"/>
              <a:t>Bloom filter</a:t>
            </a:r>
          </a:p>
        </p:txBody>
      </p:sp>
      <p:grpSp>
        <p:nvGrpSpPr>
          <p:cNvPr id="30" name="组合 29"/>
          <p:cNvGrpSpPr/>
          <p:nvPr/>
        </p:nvGrpSpPr>
        <p:grpSpPr>
          <a:xfrm>
            <a:off x="252095" y="3941445"/>
            <a:ext cx="5058410" cy="2524125"/>
            <a:chOff x="934" y="4907"/>
            <a:chExt cx="7966" cy="3975"/>
          </a:xfrm>
        </p:grpSpPr>
        <p:grpSp>
          <p:nvGrpSpPr>
            <p:cNvPr id="19" name="组合 18"/>
            <p:cNvGrpSpPr/>
            <p:nvPr/>
          </p:nvGrpSpPr>
          <p:grpSpPr>
            <a:xfrm>
              <a:off x="936" y="4907"/>
              <a:ext cx="7965" cy="1630"/>
              <a:chOff x="934" y="3374"/>
              <a:chExt cx="7965" cy="1630"/>
            </a:xfrm>
          </p:grpSpPr>
          <p:grpSp>
            <p:nvGrpSpPr>
              <p:cNvPr id="15" name="组合 14"/>
              <p:cNvGrpSpPr/>
              <p:nvPr/>
            </p:nvGrpSpPr>
            <p:grpSpPr>
              <a:xfrm>
                <a:off x="934" y="3374"/>
                <a:ext cx="3182" cy="1631"/>
                <a:chOff x="934" y="3374"/>
                <a:chExt cx="3182" cy="1631"/>
              </a:xfrm>
            </p:grpSpPr>
            <p:sp>
              <p:nvSpPr>
                <p:cNvPr id="7" name="流程图: 过程 6"/>
                <p:cNvSpPr/>
                <p:nvPr/>
              </p:nvSpPr>
              <p:spPr>
                <a:xfrm>
                  <a:off x="934" y="3374"/>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Filter</a:t>
                  </a:r>
                </a:p>
              </p:txBody>
            </p:sp>
            <p:sp>
              <p:nvSpPr>
                <p:cNvPr id="8" name="流程图: 过程 7"/>
                <p:cNvSpPr/>
                <p:nvPr/>
              </p:nvSpPr>
              <p:spPr>
                <a:xfrm>
                  <a:off x="934" y="3823"/>
                  <a:ext cx="3183" cy="1182"/>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t>+ Name(): string</a:t>
                  </a:r>
                </a:p>
                <a:p>
                  <a:pPr algn="l"/>
                  <a:r>
                    <a:rPr lang="en-US" altLang="zh-CN" sz="800"/>
                    <a:t>+ NewGenerator(): FilterGenerator</a:t>
                  </a:r>
                </a:p>
                <a:p>
                  <a:pPr algn="l"/>
                  <a:r>
                    <a:rPr lang="en-US" altLang="zh-CN" sz="800"/>
                    <a:t>+ Contains(filter: []byte, key: []byte): bool</a:t>
                  </a:r>
                </a:p>
              </p:txBody>
            </p:sp>
          </p:grpSp>
          <p:grpSp>
            <p:nvGrpSpPr>
              <p:cNvPr id="14" name="组合 13"/>
              <p:cNvGrpSpPr/>
              <p:nvPr/>
            </p:nvGrpSpPr>
            <p:grpSpPr>
              <a:xfrm>
                <a:off x="5717" y="3374"/>
                <a:ext cx="3182" cy="1630"/>
                <a:chOff x="5684" y="3374"/>
                <a:chExt cx="3182" cy="1630"/>
              </a:xfrm>
            </p:grpSpPr>
            <p:sp>
              <p:nvSpPr>
                <p:cNvPr id="11" name="流程图: 过程 10"/>
                <p:cNvSpPr/>
                <p:nvPr/>
              </p:nvSpPr>
              <p:spPr>
                <a:xfrm>
                  <a:off x="5684" y="3374"/>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bloomFilter</a:t>
                  </a:r>
                </a:p>
              </p:txBody>
            </p:sp>
            <p:sp>
              <p:nvSpPr>
                <p:cNvPr id="12" name="流程图: 过程 11"/>
                <p:cNvSpPr/>
                <p:nvPr/>
              </p:nvSpPr>
              <p:spPr>
                <a:xfrm>
                  <a:off x="5684" y="3823"/>
                  <a:ext cx="3183"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t>int</a:t>
                  </a:r>
                </a:p>
              </p:txBody>
            </p:sp>
            <p:sp>
              <p:nvSpPr>
                <p:cNvPr id="13" name="流程图: 过程 12"/>
                <p:cNvSpPr/>
                <p:nvPr/>
              </p:nvSpPr>
              <p:spPr>
                <a:xfrm>
                  <a:off x="5684" y="4272"/>
                  <a:ext cx="3183" cy="733"/>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sym typeface="+mn-ea"/>
                    </a:rPr>
                    <a:t>+ Name(): string</a:t>
                  </a:r>
                  <a:endParaRPr lang="en-US" altLang="zh-CN" sz="800"/>
                </a:p>
                <a:p>
                  <a:pPr algn="l"/>
                  <a:r>
                    <a:rPr lang="en-US" altLang="zh-CN" sz="800">
                      <a:sym typeface="+mn-ea"/>
                    </a:rPr>
                    <a:t>+ NewGenerator(): FilterGenerator</a:t>
                  </a:r>
                  <a:endParaRPr lang="en-US" altLang="zh-CN" sz="800"/>
                </a:p>
                <a:p>
                  <a:pPr algn="l"/>
                  <a:r>
                    <a:rPr lang="en-US" altLang="zh-CN" sz="800">
                      <a:sym typeface="+mn-ea"/>
                    </a:rPr>
                    <a:t>+ Contains(filter: []byte, key: []byte): bool</a:t>
                  </a:r>
                  <a:endParaRPr lang="en-US" altLang="zh-CN" sz="800"/>
                </a:p>
              </p:txBody>
            </p:sp>
          </p:grpSp>
          <p:cxnSp>
            <p:nvCxnSpPr>
              <p:cNvPr id="18" name="直接箭头连接符 17"/>
              <p:cNvCxnSpPr/>
              <p:nvPr/>
            </p:nvCxnSpPr>
            <p:spPr>
              <a:xfrm flipH="1" flipV="1">
                <a:off x="4116" y="4166"/>
                <a:ext cx="1467" cy="17"/>
              </a:xfrm>
              <a:prstGeom prst="straightConnector1">
                <a:avLst/>
              </a:prstGeom>
              <a:ln w="0">
                <a:solidFill>
                  <a:schemeClr val="tx1"/>
                </a:solidFill>
                <a:prstDash val="dash"/>
                <a:tailEnd type="triangle" w="sm" len="lg"/>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34" y="7102"/>
              <a:ext cx="7965" cy="1780"/>
              <a:chOff x="934" y="7102"/>
              <a:chExt cx="7965" cy="1780"/>
            </a:xfrm>
          </p:grpSpPr>
          <p:grpSp>
            <p:nvGrpSpPr>
              <p:cNvPr id="16" name="组合 15"/>
              <p:cNvGrpSpPr/>
              <p:nvPr/>
            </p:nvGrpSpPr>
            <p:grpSpPr>
              <a:xfrm>
                <a:off x="934" y="7102"/>
                <a:ext cx="3182" cy="1631"/>
                <a:chOff x="934" y="7102"/>
                <a:chExt cx="3182" cy="1631"/>
              </a:xfrm>
            </p:grpSpPr>
            <p:sp>
              <p:nvSpPr>
                <p:cNvPr id="9" name="流程图: 过程 8"/>
                <p:cNvSpPr/>
                <p:nvPr/>
              </p:nvSpPr>
              <p:spPr>
                <a:xfrm>
                  <a:off x="934" y="7102"/>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FilterGenerator</a:t>
                  </a:r>
                </a:p>
              </p:txBody>
            </p:sp>
            <p:sp>
              <p:nvSpPr>
                <p:cNvPr id="10" name="流程图: 过程 9"/>
                <p:cNvSpPr/>
                <p:nvPr/>
              </p:nvSpPr>
              <p:spPr>
                <a:xfrm>
                  <a:off x="934" y="7551"/>
                  <a:ext cx="3183" cy="1182"/>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t>+ Add(key: []byte)</a:t>
                  </a:r>
                </a:p>
                <a:p>
                  <a:pPr algn="l"/>
                  <a:r>
                    <a:rPr lang="en-US" altLang="zh-CN" sz="800"/>
                    <a:t>+ Generate(b: Buffer)</a:t>
                  </a:r>
                </a:p>
              </p:txBody>
            </p:sp>
          </p:grpSp>
          <p:grpSp>
            <p:nvGrpSpPr>
              <p:cNvPr id="27" name="组合 26"/>
              <p:cNvGrpSpPr/>
              <p:nvPr/>
            </p:nvGrpSpPr>
            <p:grpSpPr>
              <a:xfrm>
                <a:off x="5717" y="7102"/>
                <a:ext cx="3183" cy="1781"/>
                <a:chOff x="5717" y="7102"/>
                <a:chExt cx="3183" cy="1781"/>
              </a:xfrm>
            </p:grpSpPr>
            <p:grpSp>
              <p:nvGrpSpPr>
                <p:cNvPr id="23" name="组合 22"/>
                <p:cNvGrpSpPr/>
                <p:nvPr/>
              </p:nvGrpSpPr>
              <p:grpSpPr>
                <a:xfrm>
                  <a:off x="5717" y="7102"/>
                  <a:ext cx="3183" cy="1115"/>
                  <a:chOff x="934" y="7102"/>
                  <a:chExt cx="3183" cy="1115"/>
                </a:xfrm>
              </p:grpSpPr>
              <p:sp>
                <p:nvSpPr>
                  <p:cNvPr id="24" name="流程图: 过程 23"/>
                  <p:cNvSpPr/>
                  <p:nvPr/>
                </p:nvSpPr>
                <p:spPr>
                  <a:xfrm>
                    <a:off x="935" y="7102"/>
                    <a:ext cx="318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bloomFilterGenerator</a:t>
                    </a:r>
                  </a:p>
                </p:txBody>
              </p:sp>
              <p:sp>
                <p:nvSpPr>
                  <p:cNvPr id="25" name="流程图: 过程 24"/>
                  <p:cNvSpPr/>
                  <p:nvPr/>
                </p:nvSpPr>
                <p:spPr>
                  <a:xfrm>
                    <a:off x="934" y="7551"/>
                    <a:ext cx="3183" cy="6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t>- n: int</a:t>
                    </a:r>
                  </a:p>
                  <a:p>
                    <a:pPr algn="l"/>
                    <a:r>
                      <a:rPr lang="en-US" altLang="zh-CN" sz="800"/>
                      <a:t>- k: uint8</a:t>
                    </a:r>
                  </a:p>
                  <a:p>
                    <a:pPr algn="l"/>
                    <a:r>
                      <a:rPr lang="en-US" altLang="zh-CN" sz="800"/>
                      <a:t>- keyHashes: []uint32</a:t>
                    </a:r>
                  </a:p>
                </p:txBody>
              </p:sp>
            </p:grpSp>
            <p:sp>
              <p:nvSpPr>
                <p:cNvPr id="26" name="流程图: 过程 25"/>
                <p:cNvSpPr/>
                <p:nvPr/>
              </p:nvSpPr>
              <p:spPr>
                <a:xfrm>
                  <a:off x="5718" y="8217"/>
                  <a:ext cx="3183" cy="66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800"/>
                    <a:t>+ Add(key: []byte)</a:t>
                  </a:r>
                </a:p>
                <a:p>
                  <a:pPr algn="l"/>
                  <a:r>
                    <a:rPr lang="en-US" altLang="zh-CN" sz="800"/>
                    <a:t>+ Generate(b: Buffer)</a:t>
                  </a:r>
                </a:p>
              </p:txBody>
            </p:sp>
          </p:grpSp>
          <p:cxnSp>
            <p:nvCxnSpPr>
              <p:cNvPr id="28" name="直接箭头连接符 27"/>
              <p:cNvCxnSpPr>
                <a:endCxn id="10" idx="3"/>
              </p:cNvCxnSpPr>
              <p:nvPr/>
            </p:nvCxnSpPr>
            <p:spPr>
              <a:xfrm flipH="1">
                <a:off x="4117" y="7950"/>
                <a:ext cx="1416" cy="192"/>
              </a:xfrm>
              <a:prstGeom prst="straightConnector1">
                <a:avLst/>
              </a:prstGeom>
              <a:ln w="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sp>
        <p:nvSpPr>
          <p:cNvPr id="31" name="文本框 30"/>
          <p:cNvSpPr txBox="1"/>
          <p:nvPr/>
        </p:nvSpPr>
        <p:spPr>
          <a:xfrm>
            <a:off x="253365" y="871855"/>
            <a:ext cx="11218545" cy="2584450"/>
          </a:xfrm>
          <a:prstGeom prst="rect">
            <a:avLst/>
          </a:prstGeom>
          <a:noFill/>
        </p:spPr>
        <p:txBody>
          <a:bodyPr wrap="square" rtlCol="0">
            <a:spAutoFit/>
          </a:bodyPr>
          <a:lstStyle/>
          <a:p>
            <a:r>
              <a:rPr lang="zh-CN" altLang="en-US" dirty="0">
                <a:latin typeface="苹方-简" panose="020B0400000000000000" charset="-122"/>
                <a:ea typeface="苹方-简" panose="020B0400000000000000" charset="-122"/>
              </a:rPr>
              <a:t>布隆过滤器：假设这里有n个整数set，以及一个m位的bit数组，以及k个哈希函数。m[i]表示访问第i个bit位。</a:t>
            </a:r>
          </a:p>
          <a:p>
            <a:r>
              <a:rPr lang="zh-CN" altLang="en-US" dirty="0">
                <a:latin typeface="苹方-简" panose="020B0400000000000000" charset="-122"/>
                <a:ea typeface="苹方-简" panose="020B0400000000000000" charset="-122"/>
              </a:rPr>
              <a:t>关键三个参数：</a:t>
            </a:r>
            <a:r>
              <a:rPr lang="en-US" altLang="zh-CN" dirty="0">
                <a:latin typeface="苹方-简" panose="020B0400000000000000" charset="-122"/>
                <a:ea typeface="苹方-简" panose="020B0400000000000000" charset="-122"/>
              </a:rPr>
              <a:t>n-</a:t>
            </a:r>
            <a:r>
              <a:rPr lang="zh-CN" altLang="en-US" dirty="0">
                <a:latin typeface="苹方-简" panose="020B0400000000000000" charset="-122"/>
                <a:ea typeface="苹方-简" panose="020B0400000000000000" charset="-122"/>
              </a:rPr>
              <a:t>整数</a:t>
            </a:r>
            <a:r>
              <a:rPr lang="en-US" altLang="zh-CN" dirty="0">
                <a:latin typeface="苹方-简" panose="020B0400000000000000" charset="-122"/>
                <a:ea typeface="苹方-简" panose="020B0400000000000000" charset="-122"/>
              </a:rPr>
              <a:t>set</a:t>
            </a:r>
            <a:r>
              <a:rPr lang="zh-CN" altLang="en-US" dirty="0">
                <a:latin typeface="苹方-简" panose="020B0400000000000000" charset="-122"/>
                <a:ea typeface="苹方-简" panose="020B0400000000000000" charset="-122"/>
              </a:rPr>
              <a:t>个数；</a:t>
            </a:r>
            <a:r>
              <a:rPr lang="en-US" altLang="zh-CN" dirty="0">
                <a:latin typeface="苹方-简" panose="020B0400000000000000" charset="-122"/>
                <a:ea typeface="苹方-简" panose="020B0400000000000000" charset="-122"/>
              </a:rPr>
              <a:t>m-bit</a:t>
            </a:r>
            <a:r>
              <a:rPr lang="zh-CN" altLang="en-US" dirty="0">
                <a:latin typeface="苹方-简" panose="020B0400000000000000" charset="-122"/>
                <a:ea typeface="苹方-简" panose="020B0400000000000000" charset="-122"/>
              </a:rPr>
              <a:t>数组个数位；</a:t>
            </a:r>
            <a:r>
              <a:rPr lang="en-US" altLang="zh-CN" dirty="0">
                <a:latin typeface="苹方-简" panose="020B0400000000000000" charset="-122"/>
                <a:ea typeface="苹方-简" panose="020B0400000000000000" charset="-122"/>
              </a:rPr>
              <a:t>k-</a:t>
            </a:r>
            <a:r>
              <a:rPr lang="zh-CN" altLang="en-US" dirty="0">
                <a:latin typeface="苹方-简" panose="020B0400000000000000" charset="-122"/>
                <a:ea typeface="苹方-简" panose="020B0400000000000000" charset="-122"/>
              </a:rPr>
              <a:t>哈希函数的个数。</a:t>
            </a:r>
            <a:r>
              <a:rPr lang="en-US" altLang="zh-CN" dirty="0">
                <a:latin typeface="苹方-简" panose="020B0400000000000000" charset="-122"/>
                <a:ea typeface="苹方-简" panose="020B0400000000000000" charset="-122"/>
              </a:rPr>
              <a:t>f = m/n</a:t>
            </a:r>
            <a:r>
              <a:rPr lang="zh-CN" altLang="en-US" dirty="0">
                <a:latin typeface="苹方-简" panose="020B0400000000000000" charset="-122"/>
                <a:ea typeface="苹方-简" panose="020B0400000000000000" charset="-122"/>
              </a:rPr>
              <a:t>，表示</a:t>
            </a:r>
            <a:r>
              <a:rPr lang="en-US" altLang="zh-CN" dirty="0">
                <a:latin typeface="苹方-简" panose="020B0400000000000000" charset="-122"/>
                <a:ea typeface="苹方-简" panose="020B0400000000000000" charset="-122"/>
              </a:rPr>
              <a:t>1</a:t>
            </a:r>
            <a:r>
              <a:rPr lang="zh-CN" altLang="en-US" dirty="0">
                <a:latin typeface="苹方-简" panose="020B0400000000000000" charset="-122"/>
                <a:ea typeface="苹方-简" panose="020B0400000000000000" charset="-122"/>
              </a:rPr>
              <a:t>个</a:t>
            </a:r>
            <a:r>
              <a:rPr lang="en-US" altLang="zh-CN" dirty="0">
                <a:latin typeface="苹方-简" panose="020B0400000000000000" charset="-122"/>
                <a:ea typeface="苹方-简" panose="020B0400000000000000" charset="-122"/>
              </a:rPr>
              <a:t>key</a:t>
            </a:r>
            <a:r>
              <a:rPr lang="zh-CN" altLang="en-US" dirty="0">
                <a:latin typeface="苹方-简" panose="020B0400000000000000" charset="-122"/>
                <a:ea typeface="苹方-简" panose="020B0400000000000000" charset="-122"/>
              </a:rPr>
              <a:t>大约占多少个</a:t>
            </a:r>
            <a:r>
              <a:rPr lang="en-US" altLang="zh-CN" dirty="0">
                <a:latin typeface="苹方-简" panose="020B0400000000000000" charset="-122"/>
                <a:ea typeface="苹方-简" panose="020B0400000000000000" charset="-122"/>
              </a:rPr>
              <a:t>bit</a:t>
            </a:r>
            <a:r>
              <a:rPr lang="zh-CN" altLang="en-US" dirty="0">
                <a:latin typeface="苹方-简" panose="020B0400000000000000" charset="-122"/>
                <a:ea typeface="苹方-简" panose="020B0400000000000000" charset="-122"/>
              </a:rPr>
              <a:t>。</a:t>
            </a:r>
          </a:p>
          <a:p>
            <a:endParaRPr lang="zh-CN" altLang="en-US" dirty="0">
              <a:latin typeface="苹方-简" panose="020B0400000000000000" charset="-122"/>
              <a:ea typeface="苹方-简" panose="020B0400000000000000" charset="-122"/>
            </a:endParaRPr>
          </a:p>
          <a:p>
            <a:r>
              <a:rPr lang="en-US" altLang="zh-CN" dirty="0">
                <a:latin typeface="苹方-简" panose="020B0400000000000000" charset="-122"/>
                <a:ea typeface="苹方-简" panose="020B0400000000000000" charset="-122"/>
              </a:rPr>
              <a:t>Q</a:t>
            </a:r>
            <a:r>
              <a:rPr lang="zh-CN" altLang="en-US" dirty="0">
                <a:latin typeface="苹方-简" panose="020B0400000000000000" charset="-122"/>
                <a:ea typeface="苹方-简" panose="020B0400000000000000" charset="-122"/>
              </a:rPr>
              <a:t>：当</a:t>
            </a:r>
            <a:r>
              <a:rPr lang="en-US" altLang="zh-CN" dirty="0">
                <a:latin typeface="苹方-简" panose="020B0400000000000000" charset="-122"/>
                <a:ea typeface="苹方-简" panose="020B0400000000000000" charset="-122"/>
              </a:rPr>
              <a:t>n</a:t>
            </a:r>
            <a:r>
              <a:rPr lang="zh-CN" altLang="en-US" dirty="0">
                <a:latin typeface="苹方-简" panose="020B0400000000000000" charset="-122"/>
                <a:ea typeface="苹方-简" panose="020B0400000000000000" charset="-122"/>
              </a:rPr>
              <a:t>已知，</a:t>
            </a:r>
            <a:r>
              <a:rPr lang="en-US" altLang="zh-CN" dirty="0">
                <a:latin typeface="苹方-简" panose="020B0400000000000000" charset="-122"/>
                <a:ea typeface="苹方-简" panose="020B0400000000000000" charset="-122"/>
              </a:rPr>
              <a:t>m</a:t>
            </a:r>
            <a:r>
              <a:rPr lang="zh-CN" altLang="en-US" dirty="0">
                <a:latin typeface="苹方-简" panose="020B0400000000000000" charset="-122"/>
                <a:ea typeface="苹方-简" panose="020B0400000000000000" charset="-122"/>
              </a:rPr>
              <a:t>和</a:t>
            </a:r>
            <a:r>
              <a:rPr lang="en-US" altLang="zh-CN" dirty="0">
                <a:latin typeface="苹方-简" panose="020B0400000000000000" charset="-122"/>
                <a:ea typeface="苹方-简" panose="020B0400000000000000" charset="-122"/>
              </a:rPr>
              <a:t>k</a:t>
            </a:r>
            <a:r>
              <a:rPr lang="zh-CN" altLang="en-US" dirty="0">
                <a:latin typeface="苹方-简" panose="020B0400000000000000" charset="-122"/>
                <a:ea typeface="苹方-简" panose="020B0400000000000000" charset="-122"/>
              </a:rPr>
              <a:t>的值如何确定？</a:t>
            </a:r>
          </a:p>
          <a:p>
            <a:r>
              <a:rPr lang="en-US" altLang="zh-CN" dirty="0">
                <a:latin typeface="苹方-简" panose="020B0400000000000000" charset="-122"/>
                <a:ea typeface="苹方-简" panose="020B0400000000000000" charset="-122"/>
              </a:rPr>
              <a:t>A</a:t>
            </a:r>
            <a:r>
              <a:rPr lang="zh-CN" altLang="en-US" dirty="0">
                <a:latin typeface="苹方-简" panose="020B0400000000000000" charset="-122"/>
                <a:ea typeface="苹方-简" panose="020B0400000000000000" charset="-122"/>
              </a:rPr>
              <a:t>：</a:t>
            </a:r>
            <a:r>
              <a:rPr lang="en-US" altLang="zh-CN" dirty="0" err="1">
                <a:latin typeface="苹方-简" panose="020B0400000000000000" charset="-122"/>
                <a:ea typeface="苹方-简" panose="020B0400000000000000" charset="-122"/>
              </a:rPr>
              <a:t>在LevelDB中并没有去认真讨论m的个数。而是直接在filter的构造函数中指定m</a:t>
            </a:r>
            <a:r>
              <a:rPr lang="en-US" altLang="zh-CN" dirty="0">
                <a:latin typeface="苹方-简" panose="020B0400000000000000" charset="-122"/>
                <a:ea typeface="苹方-简" panose="020B0400000000000000" charset="-122"/>
              </a:rPr>
              <a:t>/</a:t>
            </a:r>
            <a:r>
              <a:rPr lang="en-US" altLang="zh-CN" dirty="0" err="1">
                <a:latin typeface="苹方-简" panose="020B0400000000000000" charset="-122"/>
                <a:ea typeface="苹方-简" panose="020B0400000000000000" charset="-122"/>
              </a:rPr>
              <a:t>n，然后得到最优的k值</a:t>
            </a:r>
            <a:r>
              <a:rPr lang="zh-CN" altLang="en-US" dirty="0">
                <a:latin typeface="苹方-简" panose="020B0400000000000000" charset="-122"/>
                <a:ea typeface="苹方-简" panose="020B0400000000000000" charset="-122"/>
              </a:rPr>
              <a:t>。                                   </a:t>
            </a:r>
            <a:r>
              <a:rPr lang="en-US" altLang="zh-CN" dirty="0">
                <a:latin typeface="苹方-简" panose="020B0400000000000000" charset="-122"/>
                <a:ea typeface="苹方-简" panose="020B0400000000000000" charset="-122"/>
              </a:rPr>
              <a:t>k = ln2· (m/n)</a:t>
            </a:r>
            <a:r>
              <a:rPr lang="en-US" altLang="zh-CN" dirty="0" err="1">
                <a:latin typeface="苹方-简" panose="020B0400000000000000" charset="-122"/>
                <a:ea typeface="苹方-简" panose="020B0400000000000000" charset="-122"/>
              </a:rPr>
              <a:t>时取得最优的哈希函数的个数</a:t>
            </a:r>
            <a:r>
              <a:rPr lang="en-US" altLang="zh-CN" dirty="0">
                <a:latin typeface="苹方-简" panose="020B0400000000000000" charset="-122"/>
                <a:ea typeface="苹方-简" panose="020B0400000000000000" charset="-122"/>
              </a:rPr>
              <a:t>。</a:t>
            </a:r>
            <a:r>
              <a:rPr lang="zh-CN" altLang="en-US" dirty="0">
                <a:latin typeface="苹方-简" panose="020B0400000000000000" charset="-122"/>
                <a:ea typeface="苹方-简" panose="020B0400000000000000" charset="-122"/>
              </a:rPr>
              <a:t>（数学）</a:t>
            </a:r>
            <a:endParaRPr lang="en-US" altLang="zh-CN" dirty="0">
              <a:latin typeface="苹方-简" panose="020B0400000000000000" charset="-122"/>
              <a:ea typeface="苹方-简" panose="020B0400000000000000" charset="-122"/>
            </a:endParaRPr>
          </a:p>
          <a:p>
            <a:endParaRPr lang="zh-CN" altLang="en-US" dirty="0">
              <a:latin typeface="苹方-简" panose="020B0400000000000000" charset="-122"/>
              <a:ea typeface="苹方-简" panose="020B0400000000000000" charset="-122"/>
            </a:endParaRPr>
          </a:p>
          <a:p>
            <a:endParaRPr lang="zh-CN" altLang="en-US" dirty="0">
              <a:latin typeface="苹方-简" panose="020B0400000000000000" charset="-122"/>
              <a:ea typeface="苹方-简" panose="020B0400000000000000" charset="-122"/>
            </a:endParaRPr>
          </a:p>
        </p:txBody>
      </p:sp>
      <p:grpSp>
        <p:nvGrpSpPr>
          <p:cNvPr id="75" name="组合 74"/>
          <p:cNvGrpSpPr/>
          <p:nvPr/>
        </p:nvGrpSpPr>
        <p:grpSpPr>
          <a:xfrm>
            <a:off x="6624320" y="3672205"/>
            <a:ext cx="5248910" cy="2974340"/>
            <a:chOff x="10432" y="5783"/>
            <a:chExt cx="8266" cy="4684"/>
          </a:xfrm>
        </p:grpSpPr>
        <p:grpSp>
          <p:nvGrpSpPr>
            <p:cNvPr id="40" name="组合 39"/>
            <p:cNvGrpSpPr/>
            <p:nvPr/>
          </p:nvGrpSpPr>
          <p:grpSpPr>
            <a:xfrm>
              <a:off x="10432" y="9392"/>
              <a:ext cx="4416" cy="500"/>
              <a:chOff x="10432" y="9392"/>
              <a:chExt cx="4416" cy="500"/>
            </a:xfrm>
          </p:grpSpPr>
          <p:sp>
            <p:nvSpPr>
              <p:cNvPr id="32" name="流程图: 过程 31"/>
              <p:cNvSpPr/>
              <p:nvPr/>
            </p:nvSpPr>
            <p:spPr>
              <a:xfrm>
                <a:off x="1153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过程 32"/>
              <p:cNvSpPr/>
              <p:nvPr/>
            </p:nvSpPr>
            <p:spPr>
              <a:xfrm>
                <a:off x="1208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过程 33"/>
              <p:cNvSpPr/>
              <p:nvPr/>
            </p:nvSpPr>
            <p:spPr>
              <a:xfrm>
                <a:off x="1098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过程 34"/>
              <p:cNvSpPr/>
              <p:nvPr/>
            </p:nvSpPr>
            <p:spPr>
              <a:xfrm>
                <a:off x="10432"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过程 35"/>
              <p:cNvSpPr/>
              <p:nvPr/>
            </p:nvSpPr>
            <p:spPr>
              <a:xfrm>
                <a:off x="1374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过程 36"/>
              <p:cNvSpPr/>
              <p:nvPr/>
            </p:nvSpPr>
            <p:spPr>
              <a:xfrm>
                <a:off x="1429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过程 37"/>
              <p:cNvSpPr/>
              <p:nvPr/>
            </p:nvSpPr>
            <p:spPr>
              <a:xfrm>
                <a:off x="1319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过程 38"/>
              <p:cNvSpPr/>
              <p:nvPr/>
            </p:nvSpPr>
            <p:spPr>
              <a:xfrm>
                <a:off x="12648" y="9392"/>
                <a:ext cx="550" cy="5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p:cNvSpPr txBox="1"/>
            <p:nvPr/>
          </p:nvSpPr>
          <p:spPr>
            <a:xfrm>
              <a:off x="11532" y="10033"/>
              <a:ext cx="3033" cy="434"/>
            </a:xfrm>
            <a:prstGeom prst="rect">
              <a:avLst/>
            </a:prstGeom>
            <a:noFill/>
          </p:spPr>
          <p:txBody>
            <a:bodyPr wrap="square" rtlCol="0">
              <a:spAutoFit/>
            </a:bodyPr>
            <a:lstStyle/>
            <a:p>
              <a:r>
                <a:rPr lang="en-US" altLang="zh-CN" sz="1200">
                  <a:latin typeface="苹方-简" panose="020B0400000000000000" charset="-122"/>
                  <a:ea typeface="苹方-简" panose="020B0400000000000000" charset="-122"/>
                </a:rPr>
                <a:t>m</a:t>
              </a:r>
              <a:r>
                <a:rPr lang="zh-CN" altLang="en-US" sz="1200">
                  <a:latin typeface="苹方-简" panose="020B0400000000000000" charset="-122"/>
                  <a:ea typeface="苹方-简" panose="020B0400000000000000" charset="-122"/>
                </a:rPr>
                <a:t>位</a:t>
              </a:r>
              <a:r>
                <a:rPr lang="en-US" altLang="zh-CN" sz="1200">
                  <a:latin typeface="苹方-简" panose="020B0400000000000000" charset="-122"/>
                  <a:ea typeface="苹方-简" panose="020B0400000000000000" charset="-122"/>
                </a:rPr>
                <a:t>bit</a:t>
              </a:r>
              <a:r>
                <a:rPr lang="zh-CN" altLang="en-US" sz="1200">
                  <a:latin typeface="苹方-简" panose="020B0400000000000000" charset="-122"/>
                  <a:ea typeface="苹方-简" panose="020B0400000000000000" charset="-122"/>
                </a:rPr>
                <a:t>数组</a:t>
              </a:r>
            </a:p>
          </p:txBody>
        </p:sp>
        <p:sp>
          <p:nvSpPr>
            <p:cNvPr id="42" name="流程图: 过程 41"/>
            <p:cNvSpPr/>
            <p:nvPr/>
          </p:nvSpPr>
          <p:spPr>
            <a:xfrm>
              <a:off x="10866"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h1</a:t>
              </a:r>
            </a:p>
          </p:txBody>
        </p:sp>
        <p:sp>
          <p:nvSpPr>
            <p:cNvPr id="43" name="流程图: 过程 42"/>
            <p:cNvSpPr/>
            <p:nvPr/>
          </p:nvSpPr>
          <p:spPr>
            <a:xfrm>
              <a:off x="12349"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h2</a:t>
              </a:r>
            </a:p>
          </p:txBody>
        </p:sp>
        <p:sp>
          <p:nvSpPr>
            <p:cNvPr id="44" name="流程图: 过程 43"/>
            <p:cNvSpPr/>
            <p:nvPr/>
          </p:nvSpPr>
          <p:spPr>
            <a:xfrm>
              <a:off x="14048" y="7118"/>
              <a:ext cx="517" cy="1284"/>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hk</a:t>
              </a:r>
            </a:p>
          </p:txBody>
        </p:sp>
        <p:sp>
          <p:nvSpPr>
            <p:cNvPr id="45" name="文本框 44"/>
            <p:cNvSpPr txBox="1"/>
            <p:nvPr/>
          </p:nvSpPr>
          <p:spPr>
            <a:xfrm>
              <a:off x="15666" y="7543"/>
              <a:ext cx="3033" cy="434"/>
            </a:xfrm>
            <a:prstGeom prst="rect">
              <a:avLst/>
            </a:prstGeom>
            <a:noFill/>
          </p:spPr>
          <p:txBody>
            <a:bodyPr wrap="square" rtlCol="0">
              <a:spAutoFit/>
            </a:bodyPr>
            <a:lstStyle/>
            <a:p>
              <a:r>
                <a:rPr lang="en-US" altLang="zh-CN" sz="1200">
                  <a:latin typeface="苹方-简" panose="020B0400000000000000" charset="-122"/>
                  <a:ea typeface="苹方-简" panose="020B0400000000000000" charset="-122"/>
                </a:rPr>
                <a:t>k</a:t>
              </a:r>
              <a:r>
                <a:rPr lang="zh-CN" altLang="en-US" sz="1200">
                  <a:latin typeface="苹方-简" panose="020B0400000000000000" charset="-122"/>
                  <a:ea typeface="苹方-简" panose="020B0400000000000000" charset="-122"/>
                </a:rPr>
                <a:t>个</a:t>
              </a:r>
              <a:r>
                <a:rPr lang="en-US" altLang="zh-CN" sz="1200">
                  <a:latin typeface="苹方-简" panose="020B0400000000000000" charset="-122"/>
                  <a:ea typeface="苹方-简" panose="020B0400000000000000" charset="-122"/>
                </a:rPr>
                <a:t>hash</a:t>
              </a:r>
              <a:r>
                <a:rPr lang="zh-CN" altLang="en-US" sz="1200">
                  <a:latin typeface="苹方-简" panose="020B0400000000000000" charset="-122"/>
                  <a:ea typeface="苹方-简" panose="020B0400000000000000" charset="-122"/>
                </a:rPr>
                <a:t>函数</a:t>
              </a:r>
            </a:p>
          </p:txBody>
        </p:sp>
        <p:sp>
          <p:nvSpPr>
            <p:cNvPr id="46" name="流程图: 过程 45"/>
            <p:cNvSpPr/>
            <p:nvPr/>
          </p:nvSpPr>
          <p:spPr>
            <a:xfrm>
              <a:off x="11816" y="5783"/>
              <a:ext cx="1716" cy="53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苹方-简" panose="020B0400000000000000" charset="-122"/>
                  <a:ea typeface="苹方-简" panose="020B0400000000000000" charset="-122"/>
                </a:rPr>
                <a:t>整数</a:t>
              </a:r>
              <a:r>
                <a:rPr lang="en-US" altLang="zh-CN" sz="1200">
                  <a:solidFill>
                    <a:schemeClr val="tx1"/>
                  </a:solidFill>
                  <a:latin typeface="苹方-简" panose="020B0400000000000000" charset="-122"/>
                  <a:ea typeface="苹方-简" panose="020B0400000000000000" charset="-122"/>
                </a:rPr>
                <a:t>n</a:t>
              </a:r>
            </a:p>
          </p:txBody>
        </p:sp>
        <p:cxnSp>
          <p:nvCxnSpPr>
            <p:cNvPr id="47" name="曲线连接符 46"/>
            <p:cNvCxnSpPr>
              <a:stCxn id="46" idx="2"/>
              <a:endCxn id="42" idx="0"/>
            </p:cNvCxnSpPr>
            <p:nvPr/>
          </p:nvCxnSpPr>
          <p:spPr>
            <a:xfrm rot="5400000">
              <a:off x="11498" y="5942"/>
              <a:ext cx="802" cy="1549"/>
            </a:xfrm>
            <a:prstGeom prst="curvedConnector3">
              <a:avLst>
                <a:gd name="adj1" fmla="val 49938"/>
              </a:avLst>
            </a:prstGeom>
            <a:ln w="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46" idx="2"/>
              <a:endCxn id="43" idx="0"/>
            </p:cNvCxnSpPr>
            <p:nvPr/>
          </p:nvCxnSpPr>
          <p:spPr>
            <a:xfrm rot="5400000">
              <a:off x="12240" y="6684"/>
              <a:ext cx="802" cy="66"/>
            </a:xfrm>
            <a:prstGeom prst="curvedConnector3">
              <a:avLst>
                <a:gd name="adj1" fmla="val 50000"/>
              </a:avLst>
            </a:prstGeom>
            <a:ln w="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8"/>
            <p:cNvCxnSpPr>
              <a:endCxn id="44" idx="0"/>
            </p:cNvCxnSpPr>
            <p:nvPr/>
          </p:nvCxnSpPr>
          <p:spPr>
            <a:xfrm>
              <a:off x="12666" y="6366"/>
              <a:ext cx="1641" cy="752"/>
            </a:xfrm>
            <a:prstGeom prst="curvedConnector2">
              <a:avLst/>
            </a:prstGeom>
            <a:ln w="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2" idx="2"/>
              <a:endCxn id="39" idx="0"/>
            </p:cNvCxnSpPr>
            <p:nvPr/>
          </p:nvCxnSpPr>
          <p:spPr>
            <a:xfrm>
              <a:off x="11125" y="8402"/>
              <a:ext cx="1798"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2"/>
              <a:endCxn id="34" idx="0"/>
            </p:cNvCxnSpPr>
            <p:nvPr/>
          </p:nvCxnSpPr>
          <p:spPr>
            <a:xfrm flipH="1">
              <a:off x="11257" y="8402"/>
              <a:ext cx="1351"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2"/>
              <a:endCxn id="38" idx="0"/>
            </p:cNvCxnSpPr>
            <p:nvPr/>
          </p:nvCxnSpPr>
          <p:spPr>
            <a:xfrm flipH="1">
              <a:off x="13473" y="8402"/>
              <a:ext cx="834" cy="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t>Bloom filter</a:t>
            </a:r>
          </a:p>
        </p:txBody>
      </p:sp>
      <p:sp>
        <p:nvSpPr>
          <p:cNvPr id="31" name="文本框 30"/>
          <p:cNvSpPr txBox="1"/>
          <p:nvPr/>
        </p:nvSpPr>
        <p:spPr>
          <a:xfrm>
            <a:off x="253365" y="871855"/>
            <a:ext cx="11218545" cy="2030095"/>
          </a:xfrm>
          <a:prstGeom prst="rect">
            <a:avLst/>
          </a:prstGeom>
          <a:noFill/>
        </p:spPr>
        <p:txBody>
          <a:bodyPr wrap="square" rtlCol="0">
            <a:spAutoFit/>
          </a:bodyPr>
          <a:lstStyle/>
          <a:p>
            <a:r>
              <a:rPr lang="en-US" altLang="zh-CN">
                <a:latin typeface="苹方-简" panose="020B0400000000000000" charset="-122"/>
                <a:ea typeface="苹方-简" panose="020B0400000000000000" charset="-122"/>
              </a:rPr>
              <a:t>Q</a:t>
            </a:r>
            <a:r>
              <a:rPr lang="zh-CN" altLang="en-US">
                <a:latin typeface="苹方-简" panose="020B0400000000000000" charset="-122"/>
                <a:ea typeface="苹方-简" panose="020B0400000000000000" charset="-122"/>
              </a:rPr>
              <a:t>：</a:t>
            </a:r>
            <a:r>
              <a:rPr lang="en-US" altLang="zh-CN">
                <a:latin typeface="苹方-简" panose="020B0400000000000000" charset="-122"/>
                <a:ea typeface="苹方-简" panose="020B0400000000000000" charset="-122"/>
              </a:rPr>
              <a:t>bloom filter</a:t>
            </a:r>
            <a:r>
              <a:rPr lang="zh-CN" altLang="en-US">
                <a:latin typeface="苹方-简" panose="020B0400000000000000" charset="-122"/>
                <a:ea typeface="苹方-简" panose="020B0400000000000000" charset="-122"/>
              </a:rPr>
              <a:t>里面，</a:t>
            </a:r>
            <a:r>
              <a:rPr lang="en-US" altLang="zh-CN">
                <a:latin typeface="苹方-简" panose="020B0400000000000000" charset="-122"/>
                <a:ea typeface="苹方-简" panose="020B0400000000000000" charset="-122"/>
              </a:rPr>
              <a:t>k</a:t>
            </a:r>
            <a:r>
              <a:rPr lang="zh-CN" altLang="en-US">
                <a:latin typeface="苹方-简" panose="020B0400000000000000" charset="-122"/>
                <a:ea typeface="苹方-简" panose="020B0400000000000000" charset="-122"/>
              </a:rPr>
              <a:t>个</a:t>
            </a:r>
            <a:r>
              <a:rPr lang="en-US" altLang="zh-CN">
                <a:latin typeface="苹方-简" panose="020B0400000000000000" charset="-122"/>
                <a:ea typeface="苹方-简" panose="020B0400000000000000" charset="-122"/>
              </a:rPr>
              <a:t>hash</a:t>
            </a:r>
            <a:r>
              <a:rPr lang="zh-CN" altLang="en-US">
                <a:latin typeface="苹方-简" panose="020B0400000000000000" charset="-122"/>
                <a:ea typeface="苹方-简" panose="020B0400000000000000" charset="-122"/>
              </a:rPr>
              <a:t>函数如何构造？</a:t>
            </a:r>
          </a:p>
          <a:p>
            <a:r>
              <a:rPr lang="en-US" altLang="zh-CN">
                <a:latin typeface="苹方-简" panose="020B0400000000000000" charset="-122"/>
                <a:ea typeface="苹方-简" panose="020B0400000000000000" charset="-122"/>
              </a:rPr>
              <a:t>A</a:t>
            </a:r>
            <a:r>
              <a:rPr lang="zh-CN" altLang="en-US">
                <a:latin typeface="苹方-简" panose="020B0400000000000000" charset="-122"/>
                <a:ea typeface="苹方-简" panose="020B0400000000000000" charset="-122"/>
              </a:rPr>
              <a:t>：</a:t>
            </a:r>
            <a:r>
              <a:rPr lang="en-US" altLang="zh-CN">
                <a:latin typeface="苹方-简" panose="020B0400000000000000" charset="-122"/>
                <a:ea typeface="苹方-简" panose="020B0400000000000000" charset="-122"/>
              </a:rPr>
              <a:t>LevelDB中并没有真正创建k个哈希函数。而是使用旧有的哈希值累加。</a:t>
            </a:r>
            <a:endParaRPr lang="zh-CN" altLang="en-US">
              <a:latin typeface="苹方-简" panose="020B0400000000000000" charset="-122"/>
              <a:ea typeface="苹方-简" panose="020B0400000000000000" charset="-122"/>
            </a:endParaRPr>
          </a:p>
          <a:p>
            <a:r>
              <a:rPr lang="zh-CN" altLang="en-US" sz="900">
                <a:latin typeface="苹方-简" panose="020B0400000000000000" charset="-122"/>
                <a:ea typeface="苹方-简" panose="020B0400000000000000" charset="-122"/>
              </a:rPr>
              <a:t>auto h = BloomHash(key[i]);</a:t>
            </a:r>
          </a:p>
          <a:p>
            <a:r>
              <a:rPr lang="zh-CN" altLang="en-US" sz="900">
                <a:latin typeface="苹方-简" panose="020B0400000000000000" charset="-122"/>
                <a:ea typeface="苹方-简" panose="020B0400000000000000" charset="-122"/>
              </a:rPr>
              <a:t>auto delta = (h &gt;&gt; 17) | (h &lt;&lt; 15);</a:t>
            </a:r>
          </a:p>
          <a:p>
            <a:r>
              <a:rPr lang="zh-CN" altLang="en-US" sz="900">
                <a:latin typeface="苹方-简" panose="020B0400000000000000" charset="-122"/>
                <a:ea typeface="苹方-简" panose="020B0400000000000000" charset="-122"/>
              </a:rPr>
              <a:t>for (int i = 0; i &lt; k; i++) {</a:t>
            </a:r>
          </a:p>
          <a:p>
            <a:r>
              <a:rPr lang="zh-CN" altLang="en-US" sz="900">
                <a:latin typeface="苹方-简" panose="020B0400000000000000" charset="-122"/>
                <a:ea typeface="苹方-简" panose="020B0400000000000000" charset="-122"/>
              </a:rPr>
              <a:t>    h += delta;</a:t>
            </a:r>
          </a:p>
          <a:p>
            <a:r>
              <a:rPr lang="zh-CN" altLang="en-US" sz="900">
                <a:latin typeface="苹方-简" panose="020B0400000000000000" charset="-122"/>
                <a:ea typeface="苹方-简" panose="020B0400000000000000" charset="-122"/>
              </a:rPr>
              <a:t>}</a:t>
            </a:r>
          </a:p>
          <a:p>
            <a:endParaRPr lang="zh-CN" altLang="en-US" sz="900">
              <a:latin typeface="苹方-简" panose="020B0400000000000000" charset="-122"/>
              <a:ea typeface="苹方-简" panose="020B0400000000000000" charset="-122"/>
            </a:endParaRPr>
          </a:p>
          <a:p>
            <a:r>
              <a:rPr lang="zh-CN" altLang="en-US">
                <a:latin typeface="苹方-简" panose="020B0400000000000000" charset="-122"/>
                <a:ea typeface="苹方-简" panose="020B0400000000000000" charset="-122"/>
              </a:rPr>
              <a:t>所以这里并没有写k个哈希函数。而是使用了最原始的h哈希值位移来得到。(h &gt;&gt; 17) | (h &lt;&lt; 15);，累加delta得到下一次hash值。</a:t>
            </a:r>
          </a:p>
        </p:txBody>
      </p:sp>
      <p:grpSp>
        <p:nvGrpSpPr>
          <p:cNvPr id="12" name="组合 11"/>
          <p:cNvGrpSpPr/>
          <p:nvPr/>
        </p:nvGrpSpPr>
        <p:grpSpPr>
          <a:xfrm>
            <a:off x="253365" y="3926205"/>
            <a:ext cx="10825480" cy="2581090"/>
            <a:chOff x="399" y="6183"/>
            <a:chExt cx="17048" cy="2051"/>
          </a:xfrm>
        </p:grpSpPr>
        <p:sp>
          <p:nvSpPr>
            <p:cNvPr id="6" name="流程图: 过程 5"/>
            <p:cNvSpPr/>
            <p:nvPr/>
          </p:nvSpPr>
          <p:spPr>
            <a:xfrm>
              <a:off x="1331" y="6183"/>
              <a:ext cx="2701"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bloomFilter</a:t>
              </a:r>
            </a:p>
          </p:txBody>
        </p:sp>
        <p:sp>
          <p:nvSpPr>
            <p:cNvPr id="7" name="文本框 6"/>
            <p:cNvSpPr txBox="1"/>
            <p:nvPr/>
          </p:nvSpPr>
          <p:spPr>
            <a:xfrm>
              <a:off x="399" y="7147"/>
              <a:ext cx="5931" cy="953"/>
            </a:xfrm>
            <a:prstGeom prst="rect">
              <a:avLst/>
            </a:prstGeom>
            <a:noFill/>
          </p:spPr>
          <p:txBody>
            <a:bodyPr wrap="square" rtlCol="0">
              <a:spAutoFit/>
            </a:bodyPr>
            <a:lstStyle/>
            <a:p>
              <a:r>
                <a:rPr lang="en-US" altLang="zh-CN" sz="1200">
                  <a:latin typeface="苹方-简" panose="020B0400000000000000" charset="-122"/>
                  <a:ea typeface="苹方-简" panose="020B0400000000000000" charset="-122"/>
                </a:rPr>
                <a:t>Name</a:t>
              </a:r>
              <a:r>
                <a:rPr lang="zh-CN" altLang="en-US" sz="1200">
                  <a:latin typeface="苹方-简" panose="020B0400000000000000" charset="-122"/>
                  <a:ea typeface="苹方-简" panose="020B0400000000000000" charset="-122"/>
                </a:rPr>
                <a:t>：名字</a:t>
              </a:r>
            </a:p>
            <a:p>
              <a:r>
                <a:rPr lang="en-US" altLang="zh-CN" sz="1200">
                  <a:latin typeface="苹方-简" panose="020B0400000000000000" charset="-122"/>
                  <a:ea typeface="苹方-简" panose="020B0400000000000000" charset="-122"/>
                </a:rPr>
                <a:t>Contains</a:t>
              </a:r>
              <a:r>
                <a:rPr lang="zh-CN" altLang="en-US" sz="1200">
                  <a:latin typeface="苹方-简" panose="020B0400000000000000" charset="-122"/>
                  <a:ea typeface="苹方-简" panose="020B0400000000000000" charset="-122"/>
                </a:rPr>
                <a:t>：</a:t>
              </a:r>
              <a:r>
                <a:rPr sz="1200">
                  <a:latin typeface="苹方-简" panose="020B0400000000000000" charset="-122"/>
                  <a:ea typeface="苹方-简" panose="020B0400000000000000" charset="-122"/>
                </a:rPr>
                <a:t>用来判断指定的key是否存在</a:t>
              </a:r>
              <a:r>
                <a:rPr lang="zh-CN" sz="1200">
                  <a:latin typeface="苹方-简" panose="020B0400000000000000" charset="-122"/>
                  <a:ea typeface="苹方-简" panose="020B0400000000000000" charset="-122"/>
                </a:rPr>
                <a:t>；</a:t>
              </a:r>
              <a:endParaRPr sz="1200">
                <a:latin typeface="苹方-简" panose="020B0400000000000000" charset="-122"/>
                <a:ea typeface="苹方-简" panose="020B0400000000000000" charset="-122"/>
              </a:endParaRPr>
            </a:p>
            <a:p>
              <a:r>
                <a:rPr lang="en-US" altLang="zh-CN" sz="1200">
                  <a:latin typeface="苹方-简" panose="020B0400000000000000" charset="-122"/>
                  <a:ea typeface="苹方-简" panose="020B0400000000000000" charset="-122"/>
                </a:rPr>
                <a:t>NewGenerator</a:t>
              </a:r>
              <a:r>
                <a:rPr lang="zh-CN" altLang="en-US" sz="1200">
                  <a:latin typeface="苹方-简" panose="020B0400000000000000" charset="-122"/>
                  <a:ea typeface="苹方-简" panose="020B0400000000000000" charset="-122"/>
                </a:rPr>
                <a:t>：构造一个</a:t>
              </a:r>
              <a:r>
                <a:rPr lang="en-US" altLang="zh-CN" sz="1200">
                  <a:latin typeface="苹方-简" panose="020B0400000000000000" charset="-122"/>
                  <a:ea typeface="苹方-简" panose="020B0400000000000000" charset="-122"/>
                </a:rPr>
                <a:t>bloomFilterGenerator,返回的generator中可以添加新的key信息，调用generate函数时，将所有的key构建成一个位数组写在指定的位置。</a:t>
              </a:r>
            </a:p>
          </p:txBody>
        </p:sp>
        <p:sp>
          <p:nvSpPr>
            <p:cNvPr id="8" name="流程图: 过程 7"/>
            <p:cNvSpPr/>
            <p:nvPr/>
          </p:nvSpPr>
          <p:spPr>
            <a:xfrm>
              <a:off x="8097" y="6183"/>
              <a:ext cx="3200"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bloomFilterGenerator</a:t>
              </a:r>
            </a:p>
          </p:txBody>
        </p:sp>
        <p:sp>
          <p:nvSpPr>
            <p:cNvPr id="9" name="文本框 8"/>
            <p:cNvSpPr txBox="1"/>
            <p:nvPr/>
          </p:nvSpPr>
          <p:spPr>
            <a:xfrm>
              <a:off x="7249" y="7135"/>
              <a:ext cx="5931" cy="1099"/>
            </a:xfrm>
            <a:prstGeom prst="rect">
              <a:avLst/>
            </a:prstGeom>
            <a:noFill/>
          </p:spPr>
          <p:txBody>
            <a:bodyPr wrap="square" rtlCol="0">
              <a:spAutoFit/>
            </a:bodyPr>
            <a:lstStyle/>
            <a:p>
              <a:r>
                <a:rPr lang="en-US" altLang="zh-CN" sz="1200">
                  <a:latin typeface="苹方-简" panose="020B0400000000000000" charset="-122"/>
                  <a:ea typeface="苹方-简" panose="020B0400000000000000" charset="-122"/>
                </a:rPr>
                <a:t>Add</a:t>
              </a:r>
              <a:r>
                <a:rPr lang="zh-CN" altLang="en-US" sz="1200">
                  <a:latin typeface="苹方-简" panose="020B0400000000000000" charset="-122"/>
                  <a:ea typeface="苹方-简" panose="020B0400000000000000" charset="-122"/>
                </a:rPr>
                <a:t>：只是简单地将key的哈希散列值存储在一个整型数组中；</a:t>
              </a:r>
            </a:p>
            <a:p>
              <a:r>
                <a:rPr lang="en-US" altLang="zh-CN" sz="1200">
                  <a:latin typeface="苹方-简" panose="020B0400000000000000" charset="-122"/>
                  <a:ea typeface="苹方-简" panose="020B0400000000000000" charset="-122"/>
                </a:rPr>
                <a:t>Generate(b Buffer)</a:t>
              </a:r>
              <a:r>
                <a:rPr lang="zh-CN" altLang="en-US" sz="1200">
                  <a:latin typeface="苹方-简" panose="020B0400000000000000" charset="-122"/>
                  <a:ea typeface="苹方-简" panose="020B0400000000000000" charset="-122"/>
                </a:rPr>
                <a:t>：</a:t>
              </a:r>
              <a:r>
                <a:rPr sz="1200">
                  <a:latin typeface="苹方-简" panose="020B0400000000000000" charset="-122"/>
                  <a:ea typeface="苹方-简" panose="020B0400000000000000" charset="-122"/>
                </a:rPr>
                <a:t>将之前一段时间内所有添加的key信息用来构建一个位数组，该位数组中包含了所有key的存在信息。位数组的大小为用户指定的每个key所分配的位数 乘以 key的个数。位数组的最末尾用来存储k的大小。</a:t>
              </a:r>
            </a:p>
          </p:txBody>
        </p:sp>
        <p:sp>
          <p:nvSpPr>
            <p:cNvPr id="10" name="流程图: 过程 9"/>
            <p:cNvSpPr/>
            <p:nvPr/>
          </p:nvSpPr>
          <p:spPr>
            <a:xfrm>
              <a:off x="14247" y="6183"/>
              <a:ext cx="3200" cy="59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Buffer</a:t>
              </a:r>
            </a:p>
          </p:txBody>
        </p:sp>
      </p:grpSp>
      <p:sp>
        <p:nvSpPr>
          <p:cNvPr id="11" name="文本框 10"/>
          <p:cNvSpPr txBox="1"/>
          <p:nvPr/>
        </p:nvSpPr>
        <p:spPr>
          <a:xfrm>
            <a:off x="9046845" y="5415915"/>
            <a:ext cx="3766185" cy="645160"/>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Alloc(n int) []byte</a:t>
            </a:r>
          </a:p>
          <a:p>
            <a:r>
              <a:rPr lang="zh-CN" altLang="en-US" sz="1200">
                <a:latin typeface="苹方-简" panose="020B0400000000000000" charset="-122"/>
                <a:ea typeface="苹方-简" panose="020B0400000000000000" charset="-122"/>
              </a:rPr>
              <a:t>Write(p []byte) (n int, err error)</a:t>
            </a:r>
          </a:p>
          <a:p>
            <a:r>
              <a:rPr lang="zh-CN" altLang="en-US" sz="1200">
                <a:latin typeface="苹方-简" panose="020B0400000000000000" charset="-122"/>
                <a:ea typeface="苹方-简" panose="020B0400000000000000" charset="-122"/>
              </a:rPr>
              <a:t>WriteByte(c byte) error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396049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Compaction</a:t>
            </a:r>
            <a:r>
              <a:rPr lang="zh-CN" altLang="en-US" sz="2800">
                <a:latin typeface="苹方-简" panose="020B0400000000000000" charset="-122"/>
                <a:ea typeface="苹方-简" panose="020B0400000000000000" charset="-122"/>
              </a:rPr>
              <a:t>的作用</a:t>
            </a:r>
          </a:p>
        </p:txBody>
      </p:sp>
      <p:sp>
        <p:nvSpPr>
          <p:cNvPr id="4" name="文本框 3"/>
          <p:cNvSpPr txBox="1"/>
          <p:nvPr/>
        </p:nvSpPr>
        <p:spPr>
          <a:xfrm>
            <a:off x="265430" y="719455"/>
            <a:ext cx="11661140" cy="6000750"/>
          </a:xfrm>
          <a:prstGeom prst="rect">
            <a:avLst/>
          </a:prstGeom>
          <a:noFill/>
        </p:spPr>
        <p:txBody>
          <a:bodyPr wrap="square" rtlCol="0">
            <a:spAutoFit/>
          </a:bodyPr>
          <a:lstStyle/>
          <a:p>
            <a:r>
              <a:rPr lang="en-US" altLang="zh-CN" sz="1400" b="1" dirty="0">
                <a:latin typeface="苹方-简" panose="020B0400000000000000" charset="-122"/>
                <a:ea typeface="苹方-简" panose="020B0400000000000000" charset="-122"/>
              </a:rPr>
              <a:t>1. </a:t>
            </a:r>
            <a:r>
              <a:rPr lang="zh-CN" altLang="en-US" sz="1400" b="1" dirty="0">
                <a:latin typeface="苹方-简" panose="020B0400000000000000" charset="-122"/>
                <a:ea typeface="苹方-简" panose="020B0400000000000000" charset="-122"/>
              </a:rPr>
              <a:t>数据持久化</a:t>
            </a:r>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leveldb是典型的LSM树实现，因此需要对内存中的数据进行持久化。一次内存数据的持久化过程，在leveldb中称为</a:t>
            </a:r>
            <a:r>
              <a:rPr lang="zh-CN" altLang="en-US" sz="1200" b="1" dirty="0">
                <a:latin typeface="苹方-简" panose="020B0400000000000000" charset="-122"/>
                <a:ea typeface="苹方-简" panose="020B0400000000000000" charset="-122"/>
              </a:rPr>
              <a:t>Minor Compaction</a:t>
            </a:r>
            <a:r>
              <a:rPr lang="zh-CN" altLang="en-US" sz="1200" dirty="0">
                <a:latin typeface="苹方-简" panose="020B0400000000000000" charset="-122"/>
                <a:ea typeface="苹方-简" panose="020B0400000000000000" charset="-122"/>
              </a:rPr>
              <a:t>。</a:t>
            </a:r>
          </a:p>
          <a:p>
            <a:r>
              <a:rPr lang="zh-CN" altLang="en-US" sz="1200" dirty="0">
                <a:latin typeface="苹方-简" panose="020B0400000000000000" charset="-122"/>
                <a:ea typeface="苹方-简" panose="020B0400000000000000" charset="-122"/>
              </a:rPr>
              <a:t>一次minor compaction的产出是一个0层的sstable文件，其中包含了所有的内存数据。但是若干个0层文件中是可能存在数据overlap的。</a:t>
            </a:r>
          </a:p>
          <a:p>
            <a:endParaRPr lang="zh-CN" altLang="en-US" sz="1200" dirty="0">
              <a:latin typeface="苹方-简" panose="020B0400000000000000" charset="-122"/>
              <a:ea typeface="苹方-简" panose="020B0400000000000000" charset="-122"/>
            </a:endParaRPr>
          </a:p>
          <a:p>
            <a:r>
              <a:rPr lang="en-US" altLang="zh-CN" sz="1400" b="1" dirty="0">
                <a:latin typeface="苹方-简" panose="020B0400000000000000" charset="-122"/>
                <a:ea typeface="苹方-简" panose="020B0400000000000000" charset="-122"/>
              </a:rPr>
              <a:t>2. </a:t>
            </a:r>
            <a:r>
              <a:rPr lang="zh-CN" altLang="en-US" sz="1400" b="1" dirty="0">
                <a:latin typeface="苹方-简" panose="020B0400000000000000" charset="-122"/>
                <a:ea typeface="苹方-简" panose="020B0400000000000000" charset="-122"/>
              </a:rPr>
              <a:t>提高读写效率</a:t>
            </a:r>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正如上面提到提到，leveldb是一个写效率十分高的存储引擎，存储的过程非常简单，只需要一次顺序的文件写和一个时间复杂度为O(log n)的内存操作即可。</a:t>
            </a:r>
          </a:p>
          <a:p>
            <a:r>
              <a:rPr lang="zh-CN" altLang="en-US" sz="1200" dirty="0">
                <a:latin typeface="苹方-简" panose="020B0400000000000000" charset="-122"/>
                <a:ea typeface="苹方-简" panose="020B0400000000000000" charset="-122"/>
              </a:rPr>
              <a:t>相比来说，leveldb的读操作就复杂不少。首先一到两次读操作需要进行一个复杂度为O(log n)的查询操作。若没有在内存中命中数据，则需要在按照数据的新旧程度在0层文件中依次进行查找遍历。由于0层文件中可能存在overlap，因此在最差情况下，可能需要遍历所有的文件。</a:t>
            </a:r>
          </a:p>
          <a:p>
            <a:r>
              <a:rPr lang="zh-CN" altLang="en-US" sz="1200" dirty="0">
                <a:latin typeface="苹方-简" panose="020B0400000000000000" charset="-122"/>
                <a:ea typeface="苹方-简" panose="020B0400000000000000" charset="-122"/>
              </a:rPr>
              <a:t>假设leveldb中就是以这样的方式进行数据维护，那么随着运行时间的增长，0层的文件个数会越来越多，在最差的情况下，查询一个数据需要遍历所有的数据文件，这显然是不可接受的。因此leveldb设计了一个*Major Compaction*的过程，将0层中的文件合并为若干个没有数据重叠的1层文件。</a:t>
            </a:r>
          </a:p>
          <a:p>
            <a:r>
              <a:rPr lang="zh-CN" altLang="en-US" sz="1200" dirty="0">
                <a:latin typeface="苹方-简" panose="020B0400000000000000" charset="-122"/>
                <a:ea typeface="苹方-简" panose="020B0400000000000000" charset="-122"/>
              </a:rPr>
              <a:t>对于没有数据重叠的文件，一次查找过程就可以进行优化，最多只需要一个文件的遍历即可完成。因此，leveldb设计compaction的目的之一就是为了提高读取的效率。</a:t>
            </a:r>
          </a:p>
          <a:p>
            <a:endParaRPr lang="zh-CN" altLang="en-US" sz="1200" dirty="0">
              <a:latin typeface="苹方-简" panose="020B0400000000000000" charset="-122"/>
              <a:ea typeface="苹方-简" panose="020B0400000000000000" charset="-122"/>
            </a:endParaRPr>
          </a:p>
          <a:p>
            <a:r>
              <a:rPr lang="en-US" altLang="zh-CN" sz="1400" b="1" dirty="0">
                <a:latin typeface="苹方-简" panose="020B0400000000000000" charset="-122"/>
                <a:ea typeface="苹方-简" panose="020B0400000000000000" charset="-122"/>
              </a:rPr>
              <a:t>3. </a:t>
            </a:r>
            <a:r>
              <a:rPr lang="zh-CN" altLang="en-US" sz="1400" b="1" dirty="0">
                <a:latin typeface="苹方-简" panose="020B0400000000000000" charset="-122"/>
                <a:ea typeface="苹方-简" panose="020B0400000000000000" charset="-122"/>
              </a:rPr>
              <a:t>平衡读写差异</a:t>
            </a:r>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有了minor compaction和major compaction，所有的数据在后台都会被规定的次序进行整合。但是一次major compaction的过程其本质是一个多路归并的过程，既有大量的磁盘读开销，也有大量的磁盘写开销，显然这是一个严重的性能瓶颈。</a:t>
            </a:r>
          </a:p>
          <a:p>
            <a:r>
              <a:rPr lang="zh-CN" altLang="en-US" sz="1200" dirty="0">
                <a:latin typeface="苹方-简" panose="020B0400000000000000" charset="-122"/>
                <a:ea typeface="苹方-简" panose="020B0400000000000000" charset="-122"/>
              </a:rPr>
              <a:t>但是当用户写入的速度始终大于major compaction的速度时，就会导致0层的文件数量还是不断上升，用户的读取效率持续下降。所以leveldb中规定：</a:t>
            </a:r>
          </a:p>
          <a:p>
            <a:pPr marL="171450" indent="-171450">
              <a:buFont typeface="Arial" panose="020B0604020202090204" pitchFamily="34" charset="0"/>
              <a:buChar char="•"/>
            </a:pPr>
            <a:r>
              <a:rPr lang="zh-CN" altLang="en-US" sz="1200" dirty="0">
                <a:latin typeface="苹方-简" panose="020B0400000000000000" charset="-122"/>
                <a:ea typeface="苹方-简" panose="020B0400000000000000" charset="-122"/>
              </a:rPr>
              <a:t>当0层文件数量超过SlowdownTrigger（</a:t>
            </a:r>
            <a:r>
              <a:rPr lang="en-US" altLang="zh-CN" sz="1200" dirty="0">
                <a:latin typeface="苹方-简" panose="020B0400000000000000" charset="-122"/>
                <a:ea typeface="苹方-简" panose="020B0400000000000000" charset="-122"/>
              </a:rPr>
              <a:t>8</a:t>
            </a:r>
            <a:r>
              <a:rPr lang="zh-CN" altLang="en-US" sz="1200" dirty="0">
                <a:latin typeface="苹方-简" panose="020B0400000000000000" charset="-122"/>
                <a:ea typeface="苹方-简" panose="020B0400000000000000" charset="-122"/>
              </a:rPr>
              <a:t>）时，写入的速度主要减慢，</a:t>
            </a:r>
            <a:r>
              <a:rPr lang="en-US" altLang="zh-CN" sz="1200" dirty="0">
                <a:latin typeface="苹方-简" panose="020B0400000000000000" charset="-122"/>
                <a:ea typeface="苹方-简" panose="020B0400000000000000" charset="-122"/>
              </a:rPr>
              <a:t>sleep</a:t>
            </a:r>
            <a:r>
              <a:rPr lang="zh-CN" altLang="en-US" sz="1200" dirty="0">
                <a:latin typeface="苹方-简" panose="020B0400000000000000" charset="-122"/>
                <a:ea typeface="苹方-简" panose="020B0400000000000000" charset="-122"/>
              </a:rPr>
              <a:t> </a:t>
            </a:r>
            <a:r>
              <a:rPr lang="en-US" altLang="zh-CN" sz="1200" dirty="0">
                <a:latin typeface="苹方-简" panose="020B0400000000000000" charset="-122"/>
                <a:ea typeface="苹方-简" panose="020B0400000000000000" charset="-122"/>
              </a:rPr>
              <a:t>1s</a:t>
            </a:r>
            <a:r>
              <a:rPr lang="zh-CN" altLang="en-US" sz="1200" dirty="0">
                <a:latin typeface="苹方-简" panose="020B0400000000000000" charset="-122"/>
                <a:ea typeface="苹方-简" panose="020B0400000000000000" charset="-122"/>
              </a:rPr>
              <a:t>；</a:t>
            </a:r>
          </a:p>
          <a:p>
            <a:pPr marL="171450" indent="-171450">
              <a:buFont typeface="Arial" panose="020B0604020202090204" pitchFamily="34" charset="0"/>
              <a:buChar char="•"/>
            </a:pPr>
            <a:r>
              <a:rPr lang="zh-CN" altLang="en-US" sz="1200" dirty="0">
                <a:latin typeface="苹方-简" panose="020B0400000000000000" charset="-122"/>
                <a:ea typeface="苹方-简" panose="020B0400000000000000" charset="-122"/>
              </a:rPr>
              <a:t>当0层文件数量超过PauseTrigger（</a:t>
            </a:r>
            <a:r>
              <a:rPr lang="en-US" altLang="zh-CN" sz="1200" dirty="0">
                <a:latin typeface="苹方-简" panose="020B0400000000000000" charset="-122"/>
                <a:ea typeface="苹方-简" panose="020B0400000000000000" charset="-122"/>
              </a:rPr>
              <a:t>12</a:t>
            </a:r>
            <a:r>
              <a:rPr lang="zh-CN" altLang="en-US" sz="1200" dirty="0">
                <a:latin typeface="苹方-简" panose="020B0400000000000000" charset="-122"/>
                <a:ea typeface="苹方-简" panose="020B0400000000000000" charset="-122"/>
              </a:rPr>
              <a:t>）时，写入暂停，直至Major Compaction完成；</a:t>
            </a:r>
          </a:p>
          <a:p>
            <a:r>
              <a:rPr lang="zh-CN" altLang="en-US" sz="1200" dirty="0">
                <a:latin typeface="苹方-简" panose="020B0400000000000000" charset="-122"/>
                <a:ea typeface="苹方-简" panose="020B0400000000000000" charset="-122"/>
              </a:rPr>
              <a:t>故compaction也可以起到平衡读写差异的作用。</a:t>
            </a:r>
          </a:p>
          <a:p>
            <a:endParaRPr lang="zh-CN" altLang="en-US" sz="1200" dirty="0">
              <a:latin typeface="苹方-简" panose="020B0400000000000000" charset="-122"/>
              <a:ea typeface="苹方-简" panose="020B0400000000000000" charset="-122"/>
            </a:endParaRPr>
          </a:p>
          <a:p>
            <a:r>
              <a:rPr lang="en-US" altLang="zh-CN" sz="1400" b="1" dirty="0">
                <a:latin typeface="苹方-简" panose="020B0400000000000000" charset="-122"/>
                <a:ea typeface="苹方-简" panose="020B0400000000000000" charset="-122"/>
              </a:rPr>
              <a:t>4. </a:t>
            </a:r>
            <a:r>
              <a:rPr lang="zh-CN" altLang="en-US" sz="1400" b="1" dirty="0">
                <a:latin typeface="苹方-简" panose="020B0400000000000000" charset="-122"/>
                <a:ea typeface="苹方-简" panose="020B0400000000000000" charset="-122"/>
              </a:rPr>
              <a:t>整理数据</a:t>
            </a:r>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leveldb的每一条数据项都有一个版本信息，标识着这条数据的新旧程度。这也就意味着同样一个key，在leveldb中可能存在着多条数据项，且每个数据项包含了不同版本的内容。</a:t>
            </a:r>
          </a:p>
          <a:p>
            <a:endParaRPr lang="zh-CN" altLang="en-US" sz="1200" dirty="0">
              <a:latin typeface="苹方-简" panose="020B0400000000000000" charset="-122"/>
              <a:ea typeface="苹方-简" panose="020B0400000000000000" charset="-122"/>
            </a:endParaRPr>
          </a:p>
          <a:p>
            <a:r>
              <a:rPr lang="zh-CN" altLang="en-US" sz="1200" dirty="0">
                <a:latin typeface="苹方-简" panose="020B0400000000000000" charset="-122"/>
                <a:ea typeface="苹方-简" panose="020B0400000000000000" charset="-122"/>
              </a:rPr>
              <a:t>为了尽量减少数据集所占用的磁盘空间大小，leveldb在major compaction的过程中，对不同版本的数据项进行合并。</a:t>
            </a:r>
          </a:p>
          <a:p>
            <a:endParaRPr lang="zh-CN" altLang="en-US" sz="1200" dirty="0">
              <a:latin typeface="苹方-简" panose="020B0400000000000000" charset="-122"/>
              <a:ea typeface="苹方-简" panose="020B0400000000000000" charset="-122"/>
            </a:endParaRPr>
          </a:p>
          <a:p>
            <a:r>
              <a:rPr lang="zh-CN" altLang="en-US" sz="1600" dirty="0">
                <a:latin typeface="苹方-简" panose="020B0400000000000000" charset="-122"/>
                <a:ea typeface="苹方-简" panose="020B0400000000000000" charset="-122"/>
              </a:rPr>
              <a:t>由上述所示，compaction分为两类：</a:t>
            </a:r>
          </a:p>
          <a:p>
            <a:pPr marL="171450" indent="-171450">
              <a:buFont typeface="Arial" panose="020B0604020202090204" pitchFamily="34" charset="0"/>
              <a:buChar char="•"/>
            </a:pPr>
            <a:r>
              <a:rPr lang="zh-CN" altLang="en-US" sz="1600" dirty="0">
                <a:latin typeface="苹方-简" panose="020B0400000000000000" charset="-122"/>
                <a:ea typeface="苹方-简" panose="020B0400000000000000" charset="-122"/>
              </a:rPr>
              <a:t>minor compaction</a:t>
            </a:r>
          </a:p>
          <a:p>
            <a:pPr marL="171450" indent="-171450">
              <a:buFont typeface="Arial" panose="020B0604020202090204" pitchFamily="34" charset="0"/>
              <a:buChar char="•"/>
            </a:pPr>
            <a:r>
              <a:rPr lang="zh-CN" altLang="en-US" sz="1600" dirty="0">
                <a:latin typeface="苹方-简" panose="020B0400000000000000" charset="-122"/>
                <a:ea typeface="苹方-简" panose="020B0400000000000000" charset="-122"/>
              </a:rPr>
              <a:t>major compaction</a:t>
            </a:r>
          </a:p>
          <a:p>
            <a:r>
              <a:rPr lang="zh-CN" altLang="en-US" sz="1600" dirty="0">
                <a:latin typeface="苹方-简" panose="020B0400000000000000" charset="-122"/>
                <a:ea typeface="苹方-简" panose="020B0400000000000000" charset="-122"/>
              </a:rPr>
              <a:t>这两类compaction负责在不同的场景下进行不同的数据整理。</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396049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Minor Compaction</a:t>
            </a:r>
          </a:p>
        </p:txBody>
      </p:sp>
      <p:sp>
        <p:nvSpPr>
          <p:cNvPr id="31" name="文本框 30"/>
          <p:cNvSpPr txBox="1"/>
          <p:nvPr/>
        </p:nvSpPr>
        <p:spPr>
          <a:xfrm>
            <a:off x="253365" y="719455"/>
            <a:ext cx="11348085" cy="368300"/>
          </a:xfrm>
          <a:prstGeom prst="rect">
            <a:avLst/>
          </a:prstGeom>
          <a:noFill/>
        </p:spPr>
        <p:txBody>
          <a:bodyPr wrap="square" rtlCol="0">
            <a:spAutoFit/>
          </a:bodyPr>
          <a:lstStyle/>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一次</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非常简单，其本质就是将一个内存数据库中的所有数据持久化到一个磁盘文件中。</a:t>
            </a:r>
          </a:p>
        </p:txBody>
      </p:sp>
      <p:sp>
        <p:nvSpPr>
          <p:cNvPr id="4" name="流程图: 过程 3"/>
          <p:cNvSpPr/>
          <p:nvPr/>
        </p:nvSpPr>
        <p:spPr>
          <a:xfrm>
            <a:off x="2524125" y="1412875"/>
            <a:ext cx="1582420" cy="83439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MemTable</a:t>
            </a:r>
          </a:p>
        </p:txBody>
      </p:sp>
      <p:sp>
        <p:nvSpPr>
          <p:cNvPr id="5" name="流程图: 过程 4"/>
          <p:cNvSpPr/>
          <p:nvPr/>
        </p:nvSpPr>
        <p:spPr>
          <a:xfrm>
            <a:off x="6953885" y="1412875"/>
            <a:ext cx="1582420" cy="83439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Immutable</a:t>
            </a:r>
          </a:p>
          <a:p>
            <a:pPr algn="ctr"/>
            <a:r>
              <a:rPr lang="en-US" altLang="zh-CN"/>
              <a:t>Memtable</a:t>
            </a:r>
          </a:p>
        </p:txBody>
      </p:sp>
      <p:grpSp>
        <p:nvGrpSpPr>
          <p:cNvPr id="13" name="组合 12"/>
          <p:cNvGrpSpPr/>
          <p:nvPr/>
        </p:nvGrpSpPr>
        <p:grpSpPr>
          <a:xfrm>
            <a:off x="1245235" y="3242310"/>
            <a:ext cx="8561070" cy="704850"/>
            <a:chOff x="1961" y="4392"/>
            <a:chExt cx="13482" cy="1110"/>
          </a:xfrm>
        </p:grpSpPr>
        <p:sp>
          <p:nvSpPr>
            <p:cNvPr id="11" name="流程图: 过程 10"/>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流程图: 过程 6"/>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2-100</a:t>
              </a:r>
            </a:p>
          </p:txBody>
        </p:sp>
        <p:sp>
          <p:nvSpPr>
            <p:cNvPr id="8" name="流程图: 过程 7"/>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15-200</a:t>
              </a:r>
            </a:p>
          </p:txBody>
        </p:sp>
        <p:sp>
          <p:nvSpPr>
            <p:cNvPr id="9" name="流程图: 过程 8"/>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0-50</a:t>
              </a:r>
            </a:p>
          </p:txBody>
        </p:sp>
        <p:sp>
          <p:nvSpPr>
            <p:cNvPr id="10" name="流程图: 过程 9"/>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100-300</a:t>
              </a:r>
            </a:p>
          </p:txBody>
        </p:sp>
        <p:sp>
          <p:nvSpPr>
            <p:cNvPr id="12" name="文本框 11"/>
            <p:cNvSpPr txBox="1"/>
            <p:nvPr/>
          </p:nvSpPr>
          <p:spPr>
            <a:xfrm>
              <a:off x="2098" y="4631"/>
              <a:ext cx="1638" cy="580"/>
            </a:xfrm>
            <a:prstGeom prst="rect">
              <a:avLst/>
            </a:prstGeom>
            <a:noFill/>
          </p:spPr>
          <p:txBody>
            <a:bodyPr wrap="square" rtlCol="0">
              <a:spAutoFit/>
            </a:bodyPr>
            <a:lstStyle/>
            <a:p>
              <a:r>
                <a:rPr lang="en-US" altLang="zh-CN" i="1"/>
                <a:t>Level 0</a:t>
              </a:r>
            </a:p>
          </p:txBody>
        </p:sp>
      </p:grpSp>
      <p:grpSp>
        <p:nvGrpSpPr>
          <p:cNvPr id="14" name="组合 13"/>
          <p:cNvGrpSpPr/>
          <p:nvPr/>
        </p:nvGrpSpPr>
        <p:grpSpPr>
          <a:xfrm>
            <a:off x="1245235" y="4203700"/>
            <a:ext cx="8561705" cy="704850"/>
            <a:chOff x="1961" y="4392"/>
            <a:chExt cx="13483" cy="1110"/>
          </a:xfrm>
        </p:grpSpPr>
        <p:sp>
          <p:nvSpPr>
            <p:cNvPr id="15" name="流程图: 过程 14"/>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流程图: 过程 15"/>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0-100</a:t>
              </a:r>
            </a:p>
          </p:txBody>
        </p:sp>
        <p:sp>
          <p:nvSpPr>
            <p:cNvPr id="17" name="流程图: 过程 16"/>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101-150</a:t>
              </a:r>
            </a:p>
          </p:txBody>
        </p:sp>
        <p:sp>
          <p:nvSpPr>
            <p:cNvPr id="18" name="流程图: 过程 17"/>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150-200</a:t>
              </a:r>
            </a:p>
          </p:txBody>
        </p:sp>
        <p:sp>
          <p:nvSpPr>
            <p:cNvPr id="19" name="流程图: 过程 18"/>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201-300</a:t>
              </a:r>
            </a:p>
          </p:txBody>
        </p:sp>
        <p:sp>
          <p:nvSpPr>
            <p:cNvPr id="20" name="文本框 19"/>
            <p:cNvSpPr txBox="1"/>
            <p:nvPr/>
          </p:nvSpPr>
          <p:spPr>
            <a:xfrm>
              <a:off x="2098" y="4631"/>
              <a:ext cx="1638" cy="580"/>
            </a:xfrm>
            <a:prstGeom prst="rect">
              <a:avLst/>
            </a:prstGeom>
            <a:noFill/>
          </p:spPr>
          <p:txBody>
            <a:bodyPr wrap="square" rtlCol="0">
              <a:spAutoFit/>
            </a:bodyPr>
            <a:lstStyle/>
            <a:p>
              <a:r>
                <a:rPr lang="en-US" altLang="zh-CN" i="1"/>
                <a:t>Level 1</a:t>
              </a:r>
            </a:p>
          </p:txBody>
        </p:sp>
      </p:grpSp>
      <p:grpSp>
        <p:nvGrpSpPr>
          <p:cNvPr id="21" name="组合 20"/>
          <p:cNvGrpSpPr/>
          <p:nvPr/>
        </p:nvGrpSpPr>
        <p:grpSpPr>
          <a:xfrm>
            <a:off x="1245235" y="5157470"/>
            <a:ext cx="8561705" cy="704850"/>
            <a:chOff x="1961" y="4392"/>
            <a:chExt cx="13483" cy="1110"/>
          </a:xfrm>
        </p:grpSpPr>
        <p:sp>
          <p:nvSpPr>
            <p:cNvPr id="22" name="流程图: 过程 21"/>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流程图: 过程 22"/>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0-150</a:t>
              </a:r>
            </a:p>
          </p:txBody>
        </p:sp>
        <p:sp>
          <p:nvSpPr>
            <p:cNvPr id="24" name="流程图: 过程 23"/>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151-300</a:t>
              </a:r>
            </a:p>
          </p:txBody>
        </p:sp>
        <p:sp>
          <p:nvSpPr>
            <p:cNvPr id="25" name="流程图: 过程 24"/>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0-50</a:t>
              </a:r>
            </a:p>
          </p:txBody>
        </p:sp>
        <p:sp>
          <p:nvSpPr>
            <p:cNvPr id="26" name="流程图: 过程 25"/>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100-300</a:t>
              </a:r>
            </a:p>
          </p:txBody>
        </p:sp>
        <p:sp>
          <p:nvSpPr>
            <p:cNvPr id="27" name="文本框 26"/>
            <p:cNvSpPr txBox="1"/>
            <p:nvPr/>
          </p:nvSpPr>
          <p:spPr>
            <a:xfrm>
              <a:off x="2098" y="4631"/>
              <a:ext cx="1638" cy="580"/>
            </a:xfrm>
            <a:prstGeom prst="rect">
              <a:avLst/>
            </a:prstGeom>
            <a:noFill/>
          </p:spPr>
          <p:txBody>
            <a:bodyPr wrap="square" rtlCol="0">
              <a:spAutoFit/>
            </a:bodyPr>
            <a:lstStyle/>
            <a:p>
              <a:r>
                <a:rPr lang="en-US" altLang="zh-CN" i="1"/>
                <a:t>Level 2</a:t>
              </a:r>
            </a:p>
          </p:txBody>
        </p:sp>
      </p:grpSp>
      <p:cxnSp>
        <p:nvCxnSpPr>
          <p:cNvPr id="28" name="直接连接符 27"/>
          <p:cNvCxnSpPr/>
          <p:nvPr/>
        </p:nvCxnSpPr>
        <p:spPr>
          <a:xfrm flipV="1">
            <a:off x="128905" y="2572385"/>
            <a:ext cx="11715115" cy="107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10" idx="0"/>
          </p:cNvCxnSpPr>
          <p:nvPr/>
        </p:nvCxnSpPr>
        <p:spPr>
          <a:xfrm rot="5400000" flipV="1">
            <a:off x="7801928" y="2190433"/>
            <a:ext cx="1125855" cy="123952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流程图: 过程 29"/>
          <p:cNvSpPr/>
          <p:nvPr/>
        </p:nvSpPr>
        <p:spPr>
          <a:xfrm>
            <a:off x="8673465" y="207518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Minor Compaction</a:t>
            </a:r>
          </a:p>
        </p:txBody>
      </p:sp>
      <p:cxnSp>
        <p:nvCxnSpPr>
          <p:cNvPr id="32" name="直接箭头连接符 31"/>
          <p:cNvCxnSpPr>
            <a:stCxn id="4" idx="3"/>
            <a:endCxn id="5" idx="1"/>
          </p:cNvCxnSpPr>
          <p:nvPr/>
        </p:nvCxnSpPr>
        <p:spPr>
          <a:xfrm>
            <a:off x="4106545" y="1830070"/>
            <a:ext cx="28473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流程图: 过程 32"/>
          <p:cNvSpPr/>
          <p:nvPr/>
        </p:nvSpPr>
        <p:spPr>
          <a:xfrm>
            <a:off x="4620260" y="1412875"/>
            <a:ext cx="182054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Rotate</a:t>
            </a:r>
          </a:p>
        </p:txBody>
      </p:sp>
      <p:sp>
        <p:nvSpPr>
          <p:cNvPr id="34" name="流程图: 过程 33"/>
          <p:cNvSpPr/>
          <p:nvPr/>
        </p:nvSpPr>
        <p:spPr>
          <a:xfrm>
            <a:off x="128905" y="2075180"/>
            <a:ext cx="111696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solidFill>
                  <a:srgbClr val="FF0000"/>
                </a:solidFill>
              </a:rPr>
              <a:t>Memory</a:t>
            </a:r>
          </a:p>
        </p:txBody>
      </p:sp>
      <p:sp>
        <p:nvSpPr>
          <p:cNvPr id="35" name="流程图: 过程 34"/>
          <p:cNvSpPr/>
          <p:nvPr/>
        </p:nvSpPr>
        <p:spPr>
          <a:xfrm>
            <a:off x="128905" y="2610485"/>
            <a:ext cx="160464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solidFill>
                  <a:srgbClr val="FF0000"/>
                </a:solidFill>
              </a:rPr>
              <a:t>File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396049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Major Compaction</a:t>
            </a:r>
          </a:p>
        </p:txBody>
      </p:sp>
      <p:grpSp>
        <p:nvGrpSpPr>
          <p:cNvPr id="26" name="组合 25"/>
          <p:cNvGrpSpPr/>
          <p:nvPr/>
        </p:nvGrpSpPr>
        <p:grpSpPr>
          <a:xfrm>
            <a:off x="253365" y="1075055"/>
            <a:ext cx="7966710" cy="1776730"/>
            <a:chOff x="399" y="1693"/>
            <a:chExt cx="12546" cy="2798"/>
          </a:xfrm>
        </p:grpSpPr>
        <p:grpSp>
          <p:nvGrpSpPr>
            <p:cNvPr id="13" name="组合 12"/>
            <p:cNvGrpSpPr/>
            <p:nvPr/>
          </p:nvGrpSpPr>
          <p:grpSpPr>
            <a:xfrm>
              <a:off x="399" y="1693"/>
              <a:ext cx="12546" cy="727"/>
              <a:chOff x="1961" y="4392"/>
              <a:chExt cx="13483" cy="1180"/>
            </a:xfrm>
          </p:grpSpPr>
          <p:sp>
            <p:nvSpPr>
              <p:cNvPr id="11" name="流程图: 过程 10"/>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流程图: 过程 6"/>
              <p:cNvSpPr/>
              <p:nvPr/>
            </p:nvSpPr>
            <p:spPr>
              <a:xfrm>
                <a:off x="397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2-100</a:t>
                </a:r>
              </a:p>
            </p:txBody>
          </p:sp>
          <p:sp>
            <p:nvSpPr>
              <p:cNvPr id="8" name="流程图: 过程 7"/>
              <p:cNvSpPr/>
              <p:nvPr/>
            </p:nvSpPr>
            <p:spPr>
              <a:xfrm>
                <a:off x="7025"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15-80</a:t>
                </a:r>
              </a:p>
            </p:txBody>
          </p:sp>
          <p:sp>
            <p:nvSpPr>
              <p:cNvPr id="9" name="流程图: 过程 8"/>
              <p:cNvSpPr/>
              <p:nvPr/>
            </p:nvSpPr>
            <p:spPr>
              <a:xfrm>
                <a:off x="10092" y="4598"/>
                <a:ext cx="2014" cy="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0-50</a:t>
                </a:r>
              </a:p>
            </p:txBody>
          </p:sp>
          <p:sp>
            <p:nvSpPr>
              <p:cNvPr id="10" name="流程图: 过程 9"/>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100-300</a:t>
                </a:r>
              </a:p>
            </p:txBody>
          </p:sp>
          <p:sp>
            <p:nvSpPr>
              <p:cNvPr id="12" name="文本框 11"/>
              <p:cNvSpPr txBox="1"/>
              <p:nvPr/>
            </p:nvSpPr>
            <p:spPr>
              <a:xfrm>
                <a:off x="2098" y="4631"/>
                <a:ext cx="1638" cy="941"/>
              </a:xfrm>
              <a:prstGeom prst="rect">
                <a:avLst/>
              </a:prstGeom>
              <a:noFill/>
            </p:spPr>
            <p:txBody>
              <a:bodyPr wrap="square" rtlCol="0">
                <a:spAutoFit/>
              </a:bodyPr>
              <a:lstStyle/>
              <a:p>
                <a:r>
                  <a:rPr lang="en-US" altLang="zh-CN" i="1"/>
                  <a:t>Level 0</a:t>
                </a:r>
              </a:p>
            </p:txBody>
          </p:sp>
        </p:grpSp>
        <p:grpSp>
          <p:nvGrpSpPr>
            <p:cNvPr id="4" name="组合 3"/>
            <p:cNvGrpSpPr/>
            <p:nvPr/>
          </p:nvGrpSpPr>
          <p:grpSpPr>
            <a:xfrm>
              <a:off x="399" y="2729"/>
              <a:ext cx="12546" cy="727"/>
              <a:chOff x="1961" y="4392"/>
              <a:chExt cx="13483" cy="1180"/>
            </a:xfrm>
          </p:grpSpPr>
          <p:sp>
            <p:nvSpPr>
              <p:cNvPr id="5" name="流程图: 过程 4"/>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流程图: 过程 13"/>
              <p:cNvSpPr/>
              <p:nvPr/>
            </p:nvSpPr>
            <p:spPr>
              <a:xfrm>
                <a:off x="3975" y="4598"/>
                <a:ext cx="2014" cy="75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0-100</a:t>
                </a:r>
              </a:p>
            </p:txBody>
          </p:sp>
          <p:sp>
            <p:nvSpPr>
              <p:cNvPr id="15" name="流程图: 过程 14"/>
              <p:cNvSpPr/>
              <p:nvPr/>
            </p:nvSpPr>
            <p:spPr>
              <a:xfrm>
                <a:off x="702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101-150</a:t>
                </a:r>
              </a:p>
            </p:txBody>
          </p:sp>
          <p:sp>
            <p:nvSpPr>
              <p:cNvPr id="16" name="流程图: 过程 15"/>
              <p:cNvSpPr/>
              <p:nvPr/>
            </p:nvSpPr>
            <p:spPr>
              <a:xfrm>
                <a:off x="1009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150-200</a:t>
                </a:r>
              </a:p>
            </p:txBody>
          </p:sp>
          <p:sp>
            <p:nvSpPr>
              <p:cNvPr id="17" name="流程图: 过程 16"/>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201-300</a:t>
                </a:r>
              </a:p>
            </p:txBody>
          </p:sp>
          <p:sp>
            <p:nvSpPr>
              <p:cNvPr id="18" name="文本框 17"/>
              <p:cNvSpPr txBox="1"/>
              <p:nvPr/>
            </p:nvSpPr>
            <p:spPr>
              <a:xfrm>
                <a:off x="2098" y="4631"/>
                <a:ext cx="1638" cy="941"/>
              </a:xfrm>
              <a:prstGeom prst="rect">
                <a:avLst/>
              </a:prstGeom>
              <a:noFill/>
            </p:spPr>
            <p:txBody>
              <a:bodyPr wrap="square" rtlCol="0">
                <a:spAutoFit/>
              </a:bodyPr>
              <a:lstStyle/>
              <a:p>
                <a:r>
                  <a:rPr lang="en-US" altLang="zh-CN" i="1"/>
                  <a:t>Level 1</a:t>
                </a:r>
              </a:p>
            </p:txBody>
          </p:sp>
        </p:grpSp>
        <p:grpSp>
          <p:nvGrpSpPr>
            <p:cNvPr id="19" name="组合 18"/>
            <p:cNvGrpSpPr/>
            <p:nvPr/>
          </p:nvGrpSpPr>
          <p:grpSpPr>
            <a:xfrm>
              <a:off x="399" y="3765"/>
              <a:ext cx="12546" cy="727"/>
              <a:chOff x="1961" y="4392"/>
              <a:chExt cx="13483" cy="1180"/>
            </a:xfrm>
          </p:grpSpPr>
          <p:sp>
            <p:nvSpPr>
              <p:cNvPr id="20" name="流程图: 过程 19"/>
              <p:cNvSpPr/>
              <p:nvPr/>
            </p:nvSpPr>
            <p:spPr>
              <a:xfrm>
                <a:off x="1961" y="4392"/>
                <a:ext cx="13483" cy="111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流程图: 过程 20"/>
              <p:cNvSpPr/>
              <p:nvPr/>
            </p:nvSpPr>
            <p:spPr>
              <a:xfrm>
                <a:off x="397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0-150</a:t>
                </a:r>
              </a:p>
            </p:txBody>
          </p:sp>
          <p:sp>
            <p:nvSpPr>
              <p:cNvPr id="22" name="流程图: 过程 21"/>
              <p:cNvSpPr/>
              <p:nvPr/>
            </p:nvSpPr>
            <p:spPr>
              <a:xfrm>
                <a:off x="7025"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151-300</a:t>
                </a:r>
              </a:p>
            </p:txBody>
          </p:sp>
          <p:sp>
            <p:nvSpPr>
              <p:cNvPr id="23" name="流程图: 过程 22"/>
              <p:cNvSpPr/>
              <p:nvPr/>
            </p:nvSpPr>
            <p:spPr>
              <a:xfrm>
                <a:off x="1009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301-500</a:t>
                </a:r>
              </a:p>
            </p:txBody>
          </p:sp>
          <p:sp>
            <p:nvSpPr>
              <p:cNvPr id="24" name="流程图: 过程 23"/>
              <p:cNvSpPr/>
              <p:nvPr/>
            </p:nvSpPr>
            <p:spPr>
              <a:xfrm>
                <a:off x="13142" y="4598"/>
                <a:ext cx="2014" cy="75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501-2000</a:t>
                </a:r>
              </a:p>
            </p:txBody>
          </p:sp>
          <p:sp>
            <p:nvSpPr>
              <p:cNvPr id="25" name="文本框 24"/>
              <p:cNvSpPr txBox="1"/>
              <p:nvPr/>
            </p:nvSpPr>
            <p:spPr>
              <a:xfrm>
                <a:off x="2098" y="4631"/>
                <a:ext cx="1638" cy="941"/>
              </a:xfrm>
              <a:prstGeom prst="rect">
                <a:avLst/>
              </a:prstGeom>
              <a:noFill/>
            </p:spPr>
            <p:txBody>
              <a:bodyPr wrap="square" rtlCol="0">
                <a:spAutoFit/>
              </a:bodyPr>
              <a:lstStyle/>
              <a:p>
                <a:r>
                  <a:rPr lang="en-US" altLang="zh-CN" i="1"/>
                  <a:t>Level 2</a:t>
                </a:r>
              </a:p>
            </p:txBody>
          </p:sp>
        </p:grpSp>
      </p:grpSp>
      <p:sp>
        <p:nvSpPr>
          <p:cNvPr id="27" name="矩形 26"/>
          <p:cNvSpPr/>
          <p:nvPr/>
        </p:nvSpPr>
        <p:spPr>
          <a:xfrm>
            <a:off x="1212850" y="784225"/>
            <a:ext cx="1625600" cy="1527810"/>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流程图: 过程 27"/>
          <p:cNvSpPr/>
          <p:nvPr/>
        </p:nvSpPr>
        <p:spPr>
          <a:xfrm>
            <a:off x="1202055" y="784225"/>
            <a:ext cx="3522345" cy="845185"/>
          </a:xfrm>
          <a:prstGeom prst="flowChartProcess">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流程图: 过程 29"/>
          <p:cNvSpPr/>
          <p:nvPr/>
        </p:nvSpPr>
        <p:spPr>
          <a:xfrm>
            <a:off x="253365" y="3796030"/>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流程图: 过程 30"/>
          <p:cNvSpPr/>
          <p:nvPr/>
        </p:nvSpPr>
        <p:spPr>
          <a:xfrm>
            <a:off x="6859854" y="386584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100-300</a:t>
            </a:r>
          </a:p>
        </p:txBody>
      </p:sp>
      <p:sp>
        <p:nvSpPr>
          <p:cNvPr id="32" name="文本框 31"/>
          <p:cNvSpPr txBox="1"/>
          <p:nvPr/>
        </p:nvSpPr>
        <p:spPr>
          <a:xfrm>
            <a:off x="334314" y="3791760"/>
            <a:ext cx="967841" cy="368211"/>
          </a:xfrm>
          <a:prstGeom prst="rect">
            <a:avLst/>
          </a:prstGeom>
          <a:noFill/>
        </p:spPr>
        <p:txBody>
          <a:bodyPr wrap="square" rtlCol="0">
            <a:spAutoFit/>
          </a:bodyPr>
          <a:lstStyle/>
          <a:p>
            <a:r>
              <a:rPr lang="en-US" altLang="zh-CN" i="1"/>
              <a:t>Level 0</a:t>
            </a:r>
          </a:p>
        </p:txBody>
      </p:sp>
      <p:sp>
        <p:nvSpPr>
          <p:cNvPr id="33" name="流程图: 过程 32"/>
          <p:cNvSpPr/>
          <p:nvPr/>
        </p:nvSpPr>
        <p:spPr>
          <a:xfrm>
            <a:off x="253365" y="4540885"/>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文本框 33"/>
          <p:cNvSpPr txBox="1"/>
          <p:nvPr/>
        </p:nvSpPr>
        <p:spPr>
          <a:xfrm>
            <a:off x="334314" y="4541060"/>
            <a:ext cx="967841" cy="368300"/>
          </a:xfrm>
          <a:prstGeom prst="rect">
            <a:avLst/>
          </a:prstGeom>
          <a:noFill/>
        </p:spPr>
        <p:txBody>
          <a:bodyPr wrap="square" rtlCol="0">
            <a:spAutoFit/>
          </a:bodyPr>
          <a:lstStyle/>
          <a:p>
            <a:r>
              <a:rPr lang="en-US" altLang="zh-CN" i="1"/>
              <a:t>Level 1</a:t>
            </a:r>
          </a:p>
        </p:txBody>
      </p:sp>
      <p:sp>
        <p:nvSpPr>
          <p:cNvPr id="35" name="流程图: 过程 34"/>
          <p:cNvSpPr/>
          <p:nvPr/>
        </p:nvSpPr>
        <p:spPr>
          <a:xfrm>
            <a:off x="6859854" y="4610697"/>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201-300</a:t>
            </a:r>
          </a:p>
        </p:txBody>
      </p:sp>
      <p:sp>
        <p:nvSpPr>
          <p:cNvPr id="36" name="流程图: 过程 35"/>
          <p:cNvSpPr/>
          <p:nvPr/>
        </p:nvSpPr>
        <p:spPr>
          <a:xfrm>
            <a:off x="5500954" y="461514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151-200</a:t>
            </a:r>
          </a:p>
        </p:txBody>
      </p:sp>
      <p:sp>
        <p:nvSpPr>
          <p:cNvPr id="37" name="流程图: 过程 36"/>
          <p:cNvSpPr/>
          <p:nvPr/>
        </p:nvSpPr>
        <p:spPr>
          <a:xfrm>
            <a:off x="4110939" y="4610697"/>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101-150</a:t>
            </a:r>
          </a:p>
        </p:txBody>
      </p:sp>
      <p:sp>
        <p:nvSpPr>
          <p:cNvPr id="38" name="流程图: 过程 37"/>
          <p:cNvSpPr/>
          <p:nvPr/>
        </p:nvSpPr>
        <p:spPr>
          <a:xfrm>
            <a:off x="2720289" y="4610697"/>
            <a:ext cx="1190007" cy="29425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51-100</a:t>
            </a:r>
          </a:p>
        </p:txBody>
      </p:sp>
      <p:sp>
        <p:nvSpPr>
          <p:cNvPr id="39" name="流程图: 过程 38"/>
          <p:cNvSpPr/>
          <p:nvPr/>
        </p:nvSpPr>
        <p:spPr>
          <a:xfrm>
            <a:off x="1430604" y="4610697"/>
            <a:ext cx="1190007" cy="29425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0-50</a:t>
            </a:r>
          </a:p>
        </p:txBody>
      </p:sp>
      <p:sp>
        <p:nvSpPr>
          <p:cNvPr id="40" name="流程图: 过程 39"/>
          <p:cNvSpPr/>
          <p:nvPr/>
        </p:nvSpPr>
        <p:spPr>
          <a:xfrm>
            <a:off x="253365" y="5348605"/>
            <a:ext cx="7966666" cy="43434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1" name="文本框 40"/>
          <p:cNvSpPr txBox="1"/>
          <p:nvPr/>
        </p:nvSpPr>
        <p:spPr>
          <a:xfrm>
            <a:off x="334314" y="5348780"/>
            <a:ext cx="967841" cy="368300"/>
          </a:xfrm>
          <a:prstGeom prst="rect">
            <a:avLst/>
          </a:prstGeom>
          <a:noFill/>
        </p:spPr>
        <p:txBody>
          <a:bodyPr wrap="square" rtlCol="0">
            <a:spAutoFit/>
          </a:bodyPr>
          <a:lstStyle/>
          <a:p>
            <a:r>
              <a:rPr lang="en-US" altLang="zh-CN" i="1"/>
              <a:t>Level 2</a:t>
            </a:r>
          </a:p>
        </p:txBody>
      </p:sp>
      <p:sp>
        <p:nvSpPr>
          <p:cNvPr id="42" name="流程图: 过程 41"/>
          <p:cNvSpPr/>
          <p:nvPr/>
        </p:nvSpPr>
        <p:spPr>
          <a:xfrm>
            <a:off x="519678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301-500</a:t>
            </a:r>
          </a:p>
        </p:txBody>
      </p:sp>
      <p:sp>
        <p:nvSpPr>
          <p:cNvPr id="43" name="流程图: 过程 42"/>
          <p:cNvSpPr/>
          <p:nvPr/>
        </p:nvSpPr>
        <p:spPr>
          <a:xfrm>
            <a:off x="353435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151-300</a:t>
            </a:r>
          </a:p>
        </p:txBody>
      </p:sp>
      <p:sp>
        <p:nvSpPr>
          <p:cNvPr id="44" name="流程图: 过程 43"/>
          <p:cNvSpPr/>
          <p:nvPr/>
        </p:nvSpPr>
        <p:spPr>
          <a:xfrm>
            <a:off x="1727149"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0-150</a:t>
            </a:r>
          </a:p>
        </p:txBody>
      </p:sp>
      <p:sp>
        <p:nvSpPr>
          <p:cNvPr id="47" name="流程图: 过程 46"/>
          <p:cNvSpPr/>
          <p:nvPr/>
        </p:nvSpPr>
        <p:spPr>
          <a:xfrm>
            <a:off x="6859854" y="5422862"/>
            <a:ext cx="1190007" cy="294256"/>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501-2000</a:t>
            </a:r>
          </a:p>
        </p:txBody>
      </p:sp>
      <p:cxnSp>
        <p:nvCxnSpPr>
          <p:cNvPr id="48" name="直接箭头连接符 47"/>
          <p:cNvCxnSpPr>
            <a:stCxn id="20" idx="2"/>
            <a:endCxn id="30" idx="0"/>
          </p:cNvCxnSpPr>
          <p:nvPr/>
        </p:nvCxnSpPr>
        <p:spPr>
          <a:xfrm>
            <a:off x="4236720" y="2825115"/>
            <a:ext cx="0" cy="9709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流程图: 过程 48"/>
          <p:cNvSpPr/>
          <p:nvPr/>
        </p:nvSpPr>
        <p:spPr>
          <a:xfrm>
            <a:off x="4594860" y="3228975"/>
            <a:ext cx="318071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Major Compaction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613854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的触发路径</a:t>
            </a:r>
          </a:p>
        </p:txBody>
      </p:sp>
      <p:sp>
        <p:nvSpPr>
          <p:cNvPr id="4" name="流程图: 过程 3"/>
          <p:cNvSpPr/>
          <p:nvPr/>
        </p:nvSpPr>
        <p:spPr>
          <a:xfrm>
            <a:off x="573405" y="170561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DB.compTrigger</a:t>
            </a:r>
          </a:p>
        </p:txBody>
      </p:sp>
      <p:sp>
        <p:nvSpPr>
          <p:cNvPr id="5" name="流程图: 过程 4"/>
          <p:cNvSpPr/>
          <p:nvPr/>
        </p:nvSpPr>
        <p:spPr>
          <a:xfrm>
            <a:off x="2900680" y="1705610"/>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DB.compTriggerWait</a:t>
            </a:r>
          </a:p>
        </p:txBody>
      </p:sp>
      <p:sp>
        <p:nvSpPr>
          <p:cNvPr id="7" name="流程图: 过程 6"/>
          <p:cNvSpPr/>
          <p:nvPr/>
        </p:nvSpPr>
        <p:spPr>
          <a:xfrm>
            <a:off x="5617845" y="1705610"/>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DB.compTriggerRange</a:t>
            </a:r>
          </a:p>
        </p:txBody>
      </p:sp>
      <p:sp>
        <p:nvSpPr>
          <p:cNvPr id="9" name="流程图: 过程 8"/>
          <p:cNvSpPr/>
          <p:nvPr/>
        </p:nvSpPr>
        <p:spPr>
          <a:xfrm>
            <a:off x="3112135" y="299212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DB.tCompaction</a:t>
            </a:r>
          </a:p>
        </p:txBody>
      </p:sp>
      <p:cxnSp>
        <p:nvCxnSpPr>
          <p:cNvPr id="10" name="直接箭头连接符 9"/>
          <p:cNvCxnSpPr>
            <a:stCxn id="4" idx="2"/>
            <a:endCxn id="9" idx="0"/>
          </p:cNvCxnSpPr>
          <p:nvPr/>
        </p:nvCxnSpPr>
        <p:spPr>
          <a:xfrm>
            <a:off x="1402715" y="2149475"/>
            <a:ext cx="2538730"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a:endCxn id="9" idx="0"/>
          </p:cNvCxnSpPr>
          <p:nvPr/>
        </p:nvCxnSpPr>
        <p:spPr>
          <a:xfrm>
            <a:off x="3940810" y="2149475"/>
            <a:ext cx="635"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a:endCxn id="9" idx="0"/>
          </p:cNvCxnSpPr>
          <p:nvPr/>
        </p:nvCxnSpPr>
        <p:spPr>
          <a:xfrm flipH="1">
            <a:off x="3941445" y="2149475"/>
            <a:ext cx="2716530" cy="8426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64615" y="2431415"/>
            <a:ext cx="780415" cy="306705"/>
          </a:xfrm>
          <a:prstGeom prst="rect">
            <a:avLst/>
          </a:prstGeom>
          <a:noFill/>
        </p:spPr>
        <p:txBody>
          <a:bodyPr wrap="square" rtlCol="0">
            <a:spAutoFit/>
          </a:bodyPr>
          <a:lstStyle/>
          <a:p>
            <a:r>
              <a:rPr lang="en-US" altLang="zh-CN" sz="1400"/>
              <a:t>cAuto</a:t>
            </a:r>
          </a:p>
        </p:txBody>
      </p:sp>
      <p:sp>
        <p:nvSpPr>
          <p:cNvPr id="14" name="文本框 13"/>
          <p:cNvSpPr txBox="1"/>
          <p:nvPr/>
        </p:nvSpPr>
        <p:spPr>
          <a:xfrm>
            <a:off x="2997835" y="2331085"/>
            <a:ext cx="780415" cy="306705"/>
          </a:xfrm>
          <a:prstGeom prst="rect">
            <a:avLst/>
          </a:prstGeom>
          <a:noFill/>
        </p:spPr>
        <p:txBody>
          <a:bodyPr wrap="square" rtlCol="0">
            <a:spAutoFit/>
          </a:bodyPr>
          <a:lstStyle/>
          <a:p>
            <a:r>
              <a:rPr lang="en-US" altLang="zh-CN" sz="1400"/>
              <a:t>cAuto</a:t>
            </a:r>
          </a:p>
        </p:txBody>
      </p:sp>
      <p:sp>
        <p:nvSpPr>
          <p:cNvPr id="15" name="文本框 14"/>
          <p:cNvSpPr txBox="1"/>
          <p:nvPr/>
        </p:nvSpPr>
        <p:spPr>
          <a:xfrm>
            <a:off x="5877560" y="2523490"/>
            <a:ext cx="898525" cy="306705"/>
          </a:xfrm>
          <a:prstGeom prst="rect">
            <a:avLst/>
          </a:prstGeom>
          <a:noFill/>
        </p:spPr>
        <p:txBody>
          <a:bodyPr wrap="square" rtlCol="0">
            <a:spAutoFit/>
          </a:bodyPr>
          <a:lstStyle/>
          <a:p>
            <a:r>
              <a:rPr lang="en-US" altLang="zh-CN" sz="1400"/>
              <a:t>cRange</a:t>
            </a:r>
          </a:p>
        </p:txBody>
      </p:sp>
      <p:sp>
        <p:nvSpPr>
          <p:cNvPr id="16" name="流程图: 过程 15"/>
          <p:cNvSpPr/>
          <p:nvPr/>
        </p:nvSpPr>
        <p:spPr>
          <a:xfrm>
            <a:off x="5617845" y="719455"/>
            <a:ext cx="2080260"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DB.CompactRange</a:t>
            </a:r>
          </a:p>
        </p:txBody>
      </p:sp>
      <p:cxnSp>
        <p:nvCxnSpPr>
          <p:cNvPr id="17" name="直接箭头连接符 16"/>
          <p:cNvCxnSpPr>
            <a:stCxn id="16" idx="2"/>
            <a:endCxn id="7" idx="0"/>
          </p:cNvCxnSpPr>
          <p:nvPr/>
        </p:nvCxnSpPr>
        <p:spPr>
          <a:xfrm>
            <a:off x="6657975" y="1163320"/>
            <a:ext cx="0" cy="5422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001510" y="1280795"/>
            <a:ext cx="1678940" cy="306705"/>
          </a:xfrm>
          <a:prstGeom prst="rect">
            <a:avLst/>
          </a:prstGeom>
          <a:noFill/>
        </p:spPr>
        <p:txBody>
          <a:bodyPr wrap="square" rtlCol="0">
            <a:spAutoFit/>
          </a:bodyPr>
          <a:lstStyle/>
          <a:p>
            <a:r>
              <a:rPr lang="zh-CN" altLang="en-US" sz="1400">
                <a:latin typeface="苹方-简" panose="020B0400000000000000" charset="-122"/>
                <a:ea typeface="苹方-简" panose="020B0400000000000000" charset="-122"/>
              </a:rPr>
              <a:t>全</a:t>
            </a:r>
            <a:r>
              <a:rPr lang="en-US" altLang="zh-CN" sz="1400">
                <a:latin typeface="苹方-简" panose="020B0400000000000000" charset="-122"/>
                <a:ea typeface="苹方-简" panose="020B0400000000000000" charset="-122"/>
              </a:rPr>
              <a:t>level</a:t>
            </a:r>
            <a:r>
              <a:rPr lang="zh-CN" altLang="en-US" sz="1400">
                <a:latin typeface="苹方-简" panose="020B0400000000000000" charset="-122"/>
                <a:ea typeface="苹方-简" panose="020B0400000000000000" charset="-122"/>
              </a:rPr>
              <a:t>压缩</a:t>
            </a:r>
          </a:p>
        </p:txBody>
      </p:sp>
      <p:sp>
        <p:nvSpPr>
          <p:cNvPr id="19" name="流程图: 过程 18"/>
          <p:cNvSpPr/>
          <p:nvPr/>
        </p:nvSpPr>
        <p:spPr>
          <a:xfrm>
            <a:off x="1495425" y="4853305"/>
            <a:ext cx="24453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DB.tableAutoCompaction</a:t>
            </a:r>
          </a:p>
        </p:txBody>
      </p:sp>
      <p:sp>
        <p:nvSpPr>
          <p:cNvPr id="20" name="流程图: 过程 19"/>
          <p:cNvSpPr/>
          <p:nvPr/>
        </p:nvSpPr>
        <p:spPr>
          <a:xfrm>
            <a:off x="4770120" y="4853305"/>
            <a:ext cx="24453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DB.tableRangeCompaction</a:t>
            </a:r>
          </a:p>
        </p:txBody>
      </p:sp>
      <p:cxnSp>
        <p:nvCxnSpPr>
          <p:cNvPr id="21" name="直接箭头连接符 20"/>
          <p:cNvCxnSpPr>
            <a:stCxn id="9" idx="2"/>
            <a:endCxn id="19" idx="0"/>
          </p:cNvCxnSpPr>
          <p:nvPr/>
        </p:nvCxnSpPr>
        <p:spPr>
          <a:xfrm flipH="1">
            <a:off x="2718435" y="3435985"/>
            <a:ext cx="1223010" cy="14173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0" idx="0"/>
          </p:cNvCxnSpPr>
          <p:nvPr/>
        </p:nvCxnSpPr>
        <p:spPr>
          <a:xfrm>
            <a:off x="3933190" y="3439160"/>
            <a:ext cx="2059940" cy="14141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45030" y="3992880"/>
            <a:ext cx="780415" cy="306705"/>
          </a:xfrm>
          <a:prstGeom prst="rect">
            <a:avLst/>
          </a:prstGeom>
          <a:noFill/>
        </p:spPr>
        <p:txBody>
          <a:bodyPr wrap="square" rtlCol="0">
            <a:spAutoFit/>
          </a:bodyPr>
          <a:lstStyle/>
          <a:p>
            <a:r>
              <a:rPr lang="en-US" altLang="zh-CN" sz="1400"/>
              <a:t>cAuto</a:t>
            </a:r>
          </a:p>
        </p:txBody>
      </p:sp>
      <p:sp>
        <p:nvSpPr>
          <p:cNvPr id="24" name="文本框 23"/>
          <p:cNvSpPr txBox="1"/>
          <p:nvPr/>
        </p:nvSpPr>
        <p:spPr>
          <a:xfrm>
            <a:off x="5543550" y="3990975"/>
            <a:ext cx="898525" cy="306705"/>
          </a:xfrm>
          <a:prstGeom prst="rect">
            <a:avLst/>
          </a:prstGeom>
          <a:noFill/>
        </p:spPr>
        <p:txBody>
          <a:bodyPr wrap="square" rtlCol="0">
            <a:spAutoFit/>
          </a:bodyPr>
          <a:lstStyle/>
          <a:p>
            <a:r>
              <a:rPr lang="en-US" altLang="zh-CN" sz="1400"/>
              <a:t>cRange</a:t>
            </a:r>
          </a:p>
        </p:txBody>
      </p:sp>
      <p:sp>
        <p:nvSpPr>
          <p:cNvPr id="25" name="流程图: 过程 24"/>
          <p:cNvSpPr/>
          <p:nvPr/>
        </p:nvSpPr>
        <p:spPr>
          <a:xfrm>
            <a:off x="3112135" y="6109970"/>
            <a:ext cx="1657985" cy="44386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DB.tCompaction</a:t>
            </a:r>
          </a:p>
        </p:txBody>
      </p:sp>
      <p:cxnSp>
        <p:nvCxnSpPr>
          <p:cNvPr id="26" name="直接箭头连接符 25"/>
          <p:cNvCxnSpPr>
            <a:stCxn id="19" idx="2"/>
            <a:endCxn id="25" idx="0"/>
          </p:cNvCxnSpPr>
          <p:nvPr/>
        </p:nvCxnSpPr>
        <p:spPr>
          <a:xfrm>
            <a:off x="2718435" y="5297170"/>
            <a:ext cx="1223010" cy="812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p:cNvCxnSpPr>
          <p:nvPr/>
        </p:nvCxnSpPr>
        <p:spPr>
          <a:xfrm flipH="1">
            <a:off x="3933190" y="5297170"/>
            <a:ext cx="2059940" cy="8191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92835" y="5553710"/>
            <a:ext cx="1624965" cy="306705"/>
          </a:xfrm>
          <a:prstGeom prst="rect">
            <a:avLst/>
          </a:prstGeom>
          <a:noFill/>
        </p:spPr>
        <p:txBody>
          <a:bodyPr wrap="square" rtlCol="0">
            <a:spAutoFit/>
          </a:bodyPr>
          <a:lstStyle/>
          <a:p>
            <a:r>
              <a:rPr lang="en-US" altLang="zh-CN" sz="1400"/>
              <a:t>noTrivial = false</a:t>
            </a:r>
          </a:p>
        </p:txBody>
      </p:sp>
      <p:sp>
        <p:nvSpPr>
          <p:cNvPr id="29" name="文本框 28"/>
          <p:cNvSpPr txBox="1"/>
          <p:nvPr/>
        </p:nvSpPr>
        <p:spPr>
          <a:xfrm>
            <a:off x="5590540" y="5549900"/>
            <a:ext cx="1624965" cy="306705"/>
          </a:xfrm>
          <a:prstGeom prst="rect">
            <a:avLst/>
          </a:prstGeom>
          <a:noFill/>
        </p:spPr>
        <p:txBody>
          <a:bodyPr wrap="square" rtlCol="0">
            <a:spAutoFit/>
          </a:bodyPr>
          <a:lstStyle/>
          <a:p>
            <a:r>
              <a:rPr lang="en-US" altLang="zh-CN" sz="1400"/>
              <a:t>noTrivial = true</a:t>
            </a:r>
          </a:p>
        </p:txBody>
      </p:sp>
      <p:sp>
        <p:nvSpPr>
          <p:cNvPr id="30" name="文本框 29"/>
          <p:cNvSpPr txBox="1"/>
          <p:nvPr/>
        </p:nvSpPr>
        <p:spPr>
          <a:xfrm>
            <a:off x="8192135" y="1580515"/>
            <a:ext cx="3683635" cy="3969385"/>
          </a:xfrm>
          <a:prstGeom prst="rect">
            <a:avLst/>
          </a:prstGeom>
          <a:noFill/>
        </p:spPr>
        <p:txBody>
          <a:bodyPr wrap="square" rtlCol="0">
            <a:spAutoFit/>
          </a:bodyPr>
          <a:lstStyle/>
          <a:p>
            <a:r>
              <a:rPr lang="en-US" altLang="zh-CN" sz="2000">
                <a:latin typeface="苹方-简" panose="020B0400000000000000" charset="-122"/>
                <a:ea typeface="苹方-简" panose="020B0400000000000000" charset="-122"/>
              </a:rPr>
              <a:t>major compaction</a:t>
            </a:r>
            <a:r>
              <a:rPr lang="zh-CN" altLang="en-US" sz="2000">
                <a:latin typeface="苹方-简" panose="020B0400000000000000" charset="-122"/>
                <a:ea typeface="苹方-简" panose="020B0400000000000000" charset="-122"/>
              </a:rPr>
              <a:t>的触发条件：</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rPr>
              <a:t>当</a:t>
            </a:r>
            <a:r>
              <a:rPr lang="en-US" altLang="zh-CN">
                <a:latin typeface="苹方-简" panose="020B0400000000000000" charset="-122"/>
                <a:ea typeface="苹方-简" panose="020B0400000000000000" charset="-122"/>
              </a:rPr>
              <a:t>0</a:t>
            </a:r>
            <a:r>
              <a:rPr lang="zh-CN" altLang="en-US">
                <a:latin typeface="苹方-简" panose="020B0400000000000000" charset="-122"/>
                <a:ea typeface="苹方-简" panose="020B0400000000000000" charset="-122"/>
              </a:rPr>
              <a:t>层文件数超过预定的上限（默认</a:t>
            </a:r>
            <a:r>
              <a:rPr lang="zh-CN" altLang="en-US">
                <a:latin typeface="苹方-简" panose="020B0400000000000000" charset="-122"/>
                <a:ea typeface="苹方-简" panose="020B0400000000000000" charset="-122"/>
                <a:sym typeface="+mn-ea"/>
              </a:rPr>
              <a:t>DefaultCompactionL0Trigger </a:t>
            </a:r>
            <a:r>
              <a:rPr lang="en-US" altLang="zh-CN">
                <a:latin typeface="苹方-简" panose="020B0400000000000000" charset="-122"/>
                <a:ea typeface="苹方-简" panose="020B0400000000000000" charset="-122"/>
                <a:sym typeface="+mn-ea"/>
              </a:rPr>
              <a:t>= 4</a:t>
            </a:r>
            <a:r>
              <a:rPr lang="zh-CN" altLang="en-US">
                <a:latin typeface="苹方-简" panose="020B0400000000000000" charset="-122"/>
                <a:ea typeface="苹方-简" panose="020B0400000000000000" charset="-122"/>
                <a:sym typeface="+mn-ea"/>
              </a:rPr>
              <a:t>，</a:t>
            </a:r>
            <a:r>
              <a:rPr lang="zh-CN" altLang="en-US">
                <a:solidFill>
                  <a:srgbClr val="FF0000"/>
                </a:solidFill>
                <a:latin typeface="苹方-简" panose="020B0400000000000000" charset="-122"/>
                <a:ea typeface="苹方-简" panose="020B0400000000000000" charset="-122"/>
                <a:sym typeface="+mn-ea"/>
              </a:rPr>
              <a:t>由</a:t>
            </a:r>
            <a:r>
              <a:rPr lang="en-US" altLang="zh-CN">
                <a:solidFill>
                  <a:srgbClr val="FF0000"/>
                </a:solidFill>
                <a:latin typeface="苹方-简" panose="020B0400000000000000" charset="-122"/>
                <a:ea typeface="苹方-简" panose="020B0400000000000000" charset="-122"/>
                <a:sym typeface="+mn-ea"/>
              </a:rPr>
              <a:t>minor compaction</a:t>
            </a:r>
            <a:r>
              <a:rPr lang="zh-CN" altLang="en-US">
                <a:solidFill>
                  <a:srgbClr val="FF0000"/>
                </a:solidFill>
                <a:latin typeface="苹方-简" panose="020B0400000000000000" charset="-122"/>
                <a:ea typeface="苹方-简" panose="020B0400000000000000" charset="-122"/>
                <a:sym typeface="+mn-ea"/>
              </a:rPr>
              <a:t>触发</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层文件的总大小超过（</a:t>
            </a:r>
            <a:r>
              <a:rPr lang="en-US" altLang="zh-CN">
                <a:latin typeface="苹方-简" panose="020B0400000000000000" charset="-122"/>
                <a:ea typeface="苹方-简" panose="020B0400000000000000" charset="-122"/>
                <a:sym typeface="+mn-ea"/>
              </a:rPr>
              <a:t>10^i)MB</a:t>
            </a:r>
            <a:r>
              <a:rPr lang="zh-CN" altLang="en-US">
                <a:latin typeface="苹方-简" panose="020B0400000000000000" charset="-122"/>
                <a:ea typeface="苹方-简" panose="020B0400000000000000" charset="-122"/>
                <a:sym typeface="+mn-ea"/>
              </a:rPr>
              <a:t>，</a:t>
            </a:r>
            <a:r>
              <a:rPr lang="zh-CN" altLang="en-US">
                <a:solidFill>
                  <a:srgbClr val="FF0000"/>
                </a:solidFill>
                <a:latin typeface="苹方-简" panose="020B0400000000000000" charset="-122"/>
                <a:ea typeface="苹方-简" panose="020B0400000000000000" charset="-122"/>
                <a:sym typeface="+mn-ea"/>
              </a:rPr>
              <a:t>由</a:t>
            </a:r>
            <a:r>
              <a:rPr lang="en-US" altLang="zh-CN">
                <a:solidFill>
                  <a:srgbClr val="FF0000"/>
                </a:solidFill>
                <a:latin typeface="苹方-简" panose="020B0400000000000000" charset="-122"/>
                <a:ea typeface="苹方-简" panose="020B0400000000000000" charset="-122"/>
                <a:sym typeface="+mn-ea"/>
              </a:rPr>
              <a:t>minor compaction</a:t>
            </a:r>
            <a:r>
              <a:rPr lang="zh-CN" altLang="en-US">
                <a:solidFill>
                  <a:srgbClr val="FF0000"/>
                </a:solidFill>
                <a:latin typeface="苹方-简" panose="020B0400000000000000" charset="-122"/>
                <a:ea typeface="苹方-简" panose="020B0400000000000000" charset="-122"/>
                <a:sym typeface="+mn-ea"/>
              </a:rPr>
              <a:t>触发</a:t>
            </a:r>
            <a:r>
              <a:rPr lang="zh-CN" altLang="en-US">
                <a:latin typeface="苹方-简" panose="020B0400000000000000" charset="-122"/>
                <a:ea typeface="苹方-简" panose="020B0400000000000000" charset="-122"/>
                <a:sym typeface="+mn-ea"/>
              </a:rPr>
              <a:t>，条件</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和</a:t>
            </a:r>
            <a:r>
              <a:rPr lang="en-US" altLang="zh-CN">
                <a:latin typeface="苹方-简" panose="020B0400000000000000" charset="-122"/>
                <a:ea typeface="苹方-简" panose="020B0400000000000000" charset="-122"/>
                <a:sym typeface="+mn-ea"/>
              </a:rPr>
              <a:t>2</a:t>
            </a:r>
            <a:r>
              <a:rPr lang="zh-CN" altLang="en-US">
                <a:latin typeface="苹方-简" panose="020B0400000000000000" charset="-122"/>
                <a:ea typeface="苹方-简" panose="020B0400000000000000" charset="-122"/>
                <a:sym typeface="+mn-ea"/>
              </a:rPr>
              <a:t>实质上就是积分计算大于</a:t>
            </a:r>
            <a:r>
              <a:rPr lang="en-US" altLang="zh-CN">
                <a:latin typeface="苹方-简" panose="020B0400000000000000" charset="-122"/>
                <a:ea typeface="苹方-简" panose="020B0400000000000000" charset="-122"/>
                <a:sym typeface="+mn-ea"/>
              </a:rPr>
              <a:t>1</a:t>
            </a:r>
            <a:r>
              <a:rPr lang="zh-CN" altLang="en-US">
                <a:latin typeface="苹方-简" panose="020B0400000000000000" charset="-122"/>
                <a:ea typeface="苹方-简" panose="020B0400000000000000" charset="-122"/>
                <a:sym typeface="+mn-ea"/>
              </a:rPr>
              <a:t>的等价）；</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当某个文件无效读取的次数过多。</a:t>
            </a:r>
            <a:endParaRPr lang="zh-CN" altLang="en-US" sz="1600">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endParaRPr lang="zh-CN" altLang="en-US" sz="1600">
              <a:latin typeface="苹方-简" panose="020B0400000000000000" charset="-122"/>
              <a:ea typeface="苹方-简" panose="020B0400000000000000"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916178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1</a:t>
            </a:r>
            <a:r>
              <a:rPr lang="zh-CN" altLang="en-US" sz="2800">
                <a:latin typeface="苹方-简" panose="020B0400000000000000" charset="-122"/>
                <a:ea typeface="苹方-简" panose="020B0400000000000000" charset="-122"/>
              </a:rPr>
              <a:t>：</a:t>
            </a:r>
            <a:r>
              <a:rPr lang="en-US" altLang="zh-CN" sz="2800">
                <a:latin typeface="苹方-简" panose="020B0400000000000000" charset="-122"/>
                <a:ea typeface="苹方-简" panose="020B0400000000000000" charset="-122"/>
              </a:rPr>
              <a:t>0</a:t>
            </a:r>
            <a:r>
              <a:rPr lang="zh-CN" altLang="en-US" sz="2800">
                <a:latin typeface="苹方-简" panose="020B0400000000000000" charset="-122"/>
                <a:ea typeface="苹方-简" panose="020B0400000000000000" charset="-122"/>
              </a:rPr>
              <a:t>层文件个数规定</a:t>
            </a:r>
          </a:p>
        </p:txBody>
      </p:sp>
      <p:sp>
        <p:nvSpPr>
          <p:cNvPr id="4" name="文本框 3"/>
          <p:cNvSpPr txBox="1"/>
          <p:nvPr/>
        </p:nvSpPr>
        <p:spPr>
          <a:xfrm>
            <a:off x="335280" y="957580"/>
            <a:ext cx="11183620" cy="1476375"/>
          </a:xfrm>
          <a:prstGeom prst="rect">
            <a:avLst/>
          </a:prstGeom>
          <a:noFill/>
        </p:spPr>
        <p:txBody>
          <a:bodyPr wrap="square" rtlCol="0">
            <a:spAutoFit/>
          </a:bodyPr>
          <a:lstStyle/>
          <a:p>
            <a:r>
              <a:rPr lang="zh-CN" altLang="en-US">
                <a:latin typeface="苹方-简" panose="020B0400000000000000" charset="-122"/>
                <a:ea typeface="苹方-简" panose="020B0400000000000000" charset="-122"/>
              </a:rPr>
              <a:t>由于compaction的其中一个目的是为了提高读取的效率，因此leveldb不允许0层存在过多的文件数，一旦超过了上限值，即可进行major compaction。</a:t>
            </a:r>
          </a:p>
          <a:p>
            <a:endParaRPr lang="zh-CN" altLang="en-US">
              <a:latin typeface="苹方-简" panose="020B0400000000000000" charset="-122"/>
              <a:ea typeface="苹方-简" panose="020B0400000000000000" charset="-122"/>
            </a:endParaRPr>
          </a:p>
          <a:p>
            <a:r>
              <a:rPr lang="zh-CN" altLang="en-US" b="1">
                <a:latin typeface="苹方-简" panose="020B0400000000000000" charset="-122"/>
                <a:ea typeface="苹方-简" panose="020B0400000000000000" charset="-122"/>
              </a:rPr>
              <a:t>由于</a:t>
            </a:r>
            <a:r>
              <a:rPr lang="en-US" altLang="zh-CN" b="1">
                <a:latin typeface="苹方-简" panose="020B0400000000000000" charset="-122"/>
                <a:ea typeface="苹方-简" panose="020B0400000000000000" charset="-122"/>
              </a:rPr>
              <a:t>minor compaction</a:t>
            </a:r>
            <a:r>
              <a:rPr lang="zh-CN" altLang="en-US" b="1">
                <a:latin typeface="苹方-简" panose="020B0400000000000000" charset="-122"/>
                <a:ea typeface="苹方-简" panose="020B0400000000000000" charset="-122"/>
              </a:rPr>
              <a:t>是直接从</a:t>
            </a:r>
            <a:r>
              <a:rPr lang="en-US" altLang="zh-CN" b="1">
                <a:latin typeface="苹方-简" panose="020B0400000000000000" charset="-122"/>
                <a:ea typeface="苹方-简" panose="020B0400000000000000" charset="-122"/>
              </a:rPr>
              <a:t>frozen memtable</a:t>
            </a:r>
            <a:r>
              <a:rPr lang="zh-CN" altLang="en-US" b="1">
                <a:latin typeface="苹方-简" panose="020B0400000000000000" charset="-122"/>
                <a:ea typeface="苹方-简" panose="020B0400000000000000" charset="-122"/>
              </a:rPr>
              <a:t>直接落地成</a:t>
            </a:r>
            <a:r>
              <a:rPr lang="en-US" altLang="zh-CN" b="1">
                <a:latin typeface="苹方-简" panose="020B0400000000000000" charset="-122"/>
                <a:ea typeface="苹方-简" panose="020B0400000000000000" charset="-122"/>
              </a:rPr>
              <a:t>level-0</a:t>
            </a:r>
            <a:r>
              <a:rPr lang="zh-CN" altLang="en-US" b="1">
                <a:latin typeface="苹方-简" panose="020B0400000000000000" charset="-122"/>
                <a:ea typeface="苹方-简" panose="020B0400000000000000" charset="-122"/>
              </a:rPr>
              <a:t>的一个</a:t>
            </a:r>
            <a:r>
              <a:rPr lang="en-US" altLang="zh-CN" b="1">
                <a:latin typeface="苹方-简" panose="020B0400000000000000" charset="-122"/>
                <a:ea typeface="苹方-简" panose="020B0400000000000000" charset="-122"/>
              </a:rPr>
              <a:t>sst</a:t>
            </a:r>
            <a:r>
              <a:rPr lang="zh-CN" altLang="en-US" b="1">
                <a:latin typeface="苹方-简" panose="020B0400000000000000" charset="-122"/>
                <a:ea typeface="苹方-简" panose="020B0400000000000000" charset="-122"/>
              </a:rPr>
              <a:t>文件，因此</a:t>
            </a:r>
            <a:r>
              <a:rPr lang="en-US" altLang="zh-CN" b="1">
                <a:latin typeface="苹方-简" panose="020B0400000000000000" charset="-122"/>
                <a:ea typeface="苹方-简" panose="020B0400000000000000" charset="-122"/>
              </a:rPr>
              <a:t>level-0</a:t>
            </a:r>
            <a:r>
              <a:rPr lang="zh-CN" altLang="en-US" b="1">
                <a:latin typeface="苹方-简" panose="020B0400000000000000" charset="-122"/>
                <a:ea typeface="苹方-简" panose="020B0400000000000000" charset="-122"/>
              </a:rPr>
              <a:t>的不同</a:t>
            </a:r>
            <a:r>
              <a:rPr lang="en-US" altLang="zh-CN" b="1">
                <a:latin typeface="苹方-简" panose="020B0400000000000000" charset="-122"/>
                <a:ea typeface="苹方-简" panose="020B0400000000000000" charset="-122"/>
              </a:rPr>
              <a:t>sst</a:t>
            </a:r>
            <a:r>
              <a:rPr lang="zh-CN" altLang="en-US" b="1">
                <a:latin typeface="苹方-简" panose="020B0400000000000000" charset="-122"/>
                <a:ea typeface="苹方-简" panose="020B0400000000000000" charset="-122"/>
              </a:rPr>
              <a:t>文件之间是无序且相互重叠。</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957262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2</a:t>
            </a:r>
            <a:r>
              <a:rPr lang="zh-CN" altLang="en-US" sz="2800">
                <a:latin typeface="苹方-简" panose="020B0400000000000000" charset="-122"/>
                <a:ea typeface="苹方-简" panose="020B0400000000000000" charset="-122"/>
              </a:rPr>
              <a:t>：</a:t>
            </a:r>
            <a:r>
              <a:rPr sz="2800">
                <a:latin typeface="苹方-简" panose="020B0400000000000000" charset="-122"/>
                <a:ea typeface="苹方-简" panose="020B0400000000000000" charset="-122"/>
              </a:rPr>
              <a:t>非0层文件数据大小限制</a:t>
            </a:r>
          </a:p>
        </p:txBody>
      </p:sp>
      <p:sp>
        <p:nvSpPr>
          <p:cNvPr id="4" name="文本框 3"/>
          <p:cNvSpPr txBox="1"/>
          <p:nvPr/>
        </p:nvSpPr>
        <p:spPr>
          <a:xfrm>
            <a:off x="335280" y="957580"/>
            <a:ext cx="11183620" cy="3138170"/>
          </a:xfrm>
          <a:prstGeom prst="rect">
            <a:avLst/>
          </a:prstGeom>
          <a:noFill/>
        </p:spPr>
        <p:txBody>
          <a:bodyPr wrap="square" rtlCol="0">
            <a:spAutoFit/>
          </a:bodyPr>
          <a:lstStyle/>
          <a:p>
            <a:r>
              <a:rPr lang="zh-CN" altLang="en-US" dirty="0">
                <a:latin typeface="苹方-简" panose="020B0400000000000000" charset="-122"/>
                <a:ea typeface="苹方-简" panose="020B0400000000000000" charset="-122"/>
              </a:rPr>
              <a:t>对于level i（i &gt;= 1）的情况来说，一个读取最多只会访问一个sstable文件，因此，本身对于读取效率的影响不会太大。针对于这部分数据发生compaction的条件，从</a:t>
            </a:r>
            <a:r>
              <a:rPr lang="zh-CN" altLang="en-US" b="1" dirty="0">
                <a:latin typeface="苹方-简" panose="020B0400000000000000" charset="-122"/>
                <a:ea typeface="苹方-简" panose="020B0400000000000000" charset="-122"/>
              </a:rPr>
              <a:t>提升读取效率</a:t>
            </a:r>
            <a:r>
              <a:rPr lang="zh-CN" altLang="en-US" dirty="0">
                <a:latin typeface="苹方-简" panose="020B0400000000000000" charset="-122"/>
                <a:ea typeface="苹方-简" panose="020B0400000000000000" charset="-122"/>
              </a:rPr>
              <a:t>转变成了</a:t>
            </a:r>
            <a:r>
              <a:rPr lang="zh-CN" altLang="en-US" b="1" dirty="0">
                <a:latin typeface="苹方-简" panose="020B0400000000000000" charset="-122"/>
                <a:ea typeface="苹方-简" panose="020B0400000000000000" charset="-122"/>
              </a:rPr>
              <a:t>降低compaction的IO开销</a:t>
            </a:r>
            <a:r>
              <a:rPr lang="zh-CN" altLang="en-US" dirty="0">
                <a:latin typeface="苹方-简" panose="020B0400000000000000" charset="-122"/>
                <a:ea typeface="苹方-简" panose="020B0400000000000000" charset="-122"/>
              </a:rPr>
              <a:t>。</a:t>
            </a:r>
          </a:p>
          <a:p>
            <a:endParaRPr lang="zh-CN" altLang="en-US" dirty="0">
              <a:latin typeface="苹方-简" panose="020B0400000000000000" charset="-122"/>
              <a:ea typeface="苹方-简" panose="020B0400000000000000" charset="-122"/>
            </a:endParaRPr>
          </a:p>
          <a:p>
            <a:r>
              <a:rPr lang="zh-CN" altLang="en-US" dirty="0">
                <a:latin typeface="苹方-简" panose="020B0400000000000000" charset="-122"/>
                <a:ea typeface="苹方-简" panose="020B0400000000000000" charset="-122"/>
              </a:rPr>
              <a:t>假设leveldb的合并策略只有第一条，那么会导致1层文件的个数越来越多或者总的数据量越来越大，而通常一次合并中，</a:t>
            </a:r>
            <a:r>
              <a:rPr lang="zh-CN" altLang="en-US" b="1" dirty="0">
                <a:latin typeface="苹方-简" panose="020B0400000000000000" charset="-122"/>
                <a:ea typeface="苹方-简" panose="020B0400000000000000" charset="-122"/>
              </a:rPr>
              <a:t>0层文件key的取值范围是很大的，导致每一次0层文件与1层文件进行合并时，1层文件输入文件的总数据量非常庞大</a:t>
            </a:r>
            <a:r>
              <a:rPr lang="zh-CN" altLang="en-US" dirty="0">
                <a:latin typeface="苹方-简" panose="020B0400000000000000" charset="-122"/>
                <a:ea typeface="苹方-简" panose="020B0400000000000000" charset="-122"/>
              </a:rPr>
              <a:t>。所以不仅需要控制0层文件的个数，同样，每一层文件的总大小同样需要进行控制，使得每次进行compaction时，IO开销尽量保持常量。</a:t>
            </a:r>
          </a:p>
          <a:p>
            <a:endParaRPr lang="zh-CN" altLang="en-US" dirty="0">
              <a:latin typeface="苹方-简" panose="020B0400000000000000" charset="-122"/>
              <a:ea typeface="苹方-简" panose="020B0400000000000000" charset="-122"/>
            </a:endParaRPr>
          </a:p>
          <a:p>
            <a:r>
              <a:rPr lang="zh-CN" altLang="en-US" dirty="0">
                <a:latin typeface="苹方-简" panose="020B0400000000000000" charset="-122"/>
                <a:ea typeface="苹方-简" panose="020B0400000000000000" charset="-122"/>
              </a:rPr>
              <a:t>故leveldb规定，1层文件总大小上限为10MB，2层为100MB，依次类推，最高层（7层）没有限制。</a:t>
            </a:r>
          </a:p>
          <a:p>
            <a:endParaRPr lang="zh-CN" altLang="en-US" dirty="0">
              <a:latin typeface="苹方-简" panose="020B0400000000000000" charset="-122"/>
              <a:ea typeface="苹方-简" panose="020B0400000000000000" charset="-122"/>
            </a:endParaRPr>
          </a:p>
          <a:p>
            <a:r>
              <a:rPr lang="zh-CN" altLang="en-US" dirty="0">
                <a:latin typeface="苹方-简" panose="020B0400000000000000" charset="-122"/>
                <a:ea typeface="苹方-简" panose="020B0400000000000000" charset="-122"/>
              </a:rPr>
              <a:t>另外，每个</a:t>
            </a:r>
            <a:r>
              <a:rPr lang="en-US" altLang="zh-CN" dirty="0" err="1">
                <a:latin typeface="苹方-简" panose="020B0400000000000000" charset="-122"/>
                <a:ea typeface="苹方-简" panose="020B0400000000000000" charset="-122"/>
              </a:rPr>
              <a:t>sst</a:t>
            </a:r>
            <a:r>
              <a:rPr lang="zh-CN" altLang="en-US" dirty="0">
                <a:latin typeface="苹方-简" panose="020B0400000000000000" charset="-122"/>
                <a:ea typeface="苹方-简" panose="020B0400000000000000" charset="-122"/>
              </a:rPr>
              <a:t>文件的大小限制是一样的。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706691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解决方案四：</a:t>
            </a:r>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957262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Major Compaction</a:t>
            </a:r>
            <a:r>
              <a:rPr lang="zh-CN" altLang="en-US" sz="2800">
                <a:latin typeface="苹方-简" panose="020B0400000000000000" charset="-122"/>
                <a:ea typeface="苹方-简" panose="020B0400000000000000" charset="-122"/>
              </a:rPr>
              <a:t>的触发条件</a:t>
            </a:r>
            <a:r>
              <a:rPr lang="en-US" altLang="zh-CN" sz="2800">
                <a:latin typeface="苹方-简" panose="020B0400000000000000" charset="-122"/>
                <a:ea typeface="苹方-简" panose="020B0400000000000000" charset="-122"/>
              </a:rPr>
              <a:t>3</a:t>
            </a:r>
            <a:r>
              <a:rPr lang="zh-CN" altLang="en-US" sz="2800">
                <a:latin typeface="苹方-简" panose="020B0400000000000000" charset="-122"/>
                <a:ea typeface="苹方-简" panose="020B0400000000000000" charset="-122"/>
              </a:rPr>
              <a:t>：文件读取次数过多</a:t>
            </a:r>
          </a:p>
        </p:txBody>
      </p:sp>
      <p:sp>
        <p:nvSpPr>
          <p:cNvPr id="4" name="文本框 3"/>
          <p:cNvSpPr txBox="1"/>
          <p:nvPr/>
        </p:nvSpPr>
        <p:spPr>
          <a:xfrm>
            <a:off x="335280" y="957580"/>
            <a:ext cx="11183620" cy="4831080"/>
          </a:xfrm>
          <a:prstGeom prst="rect">
            <a:avLst/>
          </a:prstGeom>
          <a:noFill/>
        </p:spPr>
        <p:txBody>
          <a:bodyPr wrap="square" rtlCol="0">
            <a:spAutoFit/>
          </a:bodyPr>
          <a:lstStyle/>
          <a:p>
            <a:r>
              <a:rPr lang="zh-CN" altLang="en-US" sz="1400" dirty="0">
                <a:latin typeface="苹方-简" panose="020B0400000000000000" charset="-122"/>
                <a:ea typeface="苹方-简" panose="020B0400000000000000" charset="-122"/>
              </a:rPr>
              <a:t>以上两个机制能够保证随着合并的进行，数据是严格下沉的，但是仍然存在一个问题。</a:t>
            </a:r>
          </a:p>
          <a:p>
            <a:r>
              <a:rPr lang="zh-CN" altLang="en-US" sz="1400" dirty="0">
                <a:latin typeface="苹方-简" panose="020B0400000000000000" charset="-122"/>
                <a:ea typeface="苹方-简" panose="020B0400000000000000" charset="-122"/>
              </a:rPr>
              <a:t>假设0层文件完成合并之后，1层文件同时达到了数据上限，同时需要进行合并。</a:t>
            </a:r>
          </a:p>
          <a:p>
            <a:r>
              <a:rPr lang="zh-CN" altLang="en-US" sz="1400" dirty="0">
                <a:latin typeface="苹方-简" panose="020B0400000000000000" charset="-122"/>
                <a:ea typeface="苹方-简" panose="020B0400000000000000" charset="-122"/>
              </a:rPr>
              <a:t>更加糟糕的是，在最差的情况下，0-n层的文件同时达到了合并的条件，每一层都需要进行合并。</a:t>
            </a:r>
          </a:p>
          <a:p>
            <a:endParaRPr lang="zh-CN" altLang="en-US" sz="1400" dirty="0">
              <a:latin typeface="苹方-简" panose="020B0400000000000000" charset="-122"/>
              <a:ea typeface="苹方-简" panose="020B0400000000000000" charset="-122"/>
            </a:endParaRPr>
          </a:p>
          <a:p>
            <a:r>
              <a:rPr lang="zh-CN" altLang="en-US" sz="1400" dirty="0">
                <a:latin typeface="苹方-简" panose="020B0400000000000000" charset="-122"/>
                <a:ea typeface="苹方-简" panose="020B0400000000000000" charset="-122"/>
              </a:rPr>
              <a:t>其中一种优化机制是：</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source层的文件个数只有一个；</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source层文件与source+1层文件没有重叠；</a:t>
            </a:r>
          </a:p>
          <a:p>
            <a:pPr marL="285750" indent="-285750">
              <a:buFont typeface="Arial" panose="020B0604020202090204" pitchFamily="34" charset="0"/>
              <a:buChar char="•"/>
            </a:pPr>
            <a:r>
              <a:rPr lang="zh-CN" altLang="en-US" sz="1400" dirty="0">
                <a:latin typeface="苹方-简" panose="020B0400000000000000" charset="-122"/>
                <a:ea typeface="苹方-简" panose="020B0400000000000000" charset="-122"/>
              </a:rPr>
              <a:t>source层文件与source+2层的文件重叠部分不超过</a:t>
            </a:r>
            <a:r>
              <a:rPr lang="en-US" altLang="zh-CN" sz="1400" dirty="0">
                <a:latin typeface="苹方-简" panose="020B0400000000000000" charset="-122"/>
                <a:ea typeface="苹方-简" panose="020B0400000000000000" charset="-122"/>
              </a:rPr>
              <a:t>20MB</a:t>
            </a:r>
            <a:r>
              <a:rPr lang="zh-CN" altLang="en-US" sz="1400" dirty="0">
                <a:latin typeface="苹方-简" panose="020B0400000000000000" charset="-122"/>
                <a:ea typeface="苹方-简" panose="020B0400000000000000" charset="-122"/>
              </a:rPr>
              <a:t>；</a:t>
            </a:r>
          </a:p>
          <a:p>
            <a:r>
              <a:rPr lang="zh-CN" altLang="en-US" sz="1400" dirty="0">
                <a:latin typeface="苹方-简" panose="020B0400000000000000" charset="-122"/>
                <a:ea typeface="苹方-简" panose="020B0400000000000000" charset="-122"/>
              </a:rPr>
              <a:t>当满足这几个条件时，可以将souce层的该文件直接移至source+1层。</a:t>
            </a:r>
          </a:p>
          <a:p>
            <a:r>
              <a:rPr lang="zh-CN" altLang="en-US" sz="1400" dirty="0">
                <a:latin typeface="苹方-简" panose="020B0400000000000000" charset="-122"/>
                <a:ea typeface="苹方-简" panose="020B0400000000000000" charset="-122"/>
              </a:rPr>
              <a:t>但是该条件非常苛刻，还是无法解决上述问题。为了避免可能存在这种“巨大”的合并开销，leveldb引入了第三个机制：”错峰合并“。</a:t>
            </a:r>
          </a:p>
          <a:p>
            <a:endParaRPr lang="zh-CN" altLang="en-US" sz="1400" dirty="0">
              <a:latin typeface="苹方-简" panose="020B0400000000000000" charset="-122"/>
              <a:ea typeface="苹方-简" panose="020B0400000000000000" charset="-122"/>
            </a:endParaRPr>
          </a:p>
          <a:p>
            <a:r>
              <a:rPr lang="zh-CN" altLang="en-US" sz="1400" dirty="0">
                <a:latin typeface="苹方-简" panose="020B0400000000000000" charset="-122"/>
                <a:ea typeface="苹方-简" panose="020B0400000000000000" charset="-122"/>
              </a:rPr>
              <a:t>那么：</a:t>
            </a:r>
          </a:p>
          <a:p>
            <a:pPr marL="342900" indent="-342900">
              <a:buAutoNum type="arabicPeriod"/>
            </a:pPr>
            <a:r>
              <a:rPr lang="zh-CN" altLang="en-US" sz="1400" dirty="0">
                <a:latin typeface="苹方-简" panose="020B0400000000000000" charset="-122"/>
                <a:ea typeface="苹方-简" panose="020B0400000000000000" charset="-122"/>
              </a:rPr>
              <a:t>如何找寻这种适合错峰合并的文件；</a:t>
            </a:r>
          </a:p>
          <a:p>
            <a:pPr marL="342900" indent="-342900">
              <a:buAutoNum type="arabicPeriod"/>
            </a:pPr>
            <a:r>
              <a:rPr lang="zh-CN" altLang="en-US" sz="1400" dirty="0">
                <a:latin typeface="苹方-简" panose="020B0400000000000000" charset="-122"/>
                <a:ea typeface="苹方-简" panose="020B0400000000000000" charset="-122"/>
              </a:rPr>
              <a:t>以及如果判断哪个时机是适合进行错峰合并的呢？</a:t>
            </a:r>
          </a:p>
          <a:p>
            <a:endParaRPr lang="zh-CN" altLang="en-US" sz="1400" dirty="0">
              <a:latin typeface="苹方-简" panose="020B0400000000000000" charset="-122"/>
              <a:ea typeface="苹方-简" panose="020B0400000000000000" charset="-122"/>
            </a:endParaRPr>
          </a:p>
          <a:p>
            <a:r>
              <a:rPr lang="zh-CN" altLang="en-US" sz="1400" dirty="0">
                <a:latin typeface="苹方-简" panose="020B0400000000000000" charset="-122"/>
                <a:ea typeface="苹方-简" panose="020B0400000000000000" charset="-122"/>
              </a:rPr>
              <a:t>对于问题（1）Leveldb的作者认为，一个文件一次查询的开销为10ms, 若某个文件的查询次数过多，且查询在该文件中不命中, 那么这种行为就可以视为无效的查询开销，这种文件就可以进行错峰合并。</a:t>
            </a:r>
          </a:p>
          <a:p>
            <a:r>
              <a:rPr lang="zh-CN" altLang="en-US" sz="1400" dirty="0">
                <a:latin typeface="苹方-简" panose="020B0400000000000000" charset="-122"/>
                <a:ea typeface="苹方-简" panose="020B0400000000000000" charset="-122"/>
              </a:rPr>
              <a:t>对于问题（2），对于一个1MB的文件，对其合并的开销为25ms。因此当一个文件1MB的文件无效查询超过25次时，便可以对其进行合并。</a:t>
            </a:r>
          </a:p>
          <a:p>
            <a:endParaRPr lang="zh-CN" altLang="en-US" sz="1400" dirty="0">
              <a:latin typeface="苹方-简" panose="020B0400000000000000" charset="-122"/>
              <a:ea typeface="苹方-简" panose="020B0400000000000000" charset="-122"/>
            </a:endParaRPr>
          </a:p>
          <a:p>
            <a:r>
              <a:rPr lang="zh-CN" altLang="en-US" sz="1400" dirty="0">
                <a:latin typeface="苹方-简" panose="020B0400000000000000" charset="-122"/>
                <a:ea typeface="苹方-简" panose="020B0400000000000000" charset="-122"/>
              </a:rPr>
              <a:t>对于一个1MB的文件，其合并开销为（1）source层1MB的文件读取，（2）source+1层 10-12MB的文件读取（3）source+1层10-12MB的文件写入。</a:t>
            </a:r>
          </a:p>
          <a:p>
            <a:r>
              <a:rPr lang="zh-CN" altLang="en-US" sz="1400" dirty="0">
                <a:latin typeface="苹方-简" panose="020B0400000000000000" charset="-122"/>
                <a:ea typeface="苹方-简" panose="020B0400000000000000" charset="-122"/>
              </a:rPr>
              <a:t>总结25MB的文件IO开销，除以100MB／s的文件IO速度，估计开销为25ms。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527240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tableAutoCompaction</a:t>
            </a:r>
            <a:r>
              <a:rPr lang="zh-CN" altLang="en-US" sz="2800">
                <a:latin typeface="苹方-简" panose="020B0400000000000000" charset="-122"/>
                <a:ea typeface="苹方-简" panose="020B0400000000000000" charset="-122"/>
              </a:rPr>
              <a:t>过程</a:t>
            </a:r>
          </a:p>
        </p:txBody>
      </p:sp>
      <p:sp>
        <p:nvSpPr>
          <p:cNvPr id="31" name="文本框 30"/>
          <p:cNvSpPr txBox="1"/>
          <p:nvPr/>
        </p:nvSpPr>
        <p:spPr>
          <a:xfrm>
            <a:off x="253365" y="905510"/>
            <a:ext cx="11793220" cy="2584450"/>
          </a:xfrm>
          <a:prstGeom prst="rect">
            <a:avLst/>
          </a:prstGeom>
          <a:noFill/>
        </p:spPr>
        <p:txBody>
          <a:bodyPr wrap="square" rtlCol="0">
            <a:spAutoFit/>
          </a:bodyPr>
          <a:lstStyle/>
          <a:p>
            <a:pPr marL="342900" indent="-342900">
              <a:buFont typeface="Arial" panose="020B0604020202090204" pitchFamily="34" charset="0"/>
              <a:buAutoNum type="arabicPeriod"/>
            </a:pPr>
            <a:r>
              <a:rPr lang="zh-CN" altLang="en-US" dirty="0">
                <a:latin typeface="苹方-简" panose="020B0400000000000000" charset="-122"/>
                <a:ea typeface="苹方-简" panose="020B0400000000000000" charset="-122"/>
                <a:sym typeface="+mn-ea"/>
              </a:rPr>
              <a:t>根据当前</a:t>
            </a:r>
            <a:r>
              <a:rPr lang="en-US" altLang="zh-CN" dirty="0">
                <a:latin typeface="苹方-简" panose="020B0400000000000000" charset="-122"/>
                <a:ea typeface="苹方-简" panose="020B0400000000000000" charset="-122"/>
                <a:sym typeface="+mn-ea"/>
              </a:rPr>
              <a:t>session</a:t>
            </a:r>
            <a:r>
              <a:rPr lang="zh-CN" altLang="en-US" dirty="0">
                <a:latin typeface="苹方-简" panose="020B0400000000000000" charset="-122"/>
                <a:ea typeface="苹方-简" panose="020B0400000000000000" charset="-122"/>
                <a:sym typeface="+mn-ea"/>
              </a:rPr>
              <a:t>生成压缩操作对象</a:t>
            </a:r>
            <a:r>
              <a:rPr lang="en-US" altLang="zh-CN" dirty="0">
                <a:latin typeface="苹方-简" panose="020B0400000000000000" charset="-122"/>
                <a:ea typeface="苹方-简" panose="020B0400000000000000" charset="-122"/>
                <a:sym typeface="+mn-ea"/>
              </a:rPr>
              <a:t>compaction(</a:t>
            </a:r>
            <a:r>
              <a:rPr lang="en-US" altLang="zh-CN" dirty="0" err="1">
                <a:latin typeface="苹方-简" panose="020B0400000000000000" charset="-122"/>
                <a:ea typeface="苹方-简" panose="020B0400000000000000" charset="-122"/>
                <a:sym typeface="+mn-ea"/>
              </a:rPr>
              <a:t>pickCompaction</a:t>
            </a:r>
            <a:r>
              <a:rPr lang="en-US" altLang="zh-CN" dirty="0">
                <a:latin typeface="苹方-简" panose="020B0400000000000000" charset="-122"/>
                <a:ea typeface="苹方-简" panose="020B0400000000000000" charset="-122"/>
                <a:sym typeface="+mn-ea"/>
              </a:rPr>
              <a:t>)</a:t>
            </a:r>
            <a:r>
              <a:rPr lang="zh-CN" altLang="en-US" dirty="0">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dirty="0">
                <a:latin typeface="苹方-简" panose="020B0400000000000000" charset="-122"/>
                <a:ea typeface="苹方-简" panose="020B0400000000000000" charset="-122"/>
                <a:sym typeface="+mn-ea"/>
              </a:rPr>
              <a:t>寻找输入文件；</a:t>
            </a:r>
          </a:p>
          <a:p>
            <a:pPr marL="800100" lvl="1" indent="-342900">
              <a:buFont typeface="Arial" panose="020B0604020202090204" pitchFamily="34" charset="0"/>
              <a:buChar char="•"/>
            </a:pPr>
            <a:r>
              <a:rPr lang="zh-CN" altLang="en-US" dirty="0">
                <a:latin typeface="苹方-简" panose="020B0400000000000000" charset="-122"/>
                <a:ea typeface="苹方-简" panose="020B0400000000000000" charset="-122"/>
                <a:sym typeface="+mn-ea"/>
              </a:rPr>
              <a:t>对于level 0层文件数过多引发的合并场景或由于level i层文件总量过大的合并场景，采用轮转的方法选择起始输入文件，记录了上一次该层合并的文件的最大key，下一次则选择在此key之后的首个文件。（</a:t>
            </a:r>
            <a:r>
              <a:rPr lang="en-US" altLang="zh-CN" dirty="0" err="1">
                <a:latin typeface="苹方-简" panose="020B0400000000000000" charset="-122"/>
                <a:ea typeface="苹方-简" panose="020B0400000000000000" charset="-122"/>
                <a:sym typeface="+mn-ea"/>
              </a:rPr>
              <a:t>v.cStore</a:t>
            </a:r>
            <a:r>
              <a:rPr lang="en-US" altLang="zh-CN" dirty="0">
                <a:latin typeface="苹方-简" panose="020B0400000000000000" charset="-122"/>
                <a:ea typeface="苹方-简" panose="020B0400000000000000" charset="-122"/>
                <a:sym typeface="+mn-ea"/>
              </a:rPr>
              <a:t> &gt;= 1)</a:t>
            </a:r>
            <a:r>
              <a:rPr lang="zh-CN" altLang="en-US" dirty="0">
                <a:latin typeface="苹方-简" panose="020B0400000000000000" charset="-122"/>
                <a:ea typeface="苹方-简" panose="020B0400000000000000" charset="-122"/>
                <a:sym typeface="+mn-ea"/>
              </a:rPr>
              <a:t>；</a:t>
            </a:r>
          </a:p>
          <a:p>
            <a:pPr marL="800100" lvl="1" indent="-342900">
              <a:buFont typeface="Arial" panose="020B0604020202090204" pitchFamily="34" charset="0"/>
              <a:buChar char="•"/>
            </a:pPr>
            <a:r>
              <a:rPr lang="zh-CN" altLang="en-US" dirty="0">
                <a:latin typeface="苹方-简" panose="020B0400000000000000" charset="-122"/>
                <a:ea typeface="苹方-简" panose="020B0400000000000000" charset="-122"/>
                <a:sym typeface="+mn-ea"/>
              </a:rPr>
              <a:t>对于错峰合并，起始输入文件则为该查询次数过多的文件（</a:t>
            </a:r>
            <a:r>
              <a:rPr lang="en-US" altLang="zh-CN" dirty="0" err="1">
                <a:latin typeface="苹方-简" panose="020B0400000000000000" charset="-122"/>
                <a:ea typeface="苹方-简" panose="020B0400000000000000" charset="-122"/>
                <a:sym typeface="+mn-ea"/>
              </a:rPr>
              <a:t>v.cSeek</a:t>
            </a:r>
            <a:r>
              <a:rPr lang="zh-CN" altLang="en-US" dirty="0">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dirty="0">
                <a:latin typeface="苹方-简" panose="020B0400000000000000" charset="-122"/>
                <a:ea typeface="苹方-简" panose="020B0400000000000000" charset="-122"/>
                <a:sym typeface="+mn-ea"/>
              </a:rPr>
              <a:t>找到了表压缩的入口，生成了对应的</a:t>
            </a:r>
            <a:r>
              <a:rPr lang="en-US" altLang="zh-CN" dirty="0">
                <a:latin typeface="苹方-简" panose="020B0400000000000000" charset="-122"/>
                <a:ea typeface="苹方-简" panose="020B0400000000000000" charset="-122"/>
                <a:sym typeface="+mn-ea"/>
              </a:rPr>
              <a:t>compaction</a:t>
            </a:r>
            <a:r>
              <a:rPr lang="zh-CN" altLang="en-US" dirty="0">
                <a:latin typeface="苹方-简" panose="020B0400000000000000" charset="-122"/>
                <a:ea typeface="苹方-简" panose="020B0400000000000000" charset="-122"/>
                <a:sym typeface="+mn-ea"/>
              </a:rPr>
              <a:t>对象之后，生成</a:t>
            </a:r>
            <a:r>
              <a:rPr lang="en-US" altLang="zh-CN" dirty="0" err="1">
                <a:latin typeface="苹方-简" panose="020B0400000000000000" charset="-122"/>
                <a:ea typeface="苹方-简" panose="020B0400000000000000" charset="-122"/>
                <a:sym typeface="+mn-ea"/>
              </a:rPr>
              <a:t>sessionRecord</a:t>
            </a:r>
            <a:r>
              <a:rPr lang="zh-CN" altLang="en-US" dirty="0">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dirty="0">
                <a:latin typeface="苹方-简" panose="020B0400000000000000" charset="-122"/>
                <a:ea typeface="苹方-简" panose="020B0400000000000000" charset="-122"/>
                <a:sym typeface="+mn-ea"/>
              </a:rPr>
              <a:t>由于</a:t>
            </a:r>
            <a:r>
              <a:rPr lang="en-US" altLang="zh-CN" dirty="0" err="1">
                <a:latin typeface="苹方-简" panose="020B0400000000000000" charset="-122"/>
                <a:ea typeface="苹方-简" panose="020B0400000000000000" charset="-122"/>
                <a:sym typeface="+mn-ea"/>
              </a:rPr>
              <a:t>tableAuto</a:t>
            </a:r>
            <a:r>
              <a:rPr lang="zh-CN" altLang="en-US" dirty="0">
                <a:latin typeface="苹方-简" panose="020B0400000000000000" charset="-122"/>
                <a:ea typeface="苹方-简" panose="020B0400000000000000" charset="-122"/>
                <a:sym typeface="+mn-ea"/>
              </a:rPr>
              <a:t>场景属于</a:t>
            </a:r>
            <a:r>
              <a:rPr lang="en-US" altLang="zh-CN" dirty="0">
                <a:latin typeface="苹方-简" panose="020B0400000000000000" charset="-122"/>
                <a:ea typeface="苹方-简" panose="020B0400000000000000" charset="-122"/>
                <a:sym typeface="+mn-ea"/>
              </a:rPr>
              <a:t>trivial</a:t>
            </a:r>
            <a:r>
              <a:rPr lang="zh-CN" altLang="en-US" dirty="0">
                <a:latin typeface="苹方-简" panose="020B0400000000000000" charset="-122"/>
                <a:ea typeface="苹方-简" panose="020B0400000000000000" charset="-122"/>
                <a:sym typeface="+mn-ea"/>
              </a:rPr>
              <a:t>压缩，不涉及文件重写，直接将压缩源文件放入下一层即可；</a:t>
            </a:r>
          </a:p>
          <a:p>
            <a:pPr marL="342900" indent="-342900">
              <a:buFont typeface="Arial" panose="020B0604020202090204" pitchFamily="34" charset="0"/>
              <a:buAutoNum type="arabicPeriod"/>
            </a:pPr>
            <a:r>
              <a:rPr lang="zh-CN" altLang="en-US" dirty="0">
                <a:latin typeface="苹方-简" panose="020B0400000000000000" charset="-122"/>
                <a:ea typeface="苹方-简" panose="020B0400000000000000" charset="-122"/>
                <a:sym typeface="+mn-ea"/>
              </a:rPr>
              <a:t>发起</a:t>
            </a:r>
            <a:r>
              <a:rPr lang="en-US" altLang="zh-CN" dirty="0">
                <a:latin typeface="苹方-简" panose="020B0400000000000000" charset="-122"/>
                <a:ea typeface="苹方-简" panose="020B0400000000000000" charset="-122"/>
                <a:sym typeface="+mn-ea"/>
              </a:rPr>
              <a:t>compaction</a:t>
            </a:r>
            <a:r>
              <a:rPr lang="zh-CN" altLang="en-US" dirty="0">
                <a:latin typeface="苹方-简" panose="020B0400000000000000" charset="-122"/>
                <a:ea typeface="苹方-简" panose="020B0400000000000000" charset="-122"/>
                <a:sym typeface="+mn-ea"/>
              </a:rPr>
              <a:t>的提交（</a:t>
            </a:r>
            <a:r>
              <a:rPr lang="en-US" altLang="zh-CN" dirty="0">
                <a:latin typeface="苹方-简" panose="020B0400000000000000" charset="-122"/>
                <a:ea typeface="苹方-简" panose="020B0400000000000000" charset="-122"/>
                <a:sym typeface="+mn-ea"/>
              </a:rPr>
              <a:t>session</a:t>
            </a:r>
            <a:r>
              <a:rPr lang="zh-CN" altLang="en-US" dirty="0">
                <a:latin typeface="苹方-简" panose="020B0400000000000000" charset="-122"/>
                <a:ea typeface="苹方-简" panose="020B0400000000000000" charset="-122"/>
                <a:sym typeface="+mn-ea"/>
              </a:rPr>
              <a:t>的提交会进行同一</a:t>
            </a:r>
            <a:r>
              <a:rPr lang="en-US" altLang="zh-CN" dirty="0">
                <a:latin typeface="苹方-简" panose="020B0400000000000000" charset="-122"/>
                <a:ea typeface="苹方-简" panose="020B0400000000000000" charset="-122"/>
                <a:sym typeface="+mn-ea"/>
              </a:rPr>
              <a:t>level</a:t>
            </a:r>
            <a:r>
              <a:rPr lang="zh-CN" altLang="en-US" dirty="0">
                <a:latin typeface="苹方-简" panose="020B0400000000000000" charset="-122"/>
                <a:ea typeface="苹方-简" panose="020B0400000000000000" charset="-122"/>
                <a:sym typeface="+mn-ea"/>
              </a:rPr>
              <a:t>的</a:t>
            </a:r>
            <a:r>
              <a:rPr lang="en-US" altLang="zh-CN" dirty="0">
                <a:latin typeface="苹方-简" panose="020B0400000000000000" charset="-122"/>
                <a:ea typeface="苹方-简" panose="020B0400000000000000" charset="-122"/>
                <a:sym typeface="+mn-ea"/>
              </a:rPr>
              <a:t>key</a:t>
            </a:r>
            <a:r>
              <a:rPr lang="zh-CN" altLang="en-US" dirty="0">
                <a:latin typeface="苹方-简" panose="020B0400000000000000" charset="-122"/>
                <a:ea typeface="苹方-简" panose="020B0400000000000000" charset="-122"/>
                <a:sym typeface="+mn-ea"/>
              </a:rPr>
              <a:t>大小重排。</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527240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tableRangeCompaction</a:t>
            </a:r>
            <a:r>
              <a:rPr lang="zh-CN" altLang="en-US" sz="2800">
                <a:latin typeface="苹方-简" panose="020B0400000000000000" charset="-122"/>
                <a:ea typeface="苹方-简" panose="020B0400000000000000" charset="-122"/>
              </a:rPr>
              <a:t>过程</a:t>
            </a:r>
          </a:p>
        </p:txBody>
      </p:sp>
      <p:sp>
        <p:nvSpPr>
          <p:cNvPr id="31" name="文本框 30"/>
          <p:cNvSpPr txBox="1"/>
          <p:nvPr/>
        </p:nvSpPr>
        <p:spPr>
          <a:xfrm>
            <a:off x="253365" y="905510"/>
            <a:ext cx="11793220" cy="4831080"/>
          </a:xfrm>
          <a:prstGeom prst="rect">
            <a:avLst/>
          </a:prstGeom>
          <a:noFill/>
        </p:spPr>
        <p:txBody>
          <a:bodyPr wrap="square" rtlCol="0">
            <a:spAutoFit/>
          </a:bodyPr>
          <a:lstStyle/>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如果外部指定了</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，则根据</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[umin, umax]</a:t>
            </a:r>
            <a:r>
              <a:rPr lang="zh-CN" altLang="en-US">
                <a:latin typeface="苹方-简" panose="020B0400000000000000" charset="-122"/>
                <a:ea typeface="苹方-简" panose="020B0400000000000000" charset="-122"/>
                <a:sym typeface="+mn-ea"/>
              </a:rPr>
              <a:t>获取输入文件的集合；</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如果外部没有指定</a:t>
            </a:r>
            <a:r>
              <a:rPr lang="en-US" altLang="zh-CN">
                <a:latin typeface="苹方-简" panose="020B0400000000000000" charset="-122"/>
                <a:ea typeface="苹方-简" panose="020B0400000000000000" charset="-122"/>
                <a:sym typeface="+mn-ea"/>
              </a:rPr>
              <a:t>level</a:t>
            </a:r>
            <a:r>
              <a:rPr lang="zh-CN" altLang="en-US">
                <a:latin typeface="苹方-简" panose="020B0400000000000000" charset="-122"/>
                <a:ea typeface="苹方-简" panose="020B0400000000000000" charset="-122"/>
                <a:sym typeface="+mn-ea"/>
              </a:rPr>
              <a:t>，则表示需要遍历每一层，根据区间</a:t>
            </a:r>
            <a:r>
              <a:rPr lang="en-US" altLang="zh-CN">
                <a:latin typeface="苹方-简" panose="020B0400000000000000" charset="-122"/>
                <a:ea typeface="苹方-简" panose="020B0400000000000000" charset="-122"/>
                <a:sym typeface="+mn-ea"/>
              </a:rPr>
              <a:t>[umin, umax]</a:t>
            </a:r>
            <a:r>
              <a:rPr lang="zh-CN" altLang="en-US">
                <a:latin typeface="苹方-简" panose="020B0400000000000000" charset="-122"/>
                <a:ea typeface="苹方-简" panose="020B0400000000000000" charset="-122"/>
                <a:sym typeface="+mn-ea"/>
              </a:rPr>
              <a:t>来获取输入文件的集合；</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生成</a:t>
            </a:r>
            <a:r>
              <a:rPr lang="en-US" altLang="zh-CN">
                <a:latin typeface="苹方-简" panose="020B0400000000000000" charset="-122"/>
                <a:ea typeface="苹方-简" panose="020B0400000000000000" charset="-122"/>
                <a:sym typeface="+mn-ea"/>
              </a:rPr>
              <a:t>sessionRecord</a:t>
            </a:r>
            <a:r>
              <a:rPr lang="zh-CN" altLang="en-US">
                <a:latin typeface="苹方-简" panose="020B0400000000000000" charset="-122"/>
                <a:ea typeface="苹方-简" panose="020B0400000000000000" charset="-122"/>
                <a:sym typeface="+mn-ea"/>
              </a:rPr>
              <a:t>，把压缩的信息设置进去；</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针对压缩返回的</a:t>
            </a:r>
            <a:r>
              <a:rPr lang="en-US" altLang="zh-CN">
                <a:latin typeface="苹方-简" panose="020B0400000000000000" charset="-122"/>
                <a:ea typeface="苹方-简" panose="020B0400000000000000" charset="-122"/>
                <a:sym typeface="+mn-ea"/>
              </a:rPr>
              <a:t>tFile</a:t>
            </a:r>
            <a:r>
              <a:rPr lang="zh-CN" altLang="en-US">
                <a:latin typeface="苹方-简" panose="020B0400000000000000" charset="-122"/>
                <a:ea typeface="苹方-简" panose="020B0400000000000000" charset="-122"/>
                <a:sym typeface="+mn-ea"/>
              </a:rPr>
              <a:t>列表，逐个</a:t>
            </a:r>
            <a:r>
              <a:rPr lang="en-US" altLang="zh-CN">
                <a:latin typeface="苹方-简" panose="020B0400000000000000" charset="-122"/>
                <a:ea typeface="苹方-简" panose="020B0400000000000000" charset="-122"/>
                <a:sym typeface="+mn-ea"/>
              </a:rPr>
              <a:t>tFile</a:t>
            </a:r>
            <a:r>
              <a:rPr lang="zh-CN" altLang="en-US">
                <a:latin typeface="苹方-简" panose="020B0400000000000000" charset="-122"/>
                <a:ea typeface="苹方-简" panose="020B0400000000000000" charset="-122"/>
                <a:sym typeface="+mn-ea"/>
              </a:rPr>
              <a:t>列表读入内存中，然后再删除旧的</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获取当前快照可用的最小序列号；</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根据压缩文件集合，生成迭代器，遍历每一条数据；</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对每条数据的</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进行现有</a:t>
            </a:r>
            <a:r>
              <a:rPr lang="en-US" altLang="zh-CN">
                <a:latin typeface="苹方-简" panose="020B0400000000000000" charset="-122"/>
                <a:ea typeface="苹方-简" panose="020B0400000000000000" charset="-122"/>
                <a:sym typeface="+mn-ea"/>
              </a:rPr>
              <a:t>key</a:t>
            </a:r>
            <a:r>
              <a:rPr lang="zh-CN" altLang="en-US">
                <a:latin typeface="苹方-简" panose="020B0400000000000000" charset="-122"/>
                <a:ea typeface="苹方-简" panose="020B0400000000000000" charset="-122"/>
                <a:sym typeface="+mn-ea"/>
              </a:rPr>
              <a:t>的比较，保证留下来的是较新版本的数据，旧版本的数据和已被删除的数据在这个过程会被淘汰掉；（tableCompactionBuilder</a:t>
            </a:r>
            <a:r>
              <a:rPr lang="en-US" altLang="zh-CN">
                <a:latin typeface="苹方-简" panose="020B0400000000000000" charset="-122"/>
                <a:ea typeface="苹方-简" panose="020B0400000000000000" charset="-122"/>
                <a:sym typeface="+mn-ea"/>
              </a:rPr>
              <a:t>.run)</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每当一个</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文件的大小超过规定范围，执行落盘操作。</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遍历完成，提交压缩任务（内部包含重新积分计算）；</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记录下一次的压缩点。</a:t>
            </a:r>
          </a:p>
          <a:p>
            <a:pPr marL="342900" indent="-342900">
              <a:buFont typeface="Arial" panose="020B0604020202090204" pitchFamily="34" charset="0"/>
              <a:buAutoNum type="arabicPeriod"/>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2000">
                <a:latin typeface="苹方-简" panose="020B0400000000000000" charset="-122"/>
                <a:ea typeface="苹方-简" panose="020B0400000000000000" charset="-122"/>
                <a:sym typeface="+mn-ea"/>
              </a:rPr>
              <a:t>概括起来，表压缩的总体过程：</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寻找合适的输入文件；</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根据key重叠情况扩大输入文件集合；</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多路合并；</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积分计算；</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396049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memCompaction</a:t>
            </a:r>
            <a:r>
              <a:rPr lang="zh-CN" altLang="en-US" sz="2800">
                <a:latin typeface="苹方-简" panose="020B0400000000000000" charset="-122"/>
                <a:ea typeface="苹方-简" panose="020B0400000000000000" charset="-122"/>
              </a:rPr>
              <a:t>过程</a:t>
            </a:r>
          </a:p>
        </p:txBody>
      </p:sp>
      <p:sp>
        <p:nvSpPr>
          <p:cNvPr id="31" name="文本框 30"/>
          <p:cNvSpPr txBox="1"/>
          <p:nvPr/>
        </p:nvSpPr>
        <p:spPr>
          <a:xfrm>
            <a:off x="253365" y="905510"/>
            <a:ext cx="11793220" cy="3138170"/>
          </a:xfrm>
          <a:prstGeom prst="rect">
            <a:avLst/>
          </a:prstGeom>
          <a:noFill/>
        </p:spPr>
        <p:txBody>
          <a:bodyPr wrap="square" rtlCol="0">
            <a:spAutoFit/>
          </a:bodyPr>
          <a:lstStyle/>
          <a:p>
            <a:pPr marL="342900" indent="-342900">
              <a:buFont typeface="Arial" panose="020B0604020202090204" pitchFamily="34" charset="0"/>
              <a:buAutoNum type="arabicPeriod"/>
            </a:pPr>
            <a:r>
              <a:rPr lang="en-US" altLang="zh-CN">
                <a:latin typeface="苹方-简" panose="020B0400000000000000" charset="-122"/>
                <a:ea typeface="苹方-简" panose="020B0400000000000000" charset="-122"/>
                <a:sym typeface="+mn-ea"/>
              </a:rPr>
              <a:t>mCompaction</a:t>
            </a:r>
            <a:r>
              <a:rPr lang="zh-CN" altLang="en-US">
                <a:latin typeface="苹方-简" panose="020B0400000000000000" charset="-122"/>
                <a:ea typeface="苹方-简" panose="020B0400000000000000" charset="-122"/>
                <a:sym typeface="+mn-ea"/>
              </a:rPr>
              <a:t>函数触发，等待db.mcompCmdC上的指令，调用db.memCompaction进行</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获取</a:t>
            </a:r>
            <a:r>
              <a:rPr lang="en-US" altLang="zh-CN">
                <a:latin typeface="苹方-简" panose="020B0400000000000000" charset="-122"/>
                <a:ea typeface="苹方-简" panose="020B0400000000000000" charset="-122"/>
                <a:sym typeface="+mn-ea"/>
              </a:rPr>
              <a:t>immutable memtable</a:t>
            </a:r>
            <a:r>
              <a:rPr lang="zh-CN" altLang="en-US">
                <a:latin typeface="苹方-简" panose="020B0400000000000000" charset="-122"/>
                <a:ea typeface="苹方-简" panose="020B0400000000000000" charset="-122"/>
                <a:sym typeface="+mn-ea"/>
              </a:rPr>
              <a:t>（</a:t>
            </a:r>
            <a:r>
              <a:rPr lang="en-US" altLang="zh-CN">
                <a:latin typeface="苹方-简" panose="020B0400000000000000" charset="-122"/>
                <a:ea typeface="苹方-简" panose="020B0400000000000000" charset="-122"/>
                <a:sym typeface="+mn-ea"/>
              </a:rPr>
              <a:t>db.getFrozenMem)</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en-US" altLang="zh-CN">
                <a:latin typeface="苹方-简" panose="020B0400000000000000" charset="-122"/>
                <a:ea typeface="苹方-简" panose="020B0400000000000000" charset="-122"/>
                <a:sym typeface="+mn-ea"/>
              </a:rPr>
              <a:t>值得注意的是，minor compaction是一个时效性要求非常高的过程，要求其在尽可能短的时间内完成，否则就会堵塞正常的写入操作，因此minor compaction的优先级高于major compaction。当进行minor compaction的时候有major compaction正在进行，则会首先暂停major compaction(db.tcompPauseC &lt;- (chan&lt;- struct{})(resumeC))</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新生成</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文件，把</a:t>
            </a:r>
            <a:r>
              <a:rPr lang="en-US" altLang="zh-CN">
                <a:latin typeface="苹方-简" panose="020B0400000000000000" charset="-122"/>
                <a:ea typeface="苹方-简" panose="020B0400000000000000" charset="-122"/>
                <a:sym typeface="+mn-ea"/>
              </a:rPr>
              <a:t>immutable memtable</a:t>
            </a:r>
            <a:r>
              <a:rPr lang="zh-CN" altLang="en-US">
                <a:latin typeface="苹方-简" panose="020B0400000000000000" charset="-122"/>
                <a:ea typeface="苹方-简" panose="020B0400000000000000" charset="-122"/>
                <a:sym typeface="+mn-ea"/>
              </a:rPr>
              <a:t>的内容写入到</a:t>
            </a:r>
            <a:r>
              <a:rPr lang="en-US" altLang="zh-CN">
                <a:latin typeface="苹方-简" panose="020B0400000000000000" charset="-122"/>
                <a:ea typeface="苹方-简" panose="020B0400000000000000" charset="-122"/>
                <a:sym typeface="+mn-ea"/>
              </a:rPr>
              <a:t>sst</a:t>
            </a:r>
            <a:r>
              <a:rPr lang="zh-CN" altLang="en-US">
                <a:latin typeface="苹方-简" panose="020B0400000000000000" charset="-122"/>
                <a:ea typeface="苹方-简" panose="020B0400000000000000" charset="-122"/>
                <a:sym typeface="+mn-ea"/>
              </a:rPr>
              <a:t>文件中</a:t>
            </a:r>
            <a:r>
              <a:rPr lang="en-US" altLang="zh-CN">
                <a:latin typeface="苹方-简" panose="020B0400000000000000" charset="-122"/>
                <a:ea typeface="苹方-简" panose="020B0400000000000000" charset="-122"/>
                <a:sym typeface="+mn-ea"/>
              </a:rPr>
              <a:t>(session.flushMemdb)</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由</a:t>
            </a:r>
            <a:r>
              <a:rPr lang="en-US" altLang="zh-CN">
                <a:latin typeface="苹方-简" panose="020B0400000000000000" charset="-122"/>
                <a:ea typeface="苹方-简" panose="020B0400000000000000" charset="-122"/>
                <a:sym typeface="+mn-ea"/>
              </a:rPr>
              <a:t>minor compaction</a:t>
            </a:r>
            <a:r>
              <a:rPr lang="zh-CN" altLang="en-US">
                <a:latin typeface="苹方-简" panose="020B0400000000000000" charset="-122"/>
                <a:ea typeface="苹方-简" panose="020B0400000000000000" charset="-122"/>
                <a:sym typeface="+mn-ea"/>
              </a:rPr>
              <a:t>触发的版本升级（详见后面</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版本升级</a:t>
            </a:r>
            <a:r>
              <a:rPr lang="en-US" altLang="zh-CN">
                <a:latin typeface="苹方-简" panose="020B0400000000000000" charset="-122"/>
                <a:ea typeface="苹方-简" panose="020B0400000000000000" charset="-122"/>
                <a:sym typeface="+mn-ea"/>
              </a:rPr>
              <a:t>”</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恢复被中断的</a:t>
            </a:r>
            <a:r>
              <a:rPr lang="en-US" altLang="zh-CN">
                <a:latin typeface="苹方-简" panose="020B0400000000000000" charset="-122"/>
                <a:ea typeface="苹方-简" panose="020B0400000000000000" charset="-122"/>
                <a:sym typeface="+mn-ea"/>
              </a:rPr>
              <a:t>major compaction</a:t>
            </a:r>
            <a:r>
              <a:rPr lang="zh-CN" altLang="en-US">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a:latin typeface="苹方-简" panose="020B0400000000000000" charset="-122"/>
                <a:ea typeface="苹方-简" panose="020B0400000000000000" charset="-122"/>
                <a:sym typeface="+mn-ea"/>
              </a:rPr>
              <a:t>触发后面的</a:t>
            </a:r>
            <a:r>
              <a:rPr lang="en-US" altLang="zh-CN">
                <a:latin typeface="苹方-简" panose="020B0400000000000000" charset="-122"/>
                <a:ea typeface="苹方-简" panose="020B0400000000000000" charset="-122"/>
                <a:sym typeface="+mn-ea"/>
              </a:rPr>
              <a:t>major compaction</a:t>
            </a:r>
            <a:r>
              <a:rPr lang="zh-CN" altLang="en-US">
                <a:latin typeface="苹方-简" panose="020B0400000000000000" charset="-122"/>
                <a:ea typeface="苹方-简" panose="020B0400000000000000" charset="-122"/>
                <a:sym typeface="+mn-ea"/>
              </a:rPr>
              <a:t>（db.compTrigger(db.tcompCmdC)）。</a:t>
            </a:r>
          </a:p>
          <a:p>
            <a:pPr marL="342900" indent="-342900">
              <a:buFont typeface="Arial" panose="020B0604020202090204" pitchFamily="34" charset="0"/>
              <a:buAutoNum type="arabicPeriod"/>
            </a:pPr>
            <a:endParaRPr lang="en-US" altLang="zh-CN">
              <a:latin typeface="苹方-简" panose="020B0400000000000000" charset="-122"/>
              <a:ea typeface="苹方-简" panose="020B0400000000000000"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365" y="197485"/>
            <a:ext cx="289877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积分计算</a:t>
            </a:r>
          </a:p>
        </p:txBody>
      </p:sp>
      <p:sp>
        <p:nvSpPr>
          <p:cNvPr id="31" name="文本框 30"/>
          <p:cNvSpPr txBox="1"/>
          <p:nvPr/>
        </p:nvSpPr>
        <p:spPr>
          <a:xfrm>
            <a:off x="253365" y="905510"/>
            <a:ext cx="11348085" cy="3415030"/>
          </a:xfrm>
          <a:prstGeom prst="rect">
            <a:avLst/>
          </a:prstGeom>
          <a:noFill/>
        </p:spPr>
        <p:txBody>
          <a:bodyPr wrap="square" rtlCol="0">
            <a:spAutoFit/>
          </a:bodyPr>
          <a:lstStyle/>
          <a:p>
            <a:pPr indent="0">
              <a:buFont typeface="Arial" panose="020B0604020202090204" pitchFamily="34" charset="0"/>
              <a:buNone/>
            </a:pPr>
            <a:r>
              <a:rPr lang="zh-CN" altLang="en-US">
                <a:latin typeface="苹方-简" panose="020B0400000000000000" charset="-122"/>
                <a:ea typeface="苹方-简" panose="020B0400000000000000" charset="-122"/>
                <a:sym typeface="+mn-ea"/>
              </a:rPr>
              <a:t>每一次compaction都会消除若干source层的旧文件，新增source+1层的新文件，因此触发进行合并的条件状态可能也发生了变化。故在leveldb中，使用了计分牌来维护每一层文件的文件个数及数据总量信息，来</a:t>
            </a:r>
            <a:r>
              <a:rPr lang="zh-CN" altLang="en-US" b="1">
                <a:latin typeface="苹方-简" panose="020B0400000000000000" charset="-122"/>
                <a:ea typeface="苹方-简" panose="020B0400000000000000" charset="-122"/>
                <a:sym typeface="+mn-ea"/>
              </a:rPr>
              <a:t>挑选出下一个需要进行合并的层数</a:t>
            </a:r>
            <a:r>
              <a:rPr lang="zh-CN" altLang="en-US">
                <a:latin typeface="苹方-简" panose="020B0400000000000000" charset="-122"/>
                <a:ea typeface="苹方-简" panose="020B0400000000000000" charset="-122"/>
                <a:sym typeface="+mn-ea"/>
              </a:rPr>
              <a:t>。</a:t>
            </a: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计分的规则很简单（位于函数computeCompaction中）：</a:t>
            </a: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sym typeface="+mn-ea"/>
              </a:rPr>
              <a:t>对于0层文件，该层的分数为文件总数／</a:t>
            </a:r>
            <a:r>
              <a:rPr lang="en-US" altLang="zh-CN">
                <a:latin typeface="苹方-简" panose="020B0400000000000000" charset="-122"/>
                <a:ea typeface="苹方-简" panose="020B0400000000000000" charset="-122"/>
                <a:sym typeface="+mn-ea"/>
              </a:rPr>
              <a:t>Options.GetCompactionL0Trigger()</a:t>
            </a:r>
            <a:r>
              <a:rPr lang="zh-CN" altLang="en-US">
                <a:latin typeface="苹方-简" panose="020B0400000000000000" charset="-122"/>
                <a:ea typeface="苹方-简" panose="020B0400000000000000" charset="-122"/>
                <a:sym typeface="+mn-ea"/>
              </a:rPr>
              <a:t>（默认DefaultCompactionL0Trigger </a:t>
            </a:r>
            <a:r>
              <a:rPr lang="en-US" altLang="zh-CN">
                <a:latin typeface="苹方-简" panose="020B0400000000000000" charset="-122"/>
                <a:ea typeface="苹方-简" panose="020B0400000000000000" charset="-122"/>
                <a:sym typeface="+mn-ea"/>
              </a:rPr>
              <a:t>= 4</a:t>
            </a:r>
            <a:r>
              <a:rPr lang="zh-CN" altLang="en-US">
                <a:latin typeface="苹方-简" panose="020B0400000000000000" charset="-122"/>
                <a:ea typeface="苹方-简" panose="020B0400000000000000" charset="-122"/>
                <a:sym typeface="+mn-ea"/>
              </a:rPr>
              <a:t>）；</a:t>
            </a:r>
          </a:p>
          <a:p>
            <a:pPr marL="285750" indent="-285750">
              <a:buFont typeface="Arial" panose="020B0604020202090204" pitchFamily="34" charset="0"/>
              <a:buChar char="•"/>
            </a:pPr>
            <a:r>
              <a:rPr lang="zh-CN" altLang="en-US">
                <a:latin typeface="苹方-简" panose="020B0400000000000000" charset="-122"/>
                <a:ea typeface="苹方-简" panose="020B0400000000000000" charset="-122"/>
                <a:sym typeface="+mn-ea"/>
              </a:rPr>
              <a:t>对于非0层文件，该层的分数为文件数据总量／数据总量上限（即 </a:t>
            </a:r>
            <a:r>
              <a:rPr lang="en-US" altLang="zh-CN">
                <a:latin typeface="苹方-简" panose="020B0400000000000000" charset="-122"/>
                <a:ea typeface="苹方-简" panose="020B0400000000000000" charset="-122"/>
                <a:sym typeface="+mn-ea"/>
              </a:rPr>
              <a:t>Options.GetCompactionTotalSize(level)</a:t>
            </a:r>
            <a:r>
              <a:rPr lang="zh-CN" altLang="en-US">
                <a:latin typeface="苹方-简" panose="020B0400000000000000" charset="-122"/>
                <a:ea typeface="苹方-简" panose="020B0400000000000000" charset="-122"/>
                <a:sym typeface="+mn-ea"/>
              </a:rPr>
              <a:t>）；</a:t>
            </a: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将得分最高的层数记录，若该得分超过1，则为下一次进行合并的层数。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1283970" y="1884680"/>
            <a:ext cx="4050030" cy="3477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t>Manifest</a:t>
            </a:r>
          </a:p>
        </p:txBody>
      </p:sp>
      <p:sp>
        <p:nvSpPr>
          <p:cNvPr id="31" name="文本框 30"/>
          <p:cNvSpPr txBox="1"/>
          <p:nvPr/>
        </p:nvSpPr>
        <p:spPr>
          <a:xfrm>
            <a:off x="253365" y="927100"/>
            <a:ext cx="11402060" cy="583565"/>
          </a:xfrm>
          <a:prstGeom prst="rect">
            <a:avLst/>
          </a:prstGeom>
          <a:noFill/>
        </p:spPr>
        <p:txBody>
          <a:bodyPr wrap="square" rtlCol="0">
            <a:spAutoFit/>
          </a:bodyPr>
          <a:lstStyle/>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manifest文件专用于记录版本信息。leveldb采用了增量式的存储方式，记录每一个版本相较于上一个版本的变化情况。展开来说，一个Manifest文件中，包含了多条Session Record。</a:t>
            </a:r>
          </a:p>
        </p:txBody>
      </p:sp>
      <p:sp>
        <p:nvSpPr>
          <p:cNvPr id="4" name="流程图: 过程 3"/>
          <p:cNvSpPr/>
          <p:nvPr/>
        </p:nvSpPr>
        <p:spPr>
          <a:xfrm>
            <a:off x="1640840" y="2165350"/>
            <a:ext cx="3324860" cy="4857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a:t>Snapshot Session Record</a:t>
            </a:r>
          </a:p>
        </p:txBody>
      </p:sp>
      <p:sp>
        <p:nvSpPr>
          <p:cNvPr id="6" name="流程图: 过程 5"/>
          <p:cNvSpPr/>
          <p:nvPr/>
        </p:nvSpPr>
        <p:spPr>
          <a:xfrm>
            <a:off x="1640840" y="2994025"/>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Session Record</a:t>
            </a:r>
          </a:p>
        </p:txBody>
      </p:sp>
      <p:sp>
        <p:nvSpPr>
          <p:cNvPr id="7" name="流程图: 过程 6"/>
          <p:cNvSpPr/>
          <p:nvPr/>
        </p:nvSpPr>
        <p:spPr>
          <a:xfrm>
            <a:off x="1640840" y="3812540"/>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Session Record</a:t>
            </a:r>
          </a:p>
        </p:txBody>
      </p:sp>
      <p:sp>
        <p:nvSpPr>
          <p:cNvPr id="8" name="流程图: 过程 7"/>
          <p:cNvSpPr/>
          <p:nvPr/>
        </p:nvSpPr>
        <p:spPr>
          <a:xfrm>
            <a:off x="1640840" y="4641215"/>
            <a:ext cx="3324860" cy="485775"/>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a:t>Session Record</a:t>
            </a:r>
          </a:p>
        </p:txBody>
      </p:sp>
      <p:cxnSp>
        <p:nvCxnSpPr>
          <p:cNvPr id="10" name="肘形连接符 9"/>
          <p:cNvCxnSpPr>
            <a:stCxn id="4" idx="1"/>
            <a:endCxn id="6" idx="1"/>
          </p:cNvCxnSpPr>
          <p:nvPr/>
        </p:nvCxnSpPr>
        <p:spPr>
          <a:xfrm rot="10800000" flipV="1">
            <a:off x="1640840" y="2407920"/>
            <a:ext cx="3175" cy="828675"/>
          </a:xfrm>
          <a:prstGeom prst="bentConnector3">
            <a:avLst>
              <a:gd name="adj1" fmla="val 1746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6" idx="1"/>
            <a:endCxn id="7" idx="1"/>
          </p:cNvCxnSpPr>
          <p:nvPr/>
        </p:nvCxnSpPr>
        <p:spPr>
          <a:xfrm rot="10800000" flipV="1">
            <a:off x="1640840" y="3236595"/>
            <a:ext cx="3175" cy="818515"/>
          </a:xfrm>
          <a:prstGeom prst="bentConnector3">
            <a:avLst>
              <a:gd name="adj1" fmla="val 1746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1"/>
            <a:endCxn id="8" idx="1"/>
          </p:cNvCxnSpPr>
          <p:nvPr/>
        </p:nvCxnSpPr>
        <p:spPr>
          <a:xfrm rot="10800000" flipV="1">
            <a:off x="1640840" y="4055110"/>
            <a:ext cx="3175" cy="828675"/>
          </a:xfrm>
          <a:prstGeom prst="bentConnector3">
            <a:avLst>
              <a:gd name="adj1" fmla="val 17120000"/>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流程图: 过程 14"/>
          <p:cNvSpPr/>
          <p:nvPr/>
        </p:nvSpPr>
        <p:spPr>
          <a:xfrm>
            <a:off x="2558415" y="5966460"/>
            <a:ext cx="1490345" cy="65849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a:t>Manifest-xxx</a:t>
            </a:r>
          </a:p>
        </p:txBody>
      </p:sp>
      <p:cxnSp>
        <p:nvCxnSpPr>
          <p:cNvPr id="16" name="直接箭头连接符 15"/>
          <p:cNvCxnSpPr>
            <a:stCxn id="15" idx="0"/>
            <a:endCxn id="9" idx="2"/>
          </p:cNvCxnSpPr>
          <p:nvPr/>
        </p:nvCxnSpPr>
        <p:spPr>
          <a:xfrm flipV="1">
            <a:off x="3303905" y="5361940"/>
            <a:ext cx="5080" cy="604520"/>
          </a:xfrm>
          <a:prstGeom prst="straightConnector1">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流程图: 过程 16"/>
          <p:cNvSpPr/>
          <p:nvPr/>
        </p:nvSpPr>
        <p:spPr>
          <a:xfrm>
            <a:off x="6920865" y="2350770"/>
            <a:ext cx="2472690" cy="1771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Journal num</a:t>
            </a:r>
          </a:p>
          <a:p>
            <a:pPr algn="ctr"/>
            <a:r>
              <a:rPr lang="en-US" altLang="zh-CN" sz="1600"/>
              <a:t>Next file num</a:t>
            </a:r>
          </a:p>
          <a:p>
            <a:pPr algn="ctr"/>
            <a:r>
              <a:rPr lang="en-US" altLang="zh-CN" sz="1600"/>
              <a:t>Seq num</a:t>
            </a:r>
          </a:p>
          <a:p>
            <a:pPr algn="ctr"/>
            <a:r>
              <a:rPr lang="en-US" altLang="zh-CN" sz="1600"/>
              <a:t>Added Tables</a:t>
            </a:r>
          </a:p>
          <a:p>
            <a:pPr algn="ctr"/>
            <a:r>
              <a:rPr lang="en-US" altLang="zh-CN" sz="1600"/>
              <a:t>Deleted Tables</a:t>
            </a:r>
          </a:p>
          <a:p>
            <a:pPr algn="ctr"/>
            <a:r>
              <a:rPr lang="en-US" altLang="zh-CN" sz="1600"/>
              <a:t>...</a:t>
            </a:r>
          </a:p>
        </p:txBody>
      </p:sp>
      <p:cxnSp>
        <p:nvCxnSpPr>
          <p:cNvPr id="18" name="直接箭头连接符 17"/>
          <p:cNvCxnSpPr>
            <a:stCxn id="6" idx="3"/>
            <a:endCxn id="17" idx="1"/>
          </p:cNvCxnSpPr>
          <p:nvPr/>
        </p:nvCxnSpPr>
        <p:spPr>
          <a:xfrm flipV="1">
            <a:off x="4965700" y="3236595"/>
            <a:ext cx="1955165" cy="635"/>
          </a:xfrm>
          <a:prstGeom prst="straightConnector1">
            <a:avLst/>
          </a:prstGeom>
          <a:ln w="158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625090" y="1510665"/>
            <a:ext cx="1356360" cy="306705"/>
          </a:xfrm>
          <a:prstGeom prst="rect">
            <a:avLst/>
          </a:prstGeom>
          <a:noFill/>
        </p:spPr>
        <p:txBody>
          <a:bodyPr wrap="square" rtlCol="0">
            <a:spAutoFit/>
          </a:bodyPr>
          <a:lstStyle/>
          <a:p>
            <a:r>
              <a:rPr lang="en-US" altLang="zh-CN" sz="1400" i="1"/>
              <a:t>Manifest-xxx</a:t>
            </a:r>
          </a:p>
        </p:txBody>
      </p:sp>
      <p:sp>
        <p:nvSpPr>
          <p:cNvPr id="19" name="文本框 18"/>
          <p:cNvSpPr txBox="1"/>
          <p:nvPr/>
        </p:nvSpPr>
        <p:spPr>
          <a:xfrm>
            <a:off x="7414895" y="1884680"/>
            <a:ext cx="1485265" cy="306705"/>
          </a:xfrm>
          <a:prstGeom prst="rect">
            <a:avLst/>
          </a:prstGeom>
          <a:noFill/>
        </p:spPr>
        <p:txBody>
          <a:bodyPr wrap="square" rtlCol="0">
            <a:spAutoFit/>
          </a:bodyPr>
          <a:lstStyle/>
          <a:p>
            <a:r>
              <a:rPr lang="en-US" altLang="zh-CN" sz="1400" i="1"/>
              <a:t>Session Record</a:t>
            </a:r>
          </a:p>
        </p:txBody>
      </p:sp>
      <p:sp>
        <p:nvSpPr>
          <p:cNvPr id="20" name="文本框 19"/>
          <p:cNvSpPr txBox="1"/>
          <p:nvPr/>
        </p:nvSpPr>
        <p:spPr>
          <a:xfrm>
            <a:off x="158750" y="1968500"/>
            <a:ext cx="1485265" cy="306705"/>
          </a:xfrm>
          <a:prstGeom prst="rect">
            <a:avLst/>
          </a:prstGeom>
          <a:noFill/>
        </p:spPr>
        <p:txBody>
          <a:bodyPr wrap="square" rtlCol="0">
            <a:spAutoFit/>
          </a:bodyPr>
          <a:lstStyle/>
          <a:p>
            <a:r>
              <a:rPr lang="en-US" altLang="zh-CN" sz="1400" i="1"/>
              <a:t>Version Update</a:t>
            </a:r>
          </a:p>
        </p:txBody>
      </p:sp>
      <p:sp>
        <p:nvSpPr>
          <p:cNvPr id="21" name="文本框 20"/>
          <p:cNvSpPr txBox="1"/>
          <p:nvPr/>
        </p:nvSpPr>
        <p:spPr>
          <a:xfrm>
            <a:off x="899795" y="6142355"/>
            <a:ext cx="1485265" cy="368300"/>
          </a:xfrm>
          <a:prstGeom prst="rect">
            <a:avLst/>
          </a:prstGeom>
          <a:noFill/>
        </p:spPr>
        <p:txBody>
          <a:bodyPr wrap="square" rtlCol="0">
            <a:spAutoFit/>
          </a:bodyPr>
          <a:lstStyle/>
          <a:p>
            <a:r>
              <a:rPr lang="en-US" altLang="zh-CN" i="1"/>
              <a:t>Current</a:t>
            </a:r>
          </a:p>
        </p:txBody>
      </p:sp>
      <p:sp>
        <p:nvSpPr>
          <p:cNvPr id="22" name="文本框 21"/>
          <p:cNvSpPr txBox="1"/>
          <p:nvPr/>
        </p:nvSpPr>
        <p:spPr>
          <a:xfrm>
            <a:off x="5801360" y="4450715"/>
            <a:ext cx="6164580" cy="1568450"/>
          </a:xfrm>
          <a:prstGeom prst="rect">
            <a:avLst/>
          </a:prstGeom>
          <a:noFill/>
        </p:spPr>
        <p:txBody>
          <a:bodyPr wrap="square" rtlCol="0">
            <a:spAutoFit/>
          </a:bodyPr>
          <a:lstStyle/>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一个Manifest内部包含若干条Session Record，其中第一条Session Record记载了当时leveldb的全量版本信息，其余若干条Session Record仅记录每次更迭的变化情况。</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因此，每个manifest文件的第一条Session Record都是一个记录点，记载了全量的版本信息，可以作为一个初始的状态进行版本恢复。</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过程 31"/>
          <p:cNvSpPr/>
          <p:nvPr/>
        </p:nvSpPr>
        <p:spPr>
          <a:xfrm>
            <a:off x="551180" y="3839210"/>
            <a:ext cx="6003925" cy="292100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264160" y="197485"/>
            <a:ext cx="375475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Version</a:t>
            </a:r>
            <a:r>
              <a:rPr lang="zh-CN" altLang="en-US" sz="2800">
                <a:latin typeface="苹方-简" panose="020B0400000000000000" charset="-122"/>
                <a:ea typeface="苹方-简" panose="020B0400000000000000" charset="-122"/>
              </a:rPr>
              <a:t>和</a:t>
            </a:r>
            <a:r>
              <a:rPr lang="en-US" altLang="zh-CN" sz="2800">
                <a:latin typeface="苹方-简" panose="020B0400000000000000" charset="-122"/>
                <a:ea typeface="苹方-简" panose="020B0400000000000000" charset="-122"/>
              </a:rPr>
              <a:t>VersionEdit</a:t>
            </a:r>
          </a:p>
        </p:txBody>
      </p:sp>
      <p:sp>
        <p:nvSpPr>
          <p:cNvPr id="31" name="文本框 30"/>
          <p:cNvSpPr txBox="1"/>
          <p:nvPr/>
        </p:nvSpPr>
        <p:spPr>
          <a:xfrm>
            <a:off x="264160" y="719455"/>
            <a:ext cx="11402060" cy="3046095"/>
          </a:xfrm>
          <a:prstGeom prst="rect">
            <a:avLst/>
          </a:prstGeom>
          <a:noFill/>
        </p:spPr>
        <p:txBody>
          <a:bodyPr wrap="square" rtlCol="0">
            <a:spAutoFit/>
          </a:bodyPr>
          <a:lstStyle/>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当每次</a:t>
            </a:r>
            <a:r>
              <a:rPr lang="zh-CN" altLang="en-US" sz="1600" b="1">
                <a:latin typeface="苹方-简" panose="020B0400000000000000" charset="-122"/>
                <a:ea typeface="苹方-简" panose="020B0400000000000000" charset="-122"/>
                <a:sym typeface="+mn-ea"/>
              </a:rPr>
              <a:t>compaction完成</a:t>
            </a:r>
            <a:r>
              <a:rPr lang="zh-CN" altLang="en-US" sz="1600">
                <a:latin typeface="苹方-简" panose="020B0400000000000000" charset="-122"/>
                <a:ea typeface="苹方-简" panose="020B0400000000000000" charset="-122"/>
                <a:sym typeface="+mn-ea"/>
              </a:rPr>
              <a:t>（或者换一种更容易理解的说法，当每次sstable文件有新增或者减少），leveldb都会创建一个新的version，创建的规则是:</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versionNew = versionOld + versionEdit</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versionEdit指代的是基于旧版本的基础上，变化的内容（例如新增或删除了某些sstable文件）</a:t>
            </a:r>
            <a:r>
              <a:rPr lang="en-US" altLang="zh-CN" sz="1600">
                <a:latin typeface="苹方-简" panose="020B0400000000000000" charset="-122"/>
                <a:ea typeface="苹方-简" panose="020B0400000000000000" charset="-122"/>
                <a:sym typeface="+mn-ea"/>
              </a:rPr>
              <a:t>(</a:t>
            </a:r>
            <a:r>
              <a:rPr lang="zh-CN" altLang="en-US" sz="1600">
                <a:latin typeface="苹方-简" panose="020B0400000000000000" charset="-122"/>
                <a:ea typeface="苹方-简" panose="020B0400000000000000" charset="-122"/>
                <a:sym typeface="+mn-ea"/>
              </a:rPr>
              <a:t>其实</a:t>
            </a:r>
            <a:r>
              <a:rPr lang="en-US" altLang="zh-CN" sz="1600">
                <a:latin typeface="苹方-简" panose="020B0400000000000000" charset="-122"/>
                <a:ea typeface="苹方-简" panose="020B0400000000000000" charset="-122"/>
                <a:sym typeface="+mn-ea"/>
              </a:rPr>
              <a:t>versionEdit</a:t>
            </a:r>
            <a:r>
              <a:rPr lang="zh-CN" altLang="en-US" sz="1600">
                <a:latin typeface="苹方-简" panose="020B0400000000000000" charset="-122"/>
                <a:ea typeface="苹方-简" panose="020B0400000000000000" charset="-122"/>
                <a:sym typeface="+mn-ea"/>
              </a:rPr>
              <a:t>就是</a:t>
            </a:r>
            <a:r>
              <a:rPr lang="en-US" altLang="zh-CN" sz="1600">
                <a:latin typeface="苹方-简" panose="020B0400000000000000" charset="-122"/>
                <a:ea typeface="苹方-简" panose="020B0400000000000000" charset="-122"/>
                <a:sym typeface="+mn-ea"/>
              </a:rPr>
              <a:t>sessionRecord</a:t>
            </a:r>
            <a:r>
              <a:rPr lang="zh-CN" altLang="en-US" sz="1600">
                <a:latin typeface="苹方-简" panose="020B0400000000000000" charset="-122"/>
                <a:ea typeface="苹方-简" panose="020B0400000000000000" charset="-122"/>
                <a:sym typeface="+mn-ea"/>
              </a:rPr>
              <a:t>）。</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b="1">
                <a:latin typeface="苹方-简" panose="020B0400000000000000" charset="-122"/>
                <a:ea typeface="苹方-简" panose="020B0400000000000000" charset="-122"/>
                <a:sym typeface="+mn-ea"/>
              </a:rPr>
              <a:t>manifest文件就是用来记录这些versionEdit信息的</a:t>
            </a:r>
            <a:r>
              <a:rPr lang="zh-CN" altLang="en-US" sz="1600">
                <a:latin typeface="苹方-简" panose="020B0400000000000000" charset="-122"/>
                <a:ea typeface="苹方-简" panose="020B0400000000000000" charset="-122"/>
                <a:sym typeface="+mn-ea"/>
              </a:rPr>
              <a:t>。一个versionEdit数据，会被编码成一条记录，写入manifest文件中。例如下图便是一个manifest文件的示意图，其中包含了3条versionEdit记录，每条记录包括（1）新增哪些sst文件（2）删除哪些sst文件（3）当前compaction的下标（4）日志文件编号（5）操作seqNumber等信息。通过这些信息，leveldb便可以在启动时，基于一个空的version，不断apply这些记录，最终得到一个上次运行结束时的版本信息。</a:t>
            </a:r>
          </a:p>
        </p:txBody>
      </p:sp>
      <p:grpSp>
        <p:nvGrpSpPr>
          <p:cNvPr id="12" name="组合 11"/>
          <p:cNvGrpSpPr/>
          <p:nvPr/>
        </p:nvGrpSpPr>
        <p:grpSpPr>
          <a:xfrm>
            <a:off x="1985010" y="4173220"/>
            <a:ext cx="4204970" cy="1106170"/>
            <a:chOff x="3105" y="6270"/>
            <a:chExt cx="6808" cy="2218"/>
          </a:xfrm>
        </p:grpSpPr>
        <p:sp>
          <p:nvSpPr>
            <p:cNvPr id="11" name="流程图: 过程 10"/>
            <p:cNvSpPr/>
            <p:nvPr/>
          </p:nvSpPr>
          <p:spPr>
            <a:xfrm>
              <a:off x="3105" y="6270"/>
              <a:ext cx="6809" cy="22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流程图: 过程 3"/>
            <p:cNvSpPr/>
            <p:nvPr/>
          </p:nvSpPr>
          <p:spPr>
            <a:xfrm>
              <a:off x="3395"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Add tables</a:t>
              </a:r>
            </a:p>
          </p:txBody>
        </p:sp>
        <p:sp>
          <p:nvSpPr>
            <p:cNvPr id="6" name="流程图: 过程 5"/>
            <p:cNvSpPr/>
            <p:nvPr/>
          </p:nvSpPr>
          <p:spPr>
            <a:xfrm>
              <a:off x="5677"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Del tables</a:t>
              </a:r>
            </a:p>
          </p:txBody>
        </p:sp>
        <p:sp>
          <p:nvSpPr>
            <p:cNvPr id="7" name="流程图: 过程 6"/>
            <p:cNvSpPr/>
            <p:nvPr/>
          </p:nvSpPr>
          <p:spPr>
            <a:xfrm>
              <a:off x="7942"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CompPtr</a:t>
              </a:r>
            </a:p>
          </p:txBody>
        </p:sp>
        <p:sp>
          <p:nvSpPr>
            <p:cNvPr id="8" name="流程图: 过程 7"/>
            <p:cNvSpPr/>
            <p:nvPr/>
          </p:nvSpPr>
          <p:spPr>
            <a:xfrm>
              <a:off x="3395"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Journal Num</a:t>
              </a:r>
            </a:p>
          </p:txBody>
        </p:sp>
        <p:sp>
          <p:nvSpPr>
            <p:cNvPr id="9" name="流程图: 过程 8"/>
            <p:cNvSpPr/>
            <p:nvPr/>
          </p:nvSpPr>
          <p:spPr>
            <a:xfrm>
              <a:off x="5677"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Seq Num</a:t>
              </a:r>
            </a:p>
          </p:txBody>
        </p:sp>
        <p:sp>
          <p:nvSpPr>
            <p:cNvPr id="10" name="流程图: 过程 9"/>
            <p:cNvSpPr/>
            <p:nvPr/>
          </p:nvSpPr>
          <p:spPr>
            <a:xfrm>
              <a:off x="7942"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a:t>
              </a:r>
            </a:p>
          </p:txBody>
        </p:sp>
      </p:grpSp>
      <p:grpSp>
        <p:nvGrpSpPr>
          <p:cNvPr id="21" name="组合 20"/>
          <p:cNvGrpSpPr/>
          <p:nvPr/>
        </p:nvGrpSpPr>
        <p:grpSpPr>
          <a:xfrm>
            <a:off x="1982470" y="5525770"/>
            <a:ext cx="4204970" cy="1106170"/>
            <a:chOff x="3105" y="6270"/>
            <a:chExt cx="6808" cy="2218"/>
          </a:xfrm>
        </p:grpSpPr>
        <p:sp>
          <p:nvSpPr>
            <p:cNvPr id="22" name="流程图: 过程 21"/>
            <p:cNvSpPr/>
            <p:nvPr/>
          </p:nvSpPr>
          <p:spPr>
            <a:xfrm>
              <a:off x="3105" y="6270"/>
              <a:ext cx="6809" cy="221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流程图: 过程 22"/>
            <p:cNvSpPr/>
            <p:nvPr/>
          </p:nvSpPr>
          <p:spPr>
            <a:xfrm>
              <a:off x="3395"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Add tables</a:t>
              </a:r>
            </a:p>
          </p:txBody>
        </p:sp>
        <p:sp>
          <p:nvSpPr>
            <p:cNvPr id="24" name="流程图: 过程 23"/>
            <p:cNvSpPr/>
            <p:nvPr/>
          </p:nvSpPr>
          <p:spPr>
            <a:xfrm>
              <a:off x="5677"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Del tables</a:t>
              </a:r>
            </a:p>
          </p:txBody>
        </p:sp>
        <p:sp>
          <p:nvSpPr>
            <p:cNvPr id="25" name="流程图: 过程 24"/>
            <p:cNvSpPr/>
            <p:nvPr/>
          </p:nvSpPr>
          <p:spPr>
            <a:xfrm>
              <a:off x="7942" y="6594"/>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CompPtr</a:t>
              </a:r>
            </a:p>
          </p:txBody>
        </p:sp>
        <p:sp>
          <p:nvSpPr>
            <p:cNvPr id="26" name="流程图: 过程 25"/>
            <p:cNvSpPr/>
            <p:nvPr/>
          </p:nvSpPr>
          <p:spPr>
            <a:xfrm>
              <a:off x="3395"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Journal Num</a:t>
              </a:r>
            </a:p>
          </p:txBody>
        </p:sp>
        <p:sp>
          <p:nvSpPr>
            <p:cNvPr id="27" name="流程图: 过程 26"/>
            <p:cNvSpPr/>
            <p:nvPr/>
          </p:nvSpPr>
          <p:spPr>
            <a:xfrm>
              <a:off x="5677"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00">
                  <a:solidFill>
                    <a:schemeClr val="tx1"/>
                  </a:solidFill>
                </a:rPr>
                <a:t>Seq Num</a:t>
              </a:r>
            </a:p>
          </p:txBody>
        </p:sp>
        <p:sp>
          <p:nvSpPr>
            <p:cNvPr id="28" name="流程图: 过程 27"/>
            <p:cNvSpPr/>
            <p:nvPr/>
          </p:nvSpPr>
          <p:spPr>
            <a:xfrm>
              <a:off x="7942" y="7511"/>
              <a:ext cx="1672" cy="717"/>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400">
                  <a:solidFill>
                    <a:schemeClr val="tx1"/>
                  </a:solidFill>
                </a:rPr>
                <a:t>...</a:t>
              </a:r>
            </a:p>
          </p:txBody>
        </p:sp>
      </p:grpSp>
      <p:sp>
        <p:nvSpPr>
          <p:cNvPr id="29" name="文本框 28"/>
          <p:cNvSpPr txBox="1"/>
          <p:nvPr/>
        </p:nvSpPr>
        <p:spPr>
          <a:xfrm>
            <a:off x="800100" y="4455795"/>
            <a:ext cx="962660" cy="368300"/>
          </a:xfrm>
          <a:prstGeom prst="rect">
            <a:avLst/>
          </a:prstGeom>
          <a:noFill/>
        </p:spPr>
        <p:txBody>
          <a:bodyPr wrap="square" rtlCol="0">
            <a:spAutoFit/>
          </a:bodyPr>
          <a:lstStyle/>
          <a:p>
            <a:r>
              <a:rPr lang="en-US" altLang="zh-CN" i="1"/>
              <a:t>Delta1</a:t>
            </a:r>
          </a:p>
        </p:txBody>
      </p:sp>
      <p:sp>
        <p:nvSpPr>
          <p:cNvPr id="30" name="文本框 29"/>
          <p:cNvSpPr txBox="1"/>
          <p:nvPr/>
        </p:nvSpPr>
        <p:spPr>
          <a:xfrm>
            <a:off x="800100" y="5967730"/>
            <a:ext cx="962660" cy="368300"/>
          </a:xfrm>
          <a:prstGeom prst="rect">
            <a:avLst/>
          </a:prstGeom>
          <a:noFill/>
        </p:spPr>
        <p:txBody>
          <a:bodyPr wrap="square" rtlCol="0">
            <a:spAutoFit/>
          </a:bodyPr>
          <a:lstStyle/>
          <a:p>
            <a:r>
              <a:rPr lang="en-US" altLang="zh-CN" i="1"/>
              <a:t>Delta2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版本升级</a:t>
            </a:r>
          </a:p>
        </p:txBody>
      </p:sp>
      <p:sp>
        <p:nvSpPr>
          <p:cNvPr id="31" name="文本框 30"/>
          <p:cNvSpPr txBox="1"/>
          <p:nvPr/>
        </p:nvSpPr>
        <p:spPr>
          <a:xfrm>
            <a:off x="253365" y="883920"/>
            <a:ext cx="11348085" cy="1229995"/>
          </a:xfrm>
          <a:prstGeom prst="rect">
            <a:avLst/>
          </a:prstGeom>
          <a:noFill/>
        </p:spPr>
        <p:txBody>
          <a:bodyPr wrap="square" rtlCol="0">
            <a:spAutoFit/>
          </a:bodyPr>
          <a:lstStyle/>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每当：</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完成一次major compaction整理内部数据；</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通过minor compaction；</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重启阶段的日志重放</a:t>
            </a: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新生成一个0层文件，都会触发leveldb进行一个版本升级。</a:t>
            </a:r>
          </a:p>
        </p:txBody>
      </p:sp>
      <p:sp>
        <p:nvSpPr>
          <p:cNvPr id="4" name="矩形 3"/>
          <p:cNvSpPr/>
          <p:nvPr/>
        </p:nvSpPr>
        <p:spPr>
          <a:xfrm>
            <a:off x="431165" y="2532380"/>
            <a:ext cx="172783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a:t>DB.recoverJournal</a:t>
            </a:r>
          </a:p>
        </p:txBody>
      </p:sp>
      <p:sp>
        <p:nvSpPr>
          <p:cNvPr id="6" name="矩形 5"/>
          <p:cNvSpPr/>
          <p:nvPr/>
        </p:nvSpPr>
        <p:spPr>
          <a:xfrm>
            <a:off x="5048885" y="389255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a:t>DB.compactionCommit</a:t>
            </a:r>
          </a:p>
        </p:txBody>
      </p:sp>
      <p:sp>
        <p:nvSpPr>
          <p:cNvPr id="7" name="矩形 6"/>
          <p:cNvSpPr/>
          <p:nvPr/>
        </p:nvSpPr>
        <p:spPr>
          <a:xfrm>
            <a:off x="6875145" y="253238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a:t>DB.tableCompaction</a:t>
            </a:r>
          </a:p>
        </p:txBody>
      </p:sp>
      <p:sp>
        <p:nvSpPr>
          <p:cNvPr id="8" name="矩形 7"/>
          <p:cNvSpPr/>
          <p:nvPr/>
        </p:nvSpPr>
        <p:spPr>
          <a:xfrm>
            <a:off x="3469640" y="2532380"/>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a:t>DB.memCompaction</a:t>
            </a:r>
          </a:p>
        </p:txBody>
      </p:sp>
      <p:cxnSp>
        <p:nvCxnSpPr>
          <p:cNvPr id="9" name="直接箭头连接符 8"/>
          <p:cNvCxnSpPr>
            <a:stCxn id="8" idx="2"/>
            <a:endCxn id="6" idx="0"/>
          </p:cNvCxnSpPr>
          <p:nvPr/>
        </p:nvCxnSpPr>
        <p:spPr>
          <a:xfrm>
            <a:off x="4517390" y="3082925"/>
            <a:ext cx="1579245" cy="8096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2"/>
          </p:cNvCxnSpPr>
          <p:nvPr/>
        </p:nvCxnSpPr>
        <p:spPr>
          <a:xfrm flipH="1">
            <a:off x="6078855" y="3082925"/>
            <a:ext cx="1844040" cy="78803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469640" y="5768975"/>
            <a:ext cx="2094865" cy="5505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a:t>session.commit</a:t>
            </a:r>
          </a:p>
        </p:txBody>
      </p:sp>
      <p:cxnSp>
        <p:nvCxnSpPr>
          <p:cNvPr id="12" name="直接箭头连接符 11"/>
          <p:cNvCxnSpPr>
            <a:stCxn id="4" idx="2"/>
            <a:endCxn id="11" idx="0"/>
          </p:cNvCxnSpPr>
          <p:nvPr/>
        </p:nvCxnSpPr>
        <p:spPr>
          <a:xfrm>
            <a:off x="1295400" y="3082925"/>
            <a:ext cx="3221990" cy="268605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11" idx="0"/>
          </p:cNvCxnSpPr>
          <p:nvPr/>
        </p:nvCxnSpPr>
        <p:spPr>
          <a:xfrm flipH="1">
            <a:off x="4517390" y="4443095"/>
            <a:ext cx="1579245" cy="132588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版本升级全过程</a:t>
            </a:r>
          </a:p>
        </p:txBody>
      </p:sp>
      <p:sp>
        <p:nvSpPr>
          <p:cNvPr id="4" name="流程图: 过程 3"/>
          <p:cNvSpPr/>
          <p:nvPr/>
        </p:nvSpPr>
        <p:spPr>
          <a:xfrm>
            <a:off x="558165" y="1430655"/>
            <a:ext cx="2289175" cy="12306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Journal num</a:t>
            </a:r>
          </a:p>
          <a:p>
            <a:pPr algn="ctr"/>
            <a:r>
              <a:rPr lang="en-US" altLang="zh-CN" sz="1400"/>
              <a:t>Next file num</a:t>
            </a:r>
          </a:p>
          <a:p>
            <a:pPr algn="ctr"/>
            <a:r>
              <a:rPr lang="en-US" altLang="zh-CN" sz="1400"/>
              <a:t>Sequence num</a:t>
            </a:r>
          </a:p>
          <a:p>
            <a:pPr algn="ctr"/>
            <a:r>
              <a:rPr lang="en-US" altLang="zh-CN" sz="1400"/>
              <a:t>Add tables</a:t>
            </a:r>
          </a:p>
          <a:p>
            <a:pPr algn="ctr"/>
            <a:r>
              <a:rPr lang="en-US" altLang="zh-CN" sz="1400"/>
              <a:t>Delete tables</a:t>
            </a:r>
          </a:p>
        </p:txBody>
      </p:sp>
      <p:grpSp>
        <p:nvGrpSpPr>
          <p:cNvPr id="12" name="组合 11"/>
          <p:cNvGrpSpPr/>
          <p:nvPr/>
        </p:nvGrpSpPr>
        <p:grpSpPr>
          <a:xfrm>
            <a:off x="558165" y="4419600"/>
            <a:ext cx="2288540" cy="1899920"/>
            <a:chOff x="879" y="6960"/>
            <a:chExt cx="3604" cy="2992"/>
          </a:xfrm>
        </p:grpSpPr>
        <p:sp>
          <p:nvSpPr>
            <p:cNvPr id="7" name="流程图: 过程 6"/>
            <p:cNvSpPr/>
            <p:nvPr/>
          </p:nvSpPr>
          <p:spPr>
            <a:xfrm>
              <a:off x="879" y="6960"/>
              <a:ext cx="3605" cy="299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a:p>
          </p:txBody>
        </p:sp>
        <p:sp>
          <p:nvSpPr>
            <p:cNvPr id="8" name="流程图: 过程 7"/>
            <p:cNvSpPr/>
            <p:nvPr/>
          </p:nvSpPr>
          <p:spPr>
            <a:xfrm>
              <a:off x="1206" y="7185"/>
              <a:ext cx="3027" cy="510"/>
            </a:xfrm>
            <a:prstGeom prst="flowChartProcess">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a:t>Snapshot Session Record</a:t>
              </a:r>
            </a:p>
          </p:txBody>
        </p:sp>
        <p:sp>
          <p:nvSpPr>
            <p:cNvPr id="9" name="流程图: 过程 8"/>
            <p:cNvSpPr/>
            <p:nvPr/>
          </p:nvSpPr>
          <p:spPr>
            <a:xfrm>
              <a:off x="1206" y="7878"/>
              <a:ext cx="3027" cy="51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000"/>
                <a:t>Session Record</a:t>
              </a:r>
            </a:p>
          </p:txBody>
        </p:sp>
        <p:sp>
          <p:nvSpPr>
            <p:cNvPr id="10" name="流程图: 过程 9"/>
            <p:cNvSpPr/>
            <p:nvPr/>
          </p:nvSpPr>
          <p:spPr>
            <a:xfrm>
              <a:off x="1206" y="8656"/>
              <a:ext cx="3027" cy="51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000"/>
                <a:t>Session Record</a:t>
              </a:r>
            </a:p>
          </p:txBody>
        </p:sp>
        <p:sp>
          <p:nvSpPr>
            <p:cNvPr id="11" name="流程图: 过程 10"/>
            <p:cNvSpPr/>
            <p:nvPr/>
          </p:nvSpPr>
          <p:spPr>
            <a:xfrm>
              <a:off x="1206" y="9320"/>
              <a:ext cx="3027" cy="510"/>
            </a:xfrm>
            <a:prstGeom prst="flowChartProcess">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000"/>
                <a:t>Session Record</a:t>
              </a:r>
            </a:p>
          </p:txBody>
        </p:sp>
      </p:grpSp>
      <p:cxnSp>
        <p:nvCxnSpPr>
          <p:cNvPr id="13" name="肘形连接符 12"/>
          <p:cNvCxnSpPr>
            <a:stCxn id="8" idx="1"/>
            <a:endCxn id="9" idx="1"/>
          </p:cNvCxnSpPr>
          <p:nvPr/>
        </p:nvCxnSpPr>
        <p:spPr>
          <a:xfrm rot="10800000" flipV="1">
            <a:off x="765810" y="4723765"/>
            <a:ext cx="3175" cy="440055"/>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1"/>
            <a:endCxn id="10" idx="1"/>
          </p:cNvCxnSpPr>
          <p:nvPr/>
        </p:nvCxnSpPr>
        <p:spPr>
          <a:xfrm rot="10800000" flipV="1">
            <a:off x="765810" y="5164455"/>
            <a:ext cx="3175" cy="494030"/>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0" idx="1"/>
            <a:endCxn id="11" idx="1"/>
          </p:cNvCxnSpPr>
          <p:nvPr/>
        </p:nvCxnSpPr>
        <p:spPr>
          <a:xfrm rot="10800000" flipV="1">
            <a:off x="765810" y="5658485"/>
            <a:ext cx="3175" cy="421640"/>
          </a:xfrm>
          <a:prstGeom prst="bentConnector3">
            <a:avLst>
              <a:gd name="adj1" fmla="val 7600000"/>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1"/>
            <a:endCxn id="11" idx="1"/>
          </p:cNvCxnSpPr>
          <p:nvPr/>
        </p:nvCxnSpPr>
        <p:spPr>
          <a:xfrm rot="10800000" flipH="1" flipV="1">
            <a:off x="557530" y="2045335"/>
            <a:ext cx="207645" cy="4034155"/>
          </a:xfrm>
          <a:prstGeom prst="bentConnector3">
            <a:avLst>
              <a:gd name="adj1" fmla="val -114679"/>
            </a:avLst>
          </a:prstGeom>
          <a:ln w="15875">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过程 18"/>
          <p:cNvSpPr/>
          <p:nvPr/>
        </p:nvSpPr>
        <p:spPr>
          <a:xfrm>
            <a:off x="5059045" y="1430655"/>
            <a:ext cx="2289175" cy="123063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level 0: [file1, file2]</a:t>
            </a:r>
          </a:p>
          <a:p>
            <a:pPr algn="ctr"/>
            <a:r>
              <a:rPr lang="en-US" altLang="zh-CN" sz="1400"/>
              <a:t>level 1: [file3, file4]</a:t>
            </a:r>
          </a:p>
          <a:p>
            <a:pPr algn="ctr"/>
            <a:r>
              <a:rPr lang="en-US" altLang="zh-CN" sz="1400"/>
              <a:t>......</a:t>
            </a:r>
          </a:p>
          <a:p>
            <a:pPr algn="ctr"/>
            <a:r>
              <a:rPr lang="en-US" altLang="zh-CN" sz="1400"/>
              <a:t>level 7: [file 100, file 101]</a:t>
            </a:r>
          </a:p>
          <a:p>
            <a:pPr algn="ctr"/>
            <a:r>
              <a:rPr lang="en-US" altLang="zh-CN" sz="1400"/>
              <a:t>cLevel, cScore</a:t>
            </a:r>
          </a:p>
        </p:txBody>
      </p:sp>
      <p:sp>
        <p:nvSpPr>
          <p:cNvPr id="20" name="流程图: 过程 19"/>
          <p:cNvSpPr/>
          <p:nvPr/>
        </p:nvSpPr>
        <p:spPr>
          <a:xfrm>
            <a:off x="5059045" y="4754245"/>
            <a:ext cx="2289175" cy="1230630"/>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a:solidFill>
                  <a:schemeClr val="tx1"/>
                </a:solidFill>
              </a:rPr>
              <a:t>level 0: [file1, file2, file102]</a:t>
            </a:r>
          </a:p>
          <a:p>
            <a:pPr algn="ctr"/>
            <a:r>
              <a:rPr lang="en-US" altLang="zh-CN" sz="1400">
                <a:solidFill>
                  <a:schemeClr val="tx1"/>
                </a:solidFill>
              </a:rPr>
              <a:t>level 1: [file3, file4]</a:t>
            </a:r>
          </a:p>
          <a:p>
            <a:pPr algn="ctr"/>
            <a:r>
              <a:rPr lang="en-US" altLang="zh-CN" sz="1400">
                <a:solidFill>
                  <a:schemeClr val="tx1"/>
                </a:solidFill>
              </a:rPr>
              <a:t>......</a:t>
            </a:r>
          </a:p>
          <a:p>
            <a:pPr algn="ctr"/>
            <a:r>
              <a:rPr lang="en-US" altLang="zh-CN" sz="1400">
                <a:solidFill>
                  <a:schemeClr val="tx1"/>
                </a:solidFill>
              </a:rPr>
              <a:t>level 7: [file 100, file 101]</a:t>
            </a:r>
          </a:p>
          <a:p>
            <a:pPr algn="ctr"/>
            <a:r>
              <a:rPr lang="en-US" altLang="zh-CN" sz="1400">
                <a:solidFill>
                  <a:schemeClr val="tx1"/>
                </a:solidFill>
              </a:rPr>
              <a:t>cLevel, cScore</a:t>
            </a:r>
          </a:p>
        </p:txBody>
      </p:sp>
      <p:cxnSp>
        <p:nvCxnSpPr>
          <p:cNvPr id="21" name="肘形连接符 20"/>
          <p:cNvCxnSpPr>
            <a:stCxn id="4" idx="3"/>
            <a:endCxn id="20" idx="1"/>
          </p:cNvCxnSpPr>
          <p:nvPr/>
        </p:nvCxnSpPr>
        <p:spPr>
          <a:xfrm>
            <a:off x="2847340" y="2045970"/>
            <a:ext cx="2211705" cy="3323590"/>
          </a:xfrm>
          <a:prstGeom prst="bentConnector3">
            <a:avLst>
              <a:gd name="adj1" fmla="val 50014"/>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1"/>
          </p:cNvCxnSpPr>
          <p:nvPr/>
        </p:nvCxnSpPr>
        <p:spPr>
          <a:xfrm>
            <a:off x="2849880" y="2035175"/>
            <a:ext cx="2209165" cy="1079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4660265" y="6320155"/>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4.Set as current Version</a:t>
            </a:r>
          </a:p>
        </p:txBody>
      </p:sp>
      <p:cxnSp>
        <p:nvCxnSpPr>
          <p:cNvPr id="24" name="直接箭头连接符 23"/>
          <p:cNvCxnSpPr>
            <a:stCxn id="20" idx="2"/>
            <a:endCxn id="23" idx="0"/>
          </p:cNvCxnSpPr>
          <p:nvPr/>
        </p:nvCxnSpPr>
        <p:spPr>
          <a:xfrm>
            <a:off x="6203950" y="5984875"/>
            <a:ext cx="635" cy="335280"/>
          </a:xfrm>
          <a:prstGeom prst="straightConnector1">
            <a:avLst/>
          </a:prstGeom>
          <a:ln w="15875">
            <a:solidFill>
              <a:srgbClr val="FF0000"/>
            </a:solidFill>
            <a:tailEnd type="arrow" w="med" len="med"/>
          </a:ln>
        </p:spPr>
        <p:style>
          <a:lnRef idx="1">
            <a:schemeClr val="dk1"/>
          </a:lnRef>
          <a:fillRef idx="0">
            <a:schemeClr val="dk1"/>
          </a:fillRef>
          <a:effectRef idx="0">
            <a:schemeClr val="dk1"/>
          </a:effectRef>
          <a:fontRef idx="minor">
            <a:schemeClr val="tx1"/>
          </a:fontRef>
        </p:style>
      </p:cxnSp>
      <p:sp>
        <p:nvSpPr>
          <p:cNvPr id="25" name="流程图: 过程 24"/>
          <p:cNvSpPr/>
          <p:nvPr/>
        </p:nvSpPr>
        <p:spPr>
          <a:xfrm>
            <a:off x="253365" y="91821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1.Create a session record</a:t>
            </a:r>
          </a:p>
        </p:txBody>
      </p:sp>
      <p:sp>
        <p:nvSpPr>
          <p:cNvPr id="26" name="流程图: 过程 25"/>
          <p:cNvSpPr/>
          <p:nvPr/>
        </p:nvSpPr>
        <p:spPr>
          <a:xfrm>
            <a:off x="3829050" y="918210"/>
            <a:ext cx="381063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2.Create a new version with current</a:t>
            </a:r>
          </a:p>
        </p:txBody>
      </p:sp>
      <p:sp>
        <p:nvSpPr>
          <p:cNvPr id="27" name="流程图: 过程 26"/>
          <p:cNvSpPr/>
          <p:nvPr/>
        </p:nvSpPr>
        <p:spPr>
          <a:xfrm>
            <a:off x="488315" y="395986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i="1"/>
              <a:t>3.Save to manifest</a:t>
            </a:r>
          </a:p>
        </p:txBody>
      </p:sp>
      <p:sp>
        <p:nvSpPr>
          <p:cNvPr id="28" name="流程图: 过程 27"/>
          <p:cNvSpPr/>
          <p:nvPr/>
        </p:nvSpPr>
        <p:spPr>
          <a:xfrm>
            <a:off x="4119880" y="4324350"/>
            <a:ext cx="3088005" cy="399415"/>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a:t>New version</a:t>
            </a:r>
          </a:p>
        </p:txBody>
      </p:sp>
      <p:sp>
        <p:nvSpPr>
          <p:cNvPr id="31" name="文本框 30"/>
          <p:cNvSpPr txBox="1"/>
          <p:nvPr/>
        </p:nvSpPr>
        <p:spPr>
          <a:xfrm>
            <a:off x="7748270" y="719455"/>
            <a:ext cx="4297045" cy="5262245"/>
          </a:xfrm>
          <a:prstGeom prst="rect">
            <a:avLst/>
          </a:prstGeom>
          <a:noFill/>
        </p:spPr>
        <p:txBody>
          <a:bodyPr wrap="square" rtlCol="0">
            <a:spAutoFit/>
          </a:bodyPr>
          <a:lstStyle/>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新建一个session record，记录状态变更信息；</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若本次版本更新的原因是由于minor compaction或者日志replay导致新生成了一个sstable文件，则在session record中记录新增的文件信息、最新的journal编号、数据库sequence number以及下一个可用的文件编号；</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若本次版本更新的原因是由于major compaction，则在session record中记录新增、删除的文件信息、下一个可用的文件编号即可；</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利用当前的版本信息，加上session record的信息，创建一个全新的版本信息。相较于旧的版本信息，新的版本信息更改的内容为：（1）每一层的文件信息；（2）每一层的计分信息；</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将session record持久化；</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若这是数据库启动后的第一条session record，则新建一个manifest文件，并将完整的版本信息全部记录进session record作为该manifest的基础状态写入，同时更改current文件，将其指向新建的manifest；</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若数据库中已经创建了manifest文件，则将该条session record进行序列化后直接作为一条记录写入即可（</a:t>
            </a:r>
            <a:r>
              <a:rPr lang="zh-CN" altLang="en-US" sz="1400">
                <a:solidFill>
                  <a:srgbClr val="FF0000"/>
                </a:solidFill>
                <a:latin typeface="苹方-简" panose="020B0400000000000000" charset="-122"/>
                <a:ea typeface="苹方-简" panose="020B0400000000000000" charset="-122"/>
                <a:sym typeface="+mn-ea"/>
              </a:rPr>
              <a:t>这里不管插入删除，会进行重新排序</a:t>
            </a:r>
            <a:r>
              <a:rPr lang="zh-CN" altLang="en-US" sz="1400">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sz="1400">
                <a:latin typeface="苹方-简" panose="020B0400000000000000" charset="-122"/>
                <a:ea typeface="苹方-简" panose="020B0400000000000000" charset="-122"/>
                <a:sym typeface="+mn-ea"/>
              </a:rPr>
              <a:t>将当前的version设置为刚创建的version；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517779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Version</a:t>
            </a:r>
            <a:r>
              <a:rPr lang="zh-CN" altLang="en-US" sz="2800">
                <a:latin typeface="苹方-简" panose="020B0400000000000000" charset="-122"/>
                <a:ea typeface="苹方-简" panose="020B0400000000000000" charset="-122"/>
              </a:rPr>
              <a:t>和</a:t>
            </a:r>
            <a:r>
              <a:rPr lang="en-US" altLang="zh-CN" sz="2800">
                <a:latin typeface="苹方-简" panose="020B0400000000000000" charset="-122"/>
                <a:ea typeface="苹方-简" panose="020B0400000000000000" charset="-122"/>
              </a:rPr>
              <a:t>Session Record</a:t>
            </a:r>
            <a:r>
              <a:rPr lang="zh-CN" altLang="en-US" sz="2800">
                <a:latin typeface="苹方-简" panose="020B0400000000000000" charset="-122"/>
                <a:ea typeface="苹方-简" panose="020B0400000000000000" charset="-122"/>
              </a:rPr>
              <a:t>关系</a:t>
            </a:r>
          </a:p>
        </p:txBody>
      </p:sp>
      <p:grpSp>
        <p:nvGrpSpPr>
          <p:cNvPr id="6" name="组合 5"/>
          <p:cNvGrpSpPr/>
          <p:nvPr/>
        </p:nvGrpSpPr>
        <p:grpSpPr>
          <a:xfrm>
            <a:off x="9973310" y="2720975"/>
            <a:ext cx="1753870" cy="569595"/>
            <a:chOff x="15230" y="1326"/>
            <a:chExt cx="2762" cy="897"/>
          </a:xfrm>
        </p:grpSpPr>
        <p:sp>
          <p:nvSpPr>
            <p:cNvPr id="7" name="流程图: 过程 6"/>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sessionRecord</a:t>
              </a:r>
            </a:p>
          </p:txBody>
        </p:sp>
        <p:sp>
          <p:nvSpPr>
            <p:cNvPr id="4" name="流程图: 过程 3"/>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grpSp>
        <p:nvGrpSpPr>
          <p:cNvPr id="10" name="组合 9"/>
          <p:cNvGrpSpPr/>
          <p:nvPr/>
        </p:nvGrpSpPr>
        <p:grpSpPr>
          <a:xfrm>
            <a:off x="7184390" y="1033780"/>
            <a:ext cx="1310640" cy="569595"/>
            <a:chOff x="11314" y="1628"/>
            <a:chExt cx="2064" cy="897"/>
          </a:xfrm>
        </p:grpSpPr>
        <p:sp>
          <p:nvSpPr>
            <p:cNvPr id="8" name="流程图: 过程 7"/>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cpRecord</a:t>
              </a:r>
            </a:p>
          </p:txBody>
        </p:sp>
        <p:sp>
          <p:nvSpPr>
            <p:cNvPr id="9" name="流程图: 过程 8"/>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grpSp>
        <p:nvGrpSpPr>
          <p:cNvPr id="11" name="组合 10"/>
          <p:cNvGrpSpPr/>
          <p:nvPr/>
        </p:nvGrpSpPr>
        <p:grpSpPr>
          <a:xfrm>
            <a:off x="7184390" y="2720975"/>
            <a:ext cx="1310640" cy="569595"/>
            <a:chOff x="11314" y="1628"/>
            <a:chExt cx="2064" cy="897"/>
          </a:xfrm>
        </p:grpSpPr>
        <p:sp>
          <p:nvSpPr>
            <p:cNvPr id="12" name="流程图: 过程 11"/>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atRecord</a:t>
              </a:r>
            </a:p>
          </p:txBody>
        </p:sp>
        <p:sp>
          <p:nvSpPr>
            <p:cNvPr id="13" name="流程图: 过程 12"/>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grpSp>
        <p:nvGrpSpPr>
          <p:cNvPr id="14" name="组合 13"/>
          <p:cNvGrpSpPr/>
          <p:nvPr/>
        </p:nvGrpSpPr>
        <p:grpSpPr>
          <a:xfrm>
            <a:off x="7184390" y="4692650"/>
            <a:ext cx="1310640" cy="569595"/>
            <a:chOff x="11314" y="1628"/>
            <a:chExt cx="2064" cy="897"/>
          </a:xfrm>
        </p:grpSpPr>
        <p:sp>
          <p:nvSpPr>
            <p:cNvPr id="15" name="流程图: 过程 14"/>
            <p:cNvSpPr/>
            <p:nvPr/>
          </p:nvSpPr>
          <p:spPr>
            <a:xfrm>
              <a:off x="11314" y="1628"/>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dtRecord</a:t>
              </a:r>
            </a:p>
          </p:txBody>
        </p:sp>
        <p:sp>
          <p:nvSpPr>
            <p:cNvPr id="16" name="流程图: 过程 15"/>
            <p:cNvSpPr/>
            <p:nvPr/>
          </p:nvSpPr>
          <p:spPr>
            <a:xfrm>
              <a:off x="11314" y="2077"/>
              <a:ext cx="2065"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cxnSp>
        <p:nvCxnSpPr>
          <p:cNvPr id="17" name="直接箭头连接符 16"/>
          <p:cNvCxnSpPr>
            <a:stCxn id="4" idx="1"/>
            <a:endCxn id="9" idx="3"/>
          </p:cNvCxnSpPr>
          <p:nvPr/>
        </p:nvCxnSpPr>
        <p:spPr>
          <a:xfrm flipH="1" flipV="1">
            <a:off x="8495665" y="1461770"/>
            <a:ext cx="1477645" cy="168719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1"/>
            <a:endCxn id="13" idx="3"/>
          </p:cNvCxnSpPr>
          <p:nvPr/>
        </p:nvCxnSpPr>
        <p:spPr>
          <a:xfrm flipH="1">
            <a:off x="8495665" y="3148965"/>
            <a:ext cx="1477645" cy="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3"/>
          </p:cNvCxnSpPr>
          <p:nvPr/>
        </p:nvCxnSpPr>
        <p:spPr>
          <a:xfrm flipH="1">
            <a:off x="8495665" y="3158490"/>
            <a:ext cx="1470660" cy="196215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372110" y="1033780"/>
            <a:ext cx="1149350" cy="569595"/>
            <a:chOff x="15230" y="1326"/>
            <a:chExt cx="2762" cy="897"/>
          </a:xfrm>
        </p:grpSpPr>
        <p:sp>
          <p:nvSpPr>
            <p:cNvPr id="21" name="流程图: 过程 20"/>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version</a:t>
              </a:r>
            </a:p>
          </p:txBody>
        </p:sp>
        <p:sp>
          <p:nvSpPr>
            <p:cNvPr id="22" name="流程图: 过程 21"/>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grpSp>
        <p:nvGrpSpPr>
          <p:cNvPr id="23" name="组合 22"/>
          <p:cNvGrpSpPr/>
          <p:nvPr/>
        </p:nvGrpSpPr>
        <p:grpSpPr>
          <a:xfrm>
            <a:off x="205105" y="3148965"/>
            <a:ext cx="1483995" cy="569595"/>
            <a:chOff x="15230" y="1326"/>
            <a:chExt cx="2762" cy="897"/>
          </a:xfrm>
        </p:grpSpPr>
        <p:sp>
          <p:nvSpPr>
            <p:cNvPr id="24" name="流程图: 过程 23"/>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versionStaging</a:t>
              </a:r>
            </a:p>
          </p:txBody>
        </p:sp>
        <p:sp>
          <p:nvSpPr>
            <p:cNvPr id="25" name="流程图: 过程 24"/>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cxnSp>
        <p:nvCxnSpPr>
          <p:cNvPr id="26" name="直接箭头连接符 25"/>
          <p:cNvCxnSpPr>
            <a:stCxn id="24" idx="0"/>
            <a:endCxn id="22" idx="2"/>
          </p:cNvCxnSpPr>
          <p:nvPr/>
        </p:nvCxnSpPr>
        <p:spPr>
          <a:xfrm flipH="1" flipV="1">
            <a:off x="946785" y="1604010"/>
            <a:ext cx="635" cy="154495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826385" y="3143885"/>
            <a:ext cx="1483995" cy="569595"/>
            <a:chOff x="15230" y="1326"/>
            <a:chExt cx="2762" cy="897"/>
          </a:xfrm>
        </p:grpSpPr>
        <p:sp>
          <p:nvSpPr>
            <p:cNvPr id="28" name="流程图: 过程 27"/>
            <p:cNvSpPr/>
            <p:nvPr/>
          </p:nvSpPr>
          <p:spPr>
            <a:xfrm>
              <a:off x="15230" y="1326"/>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tablesScratch</a:t>
              </a:r>
            </a:p>
          </p:txBody>
        </p:sp>
        <p:sp>
          <p:nvSpPr>
            <p:cNvPr id="29" name="流程图: 过程 28"/>
            <p:cNvSpPr/>
            <p:nvPr/>
          </p:nvSpPr>
          <p:spPr>
            <a:xfrm>
              <a:off x="15230" y="1775"/>
              <a:ext cx="2762"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1200"/>
            </a:p>
          </p:txBody>
        </p:sp>
      </p:grpSp>
      <p:cxnSp>
        <p:nvCxnSpPr>
          <p:cNvPr id="30" name="直接箭头连接符 29"/>
          <p:cNvCxnSpPr>
            <a:stCxn id="29" idx="3"/>
            <a:endCxn id="13" idx="1"/>
          </p:cNvCxnSpPr>
          <p:nvPr/>
        </p:nvCxnSpPr>
        <p:spPr>
          <a:xfrm flipV="1">
            <a:off x="4310380" y="3148965"/>
            <a:ext cx="2874010" cy="42291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3"/>
            <a:endCxn id="29" idx="1"/>
          </p:cNvCxnSpPr>
          <p:nvPr/>
        </p:nvCxnSpPr>
        <p:spPr>
          <a:xfrm flipV="1">
            <a:off x="1689100" y="3571875"/>
            <a:ext cx="1137285" cy="508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整体架构：</a:t>
            </a:r>
          </a:p>
        </p:txBody>
      </p:sp>
      <p:sp>
        <p:nvSpPr>
          <p:cNvPr id="4" name="流程图: 过程 3"/>
          <p:cNvSpPr/>
          <p:nvPr/>
        </p:nvSpPr>
        <p:spPr>
          <a:xfrm>
            <a:off x="2476500" y="939800"/>
            <a:ext cx="1558290" cy="84455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MemTable</a:t>
            </a:r>
          </a:p>
        </p:txBody>
      </p:sp>
      <p:sp>
        <p:nvSpPr>
          <p:cNvPr id="6" name="流程图: 过程 5"/>
          <p:cNvSpPr/>
          <p:nvPr/>
        </p:nvSpPr>
        <p:spPr>
          <a:xfrm>
            <a:off x="6790690" y="939800"/>
            <a:ext cx="1558290" cy="84455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Immutable</a:t>
            </a:r>
          </a:p>
          <a:p>
            <a:pPr algn="ctr"/>
            <a:r>
              <a:rPr lang="en-US" altLang="zh-CN">
                <a:solidFill>
                  <a:schemeClr val="tx1"/>
                </a:solidFill>
              </a:rPr>
              <a:t>Memtable</a:t>
            </a:r>
          </a:p>
        </p:txBody>
      </p:sp>
      <p:cxnSp>
        <p:nvCxnSpPr>
          <p:cNvPr id="27" name="直接连接符 26"/>
          <p:cNvCxnSpPr/>
          <p:nvPr/>
        </p:nvCxnSpPr>
        <p:spPr>
          <a:xfrm>
            <a:off x="253365" y="2294890"/>
            <a:ext cx="11640820" cy="107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33" name="文本框 32"/>
          <p:cNvSpPr txBox="1"/>
          <p:nvPr/>
        </p:nvSpPr>
        <p:spPr>
          <a:xfrm>
            <a:off x="253365" y="1926590"/>
            <a:ext cx="2346325" cy="368300"/>
          </a:xfrm>
          <a:prstGeom prst="rect">
            <a:avLst/>
          </a:prstGeom>
          <a:noFill/>
        </p:spPr>
        <p:txBody>
          <a:bodyPr wrap="square" rtlCol="0">
            <a:spAutoFit/>
          </a:bodyPr>
          <a:lstStyle/>
          <a:p>
            <a:r>
              <a:rPr lang="en-US" altLang="zh-CN" i="1">
                <a:solidFill>
                  <a:schemeClr val="tx1"/>
                </a:solidFill>
              </a:rPr>
              <a:t>Memory</a:t>
            </a:r>
          </a:p>
        </p:txBody>
      </p:sp>
      <p:sp>
        <p:nvSpPr>
          <p:cNvPr id="7" name="文本框 6"/>
          <p:cNvSpPr txBox="1"/>
          <p:nvPr/>
        </p:nvSpPr>
        <p:spPr>
          <a:xfrm>
            <a:off x="253365" y="2378075"/>
            <a:ext cx="2346325" cy="368300"/>
          </a:xfrm>
          <a:prstGeom prst="rect">
            <a:avLst/>
          </a:prstGeom>
          <a:noFill/>
        </p:spPr>
        <p:txBody>
          <a:bodyPr wrap="square" rtlCol="0">
            <a:spAutoFit/>
          </a:bodyPr>
          <a:lstStyle/>
          <a:p>
            <a:r>
              <a:rPr lang="en-US" altLang="zh-CN" i="1">
                <a:solidFill>
                  <a:schemeClr val="tx1"/>
                </a:solidFill>
              </a:rPr>
              <a:t>File System</a:t>
            </a:r>
          </a:p>
        </p:txBody>
      </p:sp>
      <p:grpSp>
        <p:nvGrpSpPr>
          <p:cNvPr id="14" name="组合 13"/>
          <p:cNvGrpSpPr/>
          <p:nvPr/>
        </p:nvGrpSpPr>
        <p:grpSpPr>
          <a:xfrm>
            <a:off x="5107305" y="3072130"/>
            <a:ext cx="4923790" cy="712470"/>
            <a:chOff x="6699" y="3715"/>
            <a:chExt cx="7754" cy="1122"/>
          </a:xfrm>
        </p:grpSpPr>
        <p:sp>
          <p:nvSpPr>
            <p:cNvPr id="12" name="流程图: 过程 1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流程图: 过程 8"/>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10" name="流程图: 过程 9"/>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11" name="流程图: 过程 10"/>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13" name="文本框 12"/>
            <p:cNvSpPr txBox="1"/>
            <p:nvPr/>
          </p:nvSpPr>
          <p:spPr>
            <a:xfrm>
              <a:off x="6898" y="4013"/>
              <a:ext cx="1497" cy="580"/>
            </a:xfrm>
            <a:prstGeom prst="rect">
              <a:avLst/>
            </a:prstGeom>
            <a:noFill/>
          </p:spPr>
          <p:txBody>
            <a:bodyPr wrap="square" rtlCol="0">
              <a:spAutoFit/>
            </a:bodyPr>
            <a:lstStyle/>
            <a:p>
              <a:r>
                <a:rPr lang="en-US" altLang="zh-CN" i="1"/>
                <a:t>Level 0</a:t>
              </a:r>
            </a:p>
          </p:txBody>
        </p:sp>
      </p:grpSp>
      <p:grpSp>
        <p:nvGrpSpPr>
          <p:cNvPr id="15" name="组合 14"/>
          <p:cNvGrpSpPr/>
          <p:nvPr/>
        </p:nvGrpSpPr>
        <p:grpSpPr>
          <a:xfrm>
            <a:off x="5107305" y="4065905"/>
            <a:ext cx="4924425" cy="713105"/>
            <a:chOff x="6699" y="3715"/>
            <a:chExt cx="7755" cy="1123"/>
          </a:xfrm>
        </p:grpSpPr>
        <p:sp>
          <p:nvSpPr>
            <p:cNvPr id="16" name="流程图: 过程 1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流程图: 过程 16"/>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18" name="流程图: 过程 17"/>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19" name="流程图: 过程 18"/>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20" name="文本框 19"/>
            <p:cNvSpPr txBox="1"/>
            <p:nvPr/>
          </p:nvSpPr>
          <p:spPr>
            <a:xfrm>
              <a:off x="6898" y="4013"/>
              <a:ext cx="1497" cy="580"/>
            </a:xfrm>
            <a:prstGeom prst="rect">
              <a:avLst/>
            </a:prstGeom>
            <a:noFill/>
          </p:spPr>
          <p:txBody>
            <a:bodyPr wrap="square" rtlCol="0">
              <a:spAutoFit/>
            </a:bodyPr>
            <a:lstStyle/>
            <a:p>
              <a:r>
                <a:rPr lang="en-US" altLang="zh-CN" i="1"/>
                <a:t>Level 1</a:t>
              </a:r>
            </a:p>
          </p:txBody>
        </p:sp>
      </p:grpSp>
      <p:grpSp>
        <p:nvGrpSpPr>
          <p:cNvPr id="21" name="组合 20"/>
          <p:cNvGrpSpPr/>
          <p:nvPr/>
        </p:nvGrpSpPr>
        <p:grpSpPr>
          <a:xfrm>
            <a:off x="5107305" y="5013960"/>
            <a:ext cx="4924425" cy="713105"/>
            <a:chOff x="6699" y="3715"/>
            <a:chExt cx="7755" cy="1123"/>
          </a:xfrm>
        </p:grpSpPr>
        <p:sp>
          <p:nvSpPr>
            <p:cNvPr id="22" name="流程图: 过程 2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流程图: 过程 22"/>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24" name="流程图: 过程 23"/>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25" name="流程图: 过程 24"/>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sstable</a:t>
              </a:r>
            </a:p>
          </p:txBody>
        </p:sp>
        <p:sp>
          <p:nvSpPr>
            <p:cNvPr id="26" name="文本框 25"/>
            <p:cNvSpPr txBox="1"/>
            <p:nvPr/>
          </p:nvSpPr>
          <p:spPr>
            <a:xfrm>
              <a:off x="6898" y="4013"/>
              <a:ext cx="1497" cy="580"/>
            </a:xfrm>
            <a:prstGeom prst="rect">
              <a:avLst/>
            </a:prstGeom>
            <a:noFill/>
          </p:spPr>
          <p:txBody>
            <a:bodyPr wrap="square" rtlCol="0">
              <a:spAutoFit/>
            </a:bodyPr>
            <a:lstStyle/>
            <a:p>
              <a:r>
                <a:rPr lang="en-US" altLang="zh-CN" i="1"/>
                <a:t>Level 2</a:t>
              </a:r>
            </a:p>
          </p:txBody>
        </p:sp>
      </p:grpSp>
      <p:sp>
        <p:nvSpPr>
          <p:cNvPr id="8" name="流程图: 过程 7"/>
          <p:cNvSpPr/>
          <p:nvPr/>
        </p:nvSpPr>
        <p:spPr>
          <a:xfrm>
            <a:off x="2149475" y="4065905"/>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manifest</a:t>
            </a:r>
          </a:p>
        </p:txBody>
      </p:sp>
      <p:sp>
        <p:nvSpPr>
          <p:cNvPr id="28" name="流程图: 过程 27"/>
          <p:cNvSpPr/>
          <p:nvPr/>
        </p:nvSpPr>
        <p:spPr>
          <a:xfrm>
            <a:off x="2149475" y="3072130"/>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log</a:t>
            </a:r>
          </a:p>
        </p:txBody>
      </p:sp>
      <p:sp>
        <p:nvSpPr>
          <p:cNvPr id="29" name="流程图: 过程 28"/>
          <p:cNvSpPr/>
          <p:nvPr/>
        </p:nvSpPr>
        <p:spPr>
          <a:xfrm>
            <a:off x="2149475" y="5013960"/>
            <a:ext cx="148526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current</a:t>
            </a:r>
          </a:p>
        </p:txBody>
      </p:sp>
      <p:sp>
        <p:nvSpPr>
          <p:cNvPr id="30" name="流程图: 过程 29"/>
          <p:cNvSpPr/>
          <p:nvPr/>
        </p:nvSpPr>
        <p:spPr>
          <a:xfrm>
            <a:off x="458470" y="6049645"/>
            <a:ext cx="11285855" cy="713105"/>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solidFill>
                  <a:schemeClr val="tx1"/>
                </a:solidFill>
              </a:rPr>
              <a:t>File Storage</a:t>
            </a:r>
          </a:p>
        </p:txBody>
      </p:sp>
      <p:cxnSp>
        <p:nvCxnSpPr>
          <p:cNvPr id="31" name="直接箭头连接符 30"/>
          <p:cNvCxnSpPr>
            <a:stCxn id="4" idx="3"/>
            <a:endCxn id="6" idx="1"/>
          </p:cNvCxnSpPr>
          <p:nvPr/>
        </p:nvCxnSpPr>
        <p:spPr>
          <a:xfrm>
            <a:off x="4034790" y="1362075"/>
            <a:ext cx="27559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 idx="2"/>
            <a:endCxn id="12" idx="0"/>
          </p:cNvCxnSpPr>
          <p:nvPr/>
        </p:nvCxnSpPr>
        <p:spPr>
          <a:xfrm>
            <a:off x="7569835" y="1784350"/>
            <a:ext cx="0" cy="12877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936490" y="939800"/>
            <a:ext cx="951865" cy="368300"/>
          </a:xfrm>
          <a:prstGeom prst="rect">
            <a:avLst/>
          </a:prstGeom>
          <a:noFill/>
        </p:spPr>
        <p:txBody>
          <a:bodyPr wrap="square" rtlCol="0">
            <a:spAutoFit/>
          </a:bodyPr>
          <a:lstStyle/>
          <a:p>
            <a:r>
              <a:rPr lang="en-US" altLang="zh-CN" i="1">
                <a:solidFill>
                  <a:schemeClr val="tx1"/>
                </a:solidFill>
              </a:rPr>
              <a:t>Rotate</a:t>
            </a:r>
          </a:p>
        </p:txBody>
      </p:sp>
      <p:sp>
        <p:nvSpPr>
          <p:cNvPr id="35" name="文本框 34"/>
          <p:cNvSpPr txBox="1"/>
          <p:nvPr/>
        </p:nvSpPr>
        <p:spPr>
          <a:xfrm>
            <a:off x="9250045" y="1856105"/>
            <a:ext cx="2494280" cy="368300"/>
          </a:xfrm>
          <a:prstGeom prst="rect">
            <a:avLst/>
          </a:prstGeom>
          <a:noFill/>
        </p:spPr>
        <p:txBody>
          <a:bodyPr wrap="square" rtlCol="0">
            <a:spAutoFit/>
          </a:bodyPr>
          <a:lstStyle/>
          <a:p>
            <a:r>
              <a:rPr lang="en-US" altLang="zh-CN" i="1">
                <a:solidFill>
                  <a:schemeClr val="tx1"/>
                </a:solidFill>
              </a:rPr>
              <a:t>Minor Compaction</a:t>
            </a:r>
          </a:p>
        </p:txBody>
      </p:sp>
      <p:cxnSp>
        <p:nvCxnSpPr>
          <p:cNvPr id="36" name="直接箭头连接符 35"/>
          <p:cNvCxnSpPr>
            <a:stCxn id="29" idx="0"/>
            <a:endCxn id="8" idx="2"/>
          </p:cNvCxnSpPr>
          <p:nvPr/>
        </p:nvCxnSpPr>
        <p:spPr>
          <a:xfrm flipV="1">
            <a:off x="2892425" y="4779010"/>
            <a:ext cx="0" cy="234950"/>
          </a:xfrm>
          <a:prstGeom prst="straightConnector1">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8" idx="3"/>
            <a:endCxn id="16" idx="1"/>
          </p:cNvCxnSpPr>
          <p:nvPr/>
        </p:nvCxnSpPr>
        <p:spPr>
          <a:xfrm>
            <a:off x="3634740" y="4422775"/>
            <a:ext cx="147256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2" idx="1"/>
          </p:cNvCxnSpPr>
          <p:nvPr/>
        </p:nvCxnSpPr>
        <p:spPr>
          <a:xfrm flipV="1">
            <a:off x="3644900" y="3429000"/>
            <a:ext cx="1462405" cy="9728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8" idx="3"/>
            <a:endCxn id="22" idx="1"/>
          </p:cNvCxnSpPr>
          <p:nvPr/>
        </p:nvCxnSpPr>
        <p:spPr>
          <a:xfrm>
            <a:off x="3634740" y="4422775"/>
            <a:ext cx="1472565" cy="9480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t>Session Record</a:t>
            </a:r>
          </a:p>
        </p:txBody>
      </p:sp>
      <p:sp>
        <p:nvSpPr>
          <p:cNvPr id="7" name="流程图: 过程 6"/>
          <p:cNvSpPr/>
          <p:nvPr/>
        </p:nvSpPr>
        <p:spPr>
          <a:xfrm>
            <a:off x="254000" y="1068705"/>
            <a:ext cx="2897505" cy="28511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sessionRecord</a:t>
            </a:r>
          </a:p>
        </p:txBody>
      </p:sp>
      <p:sp>
        <p:nvSpPr>
          <p:cNvPr id="4" name="流程图: 过程 3"/>
          <p:cNvSpPr/>
          <p:nvPr/>
        </p:nvSpPr>
        <p:spPr>
          <a:xfrm>
            <a:off x="253365" y="1353820"/>
            <a:ext cx="2898140" cy="1579245"/>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hasRec: int</a:t>
            </a:r>
          </a:p>
          <a:p>
            <a:pPr algn="l"/>
            <a:r>
              <a:rPr lang="en-US" altLang="zh-CN" sz="900"/>
              <a:t>- comparer: string</a:t>
            </a:r>
          </a:p>
          <a:p>
            <a:pPr algn="l"/>
            <a:r>
              <a:rPr lang="en-US" altLang="zh-CN" sz="900"/>
              <a:t>- journalNum: int64</a:t>
            </a:r>
          </a:p>
          <a:p>
            <a:pPr algn="l"/>
            <a:r>
              <a:rPr lang="en-US" altLang="zh-CN" sz="900"/>
              <a:t>- prevJournalNum: int64</a:t>
            </a:r>
          </a:p>
          <a:p>
            <a:pPr algn="l"/>
            <a:r>
              <a:rPr lang="en-US" altLang="zh-CN" sz="900"/>
              <a:t>- nextFileNum: int64</a:t>
            </a:r>
          </a:p>
          <a:p>
            <a:pPr algn="l"/>
            <a:r>
              <a:rPr lang="en-US" altLang="zh-CN" sz="900"/>
              <a:t>- seqNum: uint64</a:t>
            </a:r>
          </a:p>
          <a:p>
            <a:pPr algn="l"/>
            <a:r>
              <a:rPr lang="en-US" altLang="zh-CN" sz="900"/>
              <a:t>- compPtrs: []cpRecord</a:t>
            </a:r>
          </a:p>
          <a:p>
            <a:pPr algn="l"/>
            <a:r>
              <a:rPr lang="en-US" altLang="zh-CN" sz="900"/>
              <a:t>- addedTables: []atRecord</a:t>
            </a:r>
          </a:p>
          <a:p>
            <a:pPr algn="l"/>
            <a:r>
              <a:rPr lang="en-US" altLang="zh-CN" sz="900"/>
              <a:t>- deletedTables: []dtRecord</a:t>
            </a:r>
          </a:p>
          <a:p>
            <a:pPr algn="l"/>
            <a:r>
              <a:rPr lang="en-US" altLang="zh-CN" sz="900"/>
              <a:t>- scratch: [binary.MaxVarintLen64]byte</a:t>
            </a:r>
          </a:p>
          <a:p>
            <a:pPr algn="l"/>
            <a:r>
              <a:rPr lang="en-US" altLang="zh-CN" sz="900"/>
              <a:t>- err: error</a:t>
            </a:r>
          </a:p>
        </p:txBody>
      </p:sp>
      <p:sp>
        <p:nvSpPr>
          <p:cNvPr id="6" name="流程图: 过程 5"/>
          <p:cNvSpPr/>
          <p:nvPr/>
        </p:nvSpPr>
        <p:spPr>
          <a:xfrm>
            <a:off x="253365" y="2933065"/>
            <a:ext cx="2898775" cy="3435350"/>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has(rec: int): bool</a:t>
            </a:r>
          </a:p>
          <a:p>
            <a:pPr algn="l"/>
            <a:r>
              <a:rPr lang="en-US" altLang="zh-CN" sz="900"/>
              <a:t>- setComparer(name: string)</a:t>
            </a:r>
          </a:p>
          <a:p>
            <a:pPr algn="l"/>
            <a:r>
              <a:rPr lang="en-US" altLang="zh-CN" sz="900"/>
              <a:t>- setJournalNum(num: int64)</a:t>
            </a:r>
          </a:p>
          <a:p>
            <a:pPr algn="l"/>
            <a:r>
              <a:rPr lang="en-US" altLang="zh-CN" sz="900"/>
              <a:t>- setPrevJournalNum(num: int64)</a:t>
            </a:r>
          </a:p>
          <a:p>
            <a:pPr algn="l"/>
            <a:r>
              <a:rPr lang="en-US" altLang="zh-CN" sz="900"/>
              <a:t>- setNextFileNum(num: int64)</a:t>
            </a:r>
          </a:p>
          <a:p>
            <a:pPr algn="l"/>
            <a:r>
              <a:rPr lang="en-US" altLang="zh-CN" sz="900"/>
              <a:t>- setSeqNum(num: int64)</a:t>
            </a:r>
          </a:p>
          <a:p>
            <a:pPr algn="l"/>
            <a:r>
              <a:rPr lang="en-US" altLang="zh-CN" sz="900"/>
              <a:t>- addCompPtr(level: int, ikey: internalKey)</a:t>
            </a:r>
          </a:p>
          <a:p>
            <a:pPr algn="l"/>
            <a:r>
              <a:rPr lang="en-US" altLang="zh-CN" sz="900"/>
              <a:t>- resetCompPtrs()</a:t>
            </a:r>
          </a:p>
          <a:p>
            <a:pPr algn="l"/>
            <a:r>
              <a:rPr lang="en-US" altLang="zh-CN" sz="900"/>
              <a:t>- addTable(level: int, num: int64, size: int64, imin: internalKey, imax: internalKey)</a:t>
            </a:r>
          </a:p>
          <a:p>
            <a:pPr algn="l"/>
            <a:r>
              <a:rPr lang="en-US" altLang="zh-CN" sz="900"/>
              <a:t>- addTableFile(level: int, t: *tFile)</a:t>
            </a:r>
          </a:p>
          <a:p>
            <a:pPr algn="l"/>
            <a:r>
              <a:rPr lang="en-US" altLang="zh-CN" sz="900"/>
              <a:t>- resetAddedTables()</a:t>
            </a:r>
          </a:p>
          <a:p>
            <a:pPr algn="l"/>
            <a:r>
              <a:rPr lang="en-US" altLang="zh-CN" sz="900"/>
              <a:t>- delTable(level: int, num: int64)</a:t>
            </a:r>
          </a:p>
          <a:p>
            <a:pPr algn="l"/>
            <a:r>
              <a:rPr lang="en-US" altLang="zh-CN" sz="900"/>
              <a:t>- resetDeletedTables()</a:t>
            </a:r>
          </a:p>
          <a:p>
            <a:pPr algn="l"/>
            <a:r>
              <a:rPr lang="en-US" altLang="zh-CN" sz="900"/>
              <a:t>- putUvarint(w: io.Writer, x: uint64)</a:t>
            </a:r>
          </a:p>
          <a:p>
            <a:pPr algn="l"/>
            <a:r>
              <a:rPr lang="en-US" altLang="zh-CN" sz="900"/>
              <a:t>- putVarint(w: io.Writer, x: int64)</a:t>
            </a:r>
          </a:p>
          <a:p>
            <a:pPr algn="l"/>
            <a:r>
              <a:rPr lang="en-US" altLang="zh-CN" sz="900"/>
              <a:t>- putBytes(w: io.Writer, x: []byte)</a:t>
            </a:r>
          </a:p>
          <a:p>
            <a:pPr algn="l"/>
            <a:r>
              <a:rPr lang="en-US" altLang="zh-CN" sz="900"/>
              <a:t>- encode(w: io.Writer): error</a:t>
            </a:r>
          </a:p>
          <a:p>
            <a:pPr algn="l"/>
            <a:r>
              <a:rPr lang="en-US" altLang="zh-CN" sz="900"/>
              <a:t>- readUvarintMayEOF(field: string, r: io.ByteReader, mayEOF: bool): uint64</a:t>
            </a:r>
          </a:p>
          <a:p>
            <a:pPr algn="l"/>
            <a:r>
              <a:rPr lang="en-US" altLang="zh-CN" sz="900"/>
              <a:t>- readUvarint(field: string, r: io.ByteReader): uint64</a:t>
            </a:r>
          </a:p>
          <a:p>
            <a:pPr algn="l"/>
            <a:r>
              <a:rPr lang="en-US" altLang="zh-CN" sz="900"/>
              <a:t>- readVarint(field: string, r: io.ByteReader): int64</a:t>
            </a:r>
          </a:p>
          <a:p>
            <a:pPr algn="l"/>
            <a:r>
              <a:rPr lang="en-US" altLang="zh-CN" sz="900"/>
              <a:t>- readBytes(field: string, r: byteReader): []byte</a:t>
            </a:r>
          </a:p>
          <a:p>
            <a:pPr algn="l"/>
            <a:r>
              <a:rPr lang="en-US" altLang="zh-CN" sz="900"/>
              <a:t>- readLevel(field: string, r: io.ByteReader): int</a:t>
            </a:r>
          </a:p>
          <a:p>
            <a:pPr algn="l"/>
            <a:r>
              <a:rPr lang="en-US" altLang="zh-CN" sz="900"/>
              <a:t>- decode(r: io.Reader): error</a:t>
            </a:r>
          </a:p>
        </p:txBody>
      </p:sp>
      <p:grpSp>
        <p:nvGrpSpPr>
          <p:cNvPr id="11" name="组合 10"/>
          <p:cNvGrpSpPr/>
          <p:nvPr/>
        </p:nvGrpSpPr>
        <p:grpSpPr>
          <a:xfrm>
            <a:off x="5510530" y="434340"/>
            <a:ext cx="1179830" cy="918210"/>
            <a:chOff x="8678" y="684"/>
            <a:chExt cx="1858" cy="1446"/>
          </a:xfrm>
        </p:grpSpPr>
        <p:sp>
          <p:nvSpPr>
            <p:cNvPr id="8" name="流程图: 过程 7"/>
            <p:cNvSpPr/>
            <p:nvPr/>
          </p:nvSpPr>
          <p:spPr>
            <a:xfrm>
              <a:off x="8678" y="684"/>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cpRecord</a:t>
              </a:r>
            </a:p>
          </p:txBody>
        </p:sp>
        <p:sp>
          <p:nvSpPr>
            <p:cNvPr id="9" name="流程图: 过程 8"/>
            <p:cNvSpPr/>
            <p:nvPr/>
          </p:nvSpPr>
          <p:spPr>
            <a:xfrm>
              <a:off x="8678" y="1133"/>
              <a:ext cx="1859" cy="551"/>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level: int</a:t>
              </a:r>
            </a:p>
            <a:p>
              <a:pPr algn="l"/>
              <a:r>
                <a:rPr lang="en-US" altLang="zh-CN" sz="900"/>
                <a:t>- ikey: internalKey</a:t>
              </a:r>
            </a:p>
          </p:txBody>
        </p:sp>
        <p:sp>
          <p:nvSpPr>
            <p:cNvPr id="10" name="流程图: 过程 9"/>
            <p:cNvSpPr/>
            <p:nvPr/>
          </p:nvSpPr>
          <p:spPr>
            <a:xfrm>
              <a:off x="8678" y="1684"/>
              <a:ext cx="1859" cy="447"/>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altLang="zh-CN" sz="900"/>
            </a:p>
          </p:txBody>
        </p:sp>
      </p:grpSp>
      <p:grpSp>
        <p:nvGrpSpPr>
          <p:cNvPr id="19" name="组合 18"/>
          <p:cNvGrpSpPr/>
          <p:nvPr/>
        </p:nvGrpSpPr>
        <p:grpSpPr>
          <a:xfrm>
            <a:off x="5511165" y="2000885"/>
            <a:ext cx="1179830" cy="1396365"/>
            <a:chOff x="8679" y="3151"/>
            <a:chExt cx="1858" cy="2199"/>
          </a:xfrm>
        </p:grpSpPr>
        <p:sp>
          <p:nvSpPr>
            <p:cNvPr id="16" name="流程图: 过程 15"/>
            <p:cNvSpPr/>
            <p:nvPr/>
          </p:nvSpPr>
          <p:spPr>
            <a:xfrm>
              <a:off x="8679" y="3151"/>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atRecord</a:t>
              </a:r>
            </a:p>
          </p:txBody>
        </p:sp>
        <p:sp>
          <p:nvSpPr>
            <p:cNvPr id="17" name="流程图: 过程 16"/>
            <p:cNvSpPr/>
            <p:nvPr/>
          </p:nvSpPr>
          <p:spPr>
            <a:xfrm>
              <a:off x="8679" y="3600"/>
              <a:ext cx="1858" cy="1334"/>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level: int</a:t>
              </a:r>
            </a:p>
            <a:p>
              <a:pPr algn="l"/>
              <a:r>
                <a:rPr lang="en-US" altLang="zh-CN" sz="900"/>
                <a:t>- num: int64</a:t>
              </a:r>
            </a:p>
            <a:p>
              <a:pPr algn="l"/>
              <a:r>
                <a:rPr lang="en-US" altLang="zh-CN" sz="900"/>
                <a:t>- size: int64</a:t>
              </a:r>
            </a:p>
            <a:p>
              <a:pPr algn="l"/>
              <a:r>
                <a:rPr lang="en-US" altLang="zh-CN" sz="900"/>
                <a:t>- imin: internalKey</a:t>
              </a:r>
            </a:p>
            <a:p>
              <a:pPr algn="l"/>
              <a:r>
                <a:rPr lang="en-US" altLang="zh-CN" sz="900"/>
                <a:t>- imax: internalKey</a:t>
              </a:r>
            </a:p>
          </p:txBody>
        </p:sp>
        <p:sp>
          <p:nvSpPr>
            <p:cNvPr id="18" name="流程图: 过程 17"/>
            <p:cNvSpPr/>
            <p:nvPr/>
          </p:nvSpPr>
          <p:spPr>
            <a:xfrm>
              <a:off x="8679" y="4934"/>
              <a:ext cx="1858" cy="41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altLang="zh-CN" sz="900"/>
            </a:p>
          </p:txBody>
        </p:sp>
      </p:grpSp>
      <p:grpSp>
        <p:nvGrpSpPr>
          <p:cNvPr id="23" name="组合 22"/>
          <p:cNvGrpSpPr/>
          <p:nvPr/>
        </p:nvGrpSpPr>
        <p:grpSpPr>
          <a:xfrm>
            <a:off x="5511165" y="4352290"/>
            <a:ext cx="1179830" cy="1094105"/>
            <a:chOff x="8679" y="6854"/>
            <a:chExt cx="1858" cy="1723"/>
          </a:xfrm>
        </p:grpSpPr>
        <p:sp>
          <p:nvSpPr>
            <p:cNvPr id="20" name="流程图: 过程 19"/>
            <p:cNvSpPr/>
            <p:nvPr/>
          </p:nvSpPr>
          <p:spPr>
            <a:xfrm>
              <a:off x="8679" y="6854"/>
              <a:ext cx="1858" cy="44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a:t>dtRecord</a:t>
              </a:r>
            </a:p>
          </p:txBody>
        </p:sp>
        <p:sp>
          <p:nvSpPr>
            <p:cNvPr id="21" name="流程图: 过程 20"/>
            <p:cNvSpPr/>
            <p:nvPr/>
          </p:nvSpPr>
          <p:spPr>
            <a:xfrm>
              <a:off x="8679" y="7303"/>
              <a:ext cx="1858" cy="756"/>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900"/>
                <a:t>- level: int</a:t>
              </a:r>
            </a:p>
            <a:p>
              <a:pPr algn="l"/>
              <a:r>
                <a:rPr lang="en-US" altLang="zh-CN" sz="900"/>
                <a:t>- num: int64</a:t>
              </a:r>
            </a:p>
          </p:txBody>
        </p:sp>
        <p:sp>
          <p:nvSpPr>
            <p:cNvPr id="22" name="流程图: 过程 21"/>
            <p:cNvSpPr/>
            <p:nvPr/>
          </p:nvSpPr>
          <p:spPr>
            <a:xfrm>
              <a:off x="8679" y="8059"/>
              <a:ext cx="1858" cy="519"/>
            </a:xfrm>
            <a:prstGeom prst="flowChartProcess">
              <a:avLst/>
            </a:prstGeom>
            <a:ln w="1270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altLang="zh-CN" sz="900"/>
            </a:p>
          </p:txBody>
        </p:sp>
      </p:grpSp>
      <p:cxnSp>
        <p:nvCxnSpPr>
          <p:cNvPr id="24" name="直接箭头连接符 23"/>
          <p:cNvCxnSpPr>
            <a:stCxn id="6" idx="3"/>
            <a:endCxn id="9" idx="1"/>
          </p:cNvCxnSpPr>
          <p:nvPr/>
        </p:nvCxnSpPr>
        <p:spPr>
          <a:xfrm flipV="1">
            <a:off x="3152140" y="894715"/>
            <a:ext cx="2358390" cy="375602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3"/>
            <a:endCxn id="17" idx="1"/>
          </p:cNvCxnSpPr>
          <p:nvPr/>
        </p:nvCxnSpPr>
        <p:spPr>
          <a:xfrm flipV="1">
            <a:off x="3152140" y="2709545"/>
            <a:ext cx="2359025" cy="1941195"/>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1" idx="1"/>
          </p:cNvCxnSpPr>
          <p:nvPr/>
        </p:nvCxnSpPr>
        <p:spPr>
          <a:xfrm>
            <a:off x="3141345" y="4627245"/>
            <a:ext cx="2369820" cy="250190"/>
          </a:xfrm>
          <a:prstGeom prst="straightConnector1">
            <a:avLst/>
          </a:prstGeom>
          <a:ln w="15875">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970395" y="894715"/>
            <a:ext cx="4491355" cy="4707890"/>
          </a:xfrm>
          <a:prstGeom prst="rect">
            <a:avLst/>
          </a:prstGeom>
          <a:noFill/>
        </p:spPr>
        <p:txBody>
          <a:bodyPr wrap="square" rtlCol="0">
            <a:spAutoFit/>
          </a:bodyPr>
          <a:lstStyle/>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一个Session Record记录了从上一个版本至该版本的变化情况。</a:t>
            </a:r>
          </a:p>
          <a:p>
            <a:pPr indent="0">
              <a:buFont typeface="Arial" panose="020B0604020202090204" pitchFamily="34" charset="0"/>
              <a:buNone/>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变化情况大致包括：</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新增了哪些sstable文件；</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删除了哪些sstable文件（由于compaction导致）；</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最新的journal日志文件标号等；</a:t>
            </a:r>
            <a:endParaRPr lang="zh-CN" altLang="en-US">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a:latin typeface="苹方-简" panose="020B0400000000000000" charset="-122"/>
                <a:ea typeface="苹方-简" panose="020B0400000000000000" charset="-122"/>
                <a:sym typeface="+mn-ea"/>
              </a:rPr>
              <a:t>一个Session Record可能包含以下字段：</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Comparer的名称；</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最新的journal文件编号；</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下一个可以使用的文件编号；</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数据库已经持久化数据项中最大的sequence number；</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新增的文件信息；</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删除的文件信息；</a:t>
            </a:r>
          </a:p>
          <a:p>
            <a:pPr marL="285750" indent="-285750">
              <a:buFont typeface="Arial" panose="020B0604020202090204" pitchFamily="34" charset="0"/>
              <a:buChar char="•"/>
            </a:pPr>
            <a:r>
              <a:rPr lang="zh-CN" altLang="en-US" sz="1600">
                <a:latin typeface="苹方-简" panose="020B0400000000000000" charset="-122"/>
                <a:ea typeface="苹方-简" panose="020B0400000000000000" charset="-122"/>
                <a:sym typeface="+mn-ea"/>
              </a:rPr>
              <a:t>compaction记录信息。</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97485"/>
            <a:ext cx="2898775" cy="521970"/>
          </a:xfrm>
          <a:prstGeom prst="rect">
            <a:avLst/>
          </a:prstGeom>
          <a:noFill/>
        </p:spPr>
        <p:txBody>
          <a:bodyPr wrap="square" rtlCol="0">
            <a:spAutoFit/>
          </a:bodyPr>
          <a:lstStyle/>
          <a:p>
            <a:r>
              <a:rPr lang="en-US" altLang="zh-CN" sz="2800"/>
              <a:t>session.recover</a:t>
            </a:r>
          </a:p>
        </p:txBody>
      </p:sp>
      <p:sp>
        <p:nvSpPr>
          <p:cNvPr id="31" name="文本框 30"/>
          <p:cNvSpPr txBox="1"/>
          <p:nvPr/>
        </p:nvSpPr>
        <p:spPr>
          <a:xfrm>
            <a:off x="253365" y="829310"/>
            <a:ext cx="11402060" cy="583565"/>
          </a:xfrm>
          <a:prstGeom prst="rect">
            <a:avLst/>
          </a:prstGeom>
          <a:noFill/>
        </p:spPr>
        <p:txBody>
          <a:bodyPr wrap="square" rtlCol="0">
            <a:spAutoFit/>
          </a:bodyPr>
          <a:lstStyle/>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数据库每次启动时，都会有一个recover的过程，简要地来说，就是利用Manifest信息重新构建一个最新的version。</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p:txBody>
      </p:sp>
      <p:sp>
        <p:nvSpPr>
          <p:cNvPr id="4" name="流程图: 过程 3"/>
          <p:cNvSpPr/>
          <p:nvPr/>
        </p:nvSpPr>
        <p:spPr>
          <a:xfrm>
            <a:off x="2935605" y="1524000"/>
            <a:ext cx="1852930" cy="87757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a:t>Manifest-xxx</a:t>
            </a:r>
          </a:p>
        </p:txBody>
      </p:sp>
      <p:sp>
        <p:nvSpPr>
          <p:cNvPr id="20" name="文本框 19"/>
          <p:cNvSpPr txBox="1"/>
          <p:nvPr/>
        </p:nvSpPr>
        <p:spPr>
          <a:xfrm>
            <a:off x="158750" y="1824990"/>
            <a:ext cx="1485265" cy="275590"/>
          </a:xfrm>
          <a:prstGeom prst="rect">
            <a:avLst/>
          </a:prstGeom>
          <a:noFill/>
        </p:spPr>
        <p:txBody>
          <a:bodyPr wrap="square" rtlCol="0">
            <a:spAutoFit/>
          </a:bodyPr>
          <a:lstStyle/>
          <a:p>
            <a:r>
              <a:rPr lang="en-US" altLang="zh-CN" sz="1200"/>
              <a:t>1.Read current file</a:t>
            </a:r>
          </a:p>
        </p:txBody>
      </p:sp>
      <p:sp>
        <p:nvSpPr>
          <p:cNvPr id="6" name="文本框 5"/>
          <p:cNvSpPr txBox="1"/>
          <p:nvPr/>
        </p:nvSpPr>
        <p:spPr>
          <a:xfrm>
            <a:off x="3493135" y="1239520"/>
            <a:ext cx="738505" cy="275590"/>
          </a:xfrm>
          <a:prstGeom prst="rect">
            <a:avLst/>
          </a:prstGeom>
          <a:noFill/>
        </p:spPr>
        <p:txBody>
          <a:bodyPr wrap="square" rtlCol="0">
            <a:spAutoFit/>
          </a:bodyPr>
          <a:lstStyle/>
          <a:p>
            <a:r>
              <a:rPr lang="en-US" altLang="zh-CN" sz="1200" i="1"/>
              <a:t>Current</a:t>
            </a:r>
          </a:p>
        </p:txBody>
      </p:sp>
      <p:grpSp>
        <p:nvGrpSpPr>
          <p:cNvPr id="12" name="组合 11"/>
          <p:cNvGrpSpPr/>
          <p:nvPr/>
        </p:nvGrpSpPr>
        <p:grpSpPr>
          <a:xfrm>
            <a:off x="2638425" y="2908300"/>
            <a:ext cx="2448560" cy="2308860"/>
            <a:chOff x="4163" y="5177"/>
            <a:chExt cx="3856" cy="3636"/>
          </a:xfrm>
        </p:grpSpPr>
        <p:sp>
          <p:nvSpPr>
            <p:cNvPr id="11" name="流程图: 过程 10"/>
            <p:cNvSpPr/>
            <p:nvPr/>
          </p:nvSpPr>
          <p:spPr>
            <a:xfrm>
              <a:off x="4163" y="5177"/>
              <a:ext cx="3857" cy="3636"/>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流程图: 过程 6"/>
            <p:cNvSpPr/>
            <p:nvPr/>
          </p:nvSpPr>
          <p:spPr>
            <a:xfrm>
              <a:off x="4455" y="5463"/>
              <a:ext cx="3258" cy="58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a:t>Snapshot Session Record</a:t>
              </a:r>
            </a:p>
          </p:txBody>
        </p:sp>
        <p:sp>
          <p:nvSpPr>
            <p:cNvPr id="8" name="流程图: 过程 7"/>
            <p:cNvSpPr/>
            <p:nvPr/>
          </p:nvSpPr>
          <p:spPr>
            <a:xfrm>
              <a:off x="4455" y="6312"/>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200"/>
                <a:t>Session Record</a:t>
              </a:r>
            </a:p>
          </p:txBody>
        </p:sp>
        <p:sp>
          <p:nvSpPr>
            <p:cNvPr id="9" name="流程图: 过程 8"/>
            <p:cNvSpPr/>
            <p:nvPr/>
          </p:nvSpPr>
          <p:spPr>
            <a:xfrm>
              <a:off x="4455" y="7160"/>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200"/>
                <a:t>Session Record</a:t>
              </a:r>
            </a:p>
          </p:txBody>
        </p:sp>
        <p:sp>
          <p:nvSpPr>
            <p:cNvPr id="10" name="流程图: 过程 9"/>
            <p:cNvSpPr/>
            <p:nvPr/>
          </p:nvSpPr>
          <p:spPr>
            <a:xfrm>
              <a:off x="4455" y="8009"/>
              <a:ext cx="3258" cy="580"/>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200"/>
                <a:t>Session Record</a:t>
              </a:r>
            </a:p>
          </p:txBody>
        </p:sp>
      </p:grpSp>
      <p:sp>
        <p:nvSpPr>
          <p:cNvPr id="13" name="流程图: 过程 12"/>
          <p:cNvSpPr/>
          <p:nvPr/>
        </p:nvSpPr>
        <p:spPr>
          <a:xfrm>
            <a:off x="2611120" y="5466080"/>
            <a:ext cx="2513965" cy="50927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Manifest-yyy</a:t>
            </a:r>
          </a:p>
        </p:txBody>
      </p:sp>
      <p:sp>
        <p:nvSpPr>
          <p:cNvPr id="14" name="流程图: 过程 13"/>
          <p:cNvSpPr/>
          <p:nvPr/>
        </p:nvSpPr>
        <p:spPr>
          <a:xfrm>
            <a:off x="2600960" y="6232525"/>
            <a:ext cx="2513965" cy="50927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Manifest-zzz</a:t>
            </a:r>
          </a:p>
        </p:txBody>
      </p:sp>
      <p:sp>
        <p:nvSpPr>
          <p:cNvPr id="15" name="流程图: 过程 14"/>
          <p:cNvSpPr/>
          <p:nvPr/>
        </p:nvSpPr>
        <p:spPr>
          <a:xfrm>
            <a:off x="7105015" y="3658235"/>
            <a:ext cx="1852930" cy="87757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Empty Version</a:t>
            </a:r>
          </a:p>
        </p:txBody>
      </p:sp>
      <p:sp>
        <p:nvSpPr>
          <p:cNvPr id="16" name="流程图: 过程 15"/>
          <p:cNvSpPr/>
          <p:nvPr/>
        </p:nvSpPr>
        <p:spPr>
          <a:xfrm>
            <a:off x="7105015" y="5074920"/>
            <a:ext cx="1852930" cy="877570"/>
          </a:xfrm>
          <a:prstGeom prst="flowChartProcess">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a:t>Latest Version</a:t>
            </a:r>
          </a:p>
        </p:txBody>
      </p:sp>
      <p:cxnSp>
        <p:nvCxnSpPr>
          <p:cNvPr id="17" name="肘形连接符 16"/>
          <p:cNvCxnSpPr>
            <a:stCxn id="20" idx="3"/>
            <a:endCxn id="7" idx="1"/>
          </p:cNvCxnSpPr>
          <p:nvPr/>
        </p:nvCxnSpPr>
        <p:spPr>
          <a:xfrm>
            <a:off x="1644015" y="1962785"/>
            <a:ext cx="1179830" cy="1311275"/>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0" idx="3"/>
            <a:endCxn id="4" idx="1"/>
          </p:cNvCxnSpPr>
          <p:nvPr/>
        </p:nvCxnSpPr>
        <p:spPr>
          <a:xfrm>
            <a:off x="1644015" y="1962785"/>
            <a:ext cx="1291590" cy="3175"/>
          </a:xfrm>
          <a:prstGeom prst="bentConnector2">
            <a:avLst/>
          </a:prstGeom>
          <a:ln w="15875">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3"/>
            <a:endCxn id="15" idx="1"/>
          </p:cNvCxnSpPr>
          <p:nvPr/>
        </p:nvCxnSpPr>
        <p:spPr>
          <a:xfrm>
            <a:off x="4892675" y="3274060"/>
            <a:ext cx="2212340" cy="82296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15" idx="1"/>
          </p:cNvCxnSpPr>
          <p:nvPr/>
        </p:nvCxnSpPr>
        <p:spPr>
          <a:xfrm>
            <a:off x="4892675" y="3813175"/>
            <a:ext cx="2212340" cy="28384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15" idx="1"/>
          </p:cNvCxnSpPr>
          <p:nvPr/>
        </p:nvCxnSpPr>
        <p:spPr>
          <a:xfrm flipV="1">
            <a:off x="4892675" y="4097020"/>
            <a:ext cx="2212340" cy="25463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5" idx="1"/>
          </p:cNvCxnSpPr>
          <p:nvPr/>
        </p:nvCxnSpPr>
        <p:spPr>
          <a:xfrm flipV="1">
            <a:off x="4892675" y="4097020"/>
            <a:ext cx="2212340" cy="79375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3365" y="3924935"/>
            <a:ext cx="1485265" cy="460375"/>
          </a:xfrm>
          <a:prstGeom prst="rect">
            <a:avLst/>
          </a:prstGeom>
          <a:noFill/>
        </p:spPr>
        <p:txBody>
          <a:bodyPr wrap="square" rtlCol="0">
            <a:spAutoFit/>
          </a:bodyPr>
          <a:lstStyle/>
          <a:p>
            <a:r>
              <a:rPr lang="en-US" altLang="zh-CN" sz="1200"/>
              <a:t>2. Read Session Record &amp;&amp; Apply</a:t>
            </a:r>
          </a:p>
        </p:txBody>
      </p:sp>
      <p:sp>
        <p:nvSpPr>
          <p:cNvPr id="25" name="文本框 24"/>
          <p:cNvSpPr txBox="1"/>
          <p:nvPr/>
        </p:nvSpPr>
        <p:spPr>
          <a:xfrm>
            <a:off x="253365" y="5772150"/>
            <a:ext cx="1485265" cy="460375"/>
          </a:xfrm>
          <a:prstGeom prst="rect">
            <a:avLst/>
          </a:prstGeom>
          <a:noFill/>
        </p:spPr>
        <p:txBody>
          <a:bodyPr wrap="square" rtlCol="0">
            <a:spAutoFit/>
          </a:bodyPr>
          <a:lstStyle/>
          <a:p>
            <a:r>
              <a:rPr lang="en-US" altLang="zh-CN" sz="1200"/>
              <a:t>3. Delete stale Manifest</a:t>
            </a:r>
          </a:p>
        </p:txBody>
      </p:sp>
      <p:sp>
        <p:nvSpPr>
          <p:cNvPr id="26" name="文本框 25"/>
          <p:cNvSpPr txBox="1"/>
          <p:nvPr/>
        </p:nvSpPr>
        <p:spPr>
          <a:xfrm>
            <a:off x="7289165" y="6256655"/>
            <a:ext cx="1485265" cy="460375"/>
          </a:xfrm>
          <a:prstGeom prst="rect">
            <a:avLst/>
          </a:prstGeom>
          <a:noFill/>
        </p:spPr>
        <p:txBody>
          <a:bodyPr wrap="square" rtlCol="0">
            <a:spAutoFit/>
          </a:bodyPr>
          <a:lstStyle/>
          <a:p>
            <a:r>
              <a:rPr lang="en-US" altLang="zh-CN" sz="1200"/>
              <a:t>4.Set as current version</a:t>
            </a:r>
          </a:p>
        </p:txBody>
      </p:sp>
      <p:cxnSp>
        <p:nvCxnSpPr>
          <p:cNvPr id="27" name="直接箭头连接符 26"/>
          <p:cNvCxnSpPr>
            <a:stCxn id="15" idx="2"/>
            <a:endCxn id="16" idx="0"/>
          </p:cNvCxnSpPr>
          <p:nvPr/>
        </p:nvCxnSpPr>
        <p:spPr>
          <a:xfrm>
            <a:off x="8031480" y="4535805"/>
            <a:ext cx="0" cy="53911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4160" y="197485"/>
            <a:ext cx="375475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session.recover</a:t>
            </a:r>
            <a:r>
              <a:rPr lang="zh-CN" altLang="en-US" sz="2800">
                <a:latin typeface="苹方-简" panose="020B0400000000000000" charset="-122"/>
                <a:ea typeface="苹方-简" panose="020B0400000000000000" charset="-122"/>
              </a:rPr>
              <a:t>过程</a:t>
            </a:r>
          </a:p>
        </p:txBody>
      </p:sp>
      <p:sp>
        <p:nvSpPr>
          <p:cNvPr id="22" name="文本框 21"/>
          <p:cNvSpPr txBox="1"/>
          <p:nvPr/>
        </p:nvSpPr>
        <p:spPr>
          <a:xfrm>
            <a:off x="264160" y="950595"/>
            <a:ext cx="11019155" cy="5507990"/>
          </a:xfrm>
          <a:prstGeom prst="rect">
            <a:avLst/>
          </a:prstGeom>
          <a:noFill/>
        </p:spPr>
        <p:txBody>
          <a:bodyPr wrap="square" rtlCol="0">
            <a:spAutoFit/>
          </a:bodyPr>
          <a:lstStyle/>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利用Current文件读取最近使用的manifest文件；</a:t>
            </a:r>
            <a:r>
              <a:rPr lang="zh-CN" altLang="en-US" sz="1600">
                <a:latin typeface="苹方-简" panose="020B0400000000000000" charset="-122"/>
                <a:ea typeface="苹方-简" panose="020B0400000000000000" charset="-122"/>
                <a:sym typeface="+mn-ea"/>
              </a:rPr>
              <a:t>（s.stor.GetMeta()）</a:t>
            </a: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创建一个空的version，并利用manifest文件中的session record依次作apply操作，还原出一个最新的version，注意manifest的第一条session record是一个version的快照，后续的session record记录的都是增量的变化；</a:t>
            </a:r>
            <a:r>
              <a:rPr lang="zh-CN" altLang="en-US" sz="1600">
                <a:latin typeface="苹方-简" panose="020B0400000000000000" charset="-122"/>
                <a:ea typeface="苹方-简" panose="020B0400000000000000" charset="-122"/>
                <a:sym typeface="+mn-ea"/>
              </a:rPr>
              <a:t>（不断构造</a:t>
            </a:r>
            <a:r>
              <a:rPr lang="en-US" altLang="zh-CN" sz="1600">
                <a:latin typeface="苹方-简" panose="020B0400000000000000" charset="-122"/>
                <a:ea typeface="苹方-简" panose="020B0400000000000000" charset="-122"/>
                <a:sym typeface="+mn-ea"/>
              </a:rPr>
              <a:t>SessionRecord</a:t>
            </a:r>
            <a:r>
              <a:rPr lang="zh-CN" altLang="en-US" sz="1600">
                <a:latin typeface="苹方-简" panose="020B0400000000000000" charset="-122"/>
                <a:ea typeface="苹方-简" panose="020B0400000000000000" charset="-122"/>
                <a:sym typeface="+mn-ea"/>
              </a:rPr>
              <a:t>，从而构造</a:t>
            </a:r>
            <a:r>
              <a:rPr lang="en-US" altLang="zh-CN" sz="1600">
                <a:latin typeface="苹方-简" panose="020B0400000000000000" charset="-122"/>
                <a:ea typeface="苹方-简" panose="020B0400000000000000" charset="-122"/>
                <a:sym typeface="+mn-ea"/>
              </a:rPr>
              <a:t>versionStaging</a:t>
            </a:r>
            <a:r>
              <a:rPr lang="zh-CN" altLang="en-US" sz="1600">
                <a:latin typeface="苹方-简" panose="020B0400000000000000" charset="-122"/>
                <a:ea typeface="苹方-简" panose="020B0400000000000000" charset="-122"/>
                <a:sym typeface="+mn-ea"/>
              </a:rPr>
              <a:t>，然后再提交</a:t>
            </a:r>
            <a:r>
              <a:rPr lang="en-US" altLang="zh-CN" sz="1600">
                <a:latin typeface="苹方-简" panose="020B0400000000000000" charset="-122"/>
                <a:ea typeface="苹方-简" panose="020B0400000000000000" charset="-122"/>
                <a:sym typeface="+mn-ea"/>
              </a:rPr>
              <a:t>versionStaging</a:t>
            </a:r>
            <a:r>
              <a:rPr lang="zh-CN" altLang="en-US" sz="1600">
                <a:latin typeface="苹方-简" panose="020B0400000000000000" charset="-122"/>
                <a:ea typeface="苹方-简" panose="020B0400000000000000" charset="-122"/>
                <a:sym typeface="+mn-ea"/>
              </a:rPr>
              <a:t>的过程）</a:t>
            </a:r>
            <a:endParaRPr lang="en-US" altLang="zh-CN"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将非current文件指向的其他过期的manifest文件删除；</a:t>
            </a:r>
            <a:r>
              <a:rPr lang="zh-CN" altLang="en-US" sz="1600">
                <a:latin typeface="苹方-简" panose="020B0400000000000000" charset="-122"/>
                <a:ea typeface="苹方-简" panose="020B0400000000000000" charset="-122"/>
                <a:sym typeface="+mn-ea"/>
              </a:rPr>
              <a:t>（s.stor.GetMeta()）</a:t>
            </a:r>
            <a:endParaRPr lang="en-US" altLang="zh-CN"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将新建的version作为当前数据库的version；</a:t>
            </a:r>
            <a:r>
              <a:rPr lang="zh-CN" altLang="en-US" sz="1600">
                <a:latin typeface="苹方-简" panose="020B0400000000000000" charset="-122"/>
                <a:ea typeface="苹方-简" panose="020B0400000000000000" charset="-122"/>
                <a:sym typeface="+mn-ea"/>
              </a:rPr>
              <a:t>（</a:t>
            </a:r>
            <a:r>
              <a:rPr lang="en-US" altLang="zh-CN" sz="1600">
                <a:latin typeface="苹方-简" panose="020B0400000000000000" charset="-122"/>
                <a:ea typeface="苹方-简" panose="020B0400000000000000" charset="-122"/>
                <a:sym typeface="+mn-ea"/>
              </a:rPr>
              <a:t>s.recordCommited(rec)</a:t>
            </a:r>
            <a:r>
              <a:rPr lang="zh-CN" altLang="en-US" sz="1600">
                <a:latin typeface="苹方-简" panose="020B0400000000000000" charset="-122"/>
                <a:ea typeface="苹方-简" panose="020B0400000000000000" charset="-122"/>
                <a:sym typeface="+mn-ea"/>
              </a:rPr>
              <a:t>）</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solidFill>
                  <a:srgbClr val="FF0000"/>
                </a:solidFill>
                <a:latin typeface="苹方-简" panose="020B0400000000000000" charset="-122"/>
                <a:ea typeface="苹方-简" panose="020B0400000000000000" charset="-122"/>
                <a:sym typeface="+mn-ea"/>
              </a:rPr>
              <a:t>注意：</a:t>
            </a: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随着leveldb运行时间的增长，一个manifest中包含的session record会越来越多，故leveldb在每次启动时都会重新创建一个manifest文件，并将第一条session record中记录当前version的快照状态。</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其他过期的manifest文件会在下次启动的recover流程中进行删除。</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leveldb通过这种方式，来控制manifest文件的大小，但是数据库本身没有重启，manifest还是会一直增长。</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en-US" altLang="zh-CN" sz="1600">
                <a:solidFill>
                  <a:srgbClr val="FF0000"/>
                </a:solidFill>
                <a:latin typeface="苹方-简" panose="020B0400000000000000" charset="-122"/>
                <a:ea typeface="苹方-简" panose="020B0400000000000000" charset="-122"/>
                <a:sym typeface="+mn-ea"/>
              </a:rPr>
              <a:t>Current</a:t>
            </a:r>
            <a:r>
              <a:rPr lang="zh-CN" altLang="en-US" sz="1600">
                <a:solidFill>
                  <a:srgbClr val="FF0000"/>
                </a:solidFill>
                <a:latin typeface="苹方-简" panose="020B0400000000000000" charset="-122"/>
                <a:ea typeface="苹方-简" panose="020B0400000000000000" charset="-122"/>
                <a:sym typeface="+mn-ea"/>
              </a:rPr>
              <a:t>：</a:t>
            </a: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由于每次启动，都会新建一个Manifest文件，因此leveldb当中可能会存在多个manifest文件。因此需要一个额外的current文件来指示当前系统使用的到底是哪个manifest文件。</a:t>
            </a:r>
          </a:p>
          <a:p>
            <a:pPr indent="0">
              <a:buFont typeface="Arial" panose="020B0604020202090204" pitchFamily="34" charset="0"/>
              <a:buNone/>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zh-CN" altLang="en-US" sz="1600">
                <a:latin typeface="苹方-简" panose="020B0400000000000000" charset="-122"/>
                <a:ea typeface="苹方-简" panose="020B0400000000000000" charset="-122"/>
                <a:sym typeface="+mn-ea"/>
              </a:rPr>
              <a:t>该文件中只有一个内容，即当前使用的manifest文件的文件名。</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4160" y="197485"/>
            <a:ext cx="502285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DB.RecoverJournal</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3415030"/>
          </a:xfrm>
          <a:prstGeom prst="rect">
            <a:avLst/>
          </a:prstGeom>
          <a:noFill/>
        </p:spPr>
        <p:txBody>
          <a:bodyPr wrap="square" rtlCol="0">
            <a:spAutoFit/>
          </a:bodyPr>
          <a:lstStyle/>
          <a:p>
            <a:pPr indent="0">
              <a:buFont typeface="Arial" panose="020B0604020202090204" pitchFamily="34" charset="0"/>
              <a:buNone/>
            </a:pPr>
            <a:r>
              <a:rPr lang="en-US" altLang="zh-CN" sz="2000">
                <a:latin typeface="苹方-简" panose="020B0400000000000000" charset="-122"/>
                <a:ea typeface="苹方-简" panose="020B0400000000000000" charset="-122"/>
                <a:sym typeface="+mn-ea"/>
              </a:rPr>
              <a:t>DB.recoverJournal</a:t>
            </a:r>
            <a:r>
              <a:rPr lang="zh-CN" altLang="en-US" sz="2000">
                <a:latin typeface="苹方-简" panose="020B0400000000000000" charset="-122"/>
                <a:ea typeface="苹方-简" panose="020B0400000000000000" charset="-122"/>
                <a:sym typeface="+mn-ea"/>
              </a:rPr>
              <a:t>过程：</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获取所有的日志文件集合；</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从日志文件集合中筛选出序列号比当前</a:t>
            </a:r>
            <a:r>
              <a:rPr lang="en-US" altLang="zh-CN" sz="1600">
                <a:latin typeface="苹方-简" panose="020B0400000000000000" charset="-122"/>
                <a:ea typeface="苹方-简" panose="020B0400000000000000" charset="-122"/>
                <a:sym typeface="+mn-ea"/>
              </a:rPr>
              <a:t>DB</a:t>
            </a:r>
            <a:r>
              <a:rPr lang="zh-CN" altLang="en-US" sz="1600">
                <a:latin typeface="苹方-简" panose="020B0400000000000000" charset="-122"/>
                <a:ea typeface="苹方-简" panose="020B0400000000000000" charset="-122"/>
                <a:sym typeface="+mn-ea"/>
              </a:rPr>
              <a:t>的序列号要大的日志文件，这些才是真正需要</a:t>
            </a:r>
            <a:r>
              <a:rPr lang="en-US" altLang="zh-CN" sz="1600">
                <a:latin typeface="苹方-简" panose="020B0400000000000000" charset="-122"/>
                <a:ea typeface="苹方-简" panose="020B0400000000000000" charset="-122"/>
                <a:sym typeface="+mn-ea"/>
              </a:rPr>
              <a:t>recover</a:t>
            </a:r>
            <a:r>
              <a:rPr lang="zh-CN" altLang="en-US" sz="1600">
                <a:latin typeface="苹方-简" panose="020B0400000000000000" charset="-122"/>
                <a:ea typeface="苹方-简" panose="020B0400000000000000" charset="-122"/>
                <a:sym typeface="+mn-ea"/>
              </a:rPr>
              <a:t>的文件集合；</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打开日志文件，遍历每条记录进行重放，把记录写到</a:t>
            </a: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中；</a:t>
            </a:r>
          </a:p>
          <a:p>
            <a:pPr marL="342900" indent="-342900">
              <a:buFont typeface="Arial" panose="020B0604020202090204" pitchFamily="34" charset="0"/>
              <a:buAutoNum type="arabicPeriod"/>
            </a:pP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如果超过了规定的大小（默认</a:t>
            </a:r>
            <a:r>
              <a:rPr lang="en-US" altLang="zh-CN" sz="1600">
                <a:latin typeface="苹方-简" panose="020B0400000000000000" charset="-122"/>
                <a:ea typeface="苹方-简" panose="020B0400000000000000" charset="-122"/>
                <a:sym typeface="+mn-ea"/>
              </a:rPr>
              <a:t>4mb</a:t>
            </a:r>
            <a:r>
              <a:rPr lang="zh-CN" altLang="en-US" sz="1600">
                <a:latin typeface="苹方-简" panose="020B0400000000000000" charset="-122"/>
                <a:ea typeface="苹方-简" panose="020B0400000000000000" charset="-122"/>
                <a:sym typeface="+mn-ea"/>
              </a:rPr>
              <a:t>），就持久化到</a:t>
            </a:r>
            <a:r>
              <a:rPr lang="en-US" altLang="zh-CN" sz="1600">
                <a:latin typeface="苹方-简" panose="020B0400000000000000" charset="-122"/>
                <a:ea typeface="苹方-简" panose="020B0400000000000000" charset="-122"/>
                <a:sym typeface="+mn-ea"/>
              </a:rPr>
              <a:t>level-0</a:t>
            </a:r>
            <a:r>
              <a:rPr lang="zh-CN" altLang="en-US" sz="1600">
                <a:latin typeface="苹方-简" panose="020B0400000000000000" charset="-122"/>
                <a:ea typeface="苹方-简" panose="020B0400000000000000" charset="-122"/>
                <a:sym typeface="+mn-ea"/>
              </a:rPr>
              <a:t>的</a:t>
            </a:r>
            <a:r>
              <a:rPr lang="en-US" altLang="zh-CN" sz="1600">
                <a:latin typeface="苹方-简" panose="020B0400000000000000" charset="-122"/>
                <a:ea typeface="苹方-简" panose="020B0400000000000000" charset="-122"/>
                <a:sym typeface="+mn-ea"/>
              </a:rPr>
              <a:t>sst</a:t>
            </a:r>
            <a:r>
              <a:rPr lang="zh-CN" altLang="en-US" sz="1600">
                <a:latin typeface="苹方-简" panose="020B0400000000000000" charset="-122"/>
                <a:ea typeface="苹方-简" panose="020B0400000000000000" charset="-122"/>
                <a:sym typeface="+mn-ea"/>
              </a:rPr>
              <a:t>文件当中；</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每次落盘进行一次</a:t>
            </a:r>
            <a:r>
              <a:rPr lang="en-US" altLang="zh-CN" sz="1600">
                <a:latin typeface="苹方-简" panose="020B0400000000000000" charset="-122"/>
                <a:ea typeface="苹方-简" panose="020B0400000000000000" charset="-122"/>
                <a:sym typeface="+mn-ea"/>
              </a:rPr>
              <a:t>session</a:t>
            </a:r>
            <a:r>
              <a:rPr lang="zh-CN" altLang="en-US" sz="1600">
                <a:latin typeface="苹方-简" panose="020B0400000000000000" charset="-122"/>
                <a:ea typeface="苹方-简" panose="020B0400000000000000" charset="-122"/>
                <a:sym typeface="+mn-ea"/>
              </a:rPr>
              <a:t>的</a:t>
            </a:r>
            <a:r>
              <a:rPr lang="en-US" altLang="zh-CN" sz="1600">
                <a:latin typeface="苹方-简" panose="020B0400000000000000" charset="-122"/>
                <a:ea typeface="苹方-简" panose="020B0400000000000000" charset="-122"/>
                <a:sym typeface="+mn-ea"/>
              </a:rPr>
              <a:t>commit</a:t>
            </a:r>
            <a:r>
              <a:rPr lang="zh-CN" altLang="en-US" sz="1600">
                <a:latin typeface="苹方-简" panose="020B0400000000000000" charset="-122"/>
                <a:ea typeface="苹方-简" panose="020B0400000000000000" charset="-122"/>
                <a:sym typeface="+mn-ea"/>
              </a:rPr>
              <a:t>。</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把过时的日志文件进行删除</a:t>
            </a:r>
          </a:p>
          <a:p>
            <a:pPr marL="342900" indent="-342900">
              <a:buFont typeface="Arial" panose="020B0604020202090204" pitchFamily="34" charset="0"/>
              <a:buAutoNum type="arabicPeriod"/>
            </a:pP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endParaRPr lang="zh-CN" altLang="en-US" sz="1600">
              <a:latin typeface="苹方-简" panose="020B0400000000000000" charset="-122"/>
              <a:ea typeface="苹方-简" panose="020B0400000000000000" charset="-122"/>
              <a:sym typeface="+mn-ea"/>
            </a:endParaRPr>
          </a:p>
          <a:p>
            <a:pPr indent="0">
              <a:buFont typeface="Arial" panose="020B0604020202090204" pitchFamily="34" charset="0"/>
              <a:buNone/>
            </a:pPr>
            <a:r>
              <a:rPr lang="en-US" altLang="zh-CN" sz="2000">
                <a:latin typeface="苹方-简" panose="020B0400000000000000" charset="-122"/>
                <a:ea typeface="苹方-简" panose="020B0400000000000000" charset="-122"/>
                <a:sym typeface="+mn-ea"/>
              </a:rPr>
              <a:t>DB.recoverJournalRO</a:t>
            </a:r>
            <a:r>
              <a:rPr lang="zh-CN" altLang="en-US" sz="2000">
                <a:latin typeface="苹方-简" panose="020B0400000000000000" charset="-122"/>
                <a:ea typeface="苹方-简" panose="020B0400000000000000" charset="-122"/>
                <a:sym typeface="+mn-ea"/>
              </a:rPr>
              <a:t>过程：</a:t>
            </a:r>
            <a:endParaRPr lang="zh-CN" altLang="en-US" sz="1600">
              <a:latin typeface="苹方-简" panose="020B0400000000000000" charset="-122"/>
              <a:ea typeface="苹方-简" panose="020B0400000000000000" charset="-122"/>
              <a:sym typeface="+mn-ea"/>
            </a:endParaRP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获取所有的日志文件集合；</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打开日志文件，遍历每条记录进行重放，把记录写到</a:t>
            </a:r>
            <a:r>
              <a:rPr lang="en-US" altLang="zh-CN" sz="1600">
                <a:latin typeface="苹方-简" panose="020B0400000000000000" charset="-122"/>
                <a:ea typeface="苹方-简" panose="020B0400000000000000" charset="-122"/>
                <a:sym typeface="+mn-ea"/>
              </a:rPr>
              <a:t>memdb</a:t>
            </a:r>
            <a:r>
              <a:rPr lang="zh-CN" altLang="en-US" sz="1600">
                <a:latin typeface="苹方-简" panose="020B0400000000000000" charset="-122"/>
                <a:ea typeface="苹方-简" panose="020B0400000000000000" charset="-122"/>
                <a:sym typeface="+mn-ea"/>
              </a:rPr>
              <a:t>中；</a:t>
            </a:r>
          </a:p>
          <a:p>
            <a:pPr marL="342900" indent="-342900">
              <a:buFont typeface="Arial" panose="020B0604020202090204" pitchFamily="34" charset="0"/>
              <a:buAutoNum type="arabicPeriod"/>
            </a:pPr>
            <a:r>
              <a:rPr lang="zh-CN" altLang="en-US" sz="1600">
                <a:latin typeface="苹方-简" panose="020B0400000000000000" charset="-122"/>
                <a:ea typeface="苹方-简" panose="020B0400000000000000" charset="-122"/>
                <a:sym typeface="+mn-ea"/>
              </a:rPr>
              <a:t>由于是</a:t>
            </a:r>
            <a:r>
              <a:rPr lang="en-US" altLang="zh-CN" sz="1600">
                <a:latin typeface="苹方-简" panose="020B0400000000000000" charset="-122"/>
                <a:ea typeface="苹方-简" panose="020B0400000000000000" charset="-122"/>
                <a:sym typeface="+mn-ea"/>
              </a:rPr>
              <a:t>Read-Only</a:t>
            </a:r>
            <a:r>
              <a:rPr lang="zh-CN" altLang="en-US" sz="1600">
                <a:latin typeface="苹方-简" panose="020B0400000000000000" charset="-122"/>
                <a:ea typeface="苹方-简" panose="020B0400000000000000" charset="-122"/>
                <a:sym typeface="+mn-ea"/>
              </a:rPr>
              <a:t>，不做任何的写入操作，仅在内存里面做重放操作，不做淘汰删除等工作。</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4160" y="197485"/>
            <a:ext cx="5022850"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DB.Recover</a:t>
            </a:r>
            <a:endParaRPr lang="zh-CN" altLang="en-US" sz="2800">
              <a:latin typeface="苹方-简" panose="020B0400000000000000" charset="-122"/>
              <a:ea typeface="苹方-简" panose="020B0400000000000000" charset="-122"/>
            </a:endParaRPr>
          </a:p>
        </p:txBody>
      </p:sp>
      <p:sp>
        <p:nvSpPr>
          <p:cNvPr id="22" name="文本框 21"/>
          <p:cNvSpPr txBox="1"/>
          <p:nvPr/>
        </p:nvSpPr>
        <p:spPr>
          <a:xfrm>
            <a:off x="264160" y="950595"/>
            <a:ext cx="11019155" cy="5015865"/>
          </a:xfrm>
          <a:prstGeom prst="rect">
            <a:avLst/>
          </a:prstGeom>
          <a:noFill/>
        </p:spPr>
        <p:txBody>
          <a:bodyPr wrap="square" rtlCol="0">
            <a:spAutoFit/>
          </a:bodyPr>
          <a:lstStyle/>
          <a:p>
            <a:pPr indent="0">
              <a:buFont typeface="Arial" panose="020B0604020202090204" pitchFamily="34" charset="0"/>
              <a:buNone/>
            </a:pPr>
            <a:r>
              <a:rPr sz="2000">
                <a:latin typeface="苹方-简" panose="020B0400000000000000" charset="-122"/>
                <a:ea typeface="苹方-简" panose="020B0400000000000000" charset="-122"/>
                <a:sym typeface="+mn-ea"/>
              </a:rPr>
              <a:t>倘若数据库中的manifest文件丢失，leveldb是否能够进行修复呢？</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答案是肯定的。</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当leveldb的manifest文件丢失时，所有版本信息也就丢失了，但是本身的数据文件还在。因此leveldb提供了</a:t>
            </a:r>
            <a:r>
              <a:rPr sz="2000">
                <a:solidFill>
                  <a:srgbClr val="FF0000"/>
                </a:solidFill>
                <a:latin typeface="苹方-简" panose="020B0400000000000000" charset="-122"/>
                <a:ea typeface="苹方-简" panose="020B0400000000000000" charset="-122"/>
                <a:sym typeface="+mn-ea"/>
              </a:rPr>
              <a:t>Recover</a:t>
            </a:r>
            <a:r>
              <a:rPr sz="2000">
                <a:latin typeface="苹方-简" panose="020B0400000000000000" charset="-122"/>
                <a:ea typeface="苹方-简" panose="020B0400000000000000" charset="-122"/>
                <a:sym typeface="+mn-ea"/>
              </a:rPr>
              <a:t>接口供用户进行版本信息恢复，具体恢复的过程如下：</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按照文件编号的顺序扫描所有的sstable文件，获取每个文件的元数据（最大最小key），以及最终数据库的元数据（sequence number等）；</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将所有sstable文件视为0层文件（由于0层文件允许出现key重叠的情况，因此不影响正确性）；</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创建一个新的manifest文件，将扫描得到的数据库元数据进行记录；</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但是该方法的效率十分低下，首先需要对整个数据库的文件进行扫描，其次0层的文件必然将远远大于4个，这将导致极多的compaction发生。</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4160" y="197485"/>
            <a:ext cx="502285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多版本并发控制（</a:t>
            </a:r>
            <a:r>
              <a:rPr lang="en-US" altLang="zh-CN" sz="2800">
                <a:latin typeface="苹方-简" panose="020B0400000000000000" charset="-122"/>
                <a:ea typeface="苹方-简" panose="020B0400000000000000" charset="-122"/>
              </a:rPr>
              <a:t>MVCC</a:t>
            </a:r>
            <a:r>
              <a:rPr lang="zh-CN" altLang="en-US" sz="2800">
                <a:latin typeface="苹方-简" panose="020B0400000000000000" charset="-122"/>
                <a:ea typeface="苹方-简" panose="020B0400000000000000" charset="-122"/>
              </a:rPr>
              <a:t>）</a:t>
            </a:r>
          </a:p>
        </p:txBody>
      </p:sp>
      <p:sp>
        <p:nvSpPr>
          <p:cNvPr id="22" name="文本框 21"/>
          <p:cNvSpPr txBox="1"/>
          <p:nvPr/>
        </p:nvSpPr>
        <p:spPr>
          <a:xfrm>
            <a:off x="264160" y="950595"/>
            <a:ext cx="11019155" cy="5631180"/>
          </a:xfrm>
          <a:prstGeom prst="rect">
            <a:avLst/>
          </a:prstGeom>
          <a:noFill/>
        </p:spPr>
        <p:txBody>
          <a:bodyPr wrap="square" rtlCol="0">
            <a:spAutoFit/>
          </a:bodyPr>
          <a:lstStyle/>
          <a:p>
            <a:pPr indent="0">
              <a:buFont typeface="Arial" panose="020B0604020202090204" pitchFamily="34" charset="0"/>
              <a:buNone/>
            </a:pPr>
            <a:r>
              <a:rPr sz="2000">
                <a:latin typeface="苹方-简" panose="020B0400000000000000" charset="-122"/>
                <a:ea typeface="苹方-简" panose="020B0400000000000000" charset="-122"/>
                <a:sym typeface="+mn-ea"/>
              </a:rPr>
              <a:t>leveldb中采用了MVCC来避免读写冲突。</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试想一下，当某个迭代器正在迭代某个sstable文件的内容，而后台的major compaction进程完成了合并动作，试图删除该sstable文件。那么假设没有任何控制并发的机制，就会导致迭代器读到的内容发生了丢失。</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a:p>
            <a:pPr indent="0">
              <a:buFont typeface="Arial" panose="020B0604020202090204" pitchFamily="34" charset="0"/>
              <a:buNone/>
            </a:pPr>
            <a:r>
              <a:rPr sz="2000">
                <a:latin typeface="苹方-简" panose="020B0400000000000000" charset="-122"/>
                <a:ea typeface="苹方-简" panose="020B0400000000000000" charset="-122"/>
                <a:sym typeface="+mn-ea"/>
              </a:rPr>
              <a:t>最简单的处理方式就是加锁，当发生读的时候，后台所有的写操作都进行阻塞，但是这就机制就会导致leveldb的效率极低。故leveldb采用了多版本并发控制的方法来解决读写冲突。具体体现在：</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sstable文件是只读的，每次compaction都只是对若干个sstable文件进行多路合并后创建新的文件，故不会影响在某个sstable文件读操作的正确性；</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sstable都是具有版本信息的，即每次compaction完成后，都会生成新版本的sstable，因此可以保障读写操作都可以针对于相应的版本文件进行，解决了读写冲突；</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compaction生成的文件只有等合并完成后才会写入数据库元数据，在此期间对读操作来说是透明的，不会污染正常的读操作；</a:t>
            </a:r>
          </a:p>
          <a:p>
            <a:pPr marL="457200" indent="-457200">
              <a:buFont typeface="Arial" panose="020B0604020202090204" pitchFamily="34" charset="0"/>
              <a:buAutoNum type="arabicPeriod"/>
            </a:pPr>
            <a:r>
              <a:rPr sz="2000">
                <a:latin typeface="苹方-简" panose="020B0400000000000000" charset="-122"/>
                <a:ea typeface="苹方-简" panose="020B0400000000000000" charset="-122"/>
                <a:sym typeface="+mn-ea"/>
              </a:rPr>
              <a:t>采用引用计数来控制删除行为。当compaction完成后试图去删除某个sstable文件，会根据该文件的引用计数作适当的删除延迟，即引用计数不为0时，需要等待至该文件的计数为0才真正进行删除；</a:t>
            </a:r>
          </a:p>
          <a:p>
            <a:pPr indent="0">
              <a:buFont typeface="Arial" panose="020B0604020202090204" pitchFamily="34" charset="0"/>
              <a:buNone/>
            </a:pPr>
            <a:endParaRPr sz="2000">
              <a:latin typeface="苹方-简" panose="020B0400000000000000" charset="-122"/>
              <a:ea typeface="苹方-简" panose="020B0400000000000000"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7154545" cy="521970"/>
          </a:xfrm>
          <a:prstGeom prst="rect">
            <a:avLst/>
          </a:prstGeom>
          <a:noFill/>
        </p:spPr>
        <p:txBody>
          <a:bodyPr wrap="square" rtlCol="0">
            <a:spAutoFit/>
          </a:bodyPr>
          <a:lstStyle/>
          <a:p>
            <a:r>
              <a:rPr lang="en-US" altLang="zh-CN" sz="2800">
                <a:latin typeface="苹方-简" panose="020B0400000000000000" charset="-122"/>
                <a:ea typeface="苹方-简" panose="020B0400000000000000" charset="-122"/>
              </a:rPr>
              <a:t>leveldb</a:t>
            </a:r>
            <a:r>
              <a:rPr lang="zh-CN" altLang="en-US" sz="2800">
                <a:latin typeface="苹方-简" panose="020B0400000000000000" charset="-122"/>
                <a:ea typeface="苹方-简" panose="020B0400000000000000" charset="-122"/>
              </a:rPr>
              <a:t>中主要由以下几个重要的部分构成：</a:t>
            </a:r>
          </a:p>
        </p:txBody>
      </p:sp>
      <p:sp>
        <p:nvSpPr>
          <p:cNvPr id="4" name="文本框 3"/>
          <p:cNvSpPr txBox="1"/>
          <p:nvPr/>
        </p:nvSpPr>
        <p:spPr>
          <a:xfrm>
            <a:off x="253365" y="875030"/>
            <a:ext cx="11196955" cy="2676525"/>
          </a:xfrm>
          <a:prstGeom prst="rect">
            <a:avLst/>
          </a:prstGeom>
          <a:noFill/>
        </p:spPr>
        <p:txBody>
          <a:bodyPr wrap="square" rtlCol="0">
            <a:spAutoFit/>
          </a:bodyPr>
          <a:lstStyle/>
          <a:p>
            <a:pPr marL="285750" indent="-285750">
              <a:buFont typeface="Arial" panose="020B0604020202090204" pitchFamily="34" charset="0"/>
              <a:buChar char="•"/>
            </a:pPr>
            <a:r>
              <a:rPr lang="en-US" altLang="zh-CN" sz="2800"/>
              <a:t>memtable</a:t>
            </a:r>
          </a:p>
          <a:p>
            <a:pPr marL="285750" indent="-285750">
              <a:buFont typeface="Arial" panose="020B0604020202090204" pitchFamily="34" charset="0"/>
              <a:buChar char="•"/>
            </a:pPr>
            <a:r>
              <a:rPr lang="en-US" altLang="zh-CN" sz="2800"/>
              <a:t>immutable memtable</a:t>
            </a:r>
          </a:p>
          <a:p>
            <a:pPr marL="285750" indent="-285750">
              <a:buFont typeface="Arial" panose="020B0604020202090204" pitchFamily="34" charset="0"/>
              <a:buChar char="•"/>
            </a:pPr>
            <a:r>
              <a:rPr lang="en-US" altLang="zh-CN" sz="2800"/>
              <a:t>log(journal)</a:t>
            </a:r>
          </a:p>
          <a:p>
            <a:pPr marL="285750" indent="-285750">
              <a:buFont typeface="Arial" panose="020B0604020202090204" pitchFamily="34" charset="0"/>
              <a:buChar char="•"/>
            </a:pPr>
            <a:r>
              <a:rPr lang="en-US" altLang="zh-CN" sz="2800"/>
              <a:t>sstable</a:t>
            </a:r>
          </a:p>
          <a:p>
            <a:pPr marL="285750" indent="-285750">
              <a:buFont typeface="Arial" panose="020B0604020202090204" pitchFamily="34" charset="0"/>
              <a:buChar char="•"/>
            </a:pPr>
            <a:r>
              <a:rPr lang="en-US" altLang="zh-CN" sz="2800"/>
              <a:t>manifest</a:t>
            </a:r>
          </a:p>
          <a:p>
            <a:pPr marL="285750" indent="-285750">
              <a:buFont typeface="Arial" panose="020B0604020202090204" pitchFamily="34" charset="0"/>
              <a:buChar char="•"/>
            </a:pPr>
            <a:r>
              <a:rPr lang="en-US" altLang="zh-CN" sz="2800"/>
              <a:t>current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3365" y="182880"/>
            <a:ext cx="5077460" cy="521970"/>
          </a:xfrm>
          <a:prstGeom prst="rect">
            <a:avLst/>
          </a:prstGeom>
          <a:noFill/>
        </p:spPr>
        <p:txBody>
          <a:bodyPr wrap="square" rtlCol="0">
            <a:spAutoFit/>
          </a:bodyPr>
          <a:lstStyle/>
          <a:p>
            <a:r>
              <a:rPr lang="zh-CN" altLang="en-US" sz="2800">
                <a:latin typeface="苹方-简" panose="020B0400000000000000" charset="-122"/>
                <a:ea typeface="苹方-简" panose="020B0400000000000000" charset="-122"/>
              </a:rPr>
              <a:t>写操作整体流程：</a:t>
            </a:r>
          </a:p>
        </p:txBody>
      </p:sp>
      <p:sp>
        <p:nvSpPr>
          <p:cNvPr id="4" name="流程图: 过程 3"/>
          <p:cNvSpPr/>
          <p:nvPr/>
        </p:nvSpPr>
        <p:spPr>
          <a:xfrm>
            <a:off x="431165" y="2456815"/>
            <a:ext cx="1274445" cy="56134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Write Op</a:t>
            </a:r>
          </a:p>
        </p:txBody>
      </p:sp>
      <p:sp>
        <p:nvSpPr>
          <p:cNvPr id="6" name="流程图: 过程 5"/>
          <p:cNvSpPr/>
          <p:nvPr/>
        </p:nvSpPr>
        <p:spPr>
          <a:xfrm>
            <a:off x="431165" y="3696335"/>
            <a:ext cx="1274445" cy="561340"/>
          </a:xfrm>
          <a:prstGeom prst="flowChartProcess">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log</a:t>
            </a:r>
          </a:p>
        </p:txBody>
      </p:sp>
      <p:sp>
        <p:nvSpPr>
          <p:cNvPr id="7" name="流程图: 过程 6"/>
          <p:cNvSpPr/>
          <p:nvPr/>
        </p:nvSpPr>
        <p:spPr>
          <a:xfrm>
            <a:off x="3602990" y="963930"/>
            <a:ext cx="1274445" cy="561340"/>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MemTable</a:t>
            </a:r>
          </a:p>
        </p:txBody>
      </p:sp>
      <p:sp>
        <p:nvSpPr>
          <p:cNvPr id="8" name="流程图: 过程 7"/>
          <p:cNvSpPr/>
          <p:nvPr/>
        </p:nvSpPr>
        <p:spPr>
          <a:xfrm>
            <a:off x="7334885" y="963930"/>
            <a:ext cx="1274445" cy="5613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immutable</a:t>
            </a:r>
          </a:p>
          <a:p>
            <a:pPr algn="ctr"/>
            <a:r>
              <a:rPr lang="en-US" altLang="zh-CN"/>
              <a:t>Memtable</a:t>
            </a:r>
          </a:p>
        </p:txBody>
      </p:sp>
      <p:grpSp>
        <p:nvGrpSpPr>
          <p:cNvPr id="14" name="组合 13"/>
          <p:cNvGrpSpPr/>
          <p:nvPr/>
        </p:nvGrpSpPr>
        <p:grpSpPr>
          <a:xfrm>
            <a:off x="5096510" y="2315845"/>
            <a:ext cx="4923790" cy="712470"/>
            <a:chOff x="6699" y="3715"/>
            <a:chExt cx="7754" cy="1122"/>
          </a:xfrm>
        </p:grpSpPr>
        <p:sp>
          <p:nvSpPr>
            <p:cNvPr id="12" name="流程图: 过程 1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流程图: 过程 8"/>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0" name="流程图: 过程 9"/>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1" name="流程图: 过程 10"/>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3" name="文本框 12"/>
            <p:cNvSpPr txBox="1"/>
            <p:nvPr/>
          </p:nvSpPr>
          <p:spPr>
            <a:xfrm>
              <a:off x="6898" y="4013"/>
              <a:ext cx="1497" cy="580"/>
            </a:xfrm>
            <a:prstGeom prst="rect">
              <a:avLst/>
            </a:prstGeom>
            <a:noFill/>
          </p:spPr>
          <p:txBody>
            <a:bodyPr wrap="square" rtlCol="0">
              <a:spAutoFit/>
            </a:bodyPr>
            <a:lstStyle/>
            <a:p>
              <a:r>
                <a:rPr lang="en-US" altLang="zh-CN" i="1"/>
                <a:t>Level 0</a:t>
              </a:r>
            </a:p>
          </p:txBody>
        </p:sp>
      </p:grpSp>
      <p:grpSp>
        <p:nvGrpSpPr>
          <p:cNvPr id="15" name="组合 14"/>
          <p:cNvGrpSpPr/>
          <p:nvPr/>
        </p:nvGrpSpPr>
        <p:grpSpPr>
          <a:xfrm>
            <a:off x="5096510" y="3309620"/>
            <a:ext cx="4924425" cy="713105"/>
            <a:chOff x="6699" y="3715"/>
            <a:chExt cx="7755" cy="1123"/>
          </a:xfrm>
        </p:grpSpPr>
        <p:sp>
          <p:nvSpPr>
            <p:cNvPr id="16" name="流程图: 过程 15"/>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流程图: 过程 16"/>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8" name="流程图: 过程 17"/>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19" name="流程图: 过程 18"/>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0" name="文本框 19"/>
            <p:cNvSpPr txBox="1"/>
            <p:nvPr/>
          </p:nvSpPr>
          <p:spPr>
            <a:xfrm>
              <a:off x="6898" y="4013"/>
              <a:ext cx="1497" cy="580"/>
            </a:xfrm>
            <a:prstGeom prst="rect">
              <a:avLst/>
            </a:prstGeom>
            <a:noFill/>
          </p:spPr>
          <p:txBody>
            <a:bodyPr wrap="square" rtlCol="0">
              <a:spAutoFit/>
            </a:bodyPr>
            <a:lstStyle/>
            <a:p>
              <a:r>
                <a:rPr lang="en-US" altLang="zh-CN" i="1"/>
                <a:t>Level 1</a:t>
              </a:r>
            </a:p>
          </p:txBody>
        </p:sp>
      </p:grpSp>
      <p:grpSp>
        <p:nvGrpSpPr>
          <p:cNvPr id="21" name="组合 20"/>
          <p:cNvGrpSpPr/>
          <p:nvPr/>
        </p:nvGrpSpPr>
        <p:grpSpPr>
          <a:xfrm>
            <a:off x="5096510" y="4257675"/>
            <a:ext cx="4924425" cy="713105"/>
            <a:chOff x="6699" y="3715"/>
            <a:chExt cx="7755" cy="1123"/>
          </a:xfrm>
        </p:grpSpPr>
        <p:sp>
          <p:nvSpPr>
            <p:cNvPr id="22" name="流程图: 过程 21"/>
            <p:cNvSpPr/>
            <p:nvPr/>
          </p:nvSpPr>
          <p:spPr>
            <a:xfrm>
              <a:off x="6699" y="3715"/>
              <a:ext cx="7755" cy="1123"/>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流程图: 过程 22"/>
            <p:cNvSpPr/>
            <p:nvPr/>
          </p:nvSpPr>
          <p:spPr>
            <a:xfrm>
              <a:off x="850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4" name="流程图: 过程 23"/>
            <p:cNvSpPr/>
            <p:nvPr/>
          </p:nvSpPr>
          <p:spPr>
            <a:xfrm>
              <a:off x="10522"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5" name="流程图: 过程 24"/>
            <p:cNvSpPr/>
            <p:nvPr/>
          </p:nvSpPr>
          <p:spPr>
            <a:xfrm>
              <a:off x="12559" y="3937"/>
              <a:ext cx="1411" cy="7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sstable</a:t>
              </a:r>
            </a:p>
          </p:txBody>
        </p:sp>
        <p:sp>
          <p:nvSpPr>
            <p:cNvPr id="26" name="文本框 25"/>
            <p:cNvSpPr txBox="1"/>
            <p:nvPr/>
          </p:nvSpPr>
          <p:spPr>
            <a:xfrm>
              <a:off x="6898" y="4013"/>
              <a:ext cx="1497" cy="580"/>
            </a:xfrm>
            <a:prstGeom prst="rect">
              <a:avLst/>
            </a:prstGeom>
            <a:noFill/>
          </p:spPr>
          <p:txBody>
            <a:bodyPr wrap="square" rtlCol="0">
              <a:spAutoFit/>
            </a:bodyPr>
            <a:lstStyle/>
            <a:p>
              <a:r>
                <a:rPr lang="en-US" altLang="zh-CN" i="1"/>
                <a:t>Level 2</a:t>
              </a:r>
            </a:p>
          </p:txBody>
        </p:sp>
      </p:grpSp>
      <p:cxnSp>
        <p:nvCxnSpPr>
          <p:cNvPr id="27" name="直接连接符 26"/>
          <p:cNvCxnSpPr/>
          <p:nvPr/>
        </p:nvCxnSpPr>
        <p:spPr>
          <a:xfrm>
            <a:off x="204470" y="1991995"/>
            <a:ext cx="11640820" cy="10795"/>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a:stCxn id="4" idx="2"/>
            <a:endCxn id="6" idx="0"/>
          </p:cNvCxnSpPr>
          <p:nvPr/>
        </p:nvCxnSpPr>
        <p:spPr>
          <a:xfrm>
            <a:off x="1068705" y="3018155"/>
            <a:ext cx="0" cy="67818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1256665" y="3130550"/>
            <a:ext cx="2346325" cy="368300"/>
          </a:xfrm>
          <a:prstGeom prst="rect">
            <a:avLst/>
          </a:prstGeom>
          <a:noFill/>
        </p:spPr>
        <p:txBody>
          <a:bodyPr wrap="square" rtlCol="0">
            <a:spAutoFit/>
          </a:bodyPr>
          <a:lstStyle/>
          <a:p>
            <a:r>
              <a:rPr lang="en-US" altLang="zh-CN" i="1"/>
              <a:t>1.Write Log</a:t>
            </a:r>
          </a:p>
        </p:txBody>
      </p:sp>
      <p:cxnSp>
        <p:nvCxnSpPr>
          <p:cNvPr id="30" name="肘形连接符 29"/>
          <p:cNvCxnSpPr>
            <a:stCxn id="4" idx="3"/>
            <a:endCxn id="7" idx="1"/>
          </p:cNvCxnSpPr>
          <p:nvPr/>
        </p:nvCxnSpPr>
        <p:spPr>
          <a:xfrm flipV="1">
            <a:off x="1705610" y="1244600"/>
            <a:ext cx="1897380" cy="1492885"/>
          </a:xfrm>
          <a:prstGeom prst="bentConnector3">
            <a:avLst>
              <a:gd name="adj1" fmla="val 50000"/>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7" idx="3"/>
            <a:endCxn id="8" idx="1"/>
          </p:cNvCxnSpPr>
          <p:nvPr/>
        </p:nvCxnSpPr>
        <p:spPr>
          <a:xfrm>
            <a:off x="4877435" y="1244600"/>
            <a:ext cx="2457450" cy="0"/>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8" idx="2"/>
            <a:endCxn id="10" idx="0"/>
          </p:cNvCxnSpPr>
          <p:nvPr/>
        </p:nvCxnSpPr>
        <p:spPr>
          <a:xfrm>
            <a:off x="7972425" y="1525270"/>
            <a:ext cx="0" cy="93154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04470" y="1525270"/>
            <a:ext cx="2346325" cy="368300"/>
          </a:xfrm>
          <a:prstGeom prst="rect">
            <a:avLst/>
          </a:prstGeom>
          <a:noFill/>
        </p:spPr>
        <p:txBody>
          <a:bodyPr wrap="square" rtlCol="0">
            <a:spAutoFit/>
          </a:bodyPr>
          <a:lstStyle/>
          <a:p>
            <a:r>
              <a:rPr lang="en-US" altLang="zh-CN" i="1">
                <a:solidFill>
                  <a:srgbClr val="FF0000"/>
                </a:solidFill>
              </a:rPr>
              <a:t>Memory</a:t>
            </a:r>
          </a:p>
        </p:txBody>
      </p:sp>
      <p:sp>
        <p:nvSpPr>
          <p:cNvPr id="34" name="文本框 33"/>
          <p:cNvSpPr txBox="1"/>
          <p:nvPr/>
        </p:nvSpPr>
        <p:spPr>
          <a:xfrm>
            <a:off x="204470" y="2002790"/>
            <a:ext cx="2346325" cy="368300"/>
          </a:xfrm>
          <a:prstGeom prst="rect">
            <a:avLst/>
          </a:prstGeom>
          <a:noFill/>
        </p:spPr>
        <p:txBody>
          <a:bodyPr wrap="square" rtlCol="0">
            <a:spAutoFit/>
          </a:bodyPr>
          <a:lstStyle/>
          <a:p>
            <a:r>
              <a:rPr lang="en-US" altLang="zh-CN" i="1">
                <a:solidFill>
                  <a:srgbClr val="FF0000"/>
                </a:solidFill>
              </a:rPr>
              <a:t>File System</a:t>
            </a:r>
          </a:p>
        </p:txBody>
      </p:sp>
      <p:sp>
        <p:nvSpPr>
          <p:cNvPr id="35" name="文本框 34"/>
          <p:cNvSpPr txBox="1"/>
          <p:nvPr/>
        </p:nvSpPr>
        <p:spPr>
          <a:xfrm>
            <a:off x="5640070" y="769620"/>
            <a:ext cx="932180" cy="368300"/>
          </a:xfrm>
          <a:prstGeom prst="rect">
            <a:avLst/>
          </a:prstGeom>
          <a:noFill/>
        </p:spPr>
        <p:txBody>
          <a:bodyPr wrap="square" rtlCol="0">
            <a:spAutoFit/>
          </a:bodyPr>
          <a:lstStyle/>
          <a:p>
            <a:r>
              <a:rPr lang="en-US" altLang="zh-CN" i="1"/>
              <a:t>Rotate</a:t>
            </a:r>
          </a:p>
        </p:txBody>
      </p:sp>
      <p:sp>
        <p:nvSpPr>
          <p:cNvPr id="36" name="文本框 35"/>
          <p:cNvSpPr txBox="1"/>
          <p:nvPr/>
        </p:nvSpPr>
        <p:spPr>
          <a:xfrm>
            <a:off x="9514840" y="1525270"/>
            <a:ext cx="2330450" cy="368300"/>
          </a:xfrm>
          <a:prstGeom prst="rect">
            <a:avLst/>
          </a:prstGeom>
          <a:noFill/>
        </p:spPr>
        <p:txBody>
          <a:bodyPr wrap="square" rtlCol="0">
            <a:spAutoFit/>
          </a:bodyPr>
          <a:lstStyle/>
          <a:p>
            <a:r>
              <a:rPr lang="en-US" altLang="zh-CN" i="1"/>
              <a:t>Minor Compaction</a:t>
            </a:r>
          </a:p>
        </p:txBody>
      </p:sp>
      <p:sp>
        <p:nvSpPr>
          <p:cNvPr id="47" name="文本框 46"/>
          <p:cNvSpPr txBox="1"/>
          <p:nvPr/>
        </p:nvSpPr>
        <p:spPr>
          <a:xfrm>
            <a:off x="253365" y="5043805"/>
            <a:ext cx="10222865" cy="1383665"/>
          </a:xfrm>
          <a:prstGeom prst="rect">
            <a:avLst/>
          </a:prstGeom>
          <a:noFill/>
        </p:spPr>
        <p:txBody>
          <a:bodyPr wrap="square" rtlCol="0">
            <a:spAutoFit/>
          </a:bodyPr>
          <a:lstStyle/>
          <a:p>
            <a:r>
              <a:rPr lang="zh-CN" altLang="en-US" sz="1200">
                <a:latin typeface="苹方-简" panose="020B0400000000000000" charset="-122"/>
                <a:ea typeface="苹方-简" panose="020B0400000000000000" charset="-122"/>
              </a:rPr>
              <a:t>leveldb的一次写入分为两部分：</a:t>
            </a:r>
          </a:p>
          <a:p>
            <a:pPr marL="228600" indent="-228600">
              <a:buAutoNum type="arabicPeriod"/>
            </a:pPr>
            <a:r>
              <a:rPr lang="zh-CN" altLang="en-US" sz="1200">
                <a:latin typeface="苹方-简" panose="020B0400000000000000" charset="-122"/>
                <a:ea typeface="苹方-简" panose="020B0400000000000000" charset="-122"/>
              </a:rPr>
              <a:t>将写操作写入日志；</a:t>
            </a:r>
          </a:p>
          <a:p>
            <a:pPr marL="228600" indent="-228600">
              <a:buAutoNum type="arabicPeriod"/>
            </a:pPr>
            <a:r>
              <a:rPr lang="zh-CN" altLang="en-US" sz="1200">
                <a:latin typeface="苹方-简" panose="020B0400000000000000" charset="-122"/>
                <a:ea typeface="苹方-简" panose="020B0400000000000000" charset="-122"/>
              </a:rPr>
              <a:t>将写操作应用到内存数据库中；</a:t>
            </a:r>
          </a:p>
          <a:p>
            <a:r>
              <a:rPr lang="zh-CN" altLang="en-US" sz="1200">
                <a:latin typeface="苹方-简" panose="020B0400000000000000" charset="-122"/>
                <a:ea typeface="苹方-简" panose="020B0400000000000000" charset="-122"/>
              </a:rPr>
              <a:t>之前已经阐述过为何这样的操作可以获得极高的写入性能，以及通过先写日志的方法能够保障用户的写入不丢失。</a:t>
            </a:r>
          </a:p>
          <a:p>
            <a:endParaRPr lang="zh-CN" altLang="en-US" sz="1200">
              <a:latin typeface="苹方-简" panose="020B0400000000000000" charset="-122"/>
              <a:ea typeface="苹方-简" panose="020B0400000000000000" charset="-122"/>
            </a:endParaRPr>
          </a:p>
          <a:p>
            <a:r>
              <a:rPr lang="zh-CN" altLang="en-US" sz="1200">
                <a:solidFill>
                  <a:srgbClr val="FF0000"/>
                </a:solidFill>
                <a:latin typeface="苹方-简" panose="020B0400000000000000" charset="-122"/>
                <a:ea typeface="苹方-简" panose="020B0400000000000000" charset="-122"/>
              </a:rPr>
              <a:t>其实leveldb仍然存在写入丢失的隐患。在写完日志文件以后，操作系统并不是直接将这些数据真正落到磁盘中，而是暂时留在操作系统缓存中，因此当用户写入操作完成，操作系统还未来得及落盘的情况下，发生系统宕机，就会造成写丢失；但是若只是进程异常退出，则不存在该问题。</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lang="zh-CN" altLang="en-US"/>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40226</TotalTime>
  <Words>14250</Words>
  <Application>Microsoft Macintosh PowerPoint</Application>
  <PresentationFormat>宽屏</PresentationFormat>
  <Paragraphs>1700</Paragraphs>
  <Slides>75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75</vt:i4>
      </vt:variant>
    </vt:vector>
  </HeadingPairs>
  <TitlesOfParts>
    <vt:vector size="82" baseType="lpstr">
      <vt:lpstr>兰亭黑-简</vt:lpstr>
      <vt:lpstr>苹方-简</vt:lpstr>
      <vt:lpstr>JetBrains Mono</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zhuowendeng</dc:creator>
  <cp:lastModifiedBy>T185318</cp:lastModifiedBy>
  <cp:revision>639</cp:revision>
  <dcterms:created xsi:type="dcterms:W3CDTF">2019-08-20T15:51:32Z</dcterms:created>
  <dcterms:modified xsi:type="dcterms:W3CDTF">2024-01-14T11:12:23Z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