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3891200" cy="21945600"/>
  <p:notesSz cx="6858000" cy="9144000"/>
  <p:custDataLst>
    <p:tags r:id="rId4"/>
  </p:custDataLst>
  <p:defaultTextStyle>
    <a:defPPr>
      <a:defRPr lang="en-US"/>
    </a:defPPr>
    <a:lvl1pPr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840" indent="-1128395"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950" indent="-2259965"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4060" indent="-3390900"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250" indent="-4522470"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405" algn="l" defTabSz="940435" rtl="0" eaLnBrk="1" latinLnBrk="0" hangingPunct="1"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05" algn="l" defTabSz="940435" rtl="0" eaLnBrk="1" latinLnBrk="0" hangingPunct="1"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840" algn="l" defTabSz="940435" rtl="0" eaLnBrk="1" latinLnBrk="0" hangingPunct="1"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740" algn="l" defTabSz="940435" rtl="0" eaLnBrk="1" latinLnBrk="0" hangingPunct="1"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4" autoAdjust="0"/>
    <p:restoredTop sz="93775" autoAdjust="0"/>
  </p:normalViewPr>
  <p:slideViewPr>
    <p:cSldViewPr snapToObjects="1">
      <p:cViewPr varScale="1">
        <p:scale>
          <a:sx n="27" d="100"/>
          <a:sy n="27" d="100"/>
        </p:scale>
        <p:origin x="509" y="34"/>
      </p:cViewPr>
      <p:guideLst>
        <p:guide orient="horz" pos="6912"/>
        <p:guide pos="13824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70535"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35"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970"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870"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405" algn="l" defTabSz="470535" rtl="0" eaLnBrk="1" latinLnBrk="0" hangingPunct="1">
      <a:defRPr sz="1235" kern="1200">
        <a:solidFill>
          <a:schemeClr val="tx1"/>
        </a:solidFill>
        <a:latin typeface="+mn-lt"/>
        <a:ea typeface="+mn-ea"/>
        <a:cs typeface="+mn-cs"/>
      </a:defRPr>
    </a:lvl6pPr>
    <a:lvl7pPr marL="2821305" algn="l" defTabSz="470535" rtl="0" eaLnBrk="1" latinLnBrk="0" hangingPunct="1">
      <a:defRPr sz="1235" kern="1200">
        <a:solidFill>
          <a:schemeClr val="tx1"/>
        </a:solidFill>
        <a:latin typeface="+mn-lt"/>
        <a:ea typeface="+mn-ea"/>
        <a:cs typeface="+mn-cs"/>
      </a:defRPr>
    </a:lvl7pPr>
    <a:lvl8pPr marL="3291840" algn="l" defTabSz="470535" rtl="0" eaLnBrk="1" latinLnBrk="0" hangingPunct="1">
      <a:defRPr sz="1235" kern="1200">
        <a:solidFill>
          <a:schemeClr val="tx1"/>
        </a:solidFill>
        <a:latin typeface="+mn-lt"/>
        <a:ea typeface="+mn-ea"/>
        <a:cs typeface="+mn-cs"/>
      </a:defRPr>
    </a:lvl8pPr>
    <a:lvl9pPr marL="3761740" algn="l" defTabSz="470535" rtl="0" eaLnBrk="1" latinLnBrk="0" hangingPunct="1">
      <a:defRPr sz="12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685800"/>
            <a:ext cx="6858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6"/>
            <a:ext cx="3730752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2458723"/>
            <a:ext cx="47404017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9" y="2458723"/>
            <a:ext cx="14148054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4102081"/>
            <a:ext cx="3730752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9301487"/>
            <a:ext cx="3730752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47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30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77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61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0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3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8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</p:spPr>
        <p:txBody>
          <a:bodyPr>
            <a:noAutofit/>
          </a:bodyPr>
          <a:lstStyle>
            <a:lvl1pPr>
              <a:defRPr sz="440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5" y="3135090"/>
            <a:ext cx="13700761" cy="18200914"/>
          </a:xfrm>
        </p:spPr>
        <p:txBody>
          <a:bodyPr>
            <a:normAutofit/>
          </a:bodyPr>
          <a:lstStyle>
            <a:lvl1pPr marL="410210" indent="-410210">
              <a:buNone/>
              <a:defRPr sz="2900">
                <a:latin typeface="Arial" panose="020B0604020202020204"/>
                <a:cs typeface="Arial" panose="020B0604020202020204"/>
              </a:defRPr>
            </a:lvl1pPr>
            <a:lvl2pPr marL="793115" indent="-655320">
              <a:buFont typeface="Wingdings" panose="05000000000000000000" pitchFamily="2" charset="2"/>
              <a:buChar char="Ø"/>
              <a:defRPr sz="2300">
                <a:latin typeface="Arial" panose="020B0604020202020204"/>
                <a:cs typeface="Arial" panose="020B0604020202020204"/>
              </a:defRPr>
            </a:lvl2pPr>
            <a:lvl3pPr marL="929640" indent="-546735">
              <a:defRPr sz="1900">
                <a:latin typeface="Arial" panose="020B0604020202020204"/>
                <a:cs typeface="Arial" panose="020B0604020202020204"/>
              </a:defRPr>
            </a:lvl3pPr>
            <a:lvl4pPr marL="1202055" indent="-655320">
              <a:defRPr sz="1600">
                <a:latin typeface="Arial" panose="020B0604020202020204"/>
                <a:cs typeface="Arial" panose="020B0604020202020204"/>
              </a:defRPr>
            </a:lvl4pPr>
            <a:lvl5pPr marL="1449070" indent="-1449070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25" y="3135090"/>
            <a:ext cx="13700761" cy="18200914"/>
          </a:xfrm>
        </p:spPr>
        <p:txBody>
          <a:bodyPr>
            <a:normAutofit/>
          </a:bodyPr>
          <a:lstStyle>
            <a:lvl1pPr marL="410210" indent="-410210">
              <a:buNone/>
              <a:defRPr sz="2900">
                <a:latin typeface="Arial" panose="020B0604020202020204"/>
                <a:cs typeface="Arial" panose="020B0604020202020204"/>
              </a:defRPr>
            </a:lvl1pPr>
            <a:lvl2pPr marL="793115" indent="-655320">
              <a:buFont typeface="Wingdings" panose="05000000000000000000" pitchFamily="2" charset="2"/>
              <a:buChar char="Ø"/>
              <a:defRPr sz="2300">
                <a:latin typeface="Arial" panose="020B0604020202020204"/>
                <a:cs typeface="Arial" panose="020B0604020202020204"/>
              </a:defRPr>
            </a:lvl2pPr>
            <a:lvl3pPr marL="929640" indent="-546735">
              <a:defRPr sz="1900">
                <a:latin typeface="Arial" panose="020B0604020202020204"/>
                <a:cs typeface="Arial" panose="020B0604020202020204"/>
              </a:defRPr>
            </a:lvl3pPr>
            <a:lvl4pPr marL="1202055" indent="-655320">
              <a:defRPr sz="1600">
                <a:latin typeface="Arial" panose="020B0604020202020204"/>
                <a:cs typeface="Arial" panose="020B0604020202020204"/>
              </a:defRPr>
            </a:lvl4pPr>
            <a:lvl5pPr marL="1449070" indent="-1449070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45" y="3135090"/>
            <a:ext cx="13700761" cy="18200914"/>
          </a:xfrm>
        </p:spPr>
        <p:txBody>
          <a:bodyPr>
            <a:normAutofit/>
          </a:bodyPr>
          <a:lstStyle>
            <a:lvl1pPr marL="410210" indent="-410210">
              <a:buNone/>
              <a:defRPr sz="2900">
                <a:latin typeface="Arial" panose="020B0604020202020204"/>
                <a:cs typeface="Arial" panose="020B0604020202020204"/>
              </a:defRPr>
            </a:lvl1pPr>
            <a:lvl2pPr marL="793115" indent="-655320">
              <a:buFont typeface="Wingdings" panose="05000000000000000000" pitchFamily="2" charset="2"/>
              <a:buChar char="Ø"/>
              <a:defRPr sz="2300">
                <a:latin typeface="Arial" panose="020B0604020202020204"/>
                <a:cs typeface="Arial" panose="020B0604020202020204"/>
              </a:defRPr>
            </a:lvl2pPr>
            <a:lvl3pPr marL="929640" indent="-546735">
              <a:defRPr sz="1900">
                <a:latin typeface="Arial" panose="020B0604020202020204"/>
                <a:cs typeface="Arial" panose="020B0604020202020204"/>
              </a:defRPr>
            </a:lvl3pPr>
            <a:lvl4pPr marL="1202055" indent="-655320">
              <a:defRPr sz="1600">
                <a:latin typeface="Arial" panose="020B0604020202020204"/>
                <a:cs typeface="Arial" panose="020B0604020202020204"/>
              </a:defRPr>
            </a:lvl4pPr>
            <a:lvl5pPr marL="1449070" indent="-1449070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873760"/>
            <a:ext cx="14439903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4" y="873766"/>
            <a:ext cx="24536400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4592326"/>
            <a:ext cx="14439903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470" indent="0">
              <a:buNone/>
              <a:defRPr sz="3900"/>
            </a:lvl2pPr>
            <a:lvl3pPr marL="2948305" indent="0">
              <a:buNone/>
              <a:defRPr sz="3100"/>
            </a:lvl3pPr>
            <a:lvl4pPr marL="4422775" indent="0">
              <a:buNone/>
              <a:defRPr sz="2800"/>
            </a:lvl4pPr>
            <a:lvl5pPr marL="5896610" indent="0">
              <a:buNone/>
              <a:defRPr sz="2800"/>
            </a:lvl5pPr>
            <a:lvl6pPr marL="7371080" indent="0">
              <a:buNone/>
              <a:defRPr sz="2800"/>
            </a:lvl6pPr>
            <a:lvl7pPr marL="8845550" indent="0">
              <a:buNone/>
              <a:defRPr sz="2800"/>
            </a:lvl7pPr>
            <a:lvl8pPr marL="10319385" indent="0">
              <a:buNone/>
              <a:defRPr sz="2800"/>
            </a:lvl8pPr>
            <a:lvl9pPr marL="1179385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15361927"/>
            <a:ext cx="2633472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1960880"/>
            <a:ext cx="2633472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470" indent="0">
              <a:buNone/>
              <a:defRPr sz="9000"/>
            </a:lvl2pPr>
            <a:lvl3pPr marL="2948305" indent="0">
              <a:buNone/>
              <a:defRPr sz="7800"/>
            </a:lvl3pPr>
            <a:lvl4pPr marL="4422775" indent="0">
              <a:buNone/>
              <a:defRPr sz="6500"/>
            </a:lvl4pPr>
            <a:lvl5pPr marL="5896610" indent="0">
              <a:buNone/>
              <a:defRPr sz="6500"/>
            </a:lvl5pPr>
            <a:lvl6pPr marL="7371080" indent="0">
              <a:buNone/>
              <a:defRPr sz="6500"/>
            </a:lvl6pPr>
            <a:lvl7pPr marL="8845550" indent="0">
              <a:buNone/>
              <a:defRPr sz="6500"/>
            </a:lvl7pPr>
            <a:lvl8pPr marL="10319385" indent="0">
              <a:buNone/>
              <a:defRPr sz="6500"/>
            </a:lvl8pPr>
            <a:lvl9pPr marL="11793855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17175488"/>
            <a:ext cx="2633472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470" indent="0">
              <a:buNone/>
              <a:defRPr sz="3900"/>
            </a:lvl2pPr>
            <a:lvl3pPr marL="2948305" indent="0">
              <a:buNone/>
              <a:defRPr sz="3100"/>
            </a:lvl3pPr>
            <a:lvl4pPr marL="4422775" indent="0">
              <a:buNone/>
              <a:defRPr sz="2800"/>
            </a:lvl4pPr>
            <a:lvl5pPr marL="5896610" indent="0">
              <a:buNone/>
              <a:defRPr sz="2800"/>
            </a:lvl5pPr>
            <a:lvl6pPr marL="7371080" indent="0">
              <a:buNone/>
              <a:defRPr sz="2800"/>
            </a:lvl6pPr>
            <a:lvl7pPr marL="8845550" indent="0">
              <a:buNone/>
              <a:defRPr sz="2800"/>
            </a:lvl7pPr>
            <a:lvl8pPr marL="10319385" indent="0">
              <a:buNone/>
              <a:defRPr sz="2800"/>
            </a:lvl8pPr>
            <a:lvl9pPr marL="1179385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09" y="877957"/>
            <a:ext cx="3950078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09" y="5120309"/>
            <a:ext cx="39500783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/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09" y="20340432"/>
            <a:ext cx="138975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/>
          <a:lstStyle>
            <a:lvl1pPr algn="ctr" eaLnBrk="1" hangingPunct="1">
              <a:defRPr sz="39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/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1930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74015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748030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121410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495425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1101725" indent="-11017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2392680" indent="-91757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730" indent="-7334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8105" indent="-7334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315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150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20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1090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7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30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77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61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08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55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38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85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26235\Downloads\USER_framework_structure.drawio.pngUSER_framework_structure.drawi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21932" y="14630400"/>
            <a:ext cx="16853089" cy="4542738"/>
          </a:xfrm>
          <a:prstGeom prst="rect">
            <a:avLst/>
          </a:prstGeom>
        </p:spPr>
      </p:pic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10487772" y="202614"/>
            <a:ext cx="20583525" cy="2580086"/>
          </a:xfrm>
          <a:noFill/>
        </p:spPr>
        <p:txBody>
          <a:bodyPr/>
          <a:lstStyle/>
          <a:p>
            <a:r>
              <a:rPr lang="en-US" altLang="zh-CN" sz="4000" b="1" dirty="0"/>
              <a:t>USER: Unsupervised Structural Entropy-based Robust Graph Neural Network</a:t>
            </a:r>
            <a:br>
              <a:rPr lang="en-US" altLang="zh-CN" sz="4000" b="1" dirty="0"/>
            </a:br>
            <a:r>
              <a:rPr lang="en-US" altLang="zh-CN" sz="2800" dirty="0"/>
              <a:t>Yifei Wang, </a:t>
            </a:r>
            <a:r>
              <a:rPr lang="en-US" altLang="zh-CN" sz="2800" dirty="0" err="1"/>
              <a:t>Yupan</a:t>
            </a:r>
            <a:r>
              <a:rPr lang="en-US" altLang="zh-CN" sz="2800" dirty="0"/>
              <a:t> Wang</a:t>
            </a:r>
            <a:r>
              <a:rPr lang="en-US" altLang="zh-CN" sz="2800" dirty="0">
                <a:sym typeface="+mn-ea"/>
              </a:rPr>
              <a:t>, </a:t>
            </a:r>
            <a:r>
              <a:rPr lang="en-US" altLang="zh-CN" sz="2800" dirty="0" err="1">
                <a:sym typeface="+mn-ea"/>
              </a:rPr>
              <a:t>Zeyu</a:t>
            </a:r>
            <a:r>
              <a:rPr lang="en-US" altLang="zh-CN" sz="2800" dirty="0">
                <a:sym typeface="+mn-ea"/>
              </a:rPr>
              <a:t> Zhang, Song Yang, </a:t>
            </a:r>
            <a:r>
              <a:rPr lang="en-US" altLang="zh-CN" sz="2800" dirty="0" err="1">
                <a:sym typeface="+mn-ea"/>
              </a:rPr>
              <a:t>Kaiqi</a:t>
            </a:r>
            <a:r>
              <a:rPr lang="en-US" altLang="zh-CN" sz="2800" dirty="0">
                <a:sym typeface="+mn-ea"/>
              </a:rPr>
              <a:t> Zhao, </a:t>
            </a:r>
            <a:r>
              <a:rPr lang="en-US" altLang="zh-CN" sz="2800" dirty="0"/>
              <a:t>Jiamou Liu</a:t>
            </a:r>
            <a:br>
              <a:rPr lang="en-US" altLang="zh-CN" sz="2800" baseline="30000" dirty="0"/>
            </a:br>
            <a:r>
              <a:rPr lang="en-US" altLang="zh-CN" sz="2800" dirty="0"/>
              <a:t>The University of Auckland, Auckland, New Zealand</a:t>
            </a:r>
            <a:br>
              <a:rPr lang="en-US" altLang="zh-CN" sz="2800" dirty="0"/>
            </a:br>
            <a:r>
              <a:rPr lang="en-US" altLang="zh-CN" sz="2800" dirty="0"/>
              <a:t>wany107@aucklanduni.ac.nz, jiamou.liu@auckland.ac.nz</a:t>
            </a:r>
          </a:p>
        </p:txBody>
      </p:sp>
      <p:pic>
        <p:nvPicPr>
          <p:cNvPr id="11" name="内容占位符 2" descr="C:\Users\26235\Downloads\UOA_large-logo.pngUOA_large-logo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616585"/>
            <a:ext cx="555815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76069" y="2586126"/>
            <a:ext cx="1245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Background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000000"/>
                </a:solidFill>
                <a:cs typeface="Arial" panose="020B0604020202020204" pitchFamily="34" charset="0"/>
              </a:rPr>
              <a:t>Unsupervised graph representation learning models are vulnerable to inherent randomness in the input graph. </a:t>
            </a:r>
            <a:endParaRPr lang="en-NZ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altLang="zh-CN" sz="2800" b="1" i="1" dirty="0">
                <a:solidFill>
                  <a:srgbClr val="C00000"/>
                </a:solidFill>
                <a:cs typeface="Arial" panose="020B0604020202020204" pitchFamily="34" charset="0"/>
              </a:rPr>
              <a:t>U</a:t>
            </a:r>
            <a:r>
              <a:rPr sz="2800" b="1" i="1" dirty="0" err="1">
                <a:solidFill>
                  <a:srgbClr val="C00000"/>
                </a:solidFill>
                <a:cs typeface="Arial" panose="020B0604020202020204" pitchFamily="34" charset="0"/>
              </a:rPr>
              <a:t>nsupervised</a:t>
            </a:r>
            <a:r>
              <a:rPr sz="2800" b="1" i="1" dirty="0">
                <a:solidFill>
                  <a:srgbClr val="C00000"/>
                </a:solidFill>
                <a:cs typeface="Arial" panose="020B0604020202020204" pitchFamily="34" charset="0"/>
              </a:rPr>
              <a:t> robust graph representation learning</a:t>
            </a:r>
            <a:r>
              <a:rPr lang="en-NZ" sz="2800" b="1" i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NZ" sz="2800" dirty="0">
                <a:solidFill>
                  <a:srgbClr val="000000"/>
                </a:solidFill>
                <a:cs typeface="Arial" panose="020B0604020202020204" pitchFamily="34" charset="0"/>
              </a:rPr>
              <a:t>aims </a:t>
            </a:r>
            <a:r>
              <a:rPr sz="2800" dirty="0">
                <a:solidFill>
                  <a:srgbClr val="000000"/>
                </a:solidFill>
                <a:cs typeface="Arial" panose="020B0604020202020204" pitchFamily="34" charset="0"/>
              </a:rPr>
              <a:t>to alleviate the interference of randomness </a:t>
            </a:r>
            <a:r>
              <a:rPr lang="en-NZ" sz="2800" dirty="0">
                <a:solidFill>
                  <a:srgbClr val="000000"/>
                </a:solidFill>
                <a:cs typeface="Arial" panose="020B0604020202020204" pitchFamily="34" charset="0"/>
              </a:rPr>
              <a:t>in the input graph while</a:t>
            </a:r>
            <a:r>
              <a:rPr sz="2800" dirty="0">
                <a:solidFill>
                  <a:srgbClr val="000000"/>
                </a:solidFill>
                <a:cs typeface="Arial" panose="020B0604020202020204" pitchFamily="34" charset="0"/>
              </a:rPr>
              <a:t> learn</a:t>
            </a:r>
            <a:r>
              <a:rPr lang="en-NZ" sz="2800" dirty="0" err="1">
                <a:solidFill>
                  <a:srgbClr val="000000"/>
                </a:solidFill>
                <a:cs typeface="Arial" panose="020B0604020202020204" pitchFamily="34" charset="0"/>
              </a:rPr>
              <a:t>ing</a:t>
            </a:r>
            <a:r>
              <a:rPr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NZ" sz="2800" dirty="0">
                <a:solidFill>
                  <a:srgbClr val="000000"/>
                </a:solidFill>
                <a:cs typeface="Arial" panose="020B0604020202020204" pitchFamily="34" charset="0"/>
              </a:rPr>
              <a:t>graph </a:t>
            </a:r>
            <a:r>
              <a:rPr sz="2800" dirty="0">
                <a:solidFill>
                  <a:srgbClr val="000000"/>
                </a:solidFill>
                <a:cs typeface="Arial" panose="020B0604020202020204" pitchFamily="34" charset="0"/>
              </a:rPr>
              <a:t>representation without label information.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2185" y="8755320"/>
            <a:ext cx="12362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cs typeface="Arial" panose="020B0604020202020204" pitchFamily="34" charset="0"/>
              </a:rPr>
              <a:t>How to find a graph that mitigates the interference of randomness in the input data without labels?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cs typeface="Arial" panose="020B0604020202020204" pitchFamily="34" charset="0"/>
              </a:rPr>
              <a:t>What’s objective function that guides a model to reveal such 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561443" y="2362200"/>
                <a:ext cx="15623157" cy="18625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410210" indent="-410210" algn="ctr" defTabSz="1471930">
                  <a:spcBef>
                    <a:spcPct val="20000"/>
                  </a:spcBef>
                </a:pPr>
                <a:r>
                  <a:rPr lang="zh-CN" altLang="en-US" dirty="0"/>
                  <a:t> </a:t>
                </a:r>
                <a:r>
                  <a:rPr lang="en-US" altLang="zh-CN" sz="3600" b="1" dirty="0">
                    <a:latin typeface="Arial" panose="020B0604020202020204"/>
                    <a:cs typeface="Arial" panose="020B0604020202020204"/>
                  </a:rPr>
                  <a:t>Structural Entropy-based Objective Function</a:t>
                </a:r>
              </a:p>
              <a:p>
                <a:pPr indent="-410210" defTabSz="1471930">
                  <a:spcBef>
                    <a:spcPct val="2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To 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  <a:sym typeface="+mn-ea"/>
                  </a:rPr>
                  <a:t>search for </a:t>
                </a:r>
                <a:r>
                  <a:rPr lang="en-US" altLang="zh-CN" sz="2800" dirty="0">
                    <a:cs typeface="Arial" panose="020B0604020202020204" pitchFamily="34" charset="0"/>
                    <a:sym typeface="+mn-ea"/>
                  </a:rPr>
                  <a:t>innocuous graphs, we invoke </a:t>
                </a:r>
                <a:r>
                  <a:rPr lang="en-US" altLang="zh-CN" sz="2800" b="1" i="1" dirty="0">
                    <a:solidFill>
                      <a:schemeClr val="accent1">
                        <a:lumMod val="75000"/>
                      </a:schemeClr>
                    </a:solidFill>
                    <a:cs typeface="Arial" panose="020B0604020202020204" pitchFamily="34" charset="0"/>
                    <a:sym typeface="+mn-ea"/>
                  </a:rPr>
                  <a:t>n</a:t>
                </a:r>
                <a:r>
                  <a:rPr lang="en-US" altLang="zh-CN" sz="2800" b="1" i="1" dirty="0">
                    <a:solidFill>
                      <a:schemeClr val="accent1">
                        <a:lumMod val="75000"/>
                      </a:schemeClr>
                    </a:solidFill>
                    <a:cs typeface="Arial" panose="020B0604020202020204" pitchFamily="34" charset="0"/>
                  </a:rPr>
                  <a:t>etwork partition structural information (NPSI)</a:t>
                </a:r>
                <a:r>
                  <a:rPr lang="en-US" altLang="zh-CN" sz="2800" b="1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[1,2]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:pPr marL="410210" indent="-410210" algn="ctr" defTabSz="1471930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𝑵𝑷𝑺𝑰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𝐆𝐏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</m:e>
                        </m:d>
                      </m:sub>
                    </m:sSub>
                    <m:r>
                      <a:rPr lang="en-US" altLang="zh-CN" sz="2800" b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sz="28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𝒓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𝒗𝒐𝒍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altLang="zh-CN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altLang="zh-CN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𝛆</m:t>
                            </m:r>
                            <m:r>
                              <a:rPr lang="en-US" altLang="zh-CN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𝒗𝒐𝒍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altLang="zh-CN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altLang="zh-CN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𝛆</m:t>
                            </m:r>
                            <m:r>
                              <a:rPr lang="en-US" altLang="zh-CN" sz="28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800" b="1" dirty="0">
                    <a:solidFill>
                      <a:schemeClr val="accent3">
                        <a:lumMod val="50000"/>
                      </a:schemeClr>
                    </a:solidFill>
                    <a:cs typeface="Arial" panose="020B0604020202020204" pitchFamily="34" charset="0"/>
                  </a:rPr>
                  <a:t>, </a:t>
                </a:r>
                <a:endParaRPr lang="en-US" altLang="zh-CN" sz="2800" b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410210" indent="-410210" defTabSz="1471930">
                  <a:spcBef>
                    <a:spcPct val="2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𝑣𝑜𝑙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is volumn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  <a:sym typeface="+mn-ea"/>
                  </a:rPr>
                  <a:t> denotes the number of edges with exactly one end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NZ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  <a:sym typeface="+mn-ea"/>
                  </a:rPr>
                  <a:t>.</a:t>
                </a:r>
              </a:p>
              <a:p>
                <a:pPr marL="410210" indent="-410210" defTabSz="1471930">
                  <a:spcBef>
                    <a:spcPct val="2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To utilize it in GNN models, we introduce a matrix form of NPSI:</a:t>
                </a:r>
              </a:p>
              <a:p>
                <a:pPr marL="410210" indent="-410210" algn="ctr" defTabSz="147193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𝑵𝑷𝑺𝑰</m:t>
                    </m:r>
                    <m:r>
                      <a:rPr lang="en-US" altLang="zh-CN" sz="2800" b="1" i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1" i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</m:t>
                    </m:r>
                    <m:r>
                      <a:rPr lang="en-US" altLang="zh-CN" sz="2800" b="1" i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800" b="1" i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𝐘</m:t>
                    </m:r>
                    <m:r>
                      <a:rPr lang="en-US" altLang="zh-CN" sz="2800" b="1" i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)≔</m:t>
                    </m:r>
                    <m:r>
                      <a:rPr lang="en-US" sz="2800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𝐭𝐫𝐚𝐜𝐞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𝑨𝒀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𝒔𝒖𝒎</m:t>
                            </m:r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den>
                        </m:f>
                        <m:r>
                          <a:rPr lang="en-US" sz="28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sz="28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800" b="1" i="1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2800" b="1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800" b="1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US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𝑨𝒀</m:t>
                                </m:r>
                              </m:num>
                              <m:den>
                                <m:r>
                                  <a:rPr lang="en-US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𝒔𝒖𝒎</m:t>
                                </m:r>
                                <m:d>
                                  <m:dPr>
                                    <m:ctrlPr>
                                      <a:rPr lang="en-US" sz="2800" b="1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,</a:t>
                </a:r>
              </a:p>
              <a:p>
                <a:pPr indent="-410210" defTabSz="1471930">
                  <a:spcBef>
                    <a:spcPct val="2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is the adjancecy matrix of graph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while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is an indicator matrix that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marL="410210" indent="-410210" defTabSz="1471930">
                  <a:spcBef>
                    <a:spcPct val="20000"/>
                  </a:spcBef>
                </a:pPr>
                <a:endParaRPr lang="en-US" altLang="zh-CN" sz="28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r>
                  <a:rPr lang="en-US" altLang="zh-CN" sz="2800" b="1" i="0" dirty="0">
                    <a:solidFill>
                      <a:srgbClr val="222222"/>
                    </a:solidFill>
                    <a:effectLst/>
                  </a:rPr>
                  <a:t>Theorem 2. (minimize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𝑵𝑷𝑺𝑰</m:t>
                    </m:r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𝒀</m:t>
                    </m:r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1" i="0" dirty="0">
                    <a:solidFill>
                      <a:srgbClr val="222222"/>
                    </a:solidFill>
                    <a:effectLst/>
                  </a:rPr>
                  <a:t> with learnable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altLang="zh-CN" sz="2800" b="1" i="0" dirty="0">
                    <a:solidFill>
                      <a:srgbClr val="222222"/>
                    </a:solidFill>
                    <a:effectLst/>
                  </a:rPr>
                  <a:t>)</a:t>
                </a:r>
                <a:r>
                  <a:rPr lang="en-US" altLang="zh-CN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: </a:t>
                </a:r>
              </a:p>
              <a:p>
                <a:r>
                  <a:rPr lang="en-US" altLang="zh-CN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𝑁𝑃𝑆𝐼</m:t>
                        </m:r>
                        <m:r>
                          <a:rPr lang="en-US" altLang="zh-CN" sz="28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sz="28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  <m:r>
                          <a:rPr lang="en-US" altLang="zh-CN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, s</a:t>
                </a:r>
                <a:r>
                  <a:rPr lang="en-US" altLang="zh-CN" sz="2800" b="0" i="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.t.</a:t>
                </a:r>
                <a:r>
                  <a:rPr lang="en-NZ" altLang="zh-CN" sz="2800" dirty="0">
                    <a:solidFill>
                      <a:srgbClr val="222222"/>
                    </a:solidFill>
                  </a:rPr>
                  <a:t>,</a:t>
                </a:r>
                <a:r>
                  <a:rPr lang="en-US" altLang="zh-CN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𝑅𝑎𝑛𝑘</m:t>
                    </m:r>
                    <m:r>
                      <a:rPr lang="en-US" altLang="zh-CN" sz="28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) ≥ </m:t>
                    </m:r>
                    <m:r>
                      <a:rPr lang="en-US" altLang="zh-CN" sz="28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endParaRPr lang="zh-CN" altLang="en-US" sz="2800" dirty="0"/>
              </a:p>
              <a:p>
                <a:pPr defTabSz="1471930">
                  <a:spcBef>
                    <a:spcPct val="2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By </a:t>
                </a:r>
                <a:r>
                  <a:rPr lang="en-US" altLang="zh-CN" sz="28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Theorem 1 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and </a:t>
                </a:r>
                <a:r>
                  <a:rPr lang="en-US" altLang="zh-CN" sz="28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Theorem 2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, one may search for a graph that satisfies the necessary condition of being innocuous graph </a:t>
                </a:r>
                <a:r>
                  <a:rPr lang="en-US" altLang="zh-CN" sz="28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(Corollary 1) 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by minimizing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𝑁𝑃𝑆𝐼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. </a:t>
                </a:r>
              </a:p>
              <a:p>
                <a:pPr defTabSz="1471930">
                  <a:spcBef>
                    <a:spcPct val="20000"/>
                  </a:spcBef>
                </a:pPr>
                <a:endParaRPr lang="en-US" altLang="zh-CN" sz="28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defTabSz="1471930">
                  <a:spcBef>
                    <a:spcPct val="2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NZ" altLang="zh-CN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NZ" altLang="zh-CN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NZ" altLang="zh-CN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indicated by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, a graph satisfies </a:t>
                </a:r>
                <a:r>
                  <a:rPr lang="en-US" altLang="zh-CN" sz="28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local feature smoothness</a:t>
                </a:r>
                <a:r>
                  <a:rPr lang="en-US" sz="2800" dirty="0">
                    <a:cs typeface="Arial" panose="020B0604020202020204" pitchFamily="34" charset="0"/>
                    <a:sym typeface="+mn-ea"/>
                  </a:rPr>
                  <a:t> can be learned by minimizing </a:t>
                </a:r>
                <a:r>
                  <a:rPr lang="en-US" sz="2800" b="1" dirty="0">
                    <a:cs typeface="Arial" panose="020B0604020202020204" pitchFamily="34" charset="0"/>
                    <a:sym typeface="+mn-ea"/>
                  </a:rPr>
                  <a:t>Davies-Bouldin index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𝑫𝑩𝑰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sz="2800" dirty="0">
                    <a:cs typeface="Arial" panose="020B0604020202020204" pitchFamily="34" charset="0"/>
                    <a:sym typeface="+mn-ea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altLang="zh-CN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NZ" altLang="zh-CN" sz="2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NZ" altLang="zh-CN" sz="2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NZ" altLang="zh-CN" sz="2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𝑁𝑃𝑆𝐼</m:t>
                        </m:r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  <m:r>
                          <a:rPr lang="en-US" altLang="zh-CN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[3]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. </a:t>
                </a:r>
              </a:p>
              <a:p>
                <a:pPr defTabSz="1471930">
                  <a:spcBef>
                    <a:spcPct val="2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process of finding an innocuous graph into an optimization requires minimizing the </a:t>
                </a:r>
                <a:r>
                  <a:rPr lang="en-US" altLang="zh-CN" sz="28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:pPr marL="410210" indent="-410210" defTabSz="147193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𝑵𝑷𝑺𝑰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𝐀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𝐘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)+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𝑫𝑩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𝑰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altLang="zh-CN" sz="2800" b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3600" b="1" dirty="0">
                    <a:effectLst/>
                    <a:latin typeface="Arial" panose="020B0604020202020204" pitchFamily="34" charset="0"/>
                  </a:rPr>
                  <a:t>Unsupervised Structural Entropy-based Robust GNN</a:t>
                </a:r>
                <a:endParaRPr lang="en-US" altLang="zh-CN" sz="3600" b="1" dirty="0">
                  <a:solidFill>
                    <a:srgbClr val="222222"/>
                  </a:solidFill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000" dirty="0">
                  <a:solidFill>
                    <a:srgbClr val="222222"/>
                  </a:solidFill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443" y="2362200"/>
                <a:ext cx="15623157" cy="18625805"/>
              </a:xfrm>
              <a:prstGeom prst="rect">
                <a:avLst/>
              </a:prstGeom>
              <a:blipFill>
                <a:blip r:embed="rId5"/>
                <a:stretch>
                  <a:fillRect l="-819" r="-10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108094" y="19401229"/>
                <a:ext cx="16380917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10210" indent="-410210" defTabSz="1471930">
                  <a:spcBef>
                    <a:spcPct val="20000"/>
                  </a:spcBef>
                </a:pPr>
                <a:r>
                  <a:rPr lang="en-US" altLang="zh-CN" sz="36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i="1" dirty="0">
                    <a:cs typeface="Arial" panose="020B0604020202020204" pitchFamily="34" charset="0"/>
                    <a:sym typeface="+mn-ea"/>
                  </a:rPr>
                  <a:t>USER framework</a:t>
                </a:r>
                <a:r>
                  <a:rPr lang="en-US" altLang="zh-CN" sz="2800" dirty="0">
                    <a:cs typeface="Arial" panose="020B0604020202020204" pitchFamily="34" charset="0"/>
                    <a:sym typeface="+mn-ea"/>
                  </a:rPr>
                  <a:t> facilitates GNN models to learn embeddings and the innocuous adjacency matrix simultaneously. :</a:t>
                </a:r>
                <a:endParaRPr lang="en-US" altLang="zh-CN" sz="2800" dirty="0"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b="1" dirty="0">
                    <a:cs typeface="Arial" panose="020B0604020202020204" pitchFamily="34" charset="0"/>
                    <a:sym typeface="+mn-ea"/>
                  </a:rPr>
                  <a:t> : </a:t>
                </a:r>
                <a:r>
                  <a:rPr lang="en-US" altLang="zh-CN" sz="2800" i="1" dirty="0">
                    <a:cs typeface="Arial" panose="020B0604020202020204" pitchFamily="34" charset="0"/>
                    <a:sym typeface="+mn-ea"/>
                  </a:rPr>
                  <a:t>a learnable matrix</a:t>
                </a:r>
                <a:endParaRPr lang="en-US" altLang="zh-CN" sz="2800" i="1" dirty="0"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b="1" i="1" dirty="0">
                    <a:cs typeface="Arial" panose="020B0604020202020204" pitchFamily="34" charset="0"/>
                    <a:sym typeface="+mn-ea"/>
                  </a:rPr>
                  <a:t>GNN encoder</a:t>
                </a:r>
                <a:r>
                  <a:rPr lang="en-US" altLang="zh-CN" sz="2800" b="1" dirty="0">
                    <a:cs typeface="Arial" panose="020B0604020202020204" pitchFamily="34" charset="0"/>
                    <a:sym typeface="+mn-ea"/>
                  </a:rPr>
                  <a:t>: </a:t>
                </a:r>
                <a:r>
                  <a:rPr lang="en-US" altLang="zh-CN" sz="2800" b="1" i="1" dirty="0"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2800" dirty="0">
                    <a:cs typeface="Arial" panose="020B0604020202020204" pitchFamily="34" charset="0"/>
                    <a:sym typeface="+mn-ea"/>
                  </a:rPr>
                  <a:t>a </a:t>
                </a:r>
                <a:r>
                  <a:rPr lang="en-US" altLang="zh-CN" sz="2800" b="1" i="1" dirty="0">
                    <a:cs typeface="Arial" panose="020B0604020202020204" pitchFamily="34" charset="0"/>
                    <a:sym typeface="+mn-ea"/>
                  </a:rPr>
                  <a:t>supported model</a:t>
                </a:r>
                <a:r>
                  <a:rPr lang="en-US" altLang="zh-CN" sz="2800" dirty="0">
                    <a:cs typeface="Arial" panose="020B0604020202020204" pitchFamily="34" charset="0"/>
                    <a:sym typeface="+mn-ea"/>
                  </a:rPr>
                  <a:t>, can be any unsupervised GNN model</a:t>
                </a:r>
                <a:endParaRPr lang="en-US" altLang="zh-CN" sz="2800" dirty="0"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: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the loss function of the supported model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8094" y="19401229"/>
                <a:ext cx="16380917" cy="2369880"/>
              </a:xfrm>
              <a:prstGeom prst="rect">
                <a:avLst/>
              </a:prstGeom>
              <a:blipFill>
                <a:blip r:embed="rId6"/>
                <a:stretch>
                  <a:fillRect l="-633" b="-644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29796077" y="2659824"/>
            <a:ext cx="13206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 dirty="0"/>
              <a:t> Experiments</a:t>
            </a:r>
          </a:p>
          <a:p>
            <a:r>
              <a:rPr lang="en-US" altLang="zh-CN" sz="2800" b="1" dirty="0">
                <a:cs typeface="Arial" panose="020B0604020202020204" pitchFamily="34" charset="0"/>
              </a:rPr>
              <a:t>Dataset: </a:t>
            </a:r>
            <a:r>
              <a:rPr lang="en-US" altLang="zh-CN" sz="2800" dirty="0">
                <a:cs typeface="Arial" panose="020B0604020202020204" pitchFamily="34" charset="0"/>
              </a:rPr>
              <a:t>3 real-world networks. </a:t>
            </a:r>
            <a:r>
              <a:rPr lang="en-US" altLang="zh-CN" sz="2800" b="1" dirty="0"/>
              <a:t>Noises</a:t>
            </a:r>
            <a:r>
              <a:rPr lang="en-US" altLang="zh-CN" sz="2800" b="1" dirty="0">
                <a:cs typeface="Arial" panose="020B0604020202020204" pitchFamily="34" charset="0"/>
              </a:rPr>
              <a:t>:</a:t>
            </a:r>
            <a:r>
              <a:rPr lang="en-US" altLang="zh-CN" sz="2800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{Random noise, meta-attack}. </a:t>
            </a:r>
          </a:p>
          <a:p>
            <a:r>
              <a:rPr lang="en-US" altLang="en-US" sz="2800" b="1" dirty="0">
                <a:cs typeface="Arial" panose="020B0604020202020204" pitchFamily="34" charset="0"/>
              </a:rPr>
              <a:t>Tasks: </a:t>
            </a:r>
            <a:r>
              <a:rPr lang="en-US" altLang="en-US" sz="2800" dirty="0">
                <a:cs typeface="Arial" panose="020B0604020202020204" pitchFamily="34" charset="0"/>
              </a:rPr>
              <a:t>{Node clustering, Link prediction}.  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5A295B-0C5F-2610-82DB-6445C48D9850}"/>
              </a:ext>
            </a:extLst>
          </p:cNvPr>
          <p:cNvGrpSpPr/>
          <p:nvPr/>
        </p:nvGrpSpPr>
        <p:grpSpPr>
          <a:xfrm>
            <a:off x="28870054" y="4250018"/>
            <a:ext cx="14411546" cy="3956288"/>
            <a:chOff x="29665344" y="4567518"/>
            <a:chExt cx="12684177" cy="2799759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29665344" y="5080889"/>
              <a:ext cx="12684177" cy="2286388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400021" y="4567518"/>
              <a:ext cx="11540011" cy="41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800" dirty="0">
                  <a:cs typeface="Arial" panose="020B0604020202020204" pitchFamily="34" charset="0"/>
                </a:rPr>
                <a:t> </a:t>
              </a:r>
              <a:r>
                <a:rPr lang="en-US" altLang="en-US" sz="3200" b="1" dirty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Node clustering performance (</a:t>
              </a:r>
              <a:r>
                <a:rPr lang="en-US" altLang="en-US" sz="3200" b="1" dirty="0" err="1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NMI±Std</a:t>
              </a:r>
              <a:r>
                <a:rPr lang="en-US" altLang="en-US" sz="3200" b="1" dirty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) under meta-attack</a:t>
              </a:r>
              <a:endParaRPr lang="zh-CN" altLang="en-US" sz="3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9906519" y="17486165"/>
            <a:ext cx="1299209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Conclusions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There are multiple innocuous graphs with which GNN can learn the appropriate embeddings.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 NPSI-based  objective function is an ideal tool to capture innocuous graph.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Unsupervised RGRL framework may effectively alleviate the interference of graph randomness.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Code available:</a:t>
            </a:r>
            <a:r>
              <a:rPr lang="en-US" altLang="zh-CN" sz="2800" dirty="0">
                <a:solidFill>
                  <a:srgbClr val="FF0000"/>
                </a:solidFill>
              </a:rPr>
              <a:t> https://github.com/wangyifeibeijing/USER</a:t>
            </a:r>
            <a:endParaRPr lang="en-US" altLang="zh-CN" sz="2800" dirty="0"/>
          </a:p>
          <a:p>
            <a:endParaRPr lang="en-US" altLang="zh-CN" sz="1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Li, A., &amp; Pan, Y. (2016) Structural information and dynamical complexity of networks.</a:t>
            </a:r>
          </a:p>
          <a:p>
            <a:r>
              <a:rPr lang="en-US" altLang="zh-CN" sz="1800" dirty="0">
                <a:solidFill>
                  <a:srgbClr val="222222"/>
                </a:solidFill>
              </a:rPr>
              <a:t>[2] Liu, Y., Liu, J., Zhang, Z., Zhu, L., &amp; Li, A. (2019). REM: From structural entropy to community structure deception</a:t>
            </a:r>
          </a:p>
          <a:p>
            <a:r>
              <a:rPr lang="en-US" altLang="zh-CN" sz="1800" dirty="0"/>
              <a:t>[3] Davies, D. L., &amp; Bouldin, D. W. (1979). A cluster separation measure.</a:t>
            </a:r>
            <a:endParaRPr lang="zh-CN" altLang="en-US" sz="1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800" dirty="0"/>
          </a:p>
        </p:txBody>
      </p:sp>
      <p:pic>
        <p:nvPicPr>
          <p:cNvPr id="6" name="图片 5" descr="C:\Users\26235\Downloads\USER_problem.drawio.pngUSER_problem.drawio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26916" y="5562406"/>
            <a:ext cx="12044045" cy="3203575"/>
          </a:xfrm>
          <a:prstGeom prst="rect">
            <a:avLst/>
          </a:prstGeom>
        </p:spPr>
      </p:pic>
      <p:pic>
        <p:nvPicPr>
          <p:cNvPr id="13" name="图片 12" descr="C:\Users\26235\Downloads\Ideal_structure.drawio.pngIdeal_structure.drawio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199692" y="17217150"/>
            <a:ext cx="5191503" cy="3539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86366" y="10694312"/>
                <a:ext cx="12083415" cy="652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ym typeface="+mn-ea"/>
                  </a:rPr>
                  <a:t>Main Idea</a:t>
                </a:r>
              </a:p>
              <a:p>
                <a:r>
                  <a:rPr lang="en-US" altLang="zh-CN" sz="2800" b="1" dirty="0">
                    <a:cs typeface="Arial" panose="020B0604020202020204" pitchFamily="34" charset="0"/>
                  </a:rPr>
                  <a:t>Idea: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 Learn </a:t>
                </a:r>
                <a:r>
                  <a:rPr lang="en-US" altLang="zh-CN" sz="2800" b="1" dirty="0">
                    <a:solidFill>
                      <a:schemeClr val="accent1">
                        <a:lumMod val="75000"/>
                      </a:schemeClr>
                    </a:solidFill>
                    <a:cs typeface="Arial" panose="020B0604020202020204" pitchFamily="34" charset="0"/>
                  </a:rPr>
                  <a:t>innocuous graphs 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that are </a:t>
                </a:r>
                <a:r>
                  <a:rPr lang="en-US" altLang="zh-CN" sz="2800" b="1" dirty="0">
                    <a:solidFill>
                      <a:schemeClr val="accent1">
                        <a:lumMod val="75000"/>
                      </a:schemeClr>
                    </a:solidFill>
                    <a:cs typeface="Arial" panose="020B0604020202020204" pitchFamily="34" charset="0"/>
                  </a:rPr>
                  <a:t>GNN-equivalent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 to an unobserved </a:t>
                </a:r>
                <a:r>
                  <a:rPr lang="en-US" altLang="zh-CN" sz="2800" b="1" dirty="0">
                    <a:solidFill>
                      <a:schemeClr val="accent1">
                        <a:lumMod val="75000"/>
                      </a:schemeClr>
                    </a:solidFill>
                    <a:cs typeface="Arial" panose="020B0604020202020204" pitchFamily="34" charset="0"/>
                  </a:rPr>
                  <a:t>intrinsic connectivity graph 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and</a:t>
                </a:r>
                <a:r>
                  <a:rPr lang="en-US" altLang="zh-CN" sz="2800" b="1" dirty="0">
                    <a:solidFill>
                      <a:schemeClr val="accent1">
                        <a:lumMod val="75000"/>
                      </a:schemeClr>
                    </a:solidFill>
                    <a:cs typeface="Arial" panose="020B0604020202020204" pitchFamily="34" charset="0"/>
                  </a:rPr>
                  <a:t> locally feature smooth</a:t>
                </a:r>
                <a:endParaRPr lang="en-US" altLang="zh-CN" sz="2800" dirty="0"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cs typeface="Arial" panose="020B0604020202020204" pitchFamily="34" charset="0"/>
                  </a:rPr>
                  <a:t>Edges in a graph are formed randomly, following certain underlying </a:t>
                </a:r>
                <a:r>
                  <a:rPr lang="en-US" altLang="zh-CN" sz="2800" b="1" dirty="0">
                    <a:cs typeface="Arial" panose="020B0604020202020204" pitchFamily="34" charset="0"/>
                  </a:rPr>
                  <a:t>intrinsic connectivity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cs typeface="Arial" panose="020B0604020202020204" pitchFamily="34" charset="0"/>
                  </a:rPr>
                  <a:t>Two graphs with which GNN would learn the same embeddings are not necessarily equal. We say that they are </a:t>
                </a:r>
                <a:r>
                  <a:rPr lang="en-US" altLang="zh-CN" sz="2800" b="1" dirty="0">
                    <a:cs typeface="Arial" panose="020B0604020202020204" pitchFamily="34" charset="0"/>
                  </a:rPr>
                  <a:t>GNN-equivalent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cs typeface="Arial" panose="020B0604020202020204" pitchFamily="34" charset="0"/>
                  </a:rPr>
                  <a:t>Although the intrinsic connectivity is unobserved, certain graphs are GNN-equivalent to it, i.e., the </a:t>
                </a:r>
                <a:r>
                  <a:rPr lang="en-US" altLang="zh-CN" sz="2800" b="1" dirty="0">
                    <a:cs typeface="Arial" panose="020B0604020202020204" pitchFamily="34" charset="0"/>
                  </a:rPr>
                  <a:t>innocuous graphs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cs typeface="Arial" panose="020B0604020202020204" pitchFamily="34" charset="0"/>
                </a:endParaRPr>
              </a:p>
              <a:p>
                <a:r>
                  <a:rPr lang="en-US" altLang="zh-CN" sz="2800" b="1" dirty="0">
                    <a:cs typeface="Arial" panose="020B0604020202020204" pitchFamily="34" charset="0"/>
                  </a:rPr>
                  <a:t>Theorem 1. (Necessary condition of GNN-equivalence)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cs typeface="Arial" panose="020B0604020202020204" pitchFamily="34" charset="0"/>
                  </a:rPr>
                  <a:t> is GNN-equivalent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>
                    <a:cs typeface="Arial" panose="020B0604020202020204" pitchFamily="34" charset="0"/>
                  </a:rPr>
                  <a:t> only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𝑅𝑎𝑛𝑘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8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𝑅𝑎𝑛𝑘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NZ" sz="18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NZ" sz="18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en-US" sz="2800" b="1" dirty="0">
                    <a:cs typeface="Arial" panose="020B0604020202020204" pitchFamily="34" charset="0"/>
                  </a:rPr>
                  <a:t>Corollary 1. </a:t>
                </a:r>
                <a:r>
                  <a:rPr lang="en-US" sz="2800" dirty="0"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 be the rank of the intrinsic connectivity graph,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 is a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n</a:t>
                </a:r>
                <a:r>
                  <a:rPr lang="en-US" sz="2800" dirty="0">
                    <a:cs typeface="Arial" panose="020B0604020202020204" pitchFamily="34" charset="0"/>
                  </a:rPr>
                  <a:t> innocuous graph only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𝑅𝑎𝑛𝑘</m:t>
                    </m:r>
                    <m:r>
                      <a:rPr lang="en-NZ" sz="28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NZ" sz="28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80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sz="280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  <a:cs typeface="Arial" panose="020B0604020202020204" pitchFamily="34" charset="0"/>
                  </a:rPr>
                  <a:t>.</a:t>
                </a:r>
                <a:endParaRPr lang="en-US" altLang="zh-CN" sz="28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66" y="10694312"/>
                <a:ext cx="12083415" cy="6524863"/>
              </a:xfrm>
              <a:prstGeom prst="rect">
                <a:avLst/>
              </a:prstGeom>
              <a:blipFill>
                <a:blip r:embed="rId10"/>
                <a:stretch>
                  <a:fillRect l="-1009" t="-1401" b="-158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5C3617-791B-0B45-45B1-A3A148F9B435}"/>
              </a:ext>
            </a:extLst>
          </p:cNvPr>
          <p:cNvGrpSpPr/>
          <p:nvPr/>
        </p:nvGrpSpPr>
        <p:grpSpPr>
          <a:xfrm>
            <a:off x="29860779" y="8387604"/>
            <a:ext cx="12708035" cy="4604097"/>
            <a:chOff x="29876387" y="12269641"/>
            <a:chExt cx="12708035" cy="460409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1EF2539-3444-1F00-0B64-0FBE926C89DB}"/>
                </a:ext>
              </a:extLst>
            </p:cNvPr>
            <p:cNvSpPr txBox="1"/>
            <p:nvPr/>
          </p:nvSpPr>
          <p:spPr>
            <a:xfrm>
              <a:off x="29876387" y="12269641"/>
              <a:ext cx="1226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800" b="1" dirty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Case study of learnt </a:t>
              </a:r>
              <a:r>
                <a:rPr lang="en-US" altLang="zh-CN" sz="2800" b="1" dirty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  <a:sym typeface="+mn-ea"/>
                </a:rPr>
                <a:t>innocuous graph</a:t>
              </a:r>
              <a:r>
                <a:rPr lang="en-US" altLang="en-US" sz="2800" b="1" dirty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 </a:t>
              </a:r>
              <a:endParaRPr lang="zh-CN" altLang="en-US" sz="3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3559FBD-3C32-46AC-90C6-53BE9871F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29967923" y="12792861"/>
              <a:ext cx="3880971" cy="331271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5B4BD2F-91BB-2F97-1512-DA2A3B836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34335687" y="12818600"/>
              <a:ext cx="3880971" cy="326122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EC97DA3-12D7-AB00-D85E-078B65CD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38703451" y="12840366"/>
              <a:ext cx="3880971" cy="3217698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F17A9-E2BC-5D9F-9736-E7A77F5A7FFD}"/>
                </a:ext>
              </a:extLst>
            </p:cNvPr>
            <p:cNvSpPr txBox="1"/>
            <p:nvPr/>
          </p:nvSpPr>
          <p:spPr>
            <a:xfrm>
              <a:off x="29876387" y="16288963"/>
              <a:ext cx="1226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800" dirty="0">
                  <a:cs typeface="Arial" panose="020B0604020202020204" pitchFamily="34" charset="0"/>
                </a:rPr>
                <a:t>        (a) Original                         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NimbusRomNo9L-Regu"/>
                </a:rPr>
                <a:t>(b) Poisoned                            (c) USER</a:t>
              </a:r>
              <a:endParaRPr lang="zh-CN" altLang="en-US" sz="32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2E6FF9-258D-AD00-E5F6-DFEDC036DB1A}"/>
              </a:ext>
            </a:extLst>
          </p:cNvPr>
          <p:cNvGrpSpPr/>
          <p:nvPr/>
        </p:nvGrpSpPr>
        <p:grpSpPr>
          <a:xfrm>
            <a:off x="29980866" y="13165268"/>
            <a:ext cx="13057786" cy="3806985"/>
            <a:chOff x="29791120" y="13030200"/>
            <a:chExt cx="13057786" cy="380698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547B289-25D5-55C1-D3A3-C50DB3F5AF59}"/>
                </a:ext>
              </a:extLst>
            </p:cNvPr>
            <p:cNvSpPr txBox="1"/>
            <p:nvPr/>
          </p:nvSpPr>
          <p:spPr>
            <a:xfrm>
              <a:off x="29791121" y="13030200"/>
              <a:ext cx="1226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3">
                      <a:lumMod val="50000"/>
                    </a:schemeClr>
                  </a:solidFill>
                </a:rPr>
                <a:t>Parameter analysis</a:t>
              </a:r>
              <a:endParaRPr lang="zh-CN" altLang="en-US" sz="3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29E96F2-4DA7-B51A-1B17-9583C9AA1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29791121" y="13551875"/>
              <a:ext cx="3362053" cy="252153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6CAB286-1E88-0BD7-0BFD-79207C46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33023032" y="13547096"/>
              <a:ext cx="3362052" cy="252153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6BC5134-6DCC-5B30-4892-E2E827704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36254943" y="13556868"/>
              <a:ext cx="3362052" cy="2521539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3121A71-D4DE-171B-9AC3-864C0D50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39486854" y="13566640"/>
              <a:ext cx="3362052" cy="2521539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A04A106-B556-11D4-9332-2400C681CF44}"/>
                </a:ext>
              </a:extLst>
            </p:cNvPr>
            <p:cNvSpPr txBox="1"/>
            <p:nvPr/>
          </p:nvSpPr>
          <p:spPr>
            <a:xfrm>
              <a:off x="29791120" y="16252410"/>
              <a:ext cx="12793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3200" dirty="0">
                  <a:cs typeface="Arial" panose="020B0604020202020204" pitchFamily="34" charset="0"/>
                </a:rPr>
                <a:t> (a) </a:t>
              </a:r>
              <a:r>
                <a:rPr lang="en-US" altLang="zh-CN" sz="3200" dirty="0">
                  <a:cs typeface="Arial" panose="020B0604020202020204" pitchFamily="34" charset="0"/>
                </a:rPr>
                <a:t>α on </a:t>
              </a:r>
              <a:r>
                <a:rPr lang="en-US" altLang="zh-CN" sz="3200" dirty="0" err="1">
                  <a:cs typeface="Arial" panose="020B0604020202020204" pitchFamily="34" charset="0"/>
                </a:rPr>
                <a:t>Citeseer</a:t>
              </a:r>
              <a:r>
                <a:rPr lang="en-US" altLang="en-US" sz="3200" dirty="0">
                  <a:cs typeface="Arial" panose="020B0604020202020204" pitchFamily="34" charset="0"/>
                </a:rPr>
                <a:t>   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NimbusRomNo9L-Regu"/>
                </a:rPr>
                <a:t>(b) β</a:t>
              </a:r>
              <a:r>
                <a:rPr lang="en-US" altLang="zh-CN" sz="3200" dirty="0">
                  <a:cs typeface="Arial" panose="020B0604020202020204" pitchFamily="34" charset="0"/>
                </a:rPr>
                <a:t> on </a:t>
              </a:r>
              <a:r>
                <a:rPr lang="en-US" altLang="zh-CN" sz="3200" dirty="0" err="1">
                  <a:cs typeface="Arial" panose="020B0604020202020204" pitchFamily="34" charset="0"/>
                </a:rPr>
                <a:t>Citeseer</a:t>
              </a:r>
              <a:r>
                <a:rPr lang="en-US" altLang="zh-CN" sz="3200" dirty="0">
                  <a:solidFill>
                    <a:srgbClr val="000000"/>
                  </a:solidFill>
                  <a:effectLst/>
                  <a:latin typeface="NimbusRomNo9L-Regu"/>
                </a:rPr>
                <a:t> </a:t>
              </a:r>
              <a:r>
                <a:rPr lang="en-US" altLang="en-US" sz="3200" dirty="0">
                  <a:cs typeface="Arial" panose="020B0604020202020204" pitchFamily="34" charset="0"/>
                </a:rPr>
                <a:t>    (c) </a:t>
              </a:r>
              <a:r>
                <a:rPr lang="en-US" altLang="zh-CN" sz="3200" dirty="0">
                  <a:cs typeface="Arial" panose="020B0604020202020204" pitchFamily="34" charset="0"/>
                </a:rPr>
                <a:t>α on Wiki</a:t>
              </a:r>
              <a:r>
                <a:rPr lang="en-US" altLang="en-US" sz="3200" dirty="0">
                  <a:cs typeface="Arial" panose="020B0604020202020204" pitchFamily="34" charset="0"/>
                </a:rPr>
                <a:t>        </a:t>
              </a:r>
              <a:r>
                <a:rPr lang="en-US" altLang="zh-CN" sz="3200" dirty="0">
                  <a:cs typeface="Arial" panose="020B0604020202020204" pitchFamily="34" charset="0"/>
                </a:rPr>
                <a:t>(b) β on Wiki</a:t>
              </a:r>
              <a:r>
                <a:rPr lang="en-US" altLang="en-US" sz="3200" dirty="0">
                  <a:cs typeface="Arial" panose="020B0604020202020204" pitchFamily="34" charset="0"/>
                </a:rPr>
                <a:t> </a:t>
              </a:r>
              <a:endParaRPr lang="zh-CN" altLang="en-US" sz="3200" dirty="0"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AE777E5-1D7A-C7A2-AB23-2C79C4A893D7}"/>
                  </a:ext>
                </a:extLst>
              </p:cNvPr>
              <p:cNvSpPr txBox="1"/>
              <p:nvPr/>
            </p:nvSpPr>
            <p:spPr>
              <a:xfrm>
                <a:off x="7220585" y="18024121"/>
                <a:ext cx="53671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feature matrix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NZ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NZ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NZ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Z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NZ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NZ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Z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/>
                  <a:t>: a function that evaluates distance between vectors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NZ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NZ" sz="2800" dirty="0"/>
                  <a:t>: a connected component</a:t>
                </a:r>
                <a:endParaRPr lang="en-US" sz="28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AE777E5-1D7A-C7A2-AB23-2C79C4A8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585" y="18024121"/>
                <a:ext cx="5367107" cy="2246769"/>
              </a:xfrm>
              <a:prstGeom prst="rect">
                <a:avLst/>
              </a:prstGeom>
              <a:blipFill>
                <a:blip r:embed="rId18"/>
                <a:stretch>
                  <a:fillRect l="-2043" t="-2989" b="-679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20AE3DF-3A23-7844-FDA6-6835E50BA5A2}"/>
                  </a:ext>
                </a:extLst>
              </p:cNvPr>
              <p:cNvSpPr txBox="1"/>
              <p:nvPr/>
            </p:nvSpPr>
            <p:spPr>
              <a:xfrm>
                <a:off x="926915" y="20955000"/>
                <a:ext cx="116287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Local </a:t>
                </a:r>
                <a:r>
                  <a:rPr lang="en-NZ" sz="2800" b="1" dirty="0"/>
                  <a:t>feature smoothness: </a:t>
                </a:r>
                <a:r>
                  <a:rPr lang="en-NZ" sz="2800" dirty="0"/>
                  <a:t>For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8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NZ" sz="28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NZ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NZ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NZ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8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NZ" sz="280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NZ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NZ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NZ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8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NZ" sz="28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NZ" sz="280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NZ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NZ" sz="2800" dirty="0"/>
                  <a:t>, </a:t>
                </a:r>
                <a14:m>
                  <m:oMath xmlns:m="http://schemas.openxmlformats.org/officeDocument/2006/math">
                    <m:r>
                      <a:rPr lang="en-NZ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NZ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NZ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NZ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NZ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NZ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NZ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NZ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NZ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NZ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NZ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NZ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NZ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NZ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NZ" sz="28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20AE3DF-3A23-7844-FDA6-6835E50B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15" y="20955000"/>
                <a:ext cx="11628787" cy="954107"/>
              </a:xfrm>
              <a:prstGeom prst="rect">
                <a:avLst/>
              </a:prstGeom>
              <a:blipFill>
                <a:blip r:embed="rId19"/>
                <a:stretch>
                  <a:fillRect l="-943" t="-70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6b34bb8-8144-48f5-8ecc-0ac8ba359e4c"/>
  <p:tag name="COMMONDATA" val="eyJoZGlkIjoiNzJkOGQzYWYxYTQ5YzRhODZjMzQ5OWQ3NzJkY2E0NW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807</Words>
  <Application>Microsoft Office PowerPoint</Application>
  <PresentationFormat>自定义</PresentationFormat>
  <Paragraphs>78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NimbusRomNo9L-Regu</vt:lpstr>
      <vt:lpstr>Arial</vt:lpstr>
      <vt:lpstr>Calibri</vt:lpstr>
      <vt:lpstr>Cambria Math</vt:lpstr>
      <vt:lpstr>Wingdings</vt:lpstr>
      <vt:lpstr>Office Theme</vt:lpstr>
      <vt:lpstr>USER: Unsupervised Structural Entropy-based Robust Graph Neural Network Yifei Wang, Yupan Wang, Zeyu Zhang, Song Yang, Kaiqi Zhao, Jiamou Liu The University of Auckland, Auckland, New Zealand wany107@aucklanduni.ac.nz, jiamou.liu@auckland.ac.nz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Wang Yifei</cp:lastModifiedBy>
  <cp:revision>157</cp:revision>
  <dcterms:created xsi:type="dcterms:W3CDTF">2014-05-29T01:41:00Z</dcterms:created>
  <dcterms:modified xsi:type="dcterms:W3CDTF">2023-02-11T23:32:51Z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7CADE8F5CE304D4C8EBDFD889BFA3F40</vt:lpwstr>
  </property>
  <property fmtid="{D5CDD505-2E9C-101B-9397-08002B2CF9AE}" pid="3" name="KSOProductBuildVer">
    <vt:lpwstr>2052-11.1.0.12132</vt:lpwstr>
  </property>
</Properties>
</file>