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3"/>
    <p:restoredTop sz="94690"/>
  </p:normalViewPr>
  <p:slideViewPr>
    <p:cSldViewPr snapToGrid="0" snapToObjects="1">
      <p:cViewPr>
        <p:scale>
          <a:sx n="77" d="100"/>
          <a:sy n="77" d="100"/>
        </p:scale>
        <p:origin x="6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781E-DBAB-4245-8F10-90095044C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C619E-5D6A-FE4D-BC8D-AAFD5FFFE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072D8-F8C2-1041-B62F-F45A6357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998-9335-584D-9D3A-E65C2747F6DE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1871-5EDC-2541-98DE-A0514EB9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D7278-B76B-5044-9360-65E1FA0A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B85-224A-4048-A22A-9D5BBEF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86EE-8274-B444-A717-3FDFCC32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61871-98A0-2446-903D-449EF73B7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FB0B-F816-7B40-B5D8-E9A73392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998-9335-584D-9D3A-E65C2747F6DE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80EEC-7122-1242-B7EF-39A5AE37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AC77C-D315-AD41-93DA-9676FD85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B85-224A-4048-A22A-9D5BBEF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DEDC4-42AB-334E-814B-9C33AF33E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B6134-2B8E-2B40-9C66-90222794C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F35C-E492-6E4F-BD9B-F4AB077D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998-9335-584D-9D3A-E65C2747F6DE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1E1A1-D42E-FC4A-A871-52045574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8F68D-60A1-4840-9108-53CEDBC2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B85-224A-4048-A22A-9D5BBEF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8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9284-458C-4C42-BCB5-874DA07E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53988-A56E-8947-BDB0-4FDB6854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4CF5-885D-3A40-9A22-3E14E372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998-9335-584D-9D3A-E65C2747F6DE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BFD7C-3E40-E740-BC80-A79BEC78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C4BBD-3A9F-304D-A2C7-CC89C6B9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B85-224A-4048-A22A-9D5BBEF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2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21F8-77EE-3B43-A176-4136B415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1A9CD-7116-0946-9D15-855EE17B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B602-E010-544B-A7EC-392F53A3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998-9335-584D-9D3A-E65C2747F6DE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364AE-E7F6-754C-BF50-96695B56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A74A6-F688-0E40-A35E-8E30C60B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B85-224A-4048-A22A-9D5BBEF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9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1372-66C4-A549-92D7-18CDC7C5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F24B-7805-E244-B6EB-0F037452F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CF7A4-05C4-9B48-84E5-FA869FCA0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1EAC-136D-5742-B32F-D17F47F9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998-9335-584D-9D3A-E65C2747F6DE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4EED5-E661-1F47-AC0F-F317258A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FF859-A37C-4A4D-AF00-392DAE0F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B85-224A-4048-A22A-9D5BBEF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8B16-B544-E242-9165-874387CE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A4667-5F89-8840-A3E8-3FE1D1E5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5F063-1545-3842-8539-CF29A9966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C8C59-D0FC-8744-9D17-64E7EABA6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2EA5B-4DAD-7442-8523-A453A12A8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656DF-2C96-204C-9DEA-B0CB5E83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998-9335-584D-9D3A-E65C2747F6DE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3268D-B9F5-FA46-9210-2974A686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EF022-82E0-1641-BE07-6AB06E9B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B85-224A-4048-A22A-9D5BBEF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3152-57AA-6040-8D7A-228D91DD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53283-8590-1A4D-AAFE-2E2F580E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998-9335-584D-9D3A-E65C2747F6DE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D0325-AA6F-FC40-B3A9-58E6EFC3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B36E3-E100-3A4A-9FF1-D4070080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B85-224A-4048-A22A-9D5BBEF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495E9-08D3-7F49-A23B-D70B94BE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998-9335-584D-9D3A-E65C2747F6DE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54840-1CF1-CC43-9977-6F21149D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22FFC-E856-AB45-BB61-40D0D506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B85-224A-4048-A22A-9D5BBEF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1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B78D-6443-FC42-85C5-9B56AF3A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05A0A-20B5-6D44-A731-E56D8DE3E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3F5B7-5643-DD40-85FA-0FEC325E1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898FD-0843-DC4F-8A66-EDC40AB0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998-9335-584D-9D3A-E65C2747F6DE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1AA89-83BE-2B4B-A430-9746DB9A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62C98-E443-784E-BD50-6CD7BDC4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B85-224A-4048-A22A-9D5BBEF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7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839-0A8B-E242-A311-6DA0E306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E1535-F0C1-8548-95FD-7C13FAF35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7A541-1C24-1142-A8ED-99A29B7FB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3B682-81EE-2841-AFF8-4DB82325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998-9335-584D-9D3A-E65C2747F6DE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7DB2F-F6E4-5B4D-9272-A3D6D9A1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CE99B-5EAB-D24C-A12D-99642A9F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B85-224A-4048-A22A-9D5BBEF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9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76DBB-4F06-8941-8C87-47154A4C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8D7DD-5A08-864D-B32A-DF8B343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6D9F-0689-EF4E-8A83-605EB9069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C998-9335-584D-9D3A-E65C2747F6DE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1C5C-73C9-D34C-BF3A-3A7A97CD5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88AC4-DD26-D94D-9612-F2ABF591F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FB85-224A-4048-A22A-9D5BBEF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594DD-A23D-614D-AAC1-F48DF43241D3}"/>
              </a:ext>
            </a:extLst>
          </p:cNvPr>
          <p:cNvSpPr txBox="1"/>
          <p:nvPr/>
        </p:nvSpPr>
        <p:spPr>
          <a:xfrm>
            <a:off x="860613" y="247279"/>
            <a:ext cx="548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Copperplate" panose="02000504000000020004" pitchFamily="2" charset="77"/>
              </a:rPr>
              <a:t>Customer</a:t>
            </a:r>
            <a:r>
              <a:rPr lang="zh-CN" altLang="en-US" sz="2600" dirty="0">
                <a:latin typeface="Copperplate" panose="02000504000000020004" pitchFamily="2" charset="77"/>
              </a:rPr>
              <a:t> </a:t>
            </a:r>
            <a:r>
              <a:rPr lang="en-US" altLang="zh-CN" sz="2600" dirty="0">
                <a:latin typeface="Copperplate" panose="02000504000000020004" pitchFamily="2" charset="77"/>
              </a:rPr>
              <a:t>Churn</a:t>
            </a:r>
            <a:r>
              <a:rPr lang="zh-CN" altLang="en-US" sz="2600" dirty="0">
                <a:latin typeface="Copperplate" panose="02000504000000020004" pitchFamily="2" charset="77"/>
              </a:rPr>
              <a:t> </a:t>
            </a:r>
            <a:r>
              <a:rPr lang="en-US" altLang="zh-CN" sz="2600" dirty="0">
                <a:latin typeface="Copperplate" panose="02000504000000020004" pitchFamily="2" charset="77"/>
              </a:rPr>
              <a:t>Rate</a:t>
            </a:r>
            <a:r>
              <a:rPr lang="zh-CN" altLang="en-US" sz="2600" dirty="0">
                <a:latin typeface="Copperplate" panose="02000504000000020004" pitchFamily="2" charset="77"/>
              </a:rPr>
              <a:t> </a:t>
            </a:r>
            <a:r>
              <a:rPr lang="en-US" altLang="zh-CN" sz="2600" dirty="0">
                <a:latin typeface="Copperplate" panose="02000504000000020004" pitchFamily="2" charset="77"/>
              </a:rPr>
              <a:t>Analysis</a:t>
            </a:r>
            <a:endParaRPr lang="en-US" sz="2600" dirty="0">
              <a:latin typeface="Copperplate" panose="02000504000000020004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20AD5-F60A-D74F-BBDD-3337764804C5}"/>
              </a:ext>
            </a:extLst>
          </p:cNvPr>
          <p:cNvSpPr txBox="1"/>
          <p:nvPr/>
        </p:nvSpPr>
        <p:spPr>
          <a:xfrm>
            <a:off x="254034" y="745557"/>
            <a:ext cx="8410443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zh-CN" sz="1400" dirty="0">
                <a:latin typeface="Copperplate" panose="02000504000000020004" pitchFamily="2" charset="77"/>
              </a:rPr>
              <a:t>Presented</a:t>
            </a:r>
            <a:r>
              <a:rPr lang="zh-CN" altLang="en-US" sz="1400" dirty="0">
                <a:latin typeface="Copperplate" panose="02000504000000020004" pitchFamily="2" charset="77"/>
              </a:rPr>
              <a:t> </a:t>
            </a:r>
            <a:r>
              <a:rPr lang="en-US" altLang="zh-CN" sz="1400" dirty="0">
                <a:latin typeface="Copperplate" panose="02000504000000020004" pitchFamily="2" charset="77"/>
              </a:rPr>
              <a:t>by</a:t>
            </a:r>
            <a:r>
              <a:rPr lang="zh-CN" altLang="en-US" sz="1400" dirty="0">
                <a:latin typeface="Copperplate" panose="02000504000000020004" pitchFamily="2" charset="77"/>
              </a:rPr>
              <a:t> </a:t>
            </a:r>
            <a:r>
              <a:rPr lang="en-US" altLang="zh-CN" sz="1400" dirty="0" err="1">
                <a:latin typeface="Copperplate" panose="02000504000000020004" pitchFamily="2" charset="77"/>
              </a:rPr>
              <a:t>Linya</a:t>
            </a:r>
            <a:r>
              <a:rPr lang="zh-CN" altLang="en-US" sz="1400" dirty="0">
                <a:latin typeface="Copperplate" panose="02000504000000020004" pitchFamily="2" charset="77"/>
              </a:rPr>
              <a:t> </a:t>
            </a:r>
            <a:r>
              <a:rPr lang="en-US" altLang="zh-CN" sz="1400" dirty="0">
                <a:latin typeface="Copperplate" panose="02000504000000020004" pitchFamily="2" charset="77"/>
              </a:rPr>
              <a:t>(Leah)</a:t>
            </a:r>
            <a:r>
              <a:rPr lang="zh-CN" altLang="en-US" sz="1400" dirty="0">
                <a:latin typeface="Copperplate" panose="02000504000000020004" pitchFamily="2" charset="77"/>
              </a:rPr>
              <a:t> </a:t>
            </a:r>
            <a:r>
              <a:rPr lang="en-US" altLang="zh-CN" sz="1400" dirty="0">
                <a:latin typeface="Copperplate" panose="02000504000000020004" pitchFamily="2" charset="77"/>
              </a:rPr>
              <a:t>Liu</a:t>
            </a:r>
            <a:r>
              <a:rPr lang="zh-CN" altLang="en-US" sz="1400" dirty="0">
                <a:latin typeface="Copperplate" panose="02000504000000020004" pitchFamily="2" charset="77"/>
              </a:rPr>
              <a:t> </a:t>
            </a:r>
            <a:r>
              <a:rPr lang="en-US" altLang="zh-CN" sz="1400" dirty="0">
                <a:latin typeface="Copperplate" panose="02000504000000020004" pitchFamily="2" charset="77"/>
              </a:rPr>
              <a:t>at</a:t>
            </a:r>
            <a:r>
              <a:rPr lang="zh-CN" altLang="en-US" sz="1400" dirty="0">
                <a:latin typeface="Copperplate" panose="02000504000000020004" pitchFamily="2" charset="77"/>
              </a:rPr>
              <a:t> </a:t>
            </a:r>
            <a:r>
              <a:rPr lang="en-US" altLang="zh-CN" sz="1400" dirty="0">
                <a:latin typeface="Copperplate" panose="02000504000000020004" pitchFamily="2" charset="77"/>
              </a:rPr>
              <a:t>September</a:t>
            </a:r>
            <a:r>
              <a:rPr lang="zh-CN" altLang="en-US" sz="1400" dirty="0">
                <a:latin typeface="Copperplate" panose="02000504000000020004" pitchFamily="2" charset="77"/>
              </a:rPr>
              <a:t> </a:t>
            </a:r>
            <a:r>
              <a:rPr lang="en-US" altLang="zh-CN" sz="1400" dirty="0">
                <a:latin typeface="Copperplate" panose="02000504000000020004" pitchFamily="2" charset="77"/>
              </a:rPr>
              <a:t>21,</a:t>
            </a:r>
            <a:r>
              <a:rPr lang="zh-CN" altLang="en-US" sz="1400" dirty="0">
                <a:latin typeface="Copperplate" panose="02000504000000020004" pitchFamily="2" charset="77"/>
              </a:rPr>
              <a:t> </a:t>
            </a:r>
            <a:r>
              <a:rPr lang="en-US" altLang="zh-CN" sz="1400" dirty="0">
                <a:latin typeface="Copperplate" panose="02000504000000020004" pitchFamily="2" charset="77"/>
              </a:rPr>
              <a:t>2019</a:t>
            </a:r>
          </a:p>
          <a:p>
            <a:pPr>
              <a:spcAft>
                <a:spcPts val="300"/>
              </a:spcAft>
            </a:pPr>
            <a:r>
              <a:rPr lang="en-CA" sz="1000" dirty="0">
                <a:solidFill>
                  <a:schemeClr val="bg1">
                    <a:lumMod val="65000"/>
                  </a:schemeClr>
                </a:solidFill>
                <a:latin typeface="Avenir Roman" panose="02000503020000020003" pitchFamily="2" charset="0"/>
                <a:cs typeface="Avenir Light"/>
              </a:rPr>
              <a:t>Th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Avenir Roman" panose="02000503020000020003" pitchFamily="2" charset="0"/>
                <a:cs typeface="Avenir Light"/>
              </a:rPr>
              <a:t>is</a:t>
            </a:r>
            <a:r>
              <a:rPr lang="en-CA" sz="1000" dirty="0">
                <a:solidFill>
                  <a:schemeClr val="bg1">
                    <a:lumMod val="65000"/>
                  </a:schemeClr>
                </a:solidFill>
                <a:latin typeface="Avenir Roman" panose="02000503020000020003" pitchFamily="2" charset="0"/>
                <a:cs typeface="Avenir Light"/>
              </a:rPr>
              <a:t> slide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Avenir Roman" panose="02000503020000020003" pitchFamily="2" charset="0"/>
                <a:cs typeface="Avenir Light"/>
              </a:rPr>
              <a:t>is</a:t>
            </a:r>
            <a:r>
              <a:rPr lang="en-CA" sz="1000" dirty="0">
                <a:solidFill>
                  <a:schemeClr val="bg1">
                    <a:lumMod val="65000"/>
                  </a:schemeClr>
                </a:solidFill>
                <a:latin typeface="Avenir Roman" panose="02000503020000020003" pitchFamily="2" charset="0"/>
                <a:cs typeface="Avenir Light"/>
              </a:rPr>
              <a:t> protected by copyright law and may not be reproduced, in whole or in part, without the express written consent of the author.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E978E-A268-BA48-9A21-67DEA6AF8127}"/>
              </a:ext>
            </a:extLst>
          </p:cNvPr>
          <p:cNvSpPr txBox="1"/>
          <p:nvPr/>
        </p:nvSpPr>
        <p:spPr>
          <a:xfrm>
            <a:off x="5246146" y="3567499"/>
            <a:ext cx="4697509" cy="3069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Copperplate" panose="02000504000000020004" pitchFamily="2" charset="77"/>
              </a:rPr>
              <a:t>Recommendations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pperplate" panose="02000504000000020004" pitchFamily="2" charset="77"/>
              </a:rPr>
              <a:t>Prediction</a:t>
            </a:r>
            <a:r>
              <a:rPr lang="zh-CN" altLang="en-US" sz="1400" dirty="0">
                <a:latin typeface="Copperplate" panose="02000504000000020004" pitchFamily="2" charset="77"/>
              </a:rPr>
              <a:t> </a:t>
            </a:r>
            <a:r>
              <a:rPr lang="en-US" altLang="zh-CN" sz="1400" dirty="0">
                <a:latin typeface="Copperplate" panose="02000504000000020004" pitchFamily="2" charset="77"/>
              </a:rPr>
              <a:t>of</a:t>
            </a:r>
            <a:r>
              <a:rPr lang="zh-CN" altLang="en-US" sz="1400" dirty="0">
                <a:latin typeface="Copperplate" panose="02000504000000020004" pitchFamily="2" charset="77"/>
              </a:rPr>
              <a:t> </a:t>
            </a:r>
            <a:r>
              <a:rPr lang="en-US" altLang="zh-CN" sz="1400" dirty="0">
                <a:latin typeface="Copperplate" panose="02000504000000020004" pitchFamily="2" charset="77"/>
              </a:rPr>
              <a:t>Cancellation</a:t>
            </a:r>
            <a:r>
              <a:rPr lang="zh-CN" altLang="en-US" sz="1400" dirty="0">
                <a:latin typeface="Copperplate" panose="02000504000000020004" pitchFamily="2" charset="77"/>
              </a:rPr>
              <a:t> </a:t>
            </a:r>
            <a:r>
              <a:rPr lang="en-US" altLang="zh-CN" sz="1400" dirty="0">
                <a:latin typeface="Copperplate" panose="02000504000000020004" pitchFamily="2" charset="77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Avenir Roman" panose="02000503020000020003" pitchFamily="2" charset="0"/>
              </a:rPr>
              <a:t>Based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on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the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Excel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confidence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prediction,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4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out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of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the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ten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is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estimated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to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cancel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the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plan,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but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6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of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them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is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going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to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stay.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latin typeface="Avenir Roman" panose="02000503020000020003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pperplate" panose="02000504000000020004" pitchFamily="2" charset="77"/>
              </a:rPr>
              <a:t>Recommendations</a:t>
            </a:r>
            <a:r>
              <a:rPr lang="zh-CN" altLang="en-US" sz="1400" dirty="0">
                <a:latin typeface="Copperplate" panose="02000504000000020004" pitchFamily="2" charset="77"/>
              </a:rPr>
              <a:t> </a:t>
            </a:r>
            <a:r>
              <a:rPr lang="en-US" altLang="zh-CN" sz="1400" dirty="0">
                <a:latin typeface="Copperplate" panose="02000504000000020004" pitchFamily="2" charset="77"/>
              </a:rPr>
              <a:t>for</a:t>
            </a:r>
            <a:r>
              <a:rPr lang="zh-CN" altLang="en-US" sz="1400" dirty="0">
                <a:latin typeface="Copperplate" panose="02000504000000020004" pitchFamily="2" charset="77"/>
              </a:rPr>
              <a:t> </a:t>
            </a:r>
            <a:r>
              <a:rPr lang="en-US" altLang="zh-CN" sz="1400" dirty="0">
                <a:latin typeface="Copperplate" panose="02000504000000020004" pitchFamily="2" charset="77"/>
              </a:rPr>
              <a:t>Customer</a:t>
            </a:r>
            <a:r>
              <a:rPr lang="zh-CN" altLang="en-US" sz="1400" dirty="0">
                <a:latin typeface="Copperplate" panose="02000504000000020004" pitchFamily="2" charset="77"/>
              </a:rPr>
              <a:t> </a:t>
            </a:r>
            <a:r>
              <a:rPr lang="en-US" altLang="zh-CN" sz="1400" dirty="0">
                <a:latin typeface="Copperplate" panose="02000504000000020004" pitchFamily="2" charset="77"/>
              </a:rPr>
              <a:t>Retention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venir Roman" panose="02000503020000020003" pitchFamily="2" charset="0"/>
              </a:rPr>
              <a:t>According to </a:t>
            </a:r>
            <a:r>
              <a:rPr lang="en-US" altLang="zh-CN" sz="1200" dirty="0">
                <a:latin typeface="Avenir Roman" panose="02000503020000020003" pitchFamily="2" charset="0"/>
              </a:rPr>
              <a:t>AIC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estimators</a:t>
            </a:r>
            <a:r>
              <a:rPr lang="en-US" sz="1200" dirty="0">
                <a:latin typeface="Avenir Roman" panose="02000503020000020003" pitchFamily="2" charset="0"/>
              </a:rPr>
              <a:t>,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sz="1200" dirty="0" err="1"/>
              <a:t>voice_mail_plan</a:t>
            </a:r>
            <a:r>
              <a:rPr lang="en-US" altLang="zh-CN" sz="1200" dirty="0"/>
              <a:t>,</a:t>
            </a:r>
            <a:r>
              <a:rPr lang="en-US" sz="1200" dirty="0"/>
              <a:t> </a:t>
            </a:r>
            <a:r>
              <a:rPr lang="en-US" sz="1200" dirty="0" err="1"/>
              <a:t>total_charges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/>
              <a:t>and</a:t>
            </a:r>
            <a:r>
              <a:rPr lang="en-US" sz="1200" dirty="0"/>
              <a:t> </a:t>
            </a:r>
            <a:r>
              <a:rPr lang="en-US" sz="1200" dirty="0" err="1"/>
              <a:t>customer_support_calls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sz="1200" dirty="0">
                <a:latin typeface="Avenir Roman" panose="02000503020000020003" pitchFamily="2" charset="0"/>
              </a:rPr>
              <a:t>are </a:t>
            </a:r>
            <a:r>
              <a:rPr lang="en-US" altLang="zh-CN" sz="1200" dirty="0">
                <a:latin typeface="Avenir Roman" panose="02000503020000020003" pitchFamily="2" charset="0"/>
              </a:rPr>
              <a:t>mostly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sz="1200" dirty="0">
                <a:latin typeface="Avenir Roman" panose="02000503020000020003" pitchFamily="2" charset="0"/>
              </a:rPr>
              <a:t>significant</a:t>
            </a:r>
            <a:r>
              <a:rPr lang="en-US" altLang="zh-CN" sz="1200" dirty="0">
                <a:latin typeface="Avenir Roman" panose="02000503020000020003" pitchFamily="2" charset="0"/>
              </a:rPr>
              <a:t>.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With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a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small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standard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error,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the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risk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of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variation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is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low.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Therefore,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the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company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should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focus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on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improve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these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three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categories.</a:t>
            </a:r>
            <a:endParaRPr lang="en-US" sz="1200" dirty="0">
              <a:latin typeface="Avenir Roman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BA43B-181B-BB40-B265-EB34F7316633}"/>
              </a:ext>
            </a:extLst>
          </p:cNvPr>
          <p:cNvSpPr txBox="1"/>
          <p:nvPr/>
        </p:nvSpPr>
        <p:spPr>
          <a:xfrm>
            <a:off x="10241280" y="4302123"/>
            <a:ext cx="1644665" cy="2334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pperplate" panose="02000504000000020004" pitchFamily="2" charset="77"/>
              </a:rPr>
              <a:t>SOURCES</a:t>
            </a: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Avenir Roman" panose="02000503020000020003" pitchFamily="2" charset="0"/>
              </a:rPr>
              <a:t>1Instructions_Fall_2019_Data_Challenge.pdf</a:t>
            </a: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Avenir Roman" panose="02000503020000020003" pitchFamily="2" charset="0"/>
              </a:rPr>
              <a:t>2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venir Roman" panose="02000503020000020003" pitchFamily="2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Avenir Roman" panose="02000503020000020003" pitchFamily="2" charset="0"/>
              </a:rPr>
              <a:t>WCAI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venir Roman" panose="02000503020000020003" pitchFamily="2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Avenir Roman" panose="02000503020000020003" pitchFamily="2" charset="0"/>
              </a:rPr>
              <a:t>Data Challenge Fall 2019.xlsx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venir Roman" panose="02000503020000020003" pitchFamily="2" charset="0"/>
              </a:rPr>
              <a:t>*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venir Roman" panose="02000503020000020003" pitchFamily="2" charset="0"/>
              </a:rPr>
              <a:t>AIC is an estimator for out-of-sample deviance, which lower indicates a better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96D1EC-1F7B-C64D-8B54-C91F9082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21" y="241445"/>
            <a:ext cx="501891" cy="5041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D9DDA71-0F8D-7C46-A515-C4652F923413}"/>
              </a:ext>
            </a:extLst>
          </p:cNvPr>
          <p:cNvSpPr/>
          <p:nvPr/>
        </p:nvSpPr>
        <p:spPr>
          <a:xfrm>
            <a:off x="251013" y="1285131"/>
            <a:ext cx="4697508" cy="2192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Copperplate" panose="02000504000000020004" pitchFamily="2" charset="77"/>
              </a:rPr>
              <a:t>Methodologies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pperplate" panose="02000504000000020004" pitchFamily="2" charset="77"/>
              </a:rPr>
              <a:t>R-Language</a:t>
            </a:r>
            <a:r>
              <a:rPr lang="zh-CN" altLang="en-US" sz="1400" dirty="0">
                <a:latin typeface="Copperplate" panose="02000504000000020004" pitchFamily="2" charset="77"/>
              </a:rPr>
              <a:t> </a:t>
            </a:r>
            <a:r>
              <a:rPr lang="en-US" altLang="zh-CN" sz="1400" dirty="0">
                <a:latin typeface="Copperplate" panose="02000504000000020004" pitchFamily="2" charset="77"/>
              </a:rPr>
              <a:t>Procedure</a:t>
            </a:r>
            <a:endParaRPr lang="en-US" sz="1400" dirty="0">
              <a:latin typeface="Copperplate" panose="02000504000000020004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Avenir Roman" panose="02000503020000020003" pitchFamily="2" charset="0"/>
              </a:rPr>
              <a:t>Step 1: Install packages &amp; Read data from csv files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venir Roman" panose="02000503020000020003" pitchFamily="2" charset="0"/>
              </a:rPr>
              <a:t>Step 2: Transform variables to numeric form (no=1, yes=0)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venir Roman" panose="02000503020000020003" pitchFamily="2" charset="0"/>
              </a:rPr>
              <a:t>Step 3: Begin exploratory data analysis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venir Roman" panose="02000503020000020003" pitchFamily="2" charset="0"/>
              </a:rPr>
              <a:t>Step 5: Forward elimination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venir Roman" panose="02000503020000020003" pitchFamily="2" charset="0"/>
              </a:rPr>
              <a:t>Step 6: Logit regression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&amp;</a:t>
            </a:r>
            <a:r>
              <a:rPr lang="zh-CN" altLang="en-US" sz="1200" dirty="0">
                <a:latin typeface="Avenir Roman" panose="02000503020000020003" pitchFamily="2" charset="0"/>
              </a:rPr>
              <a:t> </a:t>
            </a:r>
            <a:r>
              <a:rPr lang="en-US" altLang="zh-CN" sz="1200" dirty="0">
                <a:latin typeface="Avenir Roman" panose="02000503020000020003" pitchFamily="2" charset="0"/>
              </a:rPr>
              <a:t>prediction</a:t>
            </a:r>
            <a:endParaRPr lang="en-US" sz="1200" dirty="0">
              <a:latin typeface="Avenir Roman" panose="02000503020000020003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819712-EF93-7041-8689-78BFE1A235AE}"/>
              </a:ext>
            </a:extLst>
          </p:cNvPr>
          <p:cNvGrpSpPr/>
          <p:nvPr/>
        </p:nvGrpSpPr>
        <p:grpSpPr>
          <a:xfrm>
            <a:off x="5246146" y="1754937"/>
            <a:ext cx="3228143" cy="1795691"/>
            <a:chOff x="187368" y="2423489"/>
            <a:chExt cx="3924392" cy="1795691"/>
          </a:xfrm>
        </p:grpSpPr>
        <p:pic>
          <p:nvPicPr>
            <p:cNvPr id="17" name="Picture 16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8386563E-2240-4447-8537-F2B221783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5663"/>
            <a:stretch/>
          </p:blipFill>
          <p:spPr>
            <a:xfrm>
              <a:off x="187368" y="2423489"/>
              <a:ext cx="3924392" cy="861774"/>
            </a:xfrm>
            <a:prstGeom prst="rect">
              <a:avLst/>
            </a:prstGeom>
          </p:spPr>
        </p:pic>
        <p:pic>
          <p:nvPicPr>
            <p:cNvPr id="20" name="Picture 19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1F4194DD-59CC-BF4F-8E18-40CC052D94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317"/>
            <a:stretch/>
          </p:blipFill>
          <p:spPr>
            <a:xfrm>
              <a:off x="187368" y="3203517"/>
              <a:ext cx="3924392" cy="1015663"/>
            </a:xfrm>
            <a:prstGeom prst="rect">
              <a:avLst/>
            </a:prstGeom>
          </p:spPr>
        </p:pic>
        <p:pic>
          <p:nvPicPr>
            <p:cNvPr id="19" name="Picture 18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81C72C71-EB8D-FC43-B6B8-E26BDBD340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562" t="35658" r="96733" b="39516"/>
            <a:stretch/>
          </p:blipFill>
          <p:spPr>
            <a:xfrm>
              <a:off x="283594" y="2831747"/>
              <a:ext cx="150254" cy="879086"/>
            </a:xfrm>
            <a:prstGeom prst="rect">
              <a:avLst/>
            </a:prstGeom>
          </p:spPr>
        </p:pic>
      </p:grpSp>
      <p:pic>
        <p:nvPicPr>
          <p:cNvPr id="23" name="Picture 22" descr="A close up of a organ&#10;&#10;Description automatically generated">
            <a:extLst>
              <a:ext uri="{FF2B5EF4-FFF2-40B4-BE49-F238E27FC236}">
                <a16:creationId xmlns:a16="http://schemas.microsoft.com/office/drawing/2014/main" id="{7C1A563E-DEFF-414F-8848-73987A6A6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802" y="1749806"/>
            <a:ext cx="3228143" cy="176200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7BA131F-073D-EC4E-B1BA-A45DB12159DC}"/>
              </a:ext>
            </a:extLst>
          </p:cNvPr>
          <p:cNvGrpSpPr/>
          <p:nvPr/>
        </p:nvGrpSpPr>
        <p:grpSpPr>
          <a:xfrm>
            <a:off x="248841" y="3497326"/>
            <a:ext cx="3270366" cy="966830"/>
            <a:chOff x="270139" y="3354103"/>
            <a:chExt cx="3270366" cy="96683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DCEA22-5448-2C4B-82B0-1E05FA3673D5}"/>
                </a:ext>
              </a:extLst>
            </p:cNvPr>
            <p:cNvSpPr/>
            <p:nvPr/>
          </p:nvSpPr>
          <p:spPr>
            <a:xfrm>
              <a:off x="270139" y="3354103"/>
              <a:ext cx="2144287" cy="3875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Copperplate" panose="02000504000000020004" pitchFamily="2" charset="77"/>
                </a:rPr>
                <a:t>Formula</a:t>
              </a:r>
              <a:endParaRPr lang="en-US" sz="1400" dirty="0">
                <a:latin typeface="Copperplate" panose="02000504000000020004" pitchFamily="2" charset="77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7F1550B-3A07-3B44-986D-B3AE9305B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721" y="3790636"/>
              <a:ext cx="3181784" cy="530297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27E37B-2F84-BA41-B640-AD150709AF07}"/>
              </a:ext>
            </a:extLst>
          </p:cNvPr>
          <p:cNvGrpSpPr/>
          <p:nvPr/>
        </p:nvGrpSpPr>
        <p:grpSpPr>
          <a:xfrm>
            <a:off x="251013" y="4524572"/>
            <a:ext cx="4697509" cy="2117887"/>
            <a:chOff x="251013" y="4338375"/>
            <a:chExt cx="4697509" cy="211788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0CAD4C-56A5-464C-B9A0-19E410C81BE4}"/>
                </a:ext>
              </a:extLst>
            </p:cNvPr>
            <p:cNvSpPr/>
            <p:nvPr/>
          </p:nvSpPr>
          <p:spPr>
            <a:xfrm>
              <a:off x="251013" y="4725917"/>
              <a:ext cx="4697509" cy="17303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latin typeface="Avenir Roman" panose="02000503020000020003" pitchFamily="2" charset="0"/>
                </a:rPr>
                <a:t>Coefficients: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latin typeface="Avenir Roman" panose="02000503020000020003" pitchFamily="2" charset="0"/>
                </a:rPr>
                <a:t>                        </a:t>
              </a:r>
              <a:r>
                <a:rPr lang="zh-CN" altLang="en-US" sz="1200" dirty="0">
                  <a:latin typeface="Avenir Roman" panose="02000503020000020003" pitchFamily="2" charset="0"/>
                </a:rPr>
                <a:t>   </a:t>
              </a:r>
              <a:r>
                <a:rPr lang="en-US" sz="1200" dirty="0">
                  <a:latin typeface="Avenir Roman" panose="02000503020000020003" pitchFamily="2" charset="0"/>
                </a:rPr>
                <a:t>Estimate</a:t>
              </a:r>
              <a:r>
                <a:rPr lang="zh-CN" altLang="en-US" sz="1200" dirty="0">
                  <a:latin typeface="Avenir Roman" panose="02000503020000020003" pitchFamily="2" charset="0"/>
                </a:rPr>
                <a:t>     </a:t>
              </a:r>
              <a:r>
                <a:rPr lang="en-US" sz="1200" dirty="0">
                  <a:latin typeface="Avenir Roman" panose="02000503020000020003" pitchFamily="2" charset="0"/>
                </a:rPr>
                <a:t> </a:t>
              </a:r>
              <a:r>
                <a:rPr lang="zh-CN" altLang="en-US" sz="1200" dirty="0">
                  <a:latin typeface="Avenir Roman" panose="02000503020000020003" pitchFamily="2" charset="0"/>
                </a:rPr>
                <a:t>   </a:t>
              </a:r>
              <a:r>
                <a:rPr lang="en-US" sz="1200" dirty="0">
                  <a:latin typeface="Avenir Roman" panose="02000503020000020003" pitchFamily="2" charset="0"/>
                </a:rPr>
                <a:t>Std. Error </a:t>
              </a:r>
              <a:r>
                <a:rPr lang="zh-CN" altLang="en-US" sz="1200" dirty="0">
                  <a:latin typeface="Avenir Roman" panose="02000503020000020003" pitchFamily="2" charset="0"/>
                </a:rPr>
                <a:t>        </a:t>
              </a:r>
              <a:r>
                <a:rPr lang="en-US" sz="1200" dirty="0">
                  <a:latin typeface="Avenir Roman" panose="02000503020000020003" pitchFamily="2" charset="0"/>
                </a:rPr>
                <a:t>z value </a:t>
              </a:r>
              <a:r>
                <a:rPr lang="zh-CN" altLang="en-US" sz="1200" dirty="0">
                  <a:latin typeface="Avenir Roman" panose="02000503020000020003" pitchFamily="2" charset="0"/>
                </a:rPr>
                <a:t>        </a:t>
              </a:r>
              <a:r>
                <a:rPr lang="en-US" sz="1200" dirty="0" err="1">
                  <a:latin typeface="Avenir Roman" panose="02000503020000020003" pitchFamily="2" charset="0"/>
                </a:rPr>
                <a:t>Pr</a:t>
              </a:r>
              <a:r>
                <a:rPr lang="en-US" sz="1200" dirty="0">
                  <a:latin typeface="Avenir Roman" panose="02000503020000020003" pitchFamily="2" charset="0"/>
                </a:rPr>
                <a:t>(&gt;|z|)    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latin typeface="Avenir Roman" panose="02000503020000020003" pitchFamily="2" charset="0"/>
                </a:rPr>
                <a:t>(Intercept)            -7.161862   0.456949 -15.673  &lt; 2e-16 </a:t>
              </a:r>
              <a:r>
                <a:rPr lang="zh-CN" altLang="en-US" sz="1200" dirty="0">
                  <a:latin typeface="Avenir Roman" panose="02000503020000020003" pitchFamily="2" charset="0"/>
                </a:rPr>
                <a:t>         </a:t>
              </a:r>
              <a:r>
                <a:rPr lang="en-US" sz="1200" dirty="0">
                  <a:latin typeface="Avenir Roman" panose="02000503020000020003" pitchFamily="2" charset="0"/>
                </a:rPr>
                <a:t>***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err="1">
                  <a:latin typeface="Avenir Roman" panose="02000503020000020003" pitchFamily="2" charset="0"/>
                </a:rPr>
                <a:t>voice_mail_plan</a:t>
              </a:r>
              <a:r>
                <a:rPr lang="en-US" sz="1200" dirty="0">
                  <a:latin typeface="Avenir Roman" panose="02000503020000020003" pitchFamily="2" charset="0"/>
                </a:rPr>
                <a:t>        -1.010683   0.173294  -5.832 5.47e-09 </a:t>
              </a:r>
              <a:r>
                <a:rPr lang="zh-CN" altLang="en-US" sz="1200" dirty="0">
                  <a:latin typeface="Avenir Roman" panose="02000503020000020003" pitchFamily="2" charset="0"/>
                </a:rPr>
                <a:t>     </a:t>
              </a:r>
              <a:r>
                <a:rPr lang="en-US" sz="1200" dirty="0">
                  <a:latin typeface="Avenir Roman" panose="02000503020000020003" pitchFamily="2" charset="0"/>
                </a:rPr>
                <a:t>***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err="1">
                  <a:latin typeface="Avenir Roman" panose="02000503020000020003" pitchFamily="2" charset="0"/>
                </a:rPr>
                <a:t>total_charges</a:t>
              </a:r>
              <a:r>
                <a:rPr lang="en-US" sz="1200" dirty="0">
                  <a:latin typeface="Avenir Roman" panose="02000503020000020003" pitchFamily="2" charset="0"/>
                </a:rPr>
                <a:t>           0.076140   0.006696  11.371  &lt; 2e-16 </a:t>
              </a:r>
              <a:r>
                <a:rPr lang="zh-CN" altLang="en-US" sz="1200" dirty="0">
                  <a:latin typeface="Avenir Roman" panose="02000503020000020003" pitchFamily="2" charset="0"/>
                </a:rPr>
                <a:t>       </a:t>
              </a:r>
              <a:r>
                <a:rPr lang="en-US" sz="1200" dirty="0">
                  <a:latin typeface="Avenir Roman" panose="02000503020000020003" pitchFamily="2" charset="0"/>
                </a:rPr>
                <a:t>***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err="1">
                  <a:latin typeface="Avenir Roman" panose="02000503020000020003" pitchFamily="2" charset="0"/>
                </a:rPr>
                <a:t>customer_support_calls</a:t>
              </a:r>
              <a:r>
                <a:rPr lang="en-US" sz="1200" dirty="0">
                  <a:latin typeface="Avenir Roman" panose="02000503020000020003" pitchFamily="2" charset="0"/>
                </a:rPr>
                <a:t>  0.502574   0.045805  10.972  &lt; 2e-16 ***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9B3AAD-9C43-344E-AD0D-47608626DC51}"/>
                </a:ext>
              </a:extLst>
            </p:cNvPr>
            <p:cNvSpPr/>
            <p:nvPr/>
          </p:nvSpPr>
          <p:spPr>
            <a:xfrm>
              <a:off x="251013" y="4338375"/>
              <a:ext cx="2144287" cy="3875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Copperplate" panose="02000504000000020004" pitchFamily="2" charset="77"/>
                </a:rPr>
                <a:t>Outcome</a:t>
              </a:r>
              <a:endParaRPr lang="en-US" sz="1400" dirty="0">
                <a:latin typeface="Copperplate" panose="02000504000000020004" pitchFamily="2" charset="77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554BF9F-6C1F-CE4E-A741-A54CB2C9D4D1}"/>
              </a:ext>
            </a:extLst>
          </p:cNvPr>
          <p:cNvSpPr/>
          <p:nvPr/>
        </p:nvSpPr>
        <p:spPr>
          <a:xfrm>
            <a:off x="5246146" y="1324809"/>
            <a:ext cx="1196606" cy="387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Copperplate" panose="02000504000000020004" pitchFamily="2" charset="77"/>
              </a:rPr>
              <a:t>Graphs</a:t>
            </a:r>
            <a:endParaRPr lang="en-US" sz="1400" dirty="0">
              <a:latin typeface="Copperplate" panose="02000504000000020004" pitchFamily="2" charset="77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56E45E-E7A9-8248-B696-C44BC5237B7F}"/>
              </a:ext>
            </a:extLst>
          </p:cNvPr>
          <p:cNvCxnSpPr/>
          <p:nvPr/>
        </p:nvCxnSpPr>
        <p:spPr>
          <a:xfrm>
            <a:off x="4948522" y="1324809"/>
            <a:ext cx="0" cy="5311864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FD4672-2A2D-AB43-A4A2-8393266F4C76}"/>
              </a:ext>
            </a:extLst>
          </p:cNvPr>
          <p:cNvCxnSpPr>
            <a:cxnSpLocks/>
          </p:cNvCxnSpPr>
          <p:nvPr/>
        </p:nvCxnSpPr>
        <p:spPr>
          <a:xfrm>
            <a:off x="10099642" y="3734533"/>
            <a:ext cx="0" cy="292108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15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74EBEC-A461-F04F-B33C-94BA38F8F0BE}"/>
              </a:ext>
            </a:extLst>
          </p:cNvPr>
          <p:cNvGrpSpPr/>
          <p:nvPr/>
        </p:nvGrpSpPr>
        <p:grpSpPr>
          <a:xfrm>
            <a:off x="1147054" y="266596"/>
            <a:ext cx="11693335" cy="11941731"/>
            <a:chOff x="742519" y="266596"/>
            <a:chExt cx="11693335" cy="119417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AA21B9C-67A4-D045-B043-E521CE1DFE84}"/>
                </a:ext>
              </a:extLst>
            </p:cNvPr>
            <p:cNvSpPr/>
            <p:nvPr/>
          </p:nvSpPr>
          <p:spPr>
            <a:xfrm>
              <a:off x="742519" y="266596"/>
              <a:ext cx="4518211" cy="6324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/>
                <a:t> &gt; summary(</a:t>
              </a:r>
              <a:r>
                <a:rPr lang="en-US" sz="900" dirty="0" err="1"/>
                <a:t>mydata</a:t>
              </a:r>
              <a:r>
                <a:rPr lang="en-US" sz="900" dirty="0"/>
                <a:t>) </a:t>
              </a:r>
            </a:p>
            <a:p>
              <a:r>
                <a:rPr lang="en-US" sz="900" dirty="0"/>
                <a:t>X...</a:t>
              </a:r>
              <a:r>
                <a:rPr lang="en-US" sz="900" dirty="0" err="1"/>
                <a:t>customer_id</a:t>
              </a:r>
              <a:r>
                <a:rPr lang="en-US" sz="900" dirty="0"/>
                <a:t>  </a:t>
              </a:r>
              <a:r>
                <a:rPr lang="en-US" sz="900" dirty="0" err="1"/>
                <a:t>account_age_days</a:t>
              </a:r>
              <a:r>
                <a:rPr lang="en-US" sz="900" dirty="0"/>
                <a:t>  </a:t>
              </a:r>
              <a:r>
                <a:rPr lang="en-US" sz="900" dirty="0" err="1"/>
                <a:t>international_plan</a:t>
              </a:r>
              <a:r>
                <a:rPr lang="en-US" sz="900" dirty="0"/>
                <a:t> </a:t>
              </a:r>
              <a:r>
                <a:rPr lang="en-US" sz="900" dirty="0" err="1"/>
                <a:t>voice_mail_plan</a:t>
              </a:r>
              <a:r>
                <a:rPr lang="en-US" sz="900" dirty="0"/>
                <a:t> </a:t>
              </a:r>
            </a:p>
            <a:p>
              <a:r>
                <a:rPr lang="en-US" sz="900" dirty="0"/>
                <a:t> Min.   :   0.0   Min.   :-999.00   Min.   :0.00000    Min.   :0.0000  </a:t>
              </a:r>
            </a:p>
            <a:p>
              <a:r>
                <a:rPr lang="en-US" sz="900" dirty="0"/>
                <a:t> 1st Qu.: 825.5   1st Qu.:  74.00   1st Qu.:0.00000    1st Qu.:0.0000  </a:t>
              </a:r>
            </a:p>
            <a:p>
              <a:r>
                <a:rPr lang="en-US" sz="900" dirty="0"/>
                <a:t> Median :1667.0   Median : 100.00   Median :0.00000    Median :0.0000  </a:t>
              </a:r>
            </a:p>
            <a:p>
              <a:r>
                <a:rPr lang="en-US" sz="900" dirty="0"/>
                <a:t> Mean   :1664.5   Mean   :  99.64   Mean   :0.09743    Mean   :0.2805  </a:t>
              </a:r>
            </a:p>
            <a:p>
              <a:r>
                <a:rPr lang="en-US" sz="900" dirty="0"/>
                <a:t> 3rd Qu.:2500.5   3rd Qu.: 127.00   3rd Qu.:0.00000    3rd Qu.:1.0000  </a:t>
              </a:r>
            </a:p>
            <a:p>
              <a:r>
                <a:rPr lang="en-US" sz="900" dirty="0"/>
                <a:t> Max.   :3332.0   Max.   : 243.00   Max.   :1.00000    Max.   :1.0000  </a:t>
              </a:r>
            </a:p>
            <a:p>
              <a:r>
                <a:rPr lang="en-US" sz="900" dirty="0"/>
                <a:t>                                                                       </a:t>
              </a:r>
            </a:p>
            <a:p>
              <a:r>
                <a:rPr lang="en-US" sz="900" dirty="0"/>
                <a:t> </a:t>
              </a:r>
              <a:r>
                <a:rPr lang="en-US" sz="900" dirty="0" err="1"/>
                <a:t>number_vmail_messages</a:t>
              </a:r>
              <a:r>
                <a:rPr lang="en-US" sz="900" dirty="0"/>
                <a:t> </a:t>
              </a:r>
              <a:r>
                <a:rPr lang="en-US" sz="900" dirty="0" err="1"/>
                <a:t>total_day_calls</a:t>
              </a:r>
              <a:r>
                <a:rPr lang="en-US" sz="900" dirty="0"/>
                <a:t> </a:t>
              </a:r>
              <a:r>
                <a:rPr lang="en-US" sz="900" dirty="0" err="1"/>
                <a:t>total_eve_calls</a:t>
              </a:r>
              <a:r>
                <a:rPr lang="en-US" sz="900" dirty="0"/>
                <a:t> </a:t>
              </a:r>
              <a:r>
                <a:rPr lang="en-US" sz="900" dirty="0" err="1"/>
                <a:t>total_night_calls</a:t>
              </a:r>
              <a:endParaRPr lang="en-US" sz="900" dirty="0"/>
            </a:p>
            <a:p>
              <a:r>
                <a:rPr lang="en-US" sz="900" dirty="0"/>
                <a:t> Min.   : 0.000        Min.   :  0.0   Min.   :  0.0   Min.   : 33.0    </a:t>
              </a:r>
            </a:p>
            <a:p>
              <a:r>
                <a:rPr lang="en-US" sz="900" dirty="0"/>
                <a:t> 1st Qu.: 0.000        1st Qu.: 87.0   1st Qu.: 87.0   1st Qu.: 87.0    </a:t>
              </a:r>
            </a:p>
            <a:p>
              <a:r>
                <a:rPr lang="en-US" sz="900" dirty="0"/>
                <a:t> Median : 0.000        Median :101.0   Median :100.0   Median :100.0    </a:t>
              </a:r>
            </a:p>
            <a:p>
              <a:r>
                <a:rPr lang="en-US" sz="900" dirty="0"/>
                <a:t> Mean   : 8.196        Mean   :100.5   Mean   :100.1   Mean   :100.2    </a:t>
              </a:r>
            </a:p>
            <a:p>
              <a:r>
                <a:rPr lang="en-US" sz="900" dirty="0"/>
                <a:t> 3rd Qu.:20.000        3rd Qu.:114.0   3rd Qu.:113.0   3rd Qu.:114.0    </a:t>
              </a:r>
            </a:p>
            <a:p>
              <a:r>
                <a:rPr lang="en-US" sz="900" dirty="0"/>
                <a:t> Max.   :51.000        Max.   :165.0   Max.   :170.0   Max.   :175.0    </a:t>
              </a:r>
            </a:p>
            <a:p>
              <a:r>
                <a:rPr lang="en-US" sz="900" dirty="0"/>
                <a:t>                                                                        </a:t>
              </a:r>
            </a:p>
            <a:p>
              <a:r>
                <a:rPr lang="en-US" sz="900" dirty="0"/>
                <a:t> </a:t>
              </a:r>
              <a:r>
                <a:rPr lang="en-US" sz="900" dirty="0" err="1"/>
                <a:t>total_intl_calls</a:t>
              </a:r>
              <a:r>
                <a:rPr lang="en-US" sz="900" dirty="0"/>
                <a:t> </a:t>
              </a:r>
              <a:r>
                <a:rPr lang="en-US" sz="900" dirty="0" err="1"/>
                <a:t>total_minutes</a:t>
              </a:r>
              <a:r>
                <a:rPr lang="en-US" sz="900" dirty="0"/>
                <a:t>   </a:t>
              </a:r>
              <a:r>
                <a:rPr lang="en-US" sz="900" dirty="0" err="1"/>
                <a:t>total_charges</a:t>
              </a:r>
              <a:r>
                <a:rPr lang="en-US" sz="900" dirty="0"/>
                <a:t>   </a:t>
              </a:r>
              <a:r>
                <a:rPr lang="en-US" sz="900" dirty="0" err="1"/>
                <a:t>customer_support_calls</a:t>
              </a:r>
              <a:endParaRPr lang="en-US" sz="900" dirty="0"/>
            </a:p>
            <a:p>
              <a:r>
                <a:rPr lang="en-US" sz="900" dirty="0"/>
                <a:t> Min.   : 0.000   Min.   :284.3   Min.   :22.93   Min.   :0.000         </a:t>
              </a:r>
            </a:p>
            <a:p>
              <a:r>
                <a:rPr lang="en-US" sz="900" dirty="0"/>
                <a:t> 1st Qu.: 3.000   1st Qu.:531.4   1st Qu.:52.44   1st Qu.:1.000         </a:t>
              </a:r>
            </a:p>
            <a:p>
              <a:r>
                <a:rPr lang="en-US" sz="900" dirty="0"/>
                <a:t> Median : 4.000   Median :593.8   Median :59.45   Median :1.000         </a:t>
              </a:r>
            </a:p>
            <a:p>
              <a:r>
                <a:rPr lang="en-US" sz="900" dirty="0"/>
                <a:t> Mean   : 4.484   Mean   :591.6   Mean   :59.42   Mean   :1.571         </a:t>
              </a:r>
            </a:p>
            <a:p>
              <a:r>
                <a:rPr lang="en-US" sz="900" dirty="0"/>
                <a:t> 3rd Qu.: 6.000   3rd Qu.:652.4   3rd Qu.:66.47   3rd Qu.:2.000         </a:t>
              </a:r>
            </a:p>
            <a:p>
              <a:r>
                <a:rPr lang="en-US" sz="900" dirty="0"/>
                <a:t> Max.   :20.000   Max.   :885.0   Max.   :96.15   Max.   :9.000         </a:t>
              </a:r>
            </a:p>
            <a:p>
              <a:r>
                <a:rPr lang="en-US" sz="900" dirty="0"/>
                <a:t>                                                                        </a:t>
              </a:r>
            </a:p>
            <a:p>
              <a:r>
                <a:rPr lang="en-US" sz="900" dirty="0"/>
                <a:t>   cancelled         X          </a:t>
              </a:r>
            </a:p>
            <a:p>
              <a:r>
                <a:rPr lang="en-US" sz="900" dirty="0"/>
                <a:t> Min.   :0.0000   </a:t>
              </a:r>
              <a:r>
                <a:rPr lang="en-US" sz="900" dirty="0" err="1"/>
                <a:t>Mode:logical</a:t>
              </a:r>
              <a:r>
                <a:rPr lang="en-US" sz="900" dirty="0"/>
                <a:t>  </a:t>
              </a:r>
            </a:p>
            <a:p>
              <a:r>
                <a:rPr lang="en-US" sz="900" dirty="0"/>
                <a:t> 1st Qu.:0.0000   NA's:3151     </a:t>
              </a:r>
            </a:p>
            <a:p>
              <a:r>
                <a:rPr lang="en-US" sz="900" dirty="0"/>
                <a:t> Median :0.0000                 </a:t>
              </a:r>
            </a:p>
            <a:p>
              <a:r>
                <a:rPr lang="en-US" sz="900" dirty="0"/>
                <a:t> Mean   :0.1426                 </a:t>
              </a:r>
            </a:p>
            <a:p>
              <a:r>
                <a:rPr lang="en-US" sz="900" dirty="0"/>
                <a:t> 3rd Qu.:0.0000                 </a:t>
              </a:r>
            </a:p>
            <a:p>
              <a:r>
                <a:rPr lang="en-US" sz="900" dirty="0"/>
                <a:t> Max.   :1.0000                 </a:t>
              </a:r>
            </a:p>
            <a:p>
              <a:r>
                <a:rPr lang="en-US" sz="900" dirty="0"/>
                <a:t> NA's   :10 </a:t>
              </a:r>
            </a:p>
            <a:p>
              <a:endParaRPr lang="en-US" sz="900" dirty="0"/>
            </a:p>
            <a:p>
              <a:r>
                <a:rPr lang="en-US" sz="900" dirty="0"/>
                <a:t>&gt; </a:t>
              </a:r>
              <a:r>
                <a:rPr lang="en-US" sz="900" dirty="0" err="1"/>
                <a:t>sapply</a:t>
              </a:r>
              <a:r>
                <a:rPr lang="en-US" sz="900" dirty="0"/>
                <a:t>(</a:t>
              </a:r>
              <a:r>
                <a:rPr lang="en-US" sz="900" dirty="0" err="1"/>
                <a:t>mydata</a:t>
              </a:r>
              <a:r>
                <a:rPr lang="en-US" sz="900" dirty="0"/>
                <a:t>, </a:t>
              </a:r>
              <a:r>
                <a:rPr lang="en-US" sz="900" dirty="0" err="1"/>
                <a:t>sd</a:t>
              </a:r>
              <a:r>
                <a:rPr lang="en-US" sz="900" dirty="0"/>
                <a:t>)</a:t>
              </a:r>
            </a:p>
            <a:p>
              <a:r>
                <a:rPr lang="en-US" sz="900" dirty="0"/>
                <a:t>       X...</a:t>
              </a:r>
              <a:r>
                <a:rPr lang="en-US" sz="900" dirty="0" err="1"/>
                <a:t>customer_id</a:t>
              </a:r>
              <a:r>
                <a:rPr lang="en-US" sz="900" dirty="0"/>
                <a:t>       </a:t>
              </a:r>
              <a:r>
                <a:rPr lang="en-US" sz="900" dirty="0" err="1"/>
                <a:t>account_age_days</a:t>
              </a:r>
              <a:r>
                <a:rPr lang="en-US" sz="900" dirty="0"/>
                <a:t>     </a:t>
              </a:r>
              <a:r>
                <a:rPr lang="en-US" sz="900" dirty="0" err="1"/>
                <a:t>international_plan</a:t>
              </a:r>
              <a:r>
                <a:rPr lang="en-US" sz="900" dirty="0"/>
                <a:t> </a:t>
              </a:r>
            </a:p>
            <a:p>
              <a:r>
                <a:rPr lang="en-US" sz="900" dirty="0"/>
                <a:t>           965.3157460             55.7983856              0.2965886 </a:t>
              </a:r>
            </a:p>
            <a:p>
              <a:r>
                <a:rPr lang="en-US" sz="900" dirty="0"/>
                <a:t>       </a:t>
              </a:r>
              <a:r>
                <a:rPr lang="en-US" sz="900" dirty="0" err="1"/>
                <a:t>voice_mail_plan</a:t>
              </a:r>
              <a:r>
                <a:rPr lang="en-US" sz="900" dirty="0"/>
                <a:t>  </a:t>
              </a:r>
              <a:r>
                <a:rPr lang="en-US" sz="900" dirty="0" err="1"/>
                <a:t>number_vmail_messages</a:t>
              </a:r>
              <a:r>
                <a:rPr lang="en-US" sz="900" dirty="0"/>
                <a:t>        </a:t>
              </a:r>
              <a:r>
                <a:rPr lang="en-US" sz="900" dirty="0" err="1"/>
                <a:t>total_day_calls</a:t>
              </a:r>
              <a:r>
                <a:rPr lang="en-US" sz="900" dirty="0"/>
                <a:t> </a:t>
              </a:r>
            </a:p>
            <a:p>
              <a:r>
                <a:rPr lang="en-US" sz="900" dirty="0"/>
                <a:t>             0.4493372             13.7302144             20.0988579 </a:t>
              </a:r>
            </a:p>
            <a:p>
              <a:r>
                <a:rPr lang="en-US" sz="900" dirty="0"/>
                <a:t>       </a:t>
              </a:r>
              <a:r>
                <a:rPr lang="en-US" sz="900" dirty="0" err="1"/>
                <a:t>total_eve_calls</a:t>
              </a:r>
              <a:r>
                <a:rPr lang="en-US" sz="900" dirty="0"/>
                <a:t>      </a:t>
              </a:r>
              <a:r>
                <a:rPr lang="en-US" sz="900" dirty="0" err="1"/>
                <a:t>total_night_calls</a:t>
              </a:r>
              <a:r>
                <a:rPr lang="en-US" sz="900" dirty="0"/>
                <a:t>       </a:t>
              </a:r>
              <a:r>
                <a:rPr lang="en-US" sz="900" dirty="0" err="1"/>
                <a:t>total_intl_calls</a:t>
              </a:r>
              <a:r>
                <a:rPr lang="en-US" sz="900" dirty="0"/>
                <a:t> </a:t>
              </a:r>
            </a:p>
            <a:p>
              <a:r>
                <a:rPr lang="en-US" sz="900" dirty="0"/>
                <a:t>            19.8372614             19.5707439              2.4655707 </a:t>
              </a:r>
            </a:p>
            <a:p>
              <a:r>
                <a:rPr lang="en-US" sz="900" dirty="0"/>
                <a:t>         </a:t>
              </a:r>
              <a:r>
                <a:rPr lang="en-US" sz="900" dirty="0" err="1"/>
                <a:t>total_minutes</a:t>
              </a:r>
              <a:r>
                <a:rPr lang="en-US" sz="900" dirty="0"/>
                <a:t>          </a:t>
              </a:r>
              <a:r>
                <a:rPr lang="en-US" sz="900" dirty="0" err="1"/>
                <a:t>total_charges</a:t>
              </a:r>
              <a:r>
                <a:rPr lang="en-US" sz="900" dirty="0"/>
                <a:t> </a:t>
              </a:r>
              <a:r>
                <a:rPr lang="en-US" sz="900" dirty="0" err="1"/>
                <a:t>customer_support_calls</a:t>
              </a:r>
              <a:r>
                <a:rPr lang="en-US" sz="900" dirty="0"/>
                <a:t> </a:t>
              </a:r>
            </a:p>
            <a:p>
              <a:r>
                <a:rPr lang="en-US" sz="900" dirty="0"/>
                <a:t>            89.9661205             10.5011898              1.3216198 </a:t>
              </a:r>
            </a:p>
            <a:p>
              <a:r>
                <a:rPr lang="en-US" sz="900" dirty="0"/>
                <a:t>             cancelled                      X </a:t>
              </a:r>
            </a:p>
            <a:p>
              <a:r>
                <a:rPr lang="en-US" sz="900" dirty="0"/>
                <a:t>                    NA                     NA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2649DE-8BDD-6649-8551-FA9CBC839581}"/>
                </a:ext>
              </a:extLst>
            </p:cNvPr>
            <p:cNvSpPr/>
            <p:nvPr/>
          </p:nvSpPr>
          <p:spPr>
            <a:xfrm>
              <a:off x="4736294" y="266596"/>
              <a:ext cx="7699560" cy="11941731"/>
            </a:xfrm>
            <a:prstGeom prst="rect">
              <a:avLst/>
            </a:prstGeom>
          </p:spPr>
          <p:txBody>
            <a:bodyPr wrap="square" numCol="2">
              <a:spAutoFit/>
            </a:bodyPr>
            <a:lstStyle/>
            <a:p>
              <a:r>
                <a:rPr lang="en-US" sz="900" dirty="0"/>
                <a:t>&gt; </a:t>
              </a:r>
              <a:r>
                <a:rPr lang="en-US" sz="900" dirty="0" err="1"/>
                <a:t>cormatrix</a:t>
              </a:r>
              <a:r>
                <a:rPr lang="en-US" sz="900" dirty="0"/>
                <a:t> &lt;- round(</a:t>
              </a:r>
              <a:r>
                <a:rPr lang="en-US" sz="900" dirty="0" err="1"/>
                <a:t>cor</a:t>
              </a:r>
              <a:r>
                <a:rPr lang="en-US" sz="900" dirty="0"/>
                <a:t>(</a:t>
              </a:r>
              <a:r>
                <a:rPr lang="en-US" sz="900" dirty="0" err="1"/>
                <a:t>mydata</a:t>
              </a:r>
              <a:r>
                <a:rPr lang="en-US" sz="900" dirty="0"/>
                <a:t>),digits=2)</a:t>
              </a:r>
            </a:p>
            <a:p>
              <a:r>
                <a:rPr lang="en-US" sz="900" dirty="0"/>
                <a:t>&gt; </a:t>
              </a:r>
              <a:r>
                <a:rPr lang="en-US" sz="900" dirty="0" err="1"/>
                <a:t>cormatrix</a:t>
              </a:r>
              <a:endParaRPr lang="en-US" sz="900" dirty="0"/>
            </a:p>
            <a:p>
              <a:r>
                <a:rPr lang="en-US" sz="900" dirty="0"/>
                <a:t>                       X...</a:t>
              </a:r>
              <a:r>
                <a:rPr lang="en-US" sz="900" dirty="0" err="1"/>
                <a:t>customer_id</a:t>
              </a:r>
              <a:r>
                <a:rPr lang="en-US" sz="900" dirty="0"/>
                <a:t> </a:t>
              </a:r>
              <a:r>
                <a:rPr lang="en-US" sz="900" dirty="0" err="1"/>
                <a:t>account_age_days</a:t>
              </a:r>
              <a:r>
                <a:rPr lang="en-US" sz="900" dirty="0"/>
                <a:t> </a:t>
              </a:r>
              <a:r>
                <a:rPr lang="en-US" sz="900" dirty="0" err="1"/>
                <a:t>international_plan</a:t>
              </a:r>
              <a:endParaRPr lang="en-US" sz="900" dirty="0"/>
            </a:p>
            <a:p>
              <a:r>
                <a:rPr lang="en-US" sz="900" dirty="0"/>
                <a:t>X...</a:t>
              </a:r>
              <a:r>
                <a:rPr lang="en-US" sz="900" dirty="0" err="1"/>
                <a:t>customer_id</a:t>
              </a:r>
              <a:r>
                <a:rPr lang="en-US" sz="900" dirty="0"/>
                <a:t>                   1.00             0.01              -0.01</a:t>
              </a:r>
            </a:p>
            <a:p>
              <a:r>
                <a:rPr lang="en-US" sz="900" dirty="0" err="1"/>
                <a:t>account_age_days</a:t>
              </a:r>
              <a:r>
                <a:rPr lang="en-US" sz="900" dirty="0"/>
                <a:t>                  0.01             1.00               0.01</a:t>
              </a:r>
            </a:p>
            <a:p>
              <a:r>
                <a:rPr lang="en-US" sz="900" dirty="0" err="1"/>
                <a:t>international_plan</a:t>
              </a:r>
              <a:r>
                <a:rPr lang="en-US" sz="900" dirty="0"/>
                <a:t>               -0.01             0.01               1.00</a:t>
              </a:r>
            </a:p>
            <a:p>
              <a:r>
                <a:rPr lang="en-US" sz="900" dirty="0" err="1"/>
                <a:t>voice_mail_plan</a:t>
              </a:r>
              <a:r>
                <a:rPr lang="en-US" sz="900" dirty="0"/>
                <a:t>                   0.02            -0.01               0.00</a:t>
              </a:r>
            </a:p>
            <a:p>
              <a:r>
                <a:rPr lang="en-US" sz="900" dirty="0" err="1"/>
                <a:t>number_vmail_messages</a:t>
              </a:r>
              <a:r>
                <a:rPr lang="en-US" sz="900" dirty="0"/>
                <a:t>             0.03            -0.02               0.01</a:t>
              </a:r>
            </a:p>
            <a:p>
              <a:r>
                <a:rPr lang="en-US" sz="900" dirty="0" err="1"/>
                <a:t>total_day_calls</a:t>
              </a:r>
              <a:r>
                <a:rPr lang="en-US" sz="900" dirty="0"/>
                <a:t>                  -0.02             0.03               0.00</a:t>
              </a:r>
            </a:p>
            <a:p>
              <a:r>
                <a:rPr lang="en-US" sz="900" dirty="0" err="1"/>
                <a:t>total_eve_calls</a:t>
              </a:r>
              <a:r>
                <a:rPr lang="en-US" sz="900" dirty="0"/>
                <a:t>                   0.00            -0.01               0.01</a:t>
              </a:r>
            </a:p>
            <a:p>
              <a:r>
                <a:rPr lang="en-US" sz="900" dirty="0" err="1"/>
                <a:t>total_night_calls</a:t>
              </a:r>
              <a:r>
                <a:rPr lang="en-US" sz="900" dirty="0"/>
                <a:t>                -0.02             0.01               0.02</a:t>
              </a:r>
            </a:p>
            <a:p>
              <a:r>
                <a:rPr lang="en-US" sz="900" dirty="0" err="1"/>
                <a:t>total_intl_calls</a:t>
              </a:r>
              <a:r>
                <a:rPr lang="en-US" sz="900" dirty="0"/>
                <a:t>                  0.02             0.02               0.02</a:t>
              </a:r>
            </a:p>
            <a:p>
              <a:r>
                <a:rPr lang="en-US" sz="900" dirty="0" err="1"/>
                <a:t>total_minutes</a:t>
              </a:r>
              <a:r>
                <a:rPr lang="en-US" sz="900" dirty="0"/>
                <a:t>                     0.01            -0.01               0.03</a:t>
              </a:r>
            </a:p>
            <a:p>
              <a:r>
                <a:rPr lang="en-US" sz="900" dirty="0" err="1"/>
                <a:t>total_charges</a:t>
              </a:r>
              <a:r>
                <a:rPr lang="en-US" sz="900" dirty="0"/>
                <a:t>                     0.02            -0.01               0.05</a:t>
              </a:r>
            </a:p>
            <a:p>
              <a:r>
                <a:rPr lang="en-US" sz="900" dirty="0" err="1"/>
                <a:t>customer_support_calls</a:t>
              </a:r>
              <a:r>
                <a:rPr lang="en-US" sz="900" dirty="0"/>
                <a:t>            0.00             0.01              -0.03</a:t>
              </a:r>
            </a:p>
            <a:p>
              <a:r>
                <a:rPr lang="en-US" sz="900" dirty="0"/>
                <a:t>cancelled                           NA               NA                 NA</a:t>
              </a:r>
            </a:p>
            <a:p>
              <a:r>
                <a:rPr lang="en-US" sz="900" dirty="0"/>
                <a:t>X                                   NA               NA                 NA</a:t>
              </a:r>
            </a:p>
            <a:p>
              <a:r>
                <a:rPr lang="en-US" sz="900" dirty="0"/>
                <a:t>                       </a:t>
              </a:r>
              <a:r>
                <a:rPr lang="en-US" sz="900" dirty="0" err="1"/>
                <a:t>voice_mail_plan</a:t>
              </a:r>
              <a:r>
                <a:rPr lang="en-US" sz="900" dirty="0"/>
                <a:t> </a:t>
              </a:r>
              <a:r>
                <a:rPr lang="en-US" sz="900" dirty="0" err="1"/>
                <a:t>number_vmail_messages</a:t>
              </a:r>
              <a:r>
                <a:rPr lang="en-US" sz="900" dirty="0"/>
                <a:t> </a:t>
              </a:r>
              <a:r>
                <a:rPr lang="en-US" sz="900" dirty="0" err="1"/>
                <a:t>total_day_calls</a:t>
              </a:r>
              <a:endParaRPr lang="en-US" sz="900" dirty="0"/>
            </a:p>
            <a:p>
              <a:r>
                <a:rPr lang="en-US" sz="900" dirty="0"/>
                <a:t>X...</a:t>
              </a:r>
              <a:r>
                <a:rPr lang="en-US" sz="900" dirty="0" err="1"/>
                <a:t>customer_id</a:t>
              </a:r>
              <a:r>
                <a:rPr lang="en-US" sz="900" dirty="0"/>
                <a:t>                   0.02                  0.03           -0.02</a:t>
              </a:r>
            </a:p>
            <a:p>
              <a:r>
                <a:rPr lang="en-US" sz="900" dirty="0" err="1"/>
                <a:t>account_age_days</a:t>
              </a:r>
              <a:r>
                <a:rPr lang="en-US" sz="900" dirty="0"/>
                <a:t>                 -0.01                 -0.02            0.03</a:t>
              </a:r>
            </a:p>
            <a:p>
              <a:r>
                <a:rPr lang="en-US" sz="900" dirty="0" err="1"/>
                <a:t>international_plan</a:t>
              </a:r>
              <a:r>
                <a:rPr lang="en-US" sz="900" dirty="0"/>
                <a:t>                0.00                  0.01            0.00</a:t>
              </a:r>
            </a:p>
            <a:p>
              <a:r>
                <a:rPr lang="en-US" sz="900" dirty="0" err="1"/>
                <a:t>voice_mail_plan</a:t>
              </a:r>
              <a:r>
                <a:rPr lang="en-US" sz="900" dirty="0"/>
                <a:t>                   1.00                  0.96           -0.01</a:t>
              </a:r>
            </a:p>
            <a:p>
              <a:r>
                <a:rPr lang="en-US" sz="900" dirty="0" err="1"/>
                <a:t>number_vmail_messages</a:t>
              </a:r>
              <a:r>
                <a:rPr lang="en-US" sz="900" dirty="0"/>
                <a:t>             0.96                  1.00            0.00</a:t>
              </a:r>
            </a:p>
            <a:p>
              <a:r>
                <a:rPr lang="en-US" sz="900" dirty="0" err="1"/>
                <a:t>total_day_calls</a:t>
              </a:r>
              <a:r>
                <a:rPr lang="en-US" sz="900" dirty="0"/>
                <a:t>                  -0.01                  0.00            1.00</a:t>
              </a:r>
            </a:p>
            <a:p>
              <a:r>
                <a:rPr lang="en-US" sz="900" dirty="0" err="1"/>
                <a:t>total_eve_calls</a:t>
              </a:r>
              <a:r>
                <a:rPr lang="en-US" sz="900" dirty="0"/>
                <a:t>                  -0.01                 -0.01            0.00</a:t>
              </a:r>
            </a:p>
            <a:p>
              <a:r>
                <a:rPr lang="en-US" sz="900" dirty="0" err="1"/>
                <a:t>total_night_calls</a:t>
              </a:r>
              <a:r>
                <a:rPr lang="en-US" sz="900" dirty="0"/>
                <a:t>                 0.01                  0.01           -0.02</a:t>
              </a:r>
            </a:p>
            <a:p>
              <a:r>
                <a:rPr lang="en-US" sz="900" dirty="0" err="1"/>
                <a:t>total_intl_calls</a:t>
              </a:r>
              <a:r>
                <a:rPr lang="en-US" sz="900" dirty="0"/>
                <a:t>                  0.00                  0.01            0.01</a:t>
              </a:r>
            </a:p>
            <a:p>
              <a:r>
                <a:rPr lang="en-US" sz="900" dirty="0" err="1"/>
                <a:t>total_minutes</a:t>
              </a:r>
              <a:r>
                <a:rPr lang="en-US" sz="900" dirty="0"/>
                <a:t>                     0.02                  0.02            0.01</a:t>
              </a:r>
            </a:p>
            <a:p>
              <a:r>
                <a:rPr lang="en-US" sz="900" dirty="0" err="1"/>
                <a:t>total_charges</a:t>
              </a:r>
              <a:r>
                <a:rPr lang="en-US" sz="900" dirty="0"/>
                <a:t>                     0.01                  0.02            0.01</a:t>
              </a:r>
            </a:p>
            <a:p>
              <a:r>
                <a:rPr lang="en-US" sz="900" dirty="0" err="1"/>
                <a:t>customer_support_calls</a:t>
              </a:r>
              <a:r>
                <a:rPr lang="en-US" sz="900" dirty="0"/>
                <a:t>           -0.02                 -0.01           -0.02</a:t>
              </a:r>
            </a:p>
            <a:p>
              <a:r>
                <a:rPr lang="en-US" sz="900" dirty="0"/>
                <a:t>cancelled                           NA                    NA              NA</a:t>
              </a:r>
            </a:p>
            <a:p>
              <a:r>
                <a:rPr lang="en-US" sz="900" dirty="0"/>
                <a:t>X                                   NA                    NA              NA</a:t>
              </a:r>
            </a:p>
            <a:p>
              <a:r>
                <a:rPr lang="en-US" sz="900" dirty="0"/>
                <a:t>                       </a:t>
              </a:r>
              <a:r>
                <a:rPr lang="en-US" sz="900" dirty="0" err="1"/>
                <a:t>total_eve_calls</a:t>
              </a:r>
              <a:r>
                <a:rPr lang="en-US" sz="900" dirty="0"/>
                <a:t> </a:t>
              </a:r>
              <a:r>
                <a:rPr lang="en-US" sz="900" dirty="0" err="1"/>
                <a:t>total_night_calls</a:t>
              </a:r>
              <a:r>
                <a:rPr lang="en-US" sz="900" dirty="0"/>
                <a:t> </a:t>
              </a:r>
              <a:r>
                <a:rPr lang="en-US" sz="900" dirty="0" err="1"/>
                <a:t>total_intl_calls</a:t>
              </a:r>
              <a:endParaRPr lang="en-US" sz="900" dirty="0"/>
            </a:p>
            <a:p>
              <a:r>
                <a:rPr lang="en-US" sz="900" dirty="0"/>
                <a:t>X...</a:t>
              </a:r>
              <a:r>
                <a:rPr lang="en-US" sz="900" dirty="0" err="1"/>
                <a:t>customer_id</a:t>
              </a:r>
              <a:r>
                <a:rPr lang="en-US" sz="900" dirty="0"/>
                <a:t>                   0.00             -0.02             0.02</a:t>
              </a:r>
            </a:p>
            <a:p>
              <a:r>
                <a:rPr lang="en-US" sz="900" dirty="0" err="1"/>
                <a:t>account_age_days</a:t>
              </a:r>
              <a:r>
                <a:rPr lang="en-US" sz="900" dirty="0"/>
                <a:t>                 -0.01              0.01             0.02</a:t>
              </a:r>
            </a:p>
            <a:p>
              <a:r>
                <a:rPr lang="en-US" sz="900" dirty="0" err="1"/>
                <a:t>international_plan</a:t>
              </a:r>
              <a:r>
                <a:rPr lang="en-US" sz="900" dirty="0"/>
                <a:t>                0.01              0.02             0.02</a:t>
              </a:r>
            </a:p>
            <a:p>
              <a:r>
                <a:rPr lang="en-US" sz="900" dirty="0" err="1"/>
                <a:t>voice_mail_plan</a:t>
              </a:r>
              <a:r>
                <a:rPr lang="en-US" sz="900" dirty="0"/>
                <a:t>                  -0.01              0.01             0.00</a:t>
              </a:r>
            </a:p>
            <a:p>
              <a:r>
                <a:rPr lang="en-US" sz="900" dirty="0" err="1"/>
                <a:t>number_vmail_messages</a:t>
              </a:r>
              <a:r>
                <a:rPr lang="en-US" sz="900" dirty="0"/>
                <a:t>            -0.01              0.01             0.01</a:t>
              </a:r>
            </a:p>
            <a:p>
              <a:r>
                <a:rPr lang="en-US" sz="900" dirty="0" err="1"/>
                <a:t>total_day_calls</a:t>
              </a:r>
              <a:r>
                <a:rPr lang="en-US" sz="900" dirty="0"/>
                <a:t>                   0.00             -0.02             0.01</a:t>
              </a:r>
            </a:p>
            <a:p>
              <a:r>
                <a:rPr lang="en-US" sz="900" dirty="0" err="1"/>
                <a:t>total_eve_calls</a:t>
              </a:r>
              <a:r>
                <a:rPr lang="en-US" sz="900" dirty="0"/>
                <a:t>                   1.00              0.01             0.02</a:t>
              </a:r>
            </a:p>
            <a:p>
              <a:r>
                <a:rPr lang="en-US" sz="900" dirty="0" err="1"/>
                <a:t>total_night_calls</a:t>
              </a:r>
              <a:r>
                <a:rPr lang="en-US" sz="900" dirty="0"/>
                <a:t>                 0.01              1.00             0.00</a:t>
              </a:r>
            </a:p>
            <a:p>
              <a:r>
                <a:rPr lang="en-US" sz="900" dirty="0" err="1"/>
                <a:t>total_intl_calls</a:t>
              </a:r>
              <a:r>
                <a:rPr lang="en-US" sz="900" dirty="0"/>
                <a:t>                  0.02              0.00             1.00</a:t>
              </a:r>
            </a:p>
            <a:p>
              <a:r>
                <a:rPr lang="en-US" sz="900" dirty="0" err="1"/>
                <a:t>total_minutes</a:t>
              </a:r>
              <a:r>
                <a:rPr lang="en-US" sz="900" dirty="0"/>
                <a:t>                     0.01              0.03             0.00</a:t>
              </a:r>
            </a:p>
            <a:p>
              <a:r>
                <a:rPr lang="en-US" sz="900" dirty="0" err="1"/>
                <a:t>total_charges</a:t>
              </a:r>
              <a:r>
                <a:rPr lang="en-US" sz="900" dirty="0"/>
                <a:t>                     0.02              0.03             0.01</a:t>
              </a:r>
            </a:p>
            <a:p>
              <a:r>
                <a:rPr lang="en-US" sz="900" dirty="0" err="1"/>
                <a:t>customer_support_calls</a:t>
              </a:r>
              <a:r>
                <a:rPr lang="en-US" sz="900" dirty="0"/>
                <a:t>            0.01             -0.02            -0.02</a:t>
              </a:r>
            </a:p>
            <a:p>
              <a:r>
                <a:rPr lang="en-US" sz="900" dirty="0"/>
                <a:t>cancelled                           NA                NA               NA</a:t>
              </a:r>
            </a:p>
            <a:p>
              <a:r>
                <a:rPr lang="en-US" sz="900" dirty="0"/>
                <a:t>X                                   NA                NA               NA</a:t>
              </a:r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endParaRPr lang="en-US" sz="900" dirty="0"/>
            </a:p>
            <a:p>
              <a:r>
                <a:rPr lang="en-US" sz="900" dirty="0"/>
                <a:t>                       </a:t>
              </a:r>
              <a:r>
                <a:rPr lang="en-US" sz="900" dirty="0" err="1"/>
                <a:t>total_minutes</a:t>
              </a:r>
              <a:r>
                <a:rPr lang="en-US" sz="900" dirty="0"/>
                <a:t> </a:t>
              </a:r>
              <a:r>
                <a:rPr lang="en-US" sz="900" dirty="0" err="1"/>
                <a:t>total_charges</a:t>
              </a:r>
              <a:r>
                <a:rPr lang="en-US" sz="900" dirty="0"/>
                <a:t> </a:t>
              </a:r>
              <a:r>
                <a:rPr lang="en-US" sz="900" dirty="0" err="1"/>
                <a:t>customer_support_calls</a:t>
              </a:r>
              <a:endParaRPr lang="en-US" sz="900" dirty="0"/>
            </a:p>
            <a:p>
              <a:r>
                <a:rPr lang="en-US" sz="900" dirty="0"/>
                <a:t>X...</a:t>
              </a:r>
              <a:r>
                <a:rPr lang="en-US" sz="900" dirty="0" err="1"/>
                <a:t>customer_id</a:t>
              </a:r>
              <a:r>
                <a:rPr lang="en-US" sz="900" dirty="0"/>
                <a:t>                 0.01          0.02                   0.00</a:t>
              </a:r>
            </a:p>
            <a:p>
              <a:r>
                <a:rPr lang="en-US" sz="900" dirty="0" err="1"/>
                <a:t>account_age_days</a:t>
              </a:r>
              <a:r>
                <a:rPr lang="en-US" sz="900" dirty="0"/>
                <a:t>               -0.01         -0.01                   0.01</a:t>
              </a:r>
            </a:p>
            <a:p>
              <a:r>
                <a:rPr lang="en-US" sz="900" dirty="0" err="1"/>
                <a:t>international_plan</a:t>
              </a:r>
              <a:r>
                <a:rPr lang="en-US" sz="900" dirty="0"/>
                <a:t>              0.03          0.05                  -0.03</a:t>
              </a:r>
            </a:p>
            <a:p>
              <a:r>
                <a:rPr lang="en-US" sz="900" dirty="0" err="1"/>
                <a:t>voice_mail_plan</a:t>
              </a:r>
              <a:r>
                <a:rPr lang="en-US" sz="900" dirty="0"/>
                <a:t>                 0.02          0.01                  -0.02</a:t>
              </a:r>
            </a:p>
            <a:p>
              <a:r>
                <a:rPr lang="en-US" sz="900" dirty="0" err="1"/>
                <a:t>number_vmail_messages</a:t>
              </a:r>
              <a:r>
                <a:rPr lang="en-US" sz="900" dirty="0"/>
                <a:t>           0.02          0.02                  -0.01</a:t>
              </a:r>
            </a:p>
            <a:p>
              <a:r>
                <a:rPr lang="en-US" sz="900" dirty="0" err="1"/>
                <a:t>total_day_calls</a:t>
              </a:r>
              <a:r>
                <a:rPr lang="en-US" sz="900" dirty="0"/>
                <a:t>                 0.01          0.01                  -0.02</a:t>
              </a:r>
            </a:p>
            <a:p>
              <a:r>
                <a:rPr lang="en-US" sz="900" dirty="0" err="1"/>
                <a:t>total_eve_calls</a:t>
              </a:r>
              <a:r>
                <a:rPr lang="en-US" sz="900" dirty="0"/>
                <a:t>                 0.01          0.02                   0.01</a:t>
              </a:r>
            </a:p>
            <a:p>
              <a:r>
                <a:rPr lang="en-US" sz="900" dirty="0" err="1"/>
                <a:t>total_night_calls</a:t>
              </a:r>
              <a:r>
                <a:rPr lang="en-US" sz="900" dirty="0"/>
                <a:t>               0.03          0.03                  -0.02</a:t>
              </a:r>
            </a:p>
            <a:p>
              <a:r>
                <a:rPr lang="en-US" sz="900" dirty="0" err="1"/>
                <a:t>total_intl_calls</a:t>
              </a:r>
              <a:r>
                <a:rPr lang="en-US" sz="900" dirty="0"/>
                <a:t>                0.00          0.01                  -0.02</a:t>
              </a:r>
            </a:p>
            <a:p>
              <a:r>
                <a:rPr lang="en-US" sz="900" dirty="0" err="1"/>
                <a:t>total_minutes</a:t>
              </a:r>
              <a:r>
                <a:rPr lang="en-US" sz="900" dirty="0"/>
                <a:t>                   1.00          0.89                  -0.03</a:t>
              </a:r>
            </a:p>
            <a:p>
              <a:r>
                <a:rPr lang="en-US" sz="900" dirty="0" err="1"/>
                <a:t>total_charges</a:t>
              </a:r>
              <a:r>
                <a:rPr lang="en-US" sz="900" dirty="0"/>
                <a:t>                   0.89          1.00                  -0.02</a:t>
              </a:r>
            </a:p>
            <a:p>
              <a:r>
                <a:rPr lang="en-US" sz="900" dirty="0" err="1"/>
                <a:t>customer_support_calls</a:t>
              </a:r>
              <a:r>
                <a:rPr lang="en-US" sz="900" dirty="0"/>
                <a:t>         -0.03         -0.02                   1.00</a:t>
              </a:r>
            </a:p>
            <a:p>
              <a:r>
                <a:rPr lang="en-US" sz="900" dirty="0"/>
                <a:t>cancelled                         NA            NA                     NA</a:t>
              </a:r>
            </a:p>
            <a:p>
              <a:r>
                <a:rPr lang="en-US" sz="900" dirty="0"/>
                <a:t>X                                 NA            NA                     NA</a:t>
              </a:r>
            </a:p>
            <a:p>
              <a:r>
                <a:rPr lang="en-US" sz="900" dirty="0"/>
                <a:t>                       cancelled  X</a:t>
              </a:r>
            </a:p>
            <a:p>
              <a:r>
                <a:rPr lang="en-US" sz="900" dirty="0"/>
                <a:t>X...</a:t>
              </a:r>
              <a:r>
                <a:rPr lang="en-US" sz="900" dirty="0" err="1"/>
                <a:t>customer_id</a:t>
              </a:r>
              <a:r>
                <a:rPr lang="en-US" sz="900" dirty="0"/>
                <a:t>               NA NA</a:t>
              </a:r>
            </a:p>
            <a:p>
              <a:r>
                <a:rPr lang="en-US" sz="900" dirty="0" err="1"/>
                <a:t>account_age_days</a:t>
              </a:r>
              <a:r>
                <a:rPr lang="en-US" sz="900" dirty="0"/>
                <a:t>              NA NA</a:t>
              </a:r>
            </a:p>
            <a:p>
              <a:r>
                <a:rPr lang="en-US" sz="900" dirty="0" err="1"/>
                <a:t>international_plan</a:t>
              </a:r>
              <a:r>
                <a:rPr lang="en-US" sz="900" dirty="0"/>
                <a:t>            NA NA</a:t>
              </a:r>
            </a:p>
            <a:p>
              <a:r>
                <a:rPr lang="en-US" sz="900" dirty="0" err="1"/>
                <a:t>voice_mail_plan</a:t>
              </a:r>
              <a:r>
                <a:rPr lang="en-US" sz="900" dirty="0"/>
                <a:t>               NA NA</a:t>
              </a:r>
            </a:p>
            <a:p>
              <a:r>
                <a:rPr lang="en-US" sz="900" dirty="0" err="1"/>
                <a:t>number_vmail_messages</a:t>
              </a:r>
              <a:r>
                <a:rPr lang="en-US" sz="900" dirty="0"/>
                <a:t>         NA NA</a:t>
              </a:r>
            </a:p>
            <a:p>
              <a:r>
                <a:rPr lang="en-US" sz="900" dirty="0" err="1"/>
                <a:t>total_day_calls</a:t>
              </a:r>
              <a:r>
                <a:rPr lang="en-US" sz="900" dirty="0"/>
                <a:t>               NA NA</a:t>
              </a:r>
            </a:p>
            <a:p>
              <a:r>
                <a:rPr lang="en-US" sz="900" dirty="0" err="1"/>
                <a:t>total_eve_calls</a:t>
              </a:r>
              <a:r>
                <a:rPr lang="en-US" sz="900" dirty="0"/>
                <a:t>               NA NA</a:t>
              </a:r>
            </a:p>
            <a:p>
              <a:r>
                <a:rPr lang="en-US" sz="900" dirty="0" err="1"/>
                <a:t>total_night_calls</a:t>
              </a:r>
              <a:r>
                <a:rPr lang="en-US" sz="900" dirty="0"/>
                <a:t>             NA NA</a:t>
              </a:r>
            </a:p>
            <a:p>
              <a:r>
                <a:rPr lang="en-US" sz="900" dirty="0" err="1"/>
                <a:t>total_intl_calls</a:t>
              </a:r>
              <a:r>
                <a:rPr lang="en-US" sz="900" dirty="0"/>
                <a:t>              NA NA</a:t>
              </a:r>
            </a:p>
            <a:p>
              <a:r>
                <a:rPr lang="en-US" sz="900" dirty="0" err="1"/>
                <a:t>total_minutes</a:t>
              </a:r>
              <a:r>
                <a:rPr lang="en-US" sz="900" dirty="0"/>
                <a:t>                 NA NA</a:t>
              </a:r>
            </a:p>
            <a:p>
              <a:r>
                <a:rPr lang="en-US" sz="900" dirty="0" err="1"/>
                <a:t>total_charges</a:t>
              </a:r>
              <a:r>
                <a:rPr lang="en-US" sz="900" dirty="0"/>
                <a:t>                 NA NA</a:t>
              </a:r>
            </a:p>
            <a:p>
              <a:r>
                <a:rPr lang="en-US" sz="900" dirty="0" err="1"/>
                <a:t>customer_support_calls</a:t>
              </a:r>
              <a:r>
                <a:rPr lang="en-US" sz="900" dirty="0"/>
                <a:t>        NA NA</a:t>
              </a:r>
            </a:p>
            <a:p>
              <a:r>
                <a:rPr lang="en-US" sz="900" dirty="0"/>
                <a:t>cancelled                      1 NA</a:t>
              </a:r>
            </a:p>
            <a:p>
              <a:r>
                <a:rPr lang="en-US" sz="900" dirty="0"/>
                <a:t>X                             NA  1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FF576F2-2A7E-384A-83E8-85A58BC9A7A4}"/>
              </a:ext>
            </a:extLst>
          </p:cNvPr>
          <p:cNvSpPr/>
          <p:nvPr/>
        </p:nvSpPr>
        <p:spPr>
          <a:xfrm rot="16200000">
            <a:off x="-2704562" y="3271236"/>
            <a:ext cx="6503834" cy="42500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venir Book" panose="02000503020000020003" pitchFamily="2" charset="0"/>
              </a:rPr>
              <a:t>Exploratory</a:t>
            </a:r>
            <a:r>
              <a:rPr lang="zh-CN" altLang="en-US" dirty="0">
                <a:latin typeface="Avenir Book" panose="02000503020000020003" pitchFamily="2" charset="0"/>
              </a:rPr>
              <a:t> </a:t>
            </a:r>
            <a:r>
              <a:rPr lang="en-US" altLang="zh-CN" dirty="0">
                <a:latin typeface="Avenir Book" panose="02000503020000020003" pitchFamily="2" charset="0"/>
              </a:rPr>
              <a:t>Summary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6CC041-EE1A-4A47-A0DF-194985EDEF6B}"/>
              </a:ext>
            </a:extLst>
          </p:cNvPr>
          <p:cNvSpPr/>
          <p:nvPr/>
        </p:nvSpPr>
        <p:spPr>
          <a:xfrm>
            <a:off x="1146219" y="231820"/>
            <a:ext cx="9427336" cy="16989266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r>
              <a:rPr lang="en-US" sz="900" dirty="0"/>
              <a:t>Start:  AIC=1709.62</a:t>
            </a:r>
          </a:p>
          <a:p>
            <a:r>
              <a:rPr lang="en-US" sz="900" dirty="0"/>
              <a:t>cancelled ~ 1</a:t>
            </a:r>
          </a:p>
          <a:p>
            <a:endParaRPr lang="en-US" sz="900" dirty="0"/>
          </a:p>
          <a:p>
            <a:r>
              <a:rPr lang="en-US" sz="900" dirty="0"/>
              <a:t>                         Df Deviance    AIC</a:t>
            </a:r>
          </a:p>
          <a:p>
            <a:r>
              <a:rPr lang="en-US" sz="900" dirty="0"/>
              <a:t>+ </a:t>
            </a:r>
            <a:r>
              <a:rPr lang="en-US" sz="900" dirty="0" err="1"/>
              <a:t>international_plan</a:t>
            </a:r>
            <a:r>
              <a:rPr lang="en-US" sz="900" dirty="0"/>
              <a:t>      1   261.94 1561.9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total_charges</a:t>
            </a:r>
            <a:r>
              <a:rPr lang="en-US" sz="900" dirty="0"/>
              <a:t>           1   264.92 1587.0</a:t>
            </a:r>
          </a:p>
          <a:p>
            <a:r>
              <a:rPr lang="en-US" sz="900" dirty="0"/>
              <a:t>+ </a:t>
            </a:r>
            <a:r>
              <a:rPr lang="en-US" sz="900" dirty="0" err="1"/>
              <a:t>customer_support_calls</a:t>
            </a:r>
            <a:r>
              <a:rPr lang="en-US" sz="900" dirty="0"/>
              <a:t>  1   265.26 1589.9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total_minutes</a:t>
            </a:r>
            <a:r>
              <a:rPr lang="en-US" sz="900" dirty="0"/>
              <a:t>           1   268.80 1619.3</a:t>
            </a:r>
          </a:p>
          <a:p>
            <a:r>
              <a:rPr lang="en-US" sz="900" dirty="0"/>
              <a:t>+ </a:t>
            </a:r>
            <a:r>
              <a:rPr lang="en-US" sz="900" dirty="0" err="1"/>
              <a:t>voice_mail_plan</a:t>
            </a:r>
            <a:r>
              <a:rPr lang="en-US" sz="900" dirty="0"/>
              <a:t>         1   276.73 1683.8</a:t>
            </a:r>
          </a:p>
          <a:p>
            <a:r>
              <a:rPr lang="en-US" sz="900" dirty="0"/>
              <a:t>+ </a:t>
            </a:r>
            <a:r>
              <a:rPr lang="en-US" sz="900" dirty="0" err="1"/>
              <a:t>number_vmail_messages</a:t>
            </a:r>
            <a:r>
              <a:rPr lang="en-US" sz="900" dirty="0"/>
              <a:t>   1   277.81 1692.4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total_intl_calls</a:t>
            </a:r>
            <a:r>
              <a:rPr lang="en-US" sz="900" dirty="0"/>
              <a:t>        1   279.35 1704.7</a:t>
            </a:r>
          </a:p>
          <a:p>
            <a:r>
              <a:rPr lang="en-US" sz="900" dirty="0"/>
              <a:t>+ </a:t>
            </a:r>
            <a:r>
              <a:rPr lang="en-US" sz="900" dirty="0" err="1"/>
              <a:t>account_age_days</a:t>
            </a:r>
            <a:r>
              <a:rPr lang="en-US" sz="900" dirty="0"/>
              <a:t>        1   279.82 1708.4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total_day_calls</a:t>
            </a:r>
            <a:r>
              <a:rPr lang="en-US" sz="900" dirty="0"/>
              <a:t>         1   279.97 1709.6</a:t>
            </a:r>
          </a:p>
          <a:p>
            <a:r>
              <a:rPr lang="en-US" sz="900" dirty="0"/>
              <a:t>&lt;none&gt;                        280.22 1709.6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total_eve_calls</a:t>
            </a:r>
            <a:r>
              <a:rPr lang="en-US" sz="900" dirty="0"/>
              <a:t>         1   280.01 1709.9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total_night_calls</a:t>
            </a:r>
            <a:r>
              <a:rPr lang="en-US" sz="900" dirty="0"/>
              <a:t>       1   280.05 1710.2</a:t>
            </a:r>
          </a:p>
          <a:p>
            <a:endParaRPr lang="en-US" sz="900" dirty="0"/>
          </a:p>
          <a:p>
            <a:r>
              <a:rPr lang="en-US" sz="900" dirty="0"/>
              <a:t>Step:  AIC=1561.91</a:t>
            </a:r>
          </a:p>
          <a:p>
            <a:r>
              <a:rPr lang="en-US" sz="900" dirty="0"/>
              <a:t>cancelled ~ </a:t>
            </a:r>
            <a:r>
              <a:rPr lang="en-US" sz="900" dirty="0" err="1"/>
              <a:t>international_plan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                     Df Deviance    AIC</a:t>
            </a:r>
          </a:p>
          <a:p>
            <a:r>
              <a:rPr lang="en-US" sz="900" dirty="0"/>
              <a:t>+ </a:t>
            </a:r>
            <a:r>
              <a:rPr lang="en-US" sz="900" dirty="0" err="1"/>
              <a:t>customer_support_calls</a:t>
            </a:r>
            <a:r>
              <a:rPr lang="en-US" sz="900" dirty="0"/>
              <a:t>  1   246.30 1427.3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total_charges</a:t>
            </a:r>
            <a:r>
              <a:rPr lang="en-US" sz="900" dirty="0"/>
              <a:t>           1   247.60 1439.0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total_minutes</a:t>
            </a:r>
            <a:r>
              <a:rPr lang="en-US" sz="900" dirty="0"/>
              <a:t>           1   250.69 1466.5</a:t>
            </a:r>
          </a:p>
          <a:p>
            <a:r>
              <a:rPr lang="en-US" sz="900" dirty="0"/>
              <a:t>+ </a:t>
            </a:r>
            <a:r>
              <a:rPr lang="en-US" sz="900" dirty="0" err="1"/>
              <a:t>voice_mail_plan</a:t>
            </a:r>
            <a:r>
              <a:rPr lang="en-US" sz="900" dirty="0"/>
              <a:t>         1   258.58 1535.3</a:t>
            </a:r>
          </a:p>
          <a:p>
            <a:r>
              <a:rPr lang="en-US" sz="900" dirty="0"/>
              <a:t>+ </a:t>
            </a:r>
            <a:r>
              <a:rPr lang="en-US" sz="900" dirty="0" err="1"/>
              <a:t>number_vmail_messages</a:t>
            </a:r>
            <a:r>
              <a:rPr lang="en-US" sz="900" dirty="0"/>
              <a:t>   1   259.52 1543.3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total_intl_calls</a:t>
            </a:r>
            <a:r>
              <a:rPr lang="en-US" sz="900" dirty="0"/>
              <a:t>        1   260.82 1554.4</a:t>
            </a:r>
          </a:p>
          <a:p>
            <a:r>
              <a:rPr lang="en-US" sz="900" dirty="0"/>
              <a:t>+ </a:t>
            </a:r>
            <a:r>
              <a:rPr lang="en-US" sz="900" dirty="0" err="1"/>
              <a:t>account_age_days</a:t>
            </a:r>
            <a:r>
              <a:rPr lang="en-US" sz="900" dirty="0"/>
              <a:t>        1   261.51 1560.3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total_day_calls</a:t>
            </a:r>
            <a:r>
              <a:rPr lang="en-US" sz="900" dirty="0"/>
              <a:t>         1   261.69 1561.8</a:t>
            </a:r>
          </a:p>
          <a:p>
            <a:r>
              <a:rPr lang="en-US" sz="900" dirty="0"/>
              <a:t>&lt;none&gt;                        261.94 1561.9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total_eve_calls</a:t>
            </a:r>
            <a:r>
              <a:rPr lang="en-US" sz="900" dirty="0"/>
              <a:t>         1   261.79 1562.6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total_night_calls</a:t>
            </a:r>
            <a:r>
              <a:rPr lang="en-US" sz="900" dirty="0"/>
              <a:t>       1   261.84 1563.1</a:t>
            </a:r>
          </a:p>
          <a:p>
            <a:endParaRPr lang="en-US" sz="900" dirty="0"/>
          </a:p>
          <a:p>
            <a:r>
              <a:rPr lang="en-US" sz="900" dirty="0"/>
              <a:t>Step:  AIC=1427.28</a:t>
            </a:r>
          </a:p>
          <a:p>
            <a:r>
              <a:rPr lang="en-US" sz="900" dirty="0"/>
              <a:t>cancelled ~ </a:t>
            </a:r>
            <a:r>
              <a:rPr lang="en-US" sz="900" dirty="0" err="1"/>
              <a:t>international_plan</a:t>
            </a:r>
            <a:r>
              <a:rPr lang="en-US" sz="900" dirty="0"/>
              <a:t> + </a:t>
            </a:r>
            <a:r>
              <a:rPr lang="en-US" sz="900" dirty="0" err="1"/>
              <a:t>customer_support_calls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                    Df Deviance    AIC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total_charges</a:t>
            </a:r>
            <a:r>
              <a:rPr lang="en-US" sz="900" dirty="0"/>
              <a:t>          1   231.33 1290.2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total_minutes</a:t>
            </a:r>
            <a:r>
              <a:rPr lang="en-US" sz="900" dirty="0"/>
              <a:t>          1   234.40 1319.4</a:t>
            </a:r>
          </a:p>
          <a:p>
            <a:r>
              <a:rPr lang="en-US" sz="900" dirty="0"/>
              <a:t>+ </a:t>
            </a:r>
            <a:r>
              <a:rPr lang="en-US" sz="900" dirty="0" err="1"/>
              <a:t>voice_mail_plan</a:t>
            </a:r>
            <a:r>
              <a:rPr lang="en-US" sz="900" dirty="0"/>
              <a:t>        1   242.98 1399.2</a:t>
            </a:r>
          </a:p>
          <a:p>
            <a:r>
              <a:rPr lang="en-US" sz="900" dirty="0"/>
              <a:t>+ </a:t>
            </a:r>
            <a:r>
              <a:rPr lang="en-US" sz="900" dirty="0" err="1"/>
              <a:t>number_vmail_messages</a:t>
            </a:r>
            <a:r>
              <a:rPr lang="en-US" sz="900" dirty="0"/>
              <a:t>  1   243.84 1407.0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total_intl_calls</a:t>
            </a:r>
            <a:r>
              <a:rPr lang="en-US" sz="900" dirty="0"/>
              <a:t>       1   245.34 1420.7</a:t>
            </a:r>
          </a:p>
          <a:p>
            <a:r>
              <a:rPr lang="en-US" sz="900" dirty="0"/>
              <a:t>+ </a:t>
            </a:r>
            <a:r>
              <a:rPr lang="en-US" sz="900" dirty="0" err="1"/>
              <a:t>account_age_days</a:t>
            </a:r>
            <a:r>
              <a:rPr lang="en-US" sz="900" dirty="0"/>
              <a:t>       1   245.86 1425.3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total_day_calls</a:t>
            </a:r>
            <a:r>
              <a:rPr lang="en-US" sz="900" dirty="0"/>
              <a:t>        1   246.00 1426.6</a:t>
            </a:r>
          </a:p>
          <a:p>
            <a:r>
              <a:rPr lang="en-US" sz="900" dirty="0"/>
              <a:t>&lt;none&gt;                       246.30 1427.3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total_eve_calls</a:t>
            </a:r>
            <a:r>
              <a:rPr lang="en-US" sz="900" dirty="0"/>
              <a:t>        1   246.15 1428.0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total_night_calls</a:t>
            </a:r>
            <a:r>
              <a:rPr lang="en-US" sz="900" dirty="0"/>
              <a:t>      1   246.16 1428.1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Step:  AIC=1290.17</a:t>
            </a:r>
          </a:p>
          <a:p>
            <a:r>
              <a:rPr lang="en-US" sz="900" dirty="0"/>
              <a:t>cancelled ~ </a:t>
            </a:r>
            <a:r>
              <a:rPr lang="en-US" sz="900" dirty="0" err="1"/>
              <a:t>international_plan</a:t>
            </a:r>
            <a:r>
              <a:rPr lang="en-US" sz="900" dirty="0"/>
              <a:t> + </a:t>
            </a:r>
            <a:r>
              <a:rPr lang="en-US" sz="900" dirty="0" err="1"/>
              <a:t>customer_support_calls</a:t>
            </a:r>
            <a:r>
              <a:rPr lang="en-US" sz="900" dirty="0"/>
              <a:t> + </a:t>
            </a:r>
            <a:r>
              <a:rPr lang="en-US" sz="900" dirty="0" err="1"/>
              <a:t>total_charges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                    Df Deviance    AIC</a:t>
            </a:r>
          </a:p>
          <a:p>
            <a:r>
              <a:rPr lang="en-US" sz="900" dirty="0"/>
              <a:t>+ </a:t>
            </a:r>
            <a:r>
              <a:rPr lang="en-US" sz="900" dirty="0" err="1"/>
              <a:t>voice_mail_plan</a:t>
            </a:r>
            <a:r>
              <a:rPr lang="en-US" sz="900" dirty="0"/>
              <a:t>        1   227.74 1257.5</a:t>
            </a:r>
          </a:p>
          <a:p>
            <a:r>
              <a:rPr lang="en-US" sz="900" dirty="0"/>
              <a:t>+ </a:t>
            </a:r>
            <a:r>
              <a:rPr lang="en-US" sz="900" dirty="0" err="1"/>
              <a:t>number_vmail_messages</a:t>
            </a:r>
            <a:r>
              <a:rPr lang="en-US" sz="900" dirty="0"/>
              <a:t>  1   228.64 1266.2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total_intl_calls</a:t>
            </a:r>
            <a:r>
              <a:rPr lang="en-US" sz="900" dirty="0"/>
              <a:t>       1   230.31 1282.4</a:t>
            </a:r>
          </a:p>
          <a:p>
            <a:r>
              <a:rPr lang="en-US" sz="900" dirty="0"/>
              <a:t>+ </a:t>
            </a:r>
            <a:r>
              <a:rPr lang="en-US" sz="900" dirty="0" err="1"/>
              <a:t>account_age_days</a:t>
            </a:r>
            <a:r>
              <a:rPr lang="en-US" sz="900" dirty="0"/>
              <a:t>       1   230.87 1287.8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total_day_calls</a:t>
            </a:r>
            <a:r>
              <a:rPr lang="en-US" sz="900" dirty="0"/>
              <a:t>        1   231.09 1289.8</a:t>
            </a:r>
          </a:p>
          <a:p>
            <a:r>
              <a:rPr lang="en-US" sz="900" dirty="0"/>
              <a:t>&lt;none&gt;                       231.33 1290.2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total_eve_calls</a:t>
            </a:r>
            <a:r>
              <a:rPr lang="en-US" sz="900" dirty="0"/>
              <a:t>        1   231.23 1291.2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total_night_calls</a:t>
            </a:r>
            <a:r>
              <a:rPr lang="en-US" sz="900" dirty="0"/>
              <a:t>      1   231.31 1292.0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total_minutes</a:t>
            </a:r>
            <a:r>
              <a:rPr lang="en-US" sz="900" dirty="0"/>
              <a:t>          1   231.33 1292.2</a:t>
            </a:r>
          </a:p>
          <a:p>
            <a:endParaRPr lang="en-US" sz="900" dirty="0"/>
          </a:p>
          <a:p>
            <a:r>
              <a:rPr lang="en-US" sz="900" dirty="0"/>
              <a:t>Step:  AIC=1257.47</a:t>
            </a:r>
          </a:p>
          <a:p>
            <a:r>
              <a:rPr lang="en-US" sz="900" dirty="0"/>
              <a:t>cancelled ~ </a:t>
            </a:r>
            <a:r>
              <a:rPr lang="en-US" sz="900" dirty="0" err="1"/>
              <a:t>international_plan</a:t>
            </a:r>
            <a:r>
              <a:rPr lang="en-US" sz="900" dirty="0"/>
              <a:t> + </a:t>
            </a:r>
            <a:r>
              <a:rPr lang="en-US" sz="900" dirty="0" err="1"/>
              <a:t>customer_support_calls</a:t>
            </a:r>
            <a:r>
              <a:rPr lang="en-US" sz="900" dirty="0"/>
              <a:t> + </a:t>
            </a:r>
            <a:r>
              <a:rPr lang="en-US" sz="900" dirty="0" err="1"/>
              <a:t>total_charges</a:t>
            </a:r>
            <a:r>
              <a:rPr lang="en-US" sz="900" dirty="0"/>
              <a:t> + 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voice_mail_plan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                    Df Deviance    AIC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total_intl_calls</a:t>
            </a:r>
            <a:r>
              <a:rPr lang="en-US" sz="900" dirty="0"/>
              <a:t>       1   226.76 1249.9</a:t>
            </a:r>
          </a:p>
          <a:p>
            <a:r>
              <a:rPr lang="en-US" sz="900" dirty="0"/>
              <a:t>+ </a:t>
            </a:r>
            <a:r>
              <a:rPr lang="en-US" sz="900" dirty="0" err="1"/>
              <a:t>account_age_days</a:t>
            </a:r>
            <a:r>
              <a:rPr lang="en-US" sz="900" dirty="0"/>
              <a:t>       1   227.28 1254.9</a:t>
            </a:r>
          </a:p>
          <a:p>
            <a:r>
              <a:rPr lang="en-US" sz="900" dirty="0"/>
              <a:t>+ </a:t>
            </a:r>
            <a:r>
              <a:rPr lang="en-US" sz="900" dirty="0" err="1"/>
              <a:t>number_vmail_messages</a:t>
            </a:r>
            <a:r>
              <a:rPr lang="en-US" sz="900" dirty="0"/>
              <a:t>  1   227.41 1256.2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total_day_calls</a:t>
            </a:r>
            <a:r>
              <a:rPr lang="en-US" sz="900" dirty="0"/>
              <a:t>        1   227.51 1257.2</a:t>
            </a:r>
          </a:p>
          <a:p>
            <a:r>
              <a:rPr lang="en-US" sz="900" dirty="0"/>
              <a:t>&lt;none&gt;                       227.74 1257.5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total_eve_calls</a:t>
            </a:r>
            <a:r>
              <a:rPr lang="en-US" sz="900" dirty="0"/>
              <a:t>        1   227.66 1258.7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total_night_calls</a:t>
            </a:r>
            <a:r>
              <a:rPr lang="en-US" sz="900" dirty="0"/>
              <a:t>      1   227.72 1259.3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total_minutes</a:t>
            </a:r>
            <a:r>
              <a:rPr lang="en-US" sz="900" dirty="0"/>
              <a:t>          1   227.74 1259.5</a:t>
            </a:r>
          </a:p>
          <a:p>
            <a:endParaRPr lang="en-US" sz="900" dirty="0"/>
          </a:p>
          <a:p>
            <a:r>
              <a:rPr lang="en-US" sz="900" dirty="0"/>
              <a:t>Step:  AIC=1249.91</a:t>
            </a:r>
          </a:p>
          <a:p>
            <a:r>
              <a:rPr lang="en-US" sz="900" dirty="0"/>
              <a:t>cancelled ~ </a:t>
            </a:r>
            <a:r>
              <a:rPr lang="en-US" sz="900" dirty="0" err="1"/>
              <a:t>international_plan</a:t>
            </a:r>
            <a:r>
              <a:rPr lang="en-US" sz="900" dirty="0"/>
              <a:t> + </a:t>
            </a:r>
            <a:r>
              <a:rPr lang="en-US" sz="900" dirty="0" err="1"/>
              <a:t>customer_support_calls</a:t>
            </a:r>
            <a:r>
              <a:rPr lang="en-US" sz="900" dirty="0"/>
              <a:t> + </a:t>
            </a:r>
            <a:r>
              <a:rPr lang="en-US" sz="900" dirty="0" err="1"/>
              <a:t>total_charges</a:t>
            </a:r>
            <a:r>
              <a:rPr lang="en-US" sz="900" dirty="0"/>
              <a:t> + 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voice_mail_plan</a:t>
            </a:r>
            <a:r>
              <a:rPr lang="en-US" sz="900" dirty="0"/>
              <a:t> + </a:t>
            </a:r>
            <a:r>
              <a:rPr lang="en-US" sz="900" dirty="0" err="1"/>
              <a:t>total_intl_calls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                    Df Deviance    AIC</a:t>
            </a:r>
          </a:p>
          <a:p>
            <a:r>
              <a:rPr lang="en-US" sz="900" dirty="0"/>
              <a:t>+ </a:t>
            </a:r>
            <a:r>
              <a:rPr lang="en-US" sz="900" dirty="0" err="1"/>
              <a:t>account_age_days</a:t>
            </a:r>
            <a:r>
              <a:rPr lang="en-US" sz="900" dirty="0"/>
              <a:t>       1   226.27 1247.1</a:t>
            </a:r>
          </a:p>
          <a:p>
            <a:r>
              <a:rPr lang="en-US" sz="900" dirty="0"/>
              <a:t>+ </a:t>
            </a:r>
            <a:r>
              <a:rPr lang="en-US" sz="900" dirty="0" err="1"/>
              <a:t>number_vmail_messages</a:t>
            </a:r>
            <a:r>
              <a:rPr lang="en-US" sz="900" dirty="0"/>
              <a:t>  1   226.40 1248.3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total_day_calls</a:t>
            </a:r>
            <a:r>
              <a:rPr lang="en-US" sz="900" dirty="0"/>
              <a:t>        1   226.52 1249.6</a:t>
            </a:r>
          </a:p>
          <a:p>
            <a:r>
              <a:rPr lang="en-US" sz="900" dirty="0"/>
              <a:t>&lt;none&gt;                       226.76 1249.9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total_eve_calls</a:t>
            </a:r>
            <a:r>
              <a:rPr lang="en-US" sz="900" dirty="0"/>
              <a:t>        1   226.68 1251.1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total_night_calls</a:t>
            </a:r>
            <a:r>
              <a:rPr lang="en-US" sz="900" dirty="0"/>
              <a:t>      1   226.75 1251.7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total_minutes</a:t>
            </a:r>
            <a:r>
              <a:rPr lang="en-US" sz="900" dirty="0"/>
              <a:t>          1   226.76 1251.9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Step:  AIC=1247.1</a:t>
            </a:r>
          </a:p>
          <a:p>
            <a:r>
              <a:rPr lang="en-US" sz="900" dirty="0"/>
              <a:t>cancelled ~ </a:t>
            </a:r>
            <a:r>
              <a:rPr lang="en-US" sz="900" dirty="0" err="1"/>
              <a:t>international_plan</a:t>
            </a:r>
            <a:r>
              <a:rPr lang="en-US" sz="900" dirty="0"/>
              <a:t> + </a:t>
            </a:r>
            <a:r>
              <a:rPr lang="en-US" sz="900" dirty="0" err="1"/>
              <a:t>customer_support_calls</a:t>
            </a:r>
            <a:r>
              <a:rPr lang="en-US" sz="900" dirty="0"/>
              <a:t> + </a:t>
            </a:r>
            <a:r>
              <a:rPr lang="en-US" sz="900" dirty="0" err="1"/>
              <a:t>total_charges</a:t>
            </a:r>
            <a:r>
              <a:rPr lang="en-US" sz="900" dirty="0"/>
              <a:t> + 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voice_mail_plan</a:t>
            </a:r>
            <a:r>
              <a:rPr lang="en-US" sz="900" dirty="0"/>
              <a:t> + </a:t>
            </a:r>
            <a:r>
              <a:rPr lang="en-US" sz="900" dirty="0" err="1"/>
              <a:t>total_intl_calls</a:t>
            </a:r>
            <a:r>
              <a:rPr lang="en-US" sz="900" dirty="0"/>
              <a:t> + </a:t>
            </a:r>
            <a:r>
              <a:rPr lang="en-US" sz="900" dirty="0" err="1"/>
              <a:t>account_age_days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                    Df Deviance    AIC</a:t>
            </a:r>
          </a:p>
          <a:p>
            <a:r>
              <a:rPr lang="en-US" sz="900" dirty="0"/>
              <a:t>+ </a:t>
            </a:r>
            <a:r>
              <a:rPr lang="en-US" sz="900" dirty="0" err="1"/>
              <a:t>number_vmail_messages</a:t>
            </a:r>
            <a:r>
              <a:rPr lang="en-US" sz="900" dirty="0"/>
              <a:t>  1   225.88 1245.2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total_day_calls</a:t>
            </a:r>
            <a:r>
              <a:rPr lang="en-US" sz="900" dirty="0"/>
              <a:t>        1   226.06 1247.0</a:t>
            </a:r>
          </a:p>
          <a:p>
            <a:r>
              <a:rPr lang="en-US" sz="900" dirty="0"/>
              <a:t>&lt;none&gt;                       226.27 1247.1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total_eve_calls</a:t>
            </a:r>
            <a:r>
              <a:rPr lang="en-US" sz="900" dirty="0"/>
              <a:t>        1   226.18 1248.2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total_night_calls</a:t>
            </a:r>
            <a:r>
              <a:rPr lang="en-US" sz="900" dirty="0"/>
              <a:t>      1   226.26 1249.0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total_minutes</a:t>
            </a:r>
            <a:r>
              <a:rPr lang="en-US" sz="900" dirty="0"/>
              <a:t>          1   226.27 1249.1</a:t>
            </a:r>
          </a:p>
          <a:p>
            <a:endParaRPr lang="en-US" sz="900" dirty="0"/>
          </a:p>
          <a:p>
            <a:r>
              <a:rPr lang="en-US" sz="900" dirty="0"/>
              <a:t>Step:  AIC=1245.23</a:t>
            </a:r>
          </a:p>
          <a:p>
            <a:r>
              <a:rPr lang="en-US" sz="900" dirty="0"/>
              <a:t>cancelled ~ </a:t>
            </a:r>
            <a:r>
              <a:rPr lang="en-US" sz="900" dirty="0" err="1"/>
              <a:t>international_plan</a:t>
            </a:r>
            <a:r>
              <a:rPr lang="en-US" sz="900" dirty="0"/>
              <a:t> + </a:t>
            </a:r>
            <a:r>
              <a:rPr lang="en-US" sz="900" dirty="0" err="1"/>
              <a:t>customer_support_calls</a:t>
            </a:r>
            <a:r>
              <a:rPr lang="en-US" sz="900" dirty="0"/>
              <a:t> + </a:t>
            </a:r>
            <a:r>
              <a:rPr lang="en-US" sz="900" dirty="0" err="1"/>
              <a:t>total_charges</a:t>
            </a:r>
            <a:r>
              <a:rPr lang="en-US" sz="900" dirty="0"/>
              <a:t> + 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voice_mail_plan</a:t>
            </a:r>
            <a:r>
              <a:rPr lang="en-US" sz="900" dirty="0"/>
              <a:t> + </a:t>
            </a:r>
            <a:r>
              <a:rPr lang="en-US" sz="900" dirty="0" err="1"/>
              <a:t>total_intl_calls</a:t>
            </a:r>
            <a:r>
              <a:rPr lang="en-US" sz="900" dirty="0"/>
              <a:t> + </a:t>
            </a:r>
            <a:r>
              <a:rPr lang="en-US" sz="900" dirty="0" err="1"/>
              <a:t>account_age_days</a:t>
            </a:r>
            <a:r>
              <a:rPr lang="en-US" sz="900" dirty="0"/>
              <a:t> + </a:t>
            </a:r>
            <a:r>
              <a:rPr lang="en-US" sz="900" dirty="0" err="1"/>
              <a:t>number_vmail_messages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                Df Deviance    AIC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total_day_calls</a:t>
            </a:r>
            <a:r>
              <a:rPr lang="en-US" sz="900" dirty="0"/>
              <a:t>    1   225.66 1245.2</a:t>
            </a:r>
          </a:p>
          <a:p>
            <a:r>
              <a:rPr lang="en-US" sz="900" dirty="0"/>
              <a:t>&lt;none&gt;                   225.88 1245.2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total_eve_calls</a:t>
            </a:r>
            <a:r>
              <a:rPr lang="en-US" sz="900" dirty="0"/>
              <a:t>    1   225.79 1246.4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total_night_calls</a:t>
            </a:r>
            <a:r>
              <a:rPr lang="en-US" sz="900" dirty="0"/>
              <a:t>  1   225.86 1247.1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total_minutes</a:t>
            </a:r>
            <a:r>
              <a:rPr lang="en-US" sz="900" dirty="0"/>
              <a:t>      1   225.87 1247.2</a:t>
            </a:r>
          </a:p>
          <a:p>
            <a:endParaRPr lang="en-US" sz="900" dirty="0"/>
          </a:p>
          <a:p>
            <a:r>
              <a:rPr lang="en-US" sz="900" dirty="0"/>
              <a:t>Step:  AIC=1245.15</a:t>
            </a:r>
          </a:p>
          <a:p>
            <a:r>
              <a:rPr lang="en-US" sz="900" dirty="0"/>
              <a:t>cancelled ~ </a:t>
            </a:r>
            <a:r>
              <a:rPr lang="en-US" sz="900" dirty="0" err="1"/>
              <a:t>international_plan</a:t>
            </a:r>
            <a:r>
              <a:rPr lang="en-US" sz="900" dirty="0"/>
              <a:t> + </a:t>
            </a:r>
            <a:r>
              <a:rPr lang="en-US" sz="900" dirty="0" err="1"/>
              <a:t>customer_support_calls</a:t>
            </a:r>
            <a:r>
              <a:rPr lang="en-US" sz="900" dirty="0"/>
              <a:t> + </a:t>
            </a:r>
            <a:r>
              <a:rPr lang="en-US" sz="900" dirty="0" err="1"/>
              <a:t>total_charges</a:t>
            </a:r>
            <a:r>
              <a:rPr lang="en-US" sz="900" dirty="0"/>
              <a:t> + 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voice_mail_plan</a:t>
            </a:r>
            <a:r>
              <a:rPr lang="en-US" sz="900" dirty="0"/>
              <a:t> + </a:t>
            </a:r>
            <a:r>
              <a:rPr lang="en-US" sz="900" dirty="0" err="1"/>
              <a:t>total_intl_calls</a:t>
            </a:r>
            <a:r>
              <a:rPr lang="en-US" sz="900" dirty="0"/>
              <a:t> + </a:t>
            </a:r>
            <a:r>
              <a:rPr lang="en-US" sz="900" dirty="0" err="1"/>
              <a:t>account_age_days</a:t>
            </a:r>
            <a:r>
              <a:rPr lang="en-US" sz="900" dirty="0"/>
              <a:t> + </a:t>
            </a:r>
            <a:r>
              <a:rPr lang="en-US" sz="900" dirty="0" err="1"/>
              <a:t>number_vmail_messages</a:t>
            </a:r>
            <a:r>
              <a:rPr lang="en-US" sz="900" dirty="0"/>
              <a:t> + 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total_day_calls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                Df Deviance    AIC</a:t>
            </a:r>
          </a:p>
          <a:p>
            <a:r>
              <a:rPr lang="en-US" sz="900" dirty="0"/>
              <a:t>&lt;none&gt;                   225.66 1245.2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total_eve_calls</a:t>
            </a:r>
            <a:r>
              <a:rPr lang="en-US" sz="900" dirty="0"/>
              <a:t>    1   225.58 1246.3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total_night_calls</a:t>
            </a:r>
            <a:r>
              <a:rPr lang="en-US" sz="900" dirty="0"/>
              <a:t>  1   225.65 1247.0</a:t>
            </a:r>
          </a:p>
          <a:p>
            <a:r>
              <a:rPr lang="en-US" sz="900" dirty="0"/>
              <a:t>+ </a:t>
            </a:r>
            <a:r>
              <a:rPr lang="en-US" sz="900" dirty="0" err="1"/>
              <a:t>total_minutes</a:t>
            </a:r>
            <a:r>
              <a:rPr lang="en-US" sz="900" dirty="0"/>
              <a:t>      1   225.66 1247.1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8D8A3C-33A3-8B41-8055-593BF5E1EDC5}"/>
              </a:ext>
            </a:extLst>
          </p:cNvPr>
          <p:cNvSpPr/>
          <p:nvPr/>
        </p:nvSpPr>
        <p:spPr>
          <a:xfrm rot="16200000">
            <a:off x="-2704562" y="3271236"/>
            <a:ext cx="6503834" cy="42500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Forward elimination</a:t>
            </a:r>
          </a:p>
        </p:txBody>
      </p:sp>
    </p:spTree>
    <p:extLst>
      <p:ext uri="{BB962C8B-B14F-4D97-AF65-F5344CB8AC3E}">
        <p14:creationId xmlns:p14="http://schemas.microsoft.com/office/powerpoint/2010/main" val="307584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2219</Words>
  <Application>Microsoft Macintosh PowerPoint</Application>
  <PresentationFormat>Widescreen</PresentationFormat>
  <Paragraphs>450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Avenir Book</vt:lpstr>
      <vt:lpstr>Avenir Roman</vt:lpstr>
      <vt:lpstr>Calibri</vt:lpstr>
      <vt:lpstr>Calibri Light</vt:lpstr>
      <vt:lpstr>Copperplate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Linya</dc:creator>
  <cp:lastModifiedBy>Liu, Linya</cp:lastModifiedBy>
  <cp:revision>30</cp:revision>
  <cp:lastPrinted>2019-09-21T09:41:31Z</cp:lastPrinted>
  <dcterms:created xsi:type="dcterms:W3CDTF">2019-09-20T19:22:32Z</dcterms:created>
  <dcterms:modified xsi:type="dcterms:W3CDTF">2019-09-21T09:44:38Z</dcterms:modified>
</cp:coreProperties>
</file>