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10" r:id="rId2"/>
  </p:sldMasterIdLst>
  <p:notesMasterIdLst>
    <p:notesMasterId r:id="rId23"/>
  </p:notesMasterIdLst>
  <p:sldIdLst>
    <p:sldId id="267" r:id="rId3"/>
    <p:sldId id="518" r:id="rId4"/>
    <p:sldId id="521" r:id="rId5"/>
    <p:sldId id="522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461" r:id="rId21"/>
    <p:sldId id="519" r:id="rId22"/>
  </p:sldIdLst>
  <p:sldSz cx="12192000" cy="6858000"/>
  <p:notesSz cx="6858000" cy="9144000"/>
  <p:embeddedFontLst>
    <p:embeddedFont>
      <p:font typeface="华文行楷" panose="02010800040101010101" pitchFamily="2" charset="-122"/>
      <p:regular r:id="rId24"/>
    </p:embeddedFont>
    <p:embeddedFont>
      <p:font typeface="微软雅黑" panose="020B0503020204020204" pitchFamily="34" charset="-122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SimHei" panose="02010609060101010101" pitchFamily="49" charset="-122"/>
      <p:regular r:id="rId31"/>
    </p:embeddedFont>
    <p:embeddedFont>
      <p:font typeface="华文琥珀" panose="02010800040101010101" pitchFamily="2" charset="-122"/>
      <p:regular r:id="rId32"/>
    </p:embeddedFont>
  </p:embeddedFontLst>
  <p:custDataLst>
    <p:tags r:id="rId3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35" userDrawn="1">
          <p15:clr>
            <a:srgbClr val="A4A3A4"/>
          </p15:clr>
        </p15:guide>
        <p15:guide id="3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3300"/>
    <a:srgbClr val="FF6600"/>
    <a:srgbClr val="CCFFFF"/>
    <a:srgbClr val="F1B612"/>
    <a:srgbClr val="F1B60C"/>
    <a:srgbClr val="FFFF7A"/>
    <a:srgbClr val="FFFFFF"/>
    <a:srgbClr val="99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5" autoAdjust="0"/>
    <p:restoredTop sz="94620" autoAdjust="0"/>
  </p:normalViewPr>
  <p:slideViewPr>
    <p:cSldViewPr snapToGrid="0" snapToObjects="1">
      <p:cViewPr>
        <p:scale>
          <a:sx n="75" d="100"/>
          <a:sy n="75" d="100"/>
        </p:scale>
        <p:origin x="246" y="-108"/>
      </p:cViewPr>
      <p:guideLst>
        <p:guide orient="horz" pos="2160"/>
        <p:guide pos="3235"/>
        <p:guide pos="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9" cy="72008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5FB6DFAA-58BA-42D5-B07E-5177C37D2EAD}" type="datetimeFigureOut">
              <a:rPr lang="zh-CN" altLang="en-US"/>
              <a:pPr>
                <a:defRPr/>
              </a:pPr>
              <a:t>2019/11/7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6BA6926-FB19-415E-8C8D-954A170AED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412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嬗变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BA6926-FB19-415E-8C8D-954A170AED5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978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一种价值观的提出和弘扬，一定与其所处时代的经济、政治、文化、社会、国际等方面的面临的复杂形势和挑战有关，与社会道德水平的滑坡和人们精神信仰上出现的焦虑、迷茫甚至缺失密不可分。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BA6926-FB19-415E-8C8D-954A170AED5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02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一种价值观的提出和弘扬，一定与其所处时代的经济、政治、文化、社会、国际等方面的面临的复杂形势和挑战有关，与社会道德水平的滑坡和人们精神信仰上出现的焦虑、迷茫甚至缺失密不可分。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BA6926-FB19-415E-8C8D-954A170AED5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35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一种价值观的提出和弘扬，一定与其所处时代的经济、政治、文化、社会、国际等方面的面临的复杂形势和挑战有关，与社会道德水平的滑坡和人们精神信仰上出现的焦虑、迷茫甚至缺失密不可分。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BA6926-FB19-415E-8C8D-954A170AED5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663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一种价值观的提出和弘扬，一定与其所处时代的经济、政治、文化、社会、国际等方面的面临的复杂形势和挑战有关，与社会道德水平的滑坡和人们精神信仰上出现的焦虑、迷茫甚至缺失密不可分。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BA6926-FB19-415E-8C8D-954A170AED5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637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一种价值观的提出和弘扬，一定与其所处时代的经济、政治、文化、社会、国际等方面的面临的复杂形势和挑战有关，与社会道德水平的滑坡和人们精神信仰上出现的焦虑、迷茫甚至缺失密不可分。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BA6926-FB19-415E-8C8D-954A170AED5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088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一种价值观的提出和弘扬，一定与其所处时代的经济、政治、文化、社会、国际等方面的面临的复杂形势和挑战有关，与社会道德水平的滑坡和人们精神信仰上出现的焦虑、迷茫甚至缺失密不可分。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BA6926-FB19-415E-8C8D-954A170AED5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442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一种价值观的提出和弘扬，一定与其所处时代的经济、政治、文化、社会、国际等方面的面临的复杂形势和挑战有关，与社会道德水平的滑坡和人们精神信仰上出现的焦虑、迷茫甚至缺失密不可分。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BA6926-FB19-415E-8C8D-954A170AED5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756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一种价值观的提出和弘扬，一定与其所处时代的经济、政治、文化、社会、国际等方面的面临的复杂形势和挑战有关，与社会道德水平的滑坡和人们精神信仰上出现的焦虑、迷茫甚至缺失密不可分。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BA6926-FB19-415E-8C8D-954A170AED5E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844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一种价值观的提出和弘扬，一定与其所处时代的经济、政治、文化、社会、国际等方面的面临的复杂形势和挑战有关，与社会道德水平的滑坡和人们精神信仰上出现的焦虑、迷茫甚至缺失密不可分。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BA6926-FB19-415E-8C8D-954A170AED5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42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一种价值观的提出和弘扬，一定与其所处时代的经济、政治、文化、社会、国际等方面的面临的复杂形势和挑战有关，与社会道德水平的滑坡和人们精神信仰上出现的焦虑、迷茫甚至缺失密不可分。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BA6926-FB19-415E-8C8D-954A170AED5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1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一种价值观的提出和弘扬，一定与其所处时代的经济、政治、文化、社会、国际等方面的面临的复杂形势和挑战有关，与社会道德水平的滑坡和人们精神信仰上出现的焦虑、迷茫甚至缺失密不可分。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BA6926-FB19-415E-8C8D-954A170AED5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4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一种价值观的提出和弘扬，一定与其所处时代的经济、政治、文化、社会、国际等方面的面临的复杂形势和挑战有关，与社会道德水平的滑坡和人们精神信仰上出现的焦虑、迷茫甚至缺失密不可分。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BA6926-FB19-415E-8C8D-954A170AED5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24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一种价值观的提出和弘扬，一定与其所处时代的经济、政治、文化、社会、国际等方面的面临的复杂形势和挑战有关，与社会道德水平的滑坡和人们精神信仰上出现的焦虑、迷茫甚至缺失密不可分。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BA6926-FB19-415E-8C8D-954A170AED5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13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一种价值观的提出和弘扬，一定与其所处时代的经济、政治、文化、社会、国际等方面的面临的复杂形势和挑战有关，与社会道德水平的滑坡和人们精神信仰上出现的焦虑、迷茫甚至缺失密不可分。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BA6926-FB19-415E-8C8D-954A170AED5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49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一种价值观的提出和弘扬，一定与其所处时代的经济、政治、文化、社会、国际等方面的面临的复杂形势和挑战有关，与社会道德水平的滑坡和人们精神信仰上出现的焦虑、迷茫甚至缺失密不可分。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BA6926-FB19-415E-8C8D-954A170AED5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10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一种价值观的提出和弘扬，一定与其所处时代的经济、政治、文化、社会、国际等方面的面临的复杂形势和挑战有关，与社会道德水平的滑坡和人们精神信仰上出现的焦虑、迷茫甚至缺失密不可分。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BA6926-FB19-415E-8C8D-954A170AED5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058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一种价值观的提出和弘扬，一定与其所处时代的经济、政治、文化、社会、国际等方面的面临的复杂形势和挑战有关，与社会道德水平的滑坡和人们精神信仰上出现的焦虑、迷茫甚至缺失密不可分。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BA6926-FB19-415E-8C8D-954A170AED5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452A2-6195-4BF4-98CA-41EEAA56CC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4110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ADCC9-DA07-43BA-B60D-0920A1B5E9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92593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ECC72-F628-462D-80E5-1DB113FB91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14017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197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037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61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8730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62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094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842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69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6BA97-1176-4658-AE38-F56378A5DE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54597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6581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6366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6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4088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7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E448B-6607-427A-B616-A3650BE55A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917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2D5E8-C37E-449C-8E7E-181AA8B94D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9561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FF77A-E64E-4E1E-A267-0B2C24CFAC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3781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2FB74-CF0D-4987-953F-D09C36E9DE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59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15875"/>
            <a:ext cx="12215284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28B6B-1B98-4FCC-87D3-CC75C3D6A3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6" name="图片 5" descr="奖学金证书b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31082" y="6309357"/>
            <a:ext cx="511793" cy="383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 descr="星火新队旗c.wm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976356" y="6355653"/>
            <a:ext cx="2841680" cy="2687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48205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EE6ED-9D13-452D-B0BD-A4061BE346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2022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84EAF-68D8-42AA-A312-6C99C2B0E0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2854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7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jpe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3422B16-2F81-4DA9-8491-D1A7628379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9" r:id="rId7"/>
    <p:sldLayoutId id="2147483705" r:id="rId8"/>
    <p:sldLayoutId id="2147483706" r:id="rId9"/>
    <p:sldLayoutId id="2147483707" r:id="rId10"/>
    <p:sldLayoutId id="2147483708" r:id="rId1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-26988"/>
            <a:ext cx="12192000" cy="54927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692150"/>
            <a:ext cx="1219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 smtClean="0">
              <a:solidFill>
                <a:srgbClr val="000000"/>
              </a:solidFill>
            </a:endParaRPr>
          </a:p>
        </p:txBody>
      </p:sp>
      <p:pic>
        <p:nvPicPr>
          <p:cNvPr id="1038" name="Picture 14" descr="党徽，"/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E0000"/>
              </a:clrFrom>
              <a:clrTo>
                <a:srgbClr val="FE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0501"/>
            <a:ext cx="1341967" cy="1006475"/>
          </a:xfrm>
          <a:prstGeom prst="rect">
            <a:avLst/>
          </a:prstGeom>
          <a:noFill/>
          <a:effectLst>
            <a:outerShdw dist="71842" dir="2700000" algn="ctr" rotWithShape="0">
              <a:srgbClr val="F1BE05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未标题-01"/>
          <p:cNvPicPr>
            <a:picLocks noChangeAspect="1" noChangeArrowheads="1"/>
          </p:cNvPicPr>
          <p:nvPr userDrawn="1"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12192000" cy="1511301"/>
          </a:xfrm>
          <a:prstGeom prst="rect">
            <a:avLst/>
          </a:prstGeom>
          <a:noFill/>
          <a:effectLst>
            <a:outerShdw dist="52363" dir="4557825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未标题-22"/>
          <p:cNvPicPr>
            <a:picLocks noChangeAspect="1" noChangeArrowheads="1"/>
          </p:cNvPicPr>
          <p:nvPr userDrawn="1"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0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白色星光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44450"/>
            <a:ext cx="1534584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白色星光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24"/>
          <a:stretch>
            <a:fillRect/>
          </a:stretch>
        </p:blipFill>
        <p:spPr bwMode="auto">
          <a:xfrm>
            <a:off x="1200151" y="-100013"/>
            <a:ext cx="863600" cy="82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37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+mj-lt"/>
          <a:ea typeface="SimHei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  <a:ea typeface="SimHei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  <a:ea typeface="SimHei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  <a:ea typeface="SimHei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  <a:ea typeface="SimHei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SimHei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SimHei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1600" kern="1200">
          <a:solidFill>
            <a:schemeClr val="tx1"/>
          </a:solidFill>
          <a:latin typeface="+mn-lt"/>
          <a:ea typeface="SimHei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SimHei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SimHei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1" t="5087" r="2008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1009" y="420576"/>
            <a:ext cx="1755149" cy="186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653996" y="3632241"/>
            <a:ext cx="3746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eaLnBrk="1" hangingPunct="1"/>
            <a:r>
              <a:rPr lang="zh-CN" altLang="en-US" sz="4400" b="1" spc="50" dirty="0" smtClean="0">
                <a:ln w="3175">
                  <a:noFill/>
                </a:ln>
                <a:gradFill>
                  <a:gsLst>
                    <a:gs pos="25000">
                      <a:srgbClr val="FF0000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微软雅黑" pitchFamily="34" charset="-122"/>
                <a:ea typeface="微软雅黑" pitchFamily="34" charset="-122"/>
              </a:rPr>
              <a:t>初一（</a:t>
            </a:r>
            <a:r>
              <a:rPr lang="en-US" altLang="zh-CN" sz="4400" b="1" spc="50" dirty="0" smtClean="0">
                <a:ln w="3175">
                  <a:noFill/>
                </a:ln>
                <a:gradFill>
                  <a:gsLst>
                    <a:gs pos="25000">
                      <a:srgbClr val="FF0000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4400" b="1" spc="50" dirty="0" smtClean="0">
                <a:ln w="3175">
                  <a:noFill/>
                </a:ln>
                <a:gradFill>
                  <a:gsLst>
                    <a:gs pos="25000">
                      <a:srgbClr val="FF0000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微软雅黑" pitchFamily="34" charset="-122"/>
                <a:ea typeface="微软雅黑" pitchFamily="34" charset="-122"/>
              </a:rPr>
              <a:t>）班</a:t>
            </a:r>
            <a:endParaRPr lang="en-US" altLang="zh-CN" sz="4400" b="1" spc="50" dirty="0">
              <a:ln w="3175">
                <a:noFill/>
              </a:ln>
              <a:gradFill>
                <a:gsLst>
                  <a:gs pos="25000">
                    <a:srgbClr val="FF0000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0815" y="2708911"/>
            <a:ext cx="7802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5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首都师大附中升国旗仪式</a:t>
            </a:r>
            <a:endParaRPr lang="en-US" altLang="zh-CN" sz="5400" b="1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758">
        <p:fade/>
      </p:transition>
    </mc:Choice>
    <mc:Fallback xmlns="">
      <p:transition spd="med" advTm="875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0" y="1097290"/>
            <a:ext cx="12191999" cy="5294373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">
                <a:srgbClr val="FFFF7A"/>
              </a:gs>
              <a:gs pos="88000">
                <a:srgbClr val="F1B61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" y="6309356"/>
            <a:ext cx="12191998" cy="550232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13" name="圆角矩形 112"/>
          <p:cNvSpPr/>
          <p:nvPr/>
        </p:nvSpPr>
        <p:spPr>
          <a:xfrm>
            <a:off x="0" y="1"/>
            <a:ext cx="12191999" cy="1097288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51" y="85556"/>
            <a:ext cx="853658" cy="853658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776540" y="216723"/>
            <a:ext cx="740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首都师大附中升国旗仪式</a:t>
            </a:r>
            <a:endParaRPr lang="en-US" altLang="zh-CN" sz="3600" b="1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4962" y="1346990"/>
            <a:ext cx="3422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3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班级风采</a:t>
            </a:r>
            <a:endParaRPr lang="zh-CN" altLang="en-US" sz="4400" b="1" dirty="0">
              <a:solidFill>
                <a:srgbClr val="FF33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94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845">
        <p:fade/>
      </p:transition>
    </mc:Choice>
    <mc:Fallback xmlns="">
      <p:transition spd="med" advTm="618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0" y="1097290"/>
            <a:ext cx="12191999" cy="5294373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">
                <a:srgbClr val="FFFF7A"/>
              </a:gs>
              <a:gs pos="88000">
                <a:srgbClr val="F1B61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" y="6309356"/>
            <a:ext cx="12191998" cy="550232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13" name="圆角矩形 112"/>
          <p:cNvSpPr/>
          <p:nvPr/>
        </p:nvSpPr>
        <p:spPr>
          <a:xfrm>
            <a:off x="0" y="1"/>
            <a:ext cx="12191999" cy="1097288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51" y="85556"/>
            <a:ext cx="853658" cy="853658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776540" y="216723"/>
            <a:ext cx="740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首都师大附中升国旗仪式</a:t>
            </a:r>
            <a:endParaRPr lang="en-US" altLang="zh-CN" sz="3600" b="1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4962" y="1346990"/>
            <a:ext cx="3422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3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班级风采</a:t>
            </a:r>
            <a:endParaRPr lang="zh-CN" altLang="en-US" sz="4400" b="1" dirty="0">
              <a:solidFill>
                <a:srgbClr val="FF33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13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845">
        <p:fade/>
      </p:transition>
    </mc:Choice>
    <mc:Fallback xmlns="">
      <p:transition spd="med" advTm="618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0" y="1097290"/>
            <a:ext cx="12191999" cy="5294373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">
                <a:srgbClr val="FFFF7A"/>
              </a:gs>
              <a:gs pos="88000">
                <a:srgbClr val="F1B61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" y="6309356"/>
            <a:ext cx="12191998" cy="550232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13" name="圆角矩形 112"/>
          <p:cNvSpPr/>
          <p:nvPr/>
        </p:nvSpPr>
        <p:spPr>
          <a:xfrm>
            <a:off x="0" y="1"/>
            <a:ext cx="12191999" cy="1097288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51" y="85556"/>
            <a:ext cx="853658" cy="853658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776540" y="216723"/>
            <a:ext cx="740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首都师大附中升国旗仪式</a:t>
            </a:r>
            <a:endParaRPr lang="en-US" altLang="zh-CN" sz="3600" b="1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4962" y="1346990"/>
            <a:ext cx="3422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3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班级风采</a:t>
            </a:r>
            <a:endParaRPr lang="zh-CN" altLang="en-US" sz="4400" b="1" dirty="0">
              <a:solidFill>
                <a:srgbClr val="FF33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88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845">
        <p:fade/>
      </p:transition>
    </mc:Choice>
    <mc:Fallback xmlns="">
      <p:transition spd="med" advTm="618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0" y="1097290"/>
            <a:ext cx="12191999" cy="5294373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">
                <a:srgbClr val="FFFF7A"/>
              </a:gs>
              <a:gs pos="88000">
                <a:srgbClr val="F1B61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" y="6309356"/>
            <a:ext cx="12191998" cy="550232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13" name="圆角矩形 112"/>
          <p:cNvSpPr/>
          <p:nvPr/>
        </p:nvSpPr>
        <p:spPr>
          <a:xfrm>
            <a:off x="0" y="1"/>
            <a:ext cx="12191999" cy="1097288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51" y="85556"/>
            <a:ext cx="853658" cy="853658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776540" y="216723"/>
            <a:ext cx="740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首都师大附中升国旗仪式</a:t>
            </a:r>
            <a:endParaRPr lang="en-US" altLang="zh-CN" sz="3600" b="1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4962" y="1346990"/>
            <a:ext cx="3422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3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班级风采</a:t>
            </a:r>
            <a:endParaRPr lang="zh-CN" altLang="en-US" sz="4400" b="1" dirty="0">
              <a:solidFill>
                <a:srgbClr val="FF33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223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845">
        <p:fade/>
      </p:transition>
    </mc:Choice>
    <mc:Fallback xmlns="">
      <p:transition spd="med" advTm="618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0" y="1097290"/>
            <a:ext cx="12191999" cy="5294373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">
                <a:srgbClr val="FFFF7A"/>
              </a:gs>
              <a:gs pos="88000">
                <a:srgbClr val="F1B61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" y="6309356"/>
            <a:ext cx="12191998" cy="550232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13" name="圆角矩形 112"/>
          <p:cNvSpPr/>
          <p:nvPr/>
        </p:nvSpPr>
        <p:spPr>
          <a:xfrm>
            <a:off x="0" y="1"/>
            <a:ext cx="12191999" cy="1097288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51" y="85556"/>
            <a:ext cx="853658" cy="853658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776540" y="216723"/>
            <a:ext cx="740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首都师大附中升国旗仪式</a:t>
            </a:r>
            <a:endParaRPr lang="en-US" altLang="zh-CN" sz="3600" b="1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4962" y="1346990"/>
            <a:ext cx="3422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3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班级风采</a:t>
            </a:r>
            <a:endParaRPr lang="zh-CN" altLang="en-US" sz="4400" b="1" dirty="0">
              <a:solidFill>
                <a:srgbClr val="FF33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417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845">
        <p:fade/>
      </p:transition>
    </mc:Choice>
    <mc:Fallback xmlns="">
      <p:transition spd="med" advTm="618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0" y="1097290"/>
            <a:ext cx="12191999" cy="5294373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">
                <a:srgbClr val="FFFF7A"/>
              </a:gs>
              <a:gs pos="88000">
                <a:srgbClr val="F1B61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" y="6309356"/>
            <a:ext cx="12191998" cy="550232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13" name="圆角矩形 112"/>
          <p:cNvSpPr/>
          <p:nvPr/>
        </p:nvSpPr>
        <p:spPr>
          <a:xfrm>
            <a:off x="0" y="1"/>
            <a:ext cx="12191999" cy="1097288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51" y="85556"/>
            <a:ext cx="853658" cy="853658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776540" y="216723"/>
            <a:ext cx="740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首都师大附中升国旗仪式</a:t>
            </a:r>
            <a:endParaRPr lang="en-US" altLang="zh-CN" sz="3600" b="1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4962" y="1346990"/>
            <a:ext cx="3422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3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班级风采</a:t>
            </a:r>
            <a:endParaRPr lang="zh-CN" altLang="en-US" sz="4400" b="1" dirty="0">
              <a:solidFill>
                <a:srgbClr val="FF33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25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845">
        <p:fade/>
      </p:transition>
    </mc:Choice>
    <mc:Fallback xmlns="">
      <p:transition spd="med" advTm="618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0" y="1097290"/>
            <a:ext cx="12191999" cy="5294373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">
                <a:srgbClr val="FFFF7A"/>
              </a:gs>
              <a:gs pos="88000">
                <a:srgbClr val="F1B61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" y="6309356"/>
            <a:ext cx="12191998" cy="550232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13" name="圆角矩形 112"/>
          <p:cNvSpPr/>
          <p:nvPr/>
        </p:nvSpPr>
        <p:spPr>
          <a:xfrm>
            <a:off x="0" y="1"/>
            <a:ext cx="12191999" cy="1097288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51" y="85556"/>
            <a:ext cx="853658" cy="853658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776540" y="216723"/>
            <a:ext cx="740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首都师大附中升国旗仪式</a:t>
            </a:r>
            <a:endParaRPr lang="en-US" altLang="zh-CN" sz="3600" b="1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4962" y="1346990"/>
            <a:ext cx="3422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3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班级风采</a:t>
            </a:r>
            <a:endParaRPr lang="zh-CN" altLang="en-US" sz="4400" b="1" dirty="0">
              <a:solidFill>
                <a:srgbClr val="FF33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562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845">
        <p:fade/>
      </p:transition>
    </mc:Choice>
    <mc:Fallback xmlns="">
      <p:transition spd="med" advTm="618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0" y="1097290"/>
            <a:ext cx="12191999" cy="5294373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">
                <a:srgbClr val="FFFF7A"/>
              </a:gs>
              <a:gs pos="88000">
                <a:srgbClr val="F1B61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" y="6309356"/>
            <a:ext cx="12191998" cy="550232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13" name="圆角矩形 112"/>
          <p:cNvSpPr/>
          <p:nvPr/>
        </p:nvSpPr>
        <p:spPr>
          <a:xfrm>
            <a:off x="0" y="1"/>
            <a:ext cx="12191999" cy="1097288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51" y="85556"/>
            <a:ext cx="853658" cy="853658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776540" y="216723"/>
            <a:ext cx="740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首都师大附中升国旗仪式</a:t>
            </a:r>
            <a:endParaRPr lang="en-US" altLang="zh-CN" sz="3600" b="1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4962" y="1346990"/>
            <a:ext cx="3422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3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班级风采</a:t>
            </a:r>
            <a:endParaRPr lang="zh-CN" altLang="en-US" sz="4400" b="1" dirty="0">
              <a:solidFill>
                <a:srgbClr val="FF33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682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845">
        <p:fade/>
      </p:transition>
    </mc:Choice>
    <mc:Fallback xmlns="">
      <p:transition spd="med" advTm="618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0" y="1097290"/>
            <a:ext cx="12191999" cy="5294373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">
                <a:srgbClr val="FFFF7A"/>
              </a:gs>
              <a:gs pos="88000">
                <a:srgbClr val="F1B61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" y="6309356"/>
            <a:ext cx="12191998" cy="550232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13" name="圆角矩形 112"/>
          <p:cNvSpPr/>
          <p:nvPr/>
        </p:nvSpPr>
        <p:spPr>
          <a:xfrm>
            <a:off x="0" y="1"/>
            <a:ext cx="12191999" cy="1097288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51" y="85556"/>
            <a:ext cx="853658" cy="853658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776540" y="216723"/>
            <a:ext cx="740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首都师大附中升国旗仪式</a:t>
            </a:r>
            <a:endParaRPr lang="en-US" altLang="zh-CN" sz="3600" b="1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4962" y="1346990"/>
            <a:ext cx="3422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3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班级风采</a:t>
            </a:r>
            <a:endParaRPr lang="zh-CN" altLang="en-US" sz="4400" b="1" dirty="0">
              <a:solidFill>
                <a:srgbClr val="FF33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3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845">
        <p:fade/>
      </p:transition>
    </mc:Choice>
    <mc:Fallback xmlns="">
      <p:transition spd="med" advTm="618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55990" y="5437945"/>
            <a:ext cx="51887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4400" b="1" spc="50" dirty="0">
                <a:ln w="3175">
                  <a:noFill/>
                </a:ln>
                <a:gradFill>
                  <a:gsLst>
                    <a:gs pos="25000">
                      <a:srgbClr val="FF0000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微软雅黑" pitchFamily="34" charset="-122"/>
                <a:ea typeface="微软雅黑" pitchFamily="34" charset="-122"/>
              </a:rPr>
              <a:t>介绍完毕，谢谢！</a:t>
            </a:r>
            <a:endParaRPr lang="en-US" altLang="zh-CN" sz="4400" b="1" spc="50" dirty="0">
              <a:ln w="3175">
                <a:noFill/>
              </a:ln>
              <a:gradFill>
                <a:gsLst>
                  <a:gs pos="25000">
                    <a:srgbClr val="FF0000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16012" y="3364153"/>
            <a:ext cx="7439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8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我 们 的 追 求 是：</a:t>
            </a:r>
            <a:endParaRPr lang="zh-CN" altLang="en-US" sz="2800" b="1" dirty="0">
              <a:solidFill>
                <a:srgbClr val="008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22082" y="4250939"/>
            <a:ext cx="548835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8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正 志 笃 行 ， 成 德 达 才</a:t>
            </a:r>
            <a:endParaRPr lang="zh-CN" altLang="en-US" sz="2800" b="1" dirty="0">
              <a:solidFill>
                <a:srgbClr val="008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endParaRPr lang="zh-CN" alt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86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927">
        <p:fade/>
      </p:transition>
    </mc:Choice>
    <mc:Fallback xmlns="">
      <p:transition spd="med" advTm="1092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1" y="1050630"/>
            <a:ext cx="12191999" cy="5294373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">
                <a:srgbClr val="FFFF7A"/>
              </a:gs>
              <a:gs pos="88000">
                <a:srgbClr val="F1B61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" y="6309356"/>
            <a:ext cx="12191998" cy="550232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13" name="圆角矩形 112"/>
          <p:cNvSpPr/>
          <p:nvPr/>
        </p:nvSpPr>
        <p:spPr>
          <a:xfrm>
            <a:off x="0" y="1"/>
            <a:ext cx="12191999" cy="1097288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1776540" y="216723"/>
            <a:ext cx="6605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首都师大附中升国旗仪式</a:t>
            </a:r>
            <a:endParaRPr lang="en-US" altLang="zh-CN" sz="3600" b="1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25558" y="312797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出旗</a:t>
            </a:r>
            <a:endParaRPr lang="zh-CN" altLang="en-US" sz="4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51" y="85556"/>
            <a:ext cx="853658" cy="8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010">
        <p:fade/>
      </p:transition>
    </mc:Choice>
    <mc:Fallback xmlns="">
      <p:transition spd="med" advTm="4501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2" y="1097290"/>
            <a:ext cx="12191999" cy="5317534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">
                <a:srgbClr val="FFFF7A"/>
              </a:gs>
              <a:gs pos="88000">
                <a:srgbClr val="F1B61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0" y="6309356"/>
            <a:ext cx="12191999" cy="550232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13" name="圆角矩形 112"/>
          <p:cNvSpPr/>
          <p:nvPr/>
        </p:nvSpPr>
        <p:spPr>
          <a:xfrm>
            <a:off x="1" y="1"/>
            <a:ext cx="12192000" cy="1097288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51" y="85556"/>
            <a:ext cx="853658" cy="85365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776540" y="216723"/>
            <a:ext cx="740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首都师大附中升国旗仪式</a:t>
            </a:r>
            <a:endParaRPr lang="en-US" altLang="zh-CN" sz="3600" b="1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81400" y="18034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升旗仪式，到此结束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2101" y="2988089"/>
            <a:ext cx="12433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请老师领导先行退场，同学们稍作等候</a:t>
            </a:r>
            <a:endParaRPr lang="zh-CN" altLang="en-US" sz="5400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57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073">
        <p:fade/>
      </p:transition>
    </mc:Choice>
    <mc:Fallback xmlns="">
      <p:transition spd="med" advTm="1607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0" y="1097290"/>
            <a:ext cx="12191999" cy="5294373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">
                <a:srgbClr val="FFFF7A"/>
              </a:gs>
              <a:gs pos="88000">
                <a:srgbClr val="F1B61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" y="6309356"/>
            <a:ext cx="12191998" cy="550232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13" name="圆角矩形 112"/>
          <p:cNvSpPr/>
          <p:nvPr/>
        </p:nvSpPr>
        <p:spPr>
          <a:xfrm>
            <a:off x="0" y="1"/>
            <a:ext cx="12191999" cy="1097288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346147" y="3131728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升国旗，唱响国歌</a:t>
            </a:r>
            <a:endParaRPr lang="zh-CN" altLang="en-US" sz="4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76540" y="216723"/>
            <a:ext cx="740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首都师大附中升国旗仪式</a:t>
            </a:r>
            <a:endParaRPr lang="en-US" altLang="zh-CN" sz="3600" b="1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51" y="85556"/>
            <a:ext cx="853658" cy="8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955">
        <p:fade/>
      </p:transition>
    </mc:Choice>
    <mc:Fallback xmlns="">
      <p:transition spd="med" advTm="7595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0" y="1097290"/>
            <a:ext cx="12191999" cy="5294373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">
                <a:srgbClr val="FFFF7A"/>
              </a:gs>
              <a:gs pos="88000">
                <a:srgbClr val="F1B61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" y="6309356"/>
            <a:ext cx="12191998" cy="550232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13" name="圆角矩形 112"/>
          <p:cNvSpPr/>
          <p:nvPr/>
        </p:nvSpPr>
        <p:spPr>
          <a:xfrm>
            <a:off x="0" y="1"/>
            <a:ext cx="12191999" cy="1097288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51" y="85556"/>
            <a:ext cx="853658" cy="853658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776540" y="216723"/>
            <a:ext cx="740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首都师大附中升国旗仪式</a:t>
            </a:r>
            <a:endParaRPr lang="en-US" altLang="zh-CN" sz="3600" b="1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4962" y="1346990"/>
            <a:ext cx="3422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3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班级风采</a:t>
            </a:r>
            <a:endParaRPr lang="zh-CN" altLang="en-US" sz="4400" b="1" dirty="0">
              <a:solidFill>
                <a:srgbClr val="FF33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749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845">
        <p:fade/>
      </p:transition>
    </mc:Choice>
    <mc:Fallback xmlns="">
      <p:transition spd="med" advTm="618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0" y="1097290"/>
            <a:ext cx="12191999" cy="5294373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">
                <a:srgbClr val="FFFF7A"/>
              </a:gs>
              <a:gs pos="88000">
                <a:srgbClr val="F1B61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" y="6309356"/>
            <a:ext cx="12191998" cy="550232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13" name="圆角矩形 112"/>
          <p:cNvSpPr/>
          <p:nvPr/>
        </p:nvSpPr>
        <p:spPr>
          <a:xfrm>
            <a:off x="0" y="1"/>
            <a:ext cx="12191999" cy="1097288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51" y="85556"/>
            <a:ext cx="853658" cy="853658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776540" y="216723"/>
            <a:ext cx="740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首都师大附中升国旗仪式</a:t>
            </a:r>
            <a:endParaRPr lang="en-US" altLang="zh-CN" sz="3600" b="1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4962" y="1346990"/>
            <a:ext cx="3422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3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班级风采</a:t>
            </a:r>
            <a:endParaRPr lang="zh-CN" altLang="en-US" sz="4400" b="1" dirty="0">
              <a:solidFill>
                <a:srgbClr val="FF33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096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845">
        <p:fade/>
      </p:transition>
    </mc:Choice>
    <mc:Fallback xmlns="">
      <p:transition spd="med" advTm="618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0" y="1097290"/>
            <a:ext cx="12191999" cy="5294373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">
                <a:srgbClr val="FFFF7A"/>
              </a:gs>
              <a:gs pos="88000">
                <a:srgbClr val="F1B61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" y="6309356"/>
            <a:ext cx="12191998" cy="550232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13" name="圆角矩形 112"/>
          <p:cNvSpPr/>
          <p:nvPr/>
        </p:nvSpPr>
        <p:spPr>
          <a:xfrm>
            <a:off x="0" y="1"/>
            <a:ext cx="12191999" cy="1097288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51" y="85556"/>
            <a:ext cx="853658" cy="853658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776540" y="216723"/>
            <a:ext cx="740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首都师大附中升国旗仪式</a:t>
            </a:r>
            <a:endParaRPr lang="en-US" altLang="zh-CN" sz="3600" b="1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4962" y="1346990"/>
            <a:ext cx="3422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3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班级风采</a:t>
            </a:r>
            <a:endParaRPr lang="zh-CN" altLang="en-US" sz="4400" b="1" dirty="0">
              <a:solidFill>
                <a:srgbClr val="FF33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161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845">
        <p:fade/>
      </p:transition>
    </mc:Choice>
    <mc:Fallback xmlns="">
      <p:transition spd="med" advTm="618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0" y="1097290"/>
            <a:ext cx="12191999" cy="5294373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">
                <a:srgbClr val="FFFF7A"/>
              </a:gs>
              <a:gs pos="88000">
                <a:srgbClr val="F1B61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" y="6309356"/>
            <a:ext cx="12191998" cy="550232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13" name="圆角矩形 112"/>
          <p:cNvSpPr/>
          <p:nvPr/>
        </p:nvSpPr>
        <p:spPr>
          <a:xfrm>
            <a:off x="0" y="1"/>
            <a:ext cx="12191999" cy="1097288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51" y="85556"/>
            <a:ext cx="853658" cy="853658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776540" y="216723"/>
            <a:ext cx="740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首都师大附中升国旗仪式</a:t>
            </a:r>
            <a:endParaRPr lang="en-US" altLang="zh-CN" sz="3600" b="1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4962" y="1346990"/>
            <a:ext cx="3422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3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班级风采</a:t>
            </a:r>
            <a:endParaRPr lang="zh-CN" altLang="en-US" sz="4400" b="1" dirty="0">
              <a:solidFill>
                <a:srgbClr val="FF33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197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845">
        <p:fade/>
      </p:transition>
    </mc:Choice>
    <mc:Fallback xmlns="">
      <p:transition spd="med" advTm="618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0" y="1097290"/>
            <a:ext cx="12191999" cy="5294373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">
                <a:srgbClr val="FFFF7A"/>
              </a:gs>
              <a:gs pos="88000">
                <a:srgbClr val="F1B61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" y="6309356"/>
            <a:ext cx="12191998" cy="550232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13" name="圆角矩形 112"/>
          <p:cNvSpPr/>
          <p:nvPr/>
        </p:nvSpPr>
        <p:spPr>
          <a:xfrm>
            <a:off x="0" y="1"/>
            <a:ext cx="12191999" cy="1097288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51" y="85556"/>
            <a:ext cx="853658" cy="853658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776540" y="216723"/>
            <a:ext cx="740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首都师大附中升国旗仪式</a:t>
            </a:r>
            <a:endParaRPr lang="en-US" altLang="zh-CN" sz="3600" b="1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4962" y="1346990"/>
            <a:ext cx="3422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3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班级风采</a:t>
            </a:r>
            <a:endParaRPr lang="zh-CN" altLang="en-US" sz="4400" b="1" dirty="0">
              <a:solidFill>
                <a:srgbClr val="FF33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42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845">
        <p:fade/>
      </p:transition>
    </mc:Choice>
    <mc:Fallback xmlns="">
      <p:transition spd="med" advTm="618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0" y="1097290"/>
            <a:ext cx="12191999" cy="5294373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">
                <a:srgbClr val="FFFF7A"/>
              </a:gs>
              <a:gs pos="88000">
                <a:srgbClr val="F1B61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" y="6309356"/>
            <a:ext cx="12191998" cy="550232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13" name="圆角矩形 112"/>
          <p:cNvSpPr/>
          <p:nvPr/>
        </p:nvSpPr>
        <p:spPr>
          <a:xfrm>
            <a:off x="0" y="1"/>
            <a:ext cx="12191999" cy="1097288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51" y="85556"/>
            <a:ext cx="853658" cy="853658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776540" y="216723"/>
            <a:ext cx="740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首都师大附中升国旗仪式</a:t>
            </a:r>
            <a:endParaRPr lang="en-US" altLang="zh-CN" sz="3600" b="1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4962" y="1346990"/>
            <a:ext cx="3422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33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班级风采</a:t>
            </a:r>
            <a:endParaRPr lang="zh-CN" altLang="en-US" sz="4400" b="1" dirty="0">
              <a:solidFill>
                <a:srgbClr val="FF33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407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845">
        <p:fade/>
      </p:transition>
    </mc:Choice>
    <mc:Fallback xmlns="">
      <p:transition spd="med" advTm="618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06e6c9584914f50ab68c17cd1d49ad82916b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7|11.7|8.4|0.7|16.4|1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7|11.7|8.4|0.7|16.4|1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7|11.7|8.4|0.7|16.4|1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7|11.7|8.4|0.7|16.4|1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7|11.7|8.4|0.7|16.4|1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7|11.7|8.4|0.7|16.4|1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7|11.7|8.4|0.7|16.4|1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7|11.7|8.4|0.7|16.4|1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7|11.7|8.4|0.7|16.4|1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7|11.7|8.4|0.7|16.4|1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7|11.7|8.4|0.7|16.4|1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7|11.7|8.4|0.7|16.4|1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7|11.7|8.4|0.7|16.4|1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7|11.7|8.4|0.7|16.4|1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7|11.7|8.4|0.7|16.4|12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 主题 2">
      <a:dk1>
        <a:srgbClr val="000000"/>
      </a:dk1>
      <a:lt1>
        <a:srgbClr val="FFFFFF"/>
      </a:lt1>
      <a:dk2>
        <a:srgbClr val="FF9933"/>
      </a:dk2>
      <a:lt2>
        <a:srgbClr val="000000"/>
      </a:lt2>
      <a:accent1>
        <a:srgbClr val="FF0000"/>
      </a:accent1>
      <a:accent2>
        <a:srgbClr val="CC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B90000"/>
      </a:accent6>
      <a:hlink>
        <a:srgbClr val="FF3300"/>
      </a:hlink>
      <a:folHlink>
        <a:srgbClr val="8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FF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B90000"/>
        </a:accent6>
        <a:hlink>
          <a:srgbClr val="FF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FF9933"/>
        </a:dk2>
        <a:lt2>
          <a:srgbClr val="000000"/>
        </a:lt2>
        <a:accent1>
          <a:srgbClr val="FF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B90000"/>
        </a:accent6>
        <a:hlink>
          <a:srgbClr val="FF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4159</TotalTime>
  <Words>1094</Words>
  <Application>Microsoft Office PowerPoint</Application>
  <PresentationFormat>宽屏</PresentationFormat>
  <Paragraphs>78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华文行楷</vt:lpstr>
      <vt:lpstr>Arial</vt:lpstr>
      <vt:lpstr>微软雅黑</vt:lpstr>
      <vt:lpstr>Calibri</vt:lpstr>
      <vt:lpstr>宋体</vt:lpstr>
      <vt:lpstr>SimHei</vt:lpstr>
      <vt:lpstr>Wingdings</vt:lpstr>
      <vt:lpstr>华文琥珀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hsacnu</cp:lastModifiedBy>
  <cp:revision>428</cp:revision>
  <dcterms:created xsi:type="dcterms:W3CDTF">2010-06-23T08:13:02Z</dcterms:created>
  <dcterms:modified xsi:type="dcterms:W3CDTF">2019-11-07T06:32:00Z</dcterms:modified>
</cp:coreProperties>
</file>