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0" r:id="rId4"/>
    <p:sldId id="266" r:id="rId5"/>
    <p:sldId id="261" r:id="rId6"/>
    <p:sldId id="271" r:id="rId7"/>
    <p:sldId id="272" r:id="rId8"/>
    <p:sldId id="257"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32"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28221-70B7-4110-BF75-6AFEE43E200F}" type="datetimeFigureOut">
              <a:rPr lang="zh-CN" altLang="en-US" smtClean="0"/>
              <a:t>2019/3/17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74F45-099D-43A2-B584-23C894FE44E0}" type="slidenum">
              <a:rPr lang="zh-CN" altLang="en-US" smtClean="0"/>
              <a:t>‹#›</a:t>
            </a:fld>
            <a:endParaRPr lang="zh-CN" altLang="en-US"/>
          </a:p>
        </p:txBody>
      </p:sp>
    </p:spTree>
    <p:extLst>
      <p:ext uri="{BB962C8B-B14F-4D97-AF65-F5344CB8AC3E}">
        <p14:creationId xmlns:p14="http://schemas.microsoft.com/office/powerpoint/2010/main" val="364327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1</a:t>
            </a:fld>
            <a:endParaRPr lang="zh-CN" altLang="en-US"/>
          </a:p>
        </p:txBody>
      </p:sp>
    </p:spTree>
    <p:extLst>
      <p:ext uri="{BB962C8B-B14F-4D97-AF65-F5344CB8AC3E}">
        <p14:creationId xmlns:p14="http://schemas.microsoft.com/office/powerpoint/2010/main" val="411961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2</a:t>
            </a:fld>
            <a:endParaRPr lang="zh-CN" altLang="en-US"/>
          </a:p>
        </p:txBody>
      </p:sp>
    </p:spTree>
    <p:extLst>
      <p:ext uri="{BB962C8B-B14F-4D97-AF65-F5344CB8AC3E}">
        <p14:creationId xmlns:p14="http://schemas.microsoft.com/office/powerpoint/2010/main" val="127427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3</a:t>
            </a:fld>
            <a:endParaRPr lang="zh-CN" altLang="en-US"/>
          </a:p>
        </p:txBody>
      </p:sp>
    </p:spTree>
    <p:extLst>
      <p:ext uri="{BB962C8B-B14F-4D97-AF65-F5344CB8AC3E}">
        <p14:creationId xmlns:p14="http://schemas.microsoft.com/office/powerpoint/2010/main" val="369625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4</a:t>
            </a:fld>
            <a:endParaRPr lang="zh-CN" altLang="en-US"/>
          </a:p>
        </p:txBody>
      </p:sp>
    </p:spTree>
    <p:extLst>
      <p:ext uri="{BB962C8B-B14F-4D97-AF65-F5344CB8AC3E}">
        <p14:creationId xmlns:p14="http://schemas.microsoft.com/office/powerpoint/2010/main" val="123676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5</a:t>
            </a:fld>
            <a:endParaRPr lang="zh-CN" altLang="en-US"/>
          </a:p>
        </p:txBody>
      </p:sp>
    </p:spTree>
    <p:extLst>
      <p:ext uri="{BB962C8B-B14F-4D97-AF65-F5344CB8AC3E}">
        <p14:creationId xmlns:p14="http://schemas.microsoft.com/office/powerpoint/2010/main" val="112871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6</a:t>
            </a:fld>
            <a:endParaRPr lang="zh-CN" altLang="en-US"/>
          </a:p>
        </p:txBody>
      </p:sp>
    </p:spTree>
    <p:extLst>
      <p:ext uri="{BB962C8B-B14F-4D97-AF65-F5344CB8AC3E}">
        <p14:creationId xmlns:p14="http://schemas.microsoft.com/office/powerpoint/2010/main" val="611102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7</a:t>
            </a:fld>
            <a:endParaRPr lang="zh-CN" altLang="en-US"/>
          </a:p>
        </p:txBody>
      </p:sp>
    </p:spTree>
    <p:extLst>
      <p:ext uri="{BB962C8B-B14F-4D97-AF65-F5344CB8AC3E}">
        <p14:creationId xmlns:p14="http://schemas.microsoft.com/office/powerpoint/2010/main" val="111632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F74F45-099D-43A2-B584-23C894FE44E0}" type="slidenum">
              <a:rPr lang="zh-CN" altLang="en-US" smtClean="0"/>
              <a:t>8</a:t>
            </a:fld>
            <a:endParaRPr lang="zh-CN" altLang="en-US"/>
          </a:p>
        </p:txBody>
      </p:sp>
    </p:spTree>
    <p:extLst>
      <p:ext uri="{BB962C8B-B14F-4D97-AF65-F5344CB8AC3E}">
        <p14:creationId xmlns:p14="http://schemas.microsoft.com/office/powerpoint/2010/main" val="252039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57382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283304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245372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35930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428742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159261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10254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411413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3443244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123215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A6CBE32-CB80-45A2-B064-7782E42F6192}" type="datetimeFigureOut">
              <a:rPr lang="zh-CN" altLang="en-US" smtClean="0"/>
              <a:t>2019/3/17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54F99E5-93F2-41B0-BFA7-64D3A818324A}" type="slidenum">
              <a:rPr lang="zh-CN" altLang="en-US" smtClean="0"/>
              <a:t>‹#›</a:t>
            </a:fld>
            <a:endParaRPr lang="zh-CN" altLang="en-US"/>
          </a:p>
        </p:txBody>
      </p:sp>
    </p:spTree>
    <p:extLst>
      <p:ext uri="{BB962C8B-B14F-4D97-AF65-F5344CB8AC3E}">
        <p14:creationId xmlns:p14="http://schemas.microsoft.com/office/powerpoint/2010/main" val="2640322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矩形 6"/>
          <p:cNvSpPr/>
          <p:nvPr userDrawn="1"/>
        </p:nvSpPr>
        <p:spPr>
          <a:xfrm>
            <a:off x="2943628" y="2522373"/>
            <a:ext cx="6312131" cy="1384995"/>
          </a:xfrm>
          <a:prstGeom prst="rect">
            <a:avLst/>
          </a:prstGeom>
        </p:spPr>
        <p:txBody>
          <a:bodyPr wrap="square">
            <a:spAutoFit/>
          </a:bodyPr>
          <a:lstStyle/>
          <a:p>
            <a:pPr algn="ctr">
              <a:lnSpc>
                <a:spcPct val="200000"/>
              </a:lnSpc>
            </a:pPr>
            <a:r>
              <a:rPr lang="zh-CN" altLang="en-US" sz="1400" b="1" dirty="0" smtClean="0">
                <a:solidFill>
                  <a:schemeClr val="accent1">
                    <a:lumMod val="50000"/>
                    <a:alpha val="0"/>
                  </a:schemeClr>
                </a:solidFill>
                <a:latin typeface="Auraka方黑檀" panose="02020700000000000000" pitchFamily="18" charset="-128"/>
                <a:ea typeface="Auraka方黑檀" panose="02020700000000000000" pitchFamily="18" charset="-128"/>
                <a:sym typeface="逐浪细阁体" panose="03000509000000000000" pitchFamily="65" charset="-122"/>
              </a:rPr>
              <a:t>感谢您下载包图网平台上提供的</a:t>
            </a:r>
            <a:r>
              <a:rPr lang="en-US" altLang="zh-CN" sz="1400" b="1" dirty="0" smtClean="0">
                <a:solidFill>
                  <a:schemeClr val="accent1">
                    <a:lumMod val="50000"/>
                    <a:alpha val="0"/>
                  </a:schemeClr>
                </a:solidFill>
                <a:latin typeface="Auraka方黑檀" panose="02020700000000000000" pitchFamily="18" charset="-128"/>
                <a:ea typeface="Auraka方黑檀" panose="02020700000000000000" pitchFamily="18" charset="-128"/>
                <a:sym typeface="逐浪细阁体" panose="03000509000000000000" pitchFamily="65" charset="-122"/>
              </a:rPr>
              <a:t>PPT</a:t>
            </a:r>
            <a:r>
              <a:rPr lang="zh-CN" altLang="en-US" sz="1400" b="1" dirty="0" smtClean="0">
                <a:solidFill>
                  <a:schemeClr val="accent1">
                    <a:lumMod val="50000"/>
                    <a:alpha val="0"/>
                  </a:schemeClr>
                </a:solidFill>
                <a:latin typeface="Auraka方黑檀" panose="02020700000000000000" pitchFamily="18" charset="-128"/>
                <a:ea typeface="Auraka方黑檀" panose="02020700000000000000" pitchFamily="18" charset="-128"/>
                <a:sym typeface="逐浪细阁体" panose="03000509000000000000" pitchFamily="65" charset="-122"/>
              </a:rPr>
              <a:t>作品，为了您和包图网以及原创作者的利益，请勿复制、传播、销售，否则将承担法律责任！包图网将对作品进行维权，按照传播下载次数进行十倍的索取赔偿！</a:t>
            </a:r>
            <a:endParaRPr lang="en-US" altLang="zh-CN" sz="1400" b="1" dirty="0">
              <a:solidFill>
                <a:schemeClr val="accent1">
                  <a:lumMod val="50000"/>
                  <a:alpha val="0"/>
                </a:schemeClr>
              </a:solidFill>
              <a:latin typeface="Auraka方黑檀" panose="02020700000000000000" pitchFamily="18" charset="-128"/>
              <a:ea typeface="Auraka方黑檀" panose="02020700000000000000" pitchFamily="18" charset="-128"/>
              <a:sym typeface="逐浪细阁体" panose="03000509000000000000" pitchFamily="65" charset="-122"/>
            </a:endParaRPr>
          </a:p>
        </p:txBody>
      </p:sp>
    </p:spTree>
    <p:extLst>
      <p:ext uri="{BB962C8B-B14F-4D97-AF65-F5344CB8AC3E}">
        <p14:creationId xmlns:p14="http://schemas.microsoft.com/office/powerpoint/2010/main" val="1098235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jpg"/><Relationship Id="rId10"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jpg"/><Relationship Id="rId10" Type="http://schemas.openxmlformats.org/officeDocument/2006/relationships/image" Target="../media/image9.png"/><Relationship Id="rId4" Type="http://schemas.openxmlformats.org/officeDocument/2006/relationships/notesSlide" Target="../notesSlides/notesSlide5.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print">
            <a:grayscl/>
            <a:extLst>
              <a:ext uri="{28A0092B-C50C-407E-A947-70E740481C1C}">
                <a14:useLocalDpi xmlns:a14="http://schemas.microsoft.com/office/drawing/2010/main" val="0"/>
              </a:ext>
            </a:extLst>
          </a:blip>
          <a:srcRect r="7368"/>
          <a:stretch/>
        </p:blipFill>
        <p:spPr>
          <a:xfrm>
            <a:off x="375920" y="399223"/>
            <a:ext cx="11419840" cy="6059554"/>
          </a:xfrm>
          <a:prstGeom prst="rect">
            <a:avLst/>
          </a:prstGeom>
          <a:effectLst>
            <a:outerShdw blurRad="114300" dist="63500" dir="2700000" algn="tl" rotWithShape="0">
              <a:prstClr val="black">
                <a:alpha val="36000"/>
              </a:prstClr>
            </a:outerShdw>
          </a:effectLst>
        </p:spPr>
      </p:pic>
      <p:grpSp>
        <p:nvGrpSpPr>
          <p:cNvPr id="28" name="组合 27"/>
          <p:cNvGrpSpPr/>
          <p:nvPr/>
        </p:nvGrpSpPr>
        <p:grpSpPr>
          <a:xfrm>
            <a:off x="5857240" y="1248362"/>
            <a:ext cx="4319055" cy="4219035"/>
            <a:chOff x="6771640" y="1319482"/>
            <a:chExt cx="4319055" cy="4219035"/>
          </a:xfrm>
        </p:grpSpPr>
        <p:grpSp>
          <p:nvGrpSpPr>
            <p:cNvPr id="11" name="组合 10"/>
            <p:cNvGrpSpPr/>
            <p:nvPr/>
          </p:nvGrpSpPr>
          <p:grpSpPr>
            <a:xfrm>
              <a:off x="6771640" y="1319482"/>
              <a:ext cx="4319055" cy="4219035"/>
              <a:chOff x="4922417" y="1244822"/>
              <a:chExt cx="4319055" cy="4219035"/>
            </a:xfrm>
          </p:grpSpPr>
          <p:sp>
            <p:nvSpPr>
              <p:cNvPr id="12" name="矩形 11"/>
              <p:cNvSpPr/>
              <p:nvPr/>
            </p:nvSpPr>
            <p:spPr>
              <a:xfrm rot="16200000">
                <a:off x="8086725" y="2769870"/>
                <a:ext cx="397510" cy="19119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grpSp>
            <p:nvGrpSpPr>
              <p:cNvPr id="13" name="组合 12"/>
              <p:cNvGrpSpPr/>
              <p:nvPr/>
            </p:nvGrpSpPr>
            <p:grpSpPr>
              <a:xfrm>
                <a:off x="4922417" y="1244822"/>
                <a:ext cx="3965632" cy="4219035"/>
                <a:chOff x="5064125" y="1195610"/>
                <a:chExt cx="3965632" cy="4219035"/>
              </a:xfrm>
            </p:grpSpPr>
            <p:sp>
              <p:nvSpPr>
                <p:cNvPr id="14" name="文本框 13"/>
                <p:cNvSpPr txBox="1"/>
                <p:nvPr/>
              </p:nvSpPr>
              <p:spPr>
                <a:xfrm>
                  <a:off x="7485184" y="1195610"/>
                  <a:ext cx="954107" cy="1015663"/>
                </a:xfrm>
                <a:prstGeom prst="rect">
                  <a:avLst/>
                </a:prstGeom>
                <a:noFill/>
              </p:spPr>
              <p:txBody>
                <a:bodyPr wrap="none" rtlCol="0">
                  <a:spAutoFit/>
                </a:bodyPr>
                <a:lstStyle/>
                <a:p>
                  <a:r>
                    <a:rPr lang="zh-CN" altLang="en-US" sz="6000" dirty="0">
                      <a:latin typeface="文悦古典明朝体 (非商业使用) W5" pitchFamily="2" charset="-122"/>
                      <a:ea typeface="文悦古典明朝体 (非商业使用) W5" pitchFamily="2" charset="-122"/>
                      <a:sym typeface="WenYue GuDianMingChaoTi (Non-Commercial Use)" pitchFamily="50" charset="-122"/>
                    </a:rPr>
                    <a:t>中</a:t>
                  </a:r>
                </a:p>
              </p:txBody>
            </p:sp>
            <p:sp>
              <p:nvSpPr>
                <p:cNvPr id="15" name="文本框 14"/>
                <p:cNvSpPr txBox="1"/>
                <p:nvPr/>
              </p:nvSpPr>
              <p:spPr>
                <a:xfrm>
                  <a:off x="8201995" y="1818607"/>
                  <a:ext cx="792480" cy="822960"/>
                </a:xfrm>
                <a:prstGeom prst="rect">
                  <a:avLst/>
                </a:prstGeom>
                <a:noFill/>
              </p:spPr>
              <p:txBody>
                <a:bodyPr wrap="none" rtlCol="0">
                  <a:spAutoFit/>
                </a:bodyPr>
                <a:lstStyle/>
                <a:p>
                  <a:r>
                    <a:rPr lang="zh-CN" altLang="en-US" sz="4800" dirty="0">
                      <a:latin typeface="文悦古典明朝体 (非商业使用) W5" pitchFamily="2" charset="-122"/>
                      <a:ea typeface="文悦古典明朝体 (非商业使用) W5" pitchFamily="2" charset="-122"/>
                      <a:sym typeface="WenYue GuDianMingChaoTi (Non-Commercial Use)" pitchFamily="50" charset="-122"/>
                    </a:rPr>
                    <a:t>国</a:t>
                  </a:r>
                </a:p>
              </p:txBody>
            </p:sp>
            <p:sp>
              <p:nvSpPr>
                <p:cNvPr id="16" name="文本框 15"/>
                <p:cNvSpPr txBox="1"/>
                <p:nvPr/>
              </p:nvSpPr>
              <p:spPr>
                <a:xfrm>
                  <a:off x="7199828" y="2204050"/>
                  <a:ext cx="1210588" cy="1323439"/>
                </a:xfrm>
                <a:prstGeom prst="rect">
                  <a:avLst/>
                </a:prstGeom>
                <a:noFill/>
              </p:spPr>
              <p:txBody>
                <a:bodyPr wrap="none" rtlCol="0">
                  <a:spAutoFit/>
                </a:bodyPr>
                <a:lstStyle/>
                <a:p>
                  <a:r>
                    <a:rPr lang="zh-CN" altLang="en-US" sz="8000" dirty="0" smtClean="0">
                      <a:solidFill>
                        <a:schemeClr val="accent1"/>
                      </a:solidFill>
                      <a:latin typeface="文悦古典明朝体 (非商业使用) W5" pitchFamily="2" charset="-122"/>
                      <a:ea typeface="文悦古典明朝体 (非商业使用) W5" pitchFamily="2" charset="-122"/>
                      <a:sym typeface="WenYue GuDianMingChaoTi (Non-Commercial Use)" pitchFamily="50" charset="-122"/>
                    </a:rPr>
                    <a:t>建</a:t>
                  </a:r>
                  <a:endParaRPr lang="zh-CN" altLang="en-US" sz="8000" dirty="0">
                    <a:solidFill>
                      <a:schemeClr val="accent1"/>
                    </a:solidFill>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7" name="文本框 16"/>
                <p:cNvSpPr txBox="1"/>
                <p:nvPr/>
              </p:nvSpPr>
              <p:spPr>
                <a:xfrm>
                  <a:off x="8229538" y="2598790"/>
                  <a:ext cx="800219" cy="830997"/>
                </a:xfrm>
                <a:prstGeom prst="rect">
                  <a:avLst/>
                </a:prstGeom>
                <a:noFill/>
              </p:spPr>
              <p:txBody>
                <a:bodyPr wrap="none" rtlCol="0">
                  <a:spAutoFit/>
                </a:bodyPr>
                <a:lstStyle/>
                <a:p>
                  <a:r>
                    <a:rPr lang="zh-CN" altLang="en-US" sz="4800" dirty="0" smtClean="0">
                      <a:latin typeface="文悦古典明朝体 (非商业使用) W5" pitchFamily="2" charset="-122"/>
                      <a:ea typeface="文悦古典明朝体 (非商业使用) W5" pitchFamily="2" charset="-122"/>
                      <a:sym typeface="WenYue GuDianMingChaoTi (Non-Commercial Use)" pitchFamily="50" charset="-122"/>
                    </a:rPr>
                    <a:t>筑</a:t>
                  </a:r>
                  <a:endParaRPr lang="zh-CN" altLang="en-US" sz="4800" dirty="0">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8" name="椭圆 17"/>
                <p:cNvSpPr/>
                <p:nvPr/>
              </p:nvSpPr>
              <p:spPr>
                <a:xfrm>
                  <a:off x="6176449" y="1703441"/>
                  <a:ext cx="1308735" cy="130873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9" name="文本框 18"/>
                <p:cNvSpPr txBox="1"/>
                <p:nvPr/>
              </p:nvSpPr>
              <p:spPr>
                <a:xfrm>
                  <a:off x="6941786" y="2007578"/>
                  <a:ext cx="461665" cy="3231467"/>
                </a:xfrm>
                <a:prstGeom prst="rect">
                  <a:avLst/>
                </a:prstGeom>
                <a:noFill/>
              </p:spPr>
              <p:txBody>
                <a:bodyPr vert="eaVert" wrap="square" rtlCol="0">
                  <a:spAutoFit/>
                </a:bodyPr>
                <a:lstStyle/>
                <a:p>
                  <a:pPr>
                    <a:lnSpc>
                      <a:spcPct val="150000"/>
                    </a:lnSpc>
                  </a:pPr>
                  <a:endParaRPr lang="zh-CN" altLang="en-US" sz="1200" spc="600" dirty="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endParaRPr>
                </a:p>
              </p:txBody>
            </p:sp>
            <p:sp>
              <p:nvSpPr>
                <p:cNvPr id="20" name="文本框 19"/>
                <p:cNvSpPr txBox="1"/>
                <p:nvPr/>
              </p:nvSpPr>
              <p:spPr>
                <a:xfrm>
                  <a:off x="6392234" y="1896143"/>
                  <a:ext cx="877163" cy="923330"/>
                </a:xfrm>
                <a:prstGeom prst="rect">
                  <a:avLst/>
                </a:prstGeom>
                <a:noFill/>
              </p:spPr>
              <p:txBody>
                <a:bodyPr wrap="none" rtlCol="0">
                  <a:spAutoFit/>
                </a:bodyPr>
                <a:lstStyle/>
                <a:p>
                  <a:pPr algn="ctr"/>
                  <a:r>
                    <a:rPr lang="zh-CN" altLang="en-US" sz="5400"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古</a:t>
                  </a:r>
                  <a:endParaRPr lang="zh-CN" altLang="zh-CN" sz="5400"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endParaRPr>
                </a:p>
              </p:txBody>
            </p:sp>
            <p:grpSp>
              <p:nvGrpSpPr>
                <p:cNvPr id="22" name="组合 21"/>
                <p:cNvGrpSpPr/>
                <p:nvPr/>
              </p:nvGrpSpPr>
              <p:grpSpPr>
                <a:xfrm>
                  <a:off x="5064125" y="1616710"/>
                  <a:ext cx="2479675" cy="3797935"/>
                  <a:chOff x="7975" y="2546"/>
                  <a:chExt cx="3905" cy="5981"/>
                </a:xfrm>
              </p:grpSpPr>
              <p:grpSp>
                <p:nvGrpSpPr>
                  <p:cNvPr id="23" name="组合 22"/>
                  <p:cNvGrpSpPr/>
                  <p:nvPr/>
                </p:nvGrpSpPr>
                <p:grpSpPr>
                  <a:xfrm>
                    <a:off x="7975" y="2546"/>
                    <a:ext cx="3903" cy="5981"/>
                    <a:chOff x="7975" y="2546"/>
                    <a:chExt cx="3903" cy="5981"/>
                  </a:xfrm>
                </p:grpSpPr>
                <p:sp>
                  <p:nvSpPr>
                    <p:cNvPr id="25" name="任意多边形 24"/>
                    <p:cNvSpPr/>
                    <p:nvPr/>
                  </p:nvSpPr>
                  <p:spPr>
                    <a:xfrm>
                      <a:off x="7975" y="2546"/>
                      <a:ext cx="3778" cy="2324"/>
                    </a:xfrm>
                    <a:custGeom>
                      <a:avLst/>
                      <a:gdLst>
                        <a:gd name="connisteX0" fmla="*/ 2063750 w 2063750"/>
                        <a:gd name="connsiteY0" fmla="*/ 0 h 1708150"/>
                        <a:gd name="connisteX1" fmla="*/ 0 w 2063750"/>
                        <a:gd name="connsiteY1" fmla="*/ 0 h 1708150"/>
                        <a:gd name="connisteX2" fmla="*/ 0 w 2063750"/>
                        <a:gd name="connsiteY2" fmla="*/ 1708150 h 1708150"/>
                      </a:gdLst>
                      <a:ahLst/>
                      <a:cxnLst>
                        <a:cxn ang="0">
                          <a:pos x="connisteX0" y="connsiteY0"/>
                        </a:cxn>
                        <a:cxn ang="0">
                          <a:pos x="connisteX1" y="connsiteY1"/>
                        </a:cxn>
                        <a:cxn ang="0">
                          <a:pos x="connisteX2" y="connsiteY2"/>
                        </a:cxn>
                      </a:cxnLst>
                      <a:rect l="l" t="t" r="r" b="b"/>
                      <a:pathLst>
                        <a:path w="2063750" h="1708150">
                          <a:moveTo>
                            <a:pt x="2063750" y="0"/>
                          </a:moveTo>
                          <a:lnTo>
                            <a:pt x="0" y="0"/>
                          </a:lnTo>
                          <a:lnTo>
                            <a:pt x="0" y="1708150"/>
                          </a:lnTo>
                        </a:path>
                      </a:pathLst>
                    </a:custGeom>
                    <a:ln w="25400">
                      <a:solidFill>
                        <a:schemeClr val="accent1"/>
                      </a:solidFill>
                    </a:ln>
                  </p:spPr>
                  <p:style>
                    <a:lnRef idx="3">
                      <a:schemeClr val="accent3"/>
                    </a:lnRef>
                    <a:fillRef idx="0">
                      <a:schemeClr val="accent3"/>
                    </a:fillRef>
                    <a:effectRef idx="2">
                      <a:schemeClr val="accent3"/>
                    </a:effectRef>
                    <a:fontRef idx="minor">
                      <a:schemeClr val="tx1"/>
                    </a:fontRef>
                  </p:style>
                  <p:txBody>
                    <a:bodyPr rtlCol="0" anchor="ctr"/>
                    <a:lstStyle/>
                    <a:p>
                      <a:pPr algn="ctr"/>
                      <a:r>
                        <a:rPr lang="en-US" altLang="zh-CN" dirty="0">
                          <a:latin typeface="文悦古典明朝体 (非商业使用) W5" pitchFamily="2" charset="-122"/>
                          <a:ea typeface="文悦古典明朝体 (非商业使用) W5" pitchFamily="2" charset="-122"/>
                          <a:sym typeface="WenYue GuDianMingChaoTi (Non-Commercial Use)" pitchFamily="50" charset="-122"/>
                        </a:rPr>
                        <a:t> </a:t>
                      </a:r>
                    </a:p>
                  </p:txBody>
                </p:sp>
                <p:sp>
                  <p:nvSpPr>
                    <p:cNvPr id="26" name="任意多边形 25"/>
                    <p:cNvSpPr/>
                    <p:nvPr/>
                  </p:nvSpPr>
                  <p:spPr>
                    <a:xfrm>
                      <a:off x="7976" y="7225"/>
                      <a:ext cx="3902" cy="1302"/>
                    </a:xfrm>
                    <a:custGeom>
                      <a:avLst/>
                      <a:gdLst>
                        <a:gd name="connisteX0" fmla="*/ 0 w 2585720"/>
                        <a:gd name="connsiteY0" fmla="*/ 0 h 972820"/>
                        <a:gd name="connisteX1" fmla="*/ 0 w 2585720"/>
                        <a:gd name="connsiteY1" fmla="*/ 972820 h 972820"/>
                        <a:gd name="connisteX2" fmla="*/ 2585720 w 2585720"/>
                        <a:gd name="connsiteY2" fmla="*/ 972820 h 972820"/>
                      </a:gdLst>
                      <a:ahLst/>
                      <a:cxnLst>
                        <a:cxn ang="0">
                          <a:pos x="connisteX0" y="connsiteY0"/>
                        </a:cxn>
                        <a:cxn ang="0">
                          <a:pos x="connisteX1" y="connsiteY1"/>
                        </a:cxn>
                        <a:cxn ang="0">
                          <a:pos x="connisteX2" y="connsiteY2"/>
                        </a:cxn>
                      </a:cxnLst>
                      <a:rect l="l" t="t" r="r" b="b"/>
                      <a:pathLst>
                        <a:path w="2585720" h="972820">
                          <a:moveTo>
                            <a:pt x="0" y="0"/>
                          </a:moveTo>
                          <a:lnTo>
                            <a:pt x="0" y="972820"/>
                          </a:lnTo>
                          <a:lnTo>
                            <a:pt x="2585720" y="972820"/>
                          </a:lnTo>
                        </a:path>
                      </a:pathLst>
                    </a:custGeom>
                    <a:ln w="25400">
                      <a:solidFill>
                        <a:schemeClr val="accent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grpSp>
              <p:cxnSp>
                <p:nvCxnSpPr>
                  <p:cNvPr id="24" name="直接连接符 23"/>
                  <p:cNvCxnSpPr/>
                  <p:nvPr/>
                </p:nvCxnSpPr>
                <p:spPr>
                  <a:xfrm flipV="1">
                    <a:off x="11880" y="6613"/>
                    <a:ext cx="0" cy="191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27" name="文本框 26"/>
            <p:cNvSpPr txBox="1"/>
            <p:nvPr/>
          </p:nvSpPr>
          <p:spPr>
            <a:xfrm>
              <a:off x="9263391" y="3625856"/>
              <a:ext cx="1766830" cy="646331"/>
            </a:xfrm>
            <a:prstGeom prst="rect">
              <a:avLst/>
            </a:prstGeom>
            <a:noFill/>
          </p:spPr>
          <p:txBody>
            <a:bodyPr wrap="square" rtlCol="0">
              <a:spAutoFit/>
            </a:bodyPr>
            <a:lstStyle/>
            <a:p>
              <a:pPr algn="ct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6</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a:t>
              </a: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4</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）班第</a:t>
              </a: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1</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组</a:t>
              </a:r>
              <a:endParaRPr lang="zh-CN" altLang="en-US" spc="600" dirty="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endParaRPr>
            </a:p>
          </p:txBody>
        </p:sp>
      </p:grpSp>
      <p:pic>
        <p:nvPicPr>
          <p:cNvPr id="36" name="图片 3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83317" y="3272465"/>
            <a:ext cx="1999697" cy="1999697"/>
          </a:xfrm>
          <a:prstGeom prst="rect">
            <a:avLst/>
          </a:prstGeom>
        </p:spPr>
      </p:pic>
    </p:spTree>
    <p:extLst>
      <p:ext uri="{BB962C8B-B14F-4D97-AF65-F5344CB8AC3E}">
        <p14:creationId xmlns:p14="http://schemas.microsoft.com/office/powerpoint/2010/main" val="272071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500"/>
                                        <p:tgtEl>
                                          <p:spTgt spid="28"/>
                                        </p:tgtEl>
                                      </p:cBhvr>
                                    </p:animEffect>
                                    <p:anim calcmode="lin" valueType="num">
                                      <p:cBhvr>
                                        <p:cTn id="12" dur="1500" fill="hold"/>
                                        <p:tgtEl>
                                          <p:spTgt spid="28"/>
                                        </p:tgtEl>
                                        <p:attrNameLst>
                                          <p:attrName>ppt_x</p:attrName>
                                        </p:attrNameLst>
                                      </p:cBhvr>
                                      <p:tavLst>
                                        <p:tav tm="0">
                                          <p:val>
                                            <p:strVal val="#ppt_x"/>
                                          </p:val>
                                        </p:tav>
                                        <p:tav tm="100000">
                                          <p:val>
                                            <p:strVal val="#ppt_x"/>
                                          </p:val>
                                        </p:tav>
                                      </p:tavLst>
                                    </p:anim>
                                    <p:anim calcmode="lin" valueType="num">
                                      <p:cBhvr>
                                        <p:cTn id="13" dur="15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0586" y="396239"/>
            <a:ext cx="11499273" cy="6055821"/>
          </a:xfrm>
          <a:prstGeom prst="rect">
            <a:avLst/>
          </a:prstGeom>
          <a:blipFill>
            <a:blip r:embed="rId3"/>
            <a:stretch>
              <a:fillRect/>
            </a:stretch>
          </a:blipFill>
          <a:effectLst>
            <a:outerShdw blurRad="1143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3624377" y="0"/>
            <a:ext cx="5516195" cy="5566997"/>
            <a:chOff x="3624377" y="0"/>
            <a:chExt cx="5516195" cy="5566997"/>
          </a:xfrm>
        </p:grpSpPr>
        <p:grpSp>
          <p:nvGrpSpPr>
            <p:cNvPr id="27" name="组合 26"/>
            <p:cNvGrpSpPr/>
            <p:nvPr/>
          </p:nvGrpSpPr>
          <p:grpSpPr>
            <a:xfrm>
              <a:off x="5757446" y="0"/>
              <a:ext cx="677108" cy="1615440"/>
              <a:chOff x="5757446" y="0"/>
              <a:chExt cx="677108" cy="1615440"/>
            </a:xfrm>
          </p:grpSpPr>
          <p:sp>
            <p:nvSpPr>
              <p:cNvPr id="25" name="五边形 24"/>
              <p:cNvSpPr/>
              <p:nvPr/>
            </p:nvSpPr>
            <p:spPr>
              <a:xfrm rot="5400000">
                <a:off x="5289203" y="490220"/>
                <a:ext cx="1615440" cy="635000"/>
              </a:xfrm>
              <a:prstGeom prst="homePlate">
                <a:avLst/>
              </a:prstGeom>
              <a:solidFill>
                <a:schemeClr val="accent2"/>
              </a:solidFill>
              <a:ln>
                <a:noFill/>
              </a:ln>
              <a:effectLst>
                <a:outerShdw blurRad="76200" dist="127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57446" y="200660"/>
                <a:ext cx="677108" cy="1214120"/>
              </a:xfrm>
              <a:prstGeom prst="rect">
                <a:avLst/>
              </a:prstGeom>
              <a:noFill/>
            </p:spPr>
            <p:txBody>
              <a:bodyPr vert="eaVert" wrap="square" rtlCol="0">
                <a:spAutoFit/>
              </a:bodyPr>
              <a:lstStyle/>
              <a:p>
                <a:pPr algn="ctr"/>
                <a:r>
                  <a:rPr lang="zh-CN" altLang="en-US" sz="3200" spc="600" dirty="0" smtClean="0">
                    <a:solidFill>
                      <a:schemeClr val="bg1"/>
                    </a:solidFill>
                    <a:latin typeface="文悦古典明朝体 (非商业使用) W5" pitchFamily="50" charset="-122"/>
                    <a:ea typeface="文悦古典明朝体 (非商业使用) W5" pitchFamily="50" charset="-122"/>
                  </a:rPr>
                  <a:t>目录</a:t>
                </a:r>
                <a:endParaRPr lang="zh-CN" altLang="en-US" sz="3200" spc="600" dirty="0">
                  <a:solidFill>
                    <a:schemeClr val="bg1"/>
                  </a:solidFill>
                  <a:latin typeface="文悦古典明朝体 (非商业使用) W5" pitchFamily="50" charset="-122"/>
                  <a:ea typeface="文悦古典明朝体 (非商业使用) W5" pitchFamily="50" charset="-122"/>
                </a:endParaRPr>
              </a:p>
            </p:txBody>
          </p:sp>
        </p:grpSp>
        <p:sp>
          <p:nvSpPr>
            <p:cNvPr id="28" name="任意多边形 3">
              <a:extLst>
                <a:ext uri="{FF2B5EF4-FFF2-40B4-BE49-F238E27FC236}">
                  <a16:creationId xmlns:a16="http://schemas.microsoft.com/office/drawing/2014/main" xmlns="" id="{FE7E4330-729E-49B4-9B6D-AF83DFE16702}"/>
                </a:ext>
              </a:extLst>
            </p:cNvPr>
            <p:cNvSpPr/>
            <p:nvPr/>
          </p:nvSpPr>
          <p:spPr>
            <a:xfrm>
              <a:off x="5122736" y="1811020"/>
              <a:ext cx="1946527" cy="1017587"/>
            </a:xfrm>
            <a:custGeom>
              <a:avLst/>
              <a:gdLst>
                <a:gd name="connsiteX0" fmla="*/ 263311 w 3278889"/>
                <a:gd name="connsiteY0" fmla="*/ 933095 h 1879959"/>
                <a:gd name="connsiteX1" fmla="*/ 1051102 w 3278889"/>
                <a:gd name="connsiteY1" fmla="*/ 4627 h 1879959"/>
                <a:gd name="connsiteX2" fmla="*/ 1656013 w 3278889"/>
                <a:gd name="connsiteY2" fmla="*/ 567335 h 1879959"/>
                <a:gd name="connsiteX3" fmla="*/ 2232788 w 3278889"/>
                <a:gd name="connsiteY3" fmla="*/ 384455 h 1879959"/>
                <a:gd name="connsiteX4" fmla="*/ 3104985 w 3278889"/>
                <a:gd name="connsiteY4" fmla="*/ 806485 h 1879959"/>
                <a:gd name="connsiteX5" fmla="*/ 2992444 w 3278889"/>
                <a:gd name="connsiteY5" fmla="*/ 1805291 h 1879959"/>
                <a:gd name="connsiteX6" fmla="*/ 221108 w 3278889"/>
                <a:gd name="connsiteY6" fmla="*/ 1706818 h 1879959"/>
                <a:gd name="connsiteX7" fmla="*/ 263311 w 3278889"/>
                <a:gd name="connsiteY7" fmla="*/ 933095 h 1879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8889" h="1879959">
                  <a:moveTo>
                    <a:pt x="263311" y="933095"/>
                  </a:moveTo>
                  <a:cubicBezTo>
                    <a:pt x="401643" y="649397"/>
                    <a:pt x="818985" y="65587"/>
                    <a:pt x="1051102" y="4627"/>
                  </a:cubicBezTo>
                  <a:cubicBezTo>
                    <a:pt x="1283219" y="-56333"/>
                    <a:pt x="1459065" y="504030"/>
                    <a:pt x="1656013" y="567335"/>
                  </a:cubicBezTo>
                  <a:cubicBezTo>
                    <a:pt x="1852961" y="630640"/>
                    <a:pt x="1991293" y="344597"/>
                    <a:pt x="2232788" y="384455"/>
                  </a:cubicBezTo>
                  <a:cubicBezTo>
                    <a:pt x="2474283" y="424313"/>
                    <a:pt x="2978376" y="569679"/>
                    <a:pt x="3104985" y="806485"/>
                  </a:cubicBezTo>
                  <a:cubicBezTo>
                    <a:pt x="3231594" y="1043291"/>
                    <a:pt x="3473090" y="1655236"/>
                    <a:pt x="2992444" y="1805291"/>
                  </a:cubicBezTo>
                  <a:cubicBezTo>
                    <a:pt x="2511798" y="1955347"/>
                    <a:pt x="671274" y="1856873"/>
                    <a:pt x="221108" y="1706818"/>
                  </a:cubicBezTo>
                  <a:cubicBezTo>
                    <a:pt x="-229058" y="1556763"/>
                    <a:pt x="124979" y="1216793"/>
                    <a:pt x="263311" y="933095"/>
                  </a:cubicBezTo>
                  <a:close/>
                </a:path>
              </a:pathLst>
            </a:custGeom>
            <a:gradFill>
              <a:gsLst>
                <a:gs pos="0">
                  <a:schemeClr val="accent2"/>
                </a:gs>
                <a:gs pos="64000">
                  <a:srgbClr val="FFFFFF">
                    <a:alpha val="0"/>
                  </a:srgbClr>
                </a:gs>
                <a:gs pos="100000">
                  <a:schemeClr val="bg1">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grpSp>
          <p:nvGrpSpPr>
            <p:cNvPr id="41" name="组合 40"/>
            <p:cNvGrpSpPr/>
            <p:nvPr/>
          </p:nvGrpSpPr>
          <p:grpSpPr>
            <a:xfrm>
              <a:off x="3624377" y="2822071"/>
              <a:ext cx="5516195" cy="2744926"/>
              <a:chOff x="3736137" y="2923671"/>
              <a:chExt cx="5516195" cy="2744926"/>
            </a:xfrm>
          </p:grpSpPr>
          <p:grpSp>
            <p:nvGrpSpPr>
              <p:cNvPr id="37" name="组合 36"/>
              <p:cNvGrpSpPr/>
              <p:nvPr/>
            </p:nvGrpSpPr>
            <p:grpSpPr>
              <a:xfrm>
                <a:off x="7575581" y="3029166"/>
                <a:ext cx="1676751" cy="2639431"/>
                <a:chOff x="7595901" y="3129682"/>
                <a:chExt cx="1676751" cy="2639431"/>
              </a:xfrm>
            </p:grpSpPr>
            <p:sp>
              <p:nvSpPr>
                <p:cNvPr id="29" name="文本框 28">
                  <a:extLst>
                    <a:ext uri="{FF2B5EF4-FFF2-40B4-BE49-F238E27FC236}">
                      <a16:creationId xmlns:a16="http://schemas.microsoft.com/office/drawing/2014/main" xmlns="" id="{F6358B4B-5DD0-4FB3-BF7B-CDAA89EB2A4F}"/>
                    </a:ext>
                  </a:extLst>
                </p:cNvPr>
                <p:cNvSpPr txBox="1"/>
                <p:nvPr/>
              </p:nvSpPr>
              <p:spPr>
                <a:xfrm>
                  <a:off x="7595901" y="3162739"/>
                  <a:ext cx="677108" cy="1815882"/>
                </a:xfrm>
                <a:prstGeom prst="rect">
                  <a:avLst/>
                </a:prstGeom>
                <a:noFill/>
                <a:ln w="9525">
                  <a:noFill/>
                </a:ln>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rPr>
                    <a:t>第一章</a:t>
                  </a:r>
                  <a:r>
                    <a:rPr lang="zh-CN" altLang="en-US" sz="2800" dirty="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节</a:t>
                  </a:r>
                  <a:endParaRPr kumimoji="0" lang="zh-CN" altLang="en-US" sz="28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endParaRPr>
                </a:p>
              </p:txBody>
            </p:sp>
            <p:sp>
              <p:nvSpPr>
                <p:cNvPr id="30" name="文本框 29">
                  <a:extLst>
                    <a:ext uri="{FF2B5EF4-FFF2-40B4-BE49-F238E27FC236}">
                      <a16:creationId xmlns:a16="http://schemas.microsoft.com/office/drawing/2014/main" xmlns="" id="{8F97FC79-046E-438F-A0F1-84970594596A}"/>
                    </a:ext>
                  </a:extLst>
                </p:cNvPr>
                <p:cNvSpPr txBox="1"/>
                <p:nvPr/>
              </p:nvSpPr>
              <p:spPr>
                <a:xfrm>
                  <a:off x="8810987" y="3129682"/>
                  <a:ext cx="461665" cy="2639431"/>
                </a:xfrm>
                <a:prstGeom prst="rect">
                  <a:avLst/>
                </a:prstGeom>
                <a:noFill/>
                <a:ln>
                  <a:noFill/>
                </a:ln>
              </p:spPr>
              <p:txBody>
                <a:bodyPr vert="eaVert" wrap="square" rtlCol="0">
                  <a:spAutoFit/>
                </a:bodyPr>
                <a:lstStyle/>
                <a:p>
                  <a:pPr lvl="0">
                    <a:lnSpc>
                      <a:spcPct val="150000"/>
                    </a:lnSpc>
                    <a:defRPr/>
                  </a:pPr>
                  <a:r>
                    <a:rPr kumimoji="0" lang="zh-CN" altLang="en-US" sz="1200" i="0" u="none" strike="noStrike" kern="1200" cap="none" spc="0" normalizeH="0" baseline="0" noProof="0" dirty="0" smtClean="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rPr>
                    <a:t>中国古建筑简介</a:t>
                  </a:r>
                  <a:endParaRPr kumimoji="0" lang="zh-CN" altLang="en-US" sz="120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endParaRPr>
                </a:p>
              </p:txBody>
            </p:sp>
          </p:grpSp>
          <p:grpSp>
            <p:nvGrpSpPr>
              <p:cNvPr id="38" name="组合 37"/>
              <p:cNvGrpSpPr/>
              <p:nvPr/>
            </p:nvGrpSpPr>
            <p:grpSpPr>
              <a:xfrm>
                <a:off x="3736137" y="2923671"/>
                <a:ext cx="1498359" cy="2639431"/>
                <a:chOff x="3092930" y="3024187"/>
                <a:chExt cx="1498359" cy="2639431"/>
              </a:xfrm>
            </p:grpSpPr>
            <p:sp>
              <p:nvSpPr>
                <p:cNvPr id="31" name="文本框 30">
                  <a:extLst>
                    <a:ext uri="{FF2B5EF4-FFF2-40B4-BE49-F238E27FC236}">
                      <a16:creationId xmlns:a16="http://schemas.microsoft.com/office/drawing/2014/main" xmlns="" id="{FC81249E-DC74-4E1E-9868-9D841161CB06}"/>
                    </a:ext>
                  </a:extLst>
                </p:cNvPr>
                <p:cNvSpPr txBox="1"/>
                <p:nvPr/>
              </p:nvSpPr>
              <p:spPr>
                <a:xfrm>
                  <a:off x="3914181" y="3107314"/>
                  <a:ext cx="677108" cy="1815882"/>
                </a:xfrm>
                <a:prstGeom prst="rect">
                  <a:avLst/>
                </a:prstGeom>
                <a:noFill/>
                <a:ln w="9525">
                  <a:noFill/>
                </a:ln>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rPr>
                    <a:t>第二章</a:t>
                  </a:r>
                  <a:r>
                    <a:rPr lang="zh-CN" altLang="en-US" sz="2800" dirty="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节</a:t>
                  </a:r>
                  <a:endParaRPr kumimoji="0" lang="zh-CN" altLang="en-US" sz="28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endParaRPr>
                </a:p>
              </p:txBody>
            </p:sp>
            <p:sp>
              <p:nvSpPr>
                <p:cNvPr id="32" name="文本框 31">
                  <a:extLst>
                    <a:ext uri="{FF2B5EF4-FFF2-40B4-BE49-F238E27FC236}">
                      <a16:creationId xmlns:a16="http://schemas.microsoft.com/office/drawing/2014/main" xmlns="" id="{E6326E83-9FA2-4BE3-A468-3D0F82824C41}"/>
                    </a:ext>
                  </a:extLst>
                </p:cNvPr>
                <p:cNvSpPr txBox="1"/>
                <p:nvPr/>
              </p:nvSpPr>
              <p:spPr>
                <a:xfrm>
                  <a:off x="3092930" y="3024187"/>
                  <a:ext cx="461665" cy="2639431"/>
                </a:xfrm>
                <a:prstGeom prst="rect">
                  <a:avLst/>
                </a:prstGeom>
                <a:noFill/>
                <a:ln>
                  <a:noFill/>
                </a:ln>
              </p:spPr>
              <p:txBody>
                <a:bodyPr vert="eaVert" wrap="square" rtlCol="0">
                  <a:spAutoFit/>
                </a:bodyPr>
                <a:lstStyle/>
                <a:p>
                  <a:pPr lvl="0">
                    <a:lnSpc>
                      <a:spcPct val="150000"/>
                    </a:lnSpc>
                    <a:defRPr/>
                  </a:pPr>
                  <a:r>
                    <a:rPr kumimoji="0" lang="zh-CN" altLang="en-US" sz="1200" i="0" u="none" strike="noStrike" kern="1200" cap="none" spc="0" normalizeH="0" baseline="0" noProof="0" dirty="0" smtClean="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rPr>
                    <a:t>保护我们的古建筑</a:t>
                  </a:r>
                  <a:endParaRPr kumimoji="0" lang="zh-CN" altLang="en-US" sz="120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endParaRPr>
                </a:p>
              </p:txBody>
            </p:sp>
          </p:grpSp>
        </p:grpSp>
      </p:grpSp>
      <p:pic>
        <p:nvPicPr>
          <p:cNvPr id="42" name="图片 41"/>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flipH="1">
            <a:off x="9988338" y="396240"/>
            <a:ext cx="1878351" cy="2042160"/>
          </a:xfrm>
          <a:prstGeom prst="rect">
            <a:avLst/>
          </a:prstGeom>
        </p:spPr>
      </p:pic>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45439" y="1500884"/>
            <a:ext cx="1559883" cy="937516"/>
          </a:xfrm>
          <a:prstGeom prst="rect">
            <a:avLst/>
          </a:prstGeom>
        </p:spPr>
      </p:pic>
    </p:spTree>
    <p:extLst>
      <p:ext uri="{BB962C8B-B14F-4D97-AF65-F5344CB8AC3E}">
        <p14:creationId xmlns:p14="http://schemas.microsoft.com/office/powerpoint/2010/main" val="29650284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blipFill>
            <a:blip r:embed="rId5"/>
            <a:stretch>
              <a:fillRect/>
            </a:stretch>
          </a:blipFill>
          <a:ln>
            <a:noFill/>
          </a:ln>
          <a:effectLst>
            <a:outerShdw blurRad="139700" dist="635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6" cstate="email">
            <a:grayscl/>
            <a:extLst>
              <a:ext uri="{28A0092B-C50C-407E-A947-70E740481C1C}">
                <a14:useLocalDpi xmlns:a14="http://schemas.microsoft.com/office/drawing/2010/main"/>
              </a:ext>
            </a:extLst>
          </a:blip>
          <a:srcRect/>
          <a:stretch/>
        </p:blipFill>
        <p:spPr>
          <a:xfrm>
            <a:off x="0" y="0"/>
            <a:ext cx="2728749" cy="2966720"/>
          </a:xfrm>
          <a:prstGeom prst="rect">
            <a:avLst/>
          </a:prstGeom>
        </p:spPr>
      </p:pic>
      <p:grpSp>
        <p:nvGrpSpPr>
          <p:cNvPr id="8" name="组合 7"/>
          <p:cNvGrpSpPr/>
          <p:nvPr/>
        </p:nvGrpSpPr>
        <p:grpSpPr>
          <a:xfrm>
            <a:off x="-12142" y="3993742"/>
            <a:ext cx="6108142" cy="2864257"/>
            <a:chOff x="-12142" y="3993742"/>
            <a:chExt cx="6108142" cy="2864257"/>
          </a:xfrm>
        </p:grpSpPr>
        <p:pic>
          <p:nvPicPr>
            <p:cNvPr id="4" name="图片 3"/>
            <p:cNvPicPr>
              <a:picLocks noChangeAspect="1"/>
            </p:cNvPicPr>
            <p:nvPr/>
          </p:nvPicPr>
          <p:blipFill rotWithShape="1">
            <a:blip r:embed="rId7" cstate="email">
              <a:grayscl/>
              <a:extLst>
                <a:ext uri="{28A0092B-C50C-407E-A947-70E740481C1C}">
                  <a14:useLocalDpi xmlns:a14="http://schemas.microsoft.com/office/drawing/2010/main"/>
                </a:ext>
              </a:extLst>
            </a:blip>
            <a:srcRect/>
            <a:stretch/>
          </p:blipFill>
          <p:spPr>
            <a:xfrm>
              <a:off x="0" y="5334000"/>
              <a:ext cx="3763689" cy="1523999"/>
            </a:xfrm>
            <a:prstGeom prst="rect">
              <a:avLst/>
            </a:prstGeom>
          </p:spPr>
        </p:pic>
        <p:pic>
          <p:nvPicPr>
            <p:cNvPr id="6" name="PA_图片 8"/>
            <p:cNvPicPr>
              <a:picLocks noChangeAspect="1"/>
            </p:cNvPicPr>
            <p:nvPr>
              <p:custDataLst>
                <p:tags r:id="rId2"/>
              </p:custDataLst>
            </p:nvPr>
          </p:nvPicPr>
          <p:blipFill rotWithShape="1">
            <a:blip r:embed="rId8" cstate="print">
              <a:extLst>
                <a:ext uri="{28A0092B-C50C-407E-A947-70E740481C1C}">
                  <a14:useLocalDpi xmlns:a14="http://schemas.microsoft.com/office/drawing/2010/main" val="0"/>
                </a:ext>
              </a:extLst>
            </a:blip>
            <a:srcRect t="21172" b="14766"/>
            <a:stretch/>
          </p:blipFill>
          <p:spPr>
            <a:xfrm>
              <a:off x="-12142" y="3993742"/>
              <a:ext cx="6108142" cy="2086948"/>
            </a:xfrm>
            <a:prstGeom prst="rect">
              <a:avLst/>
            </a:prstGeom>
          </p:spPr>
        </p:pic>
      </p:grpSp>
      <p:pic>
        <p:nvPicPr>
          <p:cNvPr id="7" name="PA_图片 1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309946" y="5700622"/>
            <a:ext cx="1820028" cy="1082017"/>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flipV="1">
            <a:off x="3986572" y="-406"/>
            <a:ext cx="2109427" cy="2408326"/>
          </a:xfrm>
          <a:prstGeom prst="rect">
            <a:avLst/>
          </a:prstGeom>
        </p:spPr>
      </p:pic>
      <p:pic>
        <p:nvPicPr>
          <p:cNvPr id="11" name="图片 10">
            <a:extLst>
              <a:ext uri="{FF2B5EF4-FFF2-40B4-BE49-F238E27FC236}">
                <a16:creationId xmlns:a16="http://schemas.microsoft.com/office/drawing/2014/main" xmlns="" id="{4F42F549-CF20-4AF9-8D10-E5399A774BA1}"/>
              </a:ext>
            </a:extLst>
          </p:cNvPr>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6096000" y="4165600"/>
            <a:ext cx="2121563" cy="2692398"/>
          </a:xfrm>
          <a:prstGeom prst="rect">
            <a:avLst/>
          </a:prstGeom>
        </p:spPr>
      </p:pic>
      <p:pic>
        <p:nvPicPr>
          <p:cNvPr id="14" name="图片 13">
            <a:extLst>
              <a:ext uri="{FF2B5EF4-FFF2-40B4-BE49-F238E27FC236}">
                <a16:creationId xmlns:a16="http://schemas.microsoft.com/office/drawing/2014/main" xmlns="" id="{4F42F549-CF20-4AF9-8D10-E5399A774BA1}"/>
              </a:ext>
            </a:extLst>
          </p:cNvPr>
          <p:cNvPicPr>
            <a:picLocks noChangeAspect="1"/>
          </p:cNvPicPr>
          <p:nvPr/>
        </p:nvPicPr>
        <p:blipFill rotWithShape="1">
          <a:blip r:embed="rId12" cstate="print">
            <a:lum bright="70000" contrast="-70000"/>
            <a:extLst>
              <a:ext uri="{28A0092B-C50C-407E-A947-70E740481C1C}">
                <a14:useLocalDpi xmlns:a14="http://schemas.microsoft.com/office/drawing/2010/main" val="0"/>
              </a:ext>
            </a:extLst>
          </a:blip>
          <a:srcRect t="1" r="35828" b="34143"/>
          <a:stretch/>
        </p:blipFill>
        <p:spPr>
          <a:xfrm rot="10800000" flipH="1">
            <a:off x="10413361" y="-406"/>
            <a:ext cx="1778639" cy="2316480"/>
          </a:xfrm>
          <a:prstGeom prst="rect">
            <a:avLst/>
          </a:prstGeom>
        </p:spPr>
      </p:pic>
      <p:grpSp>
        <p:nvGrpSpPr>
          <p:cNvPr id="17" name="组合 16"/>
          <p:cNvGrpSpPr/>
          <p:nvPr/>
        </p:nvGrpSpPr>
        <p:grpSpPr>
          <a:xfrm>
            <a:off x="7136461" y="904239"/>
            <a:ext cx="3566160" cy="5049519"/>
            <a:chOff x="7136461" y="904239"/>
            <a:chExt cx="3566160" cy="5049519"/>
          </a:xfrm>
        </p:grpSpPr>
        <p:pic>
          <p:nvPicPr>
            <p:cNvPr id="16" name="图片 15"/>
            <p:cNvPicPr>
              <a:picLocks noChangeAspect="1"/>
            </p:cNvPicPr>
            <p:nvPr/>
          </p:nvPicPr>
          <p:blipFill rotWithShape="1">
            <a:blip r:embed="rId13" cstate="print">
              <a:extLst>
                <a:ext uri="{28A0092B-C50C-407E-A947-70E740481C1C}">
                  <a14:useLocalDpi xmlns:a14="http://schemas.microsoft.com/office/drawing/2010/main" val="0"/>
                </a:ext>
              </a:extLst>
            </a:blip>
            <a:srcRect l="8695" r="11077"/>
            <a:stretch/>
          </p:blipFill>
          <p:spPr>
            <a:xfrm>
              <a:off x="7136461" y="904239"/>
              <a:ext cx="3566160" cy="5049519"/>
            </a:xfrm>
            <a:prstGeom prst="rect">
              <a:avLst/>
            </a:prstGeom>
          </p:spPr>
        </p:pic>
        <p:sp>
          <p:nvSpPr>
            <p:cNvPr id="10" name="文本框 9"/>
            <p:cNvSpPr txBox="1"/>
            <p:nvPr/>
          </p:nvSpPr>
          <p:spPr>
            <a:xfrm>
              <a:off x="8583424" y="1277518"/>
              <a:ext cx="1200329" cy="4302963"/>
            </a:xfrm>
            <a:prstGeom prst="rect">
              <a:avLst/>
            </a:prstGeom>
            <a:noFill/>
          </p:spPr>
          <p:txBody>
            <a:bodyPr vert="eaVert" wrap="square" rtlCol="0">
              <a:spAutoFit/>
            </a:bodyPr>
            <a:lstStyle/>
            <a:p>
              <a:pPr algn="ctr"/>
              <a:r>
                <a:rPr lang="zh-CN" altLang="en-US" sz="6600" spc="600" dirty="0" smtClean="0">
                  <a:solidFill>
                    <a:schemeClr val="bg1">
                      <a:lumMod val="85000"/>
                    </a:schemeClr>
                  </a:solidFill>
                  <a:latin typeface="文悦古典明朝体 (非商业使用) W5" pitchFamily="50" charset="-122"/>
                  <a:ea typeface="文悦古典明朝体 (非商业使用) W5" pitchFamily="50" charset="-122"/>
                </a:rPr>
                <a:t>章 节 壹</a:t>
              </a:r>
              <a:endParaRPr lang="zh-CN" altLang="en-US" sz="6600" spc="600" dirty="0">
                <a:solidFill>
                  <a:schemeClr val="bg1">
                    <a:lumMod val="85000"/>
                  </a:schemeClr>
                </a:solidFill>
                <a:latin typeface="文悦古典明朝体 (非商业使用) W5" pitchFamily="50" charset="-122"/>
                <a:ea typeface="文悦古典明朝体 (非商业使用) W5" pitchFamily="50" charset="-122"/>
              </a:endParaRPr>
            </a:p>
          </p:txBody>
        </p:sp>
      </p:grpSp>
      <p:grpSp>
        <p:nvGrpSpPr>
          <p:cNvPr id="20" name="组合 19"/>
          <p:cNvGrpSpPr/>
          <p:nvPr/>
        </p:nvGrpSpPr>
        <p:grpSpPr>
          <a:xfrm>
            <a:off x="2510316" y="1573127"/>
            <a:ext cx="1544288" cy="3748699"/>
            <a:chOff x="2510316" y="1573127"/>
            <a:chExt cx="1544288" cy="3748699"/>
          </a:xfrm>
        </p:grpSpPr>
        <p:sp>
          <p:nvSpPr>
            <p:cNvPr id="18" name="文本框 17">
              <a:extLst>
                <a:ext uri="{FF2B5EF4-FFF2-40B4-BE49-F238E27FC236}">
                  <a16:creationId xmlns:a16="http://schemas.microsoft.com/office/drawing/2014/main" xmlns="" id="{6ACC7301-57F2-460A-BD7C-182A572CEEAB}"/>
                </a:ext>
              </a:extLst>
            </p:cNvPr>
            <p:cNvSpPr txBox="1"/>
            <p:nvPr/>
          </p:nvSpPr>
          <p:spPr>
            <a:xfrm>
              <a:off x="3377496" y="2151727"/>
              <a:ext cx="677108" cy="3170099"/>
            </a:xfrm>
            <a:prstGeom prst="rect">
              <a:avLst/>
            </a:prstGeom>
            <a:noFill/>
            <a:ln w="9525">
              <a:solidFill>
                <a:schemeClr val="accent2"/>
              </a:solidFill>
            </a:ln>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dirty="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古建</a:t>
              </a:r>
              <a:r>
                <a:rPr lang="zh-CN" altLang="en-US" sz="4000" dirty="0" smtClean="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筑简介</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endParaRPr>
            </a:p>
          </p:txBody>
        </p:sp>
        <p:sp>
          <p:nvSpPr>
            <p:cNvPr id="19" name="文本框 18">
              <a:extLst>
                <a:ext uri="{FF2B5EF4-FFF2-40B4-BE49-F238E27FC236}">
                  <a16:creationId xmlns:a16="http://schemas.microsoft.com/office/drawing/2014/main" xmlns="" id="{18E0AB14-24DF-46AF-9A8F-2664D8EBEE1D}"/>
                </a:ext>
              </a:extLst>
            </p:cNvPr>
            <p:cNvSpPr txBox="1"/>
            <p:nvPr/>
          </p:nvSpPr>
          <p:spPr>
            <a:xfrm>
              <a:off x="2510316" y="1573127"/>
              <a:ext cx="738664" cy="3732062"/>
            </a:xfrm>
            <a:prstGeom prst="rect">
              <a:avLst/>
            </a:prstGeom>
            <a:noFill/>
            <a:ln>
              <a:noFill/>
            </a:ln>
          </p:spPr>
          <p:txBody>
            <a:bodyPr vert="eaVert" wrap="square" rtlCol="0">
              <a:spAutoFit/>
            </a:bodyPr>
            <a:lstStyle/>
            <a:p>
              <a:pPr lvl="0" algn="ctr">
                <a:lnSpc>
                  <a:spcPct val="200000"/>
                </a:lnSpc>
                <a:defRPr/>
              </a:pPr>
              <a:endParaRPr kumimoji="0" lang="zh-CN" altLang="en-US" i="0" u="none" strike="noStrike" kern="1200" cap="none" spc="600" normalizeH="0" baseline="0" noProof="0" dirty="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endParaRPr>
            </a:p>
          </p:txBody>
        </p:sp>
      </p:grpSp>
    </p:spTree>
    <p:extLst>
      <p:ext uri="{BB962C8B-B14F-4D97-AF65-F5344CB8AC3E}">
        <p14:creationId xmlns:p14="http://schemas.microsoft.com/office/powerpoint/2010/main" val="2038656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Horizontal)">
                                      <p:cBhvr>
                                        <p:cTn id="7" dur="1250"/>
                                        <p:tgtEl>
                                          <p:spTgt spid="17"/>
                                        </p:tgtEl>
                                      </p:cBhvr>
                                    </p:animEffect>
                                  </p:childTnLst>
                                </p:cTn>
                              </p:par>
                            </p:childTnLst>
                          </p:cTn>
                        </p:par>
                        <p:par>
                          <p:cTn id="8" fill="hold">
                            <p:stCondLst>
                              <p:cond delay="1250"/>
                            </p:stCondLst>
                            <p:childTnLst>
                              <p:par>
                                <p:cTn id="9" presetID="2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287" y="396240"/>
            <a:ext cx="11499273" cy="6055821"/>
          </a:xfrm>
          <a:prstGeom prst="rect">
            <a:avLst/>
          </a:prstGeom>
          <a:blipFill>
            <a:blip r:embed="rId3"/>
            <a:stretch>
              <a:fillRect/>
            </a:stretch>
          </a:blipFill>
          <a:effectLst>
            <a:outerShdw blurRad="1143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flipH="1">
            <a:off x="9988338" y="396240"/>
            <a:ext cx="1878351" cy="2042160"/>
          </a:xfrm>
          <a:prstGeom prst="rect">
            <a:avLst/>
          </a:prstGeom>
        </p:spPr>
      </p:pic>
      <p:pic>
        <p:nvPicPr>
          <p:cNvPr id="24" name="图片 23"/>
          <p:cNvPicPr>
            <a:picLocks noChangeAspect="1"/>
          </p:cNvPicPr>
          <p:nvPr/>
        </p:nvPicPr>
        <p:blipFill rotWithShape="1">
          <a:blip r:embed="rId5" cstate="email">
            <a:grayscl/>
            <a:extLst>
              <a:ext uri="{28A0092B-C50C-407E-A947-70E740481C1C}">
                <a14:useLocalDpi xmlns:a14="http://schemas.microsoft.com/office/drawing/2010/main"/>
              </a:ext>
            </a:extLst>
          </a:blip>
          <a:srcRect/>
          <a:stretch/>
        </p:blipFill>
        <p:spPr>
          <a:xfrm>
            <a:off x="338554" y="5073396"/>
            <a:ext cx="3404771" cy="1378665"/>
          </a:xfrm>
          <a:prstGeom prst="rect">
            <a:avLst/>
          </a:prstGeom>
        </p:spPr>
      </p:pic>
      <p:sp>
        <p:nvSpPr>
          <p:cNvPr id="9" name="文本框 8">
            <a:extLst>
              <a:ext uri="{FF2B5EF4-FFF2-40B4-BE49-F238E27FC236}">
                <a16:creationId xmlns:a16="http://schemas.microsoft.com/office/drawing/2014/main" xmlns="" id="{B2FD580F-7123-4639-9039-D16B485AC67C}"/>
              </a:ext>
            </a:extLst>
          </p:cNvPr>
          <p:cNvSpPr txBox="1"/>
          <p:nvPr/>
        </p:nvSpPr>
        <p:spPr>
          <a:xfrm>
            <a:off x="2719683" y="737985"/>
            <a:ext cx="7940635" cy="5841543"/>
          </a:xfrm>
          <a:prstGeom prst="rect">
            <a:avLst/>
          </a:prstGeom>
          <a:noFill/>
        </p:spPr>
        <p:txBody>
          <a:bodyPr vert="eaVert" wrap="square" rtlCol="0">
            <a:spAutoFit/>
          </a:bodyPr>
          <a:lstStyle/>
          <a:p>
            <a:pPr>
              <a:lnSpc>
                <a:spcPct val="200000"/>
              </a:lnSpc>
            </a:pPr>
            <a:r>
              <a:rPr lang="zh-CN" altLang="en-US" spc="600" dirty="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rPr>
              <a:t>古建筑是指具有历史意义的建国之前的民用建筑和公共建筑，其包括民国时期的建筑。在中国，很多古镇以及大部分的大城市还保留着一些古建筑。然而，在大兴土木的现在，我们要用发展的眼光来看待以及保护古代建筑及其蕴含的文化特质；做到既让古代建筑文化保存于世，也让古代文化遗产产生现代价值。虽然一些古代建筑离现在很遥远，但其中的文化依然值得学习借鉴，作为是炎黄子孙，建筑文化也是中国传统文化的一部分，不仅要发展现代建筑，更要吸收古建筑中的营养，走出中国特色建筑之路，让中国古建文化得以传承和延续。</a:t>
            </a:r>
            <a:endParaRPr lang="zh-CN" altLang="en-US" spc="600" dirty="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endParaRPr>
          </a:p>
        </p:txBody>
      </p:sp>
    </p:spTree>
    <p:extLst>
      <p:ext uri="{BB962C8B-B14F-4D97-AF65-F5344CB8AC3E}">
        <p14:creationId xmlns:p14="http://schemas.microsoft.com/office/powerpoint/2010/main" val="1963521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blipFill>
            <a:blip r:embed="rId5"/>
            <a:stretch>
              <a:fillRect/>
            </a:stretch>
          </a:blipFill>
          <a:ln>
            <a:noFill/>
          </a:ln>
          <a:effectLst>
            <a:outerShdw blurRad="139700" dist="635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6" cstate="email">
            <a:grayscl/>
            <a:extLst>
              <a:ext uri="{28A0092B-C50C-407E-A947-70E740481C1C}">
                <a14:useLocalDpi xmlns:a14="http://schemas.microsoft.com/office/drawing/2010/main"/>
              </a:ext>
            </a:extLst>
          </a:blip>
          <a:srcRect/>
          <a:stretch/>
        </p:blipFill>
        <p:spPr>
          <a:xfrm>
            <a:off x="0" y="0"/>
            <a:ext cx="2728749" cy="2966720"/>
          </a:xfrm>
          <a:prstGeom prst="rect">
            <a:avLst/>
          </a:prstGeom>
        </p:spPr>
      </p:pic>
      <p:grpSp>
        <p:nvGrpSpPr>
          <p:cNvPr id="8" name="组合 7"/>
          <p:cNvGrpSpPr/>
          <p:nvPr/>
        </p:nvGrpSpPr>
        <p:grpSpPr>
          <a:xfrm>
            <a:off x="-12142" y="3993742"/>
            <a:ext cx="6108142" cy="2864257"/>
            <a:chOff x="-12142" y="3993742"/>
            <a:chExt cx="6108142" cy="2864257"/>
          </a:xfrm>
        </p:grpSpPr>
        <p:pic>
          <p:nvPicPr>
            <p:cNvPr id="4" name="图片 3"/>
            <p:cNvPicPr>
              <a:picLocks noChangeAspect="1"/>
            </p:cNvPicPr>
            <p:nvPr/>
          </p:nvPicPr>
          <p:blipFill rotWithShape="1">
            <a:blip r:embed="rId7" cstate="email">
              <a:grayscl/>
              <a:extLst>
                <a:ext uri="{28A0092B-C50C-407E-A947-70E740481C1C}">
                  <a14:useLocalDpi xmlns:a14="http://schemas.microsoft.com/office/drawing/2010/main"/>
                </a:ext>
              </a:extLst>
            </a:blip>
            <a:srcRect/>
            <a:stretch/>
          </p:blipFill>
          <p:spPr>
            <a:xfrm>
              <a:off x="0" y="5334000"/>
              <a:ext cx="3763689" cy="1523999"/>
            </a:xfrm>
            <a:prstGeom prst="rect">
              <a:avLst/>
            </a:prstGeom>
          </p:spPr>
        </p:pic>
        <p:pic>
          <p:nvPicPr>
            <p:cNvPr id="6" name="PA_图片 8"/>
            <p:cNvPicPr>
              <a:picLocks noChangeAspect="1"/>
            </p:cNvPicPr>
            <p:nvPr>
              <p:custDataLst>
                <p:tags r:id="rId2"/>
              </p:custDataLst>
            </p:nvPr>
          </p:nvPicPr>
          <p:blipFill rotWithShape="1">
            <a:blip r:embed="rId8" cstate="print">
              <a:extLst>
                <a:ext uri="{28A0092B-C50C-407E-A947-70E740481C1C}">
                  <a14:useLocalDpi xmlns:a14="http://schemas.microsoft.com/office/drawing/2010/main" val="0"/>
                </a:ext>
              </a:extLst>
            </a:blip>
            <a:srcRect t="21172" b="14766"/>
            <a:stretch/>
          </p:blipFill>
          <p:spPr>
            <a:xfrm>
              <a:off x="-12142" y="3993742"/>
              <a:ext cx="6108142" cy="2086948"/>
            </a:xfrm>
            <a:prstGeom prst="rect">
              <a:avLst/>
            </a:prstGeom>
          </p:spPr>
        </p:pic>
      </p:grpSp>
      <p:pic>
        <p:nvPicPr>
          <p:cNvPr id="7" name="PA_图片 1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309946" y="5700622"/>
            <a:ext cx="1820028" cy="1082017"/>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flipV="1">
            <a:off x="3986572" y="-406"/>
            <a:ext cx="2109427" cy="2408326"/>
          </a:xfrm>
          <a:prstGeom prst="rect">
            <a:avLst/>
          </a:prstGeom>
        </p:spPr>
      </p:pic>
      <p:pic>
        <p:nvPicPr>
          <p:cNvPr id="11" name="图片 10">
            <a:extLst>
              <a:ext uri="{FF2B5EF4-FFF2-40B4-BE49-F238E27FC236}">
                <a16:creationId xmlns:a16="http://schemas.microsoft.com/office/drawing/2014/main" xmlns="" id="{4F42F549-CF20-4AF9-8D10-E5399A774BA1}"/>
              </a:ext>
            </a:extLst>
          </p:cNvPr>
          <p:cNvPicPr>
            <a:picLocks noChangeAspect="1"/>
          </p:cNvPicPr>
          <p:nvPr/>
        </p:nvPicPr>
        <p:blipFill>
          <a:blip r:embed="rId11" cstate="print">
            <a:lum bright="70000" contrast="-70000"/>
            <a:extLst>
              <a:ext uri="{28A0092B-C50C-407E-A947-70E740481C1C}">
                <a14:useLocalDpi xmlns:a14="http://schemas.microsoft.com/office/drawing/2010/main" val="0"/>
              </a:ext>
            </a:extLst>
          </a:blip>
          <a:stretch>
            <a:fillRect/>
          </a:stretch>
        </p:blipFill>
        <p:spPr>
          <a:xfrm>
            <a:off x="6096000" y="4165600"/>
            <a:ext cx="2121563" cy="2692398"/>
          </a:xfrm>
          <a:prstGeom prst="rect">
            <a:avLst/>
          </a:prstGeom>
        </p:spPr>
      </p:pic>
      <p:pic>
        <p:nvPicPr>
          <p:cNvPr id="14" name="图片 13">
            <a:extLst>
              <a:ext uri="{FF2B5EF4-FFF2-40B4-BE49-F238E27FC236}">
                <a16:creationId xmlns:a16="http://schemas.microsoft.com/office/drawing/2014/main" xmlns="" id="{4F42F549-CF20-4AF9-8D10-E5399A774BA1}"/>
              </a:ext>
            </a:extLst>
          </p:cNvPr>
          <p:cNvPicPr>
            <a:picLocks noChangeAspect="1"/>
          </p:cNvPicPr>
          <p:nvPr/>
        </p:nvPicPr>
        <p:blipFill rotWithShape="1">
          <a:blip r:embed="rId12" cstate="print">
            <a:lum bright="70000" contrast="-70000"/>
            <a:extLst>
              <a:ext uri="{28A0092B-C50C-407E-A947-70E740481C1C}">
                <a14:useLocalDpi xmlns:a14="http://schemas.microsoft.com/office/drawing/2010/main" val="0"/>
              </a:ext>
            </a:extLst>
          </a:blip>
          <a:srcRect t="1" r="35828" b="34143"/>
          <a:stretch/>
        </p:blipFill>
        <p:spPr>
          <a:xfrm rot="10800000" flipH="1">
            <a:off x="10413361" y="-406"/>
            <a:ext cx="1778639" cy="2316480"/>
          </a:xfrm>
          <a:prstGeom prst="rect">
            <a:avLst/>
          </a:prstGeom>
        </p:spPr>
      </p:pic>
      <p:grpSp>
        <p:nvGrpSpPr>
          <p:cNvPr id="17" name="组合 16"/>
          <p:cNvGrpSpPr/>
          <p:nvPr/>
        </p:nvGrpSpPr>
        <p:grpSpPr>
          <a:xfrm>
            <a:off x="7136461" y="904239"/>
            <a:ext cx="3566160" cy="5049519"/>
            <a:chOff x="7136461" y="904239"/>
            <a:chExt cx="3566160" cy="5049519"/>
          </a:xfrm>
        </p:grpSpPr>
        <p:pic>
          <p:nvPicPr>
            <p:cNvPr id="16" name="图片 15"/>
            <p:cNvPicPr>
              <a:picLocks noChangeAspect="1"/>
            </p:cNvPicPr>
            <p:nvPr/>
          </p:nvPicPr>
          <p:blipFill rotWithShape="1">
            <a:blip r:embed="rId13" cstate="print">
              <a:extLst>
                <a:ext uri="{28A0092B-C50C-407E-A947-70E740481C1C}">
                  <a14:useLocalDpi xmlns:a14="http://schemas.microsoft.com/office/drawing/2010/main" val="0"/>
                </a:ext>
              </a:extLst>
            </a:blip>
            <a:srcRect l="8695" r="11077"/>
            <a:stretch/>
          </p:blipFill>
          <p:spPr>
            <a:xfrm>
              <a:off x="7136461" y="904239"/>
              <a:ext cx="3566160" cy="5049519"/>
            </a:xfrm>
            <a:prstGeom prst="rect">
              <a:avLst/>
            </a:prstGeom>
          </p:spPr>
        </p:pic>
        <p:sp>
          <p:nvSpPr>
            <p:cNvPr id="10" name="文本框 9"/>
            <p:cNvSpPr txBox="1"/>
            <p:nvPr/>
          </p:nvSpPr>
          <p:spPr>
            <a:xfrm>
              <a:off x="8583424" y="1277518"/>
              <a:ext cx="1200329" cy="4302963"/>
            </a:xfrm>
            <a:prstGeom prst="rect">
              <a:avLst/>
            </a:prstGeom>
            <a:noFill/>
          </p:spPr>
          <p:txBody>
            <a:bodyPr vert="eaVert" wrap="square" rtlCol="0">
              <a:spAutoFit/>
            </a:bodyPr>
            <a:lstStyle/>
            <a:p>
              <a:pPr algn="ctr"/>
              <a:r>
                <a:rPr lang="zh-CN" altLang="en-US" sz="6600" spc="600" dirty="0" smtClean="0">
                  <a:solidFill>
                    <a:schemeClr val="bg1">
                      <a:lumMod val="85000"/>
                    </a:schemeClr>
                  </a:solidFill>
                  <a:latin typeface="文悦古典明朝体 (非商业使用) W5" pitchFamily="50" charset="-122"/>
                  <a:ea typeface="文悦古典明朝体 (非商业使用) W5" pitchFamily="50" charset="-122"/>
                </a:rPr>
                <a:t>章 节 贰</a:t>
              </a:r>
              <a:endParaRPr lang="zh-CN" altLang="en-US" sz="6600" spc="600" dirty="0">
                <a:solidFill>
                  <a:schemeClr val="bg1">
                    <a:lumMod val="85000"/>
                  </a:schemeClr>
                </a:solidFill>
                <a:latin typeface="文悦古典明朝体 (非商业使用) W5" pitchFamily="50" charset="-122"/>
                <a:ea typeface="文悦古典明朝体 (非商业使用) W5" pitchFamily="50" charset="-122"/>
              </a:endParaRPr>
            </a:p>
          </p:txBody>
        </p:sp>
      </p:grpSp>
      <p:grpSp>
        <p:nvGrpSpPr>
          <p:cNvPr id="20" name="组合 19"/>
          <p:cNvGrpSpPr/>
          <p:nvPr/>
        </p:nvGrpSpPr>
        <p:grpSpPr>
          <a:xfrm>
            <a:off x="2510316" y="683864"/>
            <a:ext cx="1138184" cy="5016758"/>
            <a:chOff x="2510316" y="683864"/>
            <a:chExt cx="1138184" cy="5016758"/>
          </a:xfrm>
        </p:grpSpPr>
        <p:sp>
          <p:nvSpPr>
            <p:cNvPr id="18" name="文本框 17">
              <a:extLst>
                <a:ext uri="{FF2B5EF4-FFF2-40B4-BE49-F238E27FC236}">
                  <a16:creationId xmlns:a16="http://schemas.microsoft.com/office/drawing/2014/main" xmlns="" id="{6ACC7301-57F2-460A-BD7C-182A572CEEAB}"/>
                </a:ext>
              </a:extLst>
            </p:cNvPr>
            <p:cNvSpPr txBox="1"/>
            <p:nvPr/>
          </p:nvSpPr>
          <p:spPr>
            <a:xfrm>
              <a:off x="2971392" y="683864"/>
              <a:ext cx="677108" cy="5016758"/>
            </a:xfrm>
            <a:prstGeom prst="rect">
              <a:avLst/>
            </a:prstGeom>
            <a:noFill/>
            <a:ln w="9525">
              <a:solidFill>
                <a:schemeClr val="accent2"/>
              </a:solidFill>
            </a:ln>
          </p:spPr>
          <p:txBody>
            <a:bodyPr wrap="square" rtlCol="0">
              <a:spAutoFit/>
            </a:bodyPr>
            <a:lstStyle>
              <a:defPPr>
                <a:defRPr lang="zh-CN"/>
              </a:defPPr>
              <a:lvl1pPr algn="dist">
                <a:defRPr sz="3200">
                  <a:latin typeface="方正清刻本悦宋简体" panose="02000000000000000000" pitchFamily="2" charset="-122"/>
                  <a:ea typeface="方正清刻本悦宋简体" panose="02000000000000000000"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dirty="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保护我</a:t>
              </a:r>
              <a:r>
                <a:rPr lang="zh-CN" altLang="en-US" sz="4000" dirty="0" smtClean="0">
                  <a:solidFill>
                    <a:schemeClr val="tx1">
                      <a:lumMod val="85000"/>
                      <a:lumOff val="15000"/>
                    </a:schemeClr>
                  </a:solidFill>
                  <a:latin typeface="文悦古典明朝体 (非商业使用) W5" pitchFamily="2" charset="-122"/>
                  <a:ea typeface="文悦古典明朝体 (非商业使用) W5" pitchFamily="2" charset="-122"/>
                  <a:cs typeface="+mn-ea"/>
                  <a:sym typeface="WenYue GuDianMingChaoTi (Non-Commercial Use)" pitchFamily="50" charset="-122"/>
                </a:rPr>
                <a:t>们的古建筑</a:t>
              </a:r>
              <a:endParaRPr kumimoji="0" lang="zh-CN" altLang="en-US" sz="4000" b="0" i="0" u="none" strike="noStrike" kern="1200" cap="none" spc="0" normalizeH="0" baseline="0" noProof="0" dirty="0">
                <a:ln>
                  <a:noFill/>
                </a:ln>
                <a:solidFill>
                  <a:schemeClr val="tx1">
                    <a:lumMod val="85000"/>
                    <a:lumOff val="15000"/>
                  </a:schemeClr>
                </a:solidFill>
                <a:effectLst/>
                <a:uLnTx/>
                <a:uFillTx/>
                <a:latin typeface="文悦古典明朝体 (非商业使用) W5" pitchFamily="2" charset="-122"/>
                <a:ea typeface="文悦古典明朝体 (非商业使用) W5" pitchFamily="2" charset="-122"/>
                <a:cs typeface="+mn-ea"/>
                <a:sym typeface="WenYue GuDianMingChaoTi (Non-Commercial Use)" pitchFamily="50" charset="-122"/>
              </a:endParaRPr>
            </a:p>
          </p:txBody>
        </p:sp>
        <p:sp>
          <p:nvSpPr>
            <p:cNvPr id="19" name="文本框 18">
              <a:extLst>
                <a:ext uri="{FF2B5EF4-FFF2-40B4-BE49-F238E27FC236}">
                  <a16:creationId xmlns:a16="http://schemas.microsoft.com/office/drawing/2014/main" xmlns="" id="{18E0AB14-24DF-46AF-9A8F-2664D8EBEE1D}"/>
                </a:ext>
              </a:extLst>
            </p:cNvPr>
            <p:cNvSpPr txBox="1"/>
            <p:nvPr/>
          </p:nvSpPr>
          <p:spPr>
            <a:xfrm>
              <a:off x="2510316" y="1573127"/>
              <a:ext cx="738664" cy="3732062"/>
            </a:xfrm>
            <a:prstGeom prst="rect">
              <a:avLst/>
            </a:prstGeom>
            <a:noFill/>
            <a:ln>
              <a:noFill/>
            </a:ln>
          </p:spPr>
          <p:txBody>
            <a:bodyPr vert="eaVert" wrap="square" rtlCol="0">
              <a:spAutoFit/>
            </a:bodyPr>
            <a:lstStyle/>
            <a:p>
              <a:pPr lvl="0" algn="ctr">
                <a:lnSpc>
                  <a:spcPct val="200000"/>
                </a:lnSpc>
                <a:defRPr/>
              </a:pPr>
              <a:endParaRPr kumimoji="0" lang="zh-CN" altLang="en-US" i="0" u="none" strike="noStrike" kern="1200" cap="none" spc="600" normalizeH="0" baseline="0" noProof="0" dirty="0">
                <a:ln>
                  <a:noFill/>
                </a:ln>
                <a:solidFill>
                  <a:schemeClr val="tx1">
                    <a:lumMod val="85000"/>
                    <a:lumOff val="15000"/>
                  </a:schemeClr>
                </a:solidFill>
                <a:effectLst/>
                <a:uLnTx/>
                <a:uFillTx/>
                <a:latin typeface="文悦古典明朝体 (非商业使用) W5" pitchFamily="50" charset="-122"/>
                <a:ea typeface="文悦古典明朝体 (非商业使用) W5" pitchFamily="50" charset="-122"/>
                <a:cs typeface="+mn-ea"/>
                <a:sym typeface="WenYue GuDianMingChaoTi (Non-Commercial Use)" pitchFamily="50" charset="-122"/>
              </a:endParaRPr>
            </a:p>
          </p:txBody>
        </p:sp>
      </p:grpSp>
    </p:spTree>
    <p:extLst>
      <p:ext uri="{BB962C8B-B14F-4D97-AF65-F5344CB8AC3E}">
        <p14:creationId xmlns:p14="http://schemas.microsoft.com/office/powerpoint/2010/main" val="30082184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Horizontal)">
                                      <p:cBhvr>
                                        <p:cTn id="7" dur="1250"/>
                                        <p:tgtEl>
                                          <p:spTgt spid="17"/>
                                        </p:tgtEl>
                                      </p:cBhvr>
                                    </p:animEffect>
                                  </p:childTnLst>
                                </p:cTn>
                              </p:par>
                            </p:childTnLst>
                          </p:cTn>
                        </p:par>
                        <p:par>
                          <p:cTn id="8" fill="hold">
                            <p:stCondLst>
                              <p:cond delay="1250"/>
                            </p:stCondLst>
                            <p:childTnLst>
                              <p:par>
                                <p:cTn id="9" presetID="22" presetClass="entr" presetSubtype="2"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287" y="396240"/>
            <a:ext cx="11499273" cy="6055821"/>
          </a:xfrm>
          <a:prstGeom prst="rect">
            <a:avLst/>
          </a:prstGeom>
          <a:blipFill>
            <a:blip r:embed="rId3"/>
            <a:stretch>
              <a:fillRect/>
            </a:stretch>
          </a:blipFill>
          <a:effectLst>
            <a:outerShdw blurRad="1143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xmlns="" id="{61422932-F200-4308-BCAE-51BBD4B31E7C}"/>
              </a:ext>
            </a:extLst>
          </p:cNvPr>
          <p:cNvSpPr txBox="1"/>
          <p:nvPr/>
        </p:nvSpPr>
        <p:spPr>
          <a:xfrm>
            <a:off x="1942353" y="505953"/>
            <a:ext cx="10033516" cy="4331657"/>
          </a:xfrm>
          <a:prstGeom prst="rect">
            <a:avLst/>
          </a:prstGeom>
          <a:noFill/>
        </p:spPr>
        <p:txBody>
          <a:bodyPr vert="eaVert" wrap="square" rtlCol="0">
            <a:spAutoFit/>
          </a:bodyPr>
          <a:lstStyle/>
          <a:p>
            <a:pPr>
              <a:lnSpc>
                <a:spcPct val="200000"/>
              </a:lnSpc>
            </a:pPr>
            <a:r>
              <a:rPr lang="zh-CN" altLang="en-US" sz="2000" spc="600" dirty="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rPr>
              <a:t>虽</a:t>
            </a:r>
            <a:r>
              <a:rPr lang="zh-CN" altLang="en-US" sz="2000" spc="600" dirty="0" smtClean="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rPr>
              <a:t>然我们有着那么宏伟，雄大的古建筑，</a:t>
            </a:r>
            <a:r>
              <a:rPr lang="zh-CN" altLang="en-US" sz="2000" b="1" spc="600" dirty="0" smtClean="0">
                <a:solidFill>
                  <a:srgbClr val="FF0000"/>
                </a:solidFill>
                <a:latin typeface="文悦古典明朝体 (非商业使用) W5" pitchFamily="50" charset="-122"/>
                <a:ea typeface="文悦古典明朝体 (非商业使用) W5" pitchFamily="50" charset="-122"/>
                <a:sym typeface="WenYue GuDianMingChaoTi (Non-Commercial Use)" pitchFamily="50" charset="-122"/>
              </a:rPr>
              <a:t>但是！</a:t>
            </a:r>
            <a:endParaRPr lang="en-US" altLang="zh-CN" sz="2000" b="1" spc="600" dirty="0" smtClean="0">
              <a:solidFill>
                <a:srgbClr val="FF0000"/>
              </a:solidFill>
              <a:latin typeface="文悦古典明朝体 (非商业使用) W5" pitchFamily="50" charset="-122"/>
              <a:ea typeface="文悦古典明朝体 (非商业使用) W5" pitchFamily="50" charset="-122"/>
              <a:sym typeface="WenYue GuDianMingChaoTi (Non-Commercial Use)" pitchFamily="50" charset="-122"/>
            </a:endParaRPr>
          </a:p>
          <a:p>
            <a:pPr>
              <a:lnSpc>
                <a:spcPct val="200000"/>
              </a:lnSpc>
            </a:pPr>
            <a:r>
              <a:rPr lang="zh-CN" altLang="en-US" sz="2000" b="1" spc="600" dirty="0" smtClean="0">
                <a:solidFill>
                  <a:srgbClr val="FF0000"/>
                </a:solidFill>
                <a:latin typeface="文悦古典明朝体 (非商业使用) W5" pitchFamily="50" charset="-122"/>
                <a:ea typeface="文悦古典明朝体 (非商业使用) W5" pitchFamily="50" charset="-122"/>
                <a:sym typeface="WenYue GuDianMingChaoTi (Non-Commercial Use)" pitchFamily="50" charset="-122"/>
              </a:rPr>
              <a:t>我们的古建筑正遭遇着一场浩劫！</a:t>
            </a:r>
            <a:r>
              <a:rPr lang="zh-CN" altLang="en-US" sz="2000" spc="600" dirty="0" smtClean="0">
                <a:latin typeface="文悦古典明朝体 (非商业使用) W5" pitchFamily="50" charset="-122"/>
                <a:ea typeface="文悦古典明朝体 (非商业使用) W5" pitchFamily="50" charset="-122"/>
                <a:sym typeface="WenYue GuDianMingChaoTi (Non-Commercial Use)" pitchFamily="50" charset="-122"/>
              </a:rPr>
              <a:t>其中最严重的是：</a:t>
            </a:r>
            <a:endParaRPr lang="en-US" altLang="zh-CN" sz="2000" spc="600" dirty="0" smtClean="0">
              <a:latin typeface="文悦古典明朝体 (非商业使用) W5" pitchFamily="50" charset="-122"/>
              <a:ea typeface="文悦古典明朝体 (非商业使用) W5" pitchFamily="50" charset="-122"/>
              <a:sym typeface="WenYue GuDianMingChaoTi (Non-Commercial Use)" pitchFamily="50" charset="-122"/>
            </a:endParaRPr>
          </a:p>
          <a:p>
            <a:pPr>
              <a:lnSpc>
                <a:spcPct val="200000"/>
              </a:lnSpc>
            </a:pPr>
            <a:r>
              <a:rPr lang="zh-CN" altLang="en-US" sz="2000" dirty="0"/>
              <a:t>旅游者的行为，有些旅游者的文化素养极低，或者缺乏常识</a:t>
            </a:r>
            <a:r>
              <a:rPr lang="en-US" altLang="zh-CN" sz="2000" dirty="0"/>
              <a:t>,</a:t>
            </a:r>
            <a:r>
              <a:rPr lang="zh-CN" altLang="en-US" sz="2000" dirty="0"/>
              <a:t>造成对古建筑进行有意的人为毁坏。在这里我们反复强调个人素质问题</a:t>
            </a:r>
            <a:r>
              <a:rPr lang="en-US" altLang="zh-CN" sz="2000" dirty="0"/>
              <a:t>,</a:t>
            </a:r>
            <a:r>
              <a:rPr lang="zh-CN" altLang="en-US" sz="2000" dirty="0"/>
              <a:t>每年都会有一些不文明现象的存在</a:t>
            </a:r>
            <a:r>
              <a:rPr lang="en-US" altLang="zh-CN" sz="2000" dirty="0"/>
              <a:t>,</a:t>
            </a:r>
            <a:r>
              <a:rPr lang="zh-CN" altLang="en-US" sz="2000" dirty="0"/>
              <a:t>例如</a:t>
            </a:r>
            <a:r>
              <a:rPr lang="en-US" altLang="zh-CN" sz="2000" dirty="0"/>
              <a:t>XXX</a:t>
            </a:r>
            <a:r>
              <a:rPr lang="zh-CN" altLang="en-US" sz="2000" dirty="0"/>
              <a:t>到此一游啊</a:t>
            </a:r>
            <a:r>
              <a:rPr lang="en-US" altLang="zh-CN" sz="2000" dirty="0"/>
              <a:t>....</a:t>
            </a:r>
            <a:r>
              <a:rPr lang="zh-CN" altLang="en-US" sz="2000" dirty="0"/>
              <a:t>或者是翻越护栏对历史古建筑进行特意的破坏等等，那么我们是否应该反思一下，针对这些现象推出一个相应的策略或者说方法呢，出现问题应该及时解决，而不是放任它蔓延下去，这对于提高国民的素质也会起到很好的作用。</a:t>
            </a:r>
            <a:endParaRPr lang="zh-CN" altLang="en-US" sz="2000" spc="600" dirty="0">
              <a:latin typeface="文悦古典明朝体 (非商业使用) W5" pitchFamily="50" charset="-122"/>
              <a:ea typeface="文悦古典明朝体 (非商业使用) W5" pitchFamily="50" charset="-122"/>
              <a:sym typeface="WenYue GuDianMingChaoTi (Non-Commercial Use)" pitchFamily="50" charset="-122"/>
            </a:endParaRPr>
          </a:p>
        </p:txBody>
      </p:sp>
      <p:pic>
        <p:nvPicPr>
          <p:cNvPr id="1026" name="Picture 2" descr="å¤å»ºç­"/>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0836" y="4754880"/>
            <a:ext cx="3051695" cy="191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805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2000"/>
                                        <p:tgtEl>
                                          <p:spTgt spid="9"/>
                                        </p:tgtEl>
                                      </p:cBhvr>
                                    </p:animEffect>
                                  </p:childTnLst>
                                </p:cTn>
                              </p:par>
                              <p:par>
                                <p:cTn id="8" presetID="42"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1000"/>
                                        <p:tgtEl>
                                          <p:spTgt spid="1026"/>
                                        </p:tgtEl>
                                      </p:cBhvr>
                                    </p:animEffect>
                                    <p:anim calcmode="lin" valueType="num">
                                      <p:cBhvr>
                                        <p:cTn id="11" dur="1000" fill="hold"/>
                                        <p:tgtEl>
                                          <p:spTgt spid="1026"/>
                                        </p:tgtEl>
                                        <p:attrNameLst>
                                          <p:attrName>ppt_x</p:attrName>
                                        </p:attrNameLst>
                                      </p:cBhvr>
                                      <p:tavLst>
                                        <p:tav tm="0">
                                          <p:val>
                                            <p:strVal val="#ppt_x"/>
                                          </p:val>
                                        </p:tav>
                                        <p:tav tm="100000">
                                          <p:val>
                                            <p:strVal val="#ppt_x"/>
                                          </p:val>
                                        </p:tav>
                                      </p:tavLst>
                                    </p:anim>
                                    <p:anim calcmode="lin" valueType="num">
                                      <p:cBhvr>
                                        <p:cTn id="1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287" y="396240"/>
            <a:ext cx="11499273" cy="6055821"/>
          </a:xfrm>
          <a:prstGeom prst="rect">
            <a:avLst/>
          </a:prstGeom>
          <a:blipFill>
            <a:blip r:embed="rId3"/>
            <a:stretch>
              <a:fillRect/>
            </a:stretch>
          </a:blipFill>
          <a:effectLst>
            <a:outerShdw blurRad="1143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380363" y="243077"/>
            <a:ext cx="1046366" cy="2244436"/>
            <a:chOff x="5779423" y="0"/>
            <a:chExt cx="635000" cy="1615440"/>
          </a:xfrm>
        </p:grpSpPr>
        <p:sp>
          <p:nvSpPr>
            <p:cNvPr id="25" name="五边形 24"/>
            <p:cNvSpPr/>
            <p:nvPr/>
          </p:nvSpPr>
          <p:spPr>
            <a:xfrm rot="5400000">
              <a:off x="5289203" y="490220"/>
              <a:ext cx="1615440" cy="635000"/>
            </a:xfrm>
            <a:prstGeom prst="homePlate">
              <a:avLst/>
            </a:prstGeom>
            <a:solidFill>
              <a:schemeClr val="accent2"/>
            </a:solidFill>
            <a:ln>
              <a:noFill/>
            </a:ln>
            <a:effectLst>
              <a:outerShdw blurRad="76200" dist="127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944120" y="134356"/>
              <a:ext cx="336201" cy="1214120"/>
            </a:xfrm>
            <a:prstGeom prst="rect">
              <a:avLst/>
            </a:prstGeom>
            <a:noFill/>
          </p:spPr>
          <p:txBody>
            <a:bodyPr vert="eaVert" wrap="square" rtlCol="0">
              <a:spAutoFit/>
            </a:bodyPr>
            <a:lstStyle/>
            <a:p>
              <a:pPr algn="ctr"/>
              <a:r>
                <a:rPr lang="zh-CN" altLang="en-US" sz="2400" spc="600" dirty="0" smtClean="0">
                  <a:solidFill>
                    <a:schemeClr val="bg1"/>
                  </a:solidFill>
                  <a:latin typeface="文悦古典明朝体 (非商业使用) W5" pitchFamily="50" charset="-122"/>
                  <a:ea typeface="文悦古典明朝体 (非商业使用) W5" pitchFamily="50" charset="-122"/>
                </a:rPr>
                <a:t>怎么办呢？</a:t>
              </a:r>
              <a:endParaRPr lang="zh-CN" altLang="en-US" sz="2400" spc="600" dirty="0">
                <a:solidFill>
                  <a:schemeClr val="bg1"/>
                </a:solidFill>
                <a:latin typeface="文悦古典明朝体 (非商业使用) W5" pitchFamily="50" charset="-122"/>
                <a:ea typeface="文悦古典明朝体 (非商业使用) W5" pitchFamily="50" charset="-122"/>
              </a:endParaRPr>
            </a:p>
          </p:txBody>
        </p:sp>
      </p:grpSp>
      <p:pic>
        <p:nvPicPr>
          <p:cNvPr id="42" name="图片 41"/>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flipH="1">
            <a:off x="9988338" y="396240"/>
            <a:ext cx="1878351" cy="2042160"/>
          </a:xfrm>
          <a:prstGeom prst="rect">
            <a:avLst/>
          </a:prstGeom>
        </p:spPr>
      </p:pic>
      <p:grpSp>
        <p:nvGrpSpPr>
          <p:cNvPr id="8" name="组合 7"/>
          <p:cNvGrpSpPr/>
          <p:nvPr/>
        </p:nvGrpSpPr>
        <p:grpSpPr>
          <a:xfrm>
            <a:off x="436697" y="307919"/>
            <a:ext cx="10490816" cy="4621532"/>
            <a:chOff x="535914" y="793232"/>
            <a:chExt cx="10490816" cy="4621532"/>
          </a:xfrm>
        </p:grpSpPr>
        <p:pic>
          <p:nvPicPr>
            <p:cNvPr id="9" name="图片 8">
              <a:extLst>
                <a:ext uri="{FF2B5EF4-FFF2-40B4-BE49-F238E27FC236}">
                  <a16:creationId xmlns:a16="http://schemas.microsoft.com/office/drawing/2014/main" xmlns="" id="{7B8FFEA9-5DC9-4A71-A84B-DEC176753535}"/>
                </a:ext>
              </a:extLst>
            </p:cNvPr>
            <p:cNvPicPr>
              <a:picLocks noChangeAspect="1"/>
            </p:cNvPicPr>
            <p:nvPr/>
          </p:nvPicPr>
          <p:blipFill rotWithShape="1">
            <a:blip r:embed="rId5">
              <a:extLst>
                <a:ext uri="{28A0092B-C50C-407E-A947-70E740481C1C}">
                  <a14:useLocalDpi xmlns:a14="http://schemas.microsoft.com/office/drawing/2010/main" val="0"/>
                </a:ext>
              </a:extLst>
            </a:blip>
            <a:srcRect l="59369" t="9679" r="9750" b="61368"/>
            <a:stretch/>
          </p:blipFill>
          <p:spPr>
            <a:xfrm>
              <a:off x="535914" y="1735341"/>
              <a:ext cx="1997126" cy="1972188"/>
            </a:xfrm>
            <a:prstGeom prst="ellipse">
              <a:avLst/>
            </a:prstGeom>
          </p:spPr>
        </p:pic>
        <p:pic>
          <p:nvPicPr>
            <p:cNvPr id="10" name="图片 9">
              <a:extLst>
                <a:ext uri="{FF2B5EF4-FFF2-40B4-BE49-F238E27FC236}">
                  <a16:creationId xmlns:a16="http://schemas.microsoft.com/office/drawing/2014/main" xmlns="" id="{5ADBBED8-BBF8-4B74-8BEA-59E9EC5CB5E1}"/>
                </a:ext>
              </a:extLst>
            </p:cNvPr>
            <p:cNvPicPr>
              <a:picLocks noChangeAspect="1"/>
            </p:cNvPicPr>
            <p:nvPr/>
          </p:nvPicPr>
          <p:blipFill rotWithShape="1">
            <a:blip r:embed="rId5">
              <a:extLst>
                <a:ext uri="{28A0092B-C50C-407E-A947-70E740481C1C}">
                  <a14:useLocalDpi xmlns:a14="http://schemas.microsoft.com/office/drawing/2010/main" val="0"/>
                </a:ext>
              </a:extLst>
            </a:blip>
            <a:srcRect l="11601" t="59421" r="57518" b="11626"/>
            <a:stretch/>
          </p:blipFill>
          <p:spPr>
            <a:xfrm>
              <a:off x="5366058" y="793232"/>
              <a:ext cx="1997126" cy="1972188"/>
            </a:xfrm>
            <a:prstGeom prst="ellipse">
              <a:avLst/>
            </a:prstGeom>
          </p:spPr>
        </p:pic>
        <p:sp>
          <p:nvSpPr>
            <p:cNvPr id="11" name="文本框 10">
              <a:extLst>
                <a:ext uri="{FF2B5EF4-FFF2-40B4-BE49-F238E27FC236}">
                  <a16:creationId xmlns:a16="http://schemas.microsoft.com/office/drawing/2014/main" xmlns="" id="{92ECC6D4-4E7F-42A8-BAC8-84A8EC12F189}"/>
                </a:ext>
              </a:extLst>
            </p:cNvPr>
            <p:cNvSpPr txBox="1"/>
            <p:nvPr/>
          </p:nvSpPr>
          <p:spPr>
            <a:xfrm>
              <a:off x="802689" y="3884123"/>
              <a:ext cx="1097597" cy="382587"/>
            </a:xfrm>
            <a:prstGeom prst="rect">
              <a:avLst/>
            </a:prstGeom>
            <a:solidFill>
              <a:schemeClr val="accent1">
                <a:lumMod val="75000"/>
              </a:schemeClr>
            </a:solidFill>
          </p:spPr>
          <p:txBody>
            <a:bodyPr wrap="square" rtlCol="0">
              <a:spAutoFit/>
            </a:bodyPr>
            <a:lstStyle/>
            <a:p>
              <a:pPr algn="ctr"/>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r>
                <a:rPr lang="en-US" altLang="zh-CN"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1</a:t>
              </a:r>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endParaRPr lang="zh-CN" altLang="en-US"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2" name="文本框 11">
              <a:extLst>
                <a:ext uri="{FF2B5EF4-FFF2-40B4-BE49-F238E27FC236}">
                  <a16:creationId xmlns:a16="http://schemas.microsoft.com/office/drawing/2014/main" xmlns="" id="{2E60B7F6-5C0A-40FE-9E1F-C63FEFF279D9}"/>
                </a:ext>
              </a:extLst>
            </p:cNvPr>
            <p:cNvSpPr txBox="1"/>
            <p:nvPr/>
          </p:nvSpPr>
          <p:spPr>
            <a:xfrm>
              <a:off x="1428038" y="5076210"/>
              <a:ext cx="2523538" cy="338554"/>
            </a:xfrm>
            <a:prstGeom prst="rect">
              <a:avLst/>
            </a:prstGeom>
            <a:noFill/>
          </p:spPr>
          <p:txBody>
            <a:bodyPr wrap="square" rtlCol="0">
              <a:spAutoFit/>
            </a:bodyPr>
            <a:lstStyle/>
            <a:p>
              <a:endParaRPr lang="zh-CN" altLang="en-US" sz="1600" dirty="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3" name="文本框 12">
              <a:extLst>
                <a:ext uri="{FF2B5EF4-FFF2-40B4-BE49-F238E27FC236}">
                  <a16:creationId xmlns:a16="http://schemas.microsoft.com/office/drawing/2014/main" xmlns="" id="{F80DC4A9-8BC6-4C42-A5F9-AADFCC28ADAD}"/>
                </a:ext>
              </a:extLst>
            </p:cNvPr>
            <p:cNvSpPr txBox="1"/>
            <p:nvPr/>
          </p:nvSpPr>
          <p:spPr>
            <a:xfrm>
              <a:off x="5815823" y="2898373"/>
              <a:ext cx="1097597" cy="382587"/>
            </a:xfrm>
            <a:prstGeom prst="rect">
              <a:avLst/>
            </a:prstGeom>
            <a:solidFill>
              <a:schemeClr val="accent1">
                <a:lumMod val="75000"/>
              </a:schemeClr>
            </a:solidFill>
          </p:spPr>
          <p:txBody>
            <a:bodyPr wrap="square" rtlCol="0">
              <a:spAutoFit/>
            </a:bodyPr>
            <a:lstStyle/>
            <a:p>
              <a:pPr algn="ctr"/>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r>
                <a:rPr lang="en-US" altLang="zh-CN"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2</a:t>
              </a:r>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endParaRPr lang="zh-CN" altLang="en-US"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endParaRPr>
            </a:p>
          </p:txBody>
        </p:sp>
        <p:pic>
          <p:nvPicPr>
            <p:cNvPr id="15" name="图片 14">
              <a:extLst>
                <a:ext uri="{FF2B5EF4-FFF2-40B4-BE49-F238E27FC236}">
                  <a16:creationId xmlns:a16="http://schemas.microsoft.com/office/drawing/2014/main" xmlns="" id="{6FF47B37-B0E7-40C0-AFCE-A23E5E0E3635}"/>
                </a:ext>
              </a:extLst>
            </p:cNvPr>
            <p:cNvPicPr>
              <a:picLocks noChangeAspect="1"/>
            </p:cNvPicPr>
            <p:nvPr/>
          </p:nvPicPr>
          <p:blipFill rotWithShape="1">
            <a:blip r:embed="rId5">
              <a:extLst>
                <a:ext uri="{28A0092B-C50C-407E-A947-70E740481C1C}">
                  <a14:useLocalDpi xmlns:a14="http://schemas.microsoft.com/office/drawing/2010/main" val="0"/>
                </a:ext>
              </a:extLst>
            </a:blip>
            <a:srcRect l="59369" t="9679" r="9750" b="61368"/>
            <a:stretch/>
          </p:blipFill>
          <p:spPr>
            <a:xfrm>
              <a:off x="9029604" y="2601916"/>
              <a:ext cx="1997126" cy="1972188"/>
            </a:xfrm>
            <a:prstGeom prst="ellipse">
              <a:avLst/>
            </a:prstGeom>
          </p:spPr>
        </p:pic>
        <p:sp>
          <p:nvSpPr>
            <p:cNvPr id="16" name="文本框 15">
              <a:extLst>
                <a:ext uri="{FF2B5EF4-FFF2-40B4-BE49-F238E27FC236}">
                  <a16:creationId xmlns:a16="http://schemas.microsoft.com/office/drawing/2014/main" xmlns="" id="{68E299D6-1B3B-4247-A02B-86BC32CCB594}"/>
                </a:ext>
              </a:extLst>
            </p:cNvPr>
            <p:cNvSpPr txBox="1"/>
            <p:nvPr/>
          </p:nvSpPr>
          <p:spPr>
            <a:xfrm>
              <a:off x="9029604" y="5013744"/>
              <a:ext cx="1285031" cy="369332"/>
            </a:xfrm>
            <a:prstGeom prst="rect">
              <a:avLst/>
            </a:prstGeom>
            <a:solidFill>
              <a:schemeClr val="accent1">
                <a:lumMod val="75000"/>
              </a:schemeClr>
            </a:solidFill>
          </p:spPr>
          <p:txBody>
            <a:bodyPr wrap="square" rtlCol="0">
              <a:spAutoFit/>
            </a:bodyPr>
            <a:lstStyle/>
            <a:p>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r>
                <a:rPr lang="en-US" altLang="zh-CN"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3</a:t>
              </a:r>
              <a:r>
                <a:rPr lang="zh-CN" altLang="en-US" dirty="0" smtClean="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rPr>
                <a:t>）</a:t>
              </a:r>
              <a:endParaRPr lang="zh-CN" altLang="en-US"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endParaRPr>
            </a:p>
          </p:txBody>
        </p:sp>
        <p:sp>
          <p:nvSpPr>
            <p:cNvPr id="17" name="文本框 16">
              <a:extLst>
                <a:ext uri="{FF2B5EF4-FFF2-40B4-BE49-F238E27FC236}">
                  <a16:creationId xmlns:a16="http://schemas.microsoft.com/office/drawing/2014/main" xmlns="" id="{DCB2B6C2-AC27-4A5D-A731-545BF636705C}"/>
                </a:ext>
              </a:extLst>
            </p:cNvPr>
            <p:cNvSpPr txBox="1"/>
            <p:nvPr/>
          </p:nvSpPr>
          <p:spPr>
            <a:xfrm>
              <a:off x="8179024" y="4753259"/>
              <a:ext cx="2523538" cy="338554"/>
            </a:xfrm>
            <a:prstGeom prst="rect">
              <a:avLst/>
            </a:prstGeom>
            <a:noFill/>
          </p:spPr>
          <p:txBody>
            <a:bodyPr wrap="square" rtlCol="0">
              <a:spAutoFit/>
            </a:bodyPr>
            <a:lstStyle/>
            <a:p>
              <a:endParaRPr lang="zh-CN" altLang="en-US" sz="1600" dirty="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endParaRPr>
            </a:p>
          </p:txBody>
        </p:sp>
      </p:grpSp>
      <p:sp>
        <p:nvSpPr>
          <p:cNvPr id="3" name="矩形 2"/>
          <p:cNvSpPr/>
          <p:nvPr/>
        </p:nvSpPr>
        <p:spPr>
          <a:xfrm>
            <a:off x="294404" y="3814029"/>
            <a:ext cx="4592466" cy="1477328"/>
          </a:xfrm>
          <a:prstGeom prst="rect">
            <a:avLst/>
          </a:prstGeom>
        </p:spPr>
        <p:txBody>
          <a:bodyPr wrap="square">
            <a:spAutoFit/>
          </a:bodyPr>
          <a:lstStyle/>
          <a:p>
            <a:r>
              <a:rPr lang="en-US" altLang="zh-CN" dirty="0" smtClean="0"/>
              <a:t>	</a:t>
            </a:r>
            <a:r>
              <a:rPr lang="zh-CN" altLang="en-US" dirty="0" smtClean="0"/>
              <a:t>进</a:t>
            </a:r>
            <a:r>
              <a:rPr lang="zh-CN" altLang="en-US" dirty="0"/>
              <a:t>行修复的过程中应尽量保持古建筑的原有风貌，保存现状和恢复原状。以确保历史信息的原真性，价值性和完整性，若是大做改动，我想，其原有的文化内涵也会相应的大打折扣。</a:t>
            </a:r>
            <a:endParaRPr lang="zh-CN" altLang="en-US" dirty="0"/>
          </a:p>
        </p:txBody>
      </p:sp>
      <p:sp>
        <p:nvSpPr>
          <p:cNvPr id="4" name="矩形 3"/>
          <p:cNvSpPr/>
          <p:nvPr/>
        </p:nvSpPr>
        <p:spPr>
          <a:xfrm>
            <a:off x="4886870" y="3015278"/>
            <a:ext cx="3768436" cy="1200329"/>
          </a:xfrm>
          <a:prstGeom prst="rect">
            <a:avLst/>
          </a:prstGeom>
        </p:spPr>
        <p:txBody>
          <a:bodyPr wrap="square">
            <a:spAutoFit/>
          </a:bodyPr>
          <a:lstStyle/>
          <a:p>
            <a:r>
              <a:rPr lang="zh-CN" altLang="en-US" dirty="0"/>
              <a:t>培养若干的优秀人才对古建筑保护和修复事业进行良性的运行。利用他们的专业知识为古建筑的保护贡献一份力量。</a:t>
            </a:r>
            <a:endParaRPr lang="zh-CN" altLang="en-US" dirty="0"/>
          </a:p>
        </p:txBody>
      </p:sp>
      <p:sp>
        <p:nvSpPr>
          <p:cNvPr id="5" name="矩形 4"/>
          <p:cNvSpPr/>
          <p:nvPr/>
        </p:nvSpPr>
        <p:spPr>
          <a:xfrm>
            <a:off x="5828093" y="4917847"/>
            <a:ext cx="6096000" cy="1477328"/>
          </a:xfrm>
          <a:prstGeom prst="rect">
            <a:avLst/>
          </a:prstGeom>
        </p:spPr>
        <p:txBody>
          <a:bodyPr>
            <a:spAutoFit/>
          </a:bodyPr>
          <a:lstStyle/>
          <a:p>
            <a:r>
              <a:rPr lang="zh-CN" altLang="en-US" dirty="0"/>
              <a:t>　其三，完善法律体系，针对我们所提到的乱象制定一些专门的保护程序，需要政府机构以及专业的人员进行监管以及拥有相应的配套保护措施，破坏古建筑的行为需要列出相应的惩罚制度，从而提升游客的素养，减少不文明现象的发生。</a:t>
            </a:r>
            <a:endParaRPr lang="zh-CN" altLang="en-US" dirty="0"/>
          </a:p>
        </p:txBody>
      </p:sp>
    </p:spTree>
    <p:extLst>
      <p:ext uri="{BB962C8B-B14F-4D97-AF65-F5344CB8AC3E}">
        <p14:creationId xmlns:p14="http://schemas.microsoft.com/office/powerpoint/2010/main" val="2158905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4" cstate="print">
            <a:grayscl/>
            <a:extLst>
              <a:ext uri="{28A0092B-C50C-407E-A947-70E740481C1C}">
                <a14:useLocalDpi xmlns:a14="http://schemas.microsoft.com/office/drawing/2010/main" val="0"/>
              </a:ext>
            </a:extLst>
          </a:blip>
          <a:srcRect r="7368"/>
          <a:stretch/>
        </p:blipFill>
        <p:spPr>
          <a:xfrm>
            <a:off x="375920" y="399223"/>
            <a:ext cx="11419840" cy="6059554"/>
          </a:xfrm>
          <a:prstGeom prst="rect">
            <a:avLst/>
          </a:prstGeom>
          <a:effectLst>
            <a:outerShdw blurRad="114300" dist="63500" dir="2700000" algn="tl" rotWithShape="0">
              <a:prstClr val="black">
                <a:alpha val="36000"/>
              </a:prstClr>
            </a:outerShdw>
          </a:effectLst>
        </p:spPr>
      </p:pic>
      <p:grpSp>
        <p:nvGrpSpPr>
          <p:cNvPr id="28" name="组合 27"/>
          <p:cNvGrpSpPr/>
          <p:nvPr/>
        </p:nvGrpSpPr>
        <p:grpSpPr>
          <a:xfrm>
            <a:off x="5743601" y="1248362"/>
            <a:ext cx="4432694" cy="4219035"/>
            <a:chOff x="6658001" y="1319482"/>
            <a:chExt cx="4432694" cy="4219035"/>
          </a:xfrm>
        </p:grpSpPr>
        <p:grpSp>
          <p:nvGrpSpPr>
            <p:cNvPr id="11" name="组合 10"/>
            <p:cNvGrpSpPr/>
            <p:nvPr/>
          </p:nvGrpSpPr>
          <p:grpSpPr>
            <a:xfrm>
              <a:off x="6658001" y="1319482"/>
              <a:ext cx="4432694" cy="4219035"/>
              <a:chOff x="4808778" y="1244822"/>
              <a:chExt cx="4432694" cy="4219035"/>
            </a:xfrm>
          </p:grpSpPr>
          <p:sp>
            <p:nvSpPr>
              <p:cNvPr id="12" name="矩形 11"/>
              <p:cNvSpPr/>
              <p:nvPr/>
            </p:nvSpPr>
            <p:spPr>
              <a:xfrm rot="16200000">
                <a:off x="8086725" y="2769870"/>
                <a:ext cx="397510" cy="19119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grpSp>
            <p:nvGrpSpPr>
              <p:cNvPr id="13" name="组合 12"/>
              <p:cNvGrpSpPr/>
              <p:nvPr/>
            </p:nvGrpSpPr>
            <p:grpSpPr>
              <a:xfrm>
                <a:off x="4808778" y="1244822"/>
                <a:ext cx="4079271" cy="4219035"/>
                <a:chOff x="4950486" y="1195610"/>
                <a:chExt cx="4079271" cy="4219035"/>
              </a:xfrm>
            </p:grpSpPr>
            <p:sp>
              <p:nvSpPr>
                <p:cNvPr id="14" name="文本框 13"/>
                <p:cNvSpPr txBox="1"/>
                <p:nvPr/>
              </p:nvSpPr>
              <p:spPr>
                <a:xfrm>
                  <a:off x="7485184" y="1195610"/>
                  <a:ext cx="954107" cy="1015663"/>
                </a:xfrm>
                <a:prstGeom prst="rect">
                  <a:avLst/>
                </a:prstGeom>
                <a:noFill/>
              </p:spPr>
              <p:txBody>
                <a:bodyPr wrap="none" rtlCol="0">
                  <a:spAutoFit/>
                </a:bodyPr>
                <a:lstStyle/>
                <a:p>
                  <a:r>
                    <a:rPr lang="zh-CN" altLang="en-US" sz="6000" dirty="0">
                      <a:latin typeface="文悦古典明朝体 (非商业使用) W5" pitchFamily="2" charset="-122"/>
                      <a:ea typeface="文悦古典明朝体 (非商业使用) W5" pitchFamily="2" charset="-122"/>
                      <a:sym typeface="WenYue GuDianMingChaoTi (Non-Commercial Use)" pitchFamily="50" charset="-122"/>
                    </a:rPr>
                    <a:t>感</a:t>
                  </a:r>
                </a:p>
              </p:txBody>
            </p:sp>
            <p:sp>
              <p:nvSpPr>
                <p:cNvPr id="15" name="文本框 14"/>
                <p:cNvSpPr txBox="1"/>
                <p:nvPr/>
              </p:nvSpPr>
              <p:spPr>
                <a:xfrm>
                  <a:off x="8201995" y="1818607"/>
                  <a:ext cx="800219" cy="830997"/>
                </a:xfrm>
                <a:prstGeom prst="rect">
                  <a:avLst/>
                </a:prstGeom>
                <a:noFill/>
              </p:spPr>
              <p:txBody>
                <a:bodyPr wrap="none" rtlCol="0">
                  <a:spAutoFit/>
                </a:bodyPr>
                <a:lstStyle/>
                <a:p>
                  <a:r>
                    <a:rPr lang="zh-CN" altLang="en-US" sz="4800" dirty="0">
                      <a:latin typeface="文悦古典明朝体 (非商业使用) W5" pitchFamily="2" charset="-122"/>
                      <a:ea typeface="文悦古典明朝体 (非商业使用) W5" pitchFamily="2" charset="-122"/>
                      <a:sym typeface="WenYue GuDianMingChaoTi (Non-Commercial Use)" pitchFamily="50" charset="-122"/>
                    </a:rPr>
                    <a:t>谢</a:t>
                  </a:r>
                </a:p>
              </p:txBody>
            </p:sp>
            <p:sp>
              <p:nvSpPr>
                <p:cNvPr id="16" name="文本框 15"/>
                <p:cNvSpPr txBox="1"/>
                <p:nvPr/>
              </p:nvSpPr>
              <p:spPr>
                <a:xfrm>
                  <a:off x="7199828" y="2204050"/>
                  <a:ext cx="1210588" cy="1323439"/>
                </a:xfrm>
                <a:prstGeom prst="rect">
                  <a:avLst/>
                </a:prstGeom>
                <a:noFill/>
              </p:spPr>
              <p:txBody>
                <a:bodyPr wrap="none" rtlCol="0">
                  <a:spAutoFit/>
                </a:bodyPr>
                <a:lstStyle/>
                <a:p>
                  <a:r>
                    <a:rPr lang="zh-CN" altLang="en-US" sz="8000" dirty="0">
                      <a:solidFill>
                        <a:schemeClr val="accent1"/>
                      </a:solidFill>
                      <a:latin typeface="文悦古典明朝体 (非商业使用) W5" pitchFamily="2" charset="-122"/>
                      <a:ea typeface="文悦古典明朝体 (非商业使用) W5" pitchFamily="2" charset="-122"/>
                      <a:sym typeface="WenYue GuDianMingChaoTi (Non-Commercial Use)" pitchFamily="50" charset="-122"/>
                    </a:rPr>
                    <a:t>聆</a:t>
                  </a:r>
                </a:p>
              </p:txBody>
            </p:sp>
            <p:sp>
              <p:nvSpPr>
                <p:cNvPr id="17" name="文本框 16"/>
                <p:cNvSpPr txBox="1"/>
                <p:nvPr/>
              </p:nvSpPr>
              <p:spPr>
                <a:xfrm>
                  <a:off x="8229538" y="2598790"/>
                  <a:ext cx="800219" cy="830997"/>
                </a:xfrm>
                <a:prstGeom prst="rect">
                  <a:avLst/>
                </a:prstGeom>
                <a:noFill/>
              </p:spPr>
              <p:txBody>
                <a:bodyPr wrap="none" rtlCol="0">
                  <a:spAutoFit/>
                </a:bodyPr>
                <a:lstStyle/>
                <a:p>
                  <a:r>
                    <a:rPr lang="zh-CN" altLang="en-US" sz="4800" dirty="0">
                      <a:latin typeface="文悦古典明朝体 (非商业使用) W5" pitchFamily="2" charset="-122"/>
                      <a:ea typeface="文悦古典明朝体 (非商业使用) W5" pitchFamily="2" charset="-122"/>
                      <a:sym typeface="WenYue GuDianMingChaoTi (Non-Commercial Use)" pitchFamily="50" charset="-122"/>
                    </a:rPr>
                    <a:t>听</a:t>
                  </a:r>
                </a:p>
              </p:txBody>
            </p:sp>
            <p:sp>
              <p:nvSpPr>
                <p:cNvPr id="19" name="文本框 18"/>
                <p:cNvSpPr txBox="1"/>
                <p:nvPr/>
              </p:nvSpPr>
              <p:spPr>
                <a:xfrm>
                  <a:off x="6941786" y="2007578"/>
                  <a:ext cx="461665" cy="3231467"/>
                </a:xfrm>
                <a:prstGeom prst="rect">
                  <a:avLst/>
                </a:prstGeom>
                <a:noFill/>
              </p:spPr>
              <p:txBody>
                <a:bodyPr vert="eaVert" wrap="square" rtlCol="0">
                  <a:spAutoFit/>
                </a:bodyPr>
                <a:lstStyle/>
                <a:p>
                  <a:pPr>
                    <a:lnSpc>
                      <a:spcPct val="150000"/>
                    </a:lnSpc>
                  </a:pPr>
                  <a:endParaRPr lang="zh-CN" altLang="en-US" sz="1200" spc="600" dirty="0">
                    <a:solidFill>
                      <a:schemeClr val="tx1">
                        <a:lumMod val="75000"/>
                        <a:lumOff val="25000"/>
                      </a:schemeClr>
                    </a:solidFill>
                    <a:latin typeface="文悦古典明朝体 (非商业使用) W5" pitchFamily="50" charset="-122"/>
                    <a:ea typeface="文悦古典明朝体 (非商业使用) W5" pitchFamily="50" charset="-122"/>
                    <a:sym typeface="WenYue GuDianMingChaoTi (Non-Commercial Use)" pitchFamily="50" charset="-122"/>
                  </a:endParaRPr>
                </a:p>
              </p:txBody>
            </p:sp>
            <p:sp>
              <p:nvSpPr>
                <p:cNvPr id="20" name="文本框 19"/>
                <p:cNvSpPr txBox="1"/>
                <p:nvPr/>
              </p:nvSpPr>
              <p:spPr>
                <a:xfrm>
                  <a:off x="4950486" y="3380989"/>
                  <a:ext cx="184730" cy="923330"/>
                </a:xfrm>
                <a:prstGeom prst="rect">
                  <a:avLst/>
                </a:prstGeom>
                <a:noFill/>
              </p:spPr>
              <p:txBody>
                <a:bodyPr wrap="none" rtlCol="0">
                  <a:spAutoFit/>
                </a:bodyPr>
                <a:lstStyle/>
                <a:p>
                  <a:pPr algn="ctr"/>
                  <a:endParaRPr lang="zh-CN" altLang="zh-CN" sz="5400" dirty="0">
                    <a:solidFill>
                      <a:schemeClr val="bg1"/>
                    </a:solidFill>
                    <a:latin typeface="文悦古典明朝体 (非商业使用) W5" pitchFamily="2" charset="-122"/>
                    <a:ea typeface="文悦古典明朝体 (非商业使用) W5" pitchFamily="2" charset="-122"/>
                    <a:sym typeface="WenYue GuDianMingChaoTi (Non-Commercial Use)" pitchFamily="50" charset="-122"/>
                  </a:endParaRPr>
                </a:p>
              </p:txBody>
            </p:sp>
            <p:grpSp>
              <p:nvGrpSpPr>
                <p:cNvPr id="22" name="组合 21"/>
                <p:cNvGrpSpPr/>
                <p:nvPr/>
              </p:nvGrpSpPr>
              <p:grpSpPr>
                <a:xfrm>
                  <a:off x="5064125" y="1616710"/>
                  <a:ext cx="2479675" cy="3797935"/>
                  <a:chOff x="7975" y="2546"/>
                  <a:chExt cx="3905" cy="5981"/>
                </a:xfrm>
              </p:grpSpPr>
              <p:grpSp>
                <p:nvGrpSpPr>
                  <p:cNvPr id="23" name="组合 22"/>
                  <p:cNvGrpSpPr/>
                  <p:nvPr/>
                </p:nvGrpSpPr>
                <p:grpSpPr>
                  <a:xfrm>
                    <a:off x="7975" y="2546"/>
                    <a:ext cx="3903" cy="5981"/>
                    <a:chOff x="7975" y="2546"/>
                    <a:chExt cx="3903" cy="5981"/>
                  </a:xfrm>
                </p:grpSpPr>
                <p:sp>
                  <p:nvSpPr>
                    <p:cNvPr id="25" name="任意多边形 24"/>
                    <p:cNvSpPr/>
                    <p:nvPr/>
                  </p:nvSpPr>
                  <p:spPr>
                    <a:xfrm>
                      <a:off x="7975" y="2546"/>
                      <a:ext cx="3778" cy="2324"/>
                    </a:xfrm>
                    <a:custGeom>
                      <a:avLst/>
                      <a:gdLst>
                        <a:gd name="connisteX0" fmla="*/ 2063750 w 2063750"/>
                        <a:gd name="connsiteY0" fmla="*/ 0 h 1708150"/>
                        <a:gd name="connisteX1" fmla="*/ 0 w 2063750"/>
                        <a:gd name="connsiteY1" fmla="*/ 0 h 1708150"/>
                        <a:gd name="connisteX2" fmla="*/ 0 w 2063750"/>
                        <a:gd name="connsiteY2" fmla="*/ 1708150 h 1708150"/>
                      </a:gdLst>
                      <a:ahLst/>
                      <a:cxnLst>
                        <a:cxn ang="0">
                          <a:pos x="connisteX0" y="connsiteY0"/>
                        </a:cxn>
                        <a:cxn ang="0">
                          <a:pos x="connisteX1" y="connsiteY1"/>
                        </a:cxn>
                        <a:cxn ang="0">
                          <a:pos x="connisteX2" y="connsiteY2"/>
                        </a:cxn>
                      </a:cxnLst>
                      <a:rect l="l" t="t" r="r" b="b"/>
                      <a:pathLst>
                        <a:path w="2063750" h="1708150">
                          <a:moveTo>
                            <a:pt x="2063750" y="0"/>
                          </a:moveTo>
                          <a:lnTo>
                            <a:pt x="0" y="0"/>
                          </a:lnTo>
                          <a:lnTo>
                            <a:pt x="0" y="1708150"/>
                          </a:lnTo>
                        </a:path>
                      </a:pathLst>
                    </a:custGeom>
                    <a:ln w="25400">
                      <a:solidFill>
                        <a:schemeClr val="accent1"/>
                      </a:solidFill>
                    </a:ln>
                  </p:spPr>
                  <p:style>
                    <a:lnRef idx="3">
                      <a:schemeClr val="accent3"/>
                    </a:lnRef>
                    <a:fillRef idx="0">
                      <a:schemeClr val="accent3"/>
                    </a:fillRef>
                    <a:effectRef idx="2">
                      <a:schemeClr val="accent3"/>
                    </a:effectRef>
                    <a:fontRef idx="minor">
                      <a:schemeClr val="tx1"/>
                    </a:fontRef>
                  </p:style>
                  <p:txBody>
                    <a:bodyPr rtlCol="0" anchor="ctr"/>
                    <a:lstStyle/>
                    <a:p>
                      <a:pPr algn="ctr"/>
                      <a:r>
                        <a:rPr lang="en-US" altLang="zh-CN" dirty="0">
                          <a:latin typeface="文悦古典明朝体 (非商业使用) W5" pitchFamily="2" charset="-122"/>
                          <a:ea typeface="文悦古典明朝体 (非商业使用) W5" pitchFamily="2" charset="-122"/>
                          <a:sym typeface="WenYue GuDianMingChaoTi (Non-Commercial Use)" pitchFamily="50" charset="-122"/>
                        </a:rPr>
                        <a:t> </a:t>
                      </a:r>
                    </a:p>
                  </p:txBody>
                </p:sp>
                <p:sp>
                  <p:nvSpPr>
                    <p:cNvPr id="26" name="任意多边形 25"/>
                    <p:cNvSpPr/>
                    <p:nvPr/>
                  </p:nvSpPr>
                  <p:spPr>
                    <a:xfrm>
                      <a:off x="7976" y="7225"/>
                      <a:ext cx="3902" cy="1302"/>
                    </a:xfrm>
                    <a:custGeom>
                      <a:avLst/>
                      <a:gdLst>
                        <a:gd name="connisteX0" fmla="*/ 0 w 2585720"/>
                        <a:gd name="connsiteY0" fmla="*/ 0 h 972820"/>
                        <a:gd name="connisteX1" fmla="*/ 0 w 2585720"/>
                        <a:gd name="connsiteY1" fmla="*/ 972820 h 972820"/>
                        <a:gd name="connisteX2" fmla="*/ 2585720 w 2585720"/>
                        <a:gd name="connsiteY2" fmla="*/ 972820 h 972820"/>
                      </a:gdLst>
                      <a:ahLst/>
                      <a:cxnLst>
                        <a:cxn ang="0">
                          <a:pos x="connisteX0" y="connsiteY0"/>
                        </a:cxn>
                        <a:cxn ang="0">
                          <a:pos x="connisteX1" y="connsiteY1"/>
                        </a:cxn>
                        <a:cxn ang="0">
                          <a:pos x="connisteX2" y="connsiteY2"/>
                        </a:cxn>
                      </a:cxnLst>
                      <a:rect l="l" t="t" r="r" b="b"/>
                      <a:pathLst>
                        <a:path w="2585720" h="972820">
                          <a:moveTo>
                            <a:pt x="0" y="0"/>
                          </a:moveTo>
                          <a:lnTo>
                            <a:pt x="0" y="972820"/>
                          </a:lnTo>
                          <a:lnTo>
                            <a:pt x="2585720" y="972820"/>
                          </a:lnTo>
                        </a:path>
                      </a:pathLst>
                    </a:custGeom>
                    <a:ln w="25400">
                      <a:solidFill>
                        <a:schemeClr val="accent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dirty="0">
                        <a:latin typeface="文悦古典明朝体 (非商业使用) W5" pitchFamily="2" charset="-122"/>
                        <a:ea typeface="文悦古典明朝体 (非商业使用) W5" pitchFamily="2" charset="-122"/>
                        <a:sym typeface="WenYue GuDianMingChaoTi (Non-Commercial Use)" pitchFamily="50" charset="-122"/>
                      </a:endParaRPr>
                    </a:p>
                  </p:txBody>
                </p:sp>
              </p:grpSp>
              <p:cxnSp>
                <p:nvCxnSpPr>
                  <p:cNvPr id="24" name="直接连接符 23"/>
                  <p:cNvCxnSpPr/>
                  <p:nvPr/>
                </p:nvCxnSpPr>
                <p:spPr>
                  <a:xfrm flipV="1">
                    <a:off x="11880" y="6613"/>
                    <a:ext cx="0" cy="1914"/>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sp>
          <p:nvSpPr>
            <p:cNvPr id="27" name="文本框 26"/>
            <p:cNvSpPr txBox="1"/>
            <p:nvPr/>
          </p:nvSpPr>
          <p:spPr>
            <a:xfrm>
              <a:off x="9263391" y="3625856"/>
              <a:ext cx="1766830" cy="646331"/>
            </a:xfrm>
            <a:prstGeom prst="rect">
              <a:avLst/>
            </a:prstGeom>
            <a:noFill/>
          </p:spPr>
          <p:txBody>
            <a:bodyPr wrap="square" rtlCol="0">
              <a:spAutoFit/>
            </a:bodyPr>
            <a:lstStyle/>
            <a:p>
              <a:pPr algn="ct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6</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a:t>
              </a: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4</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）班</a:t>
              </a:r>
              <a:endPar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endParaRPr>
            </a:p>
            <a:p>
              <a:pPr algn="ct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第</a:t>
              </a:r>
              <a:r>
                <a:rPr lang="en-US" altLang="zh-CN"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1</a:t>
              </a:r>
              <a:r>
                <a:rPr lang="zh-CN" altLang="en-US" spc="600" dirty="0" smtClean="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rPr>
                <a:t>组</a:t>
              </a:r>
              <a:endParaRPr lang="zh-CN" altLang="en-US" spc="600" dirty="0">
                <a:solidFill>
                  <a:schemeClr val="tx1">
                    <a:lumMod val="75000"/>
                    <a:lumOff val="25000"/>
                  </a:schemeClr>
                </a:solidFill>
                <a:latin typeface="文悦古典明朝体 (非商业使用) W5" pitchFamily="2" charset="-122"/>
                <a:ea typeface="文悦古典明朝体 (非商业使用) W5" pitchFamily="2" charset="-122"/>
                <a:sym typeface="WenYue GuDianMingChaoTi (Non-Commercial Use)" pitchFamily="50" charset="-122"/>
              </a:endParaRPr>
            </a:p>
          </p:txBody>
        </p:sp>
      </p:grpSp>
      <p:pic>
        <p:nvPicPr>
          <p:cNvPr id="36" name="图片 3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083317" y="3272465"/>
            <a:ext cx="1999697" cy="1999697"/>
          </a:xfrm>
          <a:prstGeom prst="rect">
            <a:avLst/>
          </a:prstGeom>
        </p:spPr>
      </p:pic>
    </p:spTree>
    <p:extLst>
      <p:ext uri="{BB962C8B-B14F-4D97-AF65-F5344CB8AC3E}">
        <p14:creationId xmlns:p14="http://schemas.microsoft.com/office/powerpoint/2010/main" val="257765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500"/>
                                        <p:tgtEl>
                                          <p:spTgt spid="28"/>
                                        </p:tgtEl>
                                      </p:cBhvr>
                                    </p:animEffect>
                                    <p:anim calcmode="lin" valueType="num">
                                      <p:cBhvr>
                                        <p:cTn id="12" dur="1500" fill="hold"/>
                                        <p:tgtEl>
                                          <p:spTgt spid="28"/>
                                        </p:tgtEl>
                                        <p:attrNameLst>
                                          <p:attrName>ppt_x</p:attrName>
                                        </p:attrNameLst>
                                      </p:cBhvr>
                                      <p:tavLst>
                                        <p:tav tm="0">
                                          <p:val>
                                            <p:strVal val="#ppt_x"/>
                                          </p:val>
                                        </p:tav>
                                        <p:tav tm="100000">
                                          <p:val>
                                            <p:strVal val="#ppt_x"/>
                                          </p:val>
                                        </p:tav>
                                      </p:tavLst>
                                    </p:anim>
                                    <p:anim calcmode="lin" valueType="num">
                                      <p:cBhvr>
                                        <p:cTn id="13" dur="15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966135"/>
      </a:accent1>
      <a:accent2>
        <a:srgbClr val="6D5634"/>
      </a:accent2>
      <a:accent3>
        <a:srgbClr val="B1774B"/>
      </a:accent3>
      <a:accent4>
        <a:srgbClr val="CA973C"/>
      </a:accent4>
      <a:accent5>
        <a:srgbClr val="B1774B"/>
      </a:accent5>
      <a:accent6>
        <a:srgbClr val="6D5634"/>
      </a:accent6>
      <a:hlink>
        <a:srgbClr val="2B2B2B"/>
      </a:hlink>
      <a:folHlink>
        <a:srgbClr val="2B2B2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966135"/>
    </a:accent1>
    <a:accent2>
      <a:srgbClr val="6D5634"/>
    </a:accent2>
    <a:accent3>
      <a:srgbClr val="B1774B"/>
    </a:accent3>
    <a:accent4>
      <a:srgbClr val="CA973C"/>
    </a:accent4>
    <a:accent5>
      <a:srgbClr val="B1774B"/>
    </a:accent5>
    <a:accent6>
      <a:srgbClr val="6D5634"/>
    </a:accent6>
    <a:hlink>
      <a:srgbClr val="2B2B2B"/>
    </a:hlink>
    <a:folHlink>
      <a:srgbClr val="2B2B2B"/>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966135"/>
    </a:accent1>
    <a:accent2>
      <a:srgbClr val="6D5634"/>
    </a:accent2>
    <a:accent3>
      <a:srgbClr val="B1774B"/>
    </a:accent3>
    <a:accent4>
      <a:srgbClr val="CA973C"/>
    </a:accent4>
    <a:accent5>
      <a:srgbClr val="B1774B"/>
    </a:accent5>
    <a:accent6>
      <a:srgbClr val="6D5634"/>
    </a:accent6>
    <a:hlink>
      <a:srgbClr val="2B2B2B"/>
    </a:hlink>
    <a:folHlink>
      <a:srgbClr val="2B2B2B"/>
    </a:folHlink>
  </a:clrScheme>
</a:themeOverride>
</file>

<file path=docProps/app.xml><?xml version="1.0" encoding="utf-8"?>
<Properties xmlns="http://schemas.openxmlformats.org/officeDocument/2006/extended-properties" xmlns:vt="http://schemas.openxmlformats.org/officeDocument/2006/docPropsVTypes">
  <TotalTime>88</TotalTime>
  <Words>612</Words>
  <Application>Microsoft Office PowerPoint</Application>
  <PresentationFormat>自定义</PresentationFormat>
  <Paragraphs>42</Paragraphs>
  <Slides>8</Slides>
  <Notes>8</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xb21cn</cp:lastModifiedBy>
  <cp:revision>29</cp:revision>
  <dcterms:created xsi:type="dcterms:W3CDTF">2018-06-28T03:44:13Z</dcterms:created>
  <dcterms:modified xsi:type="dcterms:W3CDTF">2019-03-17T13:55:46Z</dcterms:modified>
</cp:coreProperties>
</file>