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78" r:id="rId3"/>
    <p:sldId id="286" r:id="rId4"/>
    <p:sldId id="279" r:id="rId5"/>
    <p:sldId id="280" r:id="rId6"/>
    <p:sldId id="281" r:id="rId7"/>
    <p:sldId id="282" r:id="rId8"/>
    <p:sldId id="287" r:id="rId9"/>
    <p:sldId id="257" r:id="rId10"/>
    <p:sldId id="258" r:id="rId11"/>
    <p:sldId id="266" r:id="rId12"/>
    <p:sldId id="267" r:id="rId13"/>
    <p:sldId id="268" r:id="rId14"/>
    <p:sldId id="269" r:id="rId15"/>
    <p:sldId id="259" r:id="rId16"/>
    <p:sldId id="264" r:id="rId17"/>
    <p:sldId id="263" r:id="rId18"/>
    <p:sldId id="262" r:id="rId19"/>
    <p:sldId id="271" r:id="rId20"/>
    <p:sldId id="270" r:id="rId21"/>
    <p:sldId id="272" r:id="rId22"/>
    <p:sldId id="274" r:id="rId23"/>
    <p:sldId id="265" r:id="rId24"/>
    <p:sldId id="275" r:id="rId25"/>
    <p:sldId id="276" r:id="rId26"/>
    <p:sldId id="277" r:id="rId27"/>
    <p:sldId id="283" r:id="rId28"/>
    <p:sldId id="290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Mingxi" initials="LM" lastIdx="1" clrIdx="0">
    <p:extLst>
      <p:ext uri="{19B8F6BF-5375-455C-9EA6-DF929625EA0E}">
        <p15:presenceInfo xmlns:p15="http://schemas.microsoft.com/office/powerpoint/2012/main" userId="S::mliu4@wpi.edu::a5b193c7-0b3d-405d-b53f-dd0545063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7DDD7-C0F3-044D-81F1-A9A18089B75C}" v="158" dt="2020-12-09T16:25:55.616"/>
    <p1510:client id="{D3111EDD-03A9-074E-AD7B-B7646E777F0C}" v="4" dt="2020-12-09T22:42:12.494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B978-AD43-3245-A08F-8B32E674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A7B37-2080-E040-8589-B4659D64A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85C0-4593-8044-AE5B-23ABC3BB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D5EAD-1020-8047-9F6D-2D873E32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5D99-98A1-E345-B92D-3C66DAD9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9DF7-F77B-894E-BA3A-3D0C0449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96E10-F865-994A-8957-9F72C534B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36E4-F466-A241-B8A7-2E3A4EB6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AACE-3FB2-B145-B290-E9C9EE9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31D7-ACFD-CF49-B310-29505871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4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87F2B-2939-3B4D-A9F0-03121F459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3A778-A4F4-F54D-AD6B-E1A53B332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57A5-439A-264A-9610-14A5DA42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DA5AF-51CD-8B4B-B9C7-05A2E018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637F-EFD4-284A-B78E-538B7C1E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60C0-F786-5B42-89F5-9F6DD9CE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1C77-AA53-1843-A9B4-FBE76CAC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DA8C6-2F57-8C4B-B4DD-A9CCB5A8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1568-5A69-9F4B-81DF-687E93E4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A7FC-ADAF-C844-ACC8-DAEEB04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A7FB-31B1-F441-AB09-2B446128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4DDC4-48B0-1846-A2B4-69F32354C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CF46-E7B9-7046-B167-B0F56D4E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9374-6EED-454E-9CA0-9C40E11C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C2D2-58B2-EB41-80CA-3F899FCB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2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4E05-6605-A34B-A731-394224BD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2932-5B79-454F-80AC-CE522F5E0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9CA34-ECE4-1B40-B0DA-06607DF79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0ABF-AB2A-614F-9D40-048A6682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C332-6912-114E-B190-36475CF2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D869-22F4-9442-9B9D-DA09726E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45B1-9695-EB4A-88ED-3696EC61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038C5-A7EC-FC4E-8B49-41362FC2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4B4D-6B02-0A4B-8A94-313D14B1B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CD784-97DF-3F4E-84B0-4301E1ED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13C92-70A9-FF42-9D2C-9ABF22AE1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7920C-2B38-8746-A580-EF443712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ECEBF-25F1-804A-9F2C-D1272D15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94745-6939-9146-AF22-7EC55CF7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080C-10E4-5749-B317-0A25F714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DB56-79A3-0D4D-A753-A8129554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3ADA8-FD1D-2649-A384-B569DA7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9864B-DA30-554A-BAA0-416DC695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D07DE-15D0-234F-BBC0-A5D53821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4EB48-884D-1943-8B19-D25204C5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0F0AD-F674-B644-B7ED-E763B983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3342-249C-A54A-940E-7FE33179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A0D2-2A6B-174D-AE22-FCF35896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3085-1582-D542-A206-193C9F457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2E95-6B8C-8441-92A9-82DE7BD7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185A9-BDF2-5946-9E61-CE729D2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3092-1115-904A-AFEE-522EBD7B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6E4-54D1-8F46-A588-E85D9BE5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A887F-DC94-5D42-84A3-66F43B19A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257A7-F911-1343-8891-9015928C4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C1B3-201B-5245-8367-D5685995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108E-A643-4E47-B798-9857F344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816CA-7D91-F645-8F9A-3AE1804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7C9C0-BC5B-7444-8634-BC71AD61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32F6-818D-D545-AF70-E184CDA4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360B-3CDD-0541-A843-5C171D108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9306-6DEF-9142-9123-88B8186C5E8C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57E5-F869-9F4D-92EB-35D00D38E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08F5-985C-8F43-B36D-8912A3EB4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601B-B87A-7047-81C2-93D66B0F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2FB9A-9042-4B93-8425-83BEA7D0C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等线 Light"/>
                <a:cs typeface="Calibri Light"/>
              </a:rPr>
              <a:t>CCRG ISP B Term</a:t>
            </a:r>
            <a:br>
              <a:rPr lang="en-US" altLang="zh-CN">
                <a:ea typeface="等线 Light"/>
                <a:cs typeface="Calibri Light"/>
              </a:rPr>
            </a:br>
            <a:r>
              <a:rPr lang="en-US" altLang="zh-CN">
                <a:ea typeface="等线 Light"/>
                <a:cs typeface="Calibri Light"/>
              </a:rPr>
              <a:t>	              </a:t>
            </a:r>
            <a:r>
              <a:rPr lang="en-US" altLang="zh-CN" sz="3600">
                <a:ea typeface="等线 Light"/>
                <a:cs typeface="Calibri Light"/>
              </a:rPr>
              <a:t>-- Week 7 / Final Week Report</a:t>
            </a:r>
            <a:endParaRPr lang="zh-CN" altLang="en-US">
              <a:ea typeface="等线 Light"/>
              <a:cs typeface="Calibri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F77C3C-29D9-481E-AE95-0CF9F213A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7857" y="4282395"/>
            <a:ext cx="4640036" cy="934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等线"/>
                <a:cs typeface="Calibri"/>
              </a:rPr>
              <a:t>Yongcheng Liu, Mingxi Liu, </a:t>
            </a:r>
          </a:p>
          <a:p>
            <a:r>
              <a:rPr lang="en-US" altLang="zh-CN">
                <a:ea typeface="等线"/>
                <a:cs typeface="Calibri"/>
              </a:rPr>
              <a:t>Mona Ma, Zachary Porter</a:t>
            </a:r>
          </a:p>
        </p:txBody>
      </p:sp>
    </p:spTree>
    <p:extLst>
      <p:ext uri="{BB962C8B-B14F-4D97-AF65-F5344CB8AC3E}">
        <p14:creationId xmlns:p14="http://schemas.microsoft.com/office/powerpoint/2010/main" val="234610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47E1-852E-324A-86BE-8688C8BA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55EA7-C84F-924B-A84D-FE0A339A1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35A77-5F7E-4C45-BE67-F6D96542F2DD}"/>
              </a:ext>
            </a:extLst>
          </p:cNvPr>
          <p:cNvSpPr txBox="1"/>
          <p:nvPr/>
        </p:nvSpPr>
        <p:spPr>
          <a:xfrm>
            <a:off x="6096000" y="6176963"/>
            <a:ext cx="127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Time(s)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5DD1A6-7D14-1F45-8E84-7574DA5D2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58673"/>
              </p:ext>
            </p:extLst>
          </p:nvPr>
        </p:nvGraphicFramePr>
        <p:xfrm>
          <a:off x="9215230" y="3493294"/>
          <a:ext cx="2667000" cy="1016000"/>
        </p:xfrm>
        <a:graphic>
          <a:graphicData uri="http://schemas.openxmlformats.org/drawingml/2006/table">
            <a:tbl>
              <a:tblPr/>
              <a:tblGrid>
                <a:gridCol w="1015548">
                  <a:extLst>
                    <a:ext uri="{9D8B030D-6E8A-4147-A177-3AD203B41FA5}">
                      <a16:colId xmlns:a16="http://schemas.microsoft.com/office/drawing/2014/main" val="483877063"/>
                    </a:ext>
                  </a:extLst>
                </a:gridCol>
                <a:gridCol w="825726">
                  <a:extLst>
                    <a:ext uri="{9D8B030D-6E8A-4147-A177-3AD203B41FA5}">
                      <a16:colId xmlns:a16="http://schemas.microsoft.com/office/drawing/2014/main" val="1001263756"/>
                    </a:ext>
                  </a:extLst>
                </a:gridCol>
                <a:gridCol w="825726">
                  <a:extLst>
                    <a:ext uri="{9D8B030D-6E8A-4147-A177-3AD203B41FA5}">
                      <a16:colId xmlns:a16="http://schemas.microsoft.com/office/drawing/2014/main" val="16909978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proxy 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proxy 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61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75.6806083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79.4155727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8336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40.1686941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40.9763953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9505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175.26592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190.023936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394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85.432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96.274624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166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1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07007-7817-45D8-B9A2-54217FA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Cubic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ED2A0-428A-4384-A819-38297E4823C6}"/>
              </a:ext>
            </a:extLst>
          </p:cNvPr>
          <p:cNvSpPr txBox="1"/>
          <p:nvPr/>
        </p:nvSpPr>
        <p:spPr>
          <a:xfrm>
            <a:off x="1479097" y="22887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405006-5399-4955-A4A2-4C3DAF4A4F79}"/>
              </a:ext>
            </a:extLst>
          </p:cNvPr>
          <p:cNvSpPr txBox="1"/>
          <p:nvPr/>
        </p:nvSpPr>
        <p:spPr>
          <a:xfrm>
            <a:off x="1479097" y="500334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51D196-BDC0-4793-883A-CD6E62543310}"/>
              </a:ext>
            </a:extLst>
          </p:cNvPr>
          <p:cNvSpPr txBox="1"/>
          <p:nvPr/>
        </p:nvSpPr>
        <p:spPr>
          <a:xfrm>
            <a:off x="4411436" y="6966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Best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sz="2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1D6BB3-F4C8-4B70-9957-E81BE0A79B2C}"/>
              </a:ext>
            </a:extLst>
          </p:cNvPr>
          <p:cNvSpPr txBox="1"/>
          <p:nvPr/>
        </p:nvSpPr>
        <p:spPr>
          <a:xfrm>
            <a:off x="8799740" y="6966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等线"/>
              </a:rPr>
              <a:t>Worst</a:t>
            </a:r>
            <a:endParaRPr lang="zh-CN" altLang="en-US" sz="2000"/>
          </a:p>
        </p:txBody>
      </p:sp>
      <p:pic>
        <p:nvPicPr>
          <p:cNvPr id="8" name="图片 8" descr="图表, 直方图&#10;&#10;已自动生成说明">
            <a:extLst>
              <a:ext uri="{FF2B5EF4-FFF2-40B4-BE49-F238E27FC236}">
                <a16:creationId xmlns:a16="http://schemas.microsoft.com/office/drawing/2014/main" id="{866262A9-8BCB-44FF-AE53-48341EC2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07" y="1100274"/>
            <a:ext cx="3477985" cy="2813684"/>
          </a:xfrm>
          <a:prstGeom prst="rect">
            <a:avLst/>
          </a:prstGeom>
        </p:spPr>
      </p:pic>
      <p:pic>
        <p:nvPicPr>
          <p:cNvPr id="9" name="图片 9" descr="图表&#10;&#10;已自动生成说明">
            <a:extLst>
              <a:ext uri="{FF2B5EF4-FFF2-40B4-BE49-F238E27FC236}">
                <a16:creationId xmlns:a16="http://schemas.microsoft.com/office/drawing/2014/main" id="{12EE0212-0493-406C-BB8C-413D53487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100274"/>
            <a:ext cx="3382735" cy="275245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DC3F3DC-3265-AE40-89AD-F9C70B426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4031239"/>
            <a:ext cx="3504122" cy="2803298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7DD11887-9367-FB4D-91FC-131F23A82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007" y="4044846"/>
            <a:ext cx="3504123" cy="28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8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07007-7817-45D8-B9A2-54217FA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BBR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ED2A0-428A-4384-A819-38297E4823C6}"/>
              </a:ext>
            </a:extLst>
          </p:cNvPr>
          <p:cNvSpPr txBox="1"/>
          <p:nvPr/>
        </p:nvSpPr>
        <p:spPr>
          <a:xfrm>
            <a:off x="1479097" y="22887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pic>
        <p:nvPicPr>
          <p:cNvPr id="3" name="图片 7" descr="图表, 直方图&#10;&#10;已自动生成说明">
            <a:extLst>
              <a:ext uri="{FF2B5EF4-FFF2-40B4-BE49-F238E27FC236}">
                <a16:creationId xmlns:a16="http://schemas.microsoft.com/office/drawing/2014/main" id="{8C377964-DDD5-42CC-A07D-42CC884A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34" y="1120683"/>
            <a:ext cx="3657911" cy="2893564"/>
          </a:xfrm>
          <a:prstGeom prst="rect">
            <a:avLst/>
          </a:prstGeom>
        </p:spPr>
      </p:pic>
      <p:pic>
        <p:nvPicPr>
          <p:cNvPr id="8" name="图片 8" descr="图表, 折线图&#10;&#10;已自动生成说明">
            <a:extLst>
              <a:ext uri="{FF2B5EF4-FFF2-40B4-BE49-F238E27FC236}">
                <a16:creationId xmlns:a16="http://schemas.microsoft.com/office/drawing/2014/main" id="{6BD0009E-1408-49E6-9E5B-2746B20C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365" y="1120684"/>
            <a:ext cx="3553317" cy="28573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CD6E22-4D7E-404A-B56C-3CDE490C6B02}"/>
              </a:ext>
            </a:extLst>
          </p:cNvPr>
          <p:cNvSpPr txBox="1"/>
          <p:nvPr/>
        </p:nvSpPr>
        <p:spPr>
          <a:xfrm>
            <a:off x="1479097" y="500334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3B72D6-5837-41E7-98AA-6662A8024AF7}"/>
              </a:ext>
            </a:extLst>
          </p:cNvPr>
          <p:cNvSpPr txBox="1"/>
          <p:nvPr/>
        </p:nvSpPr>
        <p:spPr>
          <a:xfrm>
            <a:off x="4411436" y="6966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Best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sz="20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28F791-B9CB-4BE7-8871-6E9A1882841B}"/>
              </a:ext>
            </a:extLst>
          </p:cNvPr>
          <p:cNvSpPr txBox="1"/>
          <p:nvPr/>
        </p:nvSpPr>
        <p:spPr>
          <a:xfrm>
            <a:off x="8799740" y="6966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等线"/>
              </a:rPr>
              <a:t>Worst</a:t>
            </a:r>
            <a:endParaRPr lang="zh-CN" alt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A13C6-84E5-BD4D-BB6F-668C3ED5D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365" y="3987033"/>
            <a:ext cx="3657910" cy="2857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65FD17-EADE-8C4D-97D4-F119E398B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435" y="3987033"/>
            <a:ext cx="3657910" cy="28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07007-7817-45D8-B9A2-54217FA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Hybla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ED2A0-428A-4384-A819-38297E4823C6}"/>
              </a:ext>
            </a:extLst>
          </p:cNvPr>
          <p:cNvSpPr txBox="1"/>
          <p:nvPr/>
        </p:nvSpPr>
        <p:spPr>
          <a:xfrm>
            <a:off x="1479097" y="22887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pic>
        <p:nvPicPr>
          <p:cNvPr id="3" name="图片 7" descr="图表, 直方图&#10;&#10;已自动生成说明">
            <a:extLst>
              <a:ext uri="{FF2B5EF4-FFF2-40B4-BE49-F238E27FC236}">
                <a16:creationId xmlns:a16="http://schemas.microsoft.com/office/drawing/2014/main" id="{D3A66B66-455D-4211-A61A-157A917B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2" y="1131267"/>
            <a:ext cx="3450771" cy="2759256"/>
          </a:xfrm>
          <a:prstGeom prst="rect">
            <a:avLst/>
          </a:prstGeom>
        </p:spPr>
      </p:pic>
      <p:pic>
        <p:nvPicPr>
          <p:cNvPr id="8" name="图片 8" descr="图表, 直方图&#10;&#10;已自动生成说明">
            <a:extLst>
              <a:ext uri="{FF2B5EF4-FFF2-40B4-BE49-F238E27FC236}">
                <a16:creationId xmlns:a16="http://schemas.microsoft.com/office/drawing/2014/main" id="{A4DACC00-39E1-49B7-9AF7-75F4AE2DE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755" y="1134291"/>
            <a:ext cx="3445290" cy="27562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AA2C20-0B96-4760-BF19-4F20C056BBB1}"/>
              </a:ext>
            </a:extLst>
          </p:cNvPr>
          <p:cNvSpPr txBox="1"/>
          <p:nvPr/>
        </p:nvSpPr>
        <p:spPr>
          <a:xfrm>
            <a:off x="1479097" y="500334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6F5F31-49D6-48CB-98B5-2457C3938EB0}"/>
              </a:ext>
            </a:extLst>
          </p:cNvPr>
          <p:cNvSpPr txBox="1"/>
          <p:nvPr/>
        </p:nvSpPr>
        <p:spPr>
          <a:xfrm>
            <a:off x="4411436" y="6966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Best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sz="20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E12F2E-3949-4411-881A-38E9443813DC}"/>
              </a:ext>
            </a:extLst>
          </p:cNvPr>
          <p:cNvSpPr txBox="1"/>
          <p:nvPr/>
        </p:nvSpPr>
        <p:spPr>
          <a:xfrm>
            <a:off x="8799740" y="6966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等线"/>
              </a:rPr>
              <a:t>Worst</a:t>
            </a:r>
            <a:endParaRPr lang="zh-CN" altLang="en-US" sz="200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6E64449-93B6-CF42-82AE-8580D8B4A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32" y="4097382"/>
            <a:ext cx="3450772" cy="276061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61ACA1C-CC04-1145-AFE3-5D23DC97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755" y="4097382"/>
            <a:ext cx="3450773" cy="27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07007-7817-45D8-B9A2-54217FA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PCC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ED2A0-428A-4384-A819-38297E4823C6}"/>
              </a:ext>
            </a:extLst>
          </p:cNvPr>
          <p:cNvSpPr txBox="1"/>
          <p:nvPr/>
        </p:nvSpPr>
        <p:spPr>
          <a:xfrm>
            <a:off x="1479097" y="22887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pic>
        <p:nvPicPr>
          <p:cNvPr id="3" name="图片 7" descr="图表, 直方图&#10;&#10;已自动生成说明">
            <a:extLst>
              <a:ext uri="{FF2B5EF4-FFF2-40B4-BE49-F238E27FC236}">
                <a16:creationId xmlns:a16="http://schemas.microsoft.com/office/drawing/2014/main" id="{836A9276-F62B-4D04-AF5C-2FD04261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28" y="1100273"/>
            <a:ext cx="3546020" cy="2834095"/>
          </a:xfrm>
          <a:prstGeom prst="rect">
            <a:avLst/>
          </a:prstGeom>
        </p:spPr>
      </p:pic>
      <p:pic>
        <p:nvPicPr>
          <p:cNvPr id="8" name="图片 8" descr="图表, 直方图&#10;&#10;已自动生成说明">
            <a:extLst>
              <a:ext uri="{FF2B5EF4-FFF2-40B4-BE49-F238E27FC236}">
                <a16:creationId xmlns:a16="http://schemas.microsoft.com/office/drawing/2014/main" id="{ED7AB30B-CE99-40FF-ABAD-44D0286F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971" y="1100273"/>
            <a:ext cx="3546022" cy="28408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A1BA8A-FD02-474E-A3D4-18493C59A20B}"/>
              </a:ext>
            </a:extLst>
          </p:cNvPr>
          <p:cNvSpPr txBox="1"/>
          <p:nvPr/>
        </p:nvSpPr>
        <p:spPr>
          <a:xfrm>
            <a:off x="1479097" y="500334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FD40B2-33E4-4C0A-B1DF-5E990C3C4D23}"/>
              </a:ext>
            </a:extLst>
          </p:cNvPr>
          <p:cNvSpPr txBox="1"/>
          <p:nvPr/>
        </p:nvSpPr>
        <p:spPr>
          <a:xfrm>
            <a:off x="4411436" y="6966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Best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sz="2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F27A53-9D35-4420-A128-9E8AF29B676E}"/>
              </a:ext>
            </a:extLst>
          </p:cNvPr>
          <p:cNvSpPr txBox="1"/>
          <p:nvPr/>
        </p:nvSpPr>
        <p:spPr>
          <a:xfrm>
            <a:off x="8799740" y="6966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>
                <a:ea typeface="等线"/>
              </a:rPr>
              <a:t>Worst</a:t>
            </a:r>
            <a:endParaRPr lang="zh-CN" altLang="en-US" sz="2000"/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BEC0737A-9E97-F845-AA2D-FC494549C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328" y="3989427"/>
            <a:ext cx="3542619" cy="283409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33576AD-BF6C-0D46-A5CA-BDBC634A3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178" y="4021182"/>
            <a:ext cx="3546023" cy="28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BEC9-5212-6244-A529-24FFA2BF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61"/>
            <a:ext cx="10515600" cy="1325563"/>
          </a:xfrm>
        </p:spPr>
        <p:txBody>
          <a:bodyPr/>
          <a:lstStyle/>
          <a:p>
            <a:r>
              <a:rPr lang="en-US" dirty="0"/>
              <a:t>Weekday trial (24 hours)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76DE78-3262-0542-803E-508E4C618F2A}"/>
              </a:ext>
            </a:extLst>
          </p:cNvPr>
          <p:cNvSpPr txBox="1"/>
          <p:nvPr/>
        </p:nvSpPr>
        <p:spPr>
          <a:xfrm>
            <a:off x="2635037" y="13940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78661B31-85AA-4D4C-8EE1-EEC23D031324}"/>
              </a:ext>
            </a:extLst>
          </p:cNvPr>
          <p:cNvSpPr txBox="1"/>
          <p:nvPr/>
        </p:nvSpPr>
        <p:spPr>
          <a:xfrm>
            <a:off x="8610600" y="139053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9CE1A-B28C-2F44-8A66-72F5293F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8" y="1790643"/>
            <a:ext cx="5734650" cy="480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AAA38-DAB8-AE48-8F86-AC79662A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2" y="1757364"/>
            <a:ext cx="5824847" cy="47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7DF2-B9AE-7345-AD36-D140EF4C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CDF (mean)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0D113A-82DD-DA40-9CF4-717C064D50C5}"/>
              </a:ext>
            </a:extLst>
          </p:cNvPr>
          <p:cNvSpPr txBox="1"/>
          <p:nvPr/>
        </p:nvSpPr>
        <p:spPr>
          <a:xfrm>
            <a:off x="2859324" y="14077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DFADCC0C-2B22-9840-90A9-F88B78158B3F}"/>
              </a:ext>
            </a:extLst>
          </p:cNvPr>
          <p:cNvSpPr txBox="1"/>
          <p:nvPr/>
        </p:nvSpPr>
        <p:spPr>
          <a:xfrm>
            <a:off x="8610600" y="140778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pic>
        <p:nvPicPr>
          <p:cNvPr id="3" name="图片 5" descr="图表&#10;&#10;已自动生成说明">
            <a:extLst>
              <a:ext uri="{FF2B5EF4-FFF2-40B4-BE49-F238E27FC236}">
                <a16:creationId xmlns:a16="http://schemas.microsoft.com/office/drawing/2014/main" id="{3CF7B4DE-CD44-42DB-B2D5-2E596356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9" y="1909899"/>
            <a:ext cx="5532664" cy="4432934"/>
          </a:xfrm>
          <a:prstGeom prst="rect">
            <a:avLst/>
          </a:prstGeom>
        </p:spPr>
      </p:pic>
      <p:pic>
        <p:nvPicPr>
          <p:cNvPr id="10" name="图片 10" descr="图表&#10;&#10;已自动生成说明">
            <a:extLst>
              <a:ext uri="{FF2B5EF4-FFF2-40B4-BE49-F238E27FC236}">
                <a16:creationId xmlns:a16="http://schemas.microsoft.com/office/drawing/2014/main" id="{0CAE3E98-487B-4D39-B0B0-628C2D5FA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3997" y="1910292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78788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F10E-4539-2D46-8D65-D5FAF6CC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E9A2BD-86A5-984A-B864-B0692D0AA60A}"/>
              </a:ext>
            </a:extLst>
          </p:cNvPr>
          <p:cNvSpPr txBox="1"/>
          <p:nvPr/>
        </p:nvSpPr>
        <p:spPr>
          <a:xfrm>
            <a:off x="2635037" y="13940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0E98363-8852-A54D-8130-A9F546814632}"/>
              </a:ext>
            </a:extLst>
          </p:cNvPr>
          <p:cNvSpPr txBox="1"/>
          <p:nvPr/>
        </p:nvSpPr>
        <p:spPr>
          <a:xfrm>
            <a:off x="8185363" y="139053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60FA7F-60BD-534C-8576-6A5EC1E1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6" y="1957640"/>
            <a:ext cx="5866657" cy="4693326"/>
          </a:xfrm>
          <a:prstGeom prst="rect">
            <a:avLst/>
          </a:prstGeom>
        </p:spPr>
      </p:pic>
      <p:pic>
        <p:nvPicPr>
          <p:cNvPr id="9" name="Picture 8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FF3AFB09-5C45-704E-83B7-FF6CB0DAA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977" y="1957640"/>
            <a:ext cx="5866657" cy="46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EF5-C322-0B41-8EAA-12898048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RTT over time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FF43E0-ED4A-1C4B-9770-5BB2FDCB6052}"/>
              </a:ext>
            </a:extLst>
          </p:cNvPr>
          <p:cNvSpPr txBox="1"/>
          <p:nvPr/>
        </p:nvSpPr>
        <p:spPr>
          <a:xfrm>
            <a:off x="2635037" y="13940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A6BF5A1C-C92C-564E-8DE8-27FD986CB52D}"/>
              </a:ext>
            </a:extLst>
          </p:cNvPr>
          <p:cNvSpPr txBox="1"/>
          <p:nvPr/>
        </p:nvSpPr>
        <p:spPr>
          <a:xfrm>
            <a:off x="8610600" y="13940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C2737-A30B-924A-B39B-04161AE7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" y="1794116"/>
            <a:ext cx="5754932" cy="4891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1A2EF-6E5D-8343-AD91-F59472FF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19" y="1794116"/>
            <a:ext cx="5699282" cy="48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4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EF5-C322-0B41-8EAA-12898048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over time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FF43E0-ED4A-1C4B-9770-5BB2FDCB6052}"/>
              </a:ext>
            </a:extLst>
          </p:cNvPr>
          <p:cNvSpPr txBox="1"/>
          <p:nvPr/>
        </p:nvSpPr>
        <p:spPr>
          <a:xfrm>
            <a:off x="2635037" y="13940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A6BF5A1C-C92C-564E-8DE8-27FD986CB52D}"/>
              </a:ext>
            </a:extLst>
          </p:cNvPr>
          <p:cNvSpPr txBox="1"/>
          <p:nvPr/>
        </p:nvSpPr>
        <p:spPr>
          <a:xfrm>
            <a:off x="8185363" y="13940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FE8E1-277C-2F44-B2FF-5538BCAC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4" y="1789664"/>
            <a:ext cx="5701471" cy="4985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15C03-5051-4343-83F2-42884C564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65" y="1869544"/>
            <a:ext cx="5701471" cy="48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4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DE59E-AFD7-7140-B959-674109FA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Agenda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E9DAA0-FB4E-2141-A159-46AAA36D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7024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Collection - Yongcheng</a:t>
            </a:r>
          </a:p>
          <a:p>
            <a:pPr lvl="1"/>
            <a:r>
              <a:rPr lang="en-US"/>
              <a:t>Trial Setup</a:t>
            </a:r>
          </a:p>
          <a:p>
            <a:pPr lvl="1"/>
            <a:r>
              <a:rPr lang="en-US"/>
              <a:t>New Trial System</a:t>
            </a:r>
          </a:p>
          <a:p>
            <a:r>
              <a:rPr lang="en-US">
                <a:cs typeface="Calibri"/>
              </a:rPr>
              <a:t>Data Analysis - Mona, </a:t>
            </a:r>
            <a:r>
              <a:rPr lang="en-US" err="1">
                <a:cs typeface="Calibri"/>
              </a:rPr>
              <a:t>Mingxi</a:t>
            </a:r>
            <a:endParaRPr lang="en-US" sz="2800">
              <a:cs typeface="Calibri"/>
            </a:endParaRPr>
          </a:p>
          <a:p>
            <a:pPr marL="685800" lvl="2">
              <a:spcBef>
                <a:spcPts val="1000"/>
              </a:spcBef>
            </a:pPr>
            <a:r>
              <a:rPr lang="en-US" sz="2400"/>
              <a:t>Single trial</a:t>
            </a:r>
            <a:endParaRPr lang="en-US" sz="2400">
              <a:cs typeface="Calibri"/>
            </a:endParaRPr>
          </a:p>
          <a:p>
            <a:pPr marL="685800" lvl="2">
              <a:spcBef>
                <a:spcPts val="1000"/>
              </a:spcBef>
            </a:pPr>
            <a:r>
              <a:rPr lang="en-US" sz="2400"/>
              <a:t>Best &amp; worst round for each congestion control algorithms</a:t>
            </a:r>
            <a:endParaRPr lang="en-US" sz="2400">
              <a:cs typeface="Calibri"/>
            </a:endParaRPr>
          </a:p>
          <a:p>
            <a:pPr marL="685800" lvl="2">
              <a:spcBef>
                <a:spcPts val="1000"/>
              </a:spcBef>
            </a:pPr>
            <a:r>
              <a:rPr lang="en-US" sz="2400"/>
              <a:t>Throughput </a:t>
            </a:r>
            <a:endParaRPr lang="en-US" sz="2400">
              <a:cs typeface="Calibri"/>
            </a:endParaRPr>
          </a:p>
          <a:p>
            <a:pPr marL="1143000" lvl="3">
              <a:spcBef>
                <a:spcPts val="1000"/>
              </a:spcBef>
            </a:pPr>
            <a:r>
              <a:rPr lang="en-US" sz="1900"/>
              <a:t>Average over time, Boxplot, RTT/Lose over time, CDF of mean</a:t>
            </a:r>
            <a:endParaRPr lang="en-US" sz="1900">
              <a:cs typeface="Calibri"/>
            </a:endParaRPr>
          </a:p>
          <a:p>
            <a:pPr marL="685800" lvl="2">
              <a:spcBef>
                <a:spcPts val="1000"/>
              </a:spcBef>
            </a:pPr>
            <a:r>
              <a:rPr lang="en-US" sz="2400"/>
              <a:t>Throughput during steady state</a:t>
            </a:r>
            <a:endParaRPr lang="en-US" sz="2400">
              <a:cs typeface="Calibri"/>
            </a:endParaRPr>
          </a:p>
          <a:p>
            <a:pPr marL="1143000" lvl="3">
              <a:spcBef>
                <a:spcPts val="1000"/>
              </a:spcBef>
            </a:pPr>
            <a:r>
              <a:rPr lang="en-US" sz="1900"/>
              <a:t>Average over time, Boxplot, RTT/Lose over time, CDF of mean</a:t>
            </a:r>
            <a:endParaRPr lang="en-US" sz="1900">
              <a:cs typeface="Calibri"/>
            </a:endParaRPr>
          </a:p>
          <a:p>
            <a:pPr marL="685800" lvl="2">
              <a:spcBef>
                <a:spcPts val="1000"/>
              </a:spcBef>
            </a:pPr>
            <a:r>
              <a:rPr lang="en-US" sz="2400"/>
              <a:t>Average difference &amp; standard deviation</a:t>
            </a:r>
            <a:endParaRPr lang="en-US" sz="2400">
              <a:cs typeface="Calibri"/>
            </a:endParaRPr>
          </a:p>
          <a:p>
            <a:pPr marL="228600" lvl="1">
              <a:spcBef>
                <a:spcPts val="1000"/>
              </a:spcBef>
            </a:pP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5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BEC9-5212-6244-A529-24FFA2BF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Weekday trial (steady state)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76DE78-3262-0542-803E-508E4C618F2A}"/>
              </a:ext>
            </a:extLst>
          </p:cNvPr>
          <p:cNvSpPr txBox="1"/>
          <p:nvPr/>
        </p:nvSpPr>
        <p:spPr>
          <a:xfrm>
            <a:off x="2635037" y="13940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78661B31-85AA-4D4C-8EE1-EEC23D031324}"/>
              </a:ext>
            </a:extLst>
          </p:cNvPr>
          <p:cNvSpPr txBox="1"/>
          <p:nvPr/>
        </p:nvSpPr>
        <p:spPr>
          <a:xfrm>
            <a:off x="8185363" y="139053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ea typeface="等线"/>
              </a:rPr>
              <a:t>Proxy off</a:t>
            </a:r>
            <a:endParaRPr lang="zh-C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F65D5F-55B6-C142-81AF-8F77A631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8" y="1747840"/>
            <a:ext cx="5627191" cy="506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AECE31-1CF6-194E-B8E8-8926B3D1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7840"/>
            <a:ext cx="5814579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4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F10E-4539-2D46-8D65-D5FAF6CC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 (steady state)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E9A2BD-86A5-984A-B864-B0692D0AA60A}"/>
              </a:ext>
            </a:extLst>
          </p:cNvPr>
          <p:cNvSpPr txBox="1"/>
          <p:nvPr/>
        </p:nvSpPr>
        <p:spPr>
          <a:xfrm>
            <a:off x="2876577" y="139053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0E98363-8852-A54D-8130-A9F546814632}"/>
              </a:ext>
            </a:extLst>
          </p:cNvPr>
          <p:cNvSpPr txBox="1"/>
          <p:nvPr/>
        </p:nvSpPr>
        <p:spPr>
          <a:xfrm>
            <a:off x="8185363" y="139053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88FD47-B4D9-5E4B-BC45-13E95BBF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7780"/>
            <a:ext cx="5672227" cy="45377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7B0A19-8DAF-AD4E-AA77-F09208DA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54" y="1985285"/>
            <a:ext cx="5672228" cy="45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EF5-C322-0B41-8EAA-12898048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over time (steady state)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FF43E0-ED4A-1C4B-9770-5BB2FDCB6052}"/>
              </a:ext>
            </a:extLst>
          </p:cNvPr>
          <p:cNvSpPr txBox="1"/>
          <p:nvPr/>
        </p:nvSpPr>
        <p:spPr>
          <a:xfrm>
            <a:off x="2662251" y="13123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on</a:t>
            </a:r>
            <a:r>
              <a:rPr lang="zh-CN" sz="2000">
                <a:ea typeface="+mn-lt"/>
                <a:cs typeface="+mn-lt"/>
              </a:rPr>
              <a:t> </a:t>
            </a:r>
            <a:endParaRPr lang="zh-CN" altLang="en-US" sz="20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A6BF5A1C-C92C-564E-8DE8-27FD986CB52D}"/>
              </a:ext>
            </a:extLst>
          </p:cNvPr>
          <p:cNvSpPr txBox="1"/>
          <p:nvPr/>
        </p:nvSpPr>
        <p:spPr>
          <a:xfrm>
            <a:off x="8185363" y="129195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>
                <a:ea typeface="等线"/>
              </a:rPr>
              <a:t>Proxy off</a:t>
            </a:r>
            <a:endParaRPr lang="zh-CN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AD0CA-597D-5549-A2A5-AF9C792D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7" y="1690687"/>
            <a:ext cx="5634371" cy="5102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4C83D-8D62-C04A-9F8E-6D169D8DE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76" y="1712473"/>
            <a:ext cx="5682233" cy="49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9CCE-9C27-164F-850D-BB5EA407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Diff &amp; Standard Dev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45DDF6-26B1-B34B-A288-1ACC132A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11079"/>
              </p:ext>
            </p:extLst>
          </p:nvPr>
        </p:nvGraphicFramePr>
        <p:xfrm>
          <a:off x="2077387" y="5406484"/>
          <a:ext cx="3412490" cy="1103913"/>
        </p:xfrm>
        <a:graphic>
          <a:graphicData uri="http://schemas.openxmlformats.org/drawingml/2006/table">
            <a:tbl>
              <a:tblPr/>
              <a:tblGrid>
                <a:gridCol w="2089072">
                  <a:extLst>
                    <a:ext uri="{9D8B030D-6E8A-4147-A177-3AD203B41FA5}">
                      <a16:colId xmlns:a16="http://schemas.microsoft.com/office/drawing/2014/main" val="157003063"/>
                    </a:ext>
                  </a:extLst>
                </a:gridCol>
                <a:gridCol w="1323418">
                  <a:extLst>
                    <a:ext uri="{9D8B030D-6E8A-4147-A177-3AD203B41FA5}">
                      <a16:colId xmlns:a16="http://schemas.microsoft.com/office/drawing/2014/main" val="803953388"/>
                    </a:ext>
                  </a:extLst>
                </a:gridCol>
              </a:tblGrid>
              <a:tr h="367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Cubic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Mbytes/sec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863"/>
                  </a:ext>
                </a:extLst>
              </a:tr>
              <a:tr h="367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24.6108975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49962"/>
                  </a:ext>
                </a:extLst>
              </a:tr>
              <a:tr h="367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7.4474517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15486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69EEEC84-2082-B34F-8298-2DB4E52B36CE}"/>
              </a:ext>
            </a:extLst>
          </p:cNvPr>
          <p:cNvGrpSpPr/>
          <p:nvPr/>
        </p:nvGrpSpPr>
        <p:grpSpPr>
          <a:xfrm>
            <a:off x="3173278" y="1246520"/>
            <a:ext cx="7411920" cy="400110"/>
            <a:chOff x="3173278" y="1246520"/>
            <a:chExt cx="7411920" cy="400110"/>
          </a:xfrm>
        </p:grpSpPr>
        <p:sp>
          <p:nvSpPr>
            <p:cNvPr id="14" name="文本框 3">
              <a:extLst>
                <a:ext uri="{FF2B5EF4-FFF2-40B4-BE49-F238E27FC236}">
                  <a16:creationId xmlns:a16="http://schemas.microsoft.com/office/drawing/2014/main" id="{0F85CFDB-B0D2-FF49-9B8E-FB52E85F9B5B}"/>
                </a:ext>
              </a:extLst>
            </p:cNvPr>
            <p:cNvSpPr txBox="1"/>
            <p:nvPr/>
          </p:nvSpPr>
          <p:spPr>
            <a:xfrm>
              <a:off x="3173278" y="1246520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>
                  <a:ea typeface="等线"/>
                </a:rPr>
                <a:t>Startup state</a:t>
              </a:r>
              <a:endParaRPr lang="zh-CN" altLang="en-US" sz="2000"/>
            </a:p>
          </p:txBody>
        </p:sp>
        <p:sp>
          <p:nvSpPr>
            <p:cNvPr id="15" name="文本框 9">
              <a:extLst>
                <a:ext uri="{FF2B5EF4-FFF2-40B4-BE49-F238E27FC236}">
                  <a16:creationId xmlns:a16="http://schemas.microsoft.com/office/drawing/2014/main" id="{9BD07637-B465-F34B-B52D-3F501E2ED508}"/>
                </a:ext>
              </a:extLst>
            </p:cNvPr>
            <p:cNvSpPr txBox="1"/>
            <p:nvPr/>
          </p:nvSpPr>
          <p:spPr>
            <a:xfrm>
              <a:off x="7841998" y="1246520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>
                  <a:ea typeface="等线"/>
                </a:rPr>
                <a:t>Steady state</a:t>
              </a:r>
              <a:endParaRPr lang="zh-CN" sz="2000"/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243B89-6CE6-0240-93D1-FBC9744DB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87631"/>
              </p:ext>
            </p:extLst>
          </p:nvPr>
        </p:nvGraphicFramePr>
        <p:xfrm>
          <a:off x="6974315" y="5448194"/>
          <a:ext cx="3412490" cy="1103913"/>
        </p:xfrm>
        <a:graphic>
          <a:graphicData uri="http://schemas.openxmlformats.org/drawingml/2006/table">
            <a:tbl>
              <a:tblPr/>
              <a:tblGrid>
                <a:gridCol w="2089072">
                  <a:extLst>
                    <a:ext uri="{9D8B030D-6E8A-4147-A177-3AD203B41FA5}">
                      <a16:colId xmlns:a16="http://schemas.microsoft.com/office/drawing/2014/main" val="157003063"/>
                    </a:ext>
                  </a:extLst>
                </a:gridCol>
                <a:gridCol w="1323418">
                  <a:extLst>
                    <a:ext uri="{9D8B030D-6E8A-4147-A177-3AD203B41FA5}">
                      <a16:colId xmlns:a16="http://schemas.microsoft.com/office/drawing/2014/main" val="803953388"/>
                    </a:ext>
                  </a:extLst>
                </a:gridCol>
              </a:tblGrid>
              <a:tr h="367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Cubic(steady state)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Mbytes/sec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863"/>
                  </a:ext>
                </a:extLst>
              </a:tr>
              <a:tr h="367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0.8478034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49962"/>
                  </a:ext>
                </a:extLst>
              </a:tr>
              <a:tr h="367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17.5729021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15486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ECBA04B-1741-4248-8179-AC3C93F9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71" y="1646630"/>
            <a:ext cx="4730494" cy="3715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FD539-0DE6-B141-86B8-270DFD76A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41" y="1648217"/>
            <a:ext cx="4900232" cy="37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12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9CCE-9C27-164F-850D-BB5EA407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Diff &amp; Standard Dev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E9A1E4-0F58-7A4E-9B9F-9E0701F3F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70824"/>
              </p:ext>
            </p:extLst>
          </p:nvPr>
        </p:nvGraphicFramePr>
        <p:xfrm>
          <a:off x="2260120" y="5595185"/>
          <a:ext cx="3227717" cy="882738"/>
        </p:xfrm>
        <a:graphic>
          <a:graphicData uri="http://schemas.openxmlformats.org/drawingml/2006/table">
            <a:tbl>
              <a:tblPr/>
              <a:tblGrid>
                <a:gridCol w="2019059">
                  <a:extLst>
                    <a:ext uri="{9D8B030D-6E8A-4147-A177-3AD203B41FA5}">
                      <a16:colId xmlns:a16="http://schemas.microsoft.com/office/drawing/2014/main" val="3373473184"/>
                    </a:ext>
                  </a:extLst>
                </a:gridCol>
                <a:gridCol w="1208658">
                  <a:extLst>
                    <a:ext uri="{9D8B030D-6E8A-4147-A177-3AD203B41FA5}">
                      <a16:colId xmlns:a16="http://schemas.microsoft.com/office/drawing/2014/main" val="349643768"/>
                    </a:ext>
                  </a:extLst>
                </a:gridCol>
              </a:tblGrid>
              <a:tr h="294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BBR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Mbytes/sec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6974"/>
                  </a:ext>
                </a:extLst>
              </a:tr>
              <a:tr h="294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7.433451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279442"/>
                  </a:ext>
                </a:extLst>
              </a:tr>
              <a:tr h="294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6.535414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15518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9982569-8CC5-2246-B6F2-9BD58223F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729"/>
              </p:ext>
            </p:extLst>
          </p:nvPr>
        </p:nvGraphicFramePr>
        <p:xfrm>
          <a:off x="7001773" y="5610137"/>
          <a:ext cx="3227717" cy="882738"/>
        </p:xfrm>
        <a:graphic>
          <a:graphicData uri="http://schemas.openxmlformats.org/drawingml/2006/table">
            <a:tbl>
              <a:tblPr/>
              <a:tblGrid>
                <a:gridCol w="2019059">
                  <a:extLst>
                    <a:ext uri="{9D8B030D-6E8A-4147-A177-3AD203B41FA5}">
                      <a16:colId xmlns:a16="http://schemas.microsoft.com/office/drawing/2014/main" val="3373473184"/>
                    </a:ext>
                  </a:extLst>
                </a:gridCol>
                <a:gridCol w="1208658">
                  <a:extLst>
                    <a:ext uri="{9D8B030D-6E8A-4147-A177-3AD203B41FA5}">
                      <a16:colId xmlns:a16="http://schemas.microsoft.com/office/drawing/2014/main" val="349643768"/>
                    </a:ext>
                  </a:extLst>
                </a:gridCol>
              </a:tblGrid>
              <a:tr h="294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BBR(steady state)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Mbytes/sec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6974"/>
                  </a:ext>
                </a:extLst>
              </a:tr>
              <a:tr h="294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10.9672840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279442"/>
                  </a:ext>
                </a:extLst>
              </a:tr>
              <a:tr h="294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13.8420893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15518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ED74BB8-7216-46B1-A313-A693D2D06684}"/>
              </a:ext>
            </a:extLst>
          </p:cNvPr>
          <p:cNvSpPr txBox="1"/>
          <p:nvPr/>
        </p:nvSpPr>
        <p:spPr>
          <a:xfrm>
            <a:off x="3173278" y="12465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>
                <a:ea typeface="等线"/>
              </a:rPr>
              <a:t>Startup state</a:t>
            </a:r>
            <a:endParaRPr lang="zh-CN" altLang="en-US" sz="200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E81D3504-82F0-4623-981A-2D0DD4935A4F}"/>
              </a:ext>
            </a:extLst>
          </p:cNvPr>
          <p:cNvSpPr txBox="1"/>
          <p:nvPr/>
        </p:nvSpPr>
        <p:spPr>
          <a:xfrm>
            <a:off x="7841998" y="12465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>
                <a:ea typeface="等线"/>
              </a:rPr>
              <a:t>Steady state</a:t>
            </a:r>
            <a:endParaRPr lang="zh-C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680DB-EB76-EE4E-991E-7CD90F4D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44" y="1690687"/>
            <a:ext cx="4748694" cy="387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93DD6-4565-DE43-85D7-16451696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4" y="1646629"/>
            <a:ext cx="4910566" cy="39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9CCE-9C27-164F-850D-BB5EA407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Diff &amp; Standard Dev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F8BF4A-BD62-384E-A000-629910215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93226"/>
              </p:ext>
            </p:extLst>
          </p:nvPr>
        </p:nvGraphicFramePr>
        <p:xfrm>
          <a:off x="2087592" y="5524377"/>
          <a:ext cx="3478777" cy="1049622"/>
        </p:xfrm>
        <a:graphic>
          <a:graphicData uri="http://schemas.openxmlformats.org/drawingml/2006/table">
            <a:tbl>
              <a:tblPr/>
              <a:tblGrid>
                <a:gridCol w="2185386">
                  <a:extLst>
                    <a:ext uri="{9D8B030D-6E8A-4147-A177-3AD203B41FA5}">
                      <a16:colId xmlns:a16="http://schemas.microsoft.com/office/drawing/2014/main" val="231557331"/>
                    </a:ext>
                  </a:extLst>
                </a:gridCol>
                <a:gridCol w="1293391">
                  <a:extLst>
                    <a:ext uri="{9D8B030D-6E8A-4147-A177-3AD203B41FA5}">
                      <a16:colId xmlns:a16="http://schemas.microsoft.com/office/drawing/2014/main" val="4282205347"/>
                    </a:ext>
                  </a:extLst>
                </a:gridCol>
              </a:tblGrid>
              <a:tr h="349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Mbytes/sec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5045"/>
                  </a:ext>
                </a:extLst>
              </a:tr>
              <a:tr h="349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5.106114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32627"/>
                  </a:ext>
                </a:extLst>
              </a:tr>
              <a:tr h="349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4.482034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41555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C2381E-42C8-9E45-A828-E32716D3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52529"/>
              </p:ext>
            </p:extLst>
          </p:nvPr>
        </p:nvGraphicFramePr>
        <p:xfrm>
          <a:off x="7048317" y="5524377"/>
          <a:ext cx="3478777" cy="1049622"/>
        </p:xfrm>
        <a:graphic>
          <a:graphicData uri="http://schemas.openxmlformats.org/drawingml/2006/table">
            <a:tbl>
              <a:tblPr/>
              <a:tblGrid>
                <a:gridCol w="2185386">
                  <a:extLst>
                    <a:ext uri="{9D8B030D-6E8A-4147-A177-3AD203B41FA5}">
                      <a16:colId xmlns:a16="http://schemas.microsoft.com/office/drawing/2014/main" val="231557331"/>
                    </a:ext>
                  </a:extLst>
                </a:gridCol>
                <a:gridCol w="1293391">
                  <a:extLst>
                    <a:ext uri="{9D8B030D-6E8A-4147-A177-3AD203B41FA5}">
                      <a16:colId xmlns:a16="http://schemas.microsoft.com/office/drawing/2014/main" val="4282205347"/>
                    </a:ext>
                  </a:extLst>
                </a:gridCol>
              </a:tblGrid>
              <a:tr h="349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Hybla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(steady state)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Mbytes/sec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5045"/>
                  </a:ext>
                </a:extLst>
              </a:tr>
              <a:tr h="349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-2.6286000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32627"/>
                  </a:ext>
                </a:extLst>
              </a:tr>
              <a:tr h="349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12.9442221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41555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7969092-8754-49E9-A1D5-54BB7C40EA96}"/>
              </a:ext>
            </a:extLst>
          </p:cNvPr>
          <p:cNvSpPr txBox="1"/>
          <p:nvPr/>
        </p:nvSpPr>
        <p:spPr>
          <a:xfrm>
            <a:off x="3173278" y="12465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>
                <a:ea typeface="等线"/>
              </a:rPr>
              <a:t>Startup state</a:t>
            </a:r>
            <a:endParaRPr lang="zh-CN" altLang="en-US" sz="2000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2DA45590-189B-42F8-BBEA-946F216E88C2}"/>
              </a:ext>
            </a:extLst>
          </p:cNvPr>
          <p:cNvSpPr txBox="1"/>
          <p:nvPr/>
        </p:nvSpPr>
        <p:spPr>
          <a:xfrm>
            <a:off x="7841998" y="12465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>
                <a:ea typeface="等线"/>
              </a:rPr>
              <a:t>Steady state</a:t>
            </a:r>
            <a:endParaRPr lang="zh-C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EDC74-C7D0-1B44-A92A-23C8A31C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07" y="1576583"/>
            <a:ext cx="4738250" cy="3892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4C77D7-DD37-5B41-AA0E-3D8AF531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97" y="1646630"/>
            <a:ext cx="4828557" cy="38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9CCE-9C27-164F-850D-BB5EA407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Diff &amp; Standard Dev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36489D-9D3A-EF45-9EA0-53CAB4EA6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01388"/>
              </p:ext>
            </p:extLst>
          </p:nvPr>
        </p:nvGraphicFramePr>
        <p:xfrm>
          <a:off x="2091021" y="5517364"/>
          <a:ext cx="3345612" cy="1081599"/>
        </p:xfrm>
        <a:graphic>
          <a:graphicData uri="http://schemas.openxmlformats.org/drawingml/2006/table">
            <a:tbl>
              <a:tblPr/>
              <a:tblGrid>
                <a:gridCol w="2057699">
                  <a:extLst>
                    <a:ext uri="{9D8B030D-6E8A-4147-A177-3AD203B41FA5}">
                      <a16:colId xmlns:a16="http://schemas.microsoft.com/office/drawing/2014/main" val="3970519495"/>
                    </a:ext>
                  </a:extLst>
                </a:gridCol>
                <a:gridCol w="1287913">
                  <a:extLst>
                    <a:ext uri="{9D8B030D-6E8A-4147-A177-3AD203B41FA5}">
                      <a16:colId xmlns:a16="http://schemas.microsoft.com/office/drawing/2014/main" val="232509469"/>
                    </a:ext>
                  </a:extLst>
                </a:gridCol>
              </a:tblGrid>
              <a:tr h="360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Mbytes/sec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371753"/>
                  </a:ext>
                </a:extLst>
              </a:tr>
              <a:tr h="360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26.195413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18933"/>
                  </a:ext>
                </a:extLst>
              </a:tr>
              <a:tr h="360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6.631563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4148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1C20903-9789-0A4B-8312-3E3928F5A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02147"/>
              </p:ext>
            </p:extLst>
          </p:nvPr>
        </p:nvGraphicFramePr>
        <p:xfrm>
          <a:off x="6884432" y="5517363"/>
          <a:ext cx="3345612" cy="1081599"/>
        </p:xfrm>
        <a:graphic>
          <a:graphicData uri="http://schemas.openxmlformats.org/drawingml/2006/table">
            <a:tbl>
              <a:tblPr/>
              <a:tblGrid>
                <a:gridCol w="2057699">
                  <a:extLst>
                    <a:ext uri="{9D8B030D-6E8A-4147-A177-3AD203B41FA5}">
                      <a16:colId xmlns:a16="http://schemas.microsoft.com/office/drawing/2014/main" val="3970519495"/>
                    </a:ext>
                  </a:extLst>
                </a:gridCol>
                <a:gridCol w="1287913">
                  <a:extLst>
                    <a:ext uri="{9D8B030D-6E8A-4147-A177-3AD203B41FA5}">
                      <a16:colId xmlns:a16="http://schemas.microsoft.com/office/drawing/2014/main" val="232509469"/>
                    </a:ext>
                  </a:extLst>
                </a:gridCol>
              </a:tblGrid>
              <a:tr h="360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PCC(steady state)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Mbytes/sec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371753"/>
                  </a:ext>
                </a:extLst>
              </a:tr>
              <a:tr h="360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19.9629806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18933"/>
                  </a:ext>
                </a:extLst>
              </a:tr>
              <a:tr h="360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31.0013881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41488"/>
                  </a:ext>
                </a:extLst>
              </a:tr>
            </a:tbl>
          </a:graphicData>
        </a:graphic>
      </p:graphicFrame>
      <p:sp>
        <p:nvSpPr>
          <p:cNvPr id="5" name="文本框 3">
            <a:extLst>
              <a:ext uri="{FF2B5EF4-FFF2-40B4-BE49-F238E27FC236}">
                <a16:creationId xmlns:a16="http://schemas.microsoft.com/office/drawing/2014/main" id="{F591E652-6D1D-44BD-A59A-AE1DB9CA0570}"/>
              </a:ext>
            </a:extLst>
          </p:cNvPr>
          <p:cNvSpPr txBox="1"/>
          <p:nvPr/>
        </p:nvSpPr>
        <p:spPr>
          <a:xfrm>
            <a:off x="3173278" y="12465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>
                <a:ea typeface="等线"/>
              </a:rPr>
              <a:t>Startup state</a:t>
            </a:r>
            <a:endParaRPr lang="zh-CN" altLang="en-US" sz="2000"/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A5D4D8EA-F67B-477A-842E-3A349E752750}"/>
              </a:ext>
            </a:extLst>
          </p:cNvPr>
          <p:cNvSpPr txBox="1"/>
          <p:nvPr/>
        </p:nvSpPr>
        <p:spPr>
          <a:xfrm>
            <a:off x="7841998" y="12465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>
                <a:ea typeface="等线"/>
              </a:rPr>
              <a:t>Steady state</a:t>
            </a:r>
            <a:endParaRPr lang="zh-C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09DCB-38EC-BA41-B3C9-BF7C34E1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27" y="1646629"/>
            <a:ext cx="4823023" cy="381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C290C-5F61-4D40-805B-E6A2842C9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39" y="1690688"/>
            <a:ext cx="5058169" cy="37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5A04-CAF6-944D-96D5-9B557923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4CD4F5-B9F6-E14E-8DA5-FD082F4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06393"/>
              </p:ext>
            </p:extLst>
          </p:nvPr>
        </p:nvGraphicFramePr>
        <p:xfrm>
          <a:off x="1738622" y="1506455"/>
          <a:ext cx="8384875" cy="1325565"/>
        </p:xfrm>
        <a:graphic>
          <a:graphicData uri="http://schemas.openxmlformats.org/drawingml/2006/table">
            <a:tbl>
              <a:tblPr/>
              <a:tblGrid>
                <a:gridCol w="2372643">
                  <a:extLst>
                    <a:ext uri="{9D8B030D-6E8A-4147-A177-3AD203B41FA5}">
                      <a16:colId xmlns:a16="http://schemas.microsoft.com/office/drawing/2014/main" val="157003063"/>
                    </a:ext>
                  </a:extLst>
                </a:gridCol>
                <a:gridCol w="1503058">
                  <a:extLst>
                    <a:ext uri="{9D8B030D-6E8A-4147-A177-3AD203B41FA5}">
                      <a16:colId xmlns:a16="http://schemas.microsoft.com/office/drawing/2014/main" val="803953388"/>
                    </a:ext>
                  </a:extLst>
                </a:gridCol>
                <a:gridCol w="1503058">
                  <a:extLst>
                    <a:ext uri="{9D8B030D-6E8A-4147-A177-3AD203B41FA5}">
                      <a16:colId xmlns:a16="http://schemas.microsoft.com/office/drawing/2014/main" val="3015960170"/>
                    </a:ext>
                  </a:extLst>
                </a:gridCol>
                <a:gridCol w="1503058">
                  <a:extLst>
                    <a:ext uri="{9D8B030D-6E8A-4147-A177-3AD203B41FA5}">
                      <a16:colId xmlns:a16="http://schemas.microsoft.com/office/drawing/2014/main" val="3150683128"/>
                    </a:ext>
                  </a:extLst>
                </a:gridCol>
                <a:gridCol w="1503058">
                  <a:extLst>
                    <a:ext uri="{9D8B030D-6E8A-4147-A177-3AD203B41FA5}">
                      <a16:colId xmlns:a16="http://schemas.microsoft.com/office/drawing/2014/main" val="2970355404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Complete(Mbytes/sec)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863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10.7816896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10.1398785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-1.013994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27.6126552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49962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16.4409405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9.5258862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9.62518649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25.5394993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1548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6C66ED-DFC0-E649-915C-75DF44233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33241"/>
              </p:ext>
            </p:extLst>
          </p:nvPr>
        </p:nvGraphicFramePr>
        <p:xfrm>
          <a:off x="1759788" y="4325688"/>
          <a:ext cx="8384875" cy="1103913"/>
        </p:xfrm>
        <a:graphic>
          <a:graphicData uri="http://schemas.openxmlformats.org/drawingml/2006/table">
            <a:tbl>
              <a:tblPr/>
              <a:tblGrid>
                <a:gridCol w="2380891">
                  <a:extLst>
                    <a:ext uri="{9D8B030D-6E8A-4147-A177-3AD203B41FA5}">
                      <a16:colId xmlns:a16="http://schemas.microsoft.com/office/drawing/2014/main" val="1185235352"/>
                    </a:ext>
                  </a:extLst>
                </a:gridCol>
                <a:gridCol w="1500996">
                  <a:extLst>
                    <a:ext uri="{9D8B030D-6E8A-4147-A177-3AD203B41FA5}">
                      <a16:colId xmlns:a16="http://schemas.microsoft.com/office/drawing/2014/main" val="3901913796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121385138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1178610922"/>
                    </a:ext>
                  </a:extLst>
                </a:gridCol>
                <a:gridCol w="1431984">
                  <a:extLst>
                    <a:ext uri="{9D8B030D-6E8A-4147-A177-3AD203B41FA5}">
                      <a16:colId xmlns:a16="http://schemas.microsoft.com/office/drawing/2014/main" val="1173493123"/>
                    </a:ext>
                  </a:extLst>
                </a:gridCol>
              </a:tblGrid>
              <a:tr h="367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Steady state(Mbytes/sec)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844231"/>
                  </a:ext>
                </a:extLst>
              </a:tr>
              <a:tr h="367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0.8478034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10.9672840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-2.6286000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19.9629806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603213"/>
                  </a:ext>
                </a:extLst>
              </a:tr>
              <a:tr h="367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17.5729021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13.8420893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12.9442221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31.0013881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50500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4C96A68D-7690-4061-9C91-103DEF889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61062"/>
              </p:ext>
            </p:extLst>
          </p:nvPr>
        </p:nvGraphicFramePr>
        <p:xfrm>
          <a:off x="1738621" y="3034520"/>
          <a:ext cx="8397848" cy="11039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4575">
                  <a:extLst>
                    <a:ext uri="{9D8B030D-6E8A-4147-A177-3AD203B41FA5}">
                      <a16:colId xmlns:a16="http://schemas.microsoft.com/office/drawing/2014/main" val="1185235352"/>
                    </a:ext>
                  </a:extLst>
                </a:gridCol>
                <a:gridCol w="1503318">
                  <a:extLst>
                    <a:ext uri="{9D8B030D-6E8A-4147-A177-3AD203B41FA5}">
                      <a16:colId xmlns:a16="http://schemas.microsoft.com/office/drawing/2014/main" val="3901913796"/>
                    </a:ext>
                  </a:extLst>
                </a:gridCol>
                <a:gridCol w="1537878">
                  <a:extLst>
                    <a:ext uri="{9D8B030D-6E8A-4147-A177-3AD203B41FA5}">
                      <a16:colId xmlns:a16="http://schemas.microsoft.com/office/drawing/2014/main" val="2121385138"/>
                    </a:ext>
                  </a:extLst>
                </a:gridCol>
                <a:gridCol w="1537878">
                  <a:extLst>
                    <a:ext uri="{9D8B030D-6E8A-4147-A177-3AD203B41FA5}">
                      <a16:colId xmlns:a16="http://schemas.microsoft.com/office/drawing/2014/main" val="1178610922"/>
                    </a:ext>
                  </a:extLst>
                </a:gridCol>
                <a:gridCol w="1434199">
                  <a:extLst>
                    <a:ext uri="{9D8B030D-6E8A-4147-A177-3AD203B41FA5}">
                      <a16:colId xmlns:a16="http://schemas.microsoft.com/office/drawing/2014/main" val="1173493123"/>
                    </a:ext>
                  </a:extLst>
                </a:gridCol>
              </a:tblGrid>
              <a:tr h="3679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Startup state(Mbytes/sec)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Hybla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PCC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844231"/>
                  </a:ext>
                </a:extLst>
              </a:tr>
              <a:tr h="3679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Average difference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24.6108975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7.433451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5.106114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26.195413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603213"/>
                  </a:ext>
                </a:extLst>
              </a:tr>
              <a:tr h="3679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Standard deviation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7.4474517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6.535414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4.482034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>
                        <a:buNone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6.631563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75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7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0CD15-7C39-42ED-AC03-9FCF4FA9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Download time vs. Download object size</a:t>
            </a:r>
            <a:endParaRPr lang="zh-CN" altLang="en-US"/>
          </a:p>
        </p:txBody>
      </p:sp>
      <p:pic>
        <p:nvPicPr>
          <p:cNvPr id="4" name="图片 4" descr="图表, 直方图&#10;&#10;已自动生成说明">
            <a:extLst>
              <a:ext uri="{FF2B5EF4-FFF2-40B4-BE49-F238E27FC236}">
                <a16:creationId xmlns:a16="http://schemas.microsoft.com/office/drawing/2014/main" id="{07D66064-8B3E-4504-87B6-DA7814EB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78" y="2210972"/>
            <a:ext cx="5114730" cy="4091784"/>
          </a:xfrm>
          <a:prstGeom prst="rect">
            <a:avLst/>
          </a:prstGeom>
        </p:spPr>
      </p:pic>
      <p:pic>
        <p:nvPicPr>
          <p:cNvPr id="5" name="图片 5" descr="图表, 直方图&#10;&#10;已自动生成说明">
            <a:extLst>
              <a:ext uri="{FF2B5EF4-FFF2-40B4-BE49-F238E27FC236}">
                <a16:creationId xmlns:a16="http://schemas.microsoft.com/office/drawing/2014/main" id="{0A2BFBB2-9ACD-40AC-8C48-D85DFFD41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90" y="2166147"/>
            <a:ext cx="5122506" cy="40995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835D2E-5D67-4718-BFFC-A7310C7C3D72}"/>
              </a:ext>
            </a:extLst>
          </p:cNvPr>
          <p:cNvSpPr txBox="1"/>
          <p:nvPr/>
        </p:nvSpPr>
        <p:spPr>
          <a:xfrm>
            <a:off x="2366454" y="177159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>
                <a:ea typeface="等线"/>
                <a:cs typeface="Calibri"/>
              </a:rPr>
              <a:t>Proxy 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D6D4C5-A255-428A-9C08-3AAEDD7FDD80}"/>
              </a:ext>
            </a:extLst>
          </p:cNvPr>
          <p:cNvSpPr txBox="1"/>
          <p:nvPr/>
        </p:nvSpPr>
        <p:spPr>
          <a:xfrm>
            <a:off x="8961915" y="177159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>
                <a:ea typeface="等线"/>
                <a:cs typeface="Calibri"/>
              </a:rPr>
              <a:t>Proxy off</a:t>
            </a:r>
          </a:p>
        </p:txBody>
      </p:sp>
    </p:spTree>
    <p:extLst>
      <p:ext uri="{BB962C8B-B14F-4D97-AF65-F5344CB8AC3E}">
        <p14:creationId xmlns:p14="http://schemas.microsoft.com/office/powerpoint/2010/main" val="321023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E5D4-7A60-4D58-A9C0-3BC28C85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Linux Cubic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15C4-BBD8-441C-8B09-7D3E16F9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16" y="1531842"/>
            <a:ext cx="10515600" cy="48562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During initial growth, an additional 5% growth per RTT should be observed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Ideal center for baseline growth observation lies at 100ms RTT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default </a:t>
            </a:r>
            <a:r>
              <a:rPr lang="en-US" err="1">
                <a:cs typeface="Calibri"/>
              </a:rPr>
              <a:t>tcp_cubic</a:t>
            </a:r>
            <a:r>
              <a:rPr lang="en-US">
                <a:cs typeface="Calibri"/>
              </a:rPr>
              <a:t> refresh rate is 2^10 updates/sec. I hypothesize a performance barrier exists at RTT&lt;1/1024 sec </a:t>
            </a:r>
          </a:p>
          <a:p>
            <a:r>
              <a:rPr lang="en-US" err="1">
                <a:cs typeface="Calibri"/>
              </a:rPr>
              <a:t>Hystart</a:t>
            </a:r>
            <a:r>
              <a:rPr lang="en-US">
                <a:cs typeface="Calibri"/>
              </a:rPr>
              <a:t> off </a:t>
            </a:r>
            <a:r>
              <a:rPr lang="en-US" err="1">
                <a:cs typeface="Calibri"/>
              </a:rPr>
              <a:t>initial_ssthresh</a:t>
            </a:r>
            <a:r>
              <a:rPr lang="en-US">
                <a:cs typeface="Calibri"/>
              </a:rPr>
              <a:t> is ~10^9 bytes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AB62FD6-8FFD-4761-8B51-59FD25E8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69" y="2426587"/>
            <a:ext cx="4515079" cy="97199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F1A8839-868C-48D1-9231-31FF0FC08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76" y="3937407"/>
            <a:ext cx="2743200" cy="5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0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DE59E-AFD7-7140-B959-674109FA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等线 Light"/>
                <a:cs typeface="Calibri Light"/>
              </a:rPr>
              <a:t>Data Collection – Test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E9DAA0-FB4E-2141-A159-46AAA36D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7024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Trials:</a:t>
            </a:r>
          </a:p>
          <a:p>
            <a:pPr lvl="1"/>
            <a:r>
              <a:rPr lang="en-US"/>
              <a:t>1 on weekday (Dec 7)</a:t>
            </a:r>
            <a:endParaRPr lang="en-US">
              <a:cs typeface="Calibri"/>
            </a:endParaRPr>
          </a:p>
          <a:p>
            <a:pPr lvl="1"/>
            <a:r>
              <a:rPr lang="en-US"/>
              <a:t>24 hours</a:t>
            </a:r>
            <a:endParaRPr lang="en-US">
              <a:cs typeface="Calibri"/>
            </a:endParaRPr>
          </a:p>
          <a:p>
            <a:pPr lvl="1"/>
            <a:r>
              <a:rPr lang="en-US"/>
              <a:t>Main Experiment Loop:</a:t>
            </a:r>
          </a:p>
          <a:p>
            <a:pPr lvl="2"/>
            <a:r>
              <a:rPr lang="en-US"/>
              <a:t>47 rounds</a:t>
            </a:r>
          </a:p>
          <a:p>
            <a:pPr lvl="2"/>
            <a:r>
              <a:rPr lang="en-US"/>
              <a:t>4 TCP Flows (Cubic, BBR, </a:t>
            </a:r>
            <a:r>
              <a:rPr lang="en-US" err="1"/>
              <a:t>Hybla</a:t>
            </a:r>
            <a:r>
              <a:rPr lang="en-US"/>
              <a:t>, PCC)</a:t>
            </a:r>
          </a:p>
          <a:p>
            <a:pPr lvl="2"/>
            <a:r>
              <a:rPr lang="en-US" altLang="zh-CN"/>
              <a:t>2 Proxy Status (on, off)</a:t>
            </a:r>
          </a:p>
          <a:p>
            <a:pPr lvl="1"/>
            <a:r>
              <a:rPr lang="en-US"/>
              <a:t>= 376 </a:t>
            </a:r>
            <a:r>
              <a:rPr lang="en-US" altLang="zh-CN"/>
              <a:t>Data Sets</a:t>
            </a:r>
          </a:p>
          <a:p>
            <a:pPr lvl="1"/>
            <a:r>
              <a:rPr lang="en-US"/>
              <a:t>Raw Data Dir: /home/yliu31/</a:t>
            </a:r>
            <a:r>
              <a:rPr lang="en-US" err="1"/>
              <a:t>clayTrials</a:t>
            </a:r>
            <a:r>
              <a:rPr lang="en-US"/>
              <a:t>/WEEKEND_TEST_2 (Though in fact it is experimented at weekday)</a:t>
            </a:r>
          </a:p>
        </p:txBody>
      </p:sp>
    </p:spTree>
    <p:extLst>
      <p:ext uri="{BB962C8B-B14F-4D97-AF65-F5344CB8AC3E}">
        <p14:creationId xmlns:p14="http://schemas.microsoft.com/office/powerpoint/2010/main" val="137791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E5D4-7A60-4D58-A9C0-3BC28C85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Linux Cubic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15C4-BBD8-441C-8B09-7D3E16F9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16" y="1531842"/>
            <a:ext cx="10515600" cy="48562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Possible that deviations from the expected 100ms lead to premature linear growth (As mentioned in </a:t>
            </a:r>
            <a:r>
              <a:rPr lang="en-US">
                <a:ea typeface="+mn-lt"/>
                <a:cs typeface="+mn-lt"/>
              </a:rPr>
              <a:t>"TCP startup performance in Large Bandwidth Delay Networks") (Observed on our connection RTT~0.5ms).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I'm unsure if this is related to our lower-than-expected growth speed over the satellite connection with respect to </a:t>
            </a:r>
            <a:r>
              <a:rPr lang="en-US" err="1">
                <a:cs typeface="Calibri"/>
              </a:rPr>
              <a:t>init_cwnd</a:t>
            </a:r>
            <a:r>
              <a:rPr lang="en-US">
                <a:cs typeface="Calibri"/>
              </a:rPr>
              <a:t>. A miscalculation of the </a:t>
            </a:r>
            <a:r>
              <a:rPr lang="en-US" err="1">
                <a:cs typeface="Calibri"/>
              </a:rPr>
              <a:t>cubic_power</a:t>
            </a:r>
            <a:r>
              <a:rPr lang="en-US">
                <a:cs typeface="Calibri"/>
              </a:rPr>
              <a:t> variable with respect to the RTT. </a:t>
            </a:r>
          </a:p>
          <a:p>
            <a:r>
              <a:rPr lang="en-US">
                <a:cs typeface="Calibri"/>
              </a:rPr>
              <a:t>Testing setup:</a:t>
            </a:r>
          </a:p>
          <a:p>
            <a:pPr lvl="1"/>
            <a:r>
              <a:rPr lang="en-US">
                <a:cs typeface="Calibri"/>
              </a:rPr>
              <a:t>Artificially imposed delay ranging from 0ms to 1024ms including tests at 100ms and 600 </a:t>
            </a:r>
            <a:r>
              <a:rPr lang="en-US" err="1">
                <a:cs typeface="Calibri"/>
              </a:rPr>
              <a:t>ms</a:t>
            </a:r>
            <a:r>
              <a:rPr lang="en-US">
                <a:cs typeface="Calibri"/>
              </a:rPr>
              <a:t> (near Satellite RTT). </a:t>
            </a:r>
          </a:p>
          <a:p>
            <a:pPr lvl="1"/>
            <a:r>
              <a:rPr lang="en-US">
                <a:cs typeface="Calibri"/>
              </a:rPr>
              <a:t>Comparisons between </a:t>
            </a:r>
            <a:r>
              <a:rPr lang="en-US" err="1">
                <a:cs typeface="Calibri"/>
              </a:rPr>
              <a:t>cwnd</a:t>
            </a:r>
            <a:r>
              <a:rPr lang="en-US">
                <a:cs typeface="Calibri"/>
              </a:rPr>
              <a:t> impact in LAN vs link. </a:t>
            </a:r>
          </a:p>
          <a:p>
            <a:pPr lvl="1"/>
            <a:r>
              <a:rPr lang="en-US">
                <a:cs typeface="Calibri"/>
              </a:rPr>
              <a:t>Might be possible to modify kernel to include new hardcoded value of </a:t>
            </a:r>
            <a:r>
              <a:rPr lang="en-US" err="1">
                <a:cs typeface="Calibri"/>
              </a:rPr>
              <a:t>cubic_power</a:t>
            </a:r>
            <a:r>
              <a:rPr lang="en-US">
                <a:cs typeface="Calibri"/>
              </a:rPr>
              <a:t> with standard RTT=600ms. </a:t>
            </a:r>
          </a:p>
        </p:txBody>
      </p:sp>
    </p:spTree>
    <p:extLst>
      <p:ext uri="{BB962C8B-B14F-4D97-AF65-F5344CB8AC3E}">
        <p14:creationId xmlns:p14="http://schemas.microsoft.com/office/powerpoint/2010/main" val="37618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DE59E-AFD7-7140-B959-674109FA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– New Trial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E9DAA0-FB4E-2141-A159-46AAA36D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7024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Old Trials:</a:t>
            </a:r>
          </a:p>
          <a:p>
            <a:pPr lvl="1"/>
            <a:r>
              <a:rPr lang="en-US"/>
              <a:t>Discarded lots of tests, due to </a:t>
            </a:r>
          </a:p>
          <a:p>
            <a:pPr lvl="2"/>
            <a:r>
              <a:rPr lang="en-US"/>
              <a:t>1. Glomma Resetting Issues. After </a:t>
            </a:r>
            <a:r>
              <a:rPr lang="en-US" err="1"/>
              <a:t>glomma</a:t>
            </a:r>
            <a:r>
              <a:rPr lang="en-US"/>
              <a:t> resets, </a:t>
            </a:r>
            <a:r>
              <a:rPr lang="en-US" err="1"/>
              <a:t>glomma’s</a:t>
            </a:r>
            <a:r>
              <a:rPr lang="en-US"/>
              <a:t> </a:t>
            </a:r>
            <a:r>
              <a:rPr lang="en-US" err="1"/>
              <a:t>ip</a:t>
            </a:r>
            <a:r>
              <a:rPr lang="en-US"/>
              <a:t> may change. Thus, due to the firewall rule, Glomma may fail to </a:t>
            </a:r>
            <a:r>
              <a:rPr lang="en-US" err="1"/>
              <a:t>scp</a:t>
            </a:r>
            <a:r>
              <a:rPr lang="en-US"/>
              <a:t>/</a:t>
            </a:r>
            <a:r>
              <a:rPr lang="en-US" err="1"/>
              <a:t>ssh</a:t>
            </a:r>
            <a:r>
              <a:rPr lang="en-US"/>
              <a:t> to MLCs. Also, we need to send our key files to satellite server after reset.</a:t>
            </a:r>
          </a:p>
          <a:p>
            <a:pPr lvl="2"/>
            <a:r>
              <a:rPr lang="en-US"/>
              <a:t>2. Route Resetting Issues (Collisions?). While we are running our experiments, for some reasons our routes reset many times. Even in some trials, it happened in the middle of the trial.</a:t>
            </a:r>
          </a:p>
          <a:p>
            <a:pPr lvl="1"/>
            <a:r>
              <a:rPr lang="en-US"/>
              <a:t>Other Issues:</a:t>
            </a:r>
          </a:p>
          <a:p>
            <a:pPr lvl="2"/>
            <a:r>
              <a:rPr lang="en-US"/>
              <a:t>SSH Overheads: We tried with 50M tests, which will cost around 1 minute per trial on 1 machine. </a:t>
            </a:r>
            <a:r>
              <a:rPr lang="en-US" altLang="zh-CN"/>
              <a:t>Majorly caused by using </a:t>
            </a:r>
            <a:r>
              <a:rPr lang="en-US" altLang="zh-CN" err="1"/>
              <a:t>ssh</a:t>
            </a:r>
            <a:r>
              <a:rPr lang="en-US" altLang="zh-CN"/>
              <a:t> to issue commands at MLCs.</a:t>
            </a:r>
            <a:r>
              <a:rPr lang="en-US"/>
              <a:t> </a:t>
            </a:r>
          </a:p>
          <a:p>
            <a:pPr lvl="2"/>
            <a:r>
              <a:rPr lang="en-US"/>
              <a:t>No Auto Error Detection </a:t>
            </a:r>
            <a:r>
              <a:rPr lang="en-US" altLang="zh-CN"/>
              <a:t>and Correction:</a:t>
            </a:r>
          </a:p>
          <a:p>
            <a:pPr lvl="3"/>
            <a:r>
              <a:rPr lang="en-US"/>
              <a:t>In many times, we had to discard the whole test if any error occurred. Also, we can only know errors might happened after data is analyzed in old settings.</a:t>
            </a:r>
          </a:p>
          <a:p>
            <a:pPr lvl="3"/>
            <a:r>
              <a:rPr lang="en-US"/>
              <a:t>Like SSH issues in the middle of the test. Test will not auto-terminate or auto-correct</a:t>
            </a:r>
          </a:p>
        </p:txBody>
      </p:sp>
    </p:spTree>
    <p:extLst>
      <p:ext uri="{BB962C8B-B14F-4D97-AF65-F5344CB8AC3E}">
        <p14:creationId xmlns:p14="http://schemas.microsoft.com/office/powerpoint/2010/main" val="410303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DE59E-AFD7-7140-B959-674109FA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– New Trial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E9DAA0-FB4E-2141-A159-46AAA36D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7024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New Trial System:</a:t>
            </a:r>
          </a:p>
          <a:p>
            <a:pPr lvl="1"/>
            <a:r>
              <a:rPr lang="en-US"/>
              <a:t>We proposed a new trial system to solve found issues</a:t>
            </a:r>
          </a:p>
          <a:p>
            <a:pPr lvl="1"/>
            <a:r>
              <a:rPr lang="en-US"/>
              <a:t>Features:</a:t>
            </a:r>
          </a:p>
          <a:p>
            <a:pPr lvl="2"/>
            <a:r>
              <a:rPr lang="en-US"/>
              <a:t>Auto checking, before the </a:t>
            </a:r>
            <a:r>
              <a:rPr lang="en-US" altLang="zh-CN"/>
              <a:t>experiment</a:t>
            </a:r>
            <a:r>
              <a:rPr lang="en-US"/>
              <a:t> and during the experiment</a:t>
            </a:r>
          </a:p>
          <a:p>
            <a:pPr lvl="2"/>
            <a:r>
              <a:rPr lang="en-US"/>
              <a:t>Auto correcting for some checks</a:t>
            </a:r>
          </a:p>
          <a:p>
            <a:pPr lvl="2"/>
            <a:r>
              <a:rPr lang="en-US"/>
              <a:t>Lower SSH overheads</a:t>
            </a:r>
          </a:p>
          <a:p>
            <a:pPr lvl="2"/>
            <a:r>
              <a:rPr lang="en-US"/>
              <a:t>Extensible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DE59E-AFD7-7140-B959-674109FA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90229" y="2113085"/>
            <a:ext cx="5300285" cy="2459030"/>
          </a:xfrm>
        </p:spPr>
        <p:txBody>
          <a:bodyPr vert="eaVert"/>
          <a:lstStyle/>
          <a:p>
            <a:r>
              <a:rPr lang="en-US" altLang="zh-CN"/>
              <a:t>New Trial System Flow Diagram</a:t>
            </a:r>
            <a:endParaRPr 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181324A2-AEC9-408C-ADAC-013FFD32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39" y="0"/>
            <a:ext cx="8578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8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DE59E-AFD7-7140-B959-674109FA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Trial </a:t>
            </a:r>
            <a:r>
              <a:rPr lang="en-US" altLang="zh-CN"/>
              <a:t>System Structure – Error Detection And Handling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E9DAA0-FB4E-2141-A159-46AAA36D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7024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Configuration Based Checking</a:t>
            </a:r>
          </a:p>
          <a:p>
            <a:pPr lvl="1"/>
            <a:r>
              <a:rPr lang="en-US"/>
              <a:t>Checks if system field equals those in configuration files</a:t>
            </a:r>
          </a:p>
          <a:p>
            <a:pPr lvl="2"/>
            <a:r>
              <a:rPr lang="en-US"/>
              <a:t>Glomma:</a:t>
            </a:r>
          </a:p>
          <a:p>
            <a:pPr lvl="3"/>
            <a:r>
              <a:rPr lang="en-US"/>
              <a:t>[IP] section: MLC IPs</a:t>
            </a:r>
          </a:p>
          <a:p>
            <a:pPr lvl="2"/>
            <a:r>
              <a:rPr lang="en-US"/>
              <a:t>MLCs:</a:t>
            </a:r>
          </a:p>
          <a:p>
            <a:pPr lvl="3"/>
            <a:r>
              <a:rPr lang="en-US"/>
              <a:t>[TCP] section: </a:t>
            </a:r>
            <a:r>
              <a:rPr lang="en-US" err="1"/>
              <a:t>tcp_mem</a:t>
            </a:r>
            <a:r>
              <a:rPr lang="en-US"/>
              <a:t>, </a:t>
            </a:r>
            <a:r>
              <a:rPr lang="en-US" err="1"/>
              <a:t>wmem</a:t>
            </a:r>
            <a:r>
              <a:rPr lang="en-US"/>
              <a:t>, </a:t>
            </a:r>
            <a:r>
              <a:rPr lang="en-US" err="1"/>
              <a:t>rmem</a:t>
            </a:r>
            <a:r>
              <a:rPr lang="en-US"/>
              <a:t>, protocol</a:t>
            </a:r>
          </a:p>
          <a:p>
            <a:pPr lvl="3"/>
            <a:r>
              <a:rPr lang="en-US"/>
              <a:t>[IP] section: Glomma IP (get at cs server)</a:t>
            </a:r>
          </a:p>
          <a:p>
            <a:r>
              <a:rPr lang="en-US" altLang="zh-CN"/>
              <a:t>SSH Based Checking</a:t>
            </a:r>
          </a:p>
          <a:p>
            <a:pPr lvl="2"/>
            <a:r>
              <a:rPr lang="en-US" altLang="zh-CN"/>
              <a:t>Connection Testing: </a:t>
            </a:r>
          </a:p>
          <a:p>
            <a:pPr lvl="3"/>
            <a:r>
              <a:rPr lang="en-US" altLang="zh-CN"/>
              <a:t>Basically call “</a:t>
            </a:r>
            <a:r>
              <a:rPr lang="en-US" altLang="zh-CN" err="1"/>
              <a:t>ssh</a:t>
            </a:r>
            <a:r>
              <a:rPr lang="en-US" altLang="zh-CN"/>
              <a:t> host ‘echo ‘TEST’ or ‘$HOME’ ’”. Verify by comparing output from </a:t>
            </a:r>
            <a:r>
              <a:rPr lang="en-US" altLang="zh-CN" err="1"/>
              <a:t>ssh</a:t>
            </a:r>
            <a:r>
              <a:rPr lang="en-US" altLang="zh-CN"/>
              <a:t> calls</a:t>
            </a:r>
          </a:p>
          <a:p>
            <a:pPr lvl="2"/>
            <a:r>
              <a:rPr lang="en-US" altLang="zh-CN"/>
              <a:t>In Experiment, if “</a:t>
            </a:r>
            <a:r>
              <a:rPr lang="en-US" altLang="zh-CN" err="1"/>
              <a:t>ssh</a:t>
            </a:r>
            <a:r>
              <a:rPr lang="en-US" altLang="zh-CN"/>
              <a:t>: / </a:t>
            </a:r>
            <a:r>
              <a:rPr lang="en-US" altLang="zh-CN" err="1"/>
              <a:t>scp</a:t>
            </a:r>
            <a:r>
              <a:rPr lang="en-US" altLang="zh-CN"/>
              <a:t>: … err” received at Glomma, report. </a:t>
            </a:r>
          </a:p>
          <a:p>
            <a:pPr lvl="2"/>
            <a:r>
              <a:rPr lang="en-US" altLang="zh-CN"/>
              <a:t>In Experiment, cs server use screens to TCPDUMP, etc. </a:t>
            </a:r>
          </a:p>
          <a:p>
            <a:pPr lvl="3"/>
            <a:r>
              <a:rPr lang="en-US" altLang="zh-CN"/>
              <a:t>If screens closed before it should (cannot find screen instance at cleanup()), report.</a:t>
            </a:r>
          </a:p>
          <a:p>
            <a:pPr lvl="2"/>
            <a:r>
              <a:rPr lang="en-US"/>
              <a:t>In Experiment, if “</a:t>
            </a:r>
            <a:r>
              <a:rPr lang="en-US" err="1"/>
              <a:t>scp</a:t>
            </a:r>
            <a:r>
              <a:rPr lang="en-US"/>
              <a:t> </a:t>
            </a:r>
            <a:r>
              <a:rPr lang="en-US" err="1"/>
              <a:t>pcap</a:t>
            </a:r>
            <a:r>
              <a:rPr lang="en-US"/>
              <a:t> &lt; 1KB”, report</a:t>
            </a:r>
          </a:p>
        </p:txBody>
      </p:sp>
    </p:spTree>
    <p:extLst>
      <p:ext uri="{BB962C8B-B14F-4D97-AF65-F5344CB8AC3E}">
        <p14:creationId xmlns:p14="http://schemas.microsoft.com/office/powerpoint/2010/main" val="272994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DE59E-AFD7-7140-B959-674109FA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Trial </a:t>
            </a:r>
            <a:r>
              <a:rPr lang="en-US" altLang="zh-CN"/>
              <a:t>System Structure – Error Detection And Handling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E9DAA0-FB4E-2141-A159-46AAA36D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7024" cy="50323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zh-CN" err="1"/>
              <a:t>ConfigChecker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@TEST Decorator, and will run all test methods with @TEST in defined </a:t>
            </a:r>
            <a:r>
              <a:rPr lang="en-US" altLang="zh-CN" err="1"/>
              <a:t>CheckerClass</a:t>
            </a:r>
            <a:endParaRPr lang="en-US" altLang="zh-CN"/>
          </a:p>
          <a:p>
            <a:pPr lvl="1"/>
            <a:r>
              <a:rPr lang="en-US" altLang="zh-CN"/>
              <a:t>Return False if any error, else True. If –message flag, return error method names also.</a:t>
            </a:r>
          </a:p>
          <a:p>
            <a:pPr lvl="1"/>
            <a:r>
              <a:rPr lang="en-US" altLang="zh-CN"/>
              <a:t>Glomma Checks:</a:t>
            </a:r>
          </a:p>
          <a:p>
            <a:pPr lvl="2"/>
            <a:r>
              <a:rPr lang="en-US" altLang="zh-CN"/>
              <a:t>SSH – Connection to satellite and permission? -&gt; If no, in output report this and terminates</a:t>
            </a:r>
          </a:p>
          <a:p>
            <a:pPr lvl="2"/>
            <a:r>
              <a:rPr lang="en-US" altLang="zh-CN" err="1"/>
              <a:t>ip</a:t>
            </a:r>
            <a:r>
              <a:rPr lang="en-US" altLang="zh-CN"/>
              <a:t> route show – [IP] section exists (specific to eno2 via 192.168.1.1)? -&gt; If not add missing one</a:t>
            </a:r>
          </a:p>
          <a:p>
            <a:pPr lvl="2"/>
            <a:r>
              <a:rPr lang="en-US" altLang="zh-CN"/>
              <a:t>SSH Connection Reset By Peer -&gt; Ask CS to check Machine Conf</a:t>
            </a:r>
          </a:p>
          <a:p>
            <a:pPr lvl="1"/>
            <a:r>
              <a:rPr lang="en-US" altLang="zh-CN"/>
              <a:t>Machine Checks:</a:t>
            </a:r>
          </a:p>
          <a:p>
            <a:pPr lvl="2"/>
            <a:r>
              <a:rPr lang="en-US" altLang="zh-CN"/>
              <a:t>[IP] section Glomma </a:t>
            </a:r>
            <a:r>
              <a:rPr lang="en-US" altLang="zh-CN" err="1"/>
              <a:t>ip</a:t>
            </a:r>
            <a:r>
              <a:rPr lang="en-US" altLang="zh-CN"/>
              <a:t> in </a:t>
            </a:r>
            <a:r>
              <a:rPr lang="en-US" altLang="zh-CN" err="1"/>
              <a:t>hosts.allow</a:t>
            </a:r>
            <a:r>
              <a:rPr lang="en-US" altLang="zh-CN"/>
              <a:t>?</a:t>
            </a:r>
          </a:p>
          <a:p>
            <a:pPr lvl="2"/>
            <a:r>
              <a:rPr lang="en-US" altLang="zh-CN"/>
              <a:t>Check and set [TCP] section</a:t>
            </a:r>
          </a:p>
          <a:p>
            <a:r>
              <a:rPr lang="en-US"/>
              <a:t>Working:</a:t>
            </a:r>
          </a:p>
          <a:p>
            <a:pPr lvl="1"/>
            <a:r>
              <a:rPr lang="en-US"/>
              <a:t>Move all error handling to a module in cs server / executor server (not implemented yet). On error, report an error code if knows type, else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38177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700E-BCD5-C642-B998-DA1A26B7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trial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32D8B-6B98-F24B-9BA1-441A9BA5A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3917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75F51-3A1A-1643-BFEC-8837F665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55" y="1259367"/>
            <a:ext cx="2952032" cy="2361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F0CBA-8459-EE46-AFE8-43EAFAA42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054" y="3866357"/>
            <a:ext cx="2952033" cy="2361627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2FDE89B-F231-9E49-BF48-F4DF87AFC531}"/>
              </a:ext>
            </a:extLst>
          </p:cNvPr>
          <p:cNvSpPr/>
          <p:nvPr/>
        </p:nvSpPr>
        <p:spPr>
          <a:xfrm>
            <a:off x="6898903" y="2364454"/>
            <a:ext cx="724619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9526E5D-3CEA-894A-9C0F-534D43F341C3}"/>
              </a:ext>
            </a:extLst>
          </p:cNvPr>
          <p:cNvSpPr/>
          <p:nvPr/>
        </p:nvSpPr>
        <p:spPr>
          <a:xfrm>
            <a:off x="6898903" y="4633102"/>
            <a:ext cx="724619" cy="4140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5461E-3089-2045-B489-374CD37E7788}"/>
              </a:ext>
            </a:extLst>
          </p:cNvPr>
          <p:cNvSpPr txBox="1"/>
          <p:nvPr/>
        </p:nvSpPr>
        <p:spPr>
          <a:xfrm>
            <a:off x="6796823" y="1766630"/>
            <a:ext cx="144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Proxy 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BC426-0F6F-5745-8036-4017A02C60CE}"/>
              </a:ext>
            </a:extLst>
          </p:cNvPr>
          <p:cNvSpPr txBox="1"/>
          <p:nvPr/>
        </p:nvSpPr>
        <p:spPr>
          <a:xfrm>
            <a:off x="6799052" y="4145903"/>
            <a:ext cx="144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Proxy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3041C6-04A7-3D41-83B5-255C464F4F0E}"/>
              </a:ext>
            </a:extLst>
          </p:cNvPr>
          <p:cNvSpPr txBox="1"/>
          <p:nvPr/>
        </p:nvSpPr>
        <p:spPr>
          <a:xfrm>
            <a:off x="3431214" y="6162508"/>
            <a:ext cx="127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Time(s)</a:t>
            </a:r>
          </a:p>
        </p:txBody>
      </p:sp>
    </p:spTree>
    <p:extLst>
      <p:ext uri="{BB962C8B-B14F-4D97-AF65-F5344CB8AC3E}">
        <p14:creationId xmlns:p14="http://schemas.microsoft.com/office/powerpoint/2010/main" val="360336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1238</Words>
  <Application>Microsoft Macintosh PowerPoint</Application>
  <PresentationFormat>Widescreen</PresentationFormat>
  <Paragraphs>261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CCRG ISP B Term                -- Week 7 / Final Week Report</vt:lpstr>
      <vt:lpstr>Agenda</vt:lpstr>
      <vt:lpstr>Data Collection – Test Setup</vt:lpstr>
      <vt:lpstr>Data Collection – New Trial System</vt:lpstr>
      <vt:lpstr>Data Collection – New Trial System</vt:lpstr>
      <vt:lpstr>New Trial System Flow Diagram</vt:lpstr>
      <vt:lpstr>New Trial System Structure – Error Detection And Handling</vt:lpstr>
      <vt:lpstr>New Trial System Structure – Error Detection And Handling</vt:lpstr>
      <vt:lpstr>Single trial setup</vt:lpstr>
      <vt:lpstr>Direct comparison</vt:lpstr>
      <vt:lpstr>Cubic</vt:lpstr>
      <vt:lpstr>BBR</vt:lpstr>
      <vt:lpstr>Hybla</vt:lpstr>
      <vt:lpstr>PCC</vt:lpstr>
      <vt:lpstr>Weekday trial (24 hours)</vt:lpstr>
      <vt:lpstr>CDF (mean)</vt:lpstr>
      <vt:lpstr>Boxplot</vt:lpstr>
      <vt:lpstr>RTT over time</vt:lpstr>
      <vt:lpstr>Loss over time</vt:lpstr>
      <vt:lpstr>Weekday trial (steady state)</vt:lpstr>
      <vt:lpstr>Boxplot (steady state)</vt:lpstr>
      <vt:lpstr>Loss over time (steady state) </vt:lpstr>
      <vt:lpstr>Average Diff &amp; Standard Dev</vt:lpstr>
      <vt:lpstr>Average Diff &amp; Standard Dev</vt:lpstr>
      <vt:lpstr>Average Diff &amp; Standard Dev</vt:lpstr>
      <vt:lpstr>Average Diff &amp; Standard Dev</vt:lpstr>
      <vt:lpstr>Summary</vt:lpstr>
      <vt:lpstr>Download time vs. Download object size</vt:lpstr>
      <vt:lpstr>Linux Cubic Observations</vt:lpstr>
      <vt:lpstr>Linux Cubic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Zhifei</dc:creator>
  <cp:lastModifiedBy>刘 明曦</cp:lastModifiedBy>
  <cp:revision>5</cp:revision>
  <dcterms:created xsi:type="dcterms:W3CDTF">2020-12-07T04:45:53Z</dcterms:created>
  <dcterms:modified xsi:type="dcterms:W3CDTF">2020-12-15T18:05:16Z</dcterms:modified>
</cp:coreProperties>
</file>