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, Zhifei" initials="MZ" lastIdx="1" clrIdx="0">
    <p:extLst>
      <p:ext uri="{19B8F6BF-5375-455C-9EA6-DF929625EA0E}">
        <p15:presenceInfo xmlns:p15="http://schemas.microsoft.com/office/powerpoint/2012/main" userId="S::zma4@wpi.edu::513c9018-626a-4fa7-8dab-5d3b13f10d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B68C4-5DA2-1A49-6F69-E50ECCDFC9C7}" v="1" dt="2020-11-18T19:27:31.356"/>
    <p1510:client id="{471EC24F-72D9-4146-9C8D-B0C91635465E}" v="127" dt="2020-11-18T20:18:16.328"/>
    <p1510:client id="{A912C731-5A82-4142-9548-3A5A8DC589EB}" v="915" dt="2020-11-18T23:39:44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0871-ABE5-AD40-849C-66E83AD55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2BE1-1340-E146-AF98-3D7222566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D088-0E25-714E-98AB-A1BE61E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8AB9-8149-EF45-A3AB-ACB125CB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14E4-F540-C040-8BA6-3EFF7017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D155-3004-2F4C-A2CF-132ADB4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C987B-C610-C24E-8E8A-1FE5ACD8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92E5-6713-3542-A349-3874B43C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90F7-5D3E-644C-9579-866C2A5A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A71E-0679-2040-9A27-40EDDA3B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E8F67-B527-7044-B695-2DC9C23DD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B0CFB-BAD3-084A-BBE9-74EF5C8B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0933-3BDE-6C4D-B102-C410400D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FB20-6D43-B34A-B616-FD063F72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2B7F-71AA-BB4E-B13C-BF720631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8C69-BB20-4E4F-8A24-1A7062E6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F4C5-C958-304D-A5DE-179FE64B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F15D-A1F7-5547-99BB-9D5A87E5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2FC0-E5F0-9845-BD13-4765A407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EB58-B562-2E47-A27C-DC46B221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5DB-2139-714F-998A-83B376EE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F4A3F-5B68-9148-8063-22A4C08E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FAE4-766B-BF4E-A5EA-2446697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4AD6-86E1-A641-8F71-37C597EE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8EE7-FCD0-964C-ABA8-5C97430E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F915-F8E4-AB46-9B64-8EF8F22D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89A2-E3E7-BB47-8178-1A9816AE1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80C4-800F-8245-9C8F-BA4EE9D5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CDA6-45A6-2D44-AF9A-D072069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99F7-6B7F-454F-96B9-35EC465D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629F-571C-AB4B-867F-9505A5A0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1761-90DA-F34D-87EB-1B4EF690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0B8F-151D-EF4F-B131-2E7ADC0B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DF5B2-673F-EB42-AC5D-6D4CB864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64C50-190C-4F40-B0D1-75B9C0A45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BF7E1-80C5-184D-BA02-9F92B7B39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9AE30-C0E3-5F42-A1EB-1ED22EFC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A1CC-C6D2-8D43-969B-FB8C6532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826DB-9913-3B41-A52C-FE77049C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B83-173C-0047-9E0B-2B740F8D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02958-7A68-3A46-88A1-0E24FBAF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2895-0400-764C-918A-B494CDC4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EC00-55B0-5C46-A77E-8B2BEC0F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01691-D34C-8B4C-AA96-703BD6C1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7537C-62EC-AD4F-A0CE-3DED476B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D64A-C1CC-1B4A-ACD1-26D2CDB4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0E1E-94BB-0947-A08B-160C5C4D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CEFD-6FC8-774B-8F1F-CA9EB8A7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B518C-337D-F949-9850-133D99A2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8801A-C31F-A84C-9A60-559D0BD8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A46CA-9CB6-D340-9727-9DD586B8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5850-AD2B-B64B-9BD2-A1788EC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92D3-58FF-E04F-B22C-339AFAB1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68CB7-A5BB-5945-9ED9-33FF02B4E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9A34-6EA9-0C4F-80DD-16FD6A2F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3BF3-3C14-964E-8078-EF1FB3C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A888-A692-7244-A56A-E64E3BC5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777A-77B6-044B-87D3-B6A8FE83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3F8F1-C546-E34D-B7B7-E1700CD0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24FB-8D81-C14A-A3E3-57D07156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6C3B-4564-B147-8E2F-24DBC622C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1B79-1069-CE45-8F55-9B31F9D8225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C6FF-28EE-2A46-A4BF-5431441AD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C4A2-5BDC-1241-81DD-0F78FBAA4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2D55-564C-674E-9A28-3BC30864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BACC-C0CA-AB4A-A33B-50C059BB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E0B2E-0C13-6149-82F1-62D19CCE5A27}"/>
              </a:ext>
            </a:extLst>
          </p:cNvPr>
          <p:cNvSpPr txBox="1"/>
          <p:nvPr/>
        </p:nvSpPr>
        <p:spPr>
          <a:xfrm>
            <a:off x="833883" y="1527837"/>
            <a:ext cx="99224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4 Machines * 2 Proxy modes * 55 rounds</a:t>
            </a: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Last about 30 hours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886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88A4B105-F66D-DE4E-841E-C3116D38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41" y="3920734"/>
            <a:ext cx="4102100" cy="307657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E0513E6-0C33-9143-BE9D-AD52A8618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95" y="3920735"/>
            <a:ext cx="4102100" cy="307657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7A785BC-41FF-9248-A9E2-3F458584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640" y="998249"/>
            <a:ext cx="4102101" cy="3076576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3B883C9-E3C0-F144-A587-3B244BD04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695" y="998250"/>
            <a:ext cx="4102100" cy="3076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7440958-E4B0-5041-844D-3F241F6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06"/>
            <a:ext cx="10515600" cy="1325563"/>
          </a:xfrm>
        </p:spPr>
        <p:txBody>
          <a:bodyPr/>
          <a:lstStyle/>
          <a:p>
            <a:pPr algn="ctr"/>
            <a:r>
              <a:rPr lang="en-US"/>
              <a:t>Comparison of congestion control algorithms with proxy on/off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37875-3960-584B-AC93-065CC672738D}"/>
              </a:ext>
            </a:extLst>
          </p:cNvPr>
          <p:cNvSpPr txBox="1"/>
          <p:nvPr/>
        </p:nvSpPr>
        <p:spPr>
          <a:xfrm>
            <a:off x="3186114" y="1083245"/>
            <a:ext cx="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Cubic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F7C46-82CE-0D42-9F4F-4A725AC0D58D}"/>
              </a:ext>
            </a:extLst>
          </p:cNvPr>
          <p:cNvSpPr txBox="1"/>
          <p:nvPr/>
        </p:nvSpPr>
        <p:spPr>
          <a:xfrm>
            <a:off x="8067675" y="1068325"/>
            <a:ext cx="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BBR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5C05B-33F5-F443-90CD-5A3B267BE968}"/>
              </a:ext>
            </a:extLst>
          </p:cNvPr>
          <p:cNvSpPr txBox="1"/>
          <p:nvPr/>
        </p:nvSpPr>
        <p:spPr>
          <a:xfrm>
            <a:off x="8067675" y="3975154"/>
            <a:ext cx="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280FB-79D2-2049-AF65-E6826D0F7260}"/>
              </a:ext>
            </a:extLst>
          </p:cNvPr>
          <p:cNvSpPr txBox="1"/>
          <p:nvPr/>
        </p:nvSpPr>
        <p:spPr>
          <a:xfrm>
            <a:off x="3186113" y="3975154"/>
            <a:ext cx="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Hybla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Histogram&#10;&#10;Description automatically generated">
            <a:extLst>
              <a:ext uri="{FF2B5EF4-FFF2-40B4-BE49-F238E27FC236}">
                <a16:creationId xmlns:a16="http://schemas.microsoft.com/office/drawing/2014/main" id="{AA2510C7-EAE8-C446-BDB2-2D3EEFC9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83" y="3886027"/>
            <a:ext cx="4122411" cy="3091808"/>
          </a:xfrm>
          <a:prstGeom prst="rect">
            <a:avLst/>
          </a:prstGeom>
        </p:spPr>
      </p:pic>
      <p:pic>
        <p:nvPicPr>
          <p:cNvPr id="26" name="Picture 2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5F8B39A5-BCE2-B244-A062-2A2B82AC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45" y="1086031"/>
            <a:ext cx="4115149" cy="3086362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BC304844-9D47-0843-B554-59F096EF5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91" y="3886027"/>
            <a:ext cx="4118863" cy="3089147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CF8BCF5A-AC8B-AB4D-8F14-F652C241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791" y="1083245"/>
            <a:ext cx="4118863" cy="30891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7440958-E4B0-5041-844D-3F241F6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59"/>
            <a:ext cx="10515600" cy="1325563"/>
          </a:xfrm>
        </p:spPr>
        <p:txBody>
          <a:bodyPr/>
          <a:lstStyle/>
          <a:p>
            <a:pPr algn="ctr"/>
            <a:r>
              <a:rPr lang="en-US"/>
              <a:t>Comparison of proxy on/off across 4 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37875-3960-584B-AC93-065CC672738D}"/>
              </a:ext>
            </a:extLst>
          </p:cNvPr>
          <p:cNvSpPr txBox="1"/>
          <p:nvPr/>
        </p:nvSpPr>
        <p:spPr>
          <a:xfrm>
            <a:off x="3186114" y="1083245"/>
            <a:ext cx="126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Proxy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F7C46-82CE-0D42-9F4F-4A725AC0D58D}"/>
              </a:ext>
            </a:extLst>
          </p:cNvPr>
          <p:cNvSpPr txBox="1"/>
          <p:nvPr/>
        </p:nvSpPr>
        <p:spPr>
          <a:xfrm>
            <a:off x="8067675" y="1068325"/>
            <a:ext cx="125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Proxy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4920AB-9323-A144-8F71-C79EF3AC9203}"/>
              </a:ext>
            </a:extLst>
          </p:cNvPr>
          <p:cNvSpPr/>
          <p:nvPr/>
        </p:nvSpPr>
        <p:spPr>
          <a:xfrm>
            <a:off x="4832258" y="4328969"/>
            <a:ext cx="412376" cy="5323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3E77F-CBD4-8543-A4BE-6DC63C229AAA}"/>
              </a:ext>
            </a:extLst>
          </p:cNvPr>
          <p:cNvSpPr/>
          <p:nvPr/>
        </p:nvSpPr>
        <p:spPr>
          <a:xfrm>
            <a:off x="8512308" y="5782344"/>
            <a:ext cx="430306" cy="5020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76EA8-C32B-9B4D-AE36-F5DBBED8ECBF}"/>
              </a:ext>
            </a:extLst>
          </p:cNvPr>
          <p:cNvSpPr/>
          <p:nvPr/>
        </p:nvSpPr>
        <p:spPr>
          <a:xfrm>
            <a:off x="4769373" y="2971973"/>
            <a:ext cx="463738" cy="5323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32B0A-69DB-D64F-B653-72E37582E945}"/>
              </a:ext>
            </a:extLst>
          </p:cNvPr>
          <p:cNvSpPr txBox="1"/>
          <p:nvPr/>
        </p:nvSpPr>
        <p:spPr>
          <a:xfrm>
            <a:off x="4760957" y="2914958"/>
            <a:ext cx="47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BBR</a:t>
            </a:r>
          </a:p>
          <a:p>
            <a:r>
              <a:rPr lang="en-US" sz="900"/>
              <a:t>Cubic</a:t>
            </a:r>
          </a:p>
          <a:p>
            <a:r>
              <a:rPr lang="en-US" sz="900" err="1"/>
              <a:t>Hybla</a:t>
            </a:r>
            <a:endParaRPr lang="en-US" sz="900"/>
          </a:p>
          <a:p>
            <a:r>
              <a:rPr lang="en-US" sz="900"/>
              <a:t>PCC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D515-BA37-5A45-8133-076FB6C0A349}"/>
              </a:ext>
            </a:extLst>
          </p:cNvPr>
          <p:cNvSpPr txBox="1"/>
          <p:nvPr/>
        </p:nvSpPr>
        <p:spPr>
          <a:xfrm>
            <a:off x="4760957" y="4271954"/>
            <a:ext cx="47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BBR</a:t>
            </a:r>
          </a:p>
          <a:p>
            <a:r>
              <a:rPr lang="en-US" sz="900"/>
              <a:t>Cubic</a:t>
            </a:r>
          </a:p>
          <a:p>
            <a:r>
              <a:rPr lang="en-US" sz="900" err="1"/>
              <a:t>Hybla</a:t>
            </a:r>
            <a:endParaRPr lang="en-US" sz="900"/>
          </a:p>
          <a:p>
            <a:r>
              <a:rPr lang="en-US" sz="900"/>
              <a:t>PCC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E4D21D-A355-9C4A-B9AE-29C610C97635}"/>
              </a:ext>
            </a:extLst>
          </p:cNvPr>
          <p:cNvSpPr/>
          <p:nvPr/>
        </p:nvSpPr>
        <p:spPr>
          <a:xfrm>
            <a:off x="8539472" y="1521850"/>
            <a:ext cx="444675" cy="5188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659AD-730C-0141-B2AF-FAF191BA3630}"/>
              </a:ext>
            </a:extLst>
          </p:cNvPr>
          <p:cNvSpPr txBox="1"/>
          <p:nvPr/>
        </p:nvSpPr>
        <p:spPr>
          <a:xfrm>
            <a:off x="8484043" y="1458114"/>
            <a:ext cx="55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Hybla</a:t>
            </a:r>
            <a:endParaRPr lang="en-US" sz="900"/>
          </a:p>
          <a:p>
            <a:r>
              <a:rPr lang="en-US" sz="900"/>
              <a:t>BBR</a:t>
            </a:r>
          </a:p>
          <a:p>
            <a:r>
              <a:rPr lang="en-US" sz="900"/>
              <a:t>Cubic</a:t>
            </a:r>
          </a:p>
          <a:p>
            <a:r>
              <a:rPr lang="en-US" sz="900"/>
              <a:t>PCC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D595E-DB4C-1E45-BDA5-DDC240941035}"/>
              </a:ext>
            </a:extLst>
          </p:cNvPr>
          <p:cNvSpPr txBox="1"/>
          <p:nvPr/>
        </p:nvSpPr>
        <p:spPr>
          <a:xfrm>
            <a:off x="8449695" y="5710189"/>
            <a:ext cx="55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Hybla</a:t>
            </a:r>
            <a:endParaRPr lang="en-US" sz="900"/>
          </a:p>
          <a:p>
            <a:r>
              <a:rPr lang="en-US" sz="900"/>
              <a:t>BBR</a:t>
            </a:r>
          </a:p>
          <a:p>
            <a:r>
              <a:rPr lang="en-US" sz="900"/>
              <a:t>Cubic</a:t>
            </a:r>
          </a:p>
          <a:p>
            <a:r>
              <a:rPr lang="en-US" sz="900"/>
              <a:t>PCC</a:t>
            </a:r>
          </a:p>
        </p:txBody>
      </p:sp>
    </p:spTree>
    <p:extLst>
      <p:ext uri="{BB962C8B-B14F-4D97-AF65-F5344CB8AC3E}">
        <p14:creationId xmlns:p14="http://schemas.microsoft.com/office/powerpoint/2010/main" val="35095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40958-E4B0-5041-844D-3F241F6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8" y="-72572"/>
            <a:ext cx="11682984" cy="1325563"/>
          </a:xfrm>
        </p:spPr>
        <p:txBody>
          <a:bodyPr/>
          <a:lstStyle/>
          <a:p>
            <a:pPr algn="ctr"/>
            <a:r>
              <a:rPr lang="en-US"/>
              <a:t>Comparison of cubic vs other with proxy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F7C46-82CE-0D42-9F4F-4A725AC0D58D}"/>
              </a:ext>
            </a:extLst>
          </p:cNvPr>
          <p:cNvSpPr txBox="1"/>
          <p:nvPr/>
        </p:nvSpPr>
        <p:spPr>
          <a:xfrm>
            <a:off x="1621536" y="2187114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Cubic vs BBR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5C05B-33F5-F443-90CD-5A3B267BE968}"/>
              </a:ext>
            </a:extLst>
          </p:cNvPr>
          <p:cNvSpPr txBox="1"/>
          <p:nvPr/>
        </p:nvSpPr>
        <p:spPr>
          <a:xfrm>
            <a:off x="9091803" y="2167205"/>
            <a:ext cx="147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Cubic vs PCC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280FB-79D2-2049-AF65-E6826D0F7260}"/>
              </a:ext>
            </a:extLst>
          </p:cNvPr>
          <p:cNvSpPr txBox="1"/>
          <p:nvPr/>
        </p:nvSpPr>
        <p:spPr>
          <a:xfrm>
            <a:off x="5529961" y="2181218"/>
            <a:ext cx="17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Cubic vs </a:t>
            </a:r>
            <a:r>
              <a:rPr lang="en-US" err="1"/>
              <a:t>Hybla</a:t>
            </a:r>
            <a:endParaRPr lang="en-US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328D0BB-144C-A545-B433-68528917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9" y="2576386"/>
            <a:ext cx="4258057" cy="319354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A08BC70-38D4-2B41-9356-583FDCEF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0" y="2610568"/>
            <a:ext cx="4258057" cy="31935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960F08-38FF-594C-9CCC-60AD009F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22" y="2596555"/>
            <a:ext cx="4258056" cy="31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0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40958-E4B0-5041-844D-3F241F6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8" y="-72572"/>
            <a:ext cx="11682984" cy="1325563"/>
          </a:xfrm>
        </p:spPr>
        <p:txBody>
          <a:bodyPr/>
          <a:lstStyle/>
          <a:p>
            <a:pPr algn="ctr"/>
            <a:r>
              <a:rPr lang="en-US"/>
              <a:t>Comparison of cubic vs other with proxy 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F7C46-82CE-0D42-9F4F-4A725AC0D58D}"/>
              </a:ext>
            </a:extLst>
          </p:cNvPr>
          <p:cNvSpPr txBox="1"/>
          <p:nvPr/>
        </p:nvSpPr>
        <p:spPr>
          <a:xfrm>
            <a:off x="1486091" y="2181218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Hybla</a:t>
            </a:r>
            <a:r>
              <a:rPr lang="en-US"/>
              <a:t> vs Cubic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5C05B-33F5-F443-90CD-5A3B267BE968}"/>
              </a:ext>
            </a:extLst>
          </p:cNvPr>
          <p:cNvSpPr txBox="1"/>
          <p:nvPr/>
        </p:nvSpPr>
        <p:spPr>
          <a:xfrm>
            <a:off x="9572215" y="2177052"/>
            <a:ext cx="147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Hybla</a:t>
            </a:r>
            <a:r>
              <a:rPr lang="en-US"/>
              <a:t> vs PCC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280FB-79D2-2049-AF65-E6826D0F7260}"/>
              </a:ext>
            </a:extLst>
          </p:cNvPr>
          <p:cNvSpPr txBox="1"/>
          <p:nvPr/>
        </p:nvSpPr>
        <p:spPr>
          <a:xfrm>
            <a:off x="5529961" y="2181218"/>
            <a:ext cx="17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Hybla</a:t>
            </a:r>
            <a:r>
              <a:rPr lang="en-US"/>
              <a:t> vs BBR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31B72F0-E5FD-0645-936F-71178B79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6" y="2487881"/>
            <a:ext cx="4193033" cy="314477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002DF18-61F8-B440-97B2-A820A35A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94" y="2487880"/>
            <a:ext cx="4193034" cy="3144776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9F49001-210D-1948-80D2-1C2AD436B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396" y="2546384"/>
            <a:ext cx="4120260" cy="309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6C57-66FE-3B43-BF6B-88A554DE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Busy hour traffic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5D26A87-8F54-5841-A903-76D05CC1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5" y="1888176"/>
            <a:ext cx="5483679" cy="4112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77763-C468-B047-86B2-058859AC27EA}"/>
              </a:ext>
            </a:extLst>
          </p:cNvPr>
          <p:cNvSpPr txBox="1"/>
          <p:nvPr/>
        </p:nvSpPr>
        <p:spPr>
          <a:xfrm>
            <a:off x="1963387" y="1888176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Transmission time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CC21E71-F5EC-4D4A-B907-F85FF701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1888175"/>
            <a:ext cx="5483680" cy="4112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04239-9F71-AE45-9866-2119B21EA711}"/>
              </a:ext>
            </a:extLst>
          </p:cNvPr>
          <p:cNvSpPr txBox="1"/>
          <p:nvPr/>
        </p:nvSpPr>
        <p:spPr>
          <a:xfrm>
            <a:off x="8611591" y="1888176"/>
            <a:ext cx="137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88374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23B9-D1CE-DD42-A80C-2D0AEE5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F8CED-264A-9546-BF24-3090F8AAEBC4}"/>
              </a:ext>
            </a:extLst>
          </p:cNvPr>
          <p:cNvSpPr txBox="1"/>
          <p:nvPr/>
        </p:nvSpPr>
        <p:spPr>
          <a:xfrm>
            <a:off x="838200" y="1935678"/>
            <a:ext cx="969521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1. Run more trails with 24 hours time length</a:t>
            </a:r>
          </a:p>
          <a:p>
            <a:r>
              <a:rPr lang="en-US"/>
              <a:t>2. Calculate average differences (table with avg diff &amp; std dev) between proxy on/off</a:t>
            </a:r>
          </a:p>
          <a:p>
            <a:r>
              <a:rPr lang="en-US"/>
              <a:t>3. Analyzing busy/non-busy hours/period</a:t>
            </a:r>
          </a:p>
          <a:p>
            <a:r>
              <a:rPr lang="en-US"/>
              <a:t>4. Statistical significance test (t-test) &amp; effect size(noise)</a:t>
            </a:r>
          </a:p>
          <a:p>
            <a:r>
              <a:rPr lang="en-US"/>
              <a:t>5. </a:t>
            </a:r>
            <a:r>
              <a:rPr lang="en-US" err="1"/>
              <a:t>BoxPlots</a:t>
            </a:r>
            <a:r>
              <a:rPr lang="en-US"/>
              <a:t> based on summary csv file</a:t>
            </a:r>
          </a:p>
          <a:p>
            <a:r>
              <a:rPr lang="en-US"/>
              <a:t>6. </a:t>
            </a:r>
            <a:r>
              <a:rPr lang="en-US" err="1"/>
              <a:t>Hystart</a:t>
            </a:r>
            <a:r>
              <a:rPr lang="en-US"/>
              <a:t> off/on</a:t>
            </a:r>
          </a:p>
          <a:p>
            <a:r>
              <a:rPr lang="en-US"/>
              <a:t>7. Record RTT/Loss</a:t>
            </a:r>
          </a:p>
          <a:p>
            <a:r>
              <a:rPr lang="en-US"/>
              <a:t>8. Three way hand shake (</a:t>
            </a:r>
            <a:r>
              <a:rPr lang="en-US" err="1"/>
              <a:t>Tcp.init_rtt</a:t>
            </a:r>
            <a:r>
              <a:rPr lang="en-US"/>
              <a:t>)</a:t>
            </a:r>
          </a:p>
          <a:p>
            <a:r>
              <a:rPr lang="en-US"/>
              <a:t>9. Taking the best &amp; worst case</a:t>
            </a:r>
          </a:p>
          <a:p>
            <a:r>
              <a:rPr lang="en-US"/>
              <a:t>10. Verify peak in a single trail</a:t>
            </a:r>
          </a:p>
          <a:p>
            <a:r>
              <a:rPr lang="en-US"/>
              <a:t>11. UDP Ping in script (250ms)</a:t>
            </a:r>
          </a:p>
          <a:p>
            <a:r>
              <a:rPr lang="en-US"/>
              <a:t>12. </a:t>
            </a:r>
            <a:r>
              <a:rPr lang="en-US" err="1"/>
              <a:t>Cdf</a:t>
            </a:r>
            <a:r>
              <a:rPr lang="en-US"/>
              <a:t> distribution</a:t>
            </a:r>
          </a:p>
          <a:p>
            <a:r>
              <a:rPr lang="en-US"/>
              <a:t>13. small objects </a:t>
            </a:r>
          </a:p>
        </p:txBody>
      </p:sp>
    </p:spTree>
    <p:extLst>
      <p:ext uri="{BB962C8B-B14F-4D97-AF65-F5344CB8AC3E}">
        <p14:creationId xmlns:p14="http://schemas.microsoft.com/office/powerpoint/2010/main" val="14826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7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Methodology</vt:lpstr>
      <vt:lpstr>Comparison of congestion control algorithms with proxy on/off</vt:lpstr>
      <vt:lpstr>Comparison of proxy on/off across 4 servers</vt:lpstr>
      <vt:lpstr>Comparison of cubic vs other with proxy on</vt:lpstr>
      <vt:lpstr>Comparison of cubic vs other with proxy off</vt:lpstr>
      <vt:lpstr>Busy hour traffic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server with proxy on/off</dc:title>
  <dc:creator>Ma, Zhifei</dc:creator>
  <cp:revision>2</cp:revision>
  <dcterms:created xsi:type="dcterms:W3CDTF">2020-11-18T15:20:14Z</dcterms:created>
  <dcterms:modified xsi:type="dcterms:W3CDTF">2020-12-15T17:35:21Z</dcterms:modified>
</cp:coreProperties>
</file>