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305" r:id="rId4"/>
    <p:sldId id="308" r:id="rId5"/>
    <p:sldId id="311" r:id="rId6"/>
    <p:sldId id="310" r:id="rId7"/>
    <p:sldId id="320" r:id="rId8"/>
    <p:sldId id="321" r:id="rId9"/>
    <p:sldId id="317" r:id="rId10"/>
    <p:sldId id="315" r:id="rId11"/>
    <p:sldId id="316" r:id="rId12"/>
    <p:sldId id="318" r:id="rId13"/>
    <p:sldId id="322" r:id="rId14"/>
    <p:sldId id="323" r:id="rId15"/>
    <p:sldId id="325" r:id="rId16"/>
    <p:sldId id="324" r:id="rId17"/>
    <p:sldId id="326" r:id="rId18"/>
    <p:sldId id="327" r:id="rId19"/>
    <p:sldId id="329" r:id="rId20"/>
    <p:sldId id="328" r:id="rId21"/>
    <p:sldId id="270" r:id="rId22"/>
    <p:sldId id="300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23" autoAdjust="0"/>
  </p:normalViewPr>
  <p:slideViewPr>
    <p:cSldViewPr>
      <p:cViewPr varScale="1">
        <p:scale>
          <a:sx n="79" d="100"/>
          <a:sy n="79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Pt>
            <c:idx val="3"/>
            <c:bubble3D val="0"/>
            <c:spPr>
              <a:solidFill>
                <a:srgbClr val="CAEEA6"/>
              </a:solidFill>
            </c:spPr>
          </c:dPt>
          <c:dLbls>
            <c:numFmt formatCode="0.0%" sourceLinked="0"/>
            <c:txPr>
              <a:bodyPr/>
              <a:lstStyle/>
              <a:p>
                <a:pPr>
                  <a:defRPr sz="2000">
                    <a:solidFill>
                      <a:srgbClr val="000000"/>
                    </a:solidFill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</c:dLbls>
          <c:cat>
            <c:strRef>
              <c:f>Sheet1!$A$1:$A$5</c:f>
              <c:strCache>
                <c:ptCount val="5"/>
                <c:pt idx="0">
                  <c:v>Other</c:v>
                </c:pt>
                <c:pt idx="1">
                  <c:v>CPU</c:v>
                </c:pt>
                <c:pt idx="2">
                  <c:v>SDRAM</c:v>
                </c:pt>
                <c:pt idx="3">
                  <c:v>Bluetooth</c:v>
                </c:pt>
                <c:pt idx="4">
                  <c:v>Wi-Fi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251.0</c:v>
                </c:pt>
                <c:pt idx="1">
                  <c:v>47.0</c:v>
                </c:pt>
                <c:pt idx="2">
                  <c:v>86.0</c:v>
                </c:pt>
                <c:pt idx="3">
                  <c:v>81.0</c:v>
                </c:pt>
                <c:pt idx="4">
                  <c:v>786.0</c:v>
                </c:pt>
              </c:numCache>
            </c:numRef>
          </c:val>
        </c:ser>
        <c:dLbls>
          <c:dLblPos val="bestFit"/>
          <c:showLegendKey val="0"/>
          <c:showVal val="1"/>
          <c:showCatName val="1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3097EB8B-C917-5742-8A4A-3D8795ACC685}" type="datetimeFigureOut">
              <a:rPr lang="en-US"/>
              <a:pPr/>
              <a:t>5/6/12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35B6CB05-3CC4-584C-B21B-211BDE0744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086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6" name="Picture 13" descr="wilab_logo-A70916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6048375"/>
            <a:ext cx="22860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72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0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0"/>
          </p:nvPr>
        </p:nvSpPr>
        <p:spPr>
          <a:xfrm>
            <a:off x="0" y="1752600"/>
            <a:ext cx="1295400" cy="701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sz="2400">
                <a:solidFill>
                  <a:srgbClr val="FFFFFF"/>
                </a:solidFill>
                <a:latin typeface="Tw Cen MT" charset="0"/>
              </a:defRPr>
            </a:lvl1pPr>
          </a:lstStyle>
          <a:p>
            <a:fld id="{DE80020F-CCCA-884E-BFB1-EC4ED2D564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07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0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851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2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00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3.jpeg"/><Relationship Id="rId10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1031" name="Picture 9" descr="wilab_logo-A70916.jp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5" y="6157913"/>
            <a:ext cx="173037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4" descr="logo.emf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6227763"/>
            <a:ext cx="1173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Box 15"/>
          <p:cNvSpPr txBox="1">
            <a:spLocks noChangeArrowheads="1"/>
          </p:cNvSpPr>
          <p:nvPr userDrawn="1"/>
        </p:nvSpPr>
        <p:spPr bwMode="auto">
          <a:xfrm>
            <a:off x="57150" y="1233488"/>
            <a:ext cx="4349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fld id="{D221AE6D-CFAF-C346-BAA2-4F2253D2696C}" type="slidenum">
              <a:rPr lang="en-US" sz="1400" b="1">
                <a:solidFill>
                  <a:schemeClr val="bg1"/>
                </a:solidFill>
                <a:latin typeface="Tw Cen MT" charset="0"/>
              </a:rPr>
              <a:pPr algn="ctr" eaLnBrk="1" hangingPunct="1"/>
              <a:t>‹#›</a:t>
            </a:fld>
            <a:endParaRPr lang="en-US" sz="1600" b="1">
              <a:solidFill>
                <a:schemeClr val="bg1"/>
              </a:solidFill>
              <a:latin typeface="Tw Cen MT" charset="0"/>
            </a:endParaRPr>
          </a:p>
        </p:txBody>
      </p:sp>
      <p:sp>
        <p:nvSpPr>
          <p:cNvPr id="1034" name="TextBox 16"/>
          <p:cNvSpPr txBox="1">
            <a:spLocks noChangeArrowheads="1"/>
          </p:cNvSpPr>
          <p:nvPr userDrawn="1"/>
        </p:nvSpPr>
        <p:spPr bwMode="auto">
          <a:xfrm>
            <a:off x="609600" y="6245225"/>
            <a:ext cx="4876800" cy="384175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 smtClean="0">
                <a:solidFill>
                  <a:schemeClr val="bg1"/>
                </a:solidFill>
                <a:latin typeface="+mn-lt"/>
                <a:ea typeface="+mn-ea"/>
              </a:rPr>
              <a:t>Taking Over The World With Cognitive Radio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1" r:id="rId2"/>
    <p:sldLayoutId id="2147483866" r:id="rId3"/>
    <p:sldLayoutId id="2147483862" r:id="rId4"/>
    <p:sldLayoutId id="2147483863" r:id="rId5"/>
    <p:sldLayoutId id="2147483864" r:id="rId6"/>
    <p:sldLayoutId id="2147483867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"/>
        <a:defRPr sz="29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charset="0"/>
        <a:buChar char="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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28E6A"/>
        </a:buClr>
        <a:buSzPct val="75000"/>
        <a:buFont typeface="Wingdings" charset="0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956251"/>
        </a:buClr>
        <a:buSzPct val="65000"/>
        <a:buFont typeface="Wingdings" charset="0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276600"/>
            <a:ext cx="8001000" cy="2590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Energy-Conscious Prototype for Enabling Multi-Protocol Wireless Communications </a:t>
            </a:r>
            <a:endParaRPr lang="en-US" sz="4000" dirty="0">
              <a:ea typeface="+mj-ea"/>
            </a:endParaRP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2286000" y="5943600"/>
            <a:ext cx="6705600" cy="8382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Travis </a:t>
            </a:r>
            <a:r>
              <a:rPr lang="en-US" sz="2400" dirty="0" smtClean="0"/>
              <a:t>Collins</a:t>
            </a:r>
            <a:r>
              <a:rPr lang="en-US" sz="2400" dirty="0"/>
              <a:t>,</a:t>
            </a:r>
            <a:r>
              <a:rPr lang="en-US" sz="2400" dirty="0" smtClean="0"/>
              <a:t> </a:t>
            </a:r>
            <a:r>
              <a:rPr lang="en-US" sz="2400" dirty="0"/>
              <a:t>Patrick </a:t>
            </a:r>
            <a:r>
              <a:rPr lang="en-US" sz="2400" dirty="0" err="1" smtClean="0"/>
              <a:t>DeSantis</a:t>
            </a:r>
            <a:r>
              <a:rPr lang="en-US" sz="2400" dirty="0" smtClean="0"/>
              <a:t>, </a:t>
            </a:r>
            <a:r>
              <a:rPr lang="en-US" sz="2400" dirty="0"/>
              <a:t>David </a:t>
            </a:r>
            <a:r>
              <a:rPr lang="en-US" sz="2400" dirty="0" err="1" smtClean="0"/>
              <a:t>Vecchiarelli</a:t>
            </a:r>
            <a:r>
              <a:rPr lang="en-US" sz="2400" dirty="0" smtClean="0">
                <a:latin typeface="Tw Cen MT" charset="0"/>
              </a:rPr>
              <a:t>, </a:t>
            </a:r>
            <a:r>
              <a:rPr lang="en-US" sz="2400" dirty="0">
                <a:latin typeface="Tw Cen MT" charset="0"/>
              </a:rPr>
              <a:t> </a:t>
            </a:r>
            <a:r>
              <a:rPr lang="en-US" sz="2400" dirty="0" smtClean="0">
                <a:latin typeface="Tw Cen MT" charset="0"/>
              </a:rPr>
              <a:t>     </a:t>
            </a:r>
            <a:r>
              <a:rPr lang="en-US" sz="2400" dirty="0" smtClean="0">
                <a:latin typeface="Tw Cen MT" charset="0"/>
              </a:rPr>
              <a:t>Alexander </a:t>
            </a:r>
            <a:r>
              <a:rPr lang="en-US" sz="2400" dirty="0">
                <a:latin typeface="Tw Cen MT" charset="0"/>
              </a:rPr>
              <a:t>M. </a:t>
            </a:r>
            <a:r>
              <a:rPr lang="en-US" sz="2400" dirty="0" err="1">
                <a:latin typeface="Tw Cen MT" charset="0"/>
              </a:rPr>
              <a:t>Wyglinski</a:t>
            </a:r>
            <a:r>
              <a:rPr lang="en-US" sz="2400" dirty="0">
                <a:latin typeface="Tw Cen MT" charset="0"/>
              </a:rPr>
              <a:t/>
            </a:r>
            <a:br>
              <a:rPr lang="en-US" sz="2400" dirty="0">
                <a:latin typeface="Tw Cen MT" charset="0"/>
              </a:rPr>
            </a:br>
            <a:r>
              <a:rPr lang="en-US" sz="2400" dirty="0">
                <a:latin typeface="Tw Cen MT" charset="0"/>
              </a:rPr>
              <a:t>Worcester Polytechnic Institute, Worcester, MA, USA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/>
              <a:t>prototype implementation </a:t>
            </a:r>
            <a:r>
              <a:rPr lang="en-US" sz="2400" dirty="0" smtClean="0"/>
              <a:t>only utilized </a:t>
            </a:r>
            <a:r>
              <a:rPr lang="en-US" sz="2400" dirty="0"/>
              <a:t>two nodes, a mobile user and a base station or router. All power savings and adaptive protocol switching </a:t>
            </a:r>
            <a:r>
              <a:rPr lang="en-US" sz="2400" dirty="0" smtClean="0"/>
              <a:t>focused </a:t>
            </a:r>
            <a:r>
              <a:rPr lang="en-US" sz="2400" dirty="0"/>
              <a:t>on the mobile user. Since it </a:t>
            </a:r>
            <a:r>
              <a:rPr lang="en-US" sz="2400" dirty="0" smtClean="0"/>
              <a:t>was </a:t>
            </a:r>
            <a:r>
              <a:rPr lang="en-US" sz="2400" dirty="0"/>
              <a:t>assumed that the base station </a:t>
            </a:r>
            <a:r>
              <a:rPr lang="en-US" sz="2400" dirty="0" smtClean="0"/>
              <a:t>operated </a:t>
            </a:r>
            <a:r>
              <a:rPr lang="en-US" sz="2400" dirty="0"/>
              <a:t>using a stable power source, its energy consumption </a:t>
            </a:r>
            <a:r>
              <a:rPr lang="en-US" sz="2400" dirty="0" smtClean="0"/>
              <a:t>was </a:t>
            </a:r>
            <a:r>
              <a:rPr lang="en-US" sz="2400" dirty="0"/>
              <a:t>neglected in this research. </a:t>
            </a:r>
            <a:endParaRPr lang="en-US" sz="2400" dirty="0" smtClean="0"/>
          </a:p>
          <a:p>
            <a:r>
              <a:rPr lang="en-US" sz="2400" dirty="0"/>
              <a:t>Each node in the network </a:t>
            </a:r>
            <a:r>
              <a:rPr lang="en-US" sz="2400" dirty="0" smtClean="0"/>
              <a:t>was equipped </a:t>
            </a:r>
            <a:r>
              <a:rPr lang="en-US" sz="2400" dirty="0"/>
              <a:t>with both a </a:t>
            </a:r>
            <a:r>
              <a:rPr lang="en-US" sz="2400" dirty="0" err="1"/>
              <a:t>ZigBee</a:t>
            </a:r>
            <a:r>
              <a:rPr lang="en-US" sz="2400" dirty="0"/>
              <a:t> and a Wi-Fi radio interface such that the appropriate inter-face can be selected by a decision-making algorithm running onboard the system. </a:t>
            </a:r>
          </a:p>
        </p:txBody>
      </p:sp>
    </p:spTree>
    <p:extLst>
      <p:ext uri="{BB962C8B-B14F-4D97-AF65-F5344CB8AC3E}">
        <p14:creationId xmlns:p14="http://schemas.microsoft.com/office/powerpoint/2010/main" val="1524382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Alternating between two complementary wireless </a:t>
            </a:r>
            <a:r>
              <a:rPr lang="en-US" sz="2800" dirty="0" smtClean="0"/>
              <a:t>standards </a:t>
            </a:r>
            <a:r>
              <a:rPr lang="en-US" sz="2800" dirty="0"/>
              <a:t>without sacrificing mobility and throughput, and decreasing communications power consumption over time. </a:t>
            </a:r>
            <a:endParaRPr lang="en-US" sz="2800" dirty="0"/>
          </a:p>
          <a:p>
            <a:r>
              <a:rPr lang="en-US" sz="2800" dirty="0"/>
              <a:t>I</a:t>
            </a:r>
            <a:r>
              <a:rPr lang="en-US" sz="2800" dirty="0" smtClean="0"/>
              <a:t>ntelligently </a:t>
            </a:r>
            <a:r>
              <a:rPr lang="en-US" sz="2800" dirty="0"/>
              <a:t>monitoring the bandwidth of multiple </a:t>
            </a:r>
            <a:r>
              <a:rPr lang="en-US" sz="2800" dirty="0" smtClean="0"/>
              <a:t>radios </a:t>
            </a:r>
            <a:r>
              <a:rPr lang="en-US" sz="2800" dirty="0"/>
              <a:t>directly and </a:t>
            </a:r>
            <a:r>
              <a:rPr lang="en-US" sz="2800" dirty="0" smtClean="0"/>
              <a:t>reacting </a:t>
            </a:r>
            <a:r>
              <a:rPr lang="en-US" sz="2800" dirty="0"/>
              <a:t>to changes in the bandwidth. </a:t>
            </a:r>
            <a:endParaRPr lang="en-US" sz="2800" dirty="0"/>
          </a:p>
          <a:p>
            <a:r>
              <a:rPr lang="en-US" sz="2800" dirty="0" smtClean="0"/>
              <a:t>Power </a:t>
            </a:r>
            <a:r>
              <a:rPr lang="en-US" sz="2800" dirty="0"/>
              <a:t>consumption aware by making decisions as well as alternating automatically based on power </a:t>
            </a:r>
            <a:r>
              <a:rPr lang="en-US" sz="2800" dirty="0" smtClean="0"/>
              <a:t>consumption</a:t>
            </a:r>
            <a:r>
              <a:rPr lang="en-US" sz="2800" dirty="0"/>
              <a:t>, bandwidth needs, battery level, etc. 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907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Off-the-shelf parts selected</a:t>
            </a:r>
          </a:p>
          <a:p>
            <a:pPr lvl="1"/>
            <a:r>
              <a:rPr lang="en-US" sz="2400" dirty="0" smtClean="0"/>
              <a:t>No physical modifications made to interfaces</a:t>
            </a:r>
          </a:p>
          <a:p>
            <a:r>
              <a:rPr lang="en-US" sz="2800" dirty="0" smtClean="0"/>
              <a:t>Software controls specific attributes of data flows to the interfaces and physical characteristics</a:t>
            </a:r>
          </a:p>
          <a:p>
            <a:pPr lvl="1"/>
            <a:r>
              <a:rPr lang="en-US" sz="2400" dirty="0" smtClean="0"/>
              <a:t>Controls were implemented in the physical and networking layers</a:t>
            </a:r>
          </a:p>
          <a:p>
            <a:r>
              <a:rPr lang="en-US" sz="2800" dirty="0" smtClean="0"/>
              <a:t>Both </a:t>
            </a:r>
            <a:r>
              <a:rPr lang="en-US" sz="2800" dirty="0"/>
              <a:t>wireless </a:t>
            </a:r>
            <a:r>
              <a:rPr lang="en-US" sz="2800" dirty="0" smtClean="0"/>
              <a:t>networking </a:t>
            </a:r>
            <a:r>
              <a:rPr lang="en-US" sz="2800" dirty="0"/>
              <a:t>interfaces </a:t>
            </a:r>
            <a:r>
              <a:rPr lang="en-US" sz="2800" dirty="0" smtClean="0"/>
              <a:t>were </a:t>
            </a:r>
            <a:r>
              <a:rPr lang="en-US" sz="2800" dirty="0"/>
              <a:t>monitored directly to provide direct information about power consumption, and allow for evaluation of the switching intelligence of the mobile user.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39999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*Queue size as an abstraction used to measure the amount of data pushed to the combined Wi-Fi/</a:t>
            </a:r>
            <a:r>
              <a:rPr lang="en-US" sz="2400" dirty="0" err="1" smtClean="0"/>
              <a:t>ZigBee</a:t>
            </a:r>
            <a:r>
              <a:rPr lang="en-US" sz="2400" dirty="0" smtClean="0"/>
              <a:t> interface</a:t>
            </a:r>
            <a:endParaRPr lang="en-US" sz="2400" dirty="0"/>
          </a:p>
        </p:txBody>
      </p:sp>
      <p:pic>
        <p:nvPicPr>
          <p:cNvPr id="5" name="Picture 4" descr="cognitive_par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1828800"/>
            <a:ext cx="69596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63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Implementation</a:t>
            </a:r>
            <a:endParaRPr lang="en-US" dirty="0"/>
          </a:p>
        </p:txBody>
      </p:sp>
      <p:pic>
        <p:nvPicPr>
          <p:cNvPr id="5" name="Content Placeholder 4" descr="actual_testbench.eps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56" r="-17956"/>
          <a:stretch>
            <a:fillRect/>
          </a:stretch>
        </p:blipFill>
        <p:spPr>
          <a:xfrm>
            <a:off x="612775" y="1600200"/>
            <a:ext cx="8153400" cy="4495800"/>
          </a:xfrm>
        </p:spPr>
      </p:pic>
    </p:spTree>
    <p:extLst>
      <p:ext uri="{BB962C8B-B14F-4D97-AF65-F5344CB8AC3E}">
        <p14:creationId xmlns:p14="http://schemas.microsoft.com/office/powerpoint/2010/main" val="1393986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w Cen MT" charset="0"/>
              </a:rPr>
              <a:t>Presentation 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w Cen MT" charset="0"/>
              </a:rPr>
              <a:t>Motivation</a:t>
            </a:r>
          </a:p>
          <a:p>
            <a:pPr eaLnBrk="1" hangingPunct="1"/>
            <a:r>
              <a:rPr lang="en-US" dirty="0">
                <a:latin typeface="Tw Cen MT" charset="0"/>
              </a:rPr>
              <a:t>Problem Statement</a:t>
            </a:r>
          </a:p>
          <a:p>
            <a:pPr eaLnBrk="1" hangingPunct="1"/>
            <a:r>
              <a:rPr lang="en-US" dirty="0">
                <a:latin typeface="Tw Cen MT" charset="0"/>
              </a:rPr>
              <a:t>Proposed Approach</a:t>
            </a:r>
          </a:p>
          <a:p>
            <a:pPr eaLnBrk="1" hangingPunct="1"/>
            <a:r>
              <a:rPr lang="en-US" b="1" dirty="0">
                <a:latin typeface="Tw Cen MT" charset="0"/>
              </a:rPr>
              <a:t>Experimental Results</a:t>
            </a:r>
          </a:p>
          <a:p>
            <a:pPr eaLnBrk="1" hangingPunct="1"/>
            <a:r>
              <a:rPr lang="en-US" dirty="0">
                <a:latin typeface="Tw Cen MT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63212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Performance </a:t>
            </a:r>
            <a:r>
              <a:rPr lang="en-US" sz="2400" dirty="0"/>
              <a:t>of </a:t>
            </a:r>
            <a:r>
              <a:rPr lang="en-US" sz="2400" dirty="0" err="1" smtClean="0"/>
              <a:t>ZigBee</a:t>
            </a:r>
            <a:r>
              <a:rPr lang="en-US" sz="2400" dirty="0" smtClean="0"/>
              <a:t>, </a:t>
            </a:r>
            <a:r>
              <a:rPr lang="en-US" sz="2400" dirty="0"/>
              <a:t>Wi-Fi </a:t>
            </a:r>
            <a:r>
              <a:rPr lang="en-US" sz="2400" dirty="0" smtClean="0"/>
              <a:t>(PSM &amp; CAM, </a:t>
            </a:r>
            <a:r>
              <a:rPr lang="en-US" sz="2400" dirty="0"/>
              <a:t>and the proposed </a:t>
            </a:r>
            <a:r>
              <a:rPr lang="en-US" sz="2400" dirty="0" smtClean="0"/>
              <a:t>implementation evaluated with four tests:</a:t>
            </a:r>
          </a:p>
          <a:p>
            <a:pPr lvl="1"/>
            <a:r>
              <a:rPr lang="en-US" sz="2400" dirty="0" smtClean="0"/>
              <a:t>File transfer 1 examines the power usage of a transfer that last for 25% of the test duration</a:t>
            </a:r>
          </a:p>
          <a:p>
            <a:pPr lvl="1"/>
            <a:r>
              <a:rPr lang="en-US" sz="2400" dirty="0" smtClean="0"/>
              <a:t>File Transfer 2 transfers file chunks for 80% of the test. </a:t>
            </a:r>
          </a:p>
          <a:p>
            <a:pPr lvl="1"/>
            <a:r>
              <a:rPr lang="en-US" sz="2400" dirty="0" smtClean="0"/>
              <a:t>Web-browsing test examines common web-browsing usage across a 60 second interval derived from the IMIX web studies of web- browsing habits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final test </a:t>
            </a:r>
            <a:r>
              <a:rPr lang="en-US" sz="2400" dirty="0" smtClean="0"/>
              <a:t>examines </a:t>
            </a:r>
            <a:r>
              <a:rPr lang="en-US" sz="2400" dirty="0"/>
              <a:t>power usages for 20 seconds during active no transfers or an idle state. </a:t>
            </a:r>
            <a:endParaRPr lang="en-US" sz="24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1396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Consumed</a:t>
            </a:r>
            <a:endParaRPr lang="en-US" dirty="0"/>
          </a:p>
        </p:txBody>
      </p:sp>
      <p:pic>
        <p:nvPicPr>
          <p:cNvPr id="5" name="Content Placeholder 4" descr="woot.eps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2" b="5182"/>
          <a:stretch>
            <a:fillRect/>
          </a:stretch>
        </p:blipFill>
        <p:spPr>
          <a:xfrm>
            <a:off x="457200" y="1676400"/>
            <a:ext cx="8153400" cy="4495800"/>
          </a:xfrm>
        </p:spPr>
      </p:pic>
    </p:spTree>
    <p:extLst>
      <p:ext uri="{BB962C8B-B14F-4D97-AF65-F5344CB8AC3E}">
        <p14:creationId xmlns:p14="http://schemas.microsoft.com/office/powerpoint/2010/main" val="1006756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Wi-Fi (CAM) vs. Proposed Network</a:t>
            </a:r>
            <a:endParaRPr lang="en-US" dirty="0"/>
          </a:p>
        </p:txBody>
      </p:sp>
      <p:pic>
        <p:nvPicPr>
          <p:cNvPr id="4" name="Content Placeholder 3" descr="energy_con.eps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1" b="4181"/>
          <a:stretch>
            <a:fillRect/>
          </a:stretch>
        </p:blipFill>
        <p:spPr>
          <a:xfrm>
            <a:off x="612648" y="1676400"/>
            <a:ext cx="8153400" cy="4495800"/>
          </a:xfrm>
        </p:spPr>
      </p:pic>
    </p:spTree>
    <p:extLst>
      <p:ext uri="{BB962C8B-B14F-4D97-AF65-F5344CB8AC3E}">
        <p14:creationId xmlns:p14="http://schemas.microsoft.com/office/powerpoint/2010/main" val="36301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w Cen MT" charset="0"/>
              </a:rPr>
              <a:t>Presentation 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w Cen MT" charset="0"/>
              </a:rPr>
              <a:t>Motivation</a:t>
            </a:r>
          </a:p>
          <a:p>
            <a:pPr eaLnBrk="1" hangingPunct="1"/>
            <a:r>
              <a:rPr lang="en-US" dirty="0">
                <a:latin typeface="Tw Cen MT" charset="0"/>
              </a:rPr>
              <a:t>Problem Statement</a:t>
            </a:r>
          </a:p>
          <a:p>
            <a:pPr eaLnBrk="1" hangingPunct="1"/>
            <a:r>
              <a:rPr lang="en-US" dirty="0">
                <a:latin typeface="Tw Cen MT" charset="0"/>
              </a:rPr>
              <a:t>Proposed Approach</a:t>
            </a:r>
          </a:p>
          <a:p>
            <a:pPr eaLnBrk="1" hangingPunct="1"/>
            <a:r>
              <a:rPr lang="en-US" dirty="0">
                <a:latin typeface="Tw Cen MT" charset="0"/>
              </a:rPr>
              <a:t>Experimental Results</a:t>
            </a:r>
          </a:p>
          <a:p>
            <a:pPr eaLnBrk="1" hangingPunct="1"/>
            <a:r>
              <a:rPr lang="en-US" b="1" dirty="0">
                <a:latin typeface="Tw Cen MT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09092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w Cen MT" charset="0"/>
              </a:rPr>
              <a:t>Presentation 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Tw Cen MT" charset="0"/>
              </a:rPr>
              <a:t>Motivation</a:t>
            </a:r>
          </a:p>
          <a:p>
            <a:pPr eaLnBrk="1" hangingPunct="1"/>
            <a:r>
              <a:rPr lang="en-US" dirty="0">
                <a:latin typeface="Tw Cen MT" charset="0"/>
              </a:rPr>
              <a:t>Problem Statement</a:t>
            </a:r>
          </a:p>
          <a:p>
            <a:pPr eaLnBrk="1" hangingPunct="1"/>
            <a:r>
              <a:rPr lang="en-US" dirty="0">
                <a:latin typeface="Tw Cen MT" charset="0"/>
              </a:rPr>
              <a:t>Proposed Approach</a:t>
            </a:r>
          </a:p>
          <a:p>
            <a:pPr eaLnBrk="1" hangingPunct="1"/>
            <a:r>
              <a:rPr lang="en-US" dirty="0">
                <a:latin typeface="Tw Cen MT" charset="0"/>
              </a:rPr>
              <a:t>Experimental Results</a:t>
            </a:r>
          </a:p>
          <a:p>
            <a:pPr eaLnBrk="1" hangingPunct="1"/>
            <a:r>
              <a:rPr lang="en-US" dirty="0">
                <a:latin typeface="Tw Cen MT" charset="0"/>
              </a:rPr>
              <a:t>Conclusion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537448" cy="4495800"/>
          </a:xfrm>
        </p:spPr>
        <p:txBody>
          <a:bodyPr/>
          <a:lstStyle/>
          <a:p>
            <a:r>
              <a:rPr lang="en-US" sz="2000" dirty="0"/>
              <a:t>The applications for multiprotocol systems are far ranging, from large scale communication networks, to household appliances and networks. The greatest advantage is the simplicity of the proposed concept.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prototype implementation achieved the following goals: </a:t>
            </a:r>
            <a:endParaRPr lang="en-US" sz="2000" dirty="0"/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Multi-protocol Networking Device: The system was able to utilize dual radio protocols to transmit data synchronously. </a:t>
            </a:r>
            <a:endParaRPr lang="en-US" sz="2000" dirty="0"/>
          </a:p>
          <a:p>
            <a:pPr lvl="1"/>
            <a:r>
              <a:rPr lang="en-US" sz="2000" dirty="0" smtClean="0"/>
              <a:t>Power </a:t>
            </a:r>
            <a:r>
              <a:rPr lang="en-US" sz="2000" dirty="0"/>
              <a:t>Efficiency: The system was able to considerably reduce the communications power consumed compared with a single protocol network. </a:t>
            </a:r>
            <a:endParaRPr lang="en-US" sz="2000" dirty="0" smtClean="0"/>
          </a:p>
          <a:p>
            <a:pPr lvl="1"/>
            <a:r>
              <a:rPr lang="en-US" sz="2000" dirty="0" smtClean="0"/>
              <a:t>Performance </a:t>
            </a:r>
            <a:r>
              <a:rPr lang="en-US" sz="2000" dirty="0"/>
              <a:t>Transparency: The multiprotocol network performed equally or greater than the a single protocol network as in terms of throughput. </a:t>
            </a:r>
            <a:endParaRPr lang="en-US" sz="2000" dirty="0"/>
          </a:p>
          <a:p>
            <a:pPr lvl="1"/>
            <a:r>
              <a:rPr lang="en-US" sz="2000" dirty="0" smtClean="0"/>
              <a:t>Commercially </a:t>
            </a:r>
            <a:r>
              <a:rPr lang="en-US" sz="2000" dirty="0"/>
              <a:t>Available Equipment: This project only utilized off the shelf part in both nodes of the network. 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8405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w Cen MT" charset="0"/>
              </a:rPr>
              <a:t>For More Information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1143000" y="1752600"/>
            <a:ext cx="6781800" cy="43735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>
                <a:latin typeface="Tw Cen MT" charset="0"/>
              </a:rPr>
              <a:t>Professor Alexander Wyglinski</a:t>
            </a:r>
          </a:p>
          <a:p>
            <a:pPr algn="ctr" eaLnBrk="1" hangingPunct="1">
              <a:buFontTx/>
              <a:buNone/>
            </a:pPr>
            <a:r>
              <a:rPr lang="en-US" sz="2400">
                <a:latin typeface="Tw Cen MT" charset="0"/>
              </a:rPr>
              <a:t>Department of Electrical and Computer Engineering</a:t>
            </a:r>
          </a:p>
          <a:p>
            <a:pPr algn="ctr" eaLnBrk="1" hangingPunct="1">
              <a:buFontTx/>
              <a:buNone/>
            </a:pPr>
            <a:r>
              <a:rPr lang="en-US" sz="2400">
                <a:latin typeface="Tw Cen MT" charset="0"/>
              </a:rPr>
              <a:t>Worcester Polytechnic Institute</a:t>
            </a:r>
          </a:p>
          <a:p>
            <a:pPr algn="ctr" eaLnBrk="1" hangingPunct="1">
              <a:buFontTx/>
              <a:buNone/>
            </a:pPr>
            <a:r>
              <a:rPr lang="en-US" sz="2400">
                <a:latin typeface="Tw Cen MT" charset="0"/>
              </a:rPr>
              <a:t>Atwater Kent Laboratories, Room AK230</a:t>
            </a:r>
          </a:p>
          <a:p>
            <a:pPr algn="ctr" eaLnBrk="1" hangingPunct="1">
              <a:buFontTx/>
              <a:buNone/>
            </a:pPr>
            <a:r>
              <a:rPr lang="en-US" sz="2400">
                <a:latin typeface="Tw Cen MT" charset="0"/>
              </a:rPr>
              <a:t>508-831-5061</a:t>
            </a:r>
          </a:p>
          <a:p>
            <a:pPr algn="ctr" eaLnBrk="1" hangingPunct="1">
              <a:buFontTx/>
              <a:buNone/>
            </a:pPr>
            <a:r>
              <a:rPr lang="en-US" sz="2400">
                <a:latin typeface="Tw Cen MT" charset="0"/>
              </a:rPr>
              <a:t>alexw@ece.wpi.edu</a:t>
            </a:r>
          </a:p>
          <a:p>
            <a:pPr algn="ctr" eaLnBrk="1" hangingPunct="1">
              <a:buFontTx/>
              <a:buNone/>
            </a:pPr>
            <a:r>
              <a:rPr lang="en-US" sz="2400">
                <a:latin typeface="Tw Cen MT" charset="0"/>
              </a:rPr>
              <a:t>http://www.wireless.wpi.edu/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Tw Cen MT" charset="0"/>
            </a:endParaRPr>
          </a:p>
        </p:txBody>
      </p:sp>
      <p:sp>
        <p:nvSpPr>
          <p:cNvPr id="81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w Cen MT" charset="0"/>
              </a:rPr>
              <a:t>Thank You!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Energy Crisis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rgbClr val="000000"/>
                </a:solidFill>
              </a:rPr>
              <a:t>Wireless Communications use 3% of world-wide energy.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rgbClr val="000000"/>
                </a:solidFill>
              </a:rPr>
              <a:t>Causes the same amount of C0</a:t>
            </a:r>
            <a:r>
              <a:rPr lang="en-US" sz="2400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 emissions as ¼ of the cars in the world.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rgbClr val="000000"/>
                </a:solidFill>
              </a:rPr>
              <a:t>Equivalent to annual output of 6,000 coal power plants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  <p:pic>
        <p:nvPicPr>
          <p:cNvPr id="7" name="Picture 6" descr="coa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944366"/>
            <a:ext cx="3276600" cy="21516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eart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524000"/>
            <a:ext cx="2456300" cy="24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31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1352" cy="990600"/>
          </a:xfrm>
        </p:spPr>
        <p:txBody>
          <a:bodyPr/>
          <a:lstStyle/>
          <a:p>
            <a:r>
              <a:rPr lang="en-US" dirty="0"/>
              <a:t>Consumers </a:t>
            </a:r>
            <a:r>
              <a:rPr lang="en-US" dirty="0" smtClean="0"/>
              <a:t>Demand Battery Life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31626856"/>
              </p:ext>
            </p:extLst>
          </p:nvPr>
        </p:nvGraphicFramePr>
        <p:xfrm>
          <a:off x="609600" y="1981200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"/>
              <a:defRPr sz="29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charset="0"/>
              <a:buChar char="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Char char=""/>
              <a:defRPr sz="23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28E6A"/>
              </a:buClr>
              <a:buSzPct val="75000"/>
              <a:buFont typeface="Wingdings" charset="0"/>
              <a:buChar char="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56251"/>
              </a:buClr>
              <a:buSzPct val="65000"/>
              <a:buFont typeface="Wingdings" charset="0"/>
              <a:buChar char="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000000"/>
                </a:solidFill>
              </a:rPr>
              <a:t>Smartphone power consumption 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21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w Cen MT" charset="0"/>
              </a:rPr>
              <a:t>Presentation 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w Cen MT" charset="0"/>
              </a:rPr>
              <a:t>Motivation</a:t>
            </a:r>
          </a:p>
          <a:p>
            <a:pPr eaLnBrk="1" hangingPunct="1"/>
            <a:r>
              <a:rPr lang="en-US" b="1" dirty="0">
                <a:latin typeface="Tw Cen MT" charset="0"/>
              </a:rPr>
              <a:t>Problem Statement</a:t>
            </a:r>
          </a:p>
          <a:p>
            <a:pPr eaLnBrk="1" hangingPunct="1"/>
            <a:r>
              <a:rPr lang="en-US" dirty="0">
                <a:latin typeface="Tw Cen MT" charset="0"/>
              </a:rPr>
              <a:t>Proposed Approach</a:t>
            </a:r>
          </a:p>
          <a:p>
            <a:pPr eaLnBrk="1" hangingPunct="1"/>
            <a:r>
              <a:rPr lang="en-US" dirty="0">
                <a:latin typeface="Tw Cen MT" charset="0"/>
              </a:rPr>
              <a:t>Experimental Results</a:t>
            </a:r>
          </a:p>
          <a:p>
            <a:pPr eaLnBrk="1" hangingPunct="1"/>
            <a:r>
              <a:rPr lang="en-US" dirty="0">
                <a:latin typeface="Tw Cen MT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78949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Consequently, given </a:t>
            </a:r>
            <a:r>
              <a:rPr lang="en-US" dirty="0" smtClean="0"/>
              <a:t>the </a:t>
            </a:r>
            <a:r>
              <a:rPr lang="en-US" dirty="0"/>
              <a:t>level of energy consumption and its associated impact on </a:t>
            </a:r>
            <a:r>
              <a:rPr lang="en-US" dirty="0" smtClean="0"/>
              <a:t>the </a:t>
            </a:r>
            <a:r>
              <a:rPr lang="en-US" dirty="0"/>
              <a:t>environment, coupled with </a:t>
            </a:r>
            <a:r>
              <a:rPr lang="en-US" dirty="0" smtClean="0"/>
              <a:t>comparatively slow </a:t>
            </a:r>
            <a:r>
              <a:rPr lang="en-US" dirty="0"/>
              <a:t>advances </a:t>
            </a:r>
            <a:r>
              <a:rPr lang="en-US" dirty="0" smtClean="0"/>
              <a:t>in </a:t>
            </a:r>
            <a:r>
              <a:rPr lang="en-US" dirty="0"/>
              <a:t>battery </a:t>
            </a:r>
            <a:r>
              <a:rPr lang="en-US" dirty="0" smtClean="0"/>
              <a:t>technology, </a:t>
            </a:r>
            <a:r>
              <a:rPr lang="en-US" dirty="0"/>
              <a:t>has made energy efficiency and power saving strategies an increasingly important design </a:t>
            </a:r>
            <a:r>
              <a:rPr lang="en-US" dirty="0" smtClean="0"/>
              <a:t>challenge </a:t>
            </a:r>
            <a:r>
              <a:rPr lang="en-US" dirty="0"/>
              <a:t>for modern wireless </a:t>
            </a:r>
            <a:r>
              <a:rPr lang="en-US" dirty="0" smtClean="0"/>
              <a:t>devices.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70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w Cen MT" charset="0"/>
              </a:rPr>
              <a:t>Presentation 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w Cen MT" charset="0"/>
              </a:rPr>
              <a:t>Motivation</a:t>
            </a:r>
          </a:p>
          <a:p>
            <a:pPr eaLnBrk="1" hangingPunct="1"/>
            <a:r>
              <a:rPr lang="en-US" dirty="0">
                <a:latin typeface="Tw Cen MT" charset="0"/>
              </a:rPr>
              <a:t>Problem Statement</a:t>
            </a:r>
          </a:p>
          <a:p>
            <a:pPr eaLnBrk="1" hangingPunct="1"/>
            <a:r>
              <a:rPr lang="en-US" b="1" dirty="0">
                <a:latin typeface="Tw Cen MT" charset="0"/>
              </a:rPr>
              <a:t>Proposed Approach</a:t>
            </a:r>
          </a:p>
          <a:p>
            <a:pPr eaLnBrk="1" hangingPunct="1"/>
            <a:r>
              <a:rPr lang="en-US" dirty="0">
                <a:latin typeface="Tw Cen MT" charset="0"/>
              </a:rPr>
              <a:t>Experimental Results</a:t>
            </a:r>
          </a:p>
          <a:p>
            <a:pPr eaLnBrk="1" hangingPunct="1"/>
            <a:r>
              <a:rPr lang="en-US" dirty="0">
                <a:latin typeface="Tw Cen MT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99033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Many mobile devices support several wireless protocols, such as Wi-Fi, Bluetooth, and 3G. </a:t>
            </a:r>
            <a:r>
              <a:rPr lang="en-US" sz="2400" dirty="0" smtClean="0"/>
              <a:t> Benefits can be gained through a  combination of such protocols for several goals including power savings</a:t>
            </a:r>
          </a:p>
          <a:p>
            <a:r>
              <a:rPr lang="en-US" sz="2400" dirty="0" smtClean="0"/>
              <a:t>By utilizing Wi-Fi and </a:t>
            </a:r>
            <a:r>
              <a:rPr lang="en-US" sz="2400" dirty="0" err="1" smtClean="0"/>
              <a:t>ZigBee</a:t>
            </a:r>
            <a:r>
              <a:rPr lang="en-US" sz="2400" dirty="0" smtClean="0"/>
              <a:t>, this research examined power saving, through the realization of relatively minimal data demand of mobile users</a:t>
            </a:r>
            <a:endParaRPr lang="en-US" sz="2400" dirty="0"/>
          </a:p>
        </p:txBody>
      </p:sp>
      <p:pic>
        <p:nvPicPr>
          <p:cNvPr id="4" name="Picture 3" descr="wif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173" y="4267200"/>
            <a:ext cx="1937227" cy="1219200"/>
          </a:xfrm>
          <a:prstGeom prst="rect">
            <a:avLst/>
          </a:prstGeom>
        </p:spPr>
      </p:pic>
      <p:pic>
        <p:nvPicPr>
          <p:cNvPr id="5" name="Picture 4" descr="zigbe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315" y="4038600"/>
            <a:ext cx="154808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04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Diagram</a:t>
            </a:r>
            <a:endParaRPr lang="en-US" dirty="0"/>
          </a:p>
        </p:txBody>
      </p:sp>
      <p:pic>
        <p:nvPicPr>
          <p:cNvPr id="10" name="Content Placeholder 9" descr="concept_diagram.eps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847" b="-7847"/>
          <a:stretch>
            <a:fillRect/>
          </a:stretch>
        </p:blipFill>
        <p:spPr>
          <a:xfrm>
            <a:off x="1371600" y="1576625"/>
            <a:ext cx="6553199" cy="4519375"/>
          </a:xfrm>
        </p:spPr>
      </p:pic>
    </p:spTree>
    <p:extLst>
      <p:ext uri="{BB962C8B-B14F-4D97-AF65-F5344CB8AC3E}">
        <p14:creationId xmlns:p14="http://schemas.microsoft.com/office/powerpoint/2010/main" val="3244096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</TotalTime>
  <Words>752</Words>
  <Application>Microsoft Macintosh PowerPoint</Application>
  <PresentationFormat>On-screen Show (4:3)</PresentationFormat>
  <Paragraphs>90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Median</vt:lpstr>
      <vt:lpstr>Energy-Conscious Prototype for Enabling Multi-Protocol Wireless Communications </vt:lpstr>
      <vt:lpstr>Presentation Overview</vt:lpstr>
      <vt:lpstr>Global Energy Crisis</vt:lpstr>
      <vt:lpstr>Consumers Demand Battery Life</vt:lpstr>
      <vt:lpstr>Presentation Overview</vt:lpstr>
      <vt:lpstr>Problem Statement</vt:lpstr>
      <vt:lpstr>Presentation Overview</vt:lpstr>
      <vt:lpstr>Proposed Approach</vt:lpstr>
      <vt:lpstr>Concept Diagram</vt:lpstr>
      <vt:lpstr>Proposed Prototype</vt:lpstr>
      <vt:lpstr>Design Goals</vt:lpstr>
      <vt:lpstr>Prototype</vt:lpstr>
      <vt:lpstr>Switching Characteristics</vt:lpstr>
      <vt:lpstr>Hardware Implementation</vt:lpstr>
      <vt:lpstr>Presentation Overview</vt:lpstr>
      <vt:lpstr>Experimental Results</vt:lpstr>
      <vt:lpstr>Energy Consumed</vt:lpstr>
      <vt:lpstr>Wi-Fi (CAM) vs. Proposed Network</vt:lpstr>
      <vt:lpstr>Presentation Overview</vt:lpstr>
      <vt:lpstr>Conclusion</vt:lpstr>
      <vt:lpstr>For More Information</vt:lpstr>
      <vt:lpstr>Thank You!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alexw</dc:creator>
  <cp:lastModifiedBy>Travis Collins</cp:lastModifiedBy>
  <cp:revision>335</cp:revision>
  <dcterms:created xsi:type="dcterms:W3CDTF">2011-01-04T02:52:46Z</dcterms:created>
  <dcterms:modified xsi:type="dcterms:W3CDTF">2012-05-07T04:43:36Z</dcterms:modified>
</cp:coreProperties>
</file>