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5" r:id="rId4"/>
    <p:sldId id="308" r:id="rId5"/>
    <p:sldId id="311" r:id="rId6"/>
    <p:sldId id="310" r:id="rId7"/>
    <p:sldId id="320" r:id="rId8"/>
    <p:sldId id="321" r:id="rId9"/>
    <p:sldId id="317" r:id="rId10"/>
    <p:sldId id="315" r:id="rId11"/>
    <p:sldId id="316" r:id="rId12"/>
    <p:sldId id="322" r:id="rId13"/>
    <p:sldId id="318" r:id="rId14"/>
    <p:sldId id="323" r:id="rId15"/>
    <p:sldId id="325" r:id="rId16"/>
    <p:sldId id="324" r:id="rId17"/>
    <p:sldId id="326" r:id="rId18"/>
    <p:sldId id="327" r:id="rId19"/>
    <p:sldId id="329" r:id="rId20"/>
    <p:sldId id="328" r:id="rId21"/>
    <p:sldId id="270" r:id="rId22"/>
    <p:sldId id="30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3" autoAdjust="0"/>
  </p:normalViewPr>
  <p:slideViewPr>
    <p:cSldViewPr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3"/>
            <c:bubble3D val="0"/>
            <c:spPr>
              <a:solidFill>
                <a:srgbClr val="CAEEA6"/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Sheet1!$A$1:$A$5</c:f>
              <c:strCache>
                <c:ptCount val="5"/>
                <c:pt idx="0">
                  <c:v>Other</c:v>
                </c:pt>
                <c:pt idx="1">
                  <c:v>CPU</c:v>
                </c:pt>
                <c:pt idx="2">
                  <c:v>SDRAM</c:v>
                </c:pt>
                <c:pt idx="3">
                  <c:v>Bluetooth</c:v>
                </c:pt>
                <c:pt idx="4">
                  <c:v>Wi-Fi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251.0</c:v>
                </c:pt>
                <c:pt idx="1">
                  <c:v>47.0</c:v>
                </c:pt>
                <c:pt idx="2">
                  <c:v>86.0</c:v>
                </c:pt>
                <c:pt idx="3">
                  <c:v>81.0</c:v>
                </c:pt>
                <c:pt idx="4">
                  <c:v>786.0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97EB8B-C917-5742-8A4A-3D8795ACC685}" type="datetimeFigureOut">
              <a:rPr lang="en-US"/>
              <a:pPr/>
              <a:t>5/6/12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5B6CB05-3CC4-584C-B21B-211BDE074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6" name="Picture 13" descr="wilab_logo-A7091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048375"/>
            <a:ext cx="2286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DE80020F-CCCA-884E-BFB1-EC4ED2D56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5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3.jpeg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1" name="Picture 9" descr="wilab_logo-A70916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6157913"/>
            <a:ext cx="17303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logo.e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227763"/>
            <a:ext cx="1173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5"/>
          <p:cNvSpPr txBox="1">
            <a:spLocks noChangeArrowheads="1"/>
          </p:cNvSpPr>
          <p:nvPr userDrawn="1"/>
        </p:nvSpPr>
        <p:spPr bwMode="auto">
          <a:xfrm>
            <a:off x="57150" y="1233488"/>
            <a:ext cx="43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fld id="{D221AE6D-CFAF-C346-BAA2-4F2253D2696C}" type="slidenum">
              <a:rPr lang="en-US" sz="1400" b="1">
                <a:solidFill>
                  <a:schemeClr val="bg1"/>
                </a:solidFill>
                <a:latin typeface="Tw Cen MT" charset="0"/>
              </a:rPr>
              <a:pPr algn="ctr" eaLnBrk="1" hangingPunct="1"/>
              <a:t>‹#›</a:t>
            </a:fld>
            <a:endParaRPr lang="en-US" sz="1600" b="1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034" name="TextBox 16"/>
          <p:cNvSpPr txBox="1">
            <a:spLocks noChangeArrowheads="1"/>
          </p:cNvSpPr>
          <p:nvPr userDrawn="1"/>
        </p:nvSpPr>
        <p:spPr bwMode="auto">
          <a:xfrm>
            <a:off x="609600" y="6245225"/>
            <a:ext cx="4876800" cy="38417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Taking Over The World With Cognitive Radio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1" r:id="rId2"/>
    <p:sldLayoutId id="2147483866" r:id="rId3"/>
    <p:sldLayoutId id="2147483862" r:id="rId4"/>
    <p:sldLayoutId id="2147483863" r:id="rId5"/>
    <p:sldLayoutId id="2147483864" r:id="rId6"/>
    <p:sldLayoutId id="21474838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956251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76600"/>
            <a:ext cx="8001000" cy="259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Energy-Conscious Prototype for Enabling Multi-Protocol Wireless Communications </a:t>
            </a:r>
            <a:endParaRPr lang="en-US" sz="4000" dirty="0">
              <a:ea typeface="+mj-ea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0" y="5943600"/>
            <a:ext cx="6705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Travis </a:t>
            </a:r>
            <a:r>
              <a:rPr lang="en-US" sz="2400" dirty="0" smtClean="0"/>
              <a:t>Collins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Patrick </a:t>
            </a:r>
            <a:r>
              <a:rPr lang="en-US" sz="2400" dirty="0" err="1" smtClean="0"/>
              <a:t>DeSantis</a:t>
            </a:r>
            <a:r>
              <a:rPr lang="en-US" sz="2400" dirty="0" smtClean="0"/>
              <a:t>, </a:t>
            </a:r>
            <a:r>
              <a:rPr lang="en-US" sz="2400" dirty="0"/>
              <a:t>David </a:t>
            </a:r>
            <a:r>
              <a:rPr lang="en-US" sz="2400" dirty="0" err="1" smtClean="0"/>
              <a:t>Vecchiarelli</a:t>
            </a:r>
            <a:r>
              <a:rPr lang="en-US" sz="2400" dirty="0" smtClean="0">
                <a:latin typeface="Tw Cen MT" charset="0"/>
              </a:rPr>
              <a:t>, </a:t>
            </a:r>
            <a:r>
              <a:rPr lang="en-US" sz="2400" dirty="0">
                <a:latin typeface="Tw Cen MT" charset="0"/>
              </a:rPr>
              <a:t> </a:t>
            </a:r>
            <a:r>
              <a:rPr lang="en-US" sz="2400" dirty="0" smtClean="0">
                <a:latin typeface="Tw Cen MT" charset="0"/>
              </a:rPr>
              <a:t>     </a:t>
            </a:r>
            <a:r>
              <a:rPr lang="en-US" sz="2400" dirty="0" smtClean="0">
                <a:latin typeface="Tw Cen MT" charset="0"/>
              </a:rPr>
              <a:t>Alexander </a:t>
            </a:r>
            <a:r>
              <a:rPr lang="en-US" sz="2400" dirty="0">
                <a:latin typeface="Tw Cen MT" charset="0"/>
              </a:rPr>
              <a:t>M. </a:t>
            </a:r>
            <a:r>
              <a:rPr lang="en-US" sz="2400" dirty="0" err="1">
                <a:latin typeface="Tw Cen MT" charset="0"/>
              </a:rPr>
              <a:t>Wyglinski</a:t>
            </a:r>
            <a:r>
              <a:rPr lang="en-US" sz="2400" dirty="0">
                <a:latin typeface="Tw Cen MT" charset="0"/>
              </a:rPr>
              <a:t/>
            </a:r>
            <a:br>
              <a:rPr lang="en-US" sz="2400" dirty="0">
                <a:latin typeface="Tw Cen MT" charset="0"/>
              </a:rPr>
            </a:br>
            <a:r>
              <a:rPr lang="en-US" sz="2400" dirty="0">
                <a:latin typeface="Tw Cen MT" charset="0"/>
              </a:rPr>
              <a:t>Worcester Polytechnic Institute, Worcester, MA, USA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prototype implementation </a:t>
            </a:r>
            <a:r>
              <a:rPr lang="en-US" sz="2400" dirty="0" smtClean="0"/>
              <a:t>only utilized </a:t>
            </a:r>
            <a:r>
              <a:rPr lang="en-US" sz="2400" dirty="0"/>
              <a:t>two nodes, a mobile user and a base station or router. All power savings and adaptive protocol switching </a:t>
            </a:r>
            <a:r>
              <a:rPr lang="en-US" sz="2400" dirty="0" smtClean="0"/>
              <a:t>focused </a:t>
            </a:r>
            <a:r>
              <a:rPr lang="en-US" sz="2400" dirty="0"/>
              <a:t>on the mobile user. Since it </a:t>
            </a:r>
            <a:r>
              <a:rPr lang="en-US" sz="2400" dirty="0" smtClean="0"/>
              <a:t>was </a:t>
            </a:r>
            <a:r>
              <a:rPr lang="en-US" sz="2400" dirty="0"/>
              <a:t>assumed that the base station </a:t>
            </a:r>
            <a:r>
              <a:rPr lang="en-US" sz="2400" dirty="0" smtClean="0"/>
              <a:t>operated </a:t>
            </a:r>
            <a:r>
              <a:rPr lang="en-US" sz="2400" dirty="0"/>
              <a:t>using a stable power source, its energy consumption </a:t>
            </a:r>
            <a:r>
              <a:rPr lang="en-US" sz="2400" dirty="0" smtClean="0"/>
              <a:t>was </a:t>
            </a:r>
            <a:r>
              <a:rPr lang="en-US" sz="2400" dirty="0"/>
              <a:t>neglected in this research. </a:t>
            </a:r>
            <a:endParaRPr lang="en-US" sz="2400" dirty="0" smtClean="0"/>
          </a:p>
          <a:p>
            <a:r>
              <a:rPr lang="en-US" sz="2400" dirty="0"/>
              <a:t>Each node in the network </a:t>
            </a:r>
            <a:r>
              <a:rPr lang="en-US" sz="2400" dirty="0" smtClean="0"/>
              <a:t>was equipped </a:t>
            </a:r>
            <a:r>
              <a:rPr lang="en-US" sz="2400" dirty="0"/>
              <a:t>with both a </a:t>
            </a:r>
            <a:r>
              <a:rPr lang="en-US" sz="2400" dirty="0" err="1"/>
              <a:t>ZigBee</a:t>
            </a:r>
            <a:r>
              <a:rPr lang="en-US" sz="2400" dirty="0"/>
              <a:t> and a Wi-Fi radio interface such that the appropriate inter-face can be selected by a decision-making algorithm running onboard the system. </a:t>
            </a:r>
          </a:p>
        </p:txBody>
      </p:sp>
    </p:spTree>
    <p:extLst>
      <p:ext uri="{BB962C8B-B14F-4D97-AF65-F5344CB8AC3E}">
        <p14:creationId xmlns:p14="http://schemas.microsoft.com/office/powerpoint/2010/main" val="15243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Alternating between two complementary wireless </a:t>
            </a:r>
            <a:r>
              <a:rPr lang="en-US" sz="2800" dirty="0" smtClean="0"/>
              <a:t>standards </a:t>
            </a:r>
            <a:r>
              <a:rPr lang="en-US" sz="2800" dirty="0"/>
              <a:t>without sacrificing mobility and throughput, and decreasing communications power consumption over time. </a:t>
            </a:r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ntelligently </a:t>
            </a:r>
            <a:r>
              <a:rPr lang="en-US" sz="2800" dirty="0"/>
              <a:t>monitoring the bandwidth of multiple </a:t>
            </a:r>
            <a:r>
              <a:rPr lang="en-US" sz="2800" dirty="0" smtClean="0"/>
              <a:t>radios </a:t>
            </a:r>
            <a:r>
              <a:rPr lang="en-US" sz="2800" dirty="0"/>
              <a:t>directly and </a:t>
            </a:r>
            <a:r>
              <a:rPr lang="en-US" sz="2800" dirty="0" smtClean="0"/>
              <a:t>reacting </a:t>
            </a:r>
            <a:r>
              <a:rPr lang="en-US" sz="2800" dirty="0"/>
              <a:t>to changes in the bandwidth. </a:t>
            </a:r>
            <a:endParaRPr lang="en-US" sz="2800" dirty="0"/>
          </a:p>
          <a:p>
            <a:r>
              <a:rPr lang="en-US" sz="2800" dirty="0" smtClean="0"/>
              <a:t>Power </a:t>
            </a:r>
            <a:r>
              <a:rPr lang="en-US" sz="2800" dirty="0"/>
              <a:t>consumption aware by making decisions as well as alternating automatically based on power </a:t>
            </a:r>
            <a:r>
              <a:rPr lang="en-US" sz="2800" dirty="0" smtClean="0"/>
              <a:t>consumption</a:t>
            </a:r>
            <a:r>
              <a:rPr lang="en-US" sz="2800" dirty="0"/>
              <a:t>, bandwidth needs, battery level, etc.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90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*Queue size as an abstraction used to measure the amount of data pushed to the combined Wi-Fi/</a:t>
            </a:r>
            <a:r>
              <a:rPr lang="en-US" sz="2400" dirty="0" err="1" smtClean="0"/>
              <a:t>ZigBee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5" name="Picture 4" descr="cognitive_par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28800"/>
            <a:ext cx="6959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Off-the-shelf parts selected</a:t>
            </a:r>
          </a:p>
          <a:p>
            <a:pPr lvl="1"/>
            <a:r>
              <a:rPr lang="en-US" sz="2400" dirty="0" smtClean="0"/>
              <a:t>No physical modifications made to interfaces</a:t>
            </a:r>
          </a:p>
          <a:p>
            <a:r>
              <a:rPr lang="en-US" sz="2800" dirty="0" smtClean="0"/>
              <a:t>Software controls specific attributes of data flows to the interfaces and physical characteristics</a:t>
            </a:r>
          </a:p>
          <a:p>
            <a:pPr lvl="1"/>
            <a:r>
              <a:rPr lang="en-US" sz="2400" dirty="0" smtClean="0"/>
              <a:t>Controls were implemented in the physical and networking layers</a:t>
            </a:r>
          </a:p>
          <a:p>
            <a:r>
              <a:rPr lang="en-US" sz="2800" dirty="0" smtClean="0"/>
              <a:t>Both </a:t>
            </a:r>
            <a:r>
              <a:rPr lang="en-US" sz="2800" dirty="0"/>
              <a:t>wireless </a:t>
            </a:r>
            <a:r>
              <a:rPr lang="en-US" sz="2800" dirty="0" smtClean="0"/>
              <a:t>networking </a:t>
            </a:r>
            <a:r>
              <a:rPr lang="en-US" sz="2800" dirty="0"/>
              <a:t>interfaces </a:t>
            </a:r>
            <a:r>
              <a:rPr lang="en-US" sz="2800" dirty="0" smtClean="0"/>
              <a:t>were </a:t>
            </a:r>
            <a:r>
              <a:rPr lang="en-US" sz="2800" dirty="0"/>
              <a:t>monitored directly to provide direct information about power consumption, and allow for evaluation of the switching intelligence of the mobile user.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3999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pic>
        <p:nvPicPr>
          <p:cNvPr id="5" name="Content Placeholder 4" descr="actual_testbench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56" r="-17956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3939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321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Performance </a:t>
            </a:r>
            <a:r>
              <a:rPr lang="en-US" sz="2400" dirty="0"/>
              <a:t>of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</a:t>
            </a:r>
            <a:r>
              <a:rPr lang="en-US" sz="2400" dirty="0"/>
              <a:t>Wi-Fi </a:t>
            </a:r>
            <a:r>
              <a:rPr lang="en-US" sz="2400" dirty="0" smtClean="0"/>
              <a:t>(PSM &amp; CAM), </a:t>
            </a:r>
            <a:r>
              <a:rPr lang="en-US" sz="2400" dirty="0"/>
              <a:t>and the proposed </a:t>
            </a:r>
            <a:r>
              <a:rPr lang="en-US" sz="2400" dirty="0" smtClean="0"/>
              <a:t>implementation evaluated with four tests:</a:t>
            </a:r>
          </a:p>
          <a:p>
            <a:pPr lvl="1"/>
            <a:r>
              <a:rPr lang="en-US" sz="2400" dirty="0" smtClean="0"/>
              <a:t>File transfer 1, examines the power usage of a transfer that last for 25% of the test duration</a:t>
            </a:r>
          </a:p>
          <a:p>
            <a:pPr lvl="1"/>
            <a:r>
              <a:rPr lang="en-US" sz="2400" dirty="0" smtClean="0"/>
              <a:t>File transfer 2, transfers file chunks for 80% of the test. </a:t>
            </a:r>
          </a:p>
          <a:p>
            <a:pPr lvl="1"/>
            <a:r>
              <a:rPr lang="en-US" sz="2400" dirty="0" smtClean="0"/>
              <a:t>Web-browsing test, examines common web-browsing usage across a 60 second interval derived from the IMIX web studies of web-browsing habits</a:t>
            </a:r>
          </a:p>
          <a:p>
            <a:pPr lvl="1"/>
            <a:r>
              <a:rPr lang="en-US" sz="2400" dirty="0" smtClean="0"/>
              <a:t>Idle test, examines </a:t>
            </a:r>
            <a:r>
              <a:rPr lang="en-US" sz="2400" dirty="0"/>
              <a:t>power usages for 20 seconds during active no transfers or an idle state. 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39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Consumed</a:t>
            </a:r>
            <a:endParaRPr lang="en-US" dirty="0"/>
          </a:p>
        </p:txBody>
      </p:sp>
      <p:pic>
        <p:nvPicPr>
          <p:cNvPr id="5" name="Content Placeholder 4" descr="woot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2" b="5182"/>
          <a:stretch>
            <a:fillRect/>
          </a:stretch>
        </p:blipFill>
        <p:spPr>
          <a:xfrm>
            <a:off x="457200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006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Wi-Fi (CAM) vs. Proposed Network</a:t>
            </a:r>
            <a:endParaRPr lang="en-US" dirty="0"/>
          </a:p>
        </p:txBody>
      </p:sp>
      <p:pic>
        <p:nvPicPr>
          <p:cNvPr id="4" name="Content Placeholder 3" descr="energy_con.eps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b="4181"/>
          <a:stretch>
            <a:fillRect/>
          </a:stretch>
        </p:blipFill>
        <p:spPr>
          <a:xfrm>
            <a:off x="612648" y="16764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3630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909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7448" cy="4495800"/>
          </a:xfrm>
        </p:spPr>
        <p:txBody>
          <a:bodyPr/>
          <a:lstStyle/>
          <a:p>
            <a:r>
              <a:rPr lang="en-US" sz="2000" dirty="0"/>
              <a:t>The applications for multiprotocol systems are far ranging, from large scale communication networks, to household appliances and networks. The greatest advantage is the simplicity of the proposed concept.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prototype implementation achieved the following goals: 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Multi-protocol Networking Device: The system was able to utilize dual radio protocols to transmit data synchronously. </a:t>
            </a:r>
            <a:endParaRPr lang="en-US" sz="2000" dirty="0"/>
          </a:p>
          <a:p>
            <a:pPr lvl="1"/>
            <a:r>
              <a:rPr lang="en-US" sz="2000" dirty="0" smtClean="0"/>
              <a:t>Power </a:t>
            </a:r>
            <a:r>
              <a:rPr lang="en-US" sz="2000" dirty="0"/>
              <a:t>Efficiency: The system was able to considerably reduce the communications power consumed compared with a single protocol network. </a:t>
            </a:r>
            <a:endParaRPr lang="en-US" sz="2000" dirty="0" smtClean="0"/>
          </a:p>
          <a:p>
            <a:pPr lvl="1"/>
            <a:r>
              <a:rPr lang="en-US" sz="2000" dirty="0" smtClean="0"/>
              <a:t>Performance </a:t>
            </a:r>
            <a:r>
              <a:rPr lang="en-US" sz="2000" dirty="0"/>
              <a:t>Transparency: The multiprotocol network performed equally or greater than the a single protocol network as in terms of throughput. </a:t>
            </a:r>
            <a:endParaRPr lang="en-US" sz="2000" dirty="0"/>
          </a:p>
          <a:p>
            <a:pPr lvl="1"/>
            <a:r>
              <a:rPr lang="en-US" sz="2000" dirty="0" smtClean="0"/>
              <a:t>Commercially </a:t>
            </a:r>
            <a:r>
              <a:rPr lang="en-US" sz="2000" dirty="0"/>
              <a:t>Available Equipment: This project only utilized off the shelf part in both nodes of the network.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40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For More Information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752600"/>
            <a:ext cx="6781800" cy="437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Tw Cen MT" charset="0"/>
              </a:rPr>
              <a:t>Professor Alexander Wyglinski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Department of Electrical and Computer Engineering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Worcester Polytechnic Institute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Atwater Kent Laboratories, Room AK230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508-831-5061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alexw@ece.wpi.edu</a:t>
            </a:r>
          </a:p>
          <a:p>
            <a:pPr algn="ctr" eaLnBrk="1" hangingPunct="1">
              <a:buFontTx/>
              <a:buNone/>
            </a:pPr>
            <a:r>
              <a:rPr lang="en-US" sz="2400">
                <a:latin typeface="Tw Cen MT" charset="0"/>
              </a:rPr>
              <a:t>http://www.wireless.wpi.edu/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w Cen MT" charset="0"/>
            </a:endParaRP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Energy Crisis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Wireless Communications use 3% of world-wide energy.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Causes the same amount of C0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emissions as ¼ of the cars in the world.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Equivalent to annual output of 6,000 coal power plants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 descr="co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44366"/>
            <a:ext cx="3276600" cy="215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ear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456300" cy="24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3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6552" cy="990600"/>
          </a:xfrm>
        </p:spPr>
        <p:txBody>
          <a:bodyPr/>
          <a:lstStyle/>
          <a:p>
            <a:r>
              <a:rPr lang="en-US" dirty="0"/>
              <a:t>Consumers </a:t>
            </a:r>
            <a:r>
              <a:rPr lang="en-US" dirty="0" smtClean="0"/>
              <a:t>Demand Battery Life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1626856"/>
              </p:ext>
            </p:extLst>
          </p:nvPr>
        </p:nvGraphicFramePr>
        <p:xfrm>
          <a:off x="609600" y="1981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8E6A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000000"/>
                </a:solidFill>
              </a:rPr>
              <a:t>Smartphone power consumption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8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Consequently, given </a:t>
            </a:r>
            <a:r>
              <a:rPr lang="en-US" dirty="0" smtClean="0"/>
              <a:t>the </a:t>
            </a:r>
            <a:r>
              <a:rPr lang="en-US" dirty="0"/>
              <a:t>level of energy consumption and its associated impact on </a:t>
            </a:r>
            <a:r>
              <a:rPr lang="en-US" dirty="0" smtClean="0"/>
              <a:t>the </a:t>
            </a:r>
            <a:r>
              <a:rPr lang="en-US" dirty="0"/>
              <a:t>environment, coupled with </a:t>
            </a:r>
            <a:r>
              <a:rPr lang="en-US" dirty="0" smtClean="0"/>
              <a:t>comparatively slow </a:t>
            </a:r>
            <a:r>
              <a:rPr lang="en-US" dirty="0"/>
              <a:t>advances </a:t>
            </a:r>
            <a:r>
              <a:rPr lang="en-US" dirty="0" smtClean="0"/>
              <a:t>in </a:t>
            </a:r>
            <a:r>
              <a:rPr lang="en-US" dirty="0"/>
              <a:t>battery </a:t>
            </a:r>
            <a:r>
              <a:rPr lang="en-US" dirty="0" smtClean="0"/>
              <a:t>technology, </a:t>
            </a:r>
            <a:r>
              <a:rPr lang="en-US" dirty="0"/>
              <a:t>has made energy efficiency and power saving strategies an increasingly important design </a:t>
            </a:r>
            <a:r>
              <a:rPr lang="en-US" dirty="0" smtClean="0"/>
              <a:t>challenge </a:t>
            </a:r>
            <a:r>
              <a:rPr lang="en-US" dirty="0"/>
              <a:t>for modern wireless </a:t>
            </a:r>
            <a:r>
              <a:rPr lang="en-US" dirty="0" smtClean="0"/>
              <a:t>devices.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7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Presentation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w Cen MT" charset="0"/>
              </a:rPr>
              <a:t>Motivation</a:t>
            </a:r>
          </a:p>
          <a:p>
            <a:pPr eaLnBrk="1" hangingPunct="1"/>
            <a:r>
              <a:rPr lang="en-US" dirty="0">
                <a:latin typeface="Tw Cen MT" charset="0"/>
              </a:rPr>
              <a:t>Problem Statement</a:t>
            </a:r>
          </a:p>
          <a:p>
            <a:pPr eaLnBrk="1" hangingPunct="1"/>
            <a:r>
              <a:rPr lang="en-US" b="1" dirty="0">
                <a:latin typeface="Tw Cen MT" charset="0"/>
              </a:rPr>
              <a:t>Proposed Approach</a:t>
            </a:r>
          </a:p>
          <a:p>
            <a:pPr eaLnBrk="1" hangingPunct="1"/>
            <a:r>
              <a:rPr lang="en-US" dirty="0">
                <a:latin typeface="Tw Cen MT" charset="0"/>
              </a:rPr>
              <a:t>Experimental Results</a:t>
            </a:r>
          </a:p>
          <a:p>
            <a:pPr eaLnBrk="1" hangingPunct="1"/>
            <a:r>
              <a:rPr lang="en-US" dirty="0">
                <a:latin typeface="Tw Cen M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9903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Many mobile devices support several wireless protocols, such as Wi-Fi, Bluetooth, and 3G. </a:t>
            </a:r>
            <a:r>
              <a:rPr lang="en-US" sz="2400" dirty="0" smtClean="0"/>
              <a:t> Benefits can be gained through a  combination of such protocols for several goals including power savings</a:t>
            </a:r>
          </a:p>
          <a:p>
            <a:r>
              <a:rPr lang="en-US" sz="2400" dirty="0" smtClean="0"/>
              <a:t>By utilizing Wi-Fi and </a:t>
            </a:r>
            <a:r>
              <a:rPr lang="en-US" sz="2400" dirty="0" err="1" smtClean="0"/>
              <a:t>ZigBee</a:t>
            </a:r>
            <a:r>
              <a:rPr lang="en-US" sz="2400" dirty="0" smtClean="0"/>
              <a:t>, this research examined power saving, through the realization of the relatively minimal data utilization of mobile users</a:t>
            </a:r>
            <a:endParaRPr lang="en-US" sz="2400" dirty="0"/>
          </a:p>
        </p:txBody>
      </p:sp>
      <p:pic>
        <p:nvPicPr>
          <p:cNvPr id="4" name="Picture 3" descr="wif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73" y="4267200"/>
            <a:ext cx="1937227" cy="1219200"/>
          </a:xfrm>
          <a:prstGeom prst="rect">
            <a:avLst/>
          </a:prstGeom>
        </p:spPr>
      </p:pic>
      <p:pic>
        <p:nvPicPr>
          <p:cNvPr id="5" name="Picture 4" descr="zigb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15" y="4038600"/>
            <a:ext cx="15480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Diagram</a:t>
            </a:r>
            <a:endParaRPr lang="en-US" dirty="0"/>
          </a:p>
        </p:txBody>
      </p:sp>
      <p:pic>
        <p:nvPicPr>
          <p:cNvPr id="10" name="Content Placeholder 9" descr="concept_diagram.eps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47" b="-7847"/>
          <a:stretch>
            <a:fillRect/>
          </a:stretch>
        </p:blipFill>
        <p:spPr>
          <a:xfrm>
            <a:off x="1371600" y="1576625"/>
            <a:ext cx="6553199" cy="4519375"/>
          </a:xfrm>
        </p:spPr>
      </p:pic>
    </p:spTree>
    <p:extLst>
      <p:ext uri="{BB962C8B-B14F-4D97-AF65-F5344CB8AC3E}">
        <p14:creationId xmlns:p14="http://schemas.microsoft.com/office/powerpoint/2010/main" val="324409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758</Words>
  <Application>Microsoft Macintosh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Energy-Conscious Prototype for Enabling Multi-Protocol Wireless Communications </vt:lpstr>
      <vt:lpstr>Presentation Overview</vt:lpstr>
      <vt:lpstr>Global Energy Crisis</vt:lpstr>
      <vt:lpstr>Consumers Demand Battery Life</vt:lpstr>
      <vt:lpstr>Presentation Overview</vt:lpstr>
      <vt:lpstr>Problem Statement</vt:lpstr>
      <vt:lpstr>Presentation Overview</vt:lpstr>
      <vt:lpstr>Proposed Approach</vt:lpstr>
      <vt:lpstr>Concept Diagram</vt:lpstr>
      <vt:lpstr>Proposed Prototype</vt:lpstr>
      <vt:lpstr>Design Goals</vt:lpstr>
      <vt:lpstr>Switching Characteristics</vt:lpstr>
      <vt:lpstr>Physical Prototype</vt:lpstr>
      <vt:lpstr>Hardware Implementation</vt:lpstr>
      <vt:lpstr>Presentation Overview</vt:lpstr>
      <vt:lpstr>Experimental Results</vt:lpstr>
      <vt:lpstr>Energy Consumed</vt:lpstr>
      <vt:lpstr>Wi-Fi (CAM) vs. Proposed Network</vt:lpstr>
      <vt:lpstr>Presentation Overview</vt:lpstr>
      <vt:lpstr>Conclusion</vt:lpstr>
      <vt:lpstr>For More Information</vt:lpstr>
      <vt:lpstr>Thank You!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alexw</dc:creator>
  <cp:lastModifiedBy>Travis Collins</cp:lastModifiedBy>
  <cp:revision>336</cp:revision>
  <dcterms:created xsi:type="dcterms:W3CDTF">2011-01-04T02:52:46Z</dcterms:created>
  <dcterms:modified xsi:type="dcterms:W3CDTF">2012-05-07T04:54:36Z</dcterms:modified>
</cp:coreProperties>
</file>