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3"/>
    <p:sldId id="287" r:id="rId4"/>
    <p:sldId id="288" r:id="rId5"/>
    <p:sldId id="289" r:id="rId6"/>
    <p:sldId id="290" r:id="rId7"/>
    <p:sldId id="291" r:id="rId8"/>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26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115" d="100"/>
          <a:sy n="115" d="100"/>
        </p:scale>
        <p:origin x="12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9" name="Text Placeholder 5"/>
          <p:cNvSpPr>
            <a:spLocks noGrp="1"/>
          </p:cNvSpPr>
          <p:nvPr>
            <p:ph type="body" sz="quarter" idx="16" hasCustomPrompt="1"/>
          </p:nvPr>
        </p:nvSpPr>
        <p:spPr>
          <a:xfrm>
            <a:off x="7574642" y="1081456"/>
            <a:ext cx="3810001" cy="4075465"/>
          </a:xfrm>
        </p:spPr>
        <p:txBody>
          <a:bodyPr anchor="t"/>
          <a:lstStyle>
            <a:lvl1pPr marL="0" indent="0">
              <a:buFontTx/>
              <a:buNone/>
              <a:defRPr/>
            </a:lvl1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hasCustomPrompt="1"/>
          </p:nvPr>
        </p:nvSpPr>
        <p:spPr>
          <a:xfrm>
            <a:off x="6156000" y="2286000"/>
            <a:ext cx="4880300" cy="2295525"/>
          </a:xfrm>
        </p:spPr>
        <p:txBody>
          <a:bodyPr anchor="t"/>
          <a:lstStyle>
            <a:lvl1pPr marL="0" indent="0">
              <a:buFontTx/>
              <a:buNone/>
              <a:defRPr/>
            </a:lvl1pPr>
          </a:lstStyle>
          <a:p>
            <a:pPr lvl="0"/>
            <a:r>
              <a:rPr lang="zh-CN" altLang="en-US" smtClean="0"/>
              <a:t>编辑母版文本样式</a:t>
            </a:r>
            <a:endParaRPr lang="zh-CN" altLang="en-US" smtClean="0"/>
          </a:p>
        </p:txBody>
      </p:sp>
      <p:sp>
        <p:nvSpPr>
          <p:cNvPr id="2" name="Date Placeholder 1"/>
          <p:cNvSpPr>
            <a:spLocks noGrp="1"/>
          </p:cNvSpPr>
          <p:nvPr>
            <p:ph type="dt" sz="half" idx="10"/>
          </p:nvPr>
        </p:nvSpPr>
        <p:spPr/>
        <p:txBody>
          <a:bodyPr/>
          <a:lstStyle/>
          <a:p>
            <a:fld id="{FBF54567-0DE4-3F47-BF90-CB84690072F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810001" y="446089"/>
            <a:ext cx="6611540" cy="5414962"/>
          </a:xfrm>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818712" y="2222287"/>
            <a:ext cx="10554574" cy="363651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818712" y="2222287"/>
            <a:ext cx="5185873" cy="3638763"/>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187415" y="2222287"/>
            <a:ext cx="5194583" cy="3638764"/>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14729" y="2751138"/>
            <a:ext cx="5189856" cy="3109913"/>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187415" y="2751138"/>
            <a:ext cx="5194583" cy="3109913"/>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D0DF5E60-9974-AC48-9591-99C2BB44B7C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sym typeface="+mn-ea"/>
              </a:rPr>
              <a:t>攻击图生成和分析技术</a:t>
            </a:r>
            <a:endParaRPr lang="zh-CN" altLang="en-US" dirty="0"/>
          </a:p>
        </p:txBody>
      </p:sp>
      <p:sp>
        <p:nvSpPr>
          <p:cNvPr id="3" name="副标题 2"/>
          <p:cNvSpPr>
            <a:spLocks noGrp="1"/>
          </p:cNvSpPr>
          <p:nvPr>
            <p:ph type="subTitle" idx="1"/>
          </p:nvPr>
        </p:nvSpPr>
        <p:spPr/>
        <p:txBody>
          <a:bodyPr/>
          <a:lstStyle/>
          <a:p>
            <a:r>
              <a:rPr lang="zh-CN" altLang="en-US" dirty="0" smtClean="0"/>
              <a:t>邢亮 </a:t>
            </a:r>
            <a:r>
              <a:rPr lang="en-US" altLang="zh-CN" dirty="0" smtClean="0"/>
              <a:t>2016/11/24</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攻击图生成：状态枚举法</a:t>
            </a:r>
            <a:endParaRPr lang="zh-CN" altLang="en-US"/>
          </a:p>
        </p:txBody>
      </p:sp>
      <p:sp>
        <p:nvSpPr>
          <p:cNvPr id="5" name="内容占位符 4"/>
          <p:cNvSpPr>
            <a:spLocks noGrp="1"/>
          </p:cNvSpPr>
          <p:nvPr>
            <p:ph idx="1"/>
          </p:nvPr>
        </p:nvSpPr>
        <p:spPr>
          <a:xfrm>
            <a:off x="810457" y="2618527"/>
            <a:ext cx="10554574" cy="3636511"/>
          </a:xfrm>
        </p:spPr>
        <p:txBody>
          <a:bodyPr>
            <a:normAutofit fontScale="70000"/>
          </a:bodyPr>
          <a:p>
            <a:pPr lvl="0"/>
            <a:endParaRPr lang="zh-CN" altLang="en-US"/>
          </a:p>
          <a:p>
            <a:pPr lvl="0" algn="l"/>
            <a:r>
              <a:rPr lang="zh-CN" altLang="en-US" sz="2570"/>
              <a:t>模型检测法</a:t>
            </a:r>
            <a:endParaRPr lang="zh-CN" altLang="en-US" sz="2570"/>
          </a:p>
          <a:p>
            <a:pPr lvl="1" algn="l"/>
            <a:r>
              <a:rPr lang="zh-CN" altLang="en-US" sz="2285"/>
              <a:t>建立一个系统模型，包括</a:t>
            </a:r>
            <a:endParaRPr lang="zh-CN" altLang="en-US" sz="2285"/>
          </a:p>
          <a:p>
            <a:pPr lvl="2" algn="l"/>
            <a:r>
              <a:rPr lang="zh-CN" altLang="en-US" sz="2000"/>
              <a:t>主机信息，漏洞，连接方式</a:t>
            </a:r>
            <a:endParaRPr lang="zh-CN" altLang="en-US" sz="2000"/>
          </a:p>
          <a:p>
            <a:pPr lvl="2" algn="l"/>
            <a:r>
              <a:rPr lang="zh-CN" altLang="en-US" sz="2000"/>
              <a:t>攻击者当前视图</a:t>
            </a:r>
            <a:endParaRPr lang="zh-CN" altLang="en-US" sz="2000"/>
          </a:p>
          <a:p>
            <a:pPr lvl="2" algn="l"/>
            <a:r>
              <a:rPr lang="zh-CN" altLang="en-US" sz="2000"/>
              <a:t>模型状态改变的风险</a:t>
            </a:r>
            <a:endParaRPr lang="zh-CN" altLang="en-US"/>
          </a:p>
          <a:p>
            <a:pPr lvl="1"/>
            <a:r>
              <a:rPr lang="zh-CN" altLang="en-US" sz="2400"/>
              <a:t>模型的输入与刚刚的方法类似，</a:t>
            </a:r>
            <a:endParaRPr lang="zh-CN" altLang="en-US" sz="2400"/>
          </a:p>
          <a:p>
            <a:pPr lvl="2"/>
            <a:r>
              <a:rPr lang="zh-CN" altLang="en-US" sz="2000"/>
              <a:t>在描述主机间连接时需要考虑所有流量的过滤设备，如路由器、防火墙等。</a:t>
            </a:r>
            <a:endParaRPr lang="zh-CN" altLang="en-US" sz="2000"/>
          </a:p>
          <a:p>
            <a:pPr lvl="2"/>
            <a:r>
              <a:rPr lang="zh-CN" altLang="en-US" sz="2000"/>
              <a:t>攻击者视图与攻击者属性相同</a:t>
            </a:r>
            <a:endParaRPr lang="zh-CN" altLang="en-US" sz="2000"/>
          </a:p>
          <a:p>
            <a:pPr lvl="2"/>
            <a:r>
              <a:rPr lang="zh-CN" altLang="en-US" sz="2000"/>
              <a:t>模型该表风险与攻击模板类似</a:t>
            </a:r>
            <a:endParaRPr lang="zh-CN" altLang="en-US" sz="2000"/>
          </a:p>
          <a:p>
            <a:pPr lvl="2"/>
            <a:endParaRPr lang="zh-CN" altLang="en-US" sz="2000"/>
          </a:p>
          <a:p>
            <a:pPr lvl="0"/>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攻击图生成：状态枚举法</a:t>
            </a:r>
            <a:endParaRPr lang="zh-CN" altLang="en-US"/>
          </a:p>
        </p:txBody>
      </p:sp>
      <p:sp>
        <p:nvSpPr>
          <p:cNvPr id="5" name="内容占位符 4"/>
          <p:cNvSpPr>
            <a:spLocks noGrp="1"/>
          </p:cNvSpPr>
          <p:nvPr>
            <p:ph idx="1"/>
          </p:nvPr>
        </p:nvSpPr>
        <p:spPr/>
        <p:txBody>
          <a:bodyPr>
            <a:normAutofit/>
          </a:bodyPr>
          <a:p>
            <a:pPr lvl="0"/>
            <a:endParaRPr lang="zh-CN" altLang="en-US" sz="2000"/>
          </a:p>
          <a:p>
            <a:pPr lvl="0"/>
            <a:r>
              <a:rPr lang="zh-CN" altLang="en-US" sz="2000"/>
              <a:t>作者使用</a:t>
            </a:r>
            <a:r>
              <a:rPr lang="en-US" altLang="zh-CN" sz="2000"/>
              <a:t>SMV</a:t>
            </a:r>
            <a:r>
              <a:rPr lang="zh-CN" altLang="en-US" sz="2000"/>
              <a:t>模型检测工具。使用时间逻辑公式和模型检测器来检测系统模型是否满足公式。如果不是它会生成一个计数器来表示一个状态序列（从初始状态到属性不符合为止）</a:t>
            </a:r>
            <a:endParaRPr lang="zh-CN" altLang="en-US" sz="2000"/>
          </a:p>
          <a:p>
            <a:pPr lvl="0"/>
            <a:endParaRPr lang="zh-CN" altLang="en-US" sz="2000"/>
          </a:p>
          <a:p>
            <a:pPr lvl="0"/>
            <a:endParaRPr lang="zh-CN" altLang="en-US" sz="2000"/>
          </a:p>
          <a:p>
            <a:pPr lvl="0"/>
            <a:r>
              <a:rPr lang="zh-CN" altLang="en-US" sz="2000"/>
              <a:t>由于每个状态的变化对应一个执行漏洞，所以一个计数器示例产生一个攻击路径，它描述了攻击者从一个初始状态到最终获取的权限资源的路线图。所有这样的计数器会生成一个攻击图。</a:t>
            </a:r>
            <a:endParaRPr lang="zh-CN" altLang="en-US" sz="2000"/>
          </a:p>
          <a:p>
            <a:pPr lvl="2"/>
            <a:endParaRPr lang="zh-CN" altLang="en-US" sz="2000"/>
          </a:p>
          <a:p>
            <a:pPr lvl="0"/>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攻击图生成：状态枚举法</a:t>
            </a:r>
            <a:endParaRPr lang="zh-CN" altLang="en-US"/>
          </a:p>
        </p:txBody>
      </p:sp>
      <p:sp>
        <p:nvSpPr>
          <p:cNvPr id="5" name="内容占位符 4"/>
          <p:cNvSpPr>
            <a:spLocks noGrp="1"/>
          </p:cNvSpPr>
          <p:nvPr>
            <p:ph idx="1"/>
          </p:nvPr>
        </p:nvSpPr>
        <p:spPr/>
        <p:txBody>
          <a:bodyPr>
            <a:normAutofit fontScale="90000" lnSpcReduction="20000"/>
          </a:bodyPr>
          <a:p>
            <a:pPr lvl="0"/>
            <a:endParaRPr lang="zh-CN" altLang="en-US" sz="2000"/>
          </a:p>
          <a:p>
            <a:pPr lvl="0"/>
            <a:r>
              <a:rPr lang="en-US" altLang="zh-CN"/>
              <a:t>Sheyner </a:t>
            </a:r>
            <a:r>
              <a:rPr lang="zh-CN" altLang="en-US"/>
              <a:t>提出了一个使用</a:t>
            </a:r>
            <a:r>
              <a:rPr lang="en-US" altLang="zh-CN"/>
              <a:t>NuSMV</a:t>
            </a:r>
            <a:r>
              <a:rPr lang="zh-CN" altLang="en-US"/>
              <a:t>模型检测工具来自动生成攻击图。</a:t>
            </a:r>
            <a:endParaRPr lang="zh-CN" altLang="en-US"/>
          </a:p>
          <a:p>
            <a:pPr lvl="0"/>
            <a:r>
              <a:rPr lang="zh-CN" altLang="en-US"/>
              <a:t>网络模型的描述通过一个编译器将之翻译成模型检测器</a:t>
            </a:r>
            <a:r>
              <a:rPr lang="en-US" altLang="zh-CN"/>
              <a:t>NuSMV</a:t>
            </a:r>
            <a:r>
              <a:rPr lang="zh-CN" altLang="en-US"/>
              <a:t>的输出语言。</a:t>
            </a:r>
            <a:endParaRPr lang="zh-CN" altLang="en-US"/>
          </a:p>
          <a:p>
            <a:pPr lvl="0"/>
            <a:r>
              <a:rPr lang="zh-CN" altLang="en-US"/>
              <a:t>这个模型本质上是一个有限标签转换系统。每个状态都被一个公式所标注。</a:t>
            </a:r>
            <a:endParaRPr lang="zh-CN" altLang="en-US"/>
          </a:p>
          <a:p>
            <a:pPr lvl="0"/>
            <a:r>
              <a:rPr lang="zh-CN" altLang="en-US"/>
              <a:t>这个网络模型包括：</a:t>
            </a:r>
            <a:endParaRPr lang="zh-CN" altLang="en-US"/>
          </a:p>
          <a:p>
            <a:pPr lvl="1"/>
            <a:r>
              <a:rPr lang="zh-CN" altLang="en-US"/>
              <a:t>主机连接信息表示为一个三元关系</a:t>
            </a:r>
            <a:r>
              <a:rPr lang="en-US" altLang="zh-CN"/>
              <a:t>R(H1</a:t>
            </a:r>
            <a:r>
              <a:rPr lang="zh-CN" altLang="en-US"/>
              <a:t>、</a:t>
            </a:r>
            <a:r>
              <a:rPr lang="en-US" altLang="zh-CN"/>
              <a:t>H2</a:t>
            </a:r>
            <a:r>
              <a:rPr lang="zh-CN" altLang="en-US"/>
              <a:t>、</a:t>
            </a:r>
            <a:r>
              <a:rPr lang="en-US" altLang="zh-CN"/>
              <a:t>P</a:t>
            </a:r>
            <a:r>
              <a:rPr lang="zh-CN" altLang="en-US"/>
              <a:t>）表示主机</a:t>
            </a:r>
            <a:r>
              <a:rPr lang="en-US" altLang="zh-CN"/>
              <a:t>H1</a:t>
            </a:r>
            <a:r>
              <a:rPr lang="zh-CN" altLang="en-US"/>
              <a:t>通过端口</a:t>
            </a:r>
            <a:r>
              <a:rPr lang="en-US" altLang="zh-CN"/>
              <a:t>P</a:t>
            </a:r>
            <a:r>
              <a:rPr lang="zh-CN" altLang="en-US"/>
              <a:t>可以到达主机</a:t>
            </a:r>
            <a:r>
              <a:rPr lang="en-US" altLang="zh-CN"/>
              <a:t>H2</a:t>
            </a:r>
            <a:endParaRPr lang="en-US" altLang="zh-CN"/>
          </a:p>
          <a:p>
            <a:pPr lvl="1"/>
            <a:r>
              <a:rPr lang="zh-CN" altLang="en-US"/>
              <a:t>信任关系</a:t>
            </a:r>
            <a:r>
              <a:rPr lang="en-US" altLang="zh-CN"/>
              <a:t>TR(H1, H2)</a:t>
            </a:r>
            <a:r>
              <a:rPr lang="zh-CN" altLang="en-US"/>
              <a:t>表示主机</a:t>
            </a:r>
            <a:r>
              <a:rPr lang="en-US" altLang="zh-CN"/>
              <a:t>H2</a:t>
            </a:r>
            <a:r>
              <a:rPr lang="zh-CN" altLang="en-US"/>
              <a:t>的用户可以无密码登录到</a:t>
            </a:r>
            <a:r>
              <a:rPr lang="en-US" altLang="zh-CN"/>
              <a:t>H1</a:t>
            </a:r>
            <a:endParaRPr lang="en-US" altLang="zh-CN"/>
          </a:p>
          <a:p>
            <a:pPr lvl="1"/>
            <a:r>
              <a:rPr lang="zh-CN" altLang="en-US"/>
              <a:t>主机的权限级别</a:t>
            </a:r>
            <a:r>
              <a:rPr lang="en-US" altLang="zh-CN"/>
              <a:t>(root/user/none)</a:t>
            </a:r>
            <a:endParaRPr lang="en-US" altLang="zh-CN"/>
          </a:p>
          <a:p>
            <a:pPr lvl="1"/>
            <a:r>
              <a:rPr lang="zh-CN" altLang="en-US"/>
              <a:t>入侵检测系统</a:t>
            </a:r>
            <a:r>
              <a:rPr lang="en-US" altLang="zh-CN"/>
              <a:t>IDS(H1, H2, a) = {s, d, b}</a:t>
            </a:r>
            <a:r>
              <a:rPr lang="zh-CN" altLang="en-US"/>
              <a:t>表示从主机</a:t>
            </a:r>
            <a:r>
              <a:rPr lang="en-US" altLang="zh-CN"/>
              <a:t>H1</a:t>
            </a:r>
            <a:r>
              <a:rPr lang="zh-CN" altLang="en-US"/>
              <a:t>攻击</a:t>
            </a:r>
            <a:r>
              <a:rPr lang="en-US" altLang="zh-CN"/>
              <a:t>H2</a:t>
            </a:r>
            <a:r>
              <a:rPr lang="zh-CN" altLang="en-US"/>
              <a:t>是一个可见、隐匿、或二者皆有的</a:t>
            </a:r>
            <a:r>
              <a:rPr lang="en-US" altLang="zh-CN"/>
              <a:t>IDS</a:t>
            </a:r>
            <a:r>
              <a:rPr lang="zh-CN" altLang="en-US"/>
              <a:t>传感器。</a:t>
            </a:r>
            <a:endParaRPr lang="zh-CN" altLang="en-US"/>
          </a:p>
          <a:p>
            <a:pPr marL="457200" lvl="1" indent="0">
              <a:buNone/>
            </a:pP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攻击图生成：状态枚举法</a:t>
            </a:r>
            <a:endParaRPr lang="zh-CN" altLang="en-US"/>
          </a:p>
        </p:txBody>
      </p:sp>
      <p:sp>
        <p:nvSpPr>
          <p:cNvPr id="5" name="内容占位符 4"/>
          <p:cNvSpPr>
            <a:spLocks noGrp="1"/>
          </p:cNvSpPr>
          <p:nvPr>
            <p:ph idx="1"/>
          </p:nvPr>
        </p:nvSpPr>
        <p:spPr/>
        <p:txBody>
          <a:bodyPr>
            <a:normAutofit lnSpcReduction="20000"/>
          </a:bodyPr>
          <a:p>
            <a:pPr lvl="0"/>
            <a:endParaRPr lang="zh-CN" altLang="en-US" sz="2000"/>
          </a:p>
          <a:p>
            <a:pPr lvl="0" algn="l"/>
            <a:r>
              <a:rPr lang="zh-CN" altLang="en-US" sz="1800"/>
              <a:t>每个原子攻击被定义为规则，它具有四个组成部分：</a:t>
            </a:r>
            <a:endParaRPr lang="zh-CN" altLang="en-US" sz="1800"/>
          </a:p>
          <a:p>
            <a:pPr lvl="1" algn="l"/>
            <a:r>
              <a:rPr lang="zh-CN" altLang="en-US" sz="1600"/>
              <a:t>入侵及网络的前驱</a:t>
            </a:r>
            <a:endParaRPr lang="zh-CN" altLang="en-US" sz="1600"/>
          </a:p>
          <a:p>
            <a:pPr lvl="1" algn="l"/>
            <a:r>
              <a:rPr lang="zh-CN" altLang="en-US" sz="1600"/>
              <a:t>入侵及网络的影响</a:t>
            </a:r>
            <a:endParaRPr lang="zh-CN" altLang="en-US" sz="1300"/>
          </a:p>
          <a:p>
            <a:pPr lvl="0"/>
            <a:r>
              <a:rPr lang="zh-CN" altLang="en-US"/>
              <a:t>系统的安全属性通过一个计算逻辑树（</a:t>
            </a:r>
            <a:r>
              <a:rPr lang="en-US" altLang="zh-CN"/>
              <a:t>CTL)</a:t>
            </a:r>
            <a:r>
              <a:rPr lang="zh-CN" altLang="en-US"/>
              <a:t>来指定</a:t>
            </a:r>
            <a:endParaRPr lang="zh-CN" altLang="en-US"/>
          </a:p>
          <a:p>
            <a:pPr lvl="0"/>
            <a:r>
              <a:rPr lang="zh-CN" altLang="en-US"/>
              <a:t>如果一个安全属性没有被满足，</a:t>
            </a:r>
            <a:r>
              <a:rPr lang="en-US" altLang="zh-CN"/>
              <a:t>NuSMV</a:t>
            </a:r>
            <a:r>
              <a:rPr lang="zh-CN" altLang="en-US"/>
              <a:t>模型检测器会生成所有可能的计数器示例，而</a:t>
            </a:r>
            <a:r>
              <a:rPr lang="en-US" altLang="zh-CN"/>
              <a:t>Richey</a:t>
            </a:r>
            <a:r>
              <a:rPr lang="zh-CN" altLang="en-US"/>
              <a:t>和</a:t>
            </a:r>
            <a:r>
              <a:rPr lang="en-US" altLang="zh-CN"/>
              <a:t>Ammann</a:t>
            </a:r>
            <a:r>
              <a:rPr lang="zh-CN" altLang="en-US"/>
              <a:t>只生成了一种。</a:t>
            </a:r>
            <a:endParaRPr lang="zh-CN" altLang="en-US"/>
          </a:p>
          <a:p>
            <a:pPr lvl="0"/>
            <a:r>
              <a:rPr lang="zh-CN" altLang="en-US"/>
              <a:t>他们将得到的图成为场景图。与状态枚举图相比，场景图更为通用可以模拟良性和恶性的系统事件。</a:t>
            </a:r>
            <a:endParaRPr lang="zh-CN" altLang="en-US"/>
          </a:p>
          <a:p>
            <a:pPr lvl="0"/>
            <a:r>
              <a:rPr lang="en-US" altLang="zh-CN"/>
              <a:t>sheyner </a:t>
            </a:r>
            <a:r>
              <a:rPr lang="zh-CN" altLang="en-US"/>
              <a:t>提出了增强场景图的观点，除了安全需求还增加了活性的需求。他使用了既支持有限和无限执行的系统模型</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攻击图生成：状态枚举法</a:t>
            </a:r>
            <a:endParaRPr lang="zh-CN" altLang="en-US"/>
          </a:p>
        </p:txBody>
      </p:sp>
      <p:sp>
        <p:nvSpPr>
          <p:cNvPr id="5" name="内容占位符 4"/>
          <p:cNvSpPr>
            <a:spLocks noGrp="1"/>
          </p:cNvSpPr>
          <p:nvPr>
            <p:ph idx="1"/>
          </p:nvPr>
        </p:nvSpPr>
        <p:spPr/>
        <p:txBody>
          <a:bodyPr>
            <a:normAutofit lnSpcReduction="10000"/>
          </a:bodyPr>
          <a:p>
            <a:pPr lvl="0"/>
            <a:endParaRPr lang="zh-CN" altLang="en-US" sz="2000"/>
          </a:p>
          <a:p>
            <a:pPr lvl="0"/>
            <a:r>
              <a:rPr lang="zh-CN" altLang="en-US"/>
              <a:t>基于模型检测的攻击图生成技术的性能依赖于模型检查器的效率。它适合处理大规模的状态空间。</a:t>
            </a:r>
            <a:endParaRPr lang="zh-CN" altLang="en-US"/>
          </a:p>
          <a:p>
            <a:pPr lvl="0"/>
            <a:r>
              <a:rPr lang="zh-CN" altLang="en-US"/>
              <a:t>这些技术将网络状态信息进行编码，随着网络大小，原子攻击和漏洞数量的提升，产生了更大规模的状态变量。</a:t>
            </a:r>
            <a:endParaRPr lang="zh-CN" altLang="en-US"/>
          </a:p>
          <a:p>
            <a:pPr lvl="0"/>
            <a:r>
              <a:rPr lang="zh-CN" altLang="en-US"/>
              <a:t>即便是中等规模的网络，这种方法也面临着指数状态空间的问题</a:t>
            </a:r>
            <a:r>
              <a:rPr lang="en-US" altLang="zh-CN"/>
              <a:t>Sheyner</a:t>
            </a:r>
            <a:r>
              <a:rPr lang="zh-CN" altLang="en-US"/>
              <a:t>的论文给出了对这个问题的一些实验数据：</a:t>
            </a:r>
            <a:endParaRPr lang="zh-CN" altLang="en-US"/>
          </a:p>
          <a:p>
            <a:pPr lvl="1"/>
            <a:r>
              <a:rPr lang="zh-CN" altLang="en-US"/>
              <a:t>对于带有</a:t>
            </a:r>
            <a:r>
              <a:rPr lang="en-US" altLang="zh-CN"/>
              <a:t>4</a:t>
            </a:r>
            <a:r>
              <a:rPr lang="zh-CN" altLang="en-US"/>
              <a:t>个原子攻击的</a:t>
            </a:r>
            <a:r>
              <a:rPr lang="en-US" altLang="zh-CN"/>
              <a:t>2</a:t>
            </a:r>
            <a:r>
              <a:rPr lang="zh-CN" altLang="en-US"/>
              <a:t>个主机，模型有</a:t>
            </a:r>
            <a:r>
              <a:rPr lang="en-US" altLang="zh-CN"/>
              <a:t>91bit</a:t>
            </a:r>
            <a:r>
              <a:rPr lang="zh-CN" altLang="en-US"/>
              <a:t>的状态信息和</a:t>
            </a:r>
            <a:r>
              <a:rPr lang="en-US" altLang="zh-CN"/>
              <a:t>110</a:t>
            </a:r>
            <a:r>
              <a:rPr lang="zh-CN" altLang="en-US"/>
              <a:t>个可达状态</a:t>
            </a:r>
            <a:endParaRPr lang="zh-CN" altLang="en-US"/>
          </a:p>
          <a:p>
            <a:pPr lvl="1"/>
            <a:r>
              <a:rPr lang="zh-CN" altLang="en-US"/>
              <a:t>对于带有</a:t>
            </a:r>
            <a:r>
              <a:rPr lang="en-US" altLang="zh-CN"/>
              <a:t>8</a:t>
            </a:r>
            <a:r>
              <a:rPr lang="zh-CN" altLang="en-US"/>
              <a:t>个原子攻击的</a:t>
            </a:r>
            <a:r>
              <a:rPr lang="en-US" altLang="zh-CN"/>
              <a:t>4</a:t>
            </a:r>
            <a:r>
              <a:rPr lang="zh-CN" altLang="en-US"/>
              <a:t>个主机，模型会产生</a:t>
            </a:r>
            <a:r>
              <a:rPr lang="en-US" altLang="zh-CN"/>
              <a:t>229</a:t>
            </a:r>
            <a:r>
              <a:rPr lang="zh-CN" altLang="en-US"/>
              <a:t>位状态信息和</a:t>
            </a:r>
            <a:r>
              <a:rPr lang="en-US" altLang="zh-CN"/>
              <a:t>6190</a:t>
            </a:r>
            <a:r>
              <a:rPr lang="zh-CN" altLang="en-US"/>
              <a:t>个可达状态。最终的攻击图有</a:t>
            </a:r>
            <a:r>
              <a:rPr lang="en-US" altLang="zh-CN"/>
              <a:t>5948</a:t>
            </a:r>
            <a:r>
              <a:rPr lang="zh-CN" altLang="en-US"/>
              <a:t>个节点和</a:t>
            </a:r>
            <a:r>
              <a:rPr lang="en-US" altLang="zh-CN"/>
              <a:t>68364</a:t>
            </a:r>
            <a:r>
              <a:rPr lang="zh-CN" altLang="en-US"/>
              <a:t>个，需要</a:t>
            </a:r>
            <a:r>
              <a:rPr lang="en-US" altLang="zh-CN"/>
              <a:t>2</a:t>
            </a:r>
            <a:r>
              <a:rPr lang="zh-CN" altLang="en-US"/>
              <a:t>个小时生成。</a:t>
            </a:r>
            <a:endParaRPr lang="zh-CN" altLang="en-US"/>
          </a:p>
          <a:p>
            <a:pPr lvl="0"/>
            <a:endParaRPr lang="zh-CN" altLang="en-US"/>
          </a:p>
          <a:p>
            <a:pPr lvl="1"/>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攻击图生成：拓扑漏洞分析</a:t>
            </a:r>
            <a:r>
              <a:rPr lang="en-US" altLang="zh-CN"/>
              <a:t>TVA</a:t>
            </a:r>
            <a:endParaRPr lang="en-US" altLang="zh-CN"/>
          </a:p>
        </p:txBody>
      </p:sp>
      <p:sp>
        <p:nvSpPr>
          <p:cNvPr id="5" name="内容占位符 4"/>
          <p:cNvSpPr>
            <a:spLocks noGrp="1"/>
          </p:cNvSpPr>
          <p:nvPr>
            <p:ph idx="1"/>
          </p:nvPr>
        </p:nvSpPr>
        <p:spPr/>
        <p:txBody>
          <a:bodyPr>
            <a:normAutofit fontScale="60000"/>
          </a:bodyPr>
          <a:p>
            <a:pPr lvl="0"/>
            <a:endParaRPr lang="zh-CN" altLang="en-US" sz="2000"/>
          </a:p>
          <a:p>
            <a:pPr lvl="0"/>
            <a:r>
              <a:rPr lang="zh-CN" altLang="en-US"/>
              <a:t>较早的攻击图生成算法具有可扩展性的问题。即状态枚举图或场景图需要完全指数的状态空间。</a:t>
            </a:r>
            <a:endParaRPr lang="zh-CN" altLang="en-US"/>
          </a:p>
          <a:p>
            <a:pPr lvl="0"/>
            <a:r>
              <a:rPr lang="en-US" altLang="zh-CN"/>
              <a:t>Ammann1 </a:t>
            </a:r>
            <a:r>
              <a:rPr lang="zh-CN" altLang="en-US"/>
              <a:t>提出了一些对攻击者的行为单调性假设，这成为了解决这一问题的关键性要素。</a:t>
            </a:r>
            <a:endParaRPr lang="zh-CN" altLang="en-US"/>
          </a:p>
          <a:p>
            <a:pPr lvl="1"/>
            <a:r>
              <a:rPr lang="zh-CN" altLang="en-US" sz="2400"/>
              <a:t>假设：攻击的前驱不会是另一个成功攻击无效化。</a:t>
            </a:r>
            <a:endParaRPr lang="zh-CN" altLang="en-US" sz="2400"/>
          </a:p>
          <a:p>
            <a:pPr lvl="1"/>
            <a:r>
              <a:rPr lang="zh-CN" altLang="en-US" sz="2400"/>
              <a:t>缺点：虽然在一些场景中这并不成立（如缓冲区溢出攻击使服务中止）</a:t>
            </a:r>
            <a:endParaRPr lang="zh-CN" altLang="en-US" sz="2400"/>
          </a:p>
          <a:p>
            <a:pPr lvl="1"/>
            <a:r>
              <a:rPr lang="zh-CN" altLang="en-US" sz="2400"/>
              <a:t>优点：这个假设还是有助于将指数复杂度降低到多项式复杂度</a:t>
            </a:r>
            <a:endParaRPr lang="zh-CN" altLang="en-US" sz="2400"/>
          </a:p>
          <a:p>
            <a:pPr lvl="0"/>
            <a:r>
              <a:rPr lang="zh-CN" altLang="en-US"/>
              <a:t>在这个假设前提下，枚举了所有可能的漏洞利用序列形成了漏洞利用依赖图。</a:t>
            </a:r>
            <a:endParaRPr lang="zh-CN" altLang="en-US"/>
          </a:p>
          <a:p>
            <a:pPr lvl="1"/>
            <a:r>
              <a:rPr lang="zh-CN" altLang="en-US" sz="2400"/>
              <a:t>节点数：最坏的情况下，节点的数量是漏洞利用数的平方级</a:t>
            </a:r>
            <a:endParaRPr lang="zh-CN" altLang="en-US" sz="2400"/>
          </a:p>
          <a:p>
            <a:pPr lvl="1"/>
            <a:r>
              <a:rPr lang="zh-CN" altLang="en-US" sz="2400"/>
              <a:t>特点：在漏洞利用依赖图中，每个漏洞利用行为及依赖只会出现一次，每个独立的漏洞利用行为间不存在边</a:t>
            </a:r>
            <a:endParaRPr lang="zh-CN" altLang="en-US" sz="2400"/>
          </a:p>
          <a:p>
            <a:pPr lvl="1"/>
            <a:r>
              <a:rPr lang="zh-CN" altLang="en-US" sz="2400"/>
              <a:t>对比：相比于状态枚举图，漏洞利用行为间也会有边，即使他们不存在依赖。单一的攻击路径在状态枚举图中可能出现超过一次</a:t>
            </a:r>
            <a:endParaRPr lang="zh-CN" altLang="en-US" sz="2400"/>
          </a:p>
          <a:p>
            <a:pPr lvl="1"/>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攻击图生成：拓扑漏洞分析</a:t>
            </a:r>
            <a:r>
              <a:rPr lang="en-US" altLang="zh-CN"/>
              <a:t>TVA</a:t>
            </a:r>
            <a:endParaRPr lang="en-US" altLang="zh-CN"/>
          </a:p>
        </p:txBody>
      </p:sp>
      <p:sp>
        <p:nvSpPr>
          <p:cNvPr id="5" name="内容占位符 4"/>
          <p:cNvSpPr>
            <a:spLocks noGrp="1"/>
          </p:cNvSpPr>
          <p:nvPr>
            <p:ph idx="1"/>
          </p:nvPr>
        </p:nvSpPr>
        <p:spPr/>
        <p:txBody>
          <a:bodyPr>
            <a:normAutofit fontScale="70000"/>
          </a:bodyPr>
          <a:p>
            <a:pPr lvl="0"/>
            <a:endParaRPr lang="zh-CN" altLang="en-US" sz="2000"/>
          </a:p>
          <a:p>
            <a:pPr lvl="0"/>
            <a:r>
              <a:rPr lang="zh-CN"/>
              <a:t>拓扑漏洞分析采用拓扑方法来分析网络漏洞。它考虑一组攻击者模型利用网络上的漏洞，然后找出不同的漏洞利用序列和攻击路径</a:t>
            </a:r>
            <a:endParaRPr lang="zh-CN"/>
          </a:p>
          <a:p>
            <a:pPr lvl="0"/>
            <a:r>
              <a:rPr lang="en-US" altLang="zh-CN"/>
              <a:t>TVA</a:t>
            </a:r>
            <a:r>
              <a:rPr lang="zh-CN" altLang="en-US"/>
              <a:t>的攻击图生成引擎使用了</a:t>
            </a:r>
            <a:r>
              <a:rPr lang="en-US" altLang="zh-CN"/>
              <a:t>Ammann</a:t>
            </a:r>
            <a:r>
              <a:rPr lang="zh-CN" altLang="en-US"/>
              <a:t>提出的算法，它具有</a:t>
            </a:r>
            <a:r>
              <a:rPr lang="en-US" altLang="zh-CN"/>
              <a:t>O(N^6)</a:t>
            </a:r>
            <a:r>
              <a:rPr lang="zh-CN" altLang="en-US"/>
              <a:t>的时间复杂度</a:t>
            </a:r>
            <a:r>
              <a:rPr lang="en-US" altLang="zh-CN"/>
              <a:t>,</a:t>
            </a:r>
            <a:r>
              <a:rPr lang="zh-CN" altLang="en-US"/>
              <a:t>后来作者又写了另一篇文章将算法的时间复杂度优化为</a:t>
            </a:r>
            <a:r>
              <a:rPr lang="en-US" altLang="zh-CN"/>
              <a:t>O(N^3)</a:t>
            </a:r>
            <a:endParaRPr lang="en-US" altLang="zh-CN"/>
          </a:p>
          <a:p>
            <a:pPr lvl="0"/>
            <a:r>
              <a:rPr lang="en-US" altLang="zh-CN" sz="2800">
                <a:sym typeface="+mn-ea"/>
              </a:rPr>
              <a:t>TVA</a:t>
            </a:r>
            <a:r>
              <a:rPr lang="zh-CN" altLang="en-US" sz="2800">
                <a:sym typeface="+mn-ea"/>
              </a:rPr>
              <a:t>攻击图模型使用两种类型的节点</a:t>
            </a:r>
            <a:endParaRPr lang="zh-CN" altLang="en-US" sz="2800"/>
          </a:p>
          <a:p>
            <a:pPr lvl="1"/>
            <a:r>
              <a:rPr lang="zh-CN" altLang="en-US" sz="2800">
                <a:sym typeface="+mn-ea"/>
              </a:rPr>
              <a:t>漏洞利用节点：代表利用某些漏洞进行攻击，通过一个前置和后置条件进行定义。</a:t>
            </a:r>
            <a:endParaRPr lang="zh-CN" altLang="en-US" sz="2800"/>
          </a:p>
          <a:p>
            <a:pPr lvl="1"/>
            <a:r>
              <a:rPr lang="zh-CN" altLang="en-US" sz="2800">
                <a:sym typeface="+mn-ea"/>
              </a:rPr>
              <a:t>安全状态节点：攻击的前置和后置条件</a:t>
            </a:r>
            <a:endParaRPr lang="zh-CN" altLang="en-US" sz="2800"/>
          </a:p>
          <a:p>
            <a:pPr lvl="1"/>
            <a:r>
              <a:rPr lang="zh-CN" altLang="en-US" sz="2800">
                <a:sym typeface="+mn-ea"/>
              </a:rPr>
              <a:t>从安全状态节点到漏洞利用节点的有向边表示一个攻击的前置条件。</a:t>
            </a:r>
            <a:endParaRPr lang="zh-CN" altLang="en-US" sz="2800">
              <a:sym typeface="+mn-ea"/>
            </a:endParaRPr>
          </a:p>
          <a:p>
            <a:pPr lvl="1"/>
            <a:r>
              <a:rPr lang="zh-CN" altLang="en-US" sz="2800">
                <a:sym typeface="+mn-ea"/>
              </a:rPr>
              <a:t>从漏洞利用节点到一个安全状态节点的有向边代表一个攻击的后置条件。</a:t>
            </a:r>
            <a:endParaRPr lang="zh-CN" altLang="en-US" sz="2800"/>
          </a:p>
          <a:p>
            <a:pPr lvl="1"/>
            <a:r>
              <a:rPr lang="zh-CN" altLang="en-US" sz="2800">
                <a:sym typeface="+mn-ea"/>
              </a:rPr>
              <a:t>优点：与使用主机作为节点，这种方式减少了计算的复杂度</a:t>
            </a:r>
            <a:endParaRPr lang="zh-CN" altLang="en-US" sz="2800"/>
          </a:p>
          <a:p>
            <a:pPr lvl="1"/>
            <a:r>
              <a:rPr lang="zh-CN" altLang="en-US" sz="2800">
                <a:sym typeface="+mn-ea"/>
              </a:rPr>
              <a:t>但它需要一些低层面的攻击细节信息</a:t>
            </a:r>
            <a:endParaRPr 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攻击图生成：拓扑漏洞分析</a:t>
            </a:r>
            <a:r>
              <a:rPr lang="en-US" altLang="zh-CN"/>
              <a:t>TVA</a:t>
            </a:r>
            <a:endParaRPr lang="en-US" altLang="zh-CN"/>
          </a:p>
        </p:txBody>
      </p:sp>
      <p:sp>
        <p:nvSpPr>
          <p:cNvPr id="5" name="内容占位符 4"/>
          <p:cNvSpPr>
            <a:spLocks noGrp="1"/>
          </p:cNvSpPr>
          <p:nvPr>
            <p:ph idx="1"/>
          </p:nvPr>
        </p:nvSpPr>
        <p:spPr>
          <a:xfrm>
            <a:off x="810260" y="3029585"/>
            <a:ext cx="6680200" cy="4351655"/>
          </a:xfrm>
        </p:spPr>
        <p:txBody>
          <a:bodyPr>
            <a:normAutofit/>
          </a:bodyPr>
          <a:p>
            <a:pPr lvl="0"/>
            <a:r>
              <a:rPr lang="zh-CN" altLang="en-US" sz="2000"/>
              <a:t>在漏洞利用依赖图中</a:t>
            </a:r>
            <a:endParaRPr lang="zh-CN" altLang="en-US" sz="2000"/>
          </a:p>
          <a:p>
            <a:pPr lvl="1"/>
            <a:r>
              <a:rPr lang="zh-CN" altLang="en-US" sz="1710"/>
              <a:t>椭圆代表漏洞利用行为，会被标记好缺陷。</a:t>
            </a:r>
            <a:endParaRPr lang="zh-CN" altLang="en-US" sz="1710"/>
          </a:p>
          <a:p>
            <a:pPr lvl="1"/>
            <a:r>
              <a:rPr lang="zh-CN" altLang="en-US" sz="1710"/>
              <a:t>其他节点代表网络状况或攻击者的能力</a:t>
            </a:r>
            <a:endParaRPr lang="zh-CN" altLang="en-US" sz="1710"/>
          </a:p>
          <a:p>
            <a:pPr lvl="1"/>
            <a:r>
              <a:rPr lang="en-US" altLang="zh-CN" sz="1710"/>
              <a:t>http(H0, H1)</a:t>
            </a:r>
            <a:r>
              <a:rPr lang="zh-CN" altLang="en-US" sz="1710"/>
              <a:t>代表</a:t>
            </a:r>
            <a:r>
              <a:rPr lang="en-US" altLang="zh-CN" sz="1710"/>
              <a:t>H1</a:t>
            </a:r>
            <a:r>
              <a:rPr lang="zh-CN" altLang="en-US" sz="1710"/>
              <a:t>通过</a:t>
            </a:r>
            <a:r>
              <a:rPr lang="en-US" altLang="zh-CN" sz="1710"/>
              <a:t>HTTP</a:t>
            </a:r>
            <a:r>
              <a:rPr lang="zh-CN" altLang="en-US" sz="1710"/>
              <a:t>可达</a:t>
            </a:r>
            <a:r>
              <a:rPr lang="en-US" altLang="zh-CN" sz="1710"/>
              <a:t>H0</a:t>
            </a:r>
            <a:endParaRPr lang="en-US" altLang="zh-CN" sz="1710"/>
          </a:p>
          <a:p>
            <a:pPr lvl="1"/>
            <a:r>
              <a:rPr lang="zh-CN" altLang="en-US" sz="1710"/>
              <a:t>有向边的入和出代表前置和后置条件</a:t>
            </a:r>
            <a:endParaRPr lang="zh-CN" altLang="en-US" sz="1710"/>
          </a:p>
          <a:p>
            <a:pPr lvl="1"/>
            <a:r>
              <a:rPr lang="zh-CN" altLang="en-US" sz="1710"/>
              <a:t>例如：</a:t>
            </a:r>
            <a:r>
              <a:rPr lang="en-US" altLang="zh-CN" sz="1710"/>
              <a:t>H1</a:t>
            </a:r>
            <a:r>
              <a:rPr lang="zh-CN" altLang="en-US" sz="1710"/>
              <a:t>到</a:t>
            </a:r>
            <a:r>
              <a:rPr lang="en-US" altLang="zh-CN" sz="1710"/>
              <a:t>H3</a:t>
            </a:r>
            <a:r>
              <a:rPr lang="zh-CN" altLang="en-US" sz="1710"/>
              <a:t>有一个</a:t>
            </a:r>
            <a:r>
              <a:rPr lang="en-US" altLang="zh-CN" sz="1710"/>
              <a:t>mysql</a:t>
            </a:r>
            <a:r>
              <a:rPr lang="zh-CN" altLang="en-US" sz="1710"/>
              <a:t>的漏洞加上攻击者有用户</a:t>
            </a:r>
            <a:r>
              <a:rPr lang="en-US" altLang="zh-CN" sz="1710"/>
              <a:t>H1</a:t>
            </a:r>
            <a:r>
              <a:rPr lang="zh-CN" altLang="en-US" sz="1710"/>
              <a:t>身份可以生成</a:t>
            </a:r>
            <a:r>
              <a:rPr lang="en-US" altLang="zh-CN" sz="1710"/>
              <a:t>V3(H1, H3)</a:t>
            </a:r>
            <a:r>
              <a:rPr lang="zh-CN" altLang="en-US" sz="1710"/>
              <a:t>这个漏洞利用行为，并生成一个后续条件</a:t>
            </a:r>
            <a:r>
              <a:rPr lang="en-US" altLang="zh-CN" sz="1710"/>
              <a:t>user(H3)</a:t>
            </a:r>
            <a:endParaRPr lang="en-US" altLang="zh-CN" sz="1710"/>
          </a:p>
          <a:p>
            <a:pPr lvl="1"/>
            <a:r>
              <a:rPr lang="zh-CN" altLang="en-US" sz="1710"/>
              <a:t>这幅图优雅的列举了不同的攻击路径。</a:t>
            </a:r>
            <a:endParaRPr lang="zh-CN" altLang="en-US" sz="1710"/>
          </a:p>
          <a:p>
            <a:pPr lvl="1"/>
            <a:r>
              <a:rPr lang="zh-CN" altLang="en-US" sz="1710"/>
              <a:t>在这个图中有两个获取</a:t>
            </a:r>
            <a:r>
              <a:rPr lang="en-US" altLang="zh-CN" sz="1710"/>
              <a:t>root</a:t>
            </a:r>
            <a:r>
              <a:rPr lang="zh-CN" altLang="en-US" sz="1710"/>
              <a:t>权限的路径分别是</a:t>
            </a:r>
            <a:endParaRPr lang="zh-CN" altLang="en-US" sz="1710"/>
          </a:p>
          <a:p>
            <a:pPr lvl="2"/>
            <a:r>
              <a:rPr lang="zh-CN" altLang="en-US" sz="1425"/>
              <a:t>V1（H0，H1）→V3（H1、H3）→V4（H3）</a:t>
            </a:r>
            <a:endParaRPr lang="zh-CN" altLang="en-US" sz="1425"/>
          </a:p>
          <a:p>
            <a:pPr lvl="2"/>
            <a:r>
              <a:rPr lang="zh-CN" altLang="en-US" sz="1425"/>
              <a:t>V2（H0，H2）→V1（H2、H1）→V3（H1、H3）→V4（H3）</a:t>
            </a:r>
            <a:endParaRPr lang="zh-CN" altLang="en-US" sz="1425"/>
          </a:p>
          <a:p>
            <a:pPr lvl="1"/>
            <a:endParaRPr lang="zh-CN" altLang="en-US" sz="1710"/>
          </a:p>
          <a:p>
            <a:pPr marL="457200" lvl="1" indent="0">
              <a:buNone/>
            </a:pPr>
            <a:r>
              <a:rPr lang="en-US" altLang="zh-CN" sz="1710"/>
              <a:t>	</a:t>
            </a:r>
            <a:endParaRPr lang="en-US" altLang="zh-CN" sz="1710"/>
          </a:p>
          <a:p>
            <a:pPr lvl="0"/>
            <a:endParaRPr lang="zh-CN" altLang="en-US"/>
          </a:p>
          <a:p>
            <a:pPr lvl="1"/>
            <a:endParaRPr lang="zh-CN" altLang="en-US"/>
          </a:p>
        </p:txBody>
      </p:sp>
      <p:pic>
        <p:nvPicPr>
          <p:cNvPr id="3" name="图片 2"/>
          <p:cNvPicPr>
            <a:picLocks noChangeAspect="1"/>
          </p:cNvPicPr>
          <p:nvPr/>
        </p:nvPicPr>
        <p:blipFill>
          <a:blip r:embed="rId1"/>
          <a:stretch>
            <a:fillRect/>
          </a:stretch>
        </p:blipFill>
        <p:spPr>
          <a:xfrm>
            <a:off x="7689850" y="1532255"/>
            <a:ext cx="4304665" cy="43522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攻击图生成：逻辑编程的方法</a:t>
            </a:r>
            <a:endParaRPr lang="en-US" altLang="zh-CN"/>
          </a:p>
        </p:txBody>
      </p:sp>
      <p:sp>
        <p:nvSpPr>
          <p:cNvPr id="5" name="内容占位符 4"/>
          <p:cNvSpPr>
            <a:spLocks noGrp="1"/>
          </p:cNvSpPr>
          <p:nvPr>
            <p:ph idx="1"/>
          </p:nvPr>
        </p:nvSpPr>
        <p:spPr>
          <a:xfrm>
            <a:off x="838200" y="1825625"/>
            <a:ext cx="10667365" cy="4351655"/>
          </a:xfrm>
        </p:spPr>
        <p:txBody>
          <a:bodyPr>
            <a:normAutofit/>
          </a:bodyPr>
          <a:p>
            <a:pPr lvl="0"/>
            <a:r>
              <a:rPr lang="zh-CN" altLang="en-US"/>
              <a:t>多主机、多状态的漏洞分析是一种基于逻辑编程的方法。它将攻击图的表示称为逻辑攻击图，它显示了攻击目标和配置信息的逻辑依赖关系。</a:t>
            </a:r>
            <a:endParaRPr lang="zh-CN" altLang="en-US"/>
          </a:p>
          <a:p>
            <a:pPr lvl="1"/>
            <a:r>
              <a:rPr lang="zh-CN" altLang="en-US"/>
              <a:t>节点：对某部分网络状态进行编码的逻辑语句，与前两种图不同，它不表示网络的整个状态。</a:t>
            </a:r>
            <a:endParaRPr lang="zh-CN" altLang="en-US"/>
          </a:p>
          <a:p>
            <a:pPr lvl="1"/>
            <a:r>
              <a:rPr lang="zh-CN" altLang="en-US"/>
              <a:t>边：代表各种网络配置的因果关系。</a:t>
            </a:r>
            <a:endParaRPr lang="zh-CN" altLang="en-US"/>
          </a:p>
          <a:p>
            <a:pPr lvl="1"/>
            <a:r>
              <a:rPr lang="zh-CN" altLang="en-US"/>
              <a:t>复杂度：多项式时间</a:t>
            </a:r>
            <a:endParaRPr lang="zh-CN" altLang="en-US"/>
          </a:p>
          <a:p>
            <a:pPr lvl="1"/>
            <a:r>
              <a:rPr lang="zh-CN" altLang="en-US"/>
              <a:t>要求：攻击者的可能权限需要能够表示为网络配置的逻辑公式。</a:t>
            </a:r>
            <a:endParaRPr lang="zh-CN" altLang="en-US"/>
          </a:p>
          <a:p>
            <a:pPr lvl="1"/>
            <a:r>
              <a:rPr lang="zh-CN" altLang="en-US"/>
              <a:t>形式：有向图或树</a:t>
            </a:r>
            <a:endParaRPr lang="zh-CN" altLang="en-US"/>
          </a:p>
          <a:p>
            <a:pPr lvl="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攻击图生成：逻辑编程的方法</a:t>
            </a:r>
            <a:endParaRPr lang="en-US" altLang="zh-CN"/>
          </a:p>
        </p:txBody>
      </p:sp>
      <p:sp>
        <p:nvSpPr>
          <p:cNvPr id="5" name="内容占位符 4"/>
          <p:cNvSpPr>
            <a:spLocks noGrp="1"/>
          </p:cNvSpPr>
          <p:nvPr>
            <p:ph idx="1"/>
          </p:nvPr>
        </p:nvSpPr>
        <p:spPr>
          <a:xfrm>
            <a:off x="838200" y="1825625"/>
            <a:ext cx="6565900" cy="3094990"/>
          </a:xfrm>
        </p:spPr>
        <p:txBody>
          <a:bodyPr>
            <a:normAutofit lnSpcReduction="10000"/>
          </a:bodyPr>
          <a:p>
            <a:pPr lvl="0"/>
            <a:r>
              <a:rPr lang="zh-CN" altLang="en-US"/>
              <a:t>派生节点：矩形，会使用规则进行标记。</a:t>
            </a:r>
            <a:endParaRPr lang="zh-CN" altLang="en-US"/>
          </a:p>
          <a:p>
            <a:pPr lvl="0"/>
            <a:r>
              <a:rPr lang="zh-CN" altLang="en-US"/>
              <a:t>事实节点：圆，标记为逻辑状态。</a:t>
            </a:r>
            <a:endParaRPr lang="zh-CN" altLang="en-US"/>
          </a:p>
          <a:p>
            <a:pPr lvl="0"/>
            <a:r>
              <a:rPr lang="zh-CN" altLang="en-US"/>
              <a:t>阴影圆：事实节点，边界的事实节点。</a:t>
            </a:r>
            <a:endParaRPr lang="zh-CN" altLang="en-US"/>
          </a:p>
          <a:p>
            <a:pPr lvl="0"/>
            <a:r>
              <a:rPr lang="zh-CN" altLang="en-US"/>
              <a:t>非阴影圆：表示派生的事实节点，既新的事实。</a:t>
            </a:r>
            <a:endParaRPr lang="zh-CN" altLang="en-US"/>
          </a:p>
          <a:p>
            <a:pPr lvl="0"/>
            <a:r>
              <a:rPr lang="zh-CN" altLang="en-US"/>
              <a:t>边：表示取决于关系。</a:t>
            </a:r>
            <a:endParaRPr lang="zh-CN" altLang="en-US"/>
          </a:p>
          <a:p>
            <a:pPr lvl="1"/>
            <a:endParaRPr lang="zh-CN" altLang="en-US"/>
          </a:p>
        </p:txBody>
      </p:sp>
      <p:pic>
        <p:nvPicPr>
          <p:cNvPr id="2" name="图片 1"/>
          <p:cNvPicPr>
            <a:picLocks noChangeAspect="1"/>
          </p:cNvPicPr>
          <p:nvPr/>
        </p:nvPicPr>
        <p:blipFill>
          <a:blip r:embed="rId1"/>
          <a:stretch>
            <a:fillRect/>
          </a:stretch>
        </p:blipFill>
        <p:spPr>
          <a:xfrm>
            <a:off x="7483475" y="3340735"/>
            <a:ext cx="4666615" cy="3504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攻击图生成和分析技术</a:t>
            </a:r>
            <a:endParaRPr lang="zh-CN" altLang="en-US"/>
          </a:p>
        </p:txBody>
      </p:sp>
      <p:sp>
        <p:nvSpPr>
          <p:cNvPr id="5" name="内容占位符 4"/>
          <p:cNvSpPr>
            <a:spLocks noGrp="1"/>
          </p:cNvSpPr>
          <p:nvPr>
            <p:ph idx="1"/>
          </p:nvPr>
        </p:nvSpPr>
        <p:spPr/>
        <p:txBody>
          <a:bodyPr/>
          <a:p>
            <a:endParaRPr lang="zh-CN" altLang="en-US"/>
          </a:p>
          <a:p>
            <a:endParaRPr lang="zh-CN" altLang="en-US"/>
          </a:p>
          <a:p>
            <a:r>
              <a:rPr lang="zh-CN" altLang="en-US"/>
              <a:t>攻击图定义</a:t>
            </a:r>
            <a:endParaRPr lang="zh-CN" altLang="en-US"/>
          </a:p>
          <a:p>
            <a:r>
              <a:rPr lang="zh-CN" altLang="en-US"/>
              <a:t>实验环境</a:t>
            </a:r>
            <a:endParaRPr lang="zh-CN" altLang="en-US"/>
          </a:p>
          <a:p>
            <a:r>
              <a:rPr lang="zh-CN" altLang="en-US"/>
              <a:t>攻击图的生成</a:t>
            </a:r>
            <a:endParaRPr lang="zh-CN" altLang="en-US"/>
          </a:p>
          <a:p>
            <a:r>
              <a:rPr lang="zh-CN" altLang="en-US"/>
              <a:t>攻击图的分析</a:t>
            </a:r>
            <a:endParaRPr lang="zh-CN" altLang="en-US"/>
          </a:p>
          <a:p>
            <a:r>
              <a:rPr lang="zh-CN" altLang="en-US"/>
              <a:t>结论</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攻击图生成：逻辑编程的方法</a:t>
            </a:r>
            <a:endParaRPr lang="en-US" altLang="zh-CN"/>
          </a:p>
        </p:txBody>
      </p:sp>
      <p:sp>
        <p:nvSpPr>
          <p:cNvPr id="5" name="内容占位符 4"/>
          <p:cNvSpPr>
            <a:spLocks noGrp="1"/>
          </p:cNvSpPr>
          <p:nvPr>
            <p:ph idx="1"/>
          </p:nvPr>
        </p:nvSpPr>
        <p:spPr>
          <a:xfrm>
            <a:off x="838200" y="1825625"/>
            <a:ext cx="6476365" cy="4351655"/>
          </a:xfrm>
        </p:spPr>
        <p:txBody>
          <a:bodyPr>
            <a:normAutofit/>
          </a:bodyPr>
          <a:p>
            <a:pPr lvl="0"/>
            <a:r>
              <a:rPr lang="zh-CN" altLang="en-US"/>
              <a:t>系统属性的描述使用</a:t>
            </a:r>
            <a:r>
              <a:rPr lang="en-US" altLang="zh-CN"/>
              <a:t>Prolog</a:t>
            </a:r>
            <a:r>
              <a:rPr lang="zh-CN" altLang="en-US"/>
              <a:t>语言的子集</a:t>
            </a:r>
            <a:r>
              <a:rPr lang="en-US" altLang="zh-CN"/>
              <a:t>Datalog</a:t>
            </a:r>
            <a:endParaRPr lang="en-US" altLang="zh-CN"/>
          </a:p>
          <a:p>
            <a:pPr lvl="1"/>
            <a:r>
              <a:rPr lang="zh-CN" altLang="en-US"/>
              <a:t>输入数据</a:t>
            </a:r>
            <a:endParaRPr lang="zh-CN" altLang="en-US"/>
          </a:p>
          <a:p>
            <a:pPr lvl="2"/>
            <a:r>
              <a:rPr lang="zh-CN" altLang="en-US"/>
              <a:t>漏洞报告、网络配置</a:t>
            </a:r>
            <a:r>
              <a:rPr lang="en-US" altLang="zh-CN"/>
              <a:t>/</a:t>
            </a:r>
            <a:r>
              <a:rPr lang="zh-CN" altLang="en-US"/>
              <a:t>拓扑（使用</a:t>
            </a:r>
            <a:r>
              <a:rPr lang="en-US" altLang="zh-CN"/>
              <a:t>Datalog</a:t>
            </a:r>
            <a:r>
              <a:rPr lang="zh-CN" altLang="en-US"/>
              <a:t>元祖表示）</a:t>
            </a:r>
            <a:endParaRPr lang="zh-CN" altLang="en-US"/>
          </a:p>
          <a:p>
            <a:pPr lvl="2"/>
            <a:r>
              <a:rPr lang="zh-CN" altLang="en-US"/>
              <a:t>攻击技术</a:t>
            </a:r>
            <a:r>
              <a:rPr lang="en-US" altLang="zh-CN"/>
              <a:t>(</a:t>
            </a:r>
            <a:r>
              <a:rPr lang="zh-CN" altLang="en-US"/>
              <a:t>使用</a:t>
            </a:r>
            <a:r>
              <a:rPr lang="en-US" altLang="zh-CN"/>
              <a:t>Datalog</a:t>
            </a:r>
            <a:r>
              <a:rPr lang="zh-CN" altLang="en-US"/>
              <a:t>规则表示）</a:t>
            </a:r>
            <a:endParaRPr lang="zh-CN" altLang="en-US"/>
          </a:p>
          <a:p>
            <a:pPr lvl="3"/>
            <a:r>
              <a:rPr lang="zh-CN" altLang="en-US"/>
              <a:t>手工编码，并制定漏洞</a:t>
            </a:r>
            <a:endParaRPr lang="zh-CN" altLang="en-US"/>
          </a:p>
          <a:p>
            <a:pPr lvl="4"/>
            <a:r>
              <a:rPr lang="zh-CN" altLang="en-US"/>
              <a:t>代码执行</a:t>
            </a:r>
            <a:endParaRPr lang="zh-CN" altLang="en-US"/>
          </a:p>
          <a:p>
            <a:pPr lvl="4"/>
            <a:r>
              <a:rPr lang="zh-CN" altLang="en-US"/>
              <a:t>访问</a:t>
            </a:r>
            <a:endParaRPr lang="zh-CN" altLang="en-US"/>
          </a:p>
          <a:p>
            <a:pPr lvl="4"/>
            <a:r>
              <a:rPr lang="zh-CN" altLang="en-US"/>
              <a:t>提权</a:t>
            </a:r>
            <a:endParaRPr lang="zh-CN" altLang="en-US"/>
          </a:p>
          <a:p>
            <a:pPr lvl="1"/>
            <a:r>
              <a:rPr lang="zh-CN" altLang="en-US"/>
              <a:t>使用</a:t>
            </a:r>
            <a:r>
              <a:rPr lang="en-US" altLang="zh-CN"/>
              <a:t>Prolog</a:t>
            </a:r>
            <a:r>
              <a:rPr lang="zh-CN" altLang="en-US"/>
              <a:t>引擎进行计算，</a:t>
            </a:r>
            <a:r>
              <a:rPr lang="en-US" altLang="zh-CN"/>
              <a:t>XSB</a:t>
            </a:r>
            <a:r>
              <a:rPr lang="zh-CN" altLang="en-US"/>
              <a:t>计算所有可能的路径来满足定义的目标。</a:t>
            </a:r>
            <a:endParaRPr lang="zh-CN" altLang="en-US"/>
          </a:p>
        </p:txBody>
      </p:sp>
      <p:pic>
        <p:nvPicPr>
          <p:cNvPr id="7" name="图片 6"/>
          <p:cNvPicPr>
            <a:picLocks noChangeAspect="1"/>
          </p:cNvPicPr>
          <p:nvPr/>
        </p:nvPicPr>
        <p:blipFill>
          <a:blip r:embed="rId1"/>
          <a:stretch>
            <a:fillRect/>
          </a:stretch>
        </p:blipFill>
        <p:spPr>
          <a:xfrm>
            <a:off x="7314565" y="1437005"/>
            <a:ext cx="4723765" cy="1162050"/>
          </a:xfrm>
          <a:prstGeom prst="rect">
            <a:avLst/>
          </a:prstGeom>
        </p:spPr>
      </p:pic>
      <p:pic>
        <p:nvPicPr>
          <p:cNvPr id="8" name="图片 7"/>
          <p:cNvPicPr>
            <a:picLocks noChangeAspect="1"/>
          </p:cNvPicPr>
          <p:nvPr/>
        </p:nvPicPr>
        <p:blipFill>
          <a:blip r:embed="rId2"/>
          <a:stretch>
            <a:fillRect/>
          </a:stretch>
        </p:blipFill>
        <p:spPr>
          <a:xfrm>
            <a:off x="7228840" y="2599055"/>
            <a:ext cx="4895215" cy="1905000"/>
          </a:xfrm>
          <a:prstGeom prst="rect">
            <a:avLst/>
          </a:prstGeom>
        </p:spPr>
      </p:pic>
      <p:pic>
        <p:nvPicPr>
          <p:cNvPr id="10" name="图片 9"/>
          <p:cNvPicPr>
            <a:picLocks noChangeAspect="1"/>
          </p:cNvPicPr>
          <p:nvPr/>
        </p:nvPicPr>
        <p:blipFill>
          <a:blip r:embed="rId3"/>
          <a:stretch>
            <a:fillRect/>
          </a:stretch>
        </p:blipFill>
        <p:spPr>
          <a:xfrm>
            <a:off x="7489825" y="4552315"/>
            <a:ext cx="4031615" cy="21894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攻击图生成：NetSPA </a:t>
            </a:r>
            <a:endParaRPr lang="zh-CN" altLang="en-US"/>
          </a:p>
        </p:txBody>
      </p:sp>
      <p:sp>
        <p:nvSpPr>
          <p:cNvPr id="5" name="内容占位符 4"/>
          <p:cNvSpPr>
            <a:spLocks noGrp="1"/>
          </p:cNvSpPr>
          <p:nvPr>
            <p:ph idx="1"/>
          </p:nvPr>
        </p:nvSpPr>
        <p:spPr>
          <a:xfrm>
            <a:off x="715010" y="2861945"/>
            <a:ext cx="10667365" cy="4351655"/>
          </a:xfrm>
        </p:spPr>
        <p:txBody>
          <a:bodyPr>
            <a:normAutofit fontScale="90000" lnSpcReduction="10000"/>
          </a:bodyPr>
          <a:p>
            <a:pPr marL="457200" lvl="0" indent="-457200"/>
            <a:r>
              <a:rPr lang="zh-CN" altLang="en-US"/>
              <a:t>网络安全规划体系结构（</a:t>
            </a:r>
            <a:r>
              <a:rPr lang="en-US" altLang="zh-CN"/>
              <a:t>Network Security Planning architecture)</a:t>
            </a:r>
            <a:r>
              <a:rPr lang="zh-CN" altLang="en-US"/>
              <a:t>攻击图生成系统基于一种新的表示形式：多个先决条件图</a:t>
            </a:r>
            <a:endParaRPr lang="zh-CN" altLang="en-US"/>
          </a:p>
          <a:p>
            <a:pPr marL="914400" lvl="1" indent="-457200"/>
            <a:r>
              <a:rPr lang="zh-CN" altLang="en-US"/>
              <a:t>复杂度：线性</a:t>
            </a:r>
            <a:endParaRPr lang="zh-CN" altLang="en-US"/>
          </a:p>
          <a:p>
            <a:pPr marL="914400" lvl="1" indent="-457200"/>
            <a:r>
              <a:rPr lang="zh-CN" altLang="en-US"/>
              <a:t>功能：使用数据源自动计算网络可达性，分类漏洞，建立图，提高网络安全。</a:t>
            </a:r>
            <a:endParaRPr lang="zh-CN" altLang="en-US"/>
          </a:p>
          <a:p>
            <a:pPr marL="914400" lvl="1" indent="-457200"/>
            <a:r>
              <a:rPr lang="zh-CN" altLang="en-US"/>
              <a:t>优点：速度更快，表达性更强。</a:t>
            </a:r>
            <a:endParaRPr lang="zh-CN" altLang="en-US"/>
          </a:p>
          <a:p>
            <a:pPr marL="914400" lvl="1" indent="-457200"/>
            <a:r>
              <a:rPr lang="zh-CN" altLang="en-US"/>
              <a:t>组成：</a:t>
            </a:r>
            <a:endParaRPr lang="zh-CN" altLang="en-US"/>
          </a:p>
          <a:p>
            <a:pPr marL="1371600" lvl="2" indent="-457200"/>
            <a:r>
              <a:rPr lang="zh-CN" altLang="en-US" sz="2000"/>
              <a:t>节点</a:t>
            </a:r>
            <a:endParaRPr lang="zh-CN" altLang="en-US" sz="2000"/>
          </a:p>
          <a:p>
            <a:pPr marL="1828800" lvl="3" indent="-457200"/>
            <a:r>
              <a:rPr lang="zh-CN" altLang="en-US" sz="1800"/>
              <a:t>状态节点：攻击者在制定主机的访问级别</a:t>
            </a:r>
            <a:endParaRPr lang="zh-CN" altLang="en-US" sz="1800"/>
          </a:p>
          <a:p>
            <a:pPr marL="1828800" lvl="3" indent="-457200"/>
            <a:r>
              <a:rPr lang="zh-CN" altLang="en-US" sz="1800"/>
              <a:t>先决条件节点：可达性组，即一个或多个攻击的先决条件</a:t>
            </a:r>
            <a:endParaRPr lang="zh-CN" altLang="en-US" sz="1800"/>
          </a:p>
          <a:p>
            <a:pPr marL="1828800" lvl="3" indent="-457200"/>
            <a:r>
              <a:rPr lang="zh-CN" altLang="en-US" sz="1800"/>
              <a:t>漏洞实例节点：代表制定的漏洞</a:t>
            </a:r>
            <a:endParaRPr lang="zh-CN" altLang="en-US" sz="1800"/>
          </a:p>
          <a:p>
            <a:pPr marL="1371600" lvl="2" indent="-457200">
              <a:lnSpc>
                <a:spcPct val="100000"/>
              </a:lnSpc>
            </a:pPr>
            <a:r>
              <a:rPr lang="zh-CN" altLang="en-US" sz="2000"/>
              <a:t>边</a:t>
            </a:r>
            <a:endParaRPr lang="zh-CN" altLang="en-US" sz="2000"/>
          </a:p>
          <a:p>
            <a:pPr marL="1828800" lvl="3" indent="-457200">
              <a:lnSpc>
                <a:spcPct val="100000"/>
              </a:lnSpc>
            </a:pPr>
            <a:r>
              <a:rPr lang="zh-CN" altLang="en-US" sz="1800"/>
              <a:t>漏洞实例节点指向单一状态节点的有向边代表攻击者可以利用该漏洞，反过来一个状态可能为攻击者提供了更多漏洞</a:t>
            </a:r>
            <a:endParaRPr lang="zh-CN" altLang="en-US" sz="1800"/>
          </a:p>
          <a:p>
            <a:pPr marL="1828800" lvl="3" indent="-457200">
              <a:lnSpc>
                <a:spcPct val="100000"/>
              </a:lnSpc>
            </a:pPr>
            <a:r>
              <a:rPr lang="zh-CN" altLang="en-US" sz="1800"/>
              <a:t>先决条件节点的概念有助于减少边的数量，因为许多状态节点可能意味着一种攻击。</a:t>
            </a:r>
            <a:endParaRPr lang="zh-CN" altLang="en-US" sz="1800"/>
          </a:p>
          <a:p>
            <a:pPr marL="1371600" lvl="2" indent="-457200"/>
            <a:endParaRPr lang="zh-CN" altLang="en-US" sz="2000"/>
          </a:p>
          <a:p>
            <a:pPr marL="914400" lvl="2" indent="0">
              <a:buNone/>
            </a:pPr>
            <a:endParaRPr lang="zh-CN" altLang="en-US" sz="2000"/>
          </a:p>
          <a:p>
            <a:pPr marL="457200" lvl="1" indent="0">
              <a:buNone/>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攻击图生成：NetSPA </a:t>
            </a:r>
            <a:endParaRPr lang="zh-CN" altLang="en-US"/>
          </a:p>
        </p:txBody>
      </p:sp>
      <p:sp>
        <p:nvSpPr>
          <p:cNvPr id="5" name="内容占位符 4"/>
          <p:cNvSpPr>
            <a:spLocks noGrp="1"/>
          </p:cNvSpPr>
          <p:nvPr>
            <p:ph idx="1"/>
          </p:nvPr>
        </p:nvSpPr>
        <p:spPr>
          <a:xfrm>
            <a:off x="810260" y="2922905"/>
            <a:ext cx="6934200" cy="4351655"/>
          </a:xfrm>
        </p:spPr>
        <p:txBody>
          <a:bodyPr>
            <a:normAutofit/>
          </a:bodyPr>
          <a:p>
            <a:pPr marL="457200" lvl="0" indent="-457200"/>
            <a:r>
              <a:rPr lang="zh-CN" altLang="en-US" sz="1800"/>
              <a:t>圈表示状态节点</a:t>
            </a:r>
            <a:endParaRPr lang="zh-CN" altLang="en-US" sz="1800"/>
          </a:p>
          <a:p>
            <a:pPr marL="457200" lvl="0" indent="-457200"/>
            <a:r>
              <a:rPr lang="zh-CN" altLang="en-US" sz="1800"/>
              <a:t>矩形表示先决条件节点</a:t>
            </a:r>
            <a:endParaRPr lang="zh-CN" altLang="en-US" sz="1800"/>
          </a:p>
          <a:p>
            <a:pPr marL="457200" lvl="0" indent="-457200"/>
            <a:r>
              <a:rPr lang="zh-CN" altLang="en-US" sz="1800"/>
              <a:t>三角形表示漏洞节点</a:t>
            </a:r>
            <a:endParaRPr lang="zh-CN" altLang="en-US" sz="1800"/>
          </a:p>
          <a:p>
            <a:pPr marL="457200" lvl="0" indent="-457200"/>
            <a:r>
              <a:rPr lang="en-US" altLang="zh-CN" sz="1800"/>
              <a:t>B</a:t>
            </a:r>
            <a:r>
              <a:rPr lang="zh-CN" altLang="en-US" sz="1800"/>
              <a:t>、</a:t>
            </a:r>
            <a:r>
              <a:rPr lang="en-US" altLang="zh-CN" sz="1800"/>
              <a:t>C</a:t>
            </a:r>
            <a:r>
              <a:rPr lang="zh-CN" altLang="en-US" sz="1800"/>
              <a:t>、</a:t>
            </a:r>
            <a:r>
              <a:rPr lang="en-US" altLang="zh-CN" sz="1800"/>
              <a:t>D</a:t>
            </a:r>
            <a:r>
              <a:rPr lang="zh-CN" altLang="en-US" sz="1800"/>
              <a:t>、</a:t>
            </a:r>
            <a:r>
              <a:rPr lang="en-US" altLang="zh-CN" sz="1800"/>
              <a:t>E</a:t>
            </a:r>
            <a:r>
              <a:rPr lang="zh-CN" altLang="en-US" sz="1800"/>
              <a:t>分别代表攻击者的不同权限：</a:t>
            </a:r>
            <a:r>
              <a:rPr lang="en-US" altLang="zh-CN" sz="1800"/>
              <a:t>user(H0), user(H1), user(H2), user(H3), and root(H3)</a:t>
            </a:r>
            <a:endParaRPr lang="en-US" altLang="zh-CN" sz="1800"/>
          </a:p>
          <a:p>
            <a:pPr marL="457200" lvl="0" indent="-457200"/>
            <a:r>
              <a:rPr lang="zh-CN" altLang="en-US" sz="1800"/>
              <a:t>最上面的有向边表示</a:t>
            </a:r>
            <a:r>
              <a:rPr lang="en-US" altLang="zh-CN" sz="1800"/>
              <a:t>A(user(H0))</a:t>
            </a:r>
            <a:r>
              <a:rPr lang="zh-CN" altLang="en-US" sz="1800"/>
              <a:t>可以到达什么样的先决条件即可以到达主机</a:t>
            </a:r>
            <a:r>
              <a:rPr lang="en-US" altLang="zh-CN" sz="1800"/>
              <a:t>H1, H2</a:t>
            </a:r>
            <a:endParaRPr lang="en-US" altLang="zh-CN" sz="1800"/>
          </a:p>
          <a:p>
            <a:pPr marL="457200" lvl="0" indent="-457200"/>
            <a:r>
              <a:rPr lang="zh-CN" altLang="en-US" sz="1800"/>
              <a:t>从刚刚的先决条件节点到漏洞节点的有向边表示启用哪种攻击。</a:t>
            </a:r>
            <a:endParaRPr lang="zh-CN" altLang="en-US" sz="1800"/>
          </a:p>
          <a:p>
            <a:pPr marL="457200" lvl="0" indent="-457200"/>
            <a:r>
              <a:rPr lang="zh-CN" altLang="en-US" sz="1800"/>
              <a:t>从漏洞到状态表示通过攻击实现了什么事情。</a:t>
            </a:r>
            <a:endParaRPr lang="zh-CN" altLang="en-US" sz="1800"/>
          </a:p>
          <a:p>
            <a:pPr marL="457200" lvl="0" indent="-457200"/>
            <a:r>
              <a:rPr lang="zh-CN" altLang="en-US" sz="1800"/>
              <a:t>时间复杂度：</a:t>
            </a:r>
            <a:r>
              <a:rPr lang="en-US" altLang="zh-CN" sz="1800"/>
              <a:t>O(nlogn)</a:t>
            </a:r>
            <a:endParaRPr lang="en-US" altLang="zh-CN" sz="1800"/>
          </a:p>
          <a:p>
            <a:pPr marL="1371600" lvl="2" indent="-457200"/>
            <a:endParaRPr lang="zh-CN" altLang="en-US" sz="2000"/>
          </a:p>
          <a:p>
            <a:pPr marL="914400" lvl="2" indent="0">
              <a:buNone/>
            </a:pPr>
            <a:endParaRPr lang="zh-CN" altLang="en-US" sz="2000"/>
          </a:p>
          <a:p>
            <a:pPr marL="457200" lvl="1" indent="0">
              <a:buNone/>
            </a:pPr>
            <a:endParaRPr lang="zh-CN" altLang="en-US"/>
          </a:p>
        </p:txBody>
      </p:sp>
      <p:pic>
        <p:nvPicPr>
          <p:cNvPr id="2" name="图片 1"/>
          <p:cNvPicPr>
            <a:picLocks noChangeAspect="1"/>
          </p:cNvPicPr>
          <p:nvPr/>
        </p:nvPicPr>
        <p:blipFill>
          <a:blip r:embed="rId1"/>
          <a:stretch>
            <a:fillRect/>
          </a:stretch>
        </p:blipFill>
        <p:spPr>
          <a:xfrm>
            <a:off x="8115300" y="1405890"/>
            <a:ext cx="3876040" cy="47713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攻击图生成算法比较</a:t>
            </a:r>
            <a:endParaRPr lang="zh-CN" altLang="en-US"/>
          </a:p>
        </p:txBody>
      </p:sp>
      <p:graphicFrame>
        <p:nvGraphicFramePr>
          <p:cNvPr id="4" name="内容占位符 3"/>
          <p:cNvGraphicFramePr/>
          <p:nvPr>
            <p:ph idx="1"/>
          </p:nvPr>
        </p:nvGraphicFramePr>
        <p:xfrm>
          <a:off x="866775" y="2038985"/>
          <a:ext cx="10515600" cy="3048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攻击图生成技术</a:t>
                      </a:r>
                      <a:endParaRPr lang="zh-CN" altLang="en-US"/>
                    </a:p>
                  </a:txBody>
                  <a:tcPr/>
                </a:tc>
                <a:tc>
                  <a:txBody>
                    <a:bodyPr/>
                    <a:p>
                      <a:pPr>
                        <a:buNone/>
                      </a:pPr>
                      <a:r>
                        <a:rPr lang="zh-CN" altLang="en-US"/>
                        <a:t>复杂度</a:t>
                      </a:r>
                      <a:endParaRPr lang="zh-CN" altLang="en-US"/>
                    </a:p>
                  </a:txBody>
                  <a:tcPr/>
                </a:tc>
                <a:tc>
                  <a:txBody>
                    <a:bodyPr/>
                    <a:p>
                      <a:pPr>
                        <a:buNone/>
                      </a:pPr>
                      <a:r>
                        <a:rPr lang="zh-CN" altLang="en-US"/>
                        <a:t>优点</a:t>
                      </a:r>
                      <a:endParaRPr lang="zh-CN" altLang="en-US"/>
                    </a:p>
                  </a:txBody>
                  <a:tcPr/>
                </a:tc>
                <a:tc>
                  <a:txBody>
                    <a:bodyPr/>
                    <a:p>
                      <a:pPr>
                        <a:buNone/>
                      </a:pPr>
                      <a:r>
                        <a:rPr lang="zh-CN" altLang="en-US"/>
                        <a:t>缺点</a:t>
                      </a:r>
                      <a:endParaRPr lang="zh-CN" altLang="en-US"/>
                    </a:p>
                  </a:txBody>
                  <a:tcPr/>
                </a:tc>
                <a:tc>
                  <a:txBody>
                    <a:bodyPr/>
                    <a:p>
                      <a:pPr>
                        <a:buNone/>
                      </a:pPr>
                      <a:r>
                        <a:rPr lang="zh-CN" altLang="en-US"/>
                        <a:t>主要思路</a:t>
                      </a:r>
                      <a:endParaRPr lang="zh-CN" altLang="en-US"/>
                    </a:p>
                  </a:txBody>
                  <a:tcPr/>
                </a:tc>
              </a:tr>
              <a:tr h="381000">
                <a:tc>
                  <a:txBody>
                    <a:bodyPr/>
                    <a:p>
                      <a:pPr>
                        <a:buNone/>
                      </a:pPr>
                      <a:r>
                        <a:rPr lang="zh-CN" altLang="en-US"/>
                        <a:t>基础状态枚举法</a:t>
                      </a:r>
                      <a:endParaRPr lang="zh-CN" altLang="en-US"/>
                    </a:p>
                  </a:txBody>
                  <a:tcPr/>
                </a:tc>
                <a:tc>
                  <a:txBody>
                    <a:bodyPr/>
                    <a:p>
                      <a:pPr>
                        <a:buNone/>
                      </a:pPr>
                      <a:r>
                        <a:rPr lang="zh-CN" altLang="en-US"/>
                        <a:t>指数</a:t>
                      </a:r>
                      <a:endParaRPr lang="zh-CN" altLang="en-US"/>
                    </a:p>
                  </a:txBody>
                  <a:tcPr/>
                </a:tc>
                <a:tc>
                  <a:txBody>
                    <a:bodyPr/>
                    <a:p>
                      <a:pPr>
                        <a:buNone/>
                      </a:pPr>
                      <a:r>
                        <a:rPr lang="zh-CN" altLang="en-US"/>
                        <a:t>更普适</a:t>
                      </a:r>
                      <a:endParaRPr lang="zh-CN" altLang="en-US"/>
                    </a:p>
                  </a:txBody>
                  <a:tcPr/>
                </a:tc>
                <a:tc>
                  <a:txBody>
                    <a:bodyPr/>
                    <a:p>
                      <a:pPr>
                        <a:buNone/>
                      </a:pPr>
                      <a:r>
                        <a:rPr lang="zh-CN" altLang="en-US"/>
                        <a:t>状态空间爆炸问题</a:t>
                      </a:r>
                      <a:endParaRPr lang="zh-CN" altLang="en-US"/>
                    </a:p>
                  </a:txBody>
                  <a:tcPr/>
                </a:tc>
                <a:tc>
                  <a:txBody>
                    <a:bodyPr/>
                    <a:p>
                      <a:pPr>
                        <a:buNone/>
                      </a:pPr>
                      <a:r>
                        <a:rPr lang="zh-CN" altLang="en-US"/>
                        <a:t>枚举整个状态空间</a:t>
                      </a:r>
                      <a:endParaRPr lang="zh-CN" altLang="en-US"/>
                    </a:p>
                  </a:txBody>
                  <a:tcPr/>
                </a:tc>
              </a:tr>
              <a:tr h="381000">
                <a:tc>
                  <a:txBody>
                    <a:bodyPr/>
                    <a:p>
                      <a:pPr>
                        <a:buNone/>
                      </a:pPr>
                      <a:r>
                        <a:rPr lang="zh-CN" altLang="en-US"/>
                        <a:t>基于模型检测的状态枚举法</a:t>
                      </a:r>
                      <a:endParaRPr lang="zh-CN" altLang="en-US"/>
                    </a:p>
                  </a:txBody>
                  <a:tcPr/>
                </a:tc>
                <a:tc>
                  <a:txBody>
                    <a:bodyPr/>
                    <a:p>
                      <a:pPr>
                        <a:buNone/>
                      </a:pPr>
                      <a:r>
                        <a:rPr lang="zh-CN" altLang="en-US"/>
                        <a:t>指数</a:t>
                      </a:r>
                      <a:endParaRPr lang="zh-CN" altLang="en-US"/>
                    </a:p>
                  </a:txBody>
                  <a:tcPr/>
                </a:tc>
                <a:tc>
                  <a:txBody>
                    <a:bodyPr/>
                    <a:p>
                      <a:pPr>
                        <a:buNone/>
                      </a:pPr>
                      <a:r>
                        <a:rPr lang="zh-CN" altLang="en-US"/>
                        <a:t>速度相比基础枚举法更快</a:t>
                      </a:r>
                      <a:endParaRPr lang="zh-CN" altLang="en-US"/>
                    </a:p>
                  </a:txBody>
                  <a:tcPr/>
                </a:tc>
                <a:tc>
                  <a:txBody>
                    <a:bodyPr/>
                    <a:p>
                      <a:pPr>
                        <a:buNone/>
                      </a:pPr>
                      <a:r>
                        <a:rPr lang="zh-CN" altLang="en-US"/>
                        <a:t>状态空间爆炸问题</a:t>
                      </a:r>
                      <a:endParaRPr lang="zh-CN" altLang="en-US"/>
                    </a:p>
                  </a:txBody>
                  <a:tcPr/>
                </a:tc>
                <a:tc>
                  <a:txBody>
                    <a:bodyPr/>
                    <a:p>
                      <a:pPr>
                        <a:buNone/>
                      </a:pPr>
                      <a:r>
                        <a:rPr lang="zh-CN" altLang="en-US"/>
                        <a:t>使用模型检测技术进行枚举</a:t>
                      </a:r>
                      <a:endParaRPr lang="zh-CN" altLang="en-US"/>
                    </a:p>
                  </a:txBody>
                  <a:tcPr/>
                </a:tc>
              </a:tr>
              <a:tr h="381000">
                <a:tc>
                  <a:txBody>
                    <a:bodyPr/>
                    <a:p>
                      <a:pPr>
                        <a:buNone/>
                      </a:pPr>
                      <a:r>
                        <a:rPr lang="en-US" altLang="zh-CN"/>
                        <a:t>TVA</a:t>
                      </a:r>
                      <a:endParaRPr lang="en-US" altLang="zh-CN"/>
                    </a:p>
                  </a:txBody>
                  <a:tcPr/>
                </a:tc>
                <a:tc>
                  <a:txBody>
                    <a:bodyPr/>
                    <a:p>
                      <a:pPr>
                        <a:buNone/>
                      </a:pPr>
                      <a:r>
                        <a:rPr lang="en-US" altLang="zh-CN"/>
                        <a:t>O(N^3)</a:t>
                      </a:r>
                      <a:endParaRPr lang="en-US" altLang="zh-CN"/>
                    </a:p>
                  </a:txBody>
                  <a:tcPr/>
                </a:tc>
                <a:tc>
                  <a:txBody>
                    <a:bodyPr/>
                    <a:p>
                      <a:pPr>
                        <a:buNone/>
                      </a:pPr>
                      <a:r>
                        <a:rPr lang="zh-CN" altLang="en-US"/>
                        <a:t>速度变为多项式级别</a:t>
                      </a:r>
                      <a:endParaRPr lang="zh-CN" altLang="en-US"/>
                    </a:p>
                  </a:txBody>
                  <a:tcPr/>
                </a:tc>
                <a:tc>
                  <a:txBody>
                    <a:bodyPr/>
                    <a:p>
                      <a:pPr>
                        <a:buNone/>
                      </a:pPr>
                      <a:r>
                        <a:rPr lang="zh-CN" altLang="en-US"/>
                        <a:t>需要攻击的前驱不会是另一个成功攻击无效化这一假设。</a:t>
                      </a:r>
                      <a:endParaRPr lang="zh-CN" altLang="en-US"/>
                    </a:p>
                    <a:p>
                      <a:pPr>
                        <a:buNone/>
                      </a:pPr>
                      <a:r>
                        <a:rPr lang="zh-CN" altLang="en-US"/>
                        <a:t>需要一些低层面信息。</a:t>
                      </a:r>
                      <a:endParaRPr lang="zh-CN" altLang="en-US"/>
                    </a:p>
                  </a:txBody>
                  <a:tcPr/>
                </a:tc>
                <a:tc>
                  <a:txBody>
                    <a:bodyPr/>
                    <a:p>
                      <a:pPr>
                        <a:buNone/>
                      </a:pPr>
                      <a:r>
                        <a:rPr lang="zh-CN" altLang="en-US"/>
                        <a:t>将传统状态变为利用漏洞行为即对状态空间求对数</a:t>
                      </a:r>
                      <a:endParaRPr lang="zh-CN" altLang="en-US"/>
                    </a:p>
                  </a:txBody>
                  <a:tcPr/>
                </a:tc>
              </a:tr>
              <a:tr h="381000">
                <a:tc>
                  <a:txBody>
                    <a:bodyPr/>
                    <a:p>
                      <a:pPr>
                        <a:buNone/>
                      </a:pPr>
                      <a:r>
                        <a:rPr lang="zh-CN" altLang="en-US"/>
                        <a:t>逻辑编程</a:t>
                      </a:r>
                      <a:endParaRPr lang="zh-CN" altLang="en-US"/>
                    </a:p>
                  </a:txBody>
                  <a:tcPr/>
                </a:tc>
                <a:tc>
                  <a:txBody>
                    <a:bodyPr/>
                    <a:p>
                      <a:pPr>
                        <a:buNone/>
                      </a:pPr>
                      <a:r>
                        <a:rPr lang="en-US" altLang="zh-CN"/>
                        <a:t>O(N^2)~O(N^3)</a:t>
                      </a:r>
                      <a:endParaRPr lang="en-US" altLang="zh-CN"/>
                    </a:p>
                  </a:txBody>
                  <a:tcPr/>
                </a:tc>
                <a:tc>
                  <a:txBody>
                    <a:bodyPr/>
                    <a:p>
                      <a:pPr>
                        <a:buNone/>
                      </a:pPr>
                      <a:r>
                        <a:rPr lang="zh-CN" altLang="en-US"/>
                        <a:t>速度快</a:t>
                      </a:r>
                      <a:endParaRPr lang="zh-CN" altLang="en-US"/>
                    </a:p>
                  </a:txBody>
                  <a:tcPr/>
                </a:tc>
                <a:tc>
                  <a:txBody>
                    <a:bodyPr/>
                    <a:p>
                      <a:pPr>
                        <a:buNone/>
                      </a:pPr>
                      <a:r>
                        <a:rPr lang="zh-CN" altLang="en-US"/>
                        <a:t>需要手动写规则？</a:t>
                      </a:r>
                      <a:endParaRPr lang="zh-CN" altLang="en-US"/>
                    </a:p>
                  </a:txBody>
                  <a:tcPr/>
                </a:tc>
                <a:tc>
                  <a:txBody>
                    <a:bodyPr/>
                    <a:p>
                      <a:pPr>
                        <a:buNone/>
                      </a:pPr>
                      <a:r>
                        <a:rPr lang="zh-CN" altLang="en-US"/>
                        <a:t>将信息用</a:t>
                      </a:r>
                      <a:r>
                        <a:rPr lang="en-US" altLang="zh-CN"/>
                        <a:t>Datalog</a:t>
                      </a:r>
                      <a:r>
                        <a:rPr lang="zh-CN" altLang="en-US"/>
                        <a:t>规则和元祖表示，使用引擎生成</a:t>
                      </a:r>
                      <a:endParaRPr lang="zh-CN" altLang="en-US"/>
                    </a:p>
                  </a:txBody>
                  <a:tcPr/>
                </a:tc>
              </a:tr>
              <a:tr h="381000">
                <a:tc>
                  <a:txBody>
                    <a:bodyPr/>
                    <a:p>
                      <a:pPr>
                        <a:buNone/>
                      </a:pPr>
                      <a:r>
                        <a:rPr lang="en-US" altLang="zh-CN"/>
                        <a:t>NetSPA</a:t>
                      </a:r>
                      <a:endParaRPr lang="en-US" altLang="zh-CN"/>
                    </a:p>
                  </a:txBody>
                  <a:tcPr/>
                </a:tc>
                <a:tc>
                  <a:txBody>
                    <a:bodyPr/>
                    <a:p>
                      <a:pPr>
                        <a:buNone/>
                      </a:pPr>
                      <a:r>
                        <a:rPr lang="en-US" altLang="zh-CN"/>
                        <a:t>O(N)~O(NLogN)</a:t>
                      </a:r>
                      <a:endParaRPr lang="en-US" altLang="zh-CN"/>
                    </a:p>
                  </a:txBody>
                  <a:tcPr/>
                </a:tc>
                <a:tc>
                  <a:txBody>
                    <a:bodyPr/>
                    <a:p>
                      <a:pPr>
                        <a:buNone/>
                      </a:pPr>
                      <a:r>
                        <a:rPr lang="zh-CN" altLang="en-US"/>
                        <a:t>速度快</a:t>
                      </a:r>
                      <a:endParaRPr lang="zh-CN" altLang="en-US"/>
                    </a:p>
                  </a:txBody>
                  <a:tcPr/>
                </a:tc>
                <a:tc>
                  <a:txBody>
                    <a:bodyPr/>
                    <a:p>
                      <a:pPr>
                        <a:buNone/>
                      </a:pPr>
                      <a:r>
                        <a:rPr lang="zh-CN" altLang="en-US"/>
                        <a:t>未提及</a:t>
                      </a:r>
                      <a:endParaRPr lang="zh-CN" altLang="en-US"/>
                    </a:p>
                  </a:txBody>
                  <a:tcPr/>
                </a:tc>
                <a:tc>
                  <a:txBody>
                    <a:bodyPr/>
                    <a:p>
                      <a:pPr>
                        <a:buNone/>
                      </a:pPr>
                      <a:r>
                        <a:rPr lang="zh-CN" altLang="en-US"/>
                        <a:t>拆点为状态节点、先决条件和漏洞节点</a:t>
                      </a:r>
                      <a:endParaRPr lang="zh-CN" altLang="en-US"/>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攻击图分析方法</a:t>
            </a:r>
            <a:endParaRPr lang="zh-CN" altLang="en-US"/>
          </a:p>
        </p:txBody>
      </p:sp>
      <p:sp>
        <p:nvSpPr>
          <p:cNvPr id="3" name="内容占位符 2"/>
          <p:cNvSpPr>
            <a:spLocks noGrp="1"/>
          </p:cNvSpPr>
          <p:nvPr>
            <p:ph idx="1"/>
          </p:nvPr>
        </p:nvSpPr>
        <p:spPr/>
        <p:txBody>
          <a:bodyPr/>
          <a:p>
            <a:endParaRPr lang="zh-CN" altLang="en-US"/>
          </a:p>
          <a:p>
            <a:r>
              <a:rPr lang="zh-CN" altLang="en-US"/>
              <a:t>入侵警报关联和传感器的布置</a:t>
            </a:r>
            <a:endParaRPr lang="zh-CN" altLang="en-US"/>
          </a:p>
          <a:p>
            <a:r>
              <a:rPr lang="zh-CN" altLang="en-US"/>
              <a:t>网络加固方式的费用优化</a:t>
            </a:r>
            <a:endParaRPr lang="zh-CN" altLang="en-US"/>
          </a:p>
          <a:p>
            <a:r>
              <a:rPr lang="zh-CN" altLang="en-US"/>
              <a:t>网络取证（Forensics ）</a:t>
            </a:r>
            <a:endParaRPr lang="zh-CN" altLang="en-US"/>
          </a:p>
          <a:p>
            <a:r>
              <a:rPr lang="zh-CN" altLang="en-US"/>
              <a:t>基于攻击图的安全测量</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攻击图分析方法：入侵警报关联和传感器的布置</a:t>
            </a:r>
            <a:endParaRPr lang="zh-CN" altLang="en-US"/>
          </a:p>
        </p:txBody>
      </p:sp>
      <p:sp>
        <p:nvSpPr>
          <p:cNvPr id="3" name="内容占位符 2"/>
          <p:cNvSpPr>
            <a:spLocks noGrp="1"/>
          </p:cNvSpPr>
          <p:nvPr>
            <p:ph idx="1"/>
          </p:nvPr>
        </p:nvSpPr>
        <p:spPr>
          <a:xfrm>
            <a:off x="838200" y="2191385"/>
            <a:ext cx="10515600" cy="4351655"/>
          </a:xfrm>
        </p:spPr>
        <p:txBody>
          <a:bodyPr>
            <a:normAutofit fontScale="90000" lnSpcReduction="20000"/>
          </a:bodyPr>
          <a:p>
            <a:r>
              <a:rPr lang="zh-CN" altLang="en-US"/>
              <a:t>多阶段网络入侵包含多个攻击步骤，每一步都是为下一步做准备。入侵检测系统可以警示是否会出现此类攻击，这种方法还可以帮助攻击场景的重构。</a:t>
            </a:r>
            <a:endParaRPr lang="zh-CN" altLang="en-US"/>
          </a:p>
          <a:p>
            <a:pPr lvl="1"/>
            <a:r>
              <a:rPr lang="zh-CN" altLang="en-US" sz="2400"/>
              <a:t>其他技术也有类似的属性（如警示具有相同源地址的警报）或模式统计</a:t>
            </a:r>
            <a:endParaRPr lang="zh-CN" altLang="en-US" sz="2400"/>
          </a:p>
          <a:p>
            <a:pPr lvl="0">
              <a:lnSpc>
                <a:spcPct val="110000"/>
              </a:lnSpc>
            </a:pPr>
            <a:r>
              <a:rPr lang="zh-CN" altLang="en-US" sz="2800"/>
              <a:t>几乎所有技术都使用了循环的方式，每一次新的警报和以前收到的警报进行比较，并标记新的警报。</a:t>
            </a:r>
            <a:endParaRPr lang="zh-CN" altLang="en-US" sz="2800"/>
          </a:p>
          <a:p>
            <a:pPr lvl="0">
              <a:lnSpc>
                <a:spcPct val="110000"/>
              </a:lnSpc>
            </a:pPr>
            <a:r>
              <a:rPr lang="zh-CN" altLang="en-US" sz="2800"/>
              <a:t>这个方法适用于离线系统，如入侵取证</a:t>
            </a:r>
            <a:endParaRPr lang="zh-CN" altLang="en-US" sz="2800"/>
          </a:p>
          <a:p>
            <a:pPr lvl="0">
              <a:lnSpc>
                <a:spcPct val="110000"/>
              </a:lnSpc>
            </a:pPr>
            <a:r>
              <a:rPr lang="zh-CN" altLang="en-US" sz="2800"/>
              <a:t>对于实时系统来说，这种方式会随着警报次数的不断增大而失败，所以我们可以保持一个滑动窗口，以前收到的警报数量足够接近于新的警报数量。</a:t>
            </a:r>
            <a:endParaRPr lang="zh-CN" altLang="en-US" sz="2800"/>
          </a:p>
          <a:p>
            <a:pPr lvl="1">
              <a:lnSpc>
                <a:spcPct val="110000"/>
              </a:lnSpc>
            </a:pPr>
            <a:r>
              <a:rPr lang="zh-CN" altLang="en-US" sz="2400"/>
              <a:t>但是攻击者可以通过被动延迟下一步攻击的方式击败这种方法。</a:t>
            </a:r>
            <a:endParaRPr lang="zh-CN" altLang="en-US" sz="2400"/>
          </a:p>
          <a:p>
            <a:pPr marL="457200" lvl="1" indent="0">
              <a:buNone/>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攻击图分析方法：入侵警报关联和传感器的布置</a:t>
            </a:r>
            <a:endParaRPr lang="zh-CN" altLang="en-US"/>
          </a:p>
        </p:txBody>
      </p:sp>
      <p:sp>
        <p:nvSpPr>
          <p:cNvPr id="3" name="内容占位符 2"/>
          <p:cNvSpPr>
            <a:spLocks noGrp="1"/>
          </p:cNvSpPr>
          <p:nvPr>
            <p:ph idx="1"/>
          </p:nvPr>
        </p:nvSpPr>
        <p:spPr>
          <a:xfrm>
            <a:off x="838200" y="1825625"/>
            <a:ext cx="10515600" cy="4351655"/>
          </a:xfrm>
        </p:spPr>
        <p:txBody>
          <a:bodyPr>
            <a:normAutofit/>
          </a:bodyPr>
          <a:p>
            <a:pPr marL="342900" lvl="0" indent="-342900"/>
            <a:r>
              <a:rPr lang="en-US" altLang="zh-CN"/>
              <a:t>Noel</a:t>
            </a:r>
            <a:r>
              <a:rPr lang="zh-CN" altLang="en-US"/>
              <a:t>提出了用攻击图来减少误报的影响。他通过将独立的入侵警报与多阶段入侵路径相关联。</a:t>
            </a:r>
            <a:endParaRPr lang="zh-CN" altLang="en-US"/>
          </a:p>
          <a:p>
            <a:pPr marL="342900" lvl="0" indent="-342900"/>
            <a:r>
              <a:rPr lang="zh-CN" altLang="en-US"/>
              <a:t>关联方法是基于攻击图中的攻击最短距离。</a:t>
            </a:r>
            <a:endParaRPr lang="zh-CN" altLang="en-US"/>
          </a:p>
          <a:p>
            <a:pPr marL="342900" lvl="0" indent="-342900"/>
            <a:r>
              <a:rPr lang="zh-CN" altLang="en-US"/>
              <a:t>如果在未来没有可能成为成为成功的攻击的入侵警报可以归类为假。</a:t>
            </a:r>
            <a:endParaRPr lang="zh-CN" altLang="en-US"/>
          </a:p>
          <a:p>
            <a:pPr marL="342900" lvl="0" indent="-342900"/>
            <a:r>
              <a:rPr lang="zh-CN" altLang="en-US"/>
              <a:t>这种方案需要基于攻击图及时更新的假设</a:t>
            </a:r>
            <a:endParaRPr lang="zh-CN" altLang="en-US"/>
          </a:p>
          <a:p>
            <a:pPr marL="342900" lvl="0" indent="-342900"/>
            <a:r>
              <a:rPr lang="zh-CN" altLang="en-US"/>
              <a:t>这种方式需要在内存中进行分析，不适合大型企业网络。</a:t>
            </a:r>
            <a:endParaRPr lang="zh-CN" altLang="en-US"/>
          </a:p>
          <a:p>
            <a:pPr marL="457200" lvl="1" indent="0">
              <a:buNone/>
            </a:pP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攻击图分析方法：入侵警报关联和传感器的布置</a:t>
            </a:r>
            <a:endParaRPr lang="zh-CN" altLang="en-US"/>
          </a:p>
        </p:txBody>
      </p:sp>
      <p:sp>
        <p:nvSpPr>
          <p:cNvPr id="3" name="内容占位符 2"/>
          <p:cNvSpPr>
            <a:spLocks noGrp="1"/>
          </p:cNvSpPr>
          <p:nvPr>
            <p:ph idx="1"/>
          </p:nvPr>
        </p:nvSpPr>
        <p:spPr>
          <a:xfrm>
            <a:off x="810260" y="2130425"/>
            <a:ext cx="10515600" cy="4351655"/>
          </a:xfrm>
        </p:spPr>
        <p:txBody>
          <a:bodyPr>
            <a:normAutofit/>
          </a:bodyPr>
          <a:p>
            <a:pPr marL="342900" lvl="0" indent="-342900"/>
            <a:r>
              <a:rPr lang="en-US" altLang="zh-CN"/>
              <a:t>Wang</a:t>
            </a:r>
            <a:r>
              <a:rPr lang="zh-CN" altLang="en-US"/>
              <a:t>提出了基于队列图的方式来减少循环方法的限制，队列图只在内存中保留最新的警报，并关联到已知漏洞上。</a:t>
            </a:r>
            <a:endParaRPr lang="zh-CN" altLang="en-US"/>
          </a:p>
          <a:p>
            <a:pPr marL="342900" lvl="0" indent="-342900"/>
            <a:endParaRPr lang="en-US" altLang="zh-CN"/>
          </a:p>
          <a:p>
            <a:pPr marL="342900" lvl="0" indent="-342900"/>
            <a:r>
              <a:rPr lang="en-US" altLang="zh-CN"/>
              <a:t>TVA</a:t>
            </a:r>
            <a:r>
              <a:rPr lang="zh-CN" altLang="en-US"/>
              <a:t>拓扑漏洞攻击图被用作规划最优的入侵检测传感器布置方式。</a:t>
            </a:r>
            <a:endParaRPr lang="zh-CN" altLang="en-US"/>
          </a:p>
          <a:p>
            <a:pPr marL="800100" lvl="1" indent="-342900"/>
            <a:r>
              <a:rPr lang="zh-CN" altLang="en-US" sz="2400"/>
              <a:t>孤立的入侵警报在攻击图中映射到已知的漏洞利用行为上</a:t>
            </a:r>
            <a:endParaRPr lang="zh-CN" altLang="en-US" sz="2400"/>
          </a:p>
          <a:p>
            <a:pPr marL="800100" lvl="1" indent="-342900"/>
            <a:r>
              <a:rPr lang="zh-CN" altLang="en-US" sz="2400"/>
              <a:t>它使警报对应多阶段攻击场景，并优先基于距离通知相关网络资产</a:t>
            </a:r>
            <a:endParaRPr lang="zh-CN" altLang="en-US" sz="2400"/>
          </a:p>
          <a:p>
            <a:pPr marL="800100" lvl="1" indent="-342900"/>
            <a:r>
              <a:rPr lang="zh-CN" altLang="en-US" sz="2400"/>
              <a:t>通过网络漏洞路径的知识，网络管理员可以制定最佳的应对攻击的方法。</a:t>
            </a:r>
            <a:endParaRPr lang="zh-CN" altLang="en-US" sz="2400"/>
          </a:p>
          <a:p>
            <a:pPr marL="457200" lvl="1" indent="0">
              <a:buNone/>
            </a:pPr>
            <a:endParaRPr lang="zh-CN" altLang="en-US" sz="2400"/>
          </a:p>
          <a:p>
            <a:pPr marL="457200" lvl="1" indent="0">
              <a:buNone/>
            </a:pP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攻击图分析方法：网络加固的费用优化</a:t>
            </a:r>
            <a:endParaRPr lang="zh-CN" altLang="en-US"/>
          </a:p>
        </p:txBody>
      </p:sp>
      <p:sp>
        <p:nvSpPr>
          <p:cNvPr id="3" name="内容占位符 2"/>
          <p:cNvSpPr>
            <a:spLocks noGrp="1"/>
          </p:cNvSpPr>
          <p:nvPr>
            <p:ph idx="1"/>
          </p:nvPr>
        </p:nvSpPr>
        <p:spPr/>
        <p:txBody>
          <a:bodyPr/>
          <a:p>
            <a:r>
              <a:rPr lang="zh-CN" altLang="en-US"/>
              <a:t>攻击图揭示了不同的网络资源受影响的不同方式，但它不提供任何解决方案，网络加固的方式有：</a:t>
            </a:r>
            <a:endParaRPr lang="zh-CN" altLang="en-US"/>
          </a:p>
          <a:p>
            <a:pPr lvl="1"/>
            <a:r>
              <a:rPr lang="zh-CN" altLang="en-US"/>
              <a:t>删除或修补漏洞</a:t>
            </a:r>
            <a:endParaRPr lang="zh-CN" altLang="en-US"/>
          </a:p>
          <a:p>
            <a:pPr lvl="2"/>
            <a:r>
              <a:rPr lang="en-US" altLang="zh-CN"/>
              <a:t>Jha</a:t>
            </a:r>
            <a:r>
              <a:rPr lang="zh-CN" altLang="en-US"/>
              <a:t>提出一种方法允许分析人员确定一个最小的一组删除漏洞方法</a:t>
            </a:r>
            <a:endParaRPr lang="zh-CN" altLang="en-US"/>
          </a:p>
          <a:p>
            <a:pPr lvl="3"/>
            <a:r>
              <a:rPr lang="zh-CN" altLang="en-US" sz="1800"/>
              <a:t>复杂度：多项式时间</a:t>
            </a:r>
            <a:endParaRPr lang="zh-CN" altLang="en-US" sz="1800"/>
          </a:p>
          <a:p>
            <a:pPr lvl="3"/>
            <a:r>
              <a:rPr lang="zh-CN" altLang="en-US" sz="1800"/>
              <a:t>缺点：不能解决漏洞依赖问题</a:t>
            </a:r>
            <a:endParaRPr lang="zh-CN" altLang="en-US" sz="1800"/>
          </a:p>
          <a:p>
            <a:pPr lvl="2"/>
            <a:r>
              <a:rPr lang="en-US" altLang="zh-CN" sz="2000"/>
              <a:t>Noel</a:t>
            </a:r>
            <a:r>
              <a:rPr lang="zh-CN" altLang="en-US" sz="2000"/>
              <a:t>提出了一种新的方案，并得到了</a:t>
            </a:r>
            <a:r>
              <a:rPr lang="en-US" altLang="zh-CN" sz="2000"/>
              <a:t>Wang</a:t>
            </a:r>
            <a:r>
              <a:rPr lang="zh-CN" altLang="en-US" sz="2000"/>
              <a:t>的改进，作者认为每个漏洞都是一个布尔变量，通过逻辑表达式为选择最少漏洞集提供选择。</a:t>
            </a:r>
            <a:endParaRPr lang="zh-CN" altLang="en-US" sz="2000"/>
          </a:p>
          <a:p>
            <a:pPr marL="914400" lvl="2" indent="0">
              <a:buNone/>
            </a:pP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攻击图分析方法：网络取证</a:t>
            </a:r>
            <a:endParaRPr lang="zh-CN" altLang="en-US"/>
          </a:p>
        </p:txBody>
      </p:sp>
      <p:sp>
        <p:nvSpPr>
          <p:cNvPr id="3" name="内容占位符 2"/>
          <p:cNvSpPr>
            <a:spLocks noGrp="1"/>
          </p:cNvSpPr>
          <p:nvPr>
            <p:ph idx="1"/>
          </p:nvPr>
        </p:nvSpPr>
        <p:spPr/>
        <p:txBody>
          <a:bodyPr/>
          <a:p>
            <a:r>
              <a:rPr lang="zh-CN" altLang="en-US"/>
              <a:t>网络取证通常发生在攻击事件发生以后。目标是找到攻击者可能的行动。</a:t>
            </a:r>
            <a:endParaRPr lang="zh-CN" altLang="en-US"/>
          </a:p>
          <a:p>
            <a:r>
              <a:rPr lang="zh-CN" altLang="en-US"/>
              <a:t>攻击者可能使用反追踪技术或工具防止司法调查，这些技术会减少数字证据和</a:t>
            </a:r>
            <a:r>
              <a:rPr lang="en-US" altLang="zh-CN"/>
              <a:t>trace</a:t>
            </a:r>
            <a:r>
              <a:rPr lang="zh-CN" altLang="en-US"/>
              <a:t>到信息的质量和数量</a:t>
            </a:r>
            <a:endParaRPr lang="zh-CN" altLang="en-US"/>
          </a:p>
          <a:p>
            <a:r>
              <a:rPr lang="zh-CN" altLang="en-US"/>
              <a:t>基于攻击图的取证分析可以使管理员证明，一系列入侵检测警报不是孤立的，而是对应一系列有计划的攻击序列。</a:t>
            </a:r>
            <a:endParaRPr lang="zh-CN" altLang="en-US"/>
          </a:p>
          <a:p>
            <a:r>
              <a:rPr lang="en-US" altLang="zh-CN"/>
              <a:t>Liu</a:t>
            </a:r>
            <a:r>
              <a:rPr lang="zh-CN" altLang="en-US"/>
              <a:t>提出了一个解决方案：他们通过增强攻击图反向分析活动节点，有助于找到失踪的证据。</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攻击图</a:t>
            </a:r>
            <a:endParaRPr lang="zh-CN" altLang="en-US"/>
          </a:p>
        </p:txBody>
      </p:sp>
      <p:sp>
        <p:nvSpPr>
          <p:cNvPr id="3" name="内容占位符 2"/>
          <p:cNvSpPr>
            <a:spLocks noGrp="1"/>
          </p:cNvSpPr>
          <p:nvPr>
            <p:ph idx="1"/>
          </p:nvPr>
        </p:nvSpPr>
        <p:spPr/>
        <p:txBody>
          <a:bodyPr>
            <a:normAutofit fontScale="90000" lnSpcReduction="20000"/>
          </a:bodyPr>
          <a:p>
            <a:endParaRPr lang="zh-CN" altLang="en-US" sz="2800"/>
          </a:p>
          <a:p>
            <a:r>
              <a:rPr lang="zh-CN" altLang="en-US" sz="2800">
                <a:sym typeface="+mn-ea"/>
              </a:rPr>
              <a:t>在网络安全分析领域，我们一般使用图作为原型描述。</a:t>
            </a:r>
            <a:endParaRPr lang="en-US" altLang="zh-CN" sz="2800">
              <a:sym typeface="+mn-ea"/>
            </a:endParaRPr>
          </a:p>
          <a:p>
            <a:r>
              <a:rPr lang="en-US" altLang="zh-CN" sz="2800">
                <a:sym typeface="+mn-ea"/>
              </a:rPr>
              <a:t>Dacier</a:t>
            </a:r>
            <a:r>
              <a:rPr lang="zh-CN" altLang="en-US" sz="2800">
                <a:sym typeface="+mn-ea"/>
              </a:rPr>
              <a:t>提出了权限图（</a:t>
            </a:r>
            <a:r>
              <a:rPr lang="en-US" altLang="zh-CN" sz="2800">
                <a:sym typeface="+mn-ea"/>
              </a:rPr>
              <a:t>privilege graph)</a:t>
            </a:r>
            <a:r>
              <a:rPr lang="zh-CN" altLang="en-US" sz="2800">
                <a:sym typeface="+mn-ea"/>
              </a:rPr>
              <a:t>来表示网络系统的缺陷。</a:t>
            </a:r>
            <a:endParaRPr lang="zh-CN" altLang="en-US" sz="2800"/>
          </a:p>
          <a:p>
            <a:pPr lvl="1"/>
            <a:r>
              <a:rPr lang="zh-CN" altLang="en-US" sz="2800">
                <a:sym typeface="+mn-ea"/>
              </a:rPr>
              <a:t>节点：一个用户或用户集所拥有的权限集</a:t>
            </a:r>
            <a:endParaRPr lang="zh-CN" altLang="en-US" sz="2800"/>
          </a:p>
          <a:p>
            <a:pPr lvl="1"/>
            <a:r>
              <a:rPr lang="zh-CN" altLang="en-US" sz="2800">
                <a:sym typeface="+mn-ea"/>
              </a:rPr>
              <a:t>边：代表缺陷</a:t>
            </a:r>
            <a:endParaRPr lang="zh-CN" altLang="en-US" sz="2800"/>
          </a:p>
          <a:p>
            <a:pPr lvl="1"/>
            <a:r>
              <a:rPr lang="zh-CN" altLang="en-US" sz="2800">
                <a:sym typeface="+mn-ea"/>
              </a:rPr>
              <a:t>攻击树：每条到叶子节点的路径集，它代表着通过一系列的攻击序列攻击者可以通过初始状态达到目标状态。</a:t>
            </a:r>
            <a:endParaRPr lang="zh-CN" altLang="en-US" sz="2800"/>
          </a:p>
          <a:p>
            <a:pPr lvl="1"/>
            <a:r>
              <a:rPr lang="zh-CN" altLang="en-US" sz="2800">
                <a:sym typeface="+mn-ea"/>
              </a:rPr>
              <a:t>本质上，一个攻击图是攻击树的一个合并，</a:t>
            </a:r>
            <a:endParaRPr lang="zh-CN" altLang="en-US" sz="2800"/>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攻击图分析方法：基于攻击图的安全测量</a:t>
            </a:r>
            <a:endParaRPr lang="zh-CN" altLang="en-US"/>
          </a:p>
        </p:txBody>
      </p:sp>
      <p:sp>
        <p:nvSpPr>
          <p:cNvPr id="3" name="内容占位符 2"/>
          <p:cNvSpPr>
            <a:spLocks noGrp="1"/>
          </p:cNvSpPr>
          <p:nvPr>
            <p:ph idx="1"/>
          </p:nvPr>
        </p:nvSpPr>
        <p:spPr/>
        <p:txBody>
          <a:bodyPr>
            <a:normAutofit fontScale="90000"/>
          </a:bodyPr>
          <a:p>
            <a:r>
              <a:rPr lang="zh-CN" altLang="en-US"/>
              <a:t>目的：</a:t>
            </a:r>
            <a:endParaRPr lang="zh-CN" altLang="en-US"/>
          </a:p>
          <a:p>
            <a:pPr lvl="1"/>
            <a:r>
              <a:rPr lang="zh-CN" altLang="en-US"/>
              <a:t>为了提高网络的安全性，管理员必须有能力衡量一个系统的安全性。</a:t>
            </a:r>
            <a:endParaRPr lang="zh-CN" altLang="en-US"/>
          </a:p>
          <a:p>
            <a:pPr lvl="1"/>
            <a:r>
              <a:rPr lang="zh-CN" altLang="en-US"/>
              <a:t>传统的安全加固的方式会删除和修补漏洞，防止攻击者攻击主机。但它并不足以消除所有漏洞，所以需要使用测量的方式。</a:t>
            </a:r>
            <a:endParaRPr lang="zh-CN" altLang="en-US"/>
          </a:p>
          <a:p>
            <a:pPr lvl="0"/>
            <a:r>
              <a:rPr lang="en-US" altLang="zh-CN"/>
              <a:t>NCP</a:t>
            </a:r>
            <a:r>
              <a:rPr lang="zh-CN" altLang="en-US"/>
              <a:t>指标表示网络攻击者获得用户和超级用户权限的百分比</a:t>
            </a:r>
            <a:endParaRPr lang="zh-CN" altLang="en-US"/>
          </a:p>
          <a:p>
            <a:pPr lvl="1"/>
            <a:r>
              <a:rPr lang="zh-CN" altLang="en-US"/>
              <a:t>计算需要遍历整个攻击图</a:t>
            </a:r>
            <a:endParaRPr lang="zh-CN" altLang="en-US"/>
          </a:p>
          <a:p>
            <a:pPr lvl="1"/>
            <a:r>
              <a:rPr lang="zh-CN" altLang="en-US"/>
              <a:t>资产价值也可以引入到计算当中</a:t>
            </a:r>
            <a:endParaRPr lang="zh-CN" altLang="en-US"/>
          </a:p>
          <a:p>
            <a:pPr lvl="1"/>
            <a:r>
              <a:rPr lang="en-US" altLang="zh-CN" dirty="0">
                <a:sym typeface="+mn-ea"/>
              </a:rPr>
              <a:t>Lippmann </a:t>
            </a:r>
            <a:r>
              <a:rPr lang="en-US" altLang="zh-CN" dirty="0" smtClean="0">
                <a:sym typeface="+mn-ea"/>
              </a:rPr>
              <a:t>2006</a:t>
            </a:r>
            <a:endParaRPr lang="zh-CN" altLang="en-US"/>
          </a:p>
          <a:p>
            <a:pPr lvl="0"/>
            <a:r>
              <a:rPr lang="zh-CN" altLang="en-US"/>
              <a:t>最弱对手：计算最弱的黑客为了完成攻击应该有的最少初始条件。</a:t>
            </a:r>
            <a:endParaRPr lang="zh-CN" altLang="en-US"/>
          </a:p>
          <a:p>
            <a:pPr lvl="0"/>
            <a:r>
              <a:rPr lang="en-US" altLang="zh-CN"/>
              <a:t>Idika</a:t>
            </a:r>
            <a:r>
              <a:rPr lang="zh-CN" altLang="en-US"/>
              <a:t>和</a:t>
            </a:r>
            <a:r>
              <a:rPr lang="en-US" altLang="zh-CN"/>
              <a:t>Bhargava</a:t>
            </a:r>
            <a:r>
              <a:rPr lang="zh-CN" altLang="en-US"/>
              <a:t>提出了克服现有基于最短路、路径数量测量、和平均路径长度度量等方式的缺陷。结合现有和其他指标克服他们的缺点</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攻击图分析方法：基于攻击图的安全测量</a:t>
            </a:r>
            <a:endParaRPr lang="zh-CN" altLang="en-US"/>
          </a:p>
        </p:txBody>
      </p:sp>
      <p:sp>
        <p:nvSpPr>
          <p:cNvPr id="3" name="内容占位符 2"/>
          <p:cNvSpPr>
            <a:spLocks noGrp="1"/>
          </p:cNvSpPr>
          <p:nvPr>
            <p:ph idx="1"/>
          </p:nvPr>
        </p:nvSpPr>
        <p:spPr/>
        <p:txBody>
          <a:bodyPr>
            <a:normAutofit fontScale="60000"/>
          </a:bodyPr>
          <a:p>
            <a:r>
              <a:rPr lang="en-US" altLang="zh-CN"/>
              <a:t>Wang</a:t>
            </a:r>
            <a:r>
              <a:rPr lang="zh-CN" altLang="en-US"/>
              <a:t>提出根据独立漏洞测量网络配置的攻击性。</a:t>
            </a:r>
            <a:endParaRPr lang="zh-CN" altLang="en-US"/>
          </a:p>
          <a:p>
            <a:pPr lvl="1"/>
            <a:r>
              <a:rPr lang="zh-CN" altLang="en-US"/>
              <a:t>介绍了不同攻击组合，利用依赖关系可以进行合取析取，并介绍了依赖关系图</a:t>
            </a:r>
            <a:endParaRPr lang="zh-CN" altLang="en-US"/>
          </a:p>
          <a:p>
            <a:pPr lvl="1"/>
            <a:r>
              <a:rPr lang="zh-CN" altLang="en-US"/>
              <a:t>提出一个函数来捕获一个漏洞会否影响另一个漏洞</a:t>
            </a:r>
            <a:endParaRPr lang="zh-CN" altLang="en-US"/>
          </a:p>
          <a:p>
            <a:pPr lvl="0"/>
            <a:r>
              <a:rPr lang="zh-CN" altLang="en-US" sz="2800"/>
              <a:t>通过多少零</a:t>
            </a:r>
            <a:r>
              <a:rPr lang="en-US" altLang="zh-CN" sz="2800"/>
              <a:t>DAY</a:t>
            </a:r>
            <a:r>
              <a:rPr lang="zh-CN" altLang="en-US" sz="2800"/>
              <a:t>漏洞才能攻破这个系统</a:t>
            </a:r>
            <a:endParaRPr lang="zh-CN" altLang="en-US" sz="2800"/>
          </a:p>
          <a:p>
            <a:pPr lvl="0"/>
            <a:r>
              <a:rPr lang="en-US" altLang="zh-CN" sz="2800"/>
              <a:t>Noel</a:t>
            </a:r>
            <a:r>
              <a:rPr lang="zh-CN" altLang="en-US" sz="2800"/>
              <a:t>和</a:t>
            </a:r>
            <a:r>
              <a:rPr lang="en-US" altLang="zh-CN" sz="2800"/>
              <a:t>Jajodia</a:t>
            </a:r>
            <a:r>
              <a:rPr lang="zh-CN" altLang="en-US" sz="2800"/>
              <a:t>提出基于网络攻击图的一揽子指标来进行网络风险评估</a:t>
            </a:r>
            <a:endParaRPr lang="zh-CN" altLang="en-US" sz="2800"/>
          </a:p>
          <a:p>
            <a:pPr lvl="1"/>
            <a:r>
              <a:rPr lang="zh-CN" altLang="en-US"/>
              <a:t>缺陷</a:t>
            </a:r>
            <a:r>
              <a:rPr lang="en-US" altLang="zh-CN"/>
              <a:t>:</a:t>
            </a:r>
            <a:r>
              <a:rPr lang="zh-CN" altLang="en-US"/>
              <a:t>网络服务的得分和他们漏洞</a:t>
            </a:r>
            <a:endParaRPr lang="zh-CN" altLang="en-US"/>
          </a:p>
          <a:p>
            <a:pPr lvl="1"/>
            <a:r>
              <a:rPr lang="zh-CN" altLang="en-US"/>
              <a:t>规模：攻击图大小</a:t>
            </a:r>
            <a:endParaRPr lang="zh-CN" altLang="en-US"/>
          </a:p>
          <a:p>
            <a:pPr lvl="1"/>
            <a:r>
              <a:rPr lang="zh-CN" altLang="en-US"/>
              <a:t>容量：考虑不同网络域（如子网）下的安全图包含的攻击程度，即安全风险。</a:t>
            </a:r>
            <a:endParaRPr lang="zh-CN" altLang="en-US"/>
          </a:p>
          <a:p>
            <a:pPr lvl="1"/>
            <a:r>
              <a:rPr lang="zh-CN" altLang="en-US"/>
              <a:t>拓扑：基于图论，即测量弱联通，强连通，最大的最短路径等</a:t>
            </a:r>
            <a:endParaRPr lang="zh-CN" altLang="en-US"/>
          </a:p>
          <a:p>
            <a:pPr lvl="0"/>
            <a:r>
              <a:rPr lang="zh-CN" altLang="en-US"/>
              <a:t>漏洞利用具有难度之分，引入概率进行评分</a:t>
            </a:r>
            <a:endParaRPr lang="zh-CN" altLang="en-US"/>
          </a:p>
          <a:p>
            <a:pPr lvl="0"/>
            <a:r>
              <a:rPr lang="zh-CN" altLang="en-US"/>
              <a:t>集成</a:t>
            </a:r>
            <a:r>
              <a:rPr lang="en-US" altLang="zh-CN"/>
              <a:t>HMM</a:t>
            </a:r>
            <a:r>
              <a:rPr lang="zh-CN" altLang="en-US"/>
              <a:t>和攻击图，探索系统的观测值和状态间的关系</a:t>
            </a:r>
            <a:endParaRPr lang="zh-CN" altLang="en-US"/>
          </a:p>
          <a:p>
            <a:pPr lvl="1"/>
            <a:r>
              <a:rPr lang="zh-CN" altLang="en-US"/>
              <a:t>美联储定义了一组预定义的攻击成本和防范成本</a:t>
            </a:r>
            <a:endParaRPr lang="zh-CN" altLang="en-US"/>
          </a:p>
          <a:p>
            <a:pPr lvl="1"/>
            <a:r>
              <a:rPr lang="zh-CN" altLang="en-US"/>
              <a:t>使用启发式搜索，通过成本效益分析，自动推算最优网络优化方案</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结论 </a:t>
            </a:r>
            <a:r>
              <a:rPr lang="en-US" altLang="zh-CN" dirty="0"/>
              <a:t>Conclusion</a:t>
            </a:r>
            <a:endParaRPr lang="zh-CN" altLang="en-US" dirty="0"/>
          </a:p>
        </p:txBody>
      </p:sp>
      <p:sp>
        <p:nvSpPr>
          <p:cNvPr id="3" name="内容占位符 2"/>
          <p:cNvSpPr>
            <a:spLocks noGrp="1"/>
          </p:cNvSpPr>
          <p:nvPr>
            <p:ph idx="1"/>
          </p:nvPr>
        </p:nvSpPr>
        <p:spPr>
          <a:xfrm>
            <a:off x="828237" y="2770927"/>
            <a:ext cx="10554574" cy="3636511"/>
          </a:xfrm>
        </p:spPr>
        <p:txBody>
          <a:bodyPr>
            <a:normAutofit lnSpcReduction="20000"/>
          </a:bodyPr>
          <a:lstStyle/>
          <a:p>
            <a:pPr marL="285750" indent="-285750"/>
            <a:r>
              <a:rPr lang="zh-CN" altLang="en-US" dirty="0" smtClean="0"/>
              <a:t>攻击图的生成需要获取一些信息，而信息通常情况下是由不同的软件工具采集的，过程没有完全被自动化。</a:t>
            </a:r>
            <a:endParaRPr lang="zh-CN" altLang="en-US" dirty="0" smtClean="0"/>
          </a:p>
          <a:p>
            <a:pPr lvl="1"/>
            <a:r>
              <a:rPr lang="zh-CN" altLang="en-US" dirty="0" smtClean="0"/>
              <a:t>例如</a:t>
            </a:r>
            <a:r>
              <a:rPr lang="zh-CN" altLang="en-US" dirty="0"/>
              <a:t>，攻击利用的前置条件和后置条件这样的信息就需要由领域专家手工的编写。这是由于公共数据库中关于漏洞的信息往往是以非结构化或者半结构化数据记录的。</a:t>
            </a:r>
            <a:endParaRPr lang="zh-CN" altLang="en-US" dirty="0"/>
          </a:p>
          <a:p>
            <a:pPr lvl="1"/>
            <a:r>
              <a:rPr lang="zh-CN" altLang="en-US" dirty="0"/>
              <a:t>使用自动化的手段去解析信息是较为困难的，</a:t>
            </a:r>
            <a:r>
              <a:rPr lang="en-US" altLang="zh-CN" dirty="0"/>
              <a:t>NLP</a:t>
            </a:r>
            <a:r>
              <a:rPr lang="zh-CN" altLang="en-US" dirty="0"/>
              <a:t>或许可以对这个领域有帮助。</a:t>
            </a:r>
            <a:endParaRPr lang="zh-CN" altLang="en-US" dirty="0"/>
          </a:p>
          <a:p>
            <a:pPr lvl="0"/>
            <a:r>
              <a:rPr lang="zh-CN" altLang="en-US" dirty="0" smtClean="0">
                <a:sym typeface="+mn-ea"/>
              </a:rPr>
              <a:t>网络</a:t>
            </a:r>
            <a:r>
              <a:rPr lang="zh-CN" altLang="en-US" dirty="0">
                <a:sym typeface="+mn-ea"/>
              </a:rPr>
              <a:t>规模问题仍然是一个挑战。大数据技术或许可以解决这一问题。</a:t>
            </a:r>
            <a:endParaRPr lang="zh-CN" altLang="en-US" dirty="0">
              <a:sym typeface="+mn-ea"/>
            </a:endParaRPr>
          </a:p>
          <a:p>
            <a:pPr lvl="0"/>
            <a:r>
              <a:rPr lang="zh-CN" altLang="en-US" dirty="0">
                <a:sym typeface="+mn-ea"/>
              </a:rPr>
              <a:t>攻击图在网络取证分析方面</a:t>
            </a:r>
            <a:r>
              <a:rPr lang="zh-CN" dirty="0">
                <a:sym typeface="+mn-ea"/>
              </a:rPr>
              <a:t>探索较少</a:t>
            </a:r>
            <a:endParaRPr lang="zh-CN" dirty="0">
              <a:sym typeface="+mn-ea"/>
            </a:endParaRPr>
          </a:p>
          <a:p>
            <a:pPr lvl="0"/>
            <a:r>
              <a:rPr lang="zh-CN" altLang="en-US" dirty="0" smtClean="0">
                <a:sym typeface="+mn-ea"/>
              </a:rPr>
              <a:t>在</a:t>
            </a:r>
            <a:r>
              <a:rPr lang="zh-CN" altLang="en-US" dirty="0">
                <a:sym typeface="+mn-ea"/>
              </a:rPr>
              <a:t>预测可能的攻击时，关联了攻击路径的入侵检测警报会经常发生。而真是系统，这些攻击路径可能永远不会被攻击者尝试。这方面缺点可以通过对考虑更多上下文的情况（即入侵检测系统和引入漏洞利用的难易程度）来克服。</a:t>
            </a:r>
            <a:endParaRPr lang="zh-CN" altLang="en-US" dirty="0">
              <a:sym typeface="+mn-ea"/>
            </a:endParaRPr>
          </a:p>
          <a:p>
            <a:pPr lvl="0"/>
            <a:r>
              <a:rPr lang="zh-CN" altLang="en-US" dirty="0"/>
              <a:t>许多分析技术与特定的攻击图绑定。需要对攻击图进行统一，这样分析技术就可以忽略表示方法和生成方法广泛的进行应用。</a:t>
            </a:r>
            <a:endParaRPr lang="zh-CN" altLang="en-US" dirty="0"/>
          </a:p>
          <a:p>
            <a:pPr lvl="0"/>
            <a:endParaRPr lang="zh-CN" dirty="0">
              <a:sym typeface="+mn-ea"/>
            </a:endParaRPr>
          </a:p>
          <a:p>
            <a:pPr lvl="0"/>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实验环境</a:t>
            </a:r>
            <a:endParaRPr lang="zh-CN" altLang="en-US"/>
          </a:p>
        </p:txBody>
      </p:sp>
      <p:sp>
        <p:nvSpPr>
          <p:cNvPr id="3" name="内容占位符 2"/>
          <p:cNvSpPr>
            <a:spLocks noGrp="1"/>
          </p:cNvSpPr>
          <p:nvPr>
            <p:ph idx="1"/>
          </p:nvPr>
        </p:nvSpPr>
        <p:spPr>
          <a:xfrm>
            <a:off x="810260" y="2209165"/>
            <a:ext cx="10515600" cy="4351338"/>
          </a:xfrm>
        </p:spPr>
        <p:txBody>
          <a:bodyPr>
            <a:normAutofit fontScale="70000"/>
          </a:bodyPr>
          <a:p>
            <a:pPr marL="285750" indent="-285750"/>
            <a:r>
              <a:rPr lang="en-US" altLang="zh-CN">
                <a:sym typeface="+mn-ea"/>
              </a:rPr>
              <a:t>Firewall-1: </a:t>
            </a:r>
            <a:r>
              <a:rPr lang="zh-CN" altLang="en-US">
                <a:sym typeface="+mn-ea"/>
              </a:rPr>
              <a:t>控制内部和外部网络的通信</a:t>
            </a:r>
            <a:endParaRPr lang="zh-CN" altLang="en-US"/>
          </a:p>
          <a:p>
            <a:r>
              <a:rPr lang="zh-CN" altLang="en-US"/>
              <a:t>攻击者在</a:t>
            </a:r>
            <a:r>
              <a:rPr lang="en-US" altLang="zh-CN"/>
              <a:t>H0</a:t>
            </a:r>
            <a:r>
              <a:rPr lang="zh-CN" altLang="en-US"/>
              <a:t>上</a:t>
            </a:r>
            <a:endParaRPr lang="zh-CN" altLang="en-US"/>
          </a:p>
          <a:p>
            <a:r>
              <a:rPr lang="zh-CN" altLang="en-US"/>
              <a:t>登录服务器在</a:t>
            </a:r>
            <a:r>
              <a:rPr lang="en-US" altLang="zh-CN"/>
              <a:t>H2</a:t>
            </a:r>
            <a:r>
              <a:rPr lang="zh-CN" altLang="en-US"/>
              <a:t>上</a:t>
            </a:r>
            <a:endParaRPr lang="zh-CN" altLang="en-US"/>
          </a:p>
          <a:p>
            <a:pPr lvl="1"/>
            <a:r>
              <a:rPr lang="zh-CN"/>
              <a:t>运行一个有漏洞的</a:t>
            </a:r>
            <a:r>
              <a:rPr lang="en-US" altLang="zh-CN"/>
              <a:t>SSH</a:t>
            </a:r>
            <a:r>
              <a:rPr lang="zh-CN" altLang="en-US"/>
              <a:t>服务</a:t>
            </a:r>
            <a:endParaRPr lang="zh-CN" altLang="en-US"/>
          </a:p>
          <a:p>
            <a:pPr lvl="1"/>
            <a:r>
              <a:rPr lang="zh-CN" altLang="en-US"/>
              <a:t>允许远程攻击者</a:t>
            </a:r>
            <a:endParaRPr lang="zh-CN" altLang="en-US"/>
          </a:p>
          <a:p>
            <a:r>
              <a:rPr lang="zh-CN" altLang="en-US">
                <a:sym typeface="+mn-ea"/>
              </a:rPr>
              <a:t>数据库服务器在</a:t>
            </a:r>
            <a:r>
              <a:rPr lang="en-US" altLang="zh-CN">
                <a:sym typeface="+mn-ea"/>
              </a:rPr>
              <a:t>H3</a:t>
            </a:r>
            <a:r>
              <a:rPr lang="zh-CN" altLang="en-US">
                <a:sym typeface="+mn-ea"/>
              </a:rPr>
              <a:t>上</a:t>
            </a:r>
            <a:endParaRPr lang="zh-CN" altLang="en-US">
              <a:sym typeface="+mn-ea"/>
            </a:endParaRPr>
          </a:p>
          <a:p>
            <a:pPr lvl="1"/>
            <a:r>
              <a:rPr lang="zh-CN" altLang="en-US" sz="2400">
                <a:sym typeface="+mn-ea"/>
              </a:rPr>
              <a:t>有</a:t>
            </a:r>
            <a:r>
              <a:rPr lang="en-US" altLang="zh-CN" sz="2400">
                <a:sym typeface="+mn-ea"/>
              </a:rPr>
              <a:t>MYSQL SERVER</a:t>
            </a:r>
            <a:r>
              <a:rPr lang="zh-CN" altLang="en-US" sz="2400">
                <a:sym typeface="+mn-ea"/>
              </a:rPr>
              <a:t>的</a:t>
            </a:r>
            <a:r>
              <a:rPr lang="en-US" altLang="zh-CN" sz="2400">
                <a:sym typeface="+mn-ea"/>
              </a:rPr>
              <a:t>Linux</a:t>
            </a:r>
            <a:r>
              <a:rPr lang="zh-CN" altLang="en-US" sz="2400">
                <a:sym typeface="+mn-ea"/>
              </a:rPr>
              <a:t>服务器</a:t>
            </a:r>
            <a:endParaRPr lang="zh-CN" altLang="en-US" sz="2400">
              <a:sym typeface="+mn-ea"/>
            </a:endParaRPr>
          </a:p>
          <a:p>
            <a:pPr lvl="1"/>
            <a:r>
              <a:rPr lang="en-US" altLang="zh-CN" sz="2400">
                <a:sym typeface="+mn-ea"/>
              </a:rPr>
              <a:t>MYSQL</a:t>
            </a:r>
            <a:r>
              <a:rPr lang="zh-CN" altLang="en-US" sz="2400">
                <a:sym typeface="+mn-ea"/>
              </a:rPr>
              <a:t>和</a:t>
            </a:r>
            <a:r>
              <a:rPr lang="en-US" altLang="zh-CN" sz="2400">
                <a:sym typeface="+mn-ea"/>
              </a:rPr>
              <a:t>Linux</a:t>
            </a:r>
            <a:r>
              <a:rPr lang="zh-CN" altLang="en-US" sz="2400">
                <a:sym typeface="+mn-ea"/>
              </a:rPr>
              <a:t>都有远程漏洞</a:t>
            </a:r>
            <a:endParaRPr lang="zh-CN" altLang="en-US" sz="2400">
              <a:sym typeface="+mn-ea"/>
            </a:endParaRPr>
          </a:p>
          <a:p>
            <a:r>
              <a:rPr lang="en-US" altLang="zh-CN"/>
              <a:t>Web</a:t>
            </a:r>
            <a:r>
              <a:rPr lang="zh-CN" altLang="en-US"/>
              <a:t>服务器在</a:t>
            </a:r>
            <a:r>
              <a:rPr lang="en-US" altLang="zh-CN"/>
              <a:t>H1</a:t>
            </a:r>
            <a:r>
              <a:rPr lang="zh-CN" altLang="en-US"/>
              <a:t>上</a:t>
            </a:r>
            <a:endParaRPr lang="en-US" altLang="zh-CN"/>
          </a:p>
          <a:p>
            <a:pPr lvl="1"/>
            <a:r>
              <a:rPr lang="zh-CN" altLang="en-US"/>
              <a:t>需要访问数据库</a:t>
            </a:r>
            <a:endParaRPr lang="zh-CN" altLang="en-US"/>
          </a:p>
          <a:p>
            <a:pPr lvl="1"/>
            <a:r>
              <a:rPr lang="zh-CN" altLang="en-US"/>
              <a:t>运行一个有漏洞的</a:t>
            </a:r>
            <a:r>
              <a:rPr lang="en-US" altLang="zh-CN"/>
              <a:t>Apache server</a:t>
            </a:r>
            <a:endParaRPr lang="en-US" altLang="zh-CN"/>
          </a:p>
          <a:p>
            <a:pPr lvl="1"/>
            <a:r>
              <a:rPr lang="zh-CN" altLang="en-US"/>
              <a:t>他会允许攻击者黑入并获取用户权限</a:t>
            </a:r>
            <a:endParaRPr lang="zh-CN" altLang="en-US"/>
          </a:p>
          <a:p>
            <a:r>
              <a:rPr lang="en-US" altLang="zh-CN"/>
              <a:t>Firewall-1: </a:t>
            </a:r>
            <a:r>
              <a:rPr lang="zh-CN" altLang="en-US"/>
              <a:t>允许</a:t>
            </a:r>
            <a:r>
              <a:rPr lang="en-US" altLang="zh-CN"/>
              <a:t>http</a:t>
            </a:r>
            <a:r>
              <a:rPr lang="zh-CN" altLang="en-US"/>
              <a:t>和</a:t>
            </a:r>
            <a:r>
              <a:rPr lang="en-US" altLang="zh-CN"/>
              <a:t>ssh</a:t>
            </a:r>
            <a:r>
              <a:rPr lang="zh-CN" altLang="en-US"/>
              <a:t>通信</a:t>
            </a:r>
            <a:endParaRPr lang="zh-CN" altLang="en-US"/>
          </a:p>
          <a:p>
            <a:r>
              <a:rPr lang="en-US" altLang="zh-CN"/>
              <a:t>Firewall-2: </a:t>
            </a:r>
            <a:r>
              <a:rPr lang="zh-CN" altLang="en-US"/>
              <a:t>允许从</a:t>
            </a:r>
            <a:r>
              <a:rPr lang="en-US" altLang="zh-CN"/>
              <a:t>H1</a:t>
            </a:r>
            <a:r>
              <a:rPr lang="zh-CN" altLang="en-US"/>
              <a:t>到达</a:t>
            </a:r>
            <a:r>
              <a:rPr lang="en-US" altLang="zh-CN"/>
              <a:t>H3</a:t>
            </a:r>
            <a:r>
              <a:rPr lang="zh-CN" altLang="en-US"/>
              <a:t>的通信</a:t>
            </a:r>
            <a:endParaRPr lang="en-US" altLang="zh-CN"/>
          </a:p>
        </p:txBody>
      </p:sp>
      <p:pic>
        <p:nvPicPr>
          <p:cNvPr id="5" name="图片 4"/>
          <p:cNvPicPr>
            <a:picLocks noChangeAspect="1"/>
          </p:cNvPicPr>
          <p:nvPr/>
        </p:nvPicPr>
        <p:blipFill>
          <a:blip r:embed="rId1"/>
          <a:stretch>
            <a:fillRect/>
          </a:stretch>
        </p:blipFill>
        <p:spPr>
          <a:xfrm>
            <a:off x="6653530" y="389255"/>
            <a:ext cx="5386070" cy="3007360"/>
          </a:xfrm>
          <a:prstGeom prst="rect">
            <a:avLst/>
          </a:prstGeom>
        </p:spPr>
      </p:pic>
      <p:pic>
        <p:nvPicPr>
          <p:cNvPr id="6" name="图片 5"/>
          <p:cNvPicPr>
            <a:picLocks noChangeAspect="1"/>
          </p:cNvPicPr>
          <p:nvPr/>
        </p:nvPicPr>
        <p:blipFill>
          <a:blip r:embed="rId2"/>
          <a:stretch>
            <a:fillRect/>
          </a:stretch>
        </p:blipFill>
        <p:spPr>
          <a:xfrm>
            <a:off x="6653530" y="4203700"/>
            <a:ext cx="5490210" cy="2120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攻击图生成技术</a:t>
            </a:r>
            <a:endParaRPr lang="en-US" altLang="zh-CN"/>
          </a:p>
        </p:txBody>
      </p:sp>
      <p:sp>
        <p:nvSpPr>
          <p:cNvPr id="6" name="内容占位符 5"/>
          <p:cNvSpPr>
            <a:spLocks noGrp="1"/>
          </p:cNvSpPr>
          <p:nvPr>
            <p:ph idx="1"/>
          </p:nvPr>
        </p:nvSpPr>
        <p:spPr/>
        <p:txBody>
          <a:bodyPr/>
          <a:p>
            <a:pPr lvl="0"/>
            <a:endParaRPr lang="zh-CN" altLang="en-US" sz="3265">
              <a:sym typeface="+mn-ea"/>
            </a:endParaRPr>
          </a:p>
          <a:p>
            <a:pPr lvl="0"/>
            <a:r>
              <a:rPr lang="zh-CN" altLang="en-US" sz="3265">
                <a:sym typeface="+mn-ea"/>
              </a:rPr>
              <a:t>状态枚举</a:t>
            </a:r>
            <a:endParaRPr lang="zh-CN" altLang="en-US" sz="3265"/>
          </a:p>
          <a:p>
            <a:pPr lvl="0"/>
            <a:r>
              <a:rPr lang="en-US" altLang="zh-CN" sz="3265">
                <a:sym typeface="+mn-ea"/>
              </a:rPr>
              <a:t>TVA</a:t>
            </a:r>
            <a:endParaRPr lang="en-US" altLang="zh-CN" sz="3265"/>
          </a:p>
          <a:p>
            <a:pPr lvl="0"/>
            <a:r>
              <a:rPr lang="zh-CN" altLang="en-US" sz="3265">
                <a:sym typeface="+mn-ea"/>
              </a:rPr>
              <a:t>逻辑编程</a:t>
            </a:r>
            <a:endParaRPr lang="zh-CN" altLang="en-US" sz="3265"/>
          </a:p>
          <a:p>
            <a:pPr lvl="0"/>
            <a:r>
              <a:rPr lang="en-US" altLang="zh-CN" sz="3265">
                <a:sym typeface="+mn-ea"/>
              </a:rPr>
              <a:t>NetSPA</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攻击图生成：状态枚举法</a:t>
            </a:r>
            <a:endParaRPr lang="zh-CN" altLang="en-US"/>
          </a:p>
        </p:txBody>
      </p:sp>
      <p:sp>
        <p:nvSpPr>
          <p:cNvPr id="5" name="内容占位符 4"/>
          <p:cNvSpPr>
            <a:spLocks noGrp="1"/>
          </p:cNvSpPr>
          <p:nvPr>
            <p:ph idx="1"/>
          </p:nvPr>
        </p:nvSpPr>
        <p:spPr>
          <a:xfrm>
            <a:off x="818712" y="2359447"/>
            <a:ext cx="10554574" cy="3636511"/>
          </a:xfrm>
        </p:spPr>
        <p:txBody>
          <a:bodyPr>
            <a:normAutofit lnSpcReduction="20000"/>
          </a:bodyPr>
          <a:p>
            <a:r>
              <a:rPr lang="zh-CN" altLang="en-US"/>
              <a:t>状态枚举法是我们自动生成攻击图研究最开始的一个尝试，这些方法基于模型检测技术或自定义算法。</a:t>
            </a:r>
            <a:endParaRPr lang="zh-CN" altLang="en-US"/>
          </a:p>
          <a:p>
            <a:endParaRPr lang="zh-CN" altLang="en-US"/>
          </a:p>
          <a:p>
            <a:r>
              <a:rPr lang="zh-CN" altLang="en-US"/>
              <a:t>攻击图原型最早于</a:t>
            </a:r>
            <a:r>
              <a:rPr lang="en-US" altLang="zh-CN"/>
              <a:t>1998</a:t>
            </a:r>
            <a:r>
              <a:rPr lang="zh-CN" altLang="en-US"/>
              <a:t>年由</a:t>
            </a:r>
            <a:r>
              <a:rPr lang="en-US" altLang="zh-CN"/>
              <a:t>Phillips</a:t>
            </a:r>
            <a:r>
              <a:rPr lang="zh-CN" altLang="en-US"/>
              <a:t>和</a:t>
            </a:r>
            <a:r>
              <a:rPr lang="en-US" altLang="zh-CN"/>
              <a:t>Swiler</a:t>
            </a:r>
            <a:r>
              <a:rPr lang="zh-CN" altLang="en-US"/>
              <a:t>提出，他们所提出的攻击图的形式化描述也被称作状态枚举图。</a:t>
            </a:r>
            <a:endParaRPr lang="zh-CN" altLang="en-US"/>
          </a:p>
          <a:p>
            <a:endParaRPr lang="zh-CN" altLang="en-US"/>
          </a:p>
          <a:p>
            <a:r>
              <a:rPr lang="zh-CN" altLang="en-US"/>
              <a:t>状态：主机的信息，用户权限等级和攻击影响</a:t>
            </a:r>
            <a:endParaRPr lang="zh-CN" altLang="en-US"/>
          </a:p>
          <a:p>
            <a:endParaRPr lang="zh-CN" altLang="en-US"/>
          </a:p>
          <a:p>
            <a:r>
              <a:rPr lang="zh-CN" altLang="en-US"/>
              <a:t>边：状态的改变</a:t>
            </a:r>
            <a:endParaRPr lang="zh-CN" altLang="en-US"/>
          </a:p>
          <a:p>
            <a:pPr lvl="1"/>
            <a:r>
              <a:rPr lang="zh-CN" altLang="en-US"/>
              <a:t>由攻击者单一行为引起</a:t>
            </a:r>
            <a:endParaRPr lang="zh-CN" altLang="en-US"/>
          </a:p>
          <a:p>
            <a:pPr lvl="1"/>
            <a:r>
              <a:rPr lang="zh-CN" altLang="en-US"/>
              <a:t>一种带权重的表示，权值由攻击者的努力程度或花费时间决定</a:t>
            </a:r>
            <a:endParaRPr lang="zh-CN" altLang="en-US"/>
          </a:p>
          <a:p>
            <a:pPr lvl="2"/>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攻击图生成：状态枚举法</a:t>
            </a:r>
            <a:endParaRPr lang="zh-CN" altLang="en-US"/>
          </a:p>
        </p:txBody>
      </p:sp>
      <p:sp>
        <p:nvSpPr>
          <p:cNvPr id="5" name="内容占位符 4"/>
          <p:cNvSpPr>
            <a:spLocks noGrp="1"/>
          </p:cNvSpPr>
          <p:nvPr>
            <p:ph idx="1"/>
          </p:nvPr>
        </p:nvSpPr>
        <p:spPr>
          <a:xfrm>
            <a:off x="810457" y="2298487"/>
            <a:ext cx="10554574" cy="3636511"/>
          </a:xfrm>
        </p:spPr>
        <p:txBody>
          <a:bodyPr>
            <a:normAutofit fontScale="70000"/>
          </a:bodyPr>
          <a:p>
            <a:pPr lvl="0"/>
            <a:r>
              <a:rPr lang="en-US" altLang="zh-CN" sz="2615">
                <a:sym typeface="+mn-ea"/>
              </a:rPr>
              <a:t> </a:t>
            </a:r>
            <a:r>
              <a:rPr lang="zh-CN" altLang="en-US" sz="2615">
                <a:sym typeface="+mn-ea"/>
              </a:rPr>
              <a:t>基于这个形式化描述，作者提出了一个方法，能够根据三种输入格式生成攻击图：</a:t>
            </a:r>
            <a:endParaRPr lang="zh-CN" altLang="en-US" sz="2615">
              <a:sym typeface="+mn-ea"/>
            </a:endParaRPr>
          </a:p>
          <a:p>
            <a:pPr lvl="1"/>
            <a:r>
              <a:rPr lang="zh-CN" altLang="en-US" sz="2325">
                <a:sym typeface="+mn-ea"/>
              </a:rPr>
              <a:t>攻击模板：代表已知或假设存在的攻击</a:t>
            </a:r>
            <a:endParaRPr lang="zh-CN" altLang="en-US" sz="2325">
              <a:sym typeface="+mn-ea"/>
            </a:endParaRPr>
          </a:p>
          <a:p>
            <a:pPr lvl="2"/>
            <a:r>
              <a:rPr lang="zh-CN" altLang="en-US" sz="2325">
                <a:sym typeface="+mn-ea"/>
              </a:rPr>
              <a:t>通过一个子图描述成功攻击和假设存在攻击的成功条件</a:t>
            </a:r>
            <a:endParaRPr lang="zh-CN" altLang="en-US" sz="2325">
              <a:sym typeface="+mn-ea"/>
            </a:endParaRPr>
          </a:p>
          <a:p>
            <a:pPr lvl="1"/>
            <a:r>
              <a:rPr lang="zh-CN" altLang="en-US" sz="2325">
                <a:sym typeface="+mn-ea"/>
              </a:rPr>
              <a:t>配置文件 ：正在考虑的网络系统</a:t>
            </a:r>
            <a:endParaRPr lang="zh-CN" altLang="en-US" sz="2325">
              <a:sym typeface="+mn-ea"/>
            </a:endParaRPr>
          </a:p>
          <a:p>
            <a:pPr lvl="2"/>
            <a:r>
              <a:rPr lang="zh-CN" altLang="en-US" sz="2325">
                <a:sym typeface="+mn-ea"/>
              </a:rPr>
              <a:t>网络拓扑</a:t>
            </a:r>
            <a:endParaRPr lang="zh-CN" altLang="en-US" sz="2325">
              <a:sym typeface="+mn-ea"/>
            </a:endParaRPr>
          </a:p>
          <a:p>
            <a:pPr lvl="2"/>
            <a:r>
              <a:rPr lang="zh-CN" altLang="en-US" sz="2325">
                <a:sym typeface="+mn-ea"/>
              </a:rPr>
              <a:t>网络元素配置，如主机、路由器、防火墙等</a:t>
            </a:r>
            <a:endParaRPr lang="zh-CN" altLang="en-US" sz="2325">
              <a:sym typeface="+mn-ea"/>
            </a:endParaRPr>
          </a:p>
          <a:p>
            <a:pPr lvl="1"/>
            <a:r>
              <a:rPr lang="zh-CN" altLang="en-US" sz="2325">
                <a:sym typeface="+mn-ea"/>
              </a:rPr>
              <a:t>攻击者属性</a:t>
            </a:r>
            <a:endParaRPr lang="zh-CN" altLang="en-US" sz="2325">
              <a:sym typeface="+mn-ea"/>
            </a:endParaRPr>
          </a:p>
          <a:p>
            <a:pPr lvl="2"/>
            <a:r>
              <a:rPr lang="zh-CN" altLang="en-US" sz="2325">
                <a:sym typeface="+mn-ea"/>
              </a:rPr>
              <a:t>能力</a:t>
            </a:r>
            <a:endParaRPr lang="zh-CN" altLang="en-US" sz="2325">
              <a:sym typeface="+mn-ea"/>
            </a:endParaRPr>
          </a:p>
          <a:p>
            <a:pPr lvl="2"/>
            <a:r>
              <a:rPr lang="zh-CN" altLang="en-US" sz="2325">
                <a:sym typeface="+mn-ea"/>
              </a:rPr>
              <a:t>信息</a:t>
            </a:r>
            <a:endParaRPr lang="zh-CN" altLang="en-US"/>
          </a:p>
          <a:p>
            <a:pPr lvl="2"/>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攻击图生成：状态枚举法</a:t>
            </a:r>
            <a:endParaRPr lang="zh-CN" altLang="en-US"/>
          </a:p>
        </p:txBody>
      </p:sp>
      <p:sp>
        <p:nvSpPr>
          <p:cNvPr id="5" name="内容占位符 4"/>
          <p:cNvSpPr>
            <a:spLocks noGrp="1"/>
          </p:cNvSpPr>
          <p:nvPr>
            <p:ph idx="1"/>
          </p:nvPr>
        </p:nvSpPr>
        <p:spPr>
          <a:xfrm>
            <a:off x="828237" y="3350047"/>
            <a:ext cx="10554574" cy="3636511"/>
          </a:xfrm>
        </p:spPr>
        <p:txBody>
          <a:bodyPr>
            <a:normAutofit lnSpcReduction="10000"/>
          </a:bodyPr>
          <a:p>
            <a:pPr lvl="0"/>
            <a:r>
              <a:rPr lang="zh-CN" altLang="en-US" sz="2330">
                <a:sym typeface="+mn-ea"/>
              </a:rPr>
              <a:t>攻击图生成算法从初始状态开始。它将攻击模板与网络配置文件和攻击者的属性进行一个正向的匹配，并迭代式地生成图。</a:t>
            </a:r>
            <a:endParaRPr lang="zh-CN" altLang="en-US" sz="2330">
              <a:sym typeface="+mn-ea"/>
            </a:endParaRPr>
          </a:p>
          <a:p>
            <a:pPr lvl="0"/>
            <a:endParaRPr lang="zh-CN" altLang="en-US" sz="2330">
              <a:sym typeface="+mn-ea"/>
            </a:endParaRPr>
          </a:p>
          <a:p>
            <a:pPr lvl="0"/>
            <a:r>
              <a:rPr lang="zh-CN" altLang="en-US" sz="2330">
                <a:sym typeface="+mn-ea"/>
              </a:rPr>
              <a:t>攻击图是攻击模板、网络配置文件、攻击者属性的实例化表示</a:t>
            </a:r>
            <a:endParaRPr lang="zh-CN" altLang="en-US" sz="2330">
              <a:sym typeface="+mn-ea"/>
            </a:endParaRPr>
          </a:p>
          <a:p>
            <a:pPr lvl="0"/>
            <a:endParaRPr lang="zh-CN" altLang="en-US" sz="2330">
              <a:sym typeface="+mn-ea"/>
            </a:endParaRPr>
          </a:p>
          <a:p>
            <a:pPr lvl="0"/>
            <a:r>
              <a:rPr lang="zh-CN" altLang="en-US" sz="2330">
                <a:sym typeface="+mn-ea"/>
              </a:rPr>
              <a:t>这篇文章解决了冗余路径、节点和环的消除问题</a:t>
            </a:r>
            <a:endParaRPr lang="zh-CN" altLang="en-US" sz="2330">
              <a:sym typeface="+mn-ea"/>
            </a:endParaRPr>
          </a:p>
          <a:p>
            <a:pPr lvl="0"/>
            <a:endParaRPr lang="zh-CN" altLang="en-US" sz="2330">
              <a:sym typeface="+mn-ea"/>
            </a:endParaRPr>
          </a:p>
          <a:p>
            <a:pPr lvl="0"/>
            <a:r>
              <a:rPr lang="zh-CN" altLang="en-US" sz="2330">
                <a:sym typeface="+mn-ea"/>
              </a:rPr>
              <a:t>但作者没有提供任何复杂的分析，只有实证结果的小李子。这种形式化的主要问题是状态空间的爆炸问题。</a:t>
            </a:r>
            <a:endParaRPr lang="zh-CN" altLang="en-US" sz="2330">
              <a:sym typeface="+mn-ea"/>
            </a:endParaRPr>
          </a:p>
          <a:p>
            <a:pPr lvl="0"/>
            <a:endParaRPr lang="zh-CN" altLang="en-US" sz="2330">
              <a:sym typeface="+mn-ea"/>
            </a:endParaRPr>
          </a:p>
          <a:p>
            <a:pPr marL="0" lvl="0" indent="0">
              <a:buNone/>
            </a:pPr>
            <a:endParaRPr lang="zh-CN" altLang="en-US" sz="2330">
              <a:sym typeface="+mn-ea"/>
            </a:endParaRPr>
          </a:p>
          <a:p>
            <a:pPr lvl="2"/>
            <a:endParaRPr lang="zh-CN" altLang="en-US" sz="2330">
              <a:sym typeface="+mn-ea"/>
            </a:endParaRPr>
          </a:p>
          <a:p>
            <a:pPr lvl="0"/>
            <a:endParaRPr lang="zh-CN" altLang="en-US"/>
          </a:p>
          <a:p>
            <a:pPr lvl="2"/>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攻击图生成：状态枚举法</a:t>
            </a:r>
            <a:endParaRPr lang="zh-CN" altLang="en-US"/>
          </a:p>
        </p:txBody>
      </p:sp>
      <p:sp>
        <p:nvSpPr>
          <p:cNvPr id="5" name="内容占位符 4"/>
          <p:cNvSpPr>
            <a:spLocks noGrp="1"/>
          </p:cNvSpPr>
          <p:nvPr>
            <p:ph idx="1"/>
          </p:nvPr>
        </p:nvSpPr>
        <p:spPr/>
        <p:txBody>
          <a:bodyPr>
            <a:normAutofit/>
          </a:bodyPr>
          <a:p>
            <a:pPr lvl="0"/>
            <a:r>
              <a:rPr lang="en-US" altLang="zh-CN" sz="2330">
                <a:sym typeface="+mn-ea"/>
              </a:rPr>
              <a:t>Richey</a:t>
            </a:r>
            <a:r>
              <a:rPr lang="zh-CN" altLang="en-US" sz="2330">
                <a:sym typeface="+mn-ea"/>
              </a:rPr>
              <a:t>和</a:t>
            </a:r>
            <a:r>
              <a:rPr lang="en-US" altLang="zh-CN" sz="2330">
                <a:sym typeface="+mn-ea"/>
              </a:rPr>
              <a:t>Ammann </a:t>
            </a:r>
            <a:r>
              <a:rPr lang="zh-CN" altLang="en-US" sz="2330">
                <a:sym typeface="+mn-ea"/>
              </a:rPr>
              <a:t>率先将模型检查技术应用到了攻击图的生成工作中来</a:t>
            </a:r>
            <a:endParaRPr lang="zh-CN" altLang="en-US" sz="2330">
              <a:sym typeface="+mn-ea"/>
            </a:endParaRPr>
          </a:p>
          <a:p>
            <a:pPr lvl="0"/>
            <a:r>
              <a:rPr lang="zh-CN" altLang="en-US" sz="2330">
                <a:sym typeface="+mn-ea"/>
              </a:rPr>
              <a:t>模型检测技术是一个检查模型是否满足一个给定属性的技术。</a:t>
            </a:r>
            <a:endParaRPr lang="zh-CN" altLang="en-US" sz="2330">
              <a:sym typeface="+mn-ea"/>
            </a:endParaRPr>
          </a:p>
          <a:p>
            <a:pPr lvl="1"/>
            <a:r>
              <a:rPr lang="zh-CN" altLang="en-US" sz="1995">
                <a:sym typeface="+mn-ea"/>
              </a:rPr>
              <a:t>如果属性</a:t>
            </a:r>
            <a:r>
              <a:rPr lang="en-US" altLang="zh-CN" sz="1995">
                <a:sym typeface="+mn-ea"/>
              </a:rPr>
              <a:t>p</a:t>
            </a:r>
            <a:r>
              <a:rPr lang="zh-CN" altLang="en-US" sz="1995">
                <a:sym typeface="+mn-ea"/>
              </a:rPr>
              <a:t>为</a:t>
            </a:r>
            <a:r>
              <a:rPr lang="en-US" altLang="zh-CN" sz="1995">
                <a:sym typeface="+mn-ea"/>
              </a:rPr>
              <a:t>false</a:t>
            </a:r>
            <a:r>
              <a:rPr lang="zh-CN" altLang="en-US" sz="1995">
                <a:sym typeface="+mn-ea"/>
              </a:rPr>
              <a:t>，那么模型检测器就会输出一个表示状态转换的计数器（中止于</a:t>
            </a:r>
            <a:r>
              <a:rPr lang="en-US" altLang="zh-CN" sz="1995">
                <a:sym typeface="+mn-ea"/>
              </a:rPr>
              <a:t>false</a:t>
            </a:r>
            <a:r>
              <a:rPr lang="zh-CN" altLang="en-US" sz="1995">
                <a:sym typeface="+mn-ea"/>
              </a:rPr>
              <a:t>属性）</a:t>
            </a:r>
            <a:endParaRPr lang="zh-CN" altLang="en-US" sz="1995">
              <a:sym typeface="+mn-ea"/>
            </a:endParaRPr>
          </a:p>
          <a:p>
            <a:pPr lvl="1"/>
            <a:r>
              <a:rPr lang="zh-CN" altLang="en-US" sz="1995">
                <a:sym typeface="+mn-ea"/>
              </a:rPr>
              <a:t>模型检测技术广泛用于验证有限状态自动机，比如电路设计和通信协议</a:t>
            </a:r>
            <a:endParaRPr lang="zh-CN" altLang="en-US" sz="1995">
              <a:sym typeface="+mn-ea"/>
            </a:endParaRPr>
          </a:p>
          <a:p>
            <a:pPr lvl="0"/>
            <a:endParaRPr lang="zh-CN" altLang="en-US"/>
          </a:p>
          <a:p>
            <a:pPr lvl="0"/>
            <a:r>
              <a:rPr lang="zh-CN" altLang="en-US"/>
              <a:t>使用模型检查技术，并通过自定义算法来进行攻击图生成的一个好处是用户不需要担心状态空间爆炸问题。这个问题可以通过模型检测技术优雅的解决。</a:t>
            </a:r>
            <a:endParaRPr lang="zh-CN" altLang="en-US"/>
          </a:p>
          <a:p>
            <a:pPr lvl="2"/>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0</TotalTime>
  <Words>6379</Words>
  <Application>WPS 演示</Application>
  <PresentationFormat>宽屏</PresentationFormat>
  <Paragraphs>415</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宋体</vt:lpstr>
      <vt:lpstr>Wingdings</vt:lpstr>
      <vt:lpstr>Wingdings 2</vt:lpstr>
      <vt:lpstr>Century Gothic</vt:lpstr>
      <vt:lpstr>微软雅黑</vt:lpstr>
      <vt:lpstr>Calibri</vt:lpstr>
      <vt:lpstr>引用</vt:lpstr>
      <vt:lpstr>Attack Graph Generation and Analysis Techniques</vt:lpstr>
      <vt:lpstr>攻击图生成和分析技术</vt:lpstr>
      <vt:lpstr>攻击图</vt:lpstr>
      <vt:lpstr>实验环境</vt:lpstr>
      <vt:lpstr>攻击图生成技术</vt:lpstr>
      <vt:lpstr>攻击图生成：状态枚举法</vt:lpstr>
      <vt:lpstr>攻击图生成：状态枚举法</vt:lpstr>
      <vt:lpstr>攻击图生成：状态枚举法</vt:lpstr>
      <vt:lpstr>攻击图生成：状态枚举法</vt:lpstr>
      <vt:lpstr>攻击图生成：状态枚举法</vt:lpstr>
      <vt:lpstr>攻击图生成：状态枚举法</vt:lpstr>
      <vt:lpstr>攻击图生成：状态枚举法</vt:lpstr>
      <vt:lpstr>攻击图生成：状态枚举法</vt:lpstr>
      <vt:lpstr>攻击图生成：状态枚举法</vt:lpstr>
      <vt:lpstr>攻击图生成：拓扑漏洞分析TVA</vt:lpstr>
      <vt:lpstr>攻击图生成：拓扑漏洞分析TVA</vt:lpstr>
      <vt:lpstr>攻击图生成：拓扑漏洞分析TVA</vt:lpstr>
      <vt:lpstr>攻击图生成：逻辑编程的方法</vt:lpstr>
      <vt:lpstr>攻击图生成：逻辑编程的方法</vt:lpstr>
      <vt:lpstr>攻击图生成：逻辑编程的方法</vt:lpstr>
      <vt:lpstr>攻击图生成：NetSPA </vt:lpstr>
      <vt:lpstr>攻击图生成：NetSPA </vt:lpstr>
      <vt:lpstr>攻击图生成算法比较</vt:lpstr>
      <vt:lpstr>攻击图分析方法</vt:lpstr>
      <vt:lpstr>攻击图分析方法：入侵警报关联和传感器的布置</vt:lpstr>
      <vt:lpstr>攻击图分析方法：入侵警报关联和传感器的布置</vt:lpstr>
      <vt:lpstr>攻击图分析方法：入侵警报关联和传感器的布置</vt:lpstr>
      <vt:lpstr>攻击图分析方法：网络加固的费用优化</vt:lpstr>
      <vt:lpstr>攻击图分析方法：网络取证</vt:lpstr>
      <vt:lpstr>攻击图分析方法：基于攻击图的安全测量</vt:lpstr>
      <vt:lpstr>攻击图分析方法：基于攻击图的安全测量</vt:lpstr>
      <vt:lpstr>结论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胡天翔</dc:creator>
  <cp:lastModifiedBy>xander</cp:lastModifiedBy>
  <cp:revision>58</cp:revision>
  <dcterms:created xsi:type="dcterms:W3CDTF">2016-11-23T15:08:00Z</dcterms:created>
  <dcterms:modified xsi:type="dcterms:W3CDTF">2016-11-24T00:18:14Z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