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9" r:id="rId5"/>
    <p:sldId id="260" r:id="rId6"/>
    <p:sldId id="265" r:id="rId7"/>
    <p:sldId id="266" r:id="rId8"/>
    <p:sldId id="267" r:id="rId9"/>
    <p:sldId id="268" r:id="rId10"/>
    <p:sldId id="269" r:id="rId11"/>
    <p:sldId id="270" r:id="rId12"/>
    <p:sldId id="271" r:id="rId13"/>
    <p:sldId id="272" r:id="rId14"/>
    <p:sldId id="273" r:id="rId15"/>
    <p:sldId id="258" r:id="rId16"/>
    <p:sldId id="263" r:id="rId17"/>
    <p:sldId id="274" r:id="rId18"/>
    <p:sldId id="275" r:id="rId19"/>
    <p:sldId id="276" r:id="rId20"/>
    <p:sldId id="277" r:id="rId21"/>
    <p:sldId id="279" r:id="rId22"/>
    <p:sldId id="278" r:id="rId23"/>
    <p:sldId id="261"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115" d="100"/>
          <a:sy n="115" d="100"/>
        </p:scale>
        <p:origin x="12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11/23/2016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11/23/2016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11/23/2016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Attack Graph Generation and</a:t>
            </a:r>
            <a:br>
              <a:rPr lang="en-US" altLang="zh-CN" dirty="0" smtClean="0"/>
            </a:br>
            <a:r>
              <a:rPr lang="en-US" altLang="zh-CN" dirty="0" smtClean="0"/>
              <a:t>Analysis Techniques</a:t>
            </a:r>
            <a:endParaRPr lang="zh-CN" altLang="en-US" dirty="0"/>
          </a:p>
        </p:txBody>
      </p:sp>
      <p:sp>
        <p:nvSpPr>
          <p:cNvPr id="3" name="副标题 2"/>
          <p:cNvSpPr>
            <a:spLocks noGrp="1"/>
          </p:cNvSpPr>
          <p:nvPr>
            <p:ph type="subTitle" idx="1"/>
          </p:nvPr>
        </p:nvSpPr>
        <p:spPr/>
        <p:txBody>
          <a:bodyPr/>
          <a:lstStyle/>
          <a:p>
            <a:r>
              <a:rPr lang="zh-CN" altLang="en-US" dirty="0" smtClean="0"/>
              <a:t>胡天翔 </a:t>
            </a:r>
            <a:r>
              <a:rPr lang="en-US" altLang="zh-CN" dirty="0" smtClean="0"/>
              <a:t>2016/11/24</a:t>
            </a:r>
            <a:endParaRPr lang="zh-CN" altLang="en-US" dirty="0"/>
          </a:p>
        </p:txBody>
      </p:sp>
    </p:spTree>
    <p:extLst>
      <p:ext uri="{BB962C8B-B14F-4D97-AF65-F5344CB8AC3E}">
        <p14:creationId xmlns:p14="http://schemas.microsoft.com/office/powerpoint/2010/main" val="369580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基于</a:t>
            </a:r>
            <a:r>
              <a:rPr lang="zh-CN" altLang="en-US" dirty="0"/>
              <a:t>逻辑编程的</a:t>
            </a:r>
            <a:r>
              <a:rPr lang="zh-CN" altLang="en-US" dirty="0" smtClean="0"/>
              <a:t>方法 </a:t>
            </a:r>
            <a:r>
              <a:rPr lang="en-US" altLang="zh-CN" dirty="0" smtClean="0"/>
              <a:t/>
            </a:r>
            <a:br>
              <a:rPr lang="en-US" altLang="zh-CN" dirty="0" smtClean="0"/>
            </a:br>
            <a:r>
              <a:rPr lang="en-US" altLang="zh-CN" dirty="0" smtClean="0"/>
              <a:t>Logic </a:t>
            </a:r>
            <a:r>
              <a:rPr lang="en-US" altLang="zh-CN" dirty="0"/>
              <a:t>Programming Based Approach</a:t>
            </a:r>
            <a:endParaRPr lang="zh-CN" altLang="en-US" dirty="0"/>
          </a:p>
        </p:txBody>
      </p:sp>
      <p:sp>
        <p:nvSpPr>
          <p:cNvPr id="3" name="内容占位符 2"/>
          <p:cNvSpPr>
            <a:spLocks noGrp="1"/>
          </p:cNvSpPr>
          <p:nvPr>
            <p:ph idx="1"/>
          </p:nvPr>
        </p:nvSpPr>
        <p:spPr/>
        <p:txBody>
          <a:bodyPr/>
          <a:lstStyle/>
          <a:p>
            <a:r>
              <a:rPr lang="en-US" altLang="zh-CN" dirty="0" err="1" smtClean="0"/>
              <a:t>MulVAL</a:t>
            </a:r>
            <a:r>
              <a:rPr lang="en-US" altLang="zh-CN" dirty="0" smtClean="0"/>
              <a:t>(</a:t>
            </a:r>
            <a:r>
              <a:rPr lang="en-US" altLang="zh-CN" dirty="0"/>
              <a:t>Multi host, multistage vulnerability </a:t>
            </a:r>
            <a:r>
              <a:rPr lang="en-US" altLang="zh-CN" dirty="0" smtClean="0"/>
              <a:t>analysis), 2006</a:t>
            </a:r>
          </a:p>
          <a:p>
            <a:r>
              <a:rPr lang="en-US" altLang="zh-CN" dirty="0"/>
              <a:t>logical attack </a:t>
            </a:r>
            <a:r>
              <a:rPr lang="en-US" altLang="zh-CN" dirty="0" smtClean="0"/>
              <a:t>graph</a:t>
            </a:r>
          </a:p>
          <a:p>
            <a:pPr lvl="1"/>
            <a:r>
              <a:rPr lang="en-US" altLang="zh-CN" dirty="0" smtClean="0"/>
              <a:t>Node – </a:t>
            </a:r>
            <a:r>
              <a:rPr lang="zh-CN" altLang="en-US" dirty="0" smtClean="0"/>
              <a:t>逻辑陈述（仅包含网络状态的部分信息，而不像</a:t>
            </a:r>
            <a:r>
              <a:rPr lang="en-US" altLang="zh-CN" dirty="0" smtClean="0"/>
              <a:t>SEG</a:t>
            </a:r>
            <a:r>
              <a:rPr lang="zh-CN" altLang="en-US" dirty="0" smtClean="0"/>
              <a:t>那样包含全部信息）</a:t>
            </a:r>
            <a:endParaRPr lang="en-US" altLang="zh-CN" dirty="0" smtClean="0"/>
          </a:p>
          <a:p>
            <a:pPr lvl="1"/>
            <a:r>
              <a:rPr lang="en-US" altLang="zh-CN" dirty="0" smtClean="0"/>
              <a:t>Edges – </a:t>
            </a:r>
            <a:r>
              <a:rPr lang="zh-CN" altLang="en-US" dirty="0" smtClean="0"/>
              <a:t>不同网络配置之间的因果关系</a:t>
            </a:r>
            <a:endParaRPr lang="en-US" altLang="zh-CN" dirty="0" smtClean="0"/>
          </a:p>
          <a:p>
            <a:pPr lvl="1"/>
            <a:r>
              <a:rPr lang="zh-CN" altLang="en-US" dirty="0" smtClean="0"/>
              <a:t>大小与目标网络大小呈多项式关系</a:t>
            </a:r>
            <a:endParaRPr lang="en-US" altLang="zh-CN" dirty="0" smtClean="0"/>
          </a:p>
          <a:p>
            <a:pPr lvl="1"/>
            <a:r>
              <a:rPr lang="zh-CN" altLang="en-US" dirty="0" smtClean="0"/>
              <a:t>攻击者的潜在能力能够以逻辑推延公式（包含网络配置信息）进行描述</a:t>
            </a:r>
            <a:endParaRPr lang="zh-CN" altLang="en-US" dirty="0"/>
          </a:p>
        </p:txBody>
      </p:sp>
    </p:spTree>
    <p:extLst>
      <p:ext uri="{BB962C8B-B14F-4D97-AF65-F5344CB8AC3E}">
        <p14:creationId xmlns:p14="http://schemas.microsoft.com/office/powerpoint/2010/main" val="248699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基于逻辑编程的方法 </a:t>
            </a:r>
            <a:r>
              <a:rPr lang="en-US" altLang="zh-CN" dirty="0"/>
              <a:t/>
            </a:r>
            <a:br>
              <a:rPr lang="en-US" altLang="zh-CN" dirty="0"/>
            </a:br>
            <a:r>
              <a:rPr lang="en-US" altLang="zh-CN" dirty="0"/>
              <a:t>Logic Programming Based Approach</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58" y="3479521"/>
            <a:ext cx="11381391" cy="2896339"/>
          </a:xfrm>
        </p:spPr>
      </p:pic>
      <p:sp>
        <p:nvSpPr>
          <p:cNvPr id="5" name="文本框 4"/>
          <p:cNvSpPr txBox="1"/>
          <p:nvPr/>
        </p:nvSpPr>
        <p:spPr>
          <a:xfrm>
            <a:off x="590204" y="2419004"/>
            <a:ext cx="4549643" cy="369332"/>
          </a:xfrm>
          <a:prstGeom prst="rect">
            <a:avLst/>
          </a:prstGeom>
          <a:noFill/>
        </p:spPr>
        <p:txBody>
          <a:bodyPr wrap="none" rtlCol="0">
            <a:spAutoFit/>
          </a:bodyPr>
          <a:lstStyle/>
          <a:p>
            <a:r>
              <a:rPr lang="en-US" altLang="zh-CN" dirty="0" smtClean="0"/>
              <a:t>Differences with </a:t>
            </a:r>
            <a:r>
              <a:rPr lang="en-US" altLang="zh-CN" dirty="0"/>
              <a:t>dependency </a:t>
            </a:r>
            <a:r>
              <a:rPr lang="en-US" altLang="zh-CN" dirty="0" smtClean="0"/>
              <a:t>graphs? </a:t>
            </a:r>
            <a:endParaRPr lang="zh-CN" altLang="en-US" dirty="0"/>
          </a:p>
        </p:txBody>
      </p:sp>
    </p:spTree>
    <p:extLst>
      <p:ext uri="{BB962C8B-B14F-4D97-AF65-F5344CB8AC3E}">
        <p14:creationId xmlns:p14="http://schemas.microsoft.com/office/powerpoint/2010/main" val="301130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基于逻辑编程的方法 </a:t>
            </a:r>
            <a:r>
              <a:rPr lang="en-US" altLang="zh-CN" dirty="0"/>
              <a:t/>
            </a:r>
            <a:br>
              <a:rPr lang="en-US" altLang="zh-CN" dirty="0"/>
            </a:br>
            <a:r>
              <a:rPr lang="en-US" altLang="zh-CN" dirty="0"/>
              <a:t>Logic Programming Based Approach</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18712" y="2222287"/>
                <a:ext cx="10554574" cy="4427895"/>
              </a:xfrm>
            </p:spPr>
            <p:txBody>
              <a:bodyPr>
                <a:normAutofit fontScale="92500" lnSpcReduction="10000"/>
              </a:bodyPr>
              <a:lstStyle/>
              <a:p>
                <a:r>
                  <a:rPr lang="zh-CN" altLang="en-US" dirty="0" smtClean="0"/>
                  <a:t>系统属性 </a:t>
                </a:r>
                <a:r>
                  <a:rPr lang="en-US" altLang="zh-CN" dirty="0" smtClean="0"/>
                  <a:t>– </a:t>
                </a:r>
                <a:r>
                  <a:rPr lang="zh-CN" altLang="en-US" dirty="0" smtClean="0"/>
                  <a:t>使用</a:t>
                </a:r>
                <a:r>
                  <a:rPr lang="en-US" altLang="zh-CN" dirty="0" err="1" smtClean="0"/>
                  <a:t>Datalog</a:t>
                </a:r>
                <a:r>
                  <a:rPr lang="zh-CN" altLang="en-US" dirty="0" smtClean="0"/>
                  <a:t>进行描述</a:t>
                </a:r>
                <a:endParaRPr lang="en-US" altLang="zh-CN" dirty="0" smtClean="0"/>
              </a:p>
              <a:p>
                <a:pPr lvl="1"/>
                <a:r>
                  <a:rPr lang="zh-CN" altLang="en-US" dirty="0" smtClean="0"/>
                  <a:t>软件脆弱性建议；配置；网络拓扑信息</a:t>
                </a:r>
                <a:endParaRPr lang="en-US" altLang="zh-CN" dirty="0" smtClean="0"/>
              </a:p>
              <a:p>
                <a:r>
                  <a:rPr lang="zh-CN" altLang="en-US" dirty="0" smtClean="0"/>
                  <a:t>使用</a:t>
                </a:r>
                <a:r>
                  <a:rPr lang="en-US" altLang="zh-CN" dirty="0" smtClean="0"/>
                  <a:t>Prolog</a:t>
                </a:r>
                <a:r>
                  <a:rPr lang="zh-CN" altLang="en-US" dirty="0" smtClean="0"/>
                  <a:t>逻辑引擎</a:t>
                </a:r>
                <a:r>
                  <a:rPr lang="en-US" altLang="zh-CN" dirty="0" smtClean="0"/>
                  <a:t>XSB</a:t>
                </a:r>
                <a:r>
                  <a:rPr lang="zh-CN" altLang="en-US" dirty="0" smtClean="0"/>
                  <a:t>来处理（推延）这些属性</a:t>
                </a:r>
                <a:endParaRPr lang="en-US" altLang="zh-CN" dirty="0" smtClean="0"/>
              </a:p>
              <a:p>
                <a:pPr lvl="1"/>
                <a:r>
                  <a:rPr lang="zh-CN" altLang="en-US" dirty="0" smtClean="0"/>
                  <a:t>从而计算出可以抵达目标的所有路径</a:t>
                </a:r>
                <a:endParaRPr lang="en-US" altLang="zh-CN" dirty="0" smtClean="0"/>
              </a:p>
              <a:p>
                <a:r>
                  <a:rPr lang="en-US" altLang="zh-CN" dirty="0" err="1">
                    <a:latin typeface="TimesNewRomanPSMT"/>
                  </a:rPr>
                  <a:t>execCode</a:t>
                </a:r>
                <a:r>
                  <a:rPr lang="en-US" altLang="zh-CN" dirty="0">
                    <a:latin typeface="TimesNewRomanPSMT"/>
                  </a:rPr>
                  <a:t>(Host, User) </a:t>
                </a:r>
                <a:r>
                  <a:rPr lang="en-US" altLang="zh-CN" dirty="0" smtClean="0">
                    <a:latin typeface="TimesNewRomanPSMT"/>
                  </a:rPr>
                  <a:t>:-</a:t>
                </a:r>
              </a:p>
              <a:p>
                <a:pPr lvl="1"/>
                <a:r>
                  <a:rPr lang="en-US" altLang="zh-CN" dirty="0" err="1" smtClean="0">
                    <a:latin typeface="TimesNewRomanPSMT"/>
                  </a:rPr>
                  <a:t>networkService</a:t>
                </a:r>
                <a:r>
                  <a:rPr lang="en-US" altLang="zh-CN" dirty="0" smtClean="0">
                    <a:latin typeface="TimesNewRomanPSMT"/>
                  </a:rPr>
                  <a:t>(Host</a:t>
                </a:r>
                <a:r>
                  <a:rPr lang="en-US" altLang="zh-CN" dirty="0">
                    <a:latin typeface="TimesNewRomanPSMT"/>
                  </a:rPr>
                  <a:t>, Program, Protocol, Port, User</a:t>
                </a:r>
                <a:r>
                  <a:rPr lang="en-US" altLang="zh-CN" dirty="0" smtClean="0">
                    <a:latin typeface="TimesNewRomanPSMT"/>
                  </a:rPr>
                  <a:t>),</a:t>
                </a:r>
              </a:p>
              <a:p>
                <a:pPr lvl="1"/>
                <a:r>
                  <a:rPr lang="en-US" altLang="zh-CN" dirty="0" err="1" smtClean="0">
                    <a:latin typeface="TimesNewRomanPSMT"/>
                  </a:rPr>
                  <a:t>vulExists</a:t>
                </a:r>
                <a:r>
                  <a:rPr lang="en-US" altLang="zh-CN" dirty="0" smtClean="0">
                    <a:latin typeface="TimesNewRomanPSMT"/>
                  </a:rPr>
                  <a:t>(Host</a:t>
                </a:r>
                <a:r>
                  <a:rPr lang="en-US" altLang="zh-CN" dirty="0">
                    <a:latin typeface="TimesNewRomanPSMT"/>
                  </a:rPr>
                  <a:t>, </a:t>
                </a:r>
                <a:r>
                  <a:rPr lang="en-US" altLang="zh-CN" dirty="0" err="1">
                    <a:latin typeface="TimesNewRomanPSMT"/>
                  </a:rPr>
                  <a:t>VulID</a:t>
                </a:r>
                <a:r>
                  <a:rPr lang="en-US" altLang="zh-CN" dirty="0">
                    <a:latin typeface="TimesNewRomanPSMT"/>
                  </a:rPr>
                  <a:t>, Program, </a:t>
                </a:r>
                <a:r>
                  <a:rPr lang="en-US" altLang="zh-CN" dirty="0" err="1" smtClean="0">
                    <a:latin typeface="TimesNewRomanPSMT"/>
                  </a:rPr>
                  <a:t>remoteExploit</a:t>
                </a:r>
                <a:r>
                  <a:rPr lang="en-US" altLang="zh-CN" dirty="0" smtClean="0">
                    <a:latin typeface="TimesNewRomanPSMT"/>
                  </a:rPr>
                  <a:t>, </a:t>
                </a:r>
                <a:r>
                  <a:rPr lang="en-US" altLang="zh-CN" dirty="0" err="1" smtClean="0">
                    <a:latin typeface="TimesNewRomanPSMT"/>
                  </a:rPr>
                  <a:t>privEscalation</a:t>
                </a:r>
                <a:r>
                  <a:rPr lang="en-US" altLang="zh-CN" dirty="0" smtClean="0">
                    <a:latin typeface="TimesNewRomanPSMT"/>
                  </a:rPr>
                  <a:t>),</a:t>
                </a:r>
              </a:p>
              <a:p>
                <a:pPr lvl="1"/>
                <a:r>
                  <a:rPr lang="en-US" altLang="zh-CN" dirty="0" err="1" smtClean="0">
                    <a:latin typeface="TimesNewRomanPSMT"/>
                  </a:rPr>
                  <a:t>netAccess</a:t>
                </a:r>
                <a:r>
                  <a:rPr lang="en-US" altLang="zh-CN" dirty="0" smtClean="0">
                    <a:latin typeface="TimesNewRomanPSMT"/>
                  </a:rPr>
                  <a:t>(Attacker</a:t>
                </a:r>
                <a:r>
                  <a:rPr lang="en-US" altLang="zh-CN" dirty="0">
                    <a:latin typeface="TimesNewRomanPSMT"/>
                  </a:rPr>
                  <a:t>, Host, Protocol, Port).</a:t>
                </a:r>
                <a:r>
                  <a:rPr lang="en-US" altLang="zh-CN" dirty="0"/>
                  <a:t> </a:t>
                </a:r>
                <a:endParaRPr lang="zh-CN" altLang="en-US" dirty="0"/>
              </a:p>
              <a:p>
                <a:r>
                  <a:rPr lang="en-US" altLang="zh-CN" dirty="0" err="1"/>
                  <a:t>execCode</a:t>
                </a:r>
                <a:r>
                  <a:rPr lang="en-US" altLang="zh-CN" dirty="0"/>
                  <a:t>(Host, root) :-</a:t>
                </a:r>
              </a:p>
              <a:p>
                <a:pPr lvl="1"/>
                <a:r>
                  <a:rPr lang="en-US" altLang="zh-CN" dirty="0" err="1"/>
                  <a:t>vulExists</a:t>
                </a:r>
                <a:r>
                  <a:rPr lang="en-US" altLang="zh-CN" dirty="0"/>
                  <a:t>(Host, </a:t>
                </a:r>
                <a:r>
                  <a:rPr lang="en-US" altLang="zh-CN" dirty="0" err="1"/>
                  <a:t>VulID</a:t>
                </a:r>
                <a:r>
                  <a:rPr lang="en-US" altLang="zh-CN" dirty="0"/>
                  <a:t>, Program, </a:t>
                </a:r>
                <a:r>
                  <a:rPr lang="en-US" altLang="zh-CN" dirty="0" err="1" smtClean="0"/>
                  <a:t>localExploit</a:t>
                </a:r>
                <a:r>
                  <a:rPr lang="en-US" altLang="zh-CN" dirty="0" smtClean="0"/>
                  <a:t>, </a:t>
                </a:r>
                <a:r>
                  <a:rPr lang="en-US" altLang="zh-CN" dirty="0" err="1" smtClean="0"/>
                  <a:t>privEscalation</a:t>
                </a:r>
                <a:r>
                  <a:rPr lang="en-US" altLang="zh-CN" dirty="0" smtClean="0"/>
                  <a:t>),</a:t>
                </a:r>
              </a:p>
              <a:p>
                <a:pPr lvl="1"/>
                <a:r>
                  <a:rPr lang="en-US" altLang="zh-CN" dirty="0" err="1" smtClean="0"/>
                  <a:t>execCode</a:t>
                </a:r>
                <a:r>
                  <a:rPr lang="en-US" altLang="zh-CN" dirty="0" smtClean="0"/>
                  <a:t>(Host</a:t>
                </a:r>
                <a:r>
                  <a:rPr lang="en-US" altLang="zh-CN" dirty="0"/>
                  <a:t>, User</a:t>
                </a:r>
                <a:r>
                  <a:rPr lang="en-US" altLang="zh-CN" dirty="0" smtClean="0"/>
                  <a:t>).</a:t>
                </a:r>
              </a:p>
              <a:p>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3</m:t>
                            </m:r>
                          </m:sup>
                        </m:sSup>
                      </m:e>
                    </m:d>
                  </m:oMath>
                </a14:m>
                <a:endParaRPr lang="en-US" altLang="zh-CN" dirty="0" smtClean="0"/>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18712" y="2222287"/>
                <a:ext cx="10554574" cy="4427895"/>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855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网络安全计划架构方法 </a:t>
            </a:r>
            <a:r>
              <a:rPr lang="en-US" altLang="zh-CN" dirty="0" err="1"/>
              <a:t>NetSPA</a:t>
            </a:r>
            <a:r>
              <a:rPr lang="en-US" altLang="zh-CN" dirty="0"/>
              <a:t> </a:t>
            </a:r>
            <a:r>
              <a:rPr lang="en-US" altLang="zh-CN" dirty="0" smtClean="0"/>
              <a:t>Approach</a:t>
            </a:r>
            <a:endParaRPr lang="zh-CN" altLang="en-US" dirty="0"/>
          </a:p>
        </p:txBody>
      </p:sp>
      <p:sp>
        <p:nvSpPr>
          <p:cNvPr id="3" name="内容占位符 2"/>
          <p:cNvSpPr>
            <a:spLocks noGrp="1"/>
          </p:cNvSpPr>
          <p:nvPr>
            <p:ph idx="1"/>
          </p:nvPr>
        </p:nvSpPr>
        <p:spPr>
          <a:xfrm>
            <a:off x="818712" y="2222287"/>
            <a:ext cx="10554574" cy="4394644"/>
          </a:xfrm>
        </p:spPr>
        <p:txBody>
          <a:bodyPr>
            <a:normAutofit/>
          </a:bodyPr>
          <a:lstStyle/>
          <a:p>
            <a:r>
              <a:rPr lang="en-US" altLang="zh-CN" dirty="0" smtClean="0"/>
              <a:t>Multiple-prerequisite </a:t>
            </a:r>
            <a:r>
              <a:rPr lang="en-US" altLang="zh-CN" dirty="0"/>
              <a:t>attack </a:t>
            </a:r>
            <a:r>
              <a:rPr lang="en-US" altLang="zh-CN" dirty="0" smtClean="0"/>
              <a:t>graph</a:t>
            </a:r>
          </a:p>
          <a:p>
            <a:pPr lvl="1"/>
            <a:r>
              <a:rPr lang="zh-CN" altLang="en-US" dirty="0" smtClean="0"/>
              <a:t>图的大小与网络大小呈线性关系</a:t>
            </a:r>
            <a:endParaRPr lang="en-US" altLang="zh-CN" dirty="0" smtClean="0"/>
          </a:p>
          <a:p>
            <a:r>
              <a:rPr lang="en-US" altLang="zh-CN" dirty="0" smtClean="0"/>
              <a:t>Nodes</a:t>
            </a:r>
            <a:r>
              <a:rPr lang="zh-CN" altLang="en-US" dirty="0" smtClean="0"/>
              <a:t>：</a:t>
            </a:r>
            <a:endParaRPr lang="en-US" altLang="zh-CN" dirty="0" smtClean="0"/>
          </a:p>
          <a:p>
            <a:pPr lvl="1"/>
            <a:r>
              <a:rPr lang="en-US" altLang="zh-CN" dirty="0" smtClean="0"/>
              <a:t>State nodes</a:t>
            </a:r>
            <a:r>
              <a:rPr lang="zh-CN" altLang="en-US" dirty="0" smtClean="0"/>
              <a:t>： 攻击者在指定主机上的访问级别</a:t>
            </a:r>
            <a:endParaRPr lang="en-US" altLang="zh-CN" dirty="0" smtClean="0"/>
          </a:p>
          <a:p>
            <a:pPr lvl="1"/>
            <a:r>
              <a:rPr lang="en-US" altLang="zh-CN" dirty="0"/>
              <a:t>P</a:t>
            </a:r>
            <a:r>
              <a:rPr lang="en-US" altLang="zh-CN" dirty="0" smtClean="0"/>
              <a:t>rerequisite nodes: </a:t>
            </a:r>
            <a:r>
              <a:rPr lang="zh-CN" altLang="en-US" dirty="0" smtClean="0"/>
              <a:t>一个或多个攻击的可达性或先决条件</a:t>
            </a:r>
            <a:endParaRPr lang="en-US" altLang="zh-CN" dirty="0" smtClean="0"/>
          </a:p>
          <a:p>
            <a:pPr lvl="1"/>
            <a:r>
              <a:rPr lang="en-US" altLang="zh-CN" dirty="0" smtClean="0"/>
              <a:t>Vulnerability instance nodes</a:t>
            </a:r>
            <a:r>
              <a:rPr lang="zh-CN" altLang="en-US" dirty="0" smtClean="0"/>
              <a:t>： 特定的脆弱性</a:t>
            </a:r>
            <a:endParaRPr lang="en-US" altLang="zh-CN" dirty="0" smtClean="0"/>
          </a:p>
          <a:p>
            <a:r>
              <a:rPr lang="en-US" altLang="zh-CN" dirty="0" smtClean="0"/>
              <a:t>Edges</a:t>
            </a:r>
            <a:r>
              <a:rPr lang="zh-CN" altLang="en-US" dirty="0" smtClean="0"/>
              <a:t>：</a:t>
            </a:r>
            <a:endParaRPr lang="en-US" altLang="zh-CN" dirty="0" smtClean="0"/>
          </a:p>
          <a:p>
            <a:pPr lvl="1"/>
            <a:r>
              <a:rPr lang="en-US" altLang="zh-CN" dirty="0" smtClean="0"/>
              <a:t>SN =&gt; PN</a:t>
            </a:r>
            <a:r>
              <a:rPr lang="zh-CN" altLang="en-US" dirty="0" smtClean="0"/>
              <a:t>： 状态为攻击者带来的能力提升</a:t>
            </a:r>
            <a:endParaRPr lang="en-US" altLang="zh-CN" dirty="0" smtClean="0"/>
          </a:p>
          <a:p>
            <a:pPr lvl="1"/>
            <a:r>
              <a:rPr lang="en-US" altLang="zh-CN" dirty="0" smtClean="0"/>
              <a:t>PN =&gt; VIN</a:t>
            </a:r>
            <a:r>
              <a:rPr lang="zh-CN" altLang="en-US" dirty="0" smtClean="0"/>
              <a:t>： 这些先决条件下，可以利用的漏洞</a:t>
            </a:r>
            <a:endParaRPr lang="en-US" altLang="zh-CN" dirty="0" smtClean="0"/>
          </a:p>
          <a:p>
            <a:pPr lvl="1"/>
            <a:r>
              <a:rPr lang="en-US" altLang="zh-CN" dirty="0" smtClean="0"/>
              <a:t>VIN =&gt; SN</a:t>
            </a:r>
            <a:r>
              <a:rPr lang="zh-CN" altLang="en-US" dirty="0" smtClean="0"/>
              <a:t>：利用漏洞后，攻击者可以到达的访问级别</a:t>
            </a:r>
            <a:endParaRPr lang="en-US" altLang="zh-CN" dirty="0" smtClean="0"/>
          </a:p>
          <a:p>
            <a:r>
              <a:rPr lang="zh-CN" altLang="en-US" dirty="0"/>
              <a:t>核心</a:t>
            </a:r>
            <a:r>
              <a:rPr lang="zh-CN" altLang="en-US" dirty="0" smtClean="0"/>
              <a:t>思路：不让</a:t>
            </a:r>
            <a:r>
              <a:rPr lang="en-US" altLang="zh-CN" dirty="0" smtClean="0"/>
              <a:t>SN</a:t>
            </a:r>
            <a:r>
              <a:rPr lang="zh-CN" altLang="en-US" dirty="0" smtClean="0"/>
              <a:t>直接连向</a:t>
            </a:r>
            <a:r>
              <a:rPr lang="en-US" altLang="zh-CN" dirty="0" smtClean="0"/>
              <a:t>VIN</a:t>
            </a:r>
            <a:r>
              <a:rPr lang="zh-CN" altLang="en-US" dirty="0" smtClean="0"/>
              <a:t>，从而减少边的数量</a:t>
            </a:r>
            <a:endParaRPr lang="zh-CN" altLang="en-US" dirty="0"/>
          </a:p>
        </p:txBody>
      </p:sp>
    </p:spTree>
    <p:extLst>
      <p:ext uri="{BB962C8B-B14F-4D97-AF65-F5344CB8AC3E}">
        <p14:creationId xmlns:p14="http://schemas.microsoft.com/office/powerpoint/2010/main" val="14301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网络安全计划架构方法 </a:t>
            </a:r>
            <a:r>
              <a:rPr lang="en-US" altLang="zh-CN" dirty="0" err="1"/>
              <a:t>NetSPA</a:t>
            </a:r>
            <a:r>
              <a:rPr lang="en-US" altLang="zh-CN" dirty="0"/>
              <a:t> Approach</a:t>
            </a:r>
            <a:endParaRPr lang="zh-CN" altLang="en-US" dirty="0"/>
          </a:p>
        </p:txBody>
      </p:sp>
      <p:pic>
        <p:nvPicPr>
          <p:cNvPr id="4" name="内容占位符 3"/>
          <p:cNvPicPr>
            <a:picLocks noGrp="1" noChangeAspect="1"/>
          </p:cNvPicPr>
          <p:nvPr>
            <p:ph idx="1"/>
          </p:nvPr>
        </p:nvPicPr>
        <p:blipFill>
          <a:blip r:embed="rId2"/>
          <a:stretch>
            <a:fillRect/>
          </a:stretch>
        </p:blipFill>
        <p:spPr>
          <a:xfrm>
            <a:off x="4892824" y="2222500"/>
            <a:ext cx="2406352" cy="3636963"/>
          </a:xfrm>
          <a:prstGeom prst="rect">
            <a:avLst/>
          </a:prstGeom>
        </p:spPr>
      </p:pic>
    </p:spTree>
    <p:extLst>
      <p:ext uri="{BB962C8B-B14F-4D97-AF65-F5344CB8AC3E}">
        <p14:creationId xmlns:p14="http://schemas.microsoft.com/office/powerpoint/2010/main" val="81543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a:t>
            </a:r>
          </a:p>
        </p:txBody>
      </p:sp>
      <mc:AlternateContent xmlns:mc="http://schemas.openxmlformats.org/markup-compatibility/2006">
        <mc:Choice xmlns:a14="http://schemas.microsoft.com/office/drawing/2010/main" Requires="a14">
          <p:graphicFrame>
            <p:nvGraphicFramePr>
              <p:cNvPr id="5" name="内容占位符 4"/>
              <p:cNvGraphicFramePr>
                <a:graphicFrameLocks noGrp="1"/>
              </p:cNvGraphicFramePr>
              <p:nvPr>
                <p:ph idx="1"/>
                <p:extLst>
                  <p:ext uri="{D42A27DB-BD31-4B8C-83A1-F6EECF244321}">
                    <p14:modId xmlns:p14="http://schemas.microsoft.com/office/powerpoint/2010/main" val="2685587244"/>
                  </p:ext>
                </p:extLst>
              </p:nvPr>
            </p:nvGraphicFramePr>
            <p:xfrm>
              <a:off x="810000" y="3195089"/>
              <a:ext cx="10571998" cy="2225040"/>
            </p:xfrm>
            <a:graphic>
              <a:graphicData uri="http://schemas.openxmlformats.org/drawingml/2006/table">
                <a:tbl>
                  <a:tblPr firstRow="1" bandRow="1">
                    <a:tableStyleId>{5C22544A-7EE6-4342-B048-85BDC9FD1C3A}</a:tableStyleId>
                  </a:tblPr>
                  <a:tblGrid>
                    <a:gridCol w="4410393">
                      <a:extLst>
                        <a:ext uri="{9D8B030D-6E8A-4147-A177-3AD203B41FA5}">
                          <a16:colId xmlns:a16="http://schemas.microsoft.com/office/drawing/2014/main" val="3257569524"/>
                        </a:ext>
                      </a:extLst>
                    </a:gridCol>
                    <a:gridCol w="1837112">
                      <a:extLst>
                        <a:ext uri="{9D8B030D-6E8A-4147-A177-3AD203B41FA5}">
                          <a16:colId xmlns:a16="http://schemas.microsoft.com/office/drawing/2014/main" val="2079686236"/>
                        </a:ext>
                      </a:extLst>
                    </a:gridCol>
                    <a:gridCol w="4324493">
                      <a:extLst>
                        <a:ext uri="{9D8B030D-6E8A-4147-A177-3AD203B41FA5}">
                          <a16:colId xmlns:a16="http://schemas.microsoft.com/office/drawing/2014/main" val="3225038812"/>
                        </a:ext>
                      </a:extLst>
                    </a:gridCol>
                  </a:tblGrid>
                  <a:tr h="370840">
                    <a:tc>
                      <a:txBody>
                        <a:bodyPr/>
                        <a:lstStyle/>
                        <a:p>
                          <a:pPr algn="ctr"/>
                          <a:r>
                            <a:rPr lang="zh-CN" altLang="en-US" dirty="0" smtClean="0"/>
                            <a:t>攻击图生成技术</a:t>
                          </a:r>
                          <a:endParaRPr lang="zh-CN" altLang="en-US" dirty="0"/>
                        </a:p>
                      </a:txBody>
                      <a:tcPr/>
                    </a:tc>
                    <a:tc>
                      <a:txBody>
                        <a:bodyPr/>
                        <a:lstStyle/>
                        <a:p>
                          <a:pPr algn="ctr"/>
                          <a:r>
                            <a:rPr lang="zh-CN" altLang="en-US" dirty="0" smtClean="0"/>
                            <a:t>复杂度</a:t>
                          </a:r>
                          <a:endParaRPr lang="zh-CN" altLang="en-US" dirty="0"/>
                        </a:p>
                      </a:txBody>
                      <a:tcPr/>
                    </a:tc>
                    <a:tc>
                      <a:txBody>
                        <a:bodyPr/>
                        <a:lstStyle/>
                        <a:p>
                          <a:pPr algn="ctr"/>
                          <a:r>
                            <a:rPr lang="zh-CN" altLang="en-US" dirty="0" smtClean="0"/>
                            <a:t>核心思路</a:t>
                          </a:r>
                          <a:endParaRPr lang="en-US" altLang="zh-CN" dirty="0" smtClean="0"/>
                        </a:p>
                      </a:txBody>
                      <a:tcPr/>
                    </a:tc>
                    <a:extLst>
                      <a:ext uri="{0D108BD9-81ED-4DB2-BD59-A6C34878D82A}">
                        <a16:rowId xmlns:a16="http://schemas.microsoft.com/office/drawing/2014/main" val="858769559"/>
                      </a:ext>
                    </a:extLst>
                  </a:tr>
                  <a:tr h="370840">
                    <a:tc>
                      <a:txBody>
                        <a:bodyPr/>
                        <a:lstStyle/>
                        <a:p>
                          <a:pPr algn="ctr"/>
                          <a:r>
                            <a:rPr lang="en-US" altLang="zh-CN" dirty="0" smtClean="0"/>
                            <a:t>State Enumeration Graph</a:t>
                          </a:r>
                          <a:endParaRPr lang="zh-CN" altLang="en-US" dirty="0"/>
                        </a:p>
                      </a:txBody>
                      <a:tcPr/>
                    </a:tc>
                    <a:tc>
                      <a:txBody>
                        <a:bodyPr/>
                        <a:lstStyle/>
                        <a:p>
                          <a:pPr algn="ctr"/>
                          <a:r>
                            <a:rPr lang="zh-CN" altLang="en-US" dirty="0" smtClean="0"/>
                            <a:t>指数级别</a:t>
                          </a:r>
                          <a:endParaRPr lang="zh-CN" altLang="en-US" dirty="0"/>
                        </a:p>
                      </a:txBody>
                      <a:tcPr/>
                    </a:tc>
                    <a:tc>
                      <a:txBody>
                        <a:bodyPr/>
                        <a:lstStyle/>
                        <a:p>
                          <a:pPr algn="ctr"/>
                          <a:r>
                            <a:rPr lang="zh-CN" altLang="en-US" dirty="0" smtClean="0"/>
                            <a:t>枚举整个状态空间</a:t>
                          </a:r>
                          <a:endParaRPr lang="zh-CN" altLang="en-US" dirty="0"/>
                        </a:p>
                      </a:txBody>
                      <a:tcPr/>
                    </a:tc>
                    <a:extLst>
                      <a:ext uri="{0D108BD9-81ED-4DB2-BD59-A6C34878D82A}">
                        <a16:rowId xmlns:a16="http://schemas.microsoft.com/office/drawing/2014/main" val="3362124332"/>
                      </a:ext>
                    </a:extLst>
                  </a:tr>
                  <a:tr h="370840">
                    <a:tc>
                      <a:txBody>
                        <a:bodyPr/>
                        <a:lstStyle/>
                        <a:p>
                          <a:pPr algn="ctr"/>
                          <a:r>
                            <a:rPr lang="en-US" altLang="zh-CN" dirty="0" smtClean="0"/>
                            <a:t>Model Checking</a:t>
                          </a:r>
                          <a:endParaRPr lang="zh-CN" altLang="en-US" dirty="0"/>
                        </a:p>
                      </a:txBody>
                      <a:tcPr/>
                    </a:tc>
                    <a:tc>
                      <a:txBody>
                        <a:bodyPr/>
                        <a:lstStyle/>
                        <a:p>
                          <a:pPr algn="ctr"/>
                          <a:r>
                            <a:rPr lang="zh-CN" altLang="en-US" dirty="0" smtClean="0"/>
                            <a:t>指数级别</a:t>
                          </a:r>
                          <a:endParaRPr lang="zh-CN" altLang="en-US" dirty="0"/>
                        </a:p>
                      </a:txBody>
                      <a:tcPr/>
                    </a:tc>
                    <a:tc>
                      <a:txBody>
                        <a:bodyPr/>
                        <a:lstStyle/>
                        <a:p>
                          <a:pPr algn="ctr"/>
                          <a:r>
                            <a:rPr lang="zh-CN" altLang="en-US" dirty="0" smtClean="0"/>
                            <a:t>将枚举工作交给其他工具</a:t>
                          </a:r>
                          <a:endParaRPr lang="zh-CN" altLang="en-US" dirty="0"/>
                        </a:p>
                      </a:txBody>
                      <a:tcPr/>
                    </a:tc>
                    <a:extLst>
                      <a:ext uri="{0D108BD9-81ED-4DB2-BD59-A6C34878D82A}">
                        <a16:rowId xmlns:a16="http://schemas.microsoft.com/office/drawing/2014/main" val="1523701628"/>
                      </a:ext>
                    </a:extLst>
                  </a:tr>
                  <a:tr h="370840">
                    <a:tc>
                      <a:txBody>
                        <a:bodyPr/>
                        <a:lstStyle/>
                        <a:p>
                          <a:pPr algn="ctr"/>
                          <a:r>
                            <a:rPr lang="en-US" altLang="zh-CN" dirty="0" smtClean="0"/>
                            <a:t>TVA Approach</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m:oMathPara>
                          </a14:m>
                          <a:endParaRPr lang="zh-CN" altLang="en-US" dirty="0"/>
                        </a:p>
                      </a:txBody>
                      <a:tcPr/>
                    </a:tc>
                    <a:tc>
                      <a:txBody>
                        <a:bodyPr/>
                        <a:lstStyle/>
                        <a:p>
                          <a:pPr algn="ctr"/>
                          <a:r>
                            <a:rPr lang="zh-CN" altLang="en-US" dirty="0" smtClean="0"/>
                            <a:t>对状态空间求对数</a:t>
                          </a:r>
                          <a:endParaRPr lang="zh-CN" altLang="en-US" dirty="0"/>
                        </a:p>
                      </a:txBody>
                      <a:tcPr/>
                    </a:tc>
                    <a:extLst>
                      <a:ext uri="{0D108BD9-81ED-4DB2-BD59-A6C34878D82A}">
                        <a16:rowId xmlns:a16="http://schemas.microsoft.com/office/drawing/2014/main" val="401408004"/>
                      </a:ext>
                    </a:extLst>
                  </a:tr>
                  <a:tr h="370840">
                    <a:tc>
                      <a:txBody>
                        <a:bodyPr/>
                        <a:lstStyle/>
                        <a:p>
                          <a:pPr algn="ctr"/>
                          <a:r>
                            <a:rPr lang="en-US" altLang="zh-CN" dirty="0" smtClean="0"/>
                            <a:t>Logic Programming Based Approach</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3</m:t>
                                        </m:r>
                                      </m:sup>
                                    </m:sSup>
                                  </m:e>
                                </m:d>
                              </m:oMath>
                            </m:oMathPara>
                          </a14:m>
                          <a:endParaRPr lang="zh-CN" altLang="en-US" dirty="0"/>
                        </a:p>
                      </a:txBody>
                      <a:tcPr/>
                    </a:tc>
                    <a:tc>
                      <a:txBody>
                        <a:bodyPr/>
                        <a:lstStyle/>
                        <a:p>
                          <a:pPr algn="ctr"/>
                          <a:r>
                            <a:rPr lang="zh-CN" altLang="en-US" dirty="0" smtClean="0"/>
                            <a:t>将部分信息隐藏在“</a:t>
                          </a:r>
                          <a:r>
                            <a:rPr lang="zh-CN" altLang="en-US" dirty="0" smtClean="0"/>
                            <a:t>推导</a:t>
                          </a:r>
                          <a:r>
                            <a:rPr lang="zh-CN" altLang="en-US" dirty="0" smtClean="0"/>
                            <a:t>”中？</a:t>
                          </a:r>
                          <a:endParaRPr lang="zh-CN" altLang="en-US" dirty="0"/>
                        </a:p>
                      </a:txBody>
                      <a:tcPr/>
                    </a:tc>
                    <a:extLst>
                      <a:ext uri="{0D108BD9-81ED-4DB2-BD59-A6C34878D82A}">
                        <a16:rowId xmlns:a16="http://schemas.microsoft.com/office/drawing/2014/main" val="861229874"/>
                      </a:ext>
                    </a:extLst>
                  </a:tr>
                  <a:tr h="370840">
                    <a:tc>
                      <a:txBody>
                        <a:bodyPr/>
                        <a:lstStyle/>
                        <a:p>
                          <a:pPr algn="ctr"/>
                          <a:r>
                            <a:rPr lang="en-US" altLang="zh-CN" dirty="0" err="1" smtClean="0"/>
                            <a:t>NetSPA</a:t>
                          </a:r>
                          <a:r>
                            <a:rPr lang="en-US" altLang="zh-CN" dirty="0" smtClean="0"/>
                            <a:t> Approach</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m:oMathPara>
                          </a14:m>
                          <a:endParaRPr lang="zh-CN" altLang="en-US" dirty="0"/>
                        </a:p>
                      </a:txBody>
                      <a:tcPr/>
                    </a:tc>
                    <a:tc>
                      <a:txBody>
                        <a:bodyPr/>
                        <a:lstStyle/>
                        <a:p>
                          <a:pPr algn="ctr"/>
                          <a:r>
                            <a:rPr lang="zh-CN" altLang="en-US" dirty="0" smtClean="0"/>
                            <a:t>拆点，降低边数</a:t>
                          </a:r>
                          <a:endParaRPr lang="zh-CN" altLang="en-US" dirty="0"/>
                        </a:p>
                      </a:txBody>
                      <a:tcPr/>
                    </a:tc>
                    <a:extLst>
                      <a:ext uri="{0D108BD9-81ED-4DB2-BD59-A6C34878D82A}">
                        <a16:rowId xmlns:a16="http://schemas.microsoft.com/office/drawing/2014/main" val="2537460894"/>
                      </a:ext>
                    </a:extLst>
                  </a:tr>
                </a:tbl>
              </a:graphicData>
            </a:graphic>
          </p:graphicFrame>
        </mc:Choice>
        <mc:Fallback>
          <p:graphicFrame>
            <p:nvGraphicFramePr>
              <p:cNvPr id="5" name="内容占位符 4"/>
              <p:cNvGraphicFramePr>
                <a:graphicFrameLocks noGrp="1"/>
              </p:cNvGraphicFramePr>
              <p:nvPr>
                <p:ph idx="1"/>
                <p:extLst>
                  <p:ext uri="{D42A27DB-BD31-4B8C-83A1-F6EECF244321}">
                    <p14:modId xmlns:p14="http://schemas.microsoft.com/office/powerpoint/2010/main" val="2685587244"/>
                  </p:ext>
                </p:extLst>
              </p:nvPr>
            </p:nvGraphicFramePr>
            <p:xfrm>
              <a:off x="810000" y="3195089"/>
              <a:ext cx="10571998" cy="2225040"/>
            </p:xfrm>
            <a:graphic>
              <a:graphicData uri="http://schemas.openxmlformats.org/drawingml/2006/table">
                <a:tbl>
                  <a:tblPr firstRow="1" bandRow="1">
                    <a:tableStyleId>{5C22544A-7EE6-4342-B048-85BDC9FD1C3A}</a:tableStyleId>
                  </a:tblPr>
                  <a:tblGrid>
                    <a:gridCol w="4410393">
                      <a:extLst>
                        <a:ext uri="{9D8B030D-6E8A-4147-A177-3AD203B41FA5}">
                          <a16:colId xmlns:a16="http://schemas.microsoft.com/office/drawing/2014/main" val="3257569524"/>
                        </a:ext>
                      </a:extLst>
                    </a:gridCol>
                    <a:gridCol w="1837112">
                      <a:extLst>
                        <a:ext uri="{9D8B030D-6E8A-4147-A177-3AD203B41FA5}">
                          <a16:colId xmlns:a16="http://schemas.microsoft.com/office/drawing/2014/main" val="2079686236"/>
                        </a:ext>
                      </a:extLst>
                    </a:gridCol>
                    <a:gridCol w="4324493">
                      <a:extLst>
                        <a:ext uri="{9D8B030D-6E8A-4147-A177-3AD203B41FA5}">
                          <a16:colId xmlns:a16="http://schemas.microsoft.com/office/drawing/2014/main" val="3225038812"/>
                        </a:ext>
                      </a:extLst>
                    </a:gridCol>
                  </a:tblGrid>
                  <a:tr h="370840">
                    <a:tc>
                      <a:txBody>
                        <a:bodyPr/>
                        <a:lstStyle/>
                        <a:p>
                          <a:pPr algn="ctr"/>
                          <a:r>
                            <a:rPr lang="zh-CN" altLang="en-US" dirty="0" smtClean="0"/>
                            <a:t>攻击图生成技术</a:t>
                          </a:r>
                          <a:endParaRPr lang="zh-CN" altLang="en-US" dirty="0"/>
                        </a:p>
                      </a:txBody>
                      <a:tcPr/>
                    </a:tc>
                    <a:tc>
                      <a:txBody>
                        <a:bodyPr/>
                        <a:lstStyle/>
                        <a:p>
                          <a:pPr algn="ctr"/>
                          <a:r>
                            <a:rPr lang="zh-CN" altLang="en-US" dirty="0" smtClean="0"/>
                            <a:t>复杂度</a:t>
                          </a:r>
                          <a:endParaRPr lang="zh-CN" altLang="en-US" dirty="0"/>
                        </a:p>
                      </a:txBody>
                      <a:tcPr/>
                    </a:tc>
                    <a:tc>
                      <a:txBody>
                        <a:bodyPr/>
                        <a:lstStyle/>
                        <a:p>
                          <a:pPr algn="ctr"/>
                          <a:r>
                            <a:rPr lang="zh-CN" altLang="en-US" dirty="0" smtClean="0"/>
                            <a:t>核心思路</a:t>
                          </a:r>
                          <a:endParaRPr lang="en-US" altLang="zh-CN" dirty="0" smtClean="0"/>
                        </a:p>
                      </a:txBody>
                      <a:tcPr/>
                    </a:tc>
                    <a:extLst>
                      <a:ext uri="{0D108BD9-81ED-4DB2-BD59-A6C34878D82A}">
                        <a16:rowId xmlns:a16="http://schemas.microsoft.com/office/drawing/2014/main" val="858769559"/>
                      </a:ext>
                    </a:extLst>
                  </a:tr>
                  <a:tr h="370840">
                    <a:tc>
                      <a:txBody>
                        <a:bodyPr/>
                        <a:lstStyle/>
                        <a:p>
                          <a:pPr algn="ctr"/>
                          <a:r>
                            <a:rPr lang="en-US" altLang="zh-CN" dirty="0" smtClean="0"/>
                            <a:t>State Enumeration Graph</a:t>
                          </a:r>
                          <a:endParaRPr lang="zh-CN" altLang="en-US" dirty="0"/>
                        </a:p>
                      </a:txBody>
                      <a:tcPr/>
                    </a:tc>
                    <a:tc>
                      <a:txBody>
                        <a:bodyPr/>
                        <a:lstStyle/>
                        <a:p>
                          <a:pPr algn="ctr"/>
                          <a:r>
                            <a:rPr lang="zh-CN" altLang="en-US" dirty="0" smtClean="0"/>
                            <a:t>指数级别</a:t>
                          </a:r>
                          <a:endParaRPr lang="zh-CN" altLang="en-US" dirty="0"/>
                        </a:p>
                      </a:txBody>
                      <a:tcPr/>
                    </a:tc>
                    <a:tc>
                      <a:txBody>
                        <a:bodyPr/>
                        <a:lstStyle/>
                        <a:p>
                          <a:pPr algn="ctr"/>
                          <a:r>
                            <a:rPr lang="zh-CN" altLang="en-US" dirty="0" smtClean="0"/>
                            <a:t>枚举整个状态空间</a:t>
                          </a:r>
                          <a:endParaRPr lang="zh-CN" altLang="en-US" dirty="0"/>
                        </a:p>
                      </a:txBody>
                      <a:tcPr/>
                    </a:tc>
                    <a:extLst>
                      <a:ext uri="{0D108BD9-81ED-4DB2-BD59-A6C34878D82A}">
                        <a16:rowId xmlns:a16="http://schemas.microsoft.com/office/drawing/2014/main" val="3362124332"/>
                      </a:ext>
                    </a:extLst>
                  </a:tr>
                  <a:tr h="370840">
                    <a:tc>
                      <a:txBody>
                        <a:bodyPr/>
                        <a:lstStyle/>
                        <a:p>
                          <a:pPr algn="ctr"/>
                          <a:r>
                            <a:rPr lang="en-US" altLang="zh-CN" dirty="0" smtClean="0"/>
                            <a:t>Model Checking</a:t>
                          </a:r>
                          <a:endParaRPr lang="zh-CN" altLang="en-US" dirty="0"/>
                        </a:p>
                      </a:txBody>
                      <a:tcPr/>
                    </a:tc>
                    <a:tc>
                      <a:txBody>
                        <a:bodyPr/>
                        <a:lstStyle/>
                        <a:p>
                          <a:pPr algn="ctr"/>
                          <a:r>
                            <a:rPr lang="zh-CN" altLang="en-US" dirty="0" smtClean="0"/>
                            <a:t>指数级别</a:t>
                          </a:r>
                          <a:endParaRPr lang="zh-CN" altLang="en-US" dirty="0"/>
                        </a:p>
                      </a:txBody>
                      <a:tcPr/>
                    </a:tc>
                    <a:tc>
                      <a:txBody>
                        <a:bodyPr/>
                        <a:lstStyle/>
                        <a:p>
                          <a:pPr algn="ctr"/>
                          <a:r>
                            <a:rPr lang="zh-CN" altLang="en-US" dirty="0" smtClean="0"/>
                            <a:t>将枚举工作交给其他工具</a:t>
                          </a:r>
                          <a:endParaRPr lang="zh-CN" altLang="en-US" dirty="0"/>
                        </a:p>
                      </a:txBody>
                      <a:tcPr/>
                    </a:tc>
                    <a:extLst>
                      <a:ext uri="{0D108BD9-81ED-4DB2-BD59-A6C34878D82A}">
                        <a16:rowId xmlns:a16="http://schemas.microsoft.com/office/drawing/2014/main" val="1523701628"/>
                      </a:ext>
                    </a:extLst>
                  </a:tr>
                  <a:tr h="370840">
                    <a:tc>
                      <a:txBody>
                        <a:bodyPr/>
                        <a:lstStyle/>
                        <a:p>
                          <a:pPr algn="ctr"/>
                          <a:r>
                            <a:rPr lang="en-US" altLang="zh-CN" dirty="0" smtClean="0"/>
                            <a:t>TVA Approach</a:t>
                          </a:r>
                          <a:endParaRPr lang="zh-CN" altLang="en-US" dirty="0"/>
                        </a:p>
                      </a:txBody>
                      <a:tcPr/>
                    </a:tc>
                    <a:tc>
                      <a:txBody>
                        <a:bodyPr/>
                        <a:lstStyle/>
                        <a:p>
                          <a:endParaRPr lang="zh-CN"/>
                        </a:p>
                      </a:txBody>
                      <a:tcPr>
                        <a:blipFill>
                          <a:blip r:embed="rId2"/>
                          <a:stretch>
                            <a:fillRect l="-240066" t="-311475" r="-236424" b="-222951"/>
                          </a:stretch>
                        </a:blipFill>
                      </a:tcPr>
                    </a:tc>
                    <a:tc>
                      <a:txBody>
                        <a:bodyPr/>
                        <a:lstStyle/>
                        <a:p>
                          <a:pPr algn="ctr"/>
                          <a:r>
                            <a:rPr lang="zh-CN" altLang="en-US" dirty="0" smtClean="0"/>
                            <a:t>对状态空间求对数</a:t>
                          </a:r>
                          <a:endParaRPr lang="zh-CN" altLang="en-US" dirty="0"/>
                        </a:p>
                      </a:txBody>
                      <a:tcPr/>
                    </a:tc>
                    <a:extLst>
                      <a:ext uri="{0D108BD9-81ED-4DB2-BD59-A6C34878D82A}">
                        <a16:rowId xmlns:a16="http://schemas.microsoft.com/office/drawing/2014/main" val="401408004"/>
                      </a:ext>
                    </a:extLst>
                  </a:tr>
                  <a:tr h="370840">
                    <a:tc>
                      <a:txBody>
                        <a:bodyPr/>
                        <a:lstStyle/>
                        <a:p>
                          <a:pPr algn="ctr"/>
                          <a:r>
                            <a:rPr lang="en-US" altLang="zh-CN" dirty="0" smtClean="0"/>
                            <a:t>Logic Programming Based Approach</a:t>
                          </a:r>
                          <a:endParaRPr lang="zh-CN" altLang="en-US" dirty="0"/>
                        </a:p>
                      </a:txBody>
                      <a:tcPr/>
                    </a:tc>
                    <a:tc>
                      <a:txBody>
                        <a:bodyPr/>
                        <a:lstStyle/>
                        <a:p>
                          <a:endParaRPr lang="zh-CN"/>
                        </a:p>
                      </a:txBody>
                      <a:tcPr>
                        <a:blipFill>
                          <a:blip r:embed="rId2"/>
                          <a:stretch>
                            <a:fillRect l="-240066" t="-411475" r="-236424" b="-122951"/>
                          </a:stretch>
                        </a:blipFill>
                      </a:tcPr>
                    </a:tc>
                    <a:tc>
                      <a:txBody>
                        <a:bodyPr/>
                        <a:lstStyle/>
                        <a:p>
                          <a:pPr algn="ctr"/>
                          <a:r>
                            <a:rPr lang="zh-CN" altLang="en-US" dirty="0" smtClean="0"/>
                            <a:t>将部分信息隐藏在“</a:t>
                          </a:r>
                          <a:r>
                            <a:rPr lang="zh-CN" altLang="en-US" dirty="0" smtClean="0"/>
                            <a:t>推导</a:t>
                          </a:r>
                          <a:r>
                            <a:rPr lang="zh-CN" altLang="en-US" dirty="0" smtClean="0"/>
                            <a:t>”中？</a:t>
                          </a:r>
                          <a:endParaRPr lang="zh-CN" altLang="en-US" dirty="0"/>
                        </a:p>
                      </a:txBody>
                      <a:tcPr/>
                    </a:tc>
                    <a:extLst>
                      <a:ext uri="{0D108BD9-81ED-4DB2-BD59-A6C34878D82A}">
                        <a16:rowId xmlns:a16="http://schemas.microsoft.com/office/drawing/2014/main" val="861229874"/>
                      </a:ext>
                    </a:extLst>
                  </a:tr>
                  <a:tr h="370840">
                    <a:tc>
                      <a:txBody>
                        <a:bodyPr/>
                        <a:lstStyle/>
                        <a:p>
                          <a:pPr algn="ctr"/>
                          <a:r>
                            <a:rPr lang="en-US" altLang="zh-CN" dirty="0" err="1" smtClean="0"/>
                            <a:t>NetSPA</a:t>
                          </a:r>
                          <a:r>
                            <a:rPr lang="en-US" altLang="zh-CN" dirty="0" smtClean="0"/>
                            <a:t> Approach</a:t>
                          </a:r>
                          <a:endParaRPr lang="zh-CN" altLang="en-US" dirty="0"/>
                        </a:p>
                      </a:txBody>
                      <a:tcPr/>
                    </a:tc>
                    <a:tc>
                      <a:txBody>
                        <a:bodyPr/>
                        <a:lstStyle/>
                        <a:p>
                          <a:endParaRPr lang="zh-CN"/>
                        </a:p>
                      </a:txBody>
                      <a:tcPr>
                        <a:blipFill>
                          <a:blip r:embed="rId2"/>
                          <a:stretch>
                            <a:fillRect l="-240066" t="-511475" r="-236424" b="-22951"/>
                          </a:stretch>
                        </a:blipFill>
                      </a:tcPr>
                    </a:tc>
                    <a:tc>
                      <a:txBody>
                        <a:bodyPr/>
                        <a:lstStyle/>
                        <a:p>
                          <a:pPr algn="ctr"/>
                          <a:r>
                            <a:rPr lang="zh-CN" altLang="en-US" dirty="0" smtClean="0"/>
                            <a:t>拆点，降低边数</a:t>
                          </a:r>
                          <a:endParaRPr lang="zh-CN" altLang="en-US" dirty="0"/>
                        </a:p>
                      </a:txBody>
                      <a:tcPr/>
                    </a:tc>
                    <a:extLst>
                      <a:ext uri="{0D108BD9-81ED-4DB2-BD59-A6C34878D82A}">
                        <a16:rowId xmlns:a16="http://schemas.microsoft.com/office/drawing/2014/main" val="2537460894"/>
                      </a:ext>
                    </a:extLst>
                  </a:tr>
                </a:tbl>
              </a:graphicData>
            </a:graphic>
          </p:graphicFrame>
        </mc:Fallback>
      </mc:AlternateContent>
    </p:spTree>
    <p:extLst>
      <p:ext uri="{BB962C8B-B14F-4D97-AF65-F5344CB8AC3E}">
        <p14:creationId xmlns:p14="http://schemas.microsoft.com/office/powerpoint/2010/main" val="3620448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smtClean="0"/>
              <a:t>基于攻击图的安全分析</a:t>
            </a:r>
            <a:endParaRPr lang="zh-CN" altLang="en-US" dirty="0"/>
          </a:p>
        </p:txBody>
      </p:sp>
      <p:sp>
        <p:nvSpPr>
          <p:cNvPr id="3" name="内容占位符 2"/>
          <p:cNvSpPr>
            <a:spLocks noGrp="1"/>
          </p:cNvSpPr>
          <p:nvPr>
            <p:ph idx="1"/>
          </p:nvPr>
        </p:nvSpPr>
        <p:spPr/>
        <p:txBody>
          <a:bodyPr/>
          <a:lstStyle/>
          <a:p>
            <a:r>
              <a:rPr lang="en-US" altLang="zh-CN" dirty="0"/>
              <a:t>3.1 IDS</a:t>
            </a:r>
            <a:r>
              <a:rPr lang="zh-CN" altLang="en-US" dirty="0"/>
              <a:t>警报关联、</a:t>
            </a:r>
            <a:r>
              <a:rPr lang="en-US" altLang="zh-CN" dirty="0"/>
              <a:t>IDS Sensor</a:t>
            </a:r>
            <a:r>
              <a:rPr lang="zh-CN" altLang="en-US" dirty="0"/>
              <a:t>放置建议 </a:t>
            </a:r>
            <a:r>
              <a:rPr lang="en-US" altLang="zh-CN" dirty="0"/>
              <a:t>IDS Alert Correlation and Sensor Placement</a:t>
            </a:r>
          </a:p>
          <a:p>
            <a:r>
              <a:rPr lang="en-US" altLang="zh-CN" dirty="0"/>
              <a:t>3.2 </a:t>
            </a:r>
            <a:r>
              <a:rPr lang="zh-CN" altLang="en-US" dirty="0"/>
              <a:t>网络加固最小代价 </a:t>
            </a:r>
            <a:r>
              <a:rPr lang="en-US" altLang="zh-CN" dirty="0"/>
              <a:t>Minimum Cost Network Hardening</a:t>
            </a:r>
          </a:p>
          <a:p>
            <a:r>
              <a:rPr lang="en-US" altLang="zh-CN" dirty="0"/>
              <a:t>3.3 </a:t>
            </a:r>
            <a:r>
              <a:rPr lang="zh-CN" altLang="en-US" dirty="0"/>
              <a:t>网络取证 </a:t>
            </a:r>
            <a:r>
              <a:rPr lang="en-US" altLang="zh-CN" dirty="0"/>
              <a:t>Network Forensics</a:t>
            </a:r>
          </a:p>
          <a:p>
            <a:r>
              <a:rPr lang="en-US" altLang="zh-CN" dirty="0"/>
              <a:t>3.4 </a:t>
            </a:r>
            <a:r>
              <a:rPr lang="zh-CN" altLang="en-US" dirty="0"/>
              <a:t>基于攻击图的安全指标 </a:t>
            </a:r>
            <a:r>
              <a:rPr lang="en-US" altLang="zh-CN" dirty="0"/>
              <a:t>Attack Graph based Security Metrics</a:t>
            </a:r>
            <a:endParaRPr lang="zh-CN" altLang="en-US" dirty="0"/>
          </a:p>
        </p:txBody>
      </p:sp>
    </p:spTree>
    <p:extLst>
      <p:ext uri="{BB962C8B-B14F-4D97-AF65-F5344CB8AC3E}">
        <p14:creationId xmlns:p14="http://schemas.microsoft.com/office/powerpoint/2010/main" val="3288796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IDS</a:t>
            </a:r>
            <a:r>
              <a:rPr lang="zh-CN" altLang="en-US" dirty="0"/>
              <a:t>警报关联、</a:t>
            </a:r>
            <a:r>
              <a:rPr lang="en-US" altLang="zh-CN" dirty="0"/>
              <a:t>IDS Sensor</a:t>
            </a:r>
            <a:r>
              <a:rPr lang="zh-CN" altLang="en-US" dirty="0"/>
              <a:t>放置建议 </a:t>
            </a:r>
            <a:r>
              <a:rPr lang="en-US" altLang="zh-CN" dirty="0"/>
              <a:t>IDS Alert Correlation and Sensor </a:t>
            </a:r>
            <a:r>
              <a:rPr lang="en-US" altLang="zh-CN" dirty="0" smtClean="0"/>
              <a:t>Placement</a:t>
            </a:r>
            <a:endParaRPr lang="zh-CN" altLang="en-US" dirty="0"/>
          </a:p>
        </p:txBody>
      </p:sp>
      <p:sp>
        <p:nvSpPr>
          <p:cNvPr id="3" name="内容占位符 2"/>
          <p:cNvSpPr>
            <a:spLocks noGrp="1"/>
          </p:cNvSpPr>
          <p:nvPr>
            <p:ph idx="1"/>
          </p:nvPr>
        </p:nvSpPr>
        <p:spPr/>
        <p:txBody>
          <a:bodyPr/>
          <a:lstStyle/>
          <a:p>
            <a:r>
              <a:rPr lang="zh-CN" altLang="en-US" dirty="0" smtClean="0"/>
              <a:t>与</a:t>
            </a:r>
            <a:r>
              <a:rPr lang="en-US" altLang="zh-CN" dirty="0" smtClean="0"/>
              <a:t>IDS</a:t>
            </a:r>
            <a:r>
              <a:rPr lang="zh-CN" altLang="en-US" dirty="0" smtClean="0"/>
              <a:t>的关联</a:t>
            </a:r>
            <a:endParaRPr lang="en-US" altLang="zh-CN" dirty="0" smtClean="0"/>
          </a:p>
          <a:p>
            <a:pPr lvl="1"/>
            <a:r>
              <a:rPr lang="zh-CN" altLang="en-US" dirty="0" smtClean="0"/>
              <a:t>帮助</a:t>
            </a:r>
            <a:r>
              <a:rPr lang="en-US" altLang="zh-CN" dirty="0" smtClean="0"/>
              <a:t>IDS</a:t>
            </a:r>
            <a:r>
              <a:rPr lang="zh-CN" altLang="en-US" dirty="0" smtClean="0"/>
              <a:t>更好的发现多阶段攻击</a:t>
            </a:r>
            <a:endParaRPr lang="en-US" altLang="zh-CN" dirty="0" smtClean="0"/>
          </a:p>
          <a:p>
            <a:pPr lvl="1"/>
            <a:r>
              <a:rPr lang="zh-CN" altLang="en-US" dirty="0" smtClean="0"/>
              <a:t>帮助决策</a:t>
            </a:r>
            <a:r>
              <a:rPr lang="en-US" altLang="zh-CN" dirty="0" smtClean="0"/>
              <a:t>IDS Sensor</a:t>
            </a:r>
            <a:r>
              <a:rPr lang="zh-CN" altLang="en-US" dirty="0" smtClean="0"/>
              <a:t>的部署位置</a:t>
            </a:r>
            <a:endParaRPr lang="zh-CN" altLang="en-US" dirty="0"/>
          </a:p>
        </p:txBody>
      </p:sp>
    </p:spTree>
    <p:extLst>
      <p:ext uri="{BB962C8B-B14F-4D97-AF65-F5344CB8AC3E}">
        <p14:creationId xmlns:p14="http://schemas.microsoft.com/office/powerpoint/2010/main" val="352664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网络加固最小代价 </a:t>
            </a:r>
            <a:r>
              <a:rPr lang="en-US" altLang="zh-CN" dirty="0"/>
              <a:t>Minimum Cost Network </a:t>
            </a:r>
            <a:r>
              <a:rPr lang="en-US" altLang="zh-CN" dirty="0" smtClean="0"/>
              <a:t>Hardening</a:t>
            </a:r>
            <a:endParaRPr lang="zh-CN" altLang="en-US" dirty="0"/>
          </a:p>
        </p:txBody>
      </p:sp>
      <p:sp>
        <p:nvSpPr>
          <p:cNvPr id="3" name="内容占位符 2"/>
          <p:cNvSpPr>
            <a:spLocks noGrp="1"/>
          </p:cNvSpPr>
          <p:nvPr>
            <p:ph idx="1"/>
          </p:nvPr>
        </p:nvSpPr>
        <p:spPr/>
        <p:txBody>
          <a:bodyPr/>
          <a:lstStyle/>
          <a:p>
            <a:r>
              <a:rPr lang="zh-CN" altLang="en-US" dirty="0" smtClean="0"/>
              <a:t>修复整个网络的最小代价（性价比问题）</a:t>
            </a:r>
            <a:endParaRPr lang="en-US" altLang="zh-CN" dirty="0" smtClean="0"/>
          </a:p>
          <a:p>
            <a:r>
              <a:rPr lang="en-US" altLang="zh-CN" dirty="0" smtClean="0"/>
              <a:t>MTD / Attack Graph Game ?</a:t>
            </a:r>
            <a:endParaRPr lang="zh-CN" altLang="en-US" dirty="0"/>
          </a:p>
        </p:txBody>
      </p:sp>
    </p:spTree>
    <p:extLst>
      <p:ext uri="{BB962C8B-B14F-4D97-AF65-F5344CB8AC3E}">
        <p14:creationId xmlns:p14="http://schemas.microsoft.com/office/powerpoint/2010/main" val="331330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网络取证 </a:t>
            </a:r>
            <a:r>
              <a:rPr lang="en-US" altLang="zh-CN" dirty="0"/>
              <a:t>Network Forensics</a:t>
            </a:r>
            <a:endParaRPr lang="en-US" altLang="zh-CN" dirty="0"/>
          </a:p>
        </p:txBody>
      </p:sp>
      <p:sp>
        <p:nvSpPr>
          <p:cNvPr id="3" name="内容占位符 2"/>
          <p:cNvSpPr>
            <a:spLocks noGrp="1"/>
          </p:cNvSpPr>
          <p:nvPr>
            <p:ph idx="1"/>
          </p:nvPr>
        </p:nvSpPr>
        <p:spPr/>
        <p:txBody>
          <a:bodyPr/>
          <a:lstStyle/>
          <a:p>
            <a:r>
              <a:rPr lang="zh-CN" altLang="en-US" dirty="0" smtClean="0"/>
              <a:t>攻击行为发生之后，如何根据一系列日志类信息，串联</a:t>
            </a:r>
            <a:r>
              <a:rPr lang="en-US" altLang="zh-CN" dirty="0" smtClean="0"/>
              <a:t>/</a:t>
            </a:r>
            <a:r>
              <a:rPr lang="zh-CN" altLang="en-US" dirty="0" smtClean="0"/>
              <a:t>证明犯罪的发生</a:t>
            </a:r>
            <a:endParaRPr lang="zh-CN" altLang="en-US" dirty="0"/>
          </a:p>
        </p:txBody>
      </p:sp>
    </p:spTree>
    <p:extLst>
      <p:ext uri="{BB962C8B-B14F-4D97-AF65-F5344CB8AC3E}">
        <p14:creationId xmlns:p14="http://schemas.microsoft.com/office/powerpoint/2010/main" val="270741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ATTACK GRAPH GENERATION</a:t>
            </a:r>
            <a:endParaRPr lang="zh-CN" altLang="en-US" dirty="0"/>
          </a:p>
        </p:txBody>
      </p:sp>
      <p:sp>
        <p:nvSpPr>
          <p:cNvPr id="3" name="内容占位符 2"/>
          <p:cNvSpPr>
            <a:spLocks noGrp="1"/>
          </p:cNvSpPr>
          <p:nvPr>
            <p:ph idx="1"/>
          </p:nvPr>
        </p:nvSpPr>
        <p:spPr/>
        <p:txBody>
          <a:bodyPr/>
          <a:lstStyle/>
          <a:p>
            <a:r>
              <a:rPr lang="en-US" altLang="zh-CN" dirty="0"/>
              <a:t>2.1 </a:t>
            </a:r>
            <a:r>
              <a:rPr lang="zh-CN" altLang="en-US" dirty="0"/>
              <a:t>基于状态枚举的方法 </a:t>
            </a:r>
            <a:r>
              <a:rPr lang="en-US" altLang="zh-CN" dirty="0"/>
              <a:t>State Enumeration Based </a:t>
            </a:r>
            <a:r>
              <a:rPr lang="en-US" altLang="zh-CN" dirty="0" smtClean="0"/>
              <a:t>Approach</a:t>
            </a:r>
          </a:p>
          <a:p>
            <a:r>
              <a:rPr lang="en-US" altLang="zh-CN" dirty="0" smtClean="0"/>
              <a:t>2.2 </a:t>
            </a:r>
            <a:r>
              <a:rPr lang="zh-CN" altLang="en-US" dirty="0"/>
              <a:t>拓扑脆弱性分析方法 </a:t>
            </a:r>
            <a:r>
              <a:rPr lang="en-US" altLang="zh-CN" dirty="0"/>
              <a:t>TVA Approach</a:t>
            </a:r>
          </a:p>
          <a:p>
            <a:r>
              <a:rPr lang="en-US" altLang="zh-CN" dirty="0"/>
              <a:t>2.3 </a:t>
            </a:r>
            <a:r>
              <a:rPr lang="zh-CN" altLang="en-US" dirty="0"/>
              <a:t>基于逻辑编程的方法 </a:t>
            </a:r>
            <a:r>
              <a:rPr lang="en-US" altLang="zh-CN" dirty="0"/>
              <a:t>Logic Programming Based Approach</a:t>
            </a:r>
          </a:p>
          <a:p>
            <a:r>
              <a:rPr lang="en-US" altLang="zh-CN" dirty="0"/>
              <a:t>2.4 </a:t>
            </a:r>
            <a:r>
              <a:rPr lang="zh-CN" altLang="en-US" dirty="0"/>
              <a:t>网络安全计划架构方法 </a:t>
            </a:r>
            <a:r>
              <a:rPr lang="en-US" altLang="zh-CN" dirty="0" err="1"/>
              <a:t>NetSPA</a:t>
            </a:r>
            <a:r>
              <a:rPr lang="en-US" altLang="zh-CN" dirty="0"/>
              <a:t> Approach</a:t>
            </a:r>
            <a:endParaRPr lang="zh-CN" altLang="en-US" dirty="0"/>
          </a:p>
        </p:txBody>
      </p:sp>
    </p:spTree>
    <p:extLst>
      <p:ext uri="{BB962C8B-B14F-4D97-AF65-F5344CB8AC3E}">
        <p14:creationId xmlns:p14="http://schemas.microsoft.com/office/powerpoint/2010/main" val="3640344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基于攻击图的安全指标 </a:t>
            </a:r>
            <a:r>
              <a:rPr lang="en-US" altLang="zh-CN" dirty="0"/>
              <a:t>Attack Graph based Security </a:t>
            </a:r>
            <a:r>
              <a:rPr lang="en-US" altLang="zh-CN" dirty="0" smtClean="0"/>
              <a:t>Metrics</a:t>
            </a:r>
            <a:endParaRPr lang="zh-CN" altLang="en-US" dirty="0"/>
          </a:p>
        </p:txBody>
      </p:sp>
      <p:sp>
        <p:nvSpPr>
          <p:cNvPr id="3" name="内容占位符 2"/>
          <p:cNvSpPr>
            <a:spLocks noGrp="1"/>
          </p:cNvSpPr>
          <p:nvPr>
            <p:ph idx="1"/>
          </p:nvPr>
        </p:nvSpPr>
        <p:spPr/>
        <p:txBody>
          <a:bodyPr/>
          <a:lstStyle/>
          <a:p>
            <a:r>
              <a:rPr lang="zh-CN" altLang="en-US" dirty="0"/>
              <a:t>攻击</a:t>
            </a:r>
            <a:r>
              <a:rPr lang="zh-CN" altLang="en-US" dirty="0" smtClean="0"/>
              <a:t>图仅提供所有可以发起攻击的路径，但不提供任何解决方案</a:t>
            </a:r>
            <a:endParaRPr lang="en-US" altLang="zh-CN" dirty="0" smtClean="0"/>
          </a:p>
          <a:p>
            <a:pPr lvl="1"/>
            <a:r>
              <a:rPr lang="zh-CN" altLang="en-US" dirty="0" smtClean="0"/>
              <a:t>在进行修复的过程中，由于涉及到性价比的比较，所以“性能”是什么就极为重要？一个网络究竟有多安全？</a:t>
            </a:r>
            <a:endParaRPr lang="en-US" altLang="zh-CN" dirty="0" smtClean="0"/>
          </a:p>
          <a:p>
            <a:r>
              <a:rPr lang="en-US" altLang="zh-CN" dirty="0" smtClean="0"/>
              <a:t>NPC – </a:t>
            </a:r>
            <a:r>
              <a:rPr lang="zh-CN" altLang="en-US" dirty="0" smtClean="0"/>
              <a:t>网络攻占百分比：网络中有多少主机可以被攻击者获取用户或管理员权限（考虑资产价值）</a:t>
            </a:r>
            <a:endParaRPr lang="en-US" altLang="zh-CN" dirty="0" smtClean="0"/>
          </a:p>
          <a:p>
            <a:pPr lvl="1"/>
            <a:r>
              <a:rPr lang="en-US" altLang="zh-CN" dirty="0"/>
              <a:t>Lippmann</a:t>
            </a:r>
            <a:r>
              <a:rPr lang="en-US" altLang="zh-CN" dirty="0"/>
              <a:t> </a:t>
            </a:r>
            <a:r>
              <a:rPr lang="en-US" altLang="zh-CN" dirty="0" smtClean="0"/>
              <a:t>2006</a:t>
            </a:r>
          </a:p>
          <a:p>
            <a:r>
              <a:rPr lang="en-US" altLang="zh-CN" dirty="0"/>
              <a:t>Weakest adversary security </a:t>
            </a:r>
            <a:r>
              <a:rPr lang="en-US" altLang="zh-CN" dirty="0" smtClean="0"/>
              <a:t>metric – </a:t>
            </a:r>
            <a:r>
              <a:rPr lang="zh-CN" altLang="en-US" dirty="0" smtClean="0"/>
              <a:t>最弱对手：攻击者至少需要多少前置条件才可以完成攻击</a:t>
            </a:r>
            <a:endParaRPr lang="en-US" altLang="zh-CN" dirty="0" smtClean="0"/>
          </a:p>
          <a:p>
            <a:pPr lvl="1"/>
            <a:r>
              <a:rPr lang="en-US" altLang="zh-CN" dirty="0" smtClean="0"/>
              <a:t>2006</a:t>
            </a:r>
          </a:p>
          <a:p>
            <a:r>
              <a:rPr lang="en-US" altLang="zh-CN" dirty="0"/>
              <a:t>Shortest path </a:t>
            </a:r>
            <a:r>
              <a:rPr lang="en-US" altLang="zh-CN" dirty="0" smtClean="0"/>
              <a:t>metric</a:t>
            </a:r>
            <a:r>
              <a:rPr lang="en-US" altLang="zh-CN" dirty="0"/>
              <a:t> / number of </a:t>
            </a:r>
            <a:r>
              <a:rPr lang="en-US" altLang="zh-CN" dirty="0" smtClean="0"/>
              <a:t>paths metric / </a:t>
            </a:r>
            <a:r>
              <a:rPr lang="en-US" altLang="zh-CN" dirty="0"/>
              <a:t>and mean of path lengths </a:t>
            </a:r>
            <a:r>
              <a:rPr lang="en-US" altLang="zh-CN" dirty="0" smtClean="0"/>
              <a:t>metric</a:t>
            </a:r>
          </a:p>
          <a:p>
            <a:pPr lvl="1"/>
            <a:r>
              <a:rPr lang="en-US" altLang="zh-CN" dirty="0" smtClean="0"/>
              <a:t>2010</a:t>
            </a:r>
            <a:endParaRPr lang="zh-CN" altLang="en-US" dirty="0"/>
          </a:p>
        </p:txBody>
      </p:sp>
    </p:spTree>
    <p:extLst>
      <p:ext uri="{BB962C8B-B14F-4D97-AF65-F5344CB8AC3E}">
        <p14:creationId xmlns:p14="http://schemas.microsoft.com/office/powerpoint/2010/main" val="3605459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基于攻击图的安全指标 </a:t>
            </a:r>
            <a:r>
              <a:rPr lang="en-US" altLang="zh-CN" dirty="0"/>
              <a:t>Attack Graph based Security Metrics</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一个漏洞的利用会如何影响另一个漏洞？</a:t>
            </a:r>
            <a:endParaRPr lang="en-US" altLang="zh-CN" dirty="0" smtClean="0"/>
          </a:p>
          <a:p>
            <a:pPr lvl="1"/>
            <a:r>
              <a:rPr lang="en-US" altLang="zh-CN" dirty="0" smtClean="0"/>
              <a:t>Wang</a:t>
            </a:r>
            <a:r>
              <a:rPr lang="en-US" altLang="zh-CN" dirty="0"/>
              <a:t>, L; </a:t>
            </a:r>
            <a:r>
              <a:rPr lang="en-US" altLang="zh-CN" dirty="0" err="1"/>
              <a:t>Singhal</a:t>
            </a:r>
            <a:r>
              <a:rPr lang="en-US" altLang="zh-CN" dirty="0"/>
              <a:t>, A. &amp; </a:t>
            </a:r>
            <a:r>
              <a:rPr lang="en-US" altLang="zh-CN" dirty="0" err="1"/>
              <a:t>Jajodia</a:t>
            </a:r>
            <a:r>
              <a:rPr lang="en-US" altLang="zh-CN" dirty="0"/>
              <a:t>, S</a:t>
            </a:r>
            <a:r>
              <a:rPr lang="en-US" altLang="zh-CN" dirty="0"/>
              <a:t> </a:t>
            </a:r>
            <a:r>
              <a:rPr lang="en-US" altLang="zh-CN" dirty="0" smtClean="0"/>
              <a:t>, 2007</a:t>
            </a:r>
          </a:p>
          <a:p>
            <a:r>
              <a:rPr lang="en-US" altLang="zh-CN" dirty="0"/>
              <a:t>The </a:t>
            </a:r>
            <a:r>
              <a:rPr lang="en-US" altLang="zh-CN" i="1" dirty="0"/>
              <a:t>k</a:t>
            </a:r>
            <a:r>
              <a:rPr lang="en-US" altLang="zh-CN" dirty="0"/>
              <a:t>-zero day </a:t>
            </a:r>
            <a:r>
              <a:rPr lang="en-US" altLang="zh-CN" dirty="0" smtClean="0"/>
              <a:t>safety security </a:t>
            </a:r>
            <a:r>
              <a:rPr lang="en-US" altLang="zh-CN" dirty="0"/>
              <a:t>metric</a:t>
            </a:r>
            <a:r>
              <a:rPr lang="en-US" altLang="zh-CN" dirty="0"/>
              <a:t> </a:t>
            </a:r>
            <a:r>
              <a:rPr lang="zh-CN" altLang="en-US" dirty="0" smtClean="0"/>
              <a:t>至少需要多少个零日漏洞才可以恭喜啊这个系统</a:t>
            </a:r>
            <a:endParaRPr lang="en-US" altLang="zh-CN" dirty="0" smtClean="0"/>
          </a:p>
          <a:p>
            <a:pPr lvl="1"/>
            <a:r>
              <a:rPr lang="de-DE" altLang="zh-CN" dirty="0"/>
              <a:t>Wang, L.; Jajodia, S.; Singhal</a:t>
            </a:r>
            <a:r>
              <a:rPr lang="de-DE" altLang="zh-CN" dirty="0"/>
              <a:t> </a:t>
            </a:r>
            <a:r>
              <a:rPr lang="de-DE" altLang="zh-CN" dirty="0" smtClean="0"/>
              <a:t> 2</a:t>
            </a:r>
            <a:r>
              <a:rPr lang="en-US" altLang="zh-CN" dirty="0" smtClean="0"/>
              <a:t>013</a:t>
            </a:r>
            <a:endParaRPr lang="de-DE" altLang="zh-CN" dirty="0" smtClean="0"/>
          </a:p>
          <a:p>
            <a:r>
              <a:rPr lang="zh-CN" altLang="en-US" dirty="0" smtClean="0"/>
              <a:t>基于漏洞利用的难以程度（概率）综合评分</a:t>
            </a:r>
            <a:endParaRPr lang="en-US" altLang="zh-CN" dirty="0" smtClean="0"/>
          </a:p>
          <a:p>
            <a:pPr lvl="1"/>
            <a:r>
              <a:rPr lang="en-US" altLang="zh-CN" dirty="0"/>
              <a:t>Wang, L;</a:t>
            </a:r>
            <a:r>
              <a:rPr lang="en-US" altLang="zh-CN" dirty="0"/>
              <a:t> </a:t>
            </a:r>
            <a:r>
              <a:rPr lang="en-US" altLang="zh-CN" dirty="0" smtClean="0"/>
              <a:t>2008</a:t>
            </a:r>
          </a:p>
          <a:p>
            <a:pPr lvl="1"/>
            <a:r>
              <a:rPr lang="en-US" altLang="zh-CN" dirty="0" err="1" smtClean="0"/>
              <a:t>Singhal</a:t>
            </a:r>
            <a:r>
              <a:rPr lang="en-US" altLang="zh-CN" dirty="0"/>
              <a:t>, A. &amp; </a:t>
            </a:r>
            <a:r>
              <a:rPr lang="en-US" altLang="zh-CN" dirty="0" err="1"/>
              <a:t>Ou</a:t>
            </a:r>
            <a:r>
              <a:rPr lang="en-US" altLang="zh-CN" dirty="0"/>
              <a:t>, X.</a:t>
            </a:r>
            <a:r>
              <a:rPr lang="en-US" altLang="zh-CN" dirty="0"/>
              <a:t> </a:t>
            </a:r>
            <a:r>
              <a:rPr lang="en-US" altLang="zh-CN" dirty="0" smtClean="0"/>
              <a:t>2011</a:t>
            </a:r>
          </a:p>
          <a:p>
            <a:r>
              <a:rPr lang="zh-CN" altLang="en-US" dirty="0" smtClean="0"/>
              <a:t>基于</a:t>
            </a:r>
            <a:r>
              <a:rPr lang="en-US" altLang="zh-CN" dirty="0"/>
              <a:t>Hidden Markov model (HMM) </a:t>
            </a:r>
            <a:r>
              <a:rPr lang="zh-CN" altLang="en-US" dirty="0" smtClean="0"/>
              <a:t>和攻击图探索系统观测和状态之间的概率关系（</a:t>
            </a:r>
            <a:r>
              <a:rPr lang="zh-CN" altLang="en-US" dirty="0"/>
              <a:t> ？ </a:t>
            </a:r>
            <a:r>
              <a:rPr lang="zh-CN" altLang="en-US" dirty="0" smtClean="0"/>
              <a:t>？？）</a:t>
            </a:r>
            <a:endParaRPr lang="en-US" altLang="zh-CN" dirty="0" smtClean="0"/>
          </a:p>
          <a:p>
            <a:pPr lvl="1"/>
            <a:r>
              <a:rPr lang="en-US" altLang="zh-CN" dirty="0" smtClean="0"/>
              <a:t>2013 </a:t>
            </a:r>
            <a:r>
              <a:rPr lang="en-US" altLang="zh-CN" dirty="0"/>
              <a:t>Exploring </a:t>
            </a:r>
            <a:r>
              <a:rPr lang="en-US" altLang="zh-CN" dirty="0" smtClean="0"/>
              <a:t>attack  graph </a:t>
            </a:r>
            <a:r>
              <a:rPr lang="en-US" altLang="zh-CN" dirty="0"/>
              <a:t>for cost-</a:t>
            </a:r>
            <a:r>
              <a:rPr lang="en-US" altLang="zh-CN" dirty="0" err="1"/>
              <a:t>beneft</a:t>
            </a:r>
            <a:r>
              <a:rPr lang="en-US" altLang="zh-CN" dirty="0"/>
              <a:t> security hardening: A </a:t>
            </a:r>
            <a:r>
              <a:rPr lang="en-US" altLang="zh-CN" dirty="0" smtClean="0"/>
              <a:t>probabilistic approach</a:t>
            </a: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064211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基于攻击图的安全指标 </a:t>
            </a:r>
            <a:r>
              <a:rPr lang="en-US" altLang="zh-CN" dirty="0"/>
              <a:t>Attack Graph based Security Metrics</a:t>
            </a:r>
            <a:endParaRPr lang="zh-CN" altLang="en-US" dirty="0"/>
          </a:p>
        </p:txBody>
      </p:sp>
      <p:sp>
        <p:nvSpPr>
          <p:cNvPr id="3" name="内容占位符 2"/>
          <p:cNvSpPr>
            <a:spLocks noGrp="1"/>
          </p:cNvSpPr>
          <p:nvPr>
            <p:ph idx="1"/>
          </p:nvPr>
        </p:nvSpPr>
        <p:spPr/>
        <p:txBody>
          <a:bodyPr/>
          <a:lstStyle/>
          <a:p>
            <a:r>
              <a:rPr lang="en-US" altLang="zh-CN" dirty="0"/>
              <a:t>Noel, S. </a:t>
            </a:r>
            <a:r>
              <a:rPr lang="en-US" altLang="zh-CN" dirty="0" smtClean="0"/>
              <a:t>&amp; </a:t>
            </a:r>
            <a:r>
              <a:rPr lang="en-US" altLang="zh-CN" dirty="0" err="1" smtClean="0"/>
              <a:t>Jajodia</a:t>
            </a:r>
            <a:r>
              <a:rPr lang="en-US" altLang="zh-CN" dirty="0" smtClean="0"/>
              <a:t>, S.</a:t>
            </a:r>
          </a:p>
          <a:p>
            <a:pPr lvl="1"/>
            <a:r>
              <a:rPr lang="en-US" altLang="zh-CN" dirty="0" smtClean="0"/>
              <a:t>2014</a:t>
            </a:r>
            <a:r>
              <a:rPr lang="en-US" altLang="zh-CN" dirty="0"/>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4403001" y="2136216"/>
            <a:ext cx="7342857" cy="4447619"/>
          </a:xfrm>
          <a:prstGeom prst="rect">
            <a:avLst/>
          </a:prstGeom>
        </p:spPr>
      </p:pic>
    </p:spTree>
    <p:extLst>
      <p:ext uri="{BB962C8B-B14F-4D97-AF65-F5344CB8AC3E}">
        <p14:creationId xmlns:p14="http://schemas.microsoft.com/office/powerpoint/2010/main" val="1590687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结论 </a:t>
            </a:r>
            <a:r>
              <a:rPr lang="en-US" altLang="zh-CN" dirty="0"/>
              <a:t>Conclusion</a:t>
            </a:r>
            <a:endParaRPr lang="zh-CN" altLang="en-US" dirty="0"/>
          </a:p>
        </p:txBody>
      </p:sp>
      <p:sp>
        <p:nvSpPr>
          <p:cNvPr id="3" name="内容占位符 2"/>
          <p:cNvSpPr>
            <a:spLocks noGrp="1"/>
          </p:cNvSpPr>
          <p:nvPr>
            <p:ph idx="1"/>
          </p:nvPr>
        </p:nvSpPr>
        <p:spPr/>
        <p:txBody>
          <a:bodyPr/>
          <a:lstStyle/>
          <a:p>
            <a:r>
              <a:rPr lang="zh-CN" altLang="en-US" b="1" dirty="0" smtClean="0"/>
              <a:t>攻击图主要面临的挑战：</a:t>
            </a:r>
            <a:endParaRPr lang="en-US" altLang="zh-CN" b="1" dirty="0" smtClean="0"/>
          </a:p>
          <a:p>
            <a:r>
              <a:rPr lang="en-US" altLang="zh-CN" dirty="0" smtClean="0"/>
              <a:t>1</a:t>
            </a:r>
            <a:r>
              <a:rPr lang="zh-CN" altLang="en-US" dirty="0" smtClean="0"/>
              <a:t>）攻击图的生成需要获取一些信息，这些信息往往是由许多不同的软件工具采集的；但是这个过程没有完全被自动化。</a:t>
            </a:r>
          </a:p>
          <a:p>
            <a:r>
              <a:rPr lang="zh-CN" altLang="en-US" dirty="0" smtClean="0"/>
              <a:t>例如</a:t>
            </a:r>
            <a:r>
              <a:rPr lang="zh-CN" altLang="en-US" dirty="0"/>
              <a:t>，攻击利用的前置条件和后置条件这样的信息就需要由领域专家手工的编写。这是由于公共数据库中关于漏洞的信息往往是以非结构化或者半结构化数据记录的。</a:t>
            </a:r>
          </a:p>
          <a:p>
            <a:r>
              <a:rPr lang="zh-CN" altLang="en-US" dirty="0"/>
              <a:t>使用自动化的手段去解析这些信息是较为困难的，自然语言处理（</a:t>
            </a:r>
            <a:r>
              <a:rPr lang="en-US" altLang="zh-CN" dirty="0"/>
              <a:t>NLP</a:t>
            </a:r>
            <a:r>
              <a:rPr lang="zh-CN" altLang="en-US" dirty="0"/>
              <a:t>）或许可以在这个方向上起到不小的作用。</a:t>
            </a:r>
          </a:p>
        </p:txBody>
      </p:sp>
    </p:spTree>
    <p:extLst>
      <p:ext uri="{BB962C8B-B14F-4D97-AF65-F5344CB8AC3E}">
        <p14:creationId xmlns:p14="http://schemas.microsoft.com/office/powerpoint/2010/main" val="2131463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结论 </a:t>
            </a:r>
            <a:r>
              <a:rPr lang="en-US" altLang="zh-CN" dirty="0"/>
              <a:t>Conclusion</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）对于</a:t>
            </a:r>
            <a:r>
              <a:rPr lang="zh-CN" altLang="en-US" dirty="0"/>
              <a:t>中大型企业网络进行攻击图生成时面临的规模问题仍然是一个挑战。但是大数据技术是一个可以被期望用来解决这个问题的手段。</a:t>
            </a:r>
          </a:p>
          <a:p>
            <a:r>
              <a:rPr lang="en-US" altLang="zh-CN" dirty="0" smtClean="0"/>
              <a:t>3</a:t>
            </a:r>
            <a:r>
              <a:rPr lang="zh-CN" altLang="en-US" dirty="0" smtClean="0"/>
              <a:t>）虽然</a:t>
            </a:r>
            <a:r>
              <a:rPr lang="zh-CN" altLang="en-US" dirty="0"/>
              <a:t>现在许多基于攻击图的分析技术被提出，但是攻击图在网络取证分析方向上仍然是一片未经探索的领域</a:t>
            </a:r>
            <a:r>
              <a:rPr lang="zh-CN" altLang="en-US" dirty="0" smtClean="0"/>
              <a:t>。</a:t>
            </a:r>
            <a:endParaRPr lang="en-US" altLang="zh-CN" dirty="0" smtClean="0"/>
          </a:p>
          <a:p>
            <a:r>
              <a:rPr lang="en-US" altLang="zh-CN" dirty="0" smtClean="0"/>
              <a:t>4</a:t>
            </a:r>
            <a:r>
              <a:rPr lang="zh-CN" altLang="en-US" dirty="0" smtClean="0"/>
              <a:t>）在</a:t>
            </a:r>
            <a:r>
              <a:rPr lang="zh-CN" altLang="en-US" dirty="0"/>
              <a:t>预测可能的未来攻击时，关联了攻击图技术的入侵检测警报会时时发生。但是实际上，这些攻击路径可能永远不会被攻击者尝试（即误报）。这些精度的缺乏可以通过对更多上下文的考虑（如入侵检测系统的反应和漏洞利用的难易程度）来克服。</a:t>
            </a:r>
            <a:endParaRPr lang="zh-CN" altLang="en-US" dirty="0"/>
          </a:p>
          <a:p>
            <a:r>
              <a:rPr lang="en-US" altLang="zh-CN" dirty="0" smtClean="0"/>
              <a:t>6</a:t>
            </a:r>
            <a:r>
              <a:rPr lang="zh-CN" altLang="en-US" dirty="0" smtClean="0"/>
              <a:t>）许多</a:t>
            </a:r>
            <a:r>
              <a:rPr lang="zh-CN" altLang="en-US" dirty="0"/>
              <a:t>分析技术被绑定于特定的攻击图表示。我们需要对攻击</a:t>
            </a:r>
            <a:r>
              <a:rPr lang="zh-CN" altLang="en-US" dirty="0" smtClean="0"/>
              <a:t>统一</a:t>
            </a:r>
            <a:r>
              <a:rPr lang="zh-CN" altLang="en-US" dirty="0"/>
              <a:t>语义</a:t>
            </a:r>
            <a:r>
              <a:rPr lang="zh-CN" altLang="en-US" dirty="0" smtClean="0"/>
              <a:t>，</a:t>
            </a:r>
            <a:r>
              <a:rPr lang="zh-CN" altLang="en-US" dirty="0"/>
              <a:t>这样分析技术就可以忽略表示方法和生成方法广泛的进行应用</a:t>
            </a:r>
            <a:r>
              <a:rPr lang="zh-CN" altLang="en-US" dirty="0" smtClean="0"/>
              <a:t>。</a:t>
            </a:r>
            <a:endParaRPr lang="zh-CN" altLang="en-US" dirty="0"/>
          </a:p>
        </p:txBody>
      </p:sp>
    </p:spTree>
    <p:extLst>
      <p:ext uri="{BB962C8B-B14F-4D97-AF65-F5344CB8AC3E}">
        <p14:creationId xmlns:p14="http://schemas.microsoft.com/office/powerpoint/2010/main" val="46552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en-US" altLang="zh-CN" dirty="0" smtClean="0"/>
              <a:t>State Enumeration Graph</a:t>
            </a:r>
            <a:endParaRPr lang="zh-CN" altLang="en-US" dirty="0"/>
          </a:p>
        </p:txBody>
      </p:sp>
      <p:sp>
        <p:nvSpPr>
          <p:cNvPr id="3" name="内容占位符 2"/>
          <p:cNvSpPr>
            <a:spLocks noGrp="1"/>
          </p:cNvSpPr>
          <p:nvPr>
            <p:ph idx="1"/>
          </p:nvPr>
        </p:nvSpPr>
        <p:spPr>
          <a:xfrm>
            <a:off x="818712" y="2222287"/>
            <a:ext cx="10554574" cy="4311517"/>
          </a:xfrm>
        </p:spPr>
        <p:txBody>
          <a:bodyPr>
            <a:normAutofit/>
          </a:bodyPr>
          <a:lstStyle/>
          <a:p>
            <a:r>
              <a:rPr lang="en-US" altLang="zh-CN" b="1" dirty="0"/>
              <a:t>Phillips and </a:t>
            </a:r>
            <a:r>
              <a:rPr lang="en-US" altLang="zh-CN" b="1" dirty="0" err="1" smtClean="0"/>
              <a:t>Swiler</a:t>
            </a:r>
            <a:r>
              <a:rPr lang="en-US" altLang="zh-CN" b="1" dirty="0" smtClean="0"/>
              <a:t>, 1998</a:t>
            </a:r>
          </a:p>
          <a:p>
            <a:r>
              <a:rPr lang="en-US" altLang="zh-CN" b="1" dirty="0" smtClean="0"/>
              <a:t>Nodes</a:t>
            </a:r>
          </a:p>
          <a:p>
            <a:pPr lvl="1"/>
            <a:r>
              <a:rPr lang="en-US" altLang="zh-CN" dirty="0" smtClean="0"/>
              <a:t>- System state (</a:t>
            </a:r>
            <a:r>
              <a:rPr lang="zh-CN" altLang="en-US" dirty="0" smtClean="0"/>
              <a:t>主机信息</a:t>
            </a:r>
            <a:r>
              <a:rPr lang="en-US" altLang="zh-CN" dirty="0" smtClean="0"/>
              <a:t>, </a:t>
            </a:r>
            <a:r>
              <a:rPr lang="zh-CN" altLang="en-US" dirty="0" smtClean="0"/>
              <a:t>用户访问权限</a:t>
            </a:r>
            <a:r>
              <a:rPr lang="en-US" altLang="zh-CN" dirty="0" smtClean="0"/>
              <a:t>, </a:t>
            </a:r>
            <a:r>
              <a:rPr lang="zh-CN" altLang="en-US" dirty="0" smtClean="0"/>
              <a:t>攻击的效果</a:t>
            </a:r>
            <a:r>
              <a:rPr lang="en-US" altLang="zh-CN" dirty="0" smtClean="0"/>
              <a:t>)</a:t>
            </a:r>
          </a:p>
          <a:p>
            <a:r>
              <a:rPr lang="en-US" altLang="zh-CN" b="1" dirty="0" smtClean="0"/>
              <a:t>Edges</a:t>
            </a:r>
          </a:p>
          <a:p>
            <a:pPr lvl="1"/>
            <a:r>
              <a:rPr lang="en-US" altLang="zh-CN" dirty="0" smtClean="0"/>
              <a:t>- Change of state (</a:t>
            </a:r>
            <a:r>
              <a:rPr lang="zh-CN" altLang="en-US" dirty="0" smtClean="0"/>
              <a:t>由单个原子攻击造成</a:t>
            </a:r>
            <a:r>
              <a:rPr lang="en-US" altLang="zh-CN" dirty="0" smtClean="0"/>
              <a:t>)</a:t>
            </a:r>
          </a:p>
          <a:p>
            <a:pPr lvl="1"/>
            <a:r>
              <a:rPr lang="zh-CN" altLang="en-US" dirty="0" smtClean="0"/>
              <a:t>根据“所需精力”和“所需时间”来考虑权重</a:t>
            </a:r>
            <a:endParaRPr lang="en-US" altLang="zh-CN" dirty="0" smtClean="0"/>
          </a:p>
          <a:p>
            <a:r>
              <a:rPr lang="en-US" altLang="zh-CN" b="1" dirty="0" smtClean="0"/>
              <a:t>Inputs</a:t>
            </a:r>
          </a:p>
          <a:p>
            <a:pPr lvl="1"/>
            <a:r>
              <a:rPr lang="zh-CN" altLang="en-US" dirty="0" smtClean="0"/>
              <a:t>攻击模板 </a:t>
            </a:r>
            <a:r>
              <a:rPr lang="en-US" altLang="zh-CN" dirty="0" smtClean="0"/>
              <a:t>– </a:t>
            </a:r>
            <a:r>
              <a:rPr lang="zh-CN" altLang="en-US" dirty="0" smtClean="0"/>
              <a:t>攻击的前置条件和后置条件</a:t>
            </a:r>
            <a:endParaRPr lang="en-US" altLang="zh-CN" dirty="0" smtClean="0"/>
          </a:p>
          <a:p>
            <a:pPr lvl="1"/>
            <a:r>
              <a:rPr lang="zh-CN" altLang="en-US" dirty="0" smtClean="0"/>
              <a:t>配置文件</a:t>
            </a:r>
            <a:r>
              <a:rPr lang="en-US" altLang="zh-CN" dirty="0" smtClean="0"/>
              <a:t> – </a:t>
            </a:r>
            <a:r>
              <a:rPr lang="zh-CN" altLang="en-US" dirty="0" smtClean="0"/>
              <a:t>目标网络的信息，包括拓扑、配置等</a:t>
            </a:r>
            <a:endParaRPr lang="en-US" altLang="zh-CN" dirty="0" smtClean="0"/>
          </a:p>
          <a:p>
            <a:pPr lvl="1"/>
            <a:r>
              <a:rPr lang="zh-CN" altLang="en-US" dirty="0" smtClean="0"/>
              <a:t>攻击者画像</a:t>
            </a:r>
            <a:r>
              <a:rPr lang="en-US" altLang="zh-CN" dirty="0" smtClean="0"/>
              <a:t> – </a:t>
            </a:r>
            <a:r>
              <a:rPr lang="zh-CN" altLang="en-US" dirty="0" smtClean="0"/>
              <a:t>攻击者的能力</a:t>
            </a:r>
            <a:endParaRPr lang="en-US" altLang="zh-CN" dirty="0" smtClean="0"/>
          </a:p>
          <a:p>
            <a:pPr lvl="1"/>
            <a:endParaRPr lang="en-US" altLang="zh-CN" dirty="0" smtClean="0"/>
          </a:p>
        </p:txBody>
      </p:sp>
    </p:spTree>
    <p:extLst>
      <p:ext uri="{BB962C8B-B14F-4D97-AF65-F5344CB8AC3E}">
        <p14:creationId xmlns:p14="http://schemas.microsoft.com/office/powerpoint/2010/main" val="29346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en-US" altLang="zh-CN" dirty="0" smtClean="0"/>
              <a:t>State </a:t>
            </a:r>
            <a:r>
              <a:rPr lang="en-US" altLang="zh-CN" dirty="0"/>
              <a:t>Enumeration Graph</a:t>
            </a:r>
            <a:endParaRPr lang="zh-CN" altLang="en-US" dirty="0"/>
          </a:p>
        </p:txBody>
      </p:sp>
      <p:sp>
        <p:nvSpPr>
          <p:cNvPr id="4" name="椭圆 3"/>
          <p:cNvSpPr/>
          <p:nvPr/>
        </p:nvSpPr>
        <p:spPr>
          <a:xfrm>
            <a:off x="2892830" y="2186248"/>
            <a:ext cx="856210" cy="814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S1</a:t>
            </a:r>
            <a:endParaRPr lang="zh-CN" altLang="en-US" dirty="0"/>
          </a:p>
        </p:txBody>
      </p:sp>
      <p:sp>
        <p:nvSpPr>
          <p:cNvPr id="5" name="椭圆 4"/>
          <p:cNvSpPr/>
          <p:nvPr/>
        </p:nvSpPr>
        <p:spPr>
          <a:xfrm>
            <a:off x="1939637" y="3943004"/>
            <a:ext cx="856210" cy="814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S2</a:t>
            </a:r>
            <a:endParaRPr lang="zh-CN" altLang="en-US" dirty="0"/>
          </a:p>
        </p:txBody>
      </p:sp>
      <p:sp>
        <p:nvSpPr>
          <p:cNvPr id="6" name="椭圆 5"/>
          <p:cNvSpPr/>
          <p:nvPr/>
        </p:nvSpPr>
        <p:spPr>
          <a:xfrm>
            <a:off x="3909753" y="3943005"/>
            <a:ext cx="856210" cy="814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a:t>
            </a:r>
            <a:endParaRPr lang="zh-CN" altLang="en-US" dirty="0"/>
          </a:p>
        </p:txBody>
      </p:sp>
      <p:cxnSp>
        <p:nvCxnSpPr>
          <p:cNvPr id="8" name="曲线连接符 7"/>
          <p:cNvCxnSpPr>
            <a:stCxn id="4" idx="2"/>
            <a:endCxn id="5" idx="0"/>
          </p:cNvCxnSpPr>
          <p:nvPr/>
        </p:nvCxnSpPr>
        <p:spPr>
          <a:xfrm rot="10800000" flipV="1">
            <a:off x="2367742" y="2593572"/>
            <a:ext cx="525088" cy="13494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4" idx="6"/>
            <a:endCxn id="6" idx="0"/>
          </p:cNvCxnSpPr>
          <p:nvPr/>
        </p:nvCxnSpPr>
        <p:spPr>
          <a:xfrm>
            <a:off x="3749040" y="2593572"/>
            <a:ext cx="588818" cy="13494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360517" y="5816138"/>
            <a:ext cx="856210" cy="814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S4</a:t>
            </a:r>
            <a:endParaRPr lang="zh-CN" altLang="en-US" dirty="0"/>
          </a:p>
        </p:txBody>
      </p:sp>
      <p:cxnSp>
        <p:nvCxnSpPr>
          <p:cNvPr id="16" name="曲线连接符 15"/>
          <p:cNvCxnSpPr>
            <a:stCxn id="5" idx="2"/>
            <a:endCxn id="14" idx="0"/>
          </p:cNvCxnSpPr>
          <p:nvPr/>
        </p:nvCxnSpPr>
        <p:spPr>
          <a:xfrm rot="10800000" flipV="1">
            <a:off x="1788623" y="4350328"/>
            <a:ext cx="151015" cy="14658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4" idx="6"/>
            <a:endCxn id="4" idx="4"/>
          </p:cNvCxnSpPr>
          <p:nvPr/>
        </p:nvCxnSpPr>
        <p:spPr>
          <a:xfrm flipV="1">
            <a:off x="2216727" y="3000895"/>
            <a:ext cx="1104208" cy="3222567"/>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曲线连接符 22"/>
          <p:cNvCxnSpPr>
            <a:stCxn id="6" idx="4"/>
            <a:endCxn id="14" idx="6"/>
          </p:cNvCxnSpPr>
          <p:nvPr/>
        </p:nvCxnSpPr>
        <p:spPr>
          <a:xfrm rot="5400000">
            <a:off x="2544388" y="4429992"/>
            <a:ext cx="1465810" cy="2121131"/>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24" name="文本框 23"/>
          <p:cNvSpPr txBox="1"/>
          <p:nvPr/>
        </p:nvSpPr>
        <p:spPr>
          <a:xfrm>
            <a:off x="5478088" y="2283818"/>
            <a:ext cx="3416320" cy="1200329"/>
          </a:xfrm>
          <a:prstGeom prst="rect">
            <a:avLst/>
          </a:prstGeom>
          <a:noFill/>
        </p:spPr>
        <p:txBody>
          <a:bodyPr wrap="none" rtlCol="0">
            <a:spAutoFit/>
          </a:bodyPr>
          <a:lstStyle/>
          <a:p>
            <a:r>
              <a:rPr lang="zh-CN" altLang="en-US" b="1" dirty="0" smtClean="0"/>
              <a:t>解决的问题</a:t>
            </a:r>
            <a:endParaRPr lang="en-US" altLang="zh-CN" b="1" dirty="0" smtClean="0"/>
          </a:p>
          <a:p>
            <a:pPr marL="285750" indent="-285750">
              <a:buFontTx/>
              <a:buChar char="-"/>
            </a:pPr>
            <a:r>
              <a:rPr lang="en-US" altLang="zh-CN" dirty="0" smtClean="0"/>
              <a:t>Redundant path (?)</a:t>
            </a:r>
          </a:p>
          <a:p>
            <a:pPr marL="285750" indent="-285750">
              <a:buFontTx/>
              <a:buChar char="-"/>
            </a:pPr>
            <a:r>
              <a:rPr lang="en-US" altLang="zh-CN" dirty="0" smtClean="0"/>
              <a:t>Redundant node</a:t>
            </a:r>
          </a:p>
          <a:p>
            <a:pPr marL="285750" indent="-285750">
              <a:buFontTx/>
              <a:buChar char="-"/>
            </a:pPr>
            <a:r>
              <a:rPr lang="en-US" altLang="zh-CN" dirty="0" smtClean="0"/>
              <a:t>Directed cycle elimination</a:t>
            </a:r>
          </a:p>
        </p:txBody>
      </p:sp>
      <p:sp>
        <p:nvSpPr>
          <p:cNvPr id="25" name="文本框 24"/>
          <p:cNvSpPr txBox="1"/>
          <p:nvPr/>
        </p:nvSpPr>
        <p:spPr>
          <a:xfrm>
            <a:off x="5478088" y="3943004"/>
            <a:ext cx="2941831" cy="1200329"/>
          </a:xfrm>
          <a:prstGeom prst="rect">
            <a:avLst/>
          </a:prstGeom>
          <a:noFill/>
        </p:spPr>
        <p:txBody>
          <a:bodyPr wrap="none" rtlCol="0">
            <a:spAutoFit/>
          </a:bodyPr>
          <a:lstStyle/>
          <a:p>
            <a:r>
              <a:rPr lang="zh-CN" altLang="en-US" b="1" dirty="0" smtClean="0"/>
              <a:t>未完成的工作</a:t>
            </a:r>
            <a:endParaRPr lang="en-US" altLang="zh-CN" b="1" dirty="0" smtClean="0"/>
          </a:p>
          <a:p>
            <a:pPr marL="285750" indent="-285750">
              <a:buFontTx/>
              <a:buChar char="-"/>
            </a:pPr>
            <a:r>
              <a:rPr lang="en-US" altLang="zh-CN" dirty="0" smtClean="0"/>
              <a:t>Complexity Analysis</a:t>
            </a:r>
          </a:p>
          <a:p>
            <a:pPr marL="285750" indent="-285750">
              <a:buFontTx/>
              <a:buChar char="-"/>
            </a:pPr>
            <a:r>
              <a:rPr lang="en-US" altLang="zh-CN" dirty="0" smtClean="0"/>
              <a:t>State-space explosion</a:t>
            </a:r>
          </a:p>
          <a:p>
            <a:endParaRPr lang="en-US" altLang="zh-CN" dirty="0" smtClean="0"/>
          </a:p>
        </p:txBody>
      </p:sp>
    </p:spTree>
    <p:extLst>
      <p:ext uri="{BB962C8B-B14F-4D97-AF65-F5344CB8AC3E}">
        <p14:creationId xmlns:p14="http://schemas.microsoft.com/office/powerpoint/2010/main" val="109334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a:t>
            </a:r>
            <a:r>
              <a:rPr lang="zh-CN" altLang="en-US" dirty="0" smtClean="0"/>
              <a:t>模型检查 </a:t>
            </a:r>
            <a:r>
              <a:rPr lang="en-US" altLang="zh-CN" dirty="0" smtClean="0"/>
              <a:t>Model Checking</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18712" y="2222287"/>
                <a:ext cx="10554574" cy="4294891"/>
              </a:xfrm>
            </p:spPr>
            <p:txBody>
              <a:bodyPr>
                <a:normAutofit/>
              </a:bodyPr>
              <a:lstStyle/>
              <a:p>
                <a:r>
                  <a:rPr lang="en-US" altLang="zh-CN" dirty="0" smtClean="0"/>
                  <a:t>Ritchey and </a:t>
                </a:r>
                <a:r>
                  <a:rPr lang="en-US" altLang="zh-CN" dirty="0" err="1" smtClean="0"/>
                  <a:t>Ammann</a:t>
                </a:r>
                <a:r>
                  <a:rPr lang="en-US" altLang="zh-CN" dirty="0" smtClean="0"/>
                  <a:t>, 2000</a:t>
                </a:r>
              </a:p>
              <a:p>
                <a:r>
                  <a:rPr lang="zh-CN" altLang="en-US" dirty="0" smtClean="0"/>
                  <a:t>检查系统的一个形式模型</a:t>
                </a:r>
                <a14:m>
                  <m:oMath xmlns:m="http://schemas.openxmlformats.org/officeDocument/2006/math">
                    <m:r>
                      <a:rPr lang="en-US" altLang="zh-CN" i="1" dirty="0" smtClean="0">
                        <a:latin typeface="Cambria Math" panose="02040503050406030204" pitchFamily="18" charset="0"/>
                      </a:rPr>
                      <m:t>𝑀</m:t>
                    </m:r>
                  </m:oMath>
                </a14:m>
                <a:r>
                  <a:rPr lang="zh-CN" altLang="en-US" dirty="0" smtClean="0"/>
                  <a:t>是否满足给定的性质</a:t>
                </a:r>
                <a14:m>
                  <m:oMath xmlns:m="http://schemas.openxmlformats.org/officeDocument/2006/math">
                    <m:r>
                      <a:rPr lang="en-US" altLang="zh-CN" b="0" i="1" smtClean="0">
                        <a:latin typeface="Cambria Math" panose="02040503050406030204" pitchFamily="18" charset="0"/>
                      </a:rPr>
                      <m:t>𝑝</m:t>
                    </m:r>
                  </m:oMath>
                </a14:m>
                <a:endParaRPr lang="en-US" altLang="zh-CN" dirty="0" smtClean="0"/>
              </a:p>
              <a:p>
                <a:pPr lvl="1"/>
                <a:r>
                  <a:rPr lang="zh-CN" altLang="en-US" dirty="0" smtClean="0"/>
                  <a:t>当违反性质</a:t>
                </a:r>
                <a14:m>
                  <m:oMath xmlns:m="http://schemas.openxmlformats.org/officeDocument/2006/math">
                    <m:r>
                      <a:rPr lang="en-US" altLang="zh-CN" b="0" i="1" smtClean="0">
                        <a:latin typeface="Cambria Math" panose="02040503050406030204" pitchFamily="18" charset="0"/>
                      </a:rPr>
                      <m:t>𝑝</m:t>
                    </m:r>
                  </m:oMath>
                </a14:m>
                <a:r>
                  <a:rPr lang="zh-CN" altLang="en-US" dirty="0" smtClean="0"/>
                  <a:t>时，给出一个状态转移的序列，这个序列最后会导致对</a:t>
                </a:r>
                <a14:m>
                  <m:oMath xmlns:m="http://schemas.openxmlformats.org/officeDocument/2006/math">
                    <m:r>
                      <a:rPr lang="en-US" altLang="zh-CN" b="0" i="1" smtClean="0">
                        <a:latin typeface="Cambria Math" panose="02040503050406030204" pitchFamily="18" charset="0"/>
                      </a:rPr>
                      <m:t>𝑝</m:t>
                    </m:r>
                  </m:oMath>
                </a14:m>
                <a:r>
                  <a:rPr lang="zh-CN" altLang="en-US" dirty="0" smtClean="0"/>
                  <a:t>性质的违反</a:t>
                </a:r>
                <a:endParaRPr lang="en-US" altLang="zh-CN" dirty="0" smtClean="0"/>
              </a:p>
              <a:p>
                <a:pPr lvl="1"/>
                <a:r>
                  <a:rPr lang="zh-CN" altLang="en-US" dirty="0"/>
                  <a:t>常用</a:t>
                </a:r>
                <a:r>
                  <a:rPr lang="zh-CN" altLang="en-US" dirty="0" smtClean="0"/>
                  <a:t>于对有限状态反应系统（？，顺序电路设计 </a:t>
                </a:r>
                <a:r>
                  <a:rPr lang="en-US" altLang="zh-CN" dirty="0" smtClean="0"/>
                  <a:t>/ </a:t>
                </a:r>
                <a:r>
                  <a:rPr lang="zh-CN" altLang="en-US" dirty="0" smtClean="0"/>
                  <a:t>通讯协议）进行验证</a:t>
                </a:r>
                <a:endParaRPr lang="en-US" altLang="zh-CN" dirty="0" smtClean="0"/>
              </a:p>
              <a:p>
                <a:r>
                  <a:rPr lang="zh-CN" altLang="en-US" dirty="0" smtClean="0"/>
                  <a:t>优势：存在大量已经存在的软件</a:t>
                </a:r>
                <a:endParaRPr lang="en-US" altLang="zh-CN" dirty="0" smtClean="0"/>
              </a:p>
              <a:p>
                <a:r>
                  <a:rPr lang="zh-CN" altLang="en-US" dirty="0" smtClean="0"/>
                  <a:t>输入：</a:t>
                </a:r>
                <a:endParaRPr lang="en-US" altLang="zh-CN" dirty="0" smtClean="0"/>
              </a:p>
              <a:p>
                <a:pPr lvl="1"/>
                <a:r>
                  <a:rPr lang="zh-CN" altLang="en-US" dirty="0" smtClean="0"/>
                  <a:t>主机的脆弱</a:t>
                </a:r>
                <a:r>
                  <a:rPr lang="en-US" altLang="zh-CN" dirty="0" smtClean="0"/>
                  <a:t>/</a:t>
                </a:r>
                <a:r>
                  <a:rPr lang="zh-CN" altLang="en-US" dirty="0" smtClean="0"/>
                  <a:t>配置信息；主机连通性；攻击者的当前视角；改变模型状态的漏洞</a:t>
                </a:r>
                <a:endParaRPr lang="en-US" altLang="zh-CN" dirty="0" smtClean="0"/>
              </a:p>
              <a:p>
                <a:r>
                  <a:rPr lang="en-US" altLang="zh-CN" dirty="0" smtClean="0"/>
                  <a:t>SMV model check tool &lt;= </a:t>
                </a:r>
                <a:r>
                  <a:rPr lang="zh-CN" altLang="en-US" dirty="0" smtClean="0"/>
                  <a:t>输入</a:t>
                </a:r>
                <a:endParaRPr lang="en-US" altLang="zh-CN" dirty="0" smtClean="0"/>
              </a:p>
              <a:p>
                <a:pPr lvl="1"/>
                <a:r>
                  <a:rPr lang="en-US" altLang="zh-CN" dirty="0" smtClean="0"/>
                  <a:t>Temporal logic formulae &lt;= </a:t>
                </a:r>
                <a:r>
                  <a:rPr lang="zh-CN" altLang="en-US" dirty="0" smtClean="0"/>
                  <a:t>期望的安全性质</a:t>
                </a:r>
                <a:endParaRPr lang="en-US" altLang="zh-CN" dirty="0"/>
              </a:p>
              <a:p>
                <a:pPr lvl="1"/>
                <a:r>
                  <a:rPr lang="zh-CN" altLang="en-US" dirty="0" smtClean="0"/>
                  <a:t>如果不满足性质，则生成一个反例</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18712" y="2222287"/>
                <a:ext cx="10554574" cy="4294891"/>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783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a:t>
            </a:r>
            <a:r>
              <a:rPr lang="zh-CN" altLang="en-US" dirty="0" smtClean="0"/>
              <a:t>模型</a:t>
            </a:r>
            <a:r>
              <a:rPr lang="zh-CN" altLang="en-US" dirty="0"/>
              <a:t>检查 </a:t>
            </a:r>
            <a:r>
              <a:rPr lang="en-US" altLang="zh-CN" dirty="0"/>
              <a:t>Model Checking</a:t>
            </a:r>
            <a:endParaRPr lang="zh-CN" altLang="en-US" dirty="0"/>
          </a:p>
        </p:txBody>
      </p:sp>
      <p:sp>
        <p:nvSpPr>
          <p:cNvPr id="3" name="内容占位符 2"/>
          <p:cNvSpPr>
            <a:spLocks noGrp="1"/>
          </p:cNvSpPr>
          <p:nvPr>
            <p:ph idx="1"/>
          </p:nvPr>
        </p:nvSpPr>
        <p:spPr/>
        <p:txBody>
          <a:bodyPr/>
          <a:lstStyle/>
          <a:p>
            <a:r>
              <a:rPr lang="en-US" altLang="zh-CN" dirty="0" err="1" smtClean="0"/>
              <a:t>Sheyner</a:t>
            </a:r>
            <a:r>
              <a:rPr lang="en-US" altLang="zh-CN" dirty="0" smtClean="0"/>
              <a:t>, 2002</a:t>
            </a:r>
          </a:p>
          <a:p>
            <a:r>
              <a:rPr lang="en-US" altLang="zh-CN" dirty="0" err="1" smtClean="0"/>
              <a:t>NuSMV</a:t>
            </a:r>
            <a:r>
              <a:rPr lang="zh-CN" altLang="en-US" dirty="0" smtClean="0"/>
              <a:t>模型检查工具</a:t>
            </a:r>
            <a:endParaRPr lang="en-US" altLang="zh-CN" dirty="0" smtClean="0"/>
          </a:p>
          <a:p>
            <a:pPr lvl="1"/>
            <a:r>
              <a:rPr lang="zh-CN" altLang="en-US" dirty="0" smtClean="0"/>
              <a:t>利用编译器将网络模型转化为适合的输入</a:t>
            </a:r>
            <a:endParaRPr lang="en-US" altLang="zh-CN" dirty="0" smtClean="0"/>
          </a:p>
          <a:p>
            <a:pPr lvl="1"/>
            <a:r>
              <a:rPr lang="zh-CN" altLang="en-US" dirty="0" smtClean="0"/>
              <a:t>网络模型：主机连通信息 </a:t>
            </a:r>
            <a:r>
              <a:rPr lang="en-US" altLang="zh-CN" dirty="0" smtClean="0"/>
              <a:t>/ </a:t>
            </a:r>
            <a:r>
              <a:rPr lang="zh-CN" altLang="en-US" dirty="0" smtClean="0"/>
              <a:t>主机信任关系 </a:t>
            </a:r>
            <a:r>
              <a:rPr lang="en-US" altLang="zh-CN" dirty="0" smtClean="0"/>
              <a:t>/ </a:t>
            </a:r>
            <a:r>
              <a:rPr lang="zh-CN" altLang="en-US" dirty="0" smtClean="0"/>
              <a:t>入侵者权限等级 </a:t>
            </a:r>
            <a:r>
              <a:rPr lang="en-US" altLang="zh-CN" dirty="0" smtClean="0"/>
              <a:t>/ </a:t>
            </a:r>
            <a:r>
              <a:rPr lang="zh-CN" altLang="en-US" dirty="0" smtClean="0"/>
              <a:t>入侵检测级别</a:t>
            </a:r>
            <a:endParaRPr lang="en-US" altLang="zh-CN" dirty="0" smtClean="0"/>
          </a:p>
          <a:p>
            <a:pPr lvl="1"/>
            <a:r>
              <a:rPr lang="zh-CN" altLang="en-US" dirty="0" smtClean="0"/>
              <a:t>原子攻击：入侵者前提 </a:t>
            </a:r>
            <a:r>
              <a:rPr lang="en-US" altLang="zh-CN" dirty="0" smtClean="0"/>
              <a:t>/ </a:t>
            </a:r>
            <a:r>
              <a:rPr lang="zh-CN" altLang="en-US" dirty="0" smtClean="0"/>
              <a:t>网络前提 </a:t>
            </a:r>
            <a:r>
              <a:rPr lang="en-US" altLang="zh-CN" dirty="0" smtClean="0"/>
              <a:t>/ </a:t>
            </a:r>
            <a:r>
              <a:rPr lang="zh-CN" altLang="en-US" dirty="0" smtClean="0"/>
              <a:t>入侵者影响 </a:t>
            </a:r>
            <a:r>
              <a:rPr lang="en-US" altLang="zh-CN" dirty="0" smtClean="0"/>
              <a:t>/ </a:t>
            </a:r>
            <a:r>
              <a:rPr lang="zh-CN" altLang="en-US" dirty="0" smtClean="0"/>
              <a:t>网络影响</a:t>
            </a:r>
            <a:endParaRPr lang="en-US" altLang="zh-CN" dirty="0" smtClean="0"/>
          </a:p>
          <a:p>
            <a:pPr lvl="1"/>
            <a:r>
              <a:rPr lang="zh-CN" altLang="en-US" dirty="0" smtClean="0"/>
              <a:t>安全性质： </a:t>
            </a:r>
            <a:r>
              <a:rPr lang="en-US" altLang="zh-CN" dirty="0"/>
              <a:t>computation tree logic (CTL</a:t>
            </a:r>
            <a:r>
              <a:rPr lang="en-US" altLang="zh-CN" dirty="0" smtClean="0"/>
              <a:t>)</a:t>
            </a:r>
          </a:p>
          <a:p>
            <a:pPr lvl="1"/>
            <a:r>
              <a:rPr lang="zh-CN" altLang="en-US" dirty="0" smtClean="0"/>
              <a:t>产生所有反例的集合</a:t>
            </a:r>
            <a:endParaRPr lang="zh-CN" altLang="en-US" dirty="0"/>
          </a:p>
        </p:txBody>
      </p:sp>
    </p:spTree>
    <p:extLst>
      <p:ext uri="{BB962C8B-B14F-4D97-AF65-F5344CB8AC3E}">
        <p14:creationId xmlns:p14="http://schemas.microsoft.com/office/powerpoint/2010/main" val="163662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模型</a:t>
            </a:r>
            <a:r>
              <a:rPr lang="zh-CN" altLang="en-US" dirty="0"/>
              <a:t>检查 </a:t>
            </a:r>
            <a:r>
              <a:rPr lang="en-US" altLang="zh-CN" dirty="0"/>
              <a:t>Model Checking</a:t>
            </a:r>
            <a:endParaRPr lang="zh-CN" altLang="en-US" dirty="0"/>
          </a:p>
        </p:txBody>
      </p:sp>
      <p:sp>
        <p:nvSpPr>
          <p:cNvPr id="3" name="内容占位符 2"/>
          <p:cNvSpPr>
            <a:spLocks noGrp="1"/>
          </p:cNvSpPr>
          <p:nvPr>
            <p:ph idx="1"/>
          </p:nvPr>
        </p:nvSpPr>
        <p:spPr>
          <a:xfrm>
            <a:off x="818712" y="2222287"/>
            <a:ext cx="10554574" cy="4253328"/>
          </a:xfrm>
        </p:spPr>
        <p:txBody>
          <a:bodyPr/>
          <a:lstStyle/>
          <a:p>
            <a:r>
              <a:rPr lang="zh-CN" altLang="en-US" dirty="0" smtClean="0"/>
              <a:t>和状态枚举图的比较</a:t>
            </a:r>
            <a:endParaRPr lang="en-US" altLang="zh-CN" dirty="0" smtClean="0"/>
          </a:p>
          <a:p>
            <a:pPr lvl="1"/>
            <a:r>
              <a:rPr lang="zh-CN" altLang="en-US" dirty="0" smtClean="0"/>
              <a:t>生成分析的效率取决于工具的效率</a:t>
            </a:r>
            <a:endParaRPr lang="en-US" altLang="zh-CN" dirty="0" smtClean="0"/>
          </a:p>
          <a:p>
            <a:pPr lvl="1"/>
            <a:r>
              <a:rPr lang="zh-CN" altLang="en-US" dirty="0" smtClean="0"/>
              <a:t>那么工具本身又是怎么生成和分析的呢？</a:t>
            </a:r>
            <a:endParaRPr lang="en-US" altLang="zh-CN" dirty="0" smtClean="0"/>
          </a:p>
          <a:p>
            <a:pPr lvl="1"/>
            <a:r>
              <a:rPr lang="zh-CN" altLang="en-US" dirty="0" smtClean="0"/>
              <a:t>没有什么本质的区别！</a:t>
            </a:r>
            <a:endParaRPr lang="en-US" altLang="zh-CN" dirty="0" smtClean="0"/>
          </a:p>
          <a:p>
            <a:r>
              <a:rPr lang="zh-CN" altLang="en-US" dirty="0"/>
              <a:t>主机</a:t>
            </a:r>
            <a:r>
              <a:rPr lang="zh-CN" altLang="en-US" dirty="0" smtClean="0"/>
              <a:t>*</a:t>
            </a:r>
            <a:r>
              <a:rPr lang="en-US" altLang="zh-CN" dirty="0" smtClean="0"/>
              <a:t>2</a:t>
            </a:r>
            <a:r>
              <a:rPr lang="zh-CN" altLang="en-US" dirty="0" smtClean="0"/>
              <a:t>，</a:t>
            </a:r>
            <a:r>
              <a:rPr lang="zh-CN" altLang="en-US" dirty="0"/>
              <a:t>原子攻击</a:t>
            </a:r>
            <a:r>
              <a:rPr lang="zh-CN" altLang="en-US" dirty="0" smtClean="0"/>
              <a:t>*</a:t>
            </a:r>
            <a:r>
              <a:rPr lang="en-US" altLang="zh-CN" dirty="0" smtClean="0"/>
              <a:t>4 =&gt; </a:t>
            </a:r>
            <a:r>
              <a:rPr lang="zh-CN" altLang="en-US" dirty="0" smtClean="0"/>
              <a:t>状态（</a:t>
            </a:r>
            <a:r>
              <a:rPr lang="en-US" altLang="zh-CN" dirty="0" smtClean="0"/>
              <a:t>91bits</a:t>
            </a:r>
            <a:r>
              <a:rPr lang="zh-CN" altLang="en-US" dirty="0" smtClean="0"/>
              <a:t>）、</a:t>
            </a:r>
            <a:r>
              <a:rPr lang="en-US" altLang="zh-CN" dirty="0" smtClean="0"/>
              <a:t>110</a:t>
            </a:r>
            <a:r>
              <a:rPr lang="zh-CN" altLang="en-US" dirty="0" smtClean="0"/>
              <a:t>可达状态</a:t>
            </a:r>
            <a:endParaRPr lang="en-US" altLang="zh-CN" dirty="0" smtClean="0"/>
          </a:p>
          <a:p>
            <a:r>
              <a:rPr lang="zh-CN" altLang="en-US" dirty="0" smtClean="0"/>
              <a:t>主机*</a:t>
            </a:r>
            <a:r>
              <a:rPr lang="en-US" altLang="zh-CN" dirty="0" smtClean="0"/>
              <a:t>4</a:t>
            </a:r>
            <a:r>
              <a:rPr lang="zh-CN" altLang="en-US" dirty="0" smtClean="0"/>
              <a:t>，原子攻击*</a:t>
            </a:r>
            <a:r>
              <a:rPr lang="en-US" altLang="zh-CN" dirty="0" smtClean="0"/>
              <a:t>8 =&gt; </a:t>
            </a:r>
            <a:r>
              <a:rPr lang="zh-CN" altLang="en-US" dirty="0" smtClean="0"/>
              <a:t>状态（</a:t>
            </a:r>
            <a:r>
              <a:rPr lang="en-US" altLang="zh-CN" dirty="0" smtClean="0"/>
              <a:t>229bits</a:t>
            </a:r>
            <a:r>
              <a:rPr lang="zh-CN" altLang="en-US" dirty="0" smtClean="0"/>
              <a:t>）、</a:t>
            </a:r>
            <a:r>
              <a:rPr lang="en-US" altLang="zh-CN" dirty="0" smtClean="0"/>
              <a:t>6190</a:t>
            </a:r>
            <a:r>
              <a:rPr lang="zh-CN" altLang="en-US" dirty="0" smtClean="0"/>
              <a:t>可达状态、</a:t>
            </a:r>
            <a:r>
              <a:rPr lang="en-US" altLang="zh-CN" dirty="0" smtClean="0"/>
              <a:t>5948</a:t>
            </a:r>
            <a:r>
              <a:rPr lang="zh-CN" altLang="en-US" dirty="0" smtClean="0"/>
              <a:t>节点、</a:t>
            </a:r>
            <a:r>
              <a:rPr lang="en-US" altLang="zh-CN" dirty="0" smtClean="0"/>
              <a:t>68364</a:t>
            </a:r>
            <a:r>
              <a:rPr lang="zh-CN" altLang="en-US" dirty="0" smtClean="0"/>
              <a:t>边、</a:t>
            </a:r>
            <a:r>
              <a:rPr lang="en-US" altLang="zh-CN" dirty="0" smtClean="0"/>
              <a:t>2h</a:t>
            </a:r>
            <a:r>
              <a:rPr lang="zh-CN" altLang="en-US" dirty="0" smtClean="0"/>
              <a:t>生成时间</a:t>
            </a:r>
            <a:endParaRPr lang="en-US" altLang="zh-CN" dirty="0" smtClean="0"/>
          </a:p>
        </p:txBody>
      </p:sp>
    </p:spTree>
    <p:extLst>
      <p:ext uri="{BB962C8B-B14F-4D97-AF65-F5344CB8AC3E}">
        <p14:creationId xmlns:p14="http://schemas.microsoft.com/office/powerpoint/2010/main" val="324865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拓扑脆弱性分析方法 </a:t>
            </a:r>
            <a:r>
              <a:rPr lang="en-US" altLang="zh-CN" dirty="0"/>
              <a:t>TVA </a:t>
            </a:r>
            <a:r>
              <a:rPr lang="en-US" altLang="zh-CN" dirty="0" smtClean="0"/>
              <a:t>Approach</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en-US" altLang="zh-CN" dirty="0" smtClean="0"/>
                  <a:t>Ammann1 2002</a:t>
                </a:r>
              </a:p>
              <a:p>
                <a:r>
                  <a:rPr lang="zh-CN" altLang="en-US" dirty="0"/>
                  <a:t>一</a:t>
                </a:r>
                <a:r>
                  <a:rPr lang="zh-CN" altLang="en-US" dirty="0" smtClean="0"/>
                  <a:t>次攻击的成果不会因为另一次攻击而失效</a:t>
                </a:r>
                <a:endParaRPr lang="en-US" altLang="zh-CN" dirty="0" smtClean="0"/>
              </a:p>
              <a:p>
                <a:pPr lvl="1"/>
                <a:r>
                  <a:rPr lang="zh-CN" altLang="en-US" dirty="0" smtClean="0"/>
                  <a:t>存在反例，但是不重要</a:t>
                </a:r>
                <a:endParaRPr lang="en-US" altLang="zh-CN" dirty="0" smtClean="0"/>
              </a:p>
              <a:p>
                <a:pPr lvl="1"/>
                <a:r>
                  <a:rPr lang="zh-CN" altLang="en-US" dirty="0" smtClean="0"/>
                  <a:t>使得攻击图节点的状态由指数级减少为多项式级别</a:t>
                </a:r>
                <a:endParaRPr lang="en-US" altLang="zh-CN" dirty="0" smtClean="0"/>
              </a:p>
              <a:p>
                <a:r>
                  <a:rPr lang="en-US" altLang="zh-CN" dirty="0" smtClean="0"/>
                  <a:t>Exploit </a:t>
                </a:r>
                <a:r>
                  <a:rPr lang="en-US" altLang="zh-CN" dirty="0"/>
                  <a:t>dependency </a:t>
                </a:r>
                <a:r>
                  <a:rPr lang="en-US" altLang="zh-CN" dirty="0" smtClean="0"/>
                  <a:t>graphs</a:t>
                </a:r>
              </a:p>
              <a:p>
                <a:pPr lvl="1"/>
                <a:r>
                  <a:rPr lang="en-US" altLang="zh-CN" dirty="0" smtClean="0"/>
                  <a:t>Exploit Nodes - Attacks</a:t>
                </a:r>
              </a:p>
              <a:p>
                <a:pPr lvl="1"/>
                <a:r>
                  <a:rPr lang="en-US" altLang="zh-CN" dirty="0" smtClean="0"/>
                  <a:t>Security condition nodes – Post-conditions &amp; Pre-conditions</a:t>
                </a:r>
              </a:p>
              <a:p>
                <a:pPr lvl="1"/>
                <a:r>
                  <a:rPr lang="en-US" altLang="zh-CN" dirty="0" smtClean="0"/>
                  <a:t>Edges – Post-Condition Edge(Or), Pre-condition Edge(And)</a:t>
                </a:r>
              </a:p>
              <a:p>
                <a:pPr lvl="2"/>
                <a:r>
                  <a:rPr lang="en-US" altLang="zh-CN" dirty="0" smtClean="0"/>
                  <a:t>Required low-level attack details</a:t>
                </a:r>
              </a:p>
              <a:p>
                <a:r>
                  <a:rPr lang="zh-CN" altLang="en-US" dirty="0" smtClean="0"/>
                  <a:t>时间复杂度</a:t>
                </a:r>
                <a:r>
                  <a:rPr lang="en-US" altLang="zh-CN" dirty="0" smtClean="0"/>
                  <a:t>: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6</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3</m:t>
                            </m:r>
                          </m:sup>
                        </m:sSup>
                      </m:e>
                    </m:d>
                  </m:oMath>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4" name="椭圆 3"/>
          <p:cNvSpPr/>
          <p:nvPr/>
        </p:nvSpPr>
        <p:spPr>
          <a:xfrm>
            <a:off x="9626138" y="2222287"/>
            <a:ext cx="731520" cy="698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52560" y="3273529"/>
            <a:ext cx="731520" cy="698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408272" y="3273529"/>
            <a:ext cx="731520" cy="698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052560" y="4575001"/>
            <a:ext cx="731520" cy="698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4" idx="3"/>
            <a:endCxn id="5" idx="0"/>
          </p:cNvCxnSpPr>
          <p:nvPr/>
        </p:nvCxnSpPr>
        <p:spPr>
          <a:xfrm flipH="1">
            <a:off x="9418320" y="2818297"/>
            <a:ext cx="314947" cy="45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5"/>
            <a:endCxn id="6" idx="0"/>
          </p:cNvCxnSpPr>
          <p:nvPr/>
        </p:nvCxnSpPr>
        <p:spPr>
          <a:xfrm>
            <a:off x="10250529" y="2818297"/>
            <a:ext cx="523503" cy="45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4"/>
            <a:endCxn id="7" idx="0"/>
          </p:cNvCxnSpPr>
          <p:nvPr/>
        </p:nvCxnSpPr>
        <p:spPr>
          <a:xfrm>
            <a:off x="9418320" y="3971798"/>
            <a:ext cx="0" cy="60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5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拓扑脆弱性分析方法 </a:t>
            </a:r>
            <a:r>
              <a:rPr lang="en-US" altLang="zh-CN" dirty="0"/>
              <a:t>TVA Approach</a:t>
            </a:r>
            <a:endParaRPr lang="zh-CN" altLang="en-US" dirty="0"/>
          </a:p>
        </p:txBody>
      </p:sp>
      <p:pic>
        <p:nvPicPr>
          <p:cNvPr id="4" name="内容占位符 3"/>
          <p:cNvPicPr>
            <a:picLocks noGrp="1" noChangeAspect="1"/>
          </p:cNvPicPr>
          <p:nvPr>
            <p:ph idx="1"/>
          </p:nvPr>
        </p:nvPicPr>
        <p:blipFill>
          <a:blip r:embed="rId2"/>
          <a:stretch>
            <a:fillRect/>
          </a:stretch>
        </p:blipFill>
        <p:spPr>
          <a:xfrm>
            <a:off x="4254264" y="2222500"/>
            <a:ext cx="3683472" cy="3636963"/>
          </a:xfrm>
          <a:prstGeom prst="rect">
            <a:avLst/>
          </a:prstGeom>
        </p:spPr>
      </p:pic>
    </p:spTree>
    <p:extLst>
      <p:ext uri="{BB962C8B-B14F-4D97-AF65-F5344CB8AC3E}">
        <p14:creationId xmlns:p14="http://schemas.microsoft.com/office/powerpoint/2010/main" val="12511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193</TotalTime>
  <Words>1551</Words>
  <Application>Microsoft Office PowerPoint</Application>
  <PresentationFormat>宽屏</PresentationFormat>
  <Paragraphs>168</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TimesNewRomanPSMT</vt:lpstr>
      <vt:lpstr>宋体</vt:lpstr>
      <vt:lpstr>Cambria Math</vt:lpstr>
      <vt:lpstr>Century Gothic</vt:lpstr>
      <vt:lpstr>Wingdings 2</vt:lpstr>
      <vt:lpstr>引用</vt:lpstr>
      <vt:lpstr>Attack Graph Generation and Analysis Techniques</vt:lpstr>
      <vt:lpstr>ATTACK GRAPH GENERATION</vt:lpstr>
      <vt:lpstr>2.1 State Enumeration Graph</vt:lpstr>
      <vt:lpstr>2.1 State Enumeration Graph</vt:lpstr>
      <vt:lpstr>2.1模型检查 Model Checking</vt:lpstr>
      <vt:lpstr>2.1模型检查 Model Checking</vt:lpstr>
      <vt:lpstr>2.1 模型检查 Model Checking</vt:lpstr>
      <vt:lpstr>2.2 拓扑脆弱性分析方法 TVA Approach</vt:lpstr>
      <vt:lpstr>2.2 拓扑脆弱性分析方法 TVA Approach</vt:lpstr>
      <vt:lpstr>2.3 基于逻辑编程的方法  Logic Programming Based Approach</vt:lpstr>
      <vt:lpstr>2.3 基于逻辑编程的方法  Logic Programming Based Approach</vt:lpstr>
      <vt:lpstr>2.3 基于逻辑编程的方法  Logic Programming Based Approach</vt:lpstr>
      <vt:lpstr>2.4 网络安全计划架构方法 NetSPA Approach</vt:lpstr>
      <vt:lpstr>2.4 网络安全计划架构方法 NetSPA Approach</vt:lpstr>
      <vt:lpstr>比较</vt:lpstr>
      <vt:lpstr>3. 基于攻击图的安全分析</vt:lpstr>
      <vt:lpstr>3.1 IDS警报关联、IDS Sensor放置建议 IDS Alert Correlation and Sensor Placement</vt:lpstr>
      <vt:lpstr>3.2 网络加固最小代价 Minimum Cost Network Hardening</vt:lpstr>
      <vt:lpstr>3.3 网络取证 Network Forensics</vt:lpstr>
      <vt:lpstr>3.4 基于攻击图的安全指标 Attack Graph based Security Metrics</vt:lpstr>
      <vt:lpstr>3.4 基于攻击图的安全指标 Attack Graph based Security Metrics</vt:lpstr>
      <vt:lpstr>3.4 基于攻击图的安全指标 Attack Graph based Security Metrics</vt:lpstr>
      <vt:lpstr>结论 Conclusion</vt:lpstr>
      <vt:lpstr>4. 结论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胡天翔</dc:creator>
  <cp:lastModifiedBy>胡天翔</cp:lastModifiedBy>
  <cp:revision>57</cp:revision>
  <dcterms:created xsi:type="dcterms:W3CDTF">2016-11-23T15:08:33Z</dcterms:created>
  <dcterms:modified xsi:type="dcterms:W3CDTF">2016-11-23T18:22:24Z</dcterms:modified>
</cp:coreProperties>
</file>