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6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7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64" r:id="rId2"/>
    <p:sldMasterId id="2147483776" r:id="rId3"/>
  </p:sldMasterIdLst>
  <p:notesMasterIdLst>
    <p:notesMasterId r:id="rId126"/>
  </p:notesMasterIdLst>
  <p:sldIdLst>
    <p:sldId id="492" r:id="rId4"/>
    <p:sldId id="494" r:id="rId5"/>
    <p:sldId id="634" r:id="rId6"/>
    <p:sldId id="493" r:id="rId7"/>
    <p:sldId id="704" r:id="rId8"/>
    <p:sldId id="529" r:id="rId9"/>
    <p:sldId id="528" r:id="rId10"/>
    <p:sldId id="527" r:id="rId11"/>
    <p:sldId id="545" r:id="rId12"/>
    <p:sldId id="546" r:id="rId13"/>
    <p:sldId id="496" r:id="rId14"/>
    <p:sldId id="495" r:id="rId15"/>
    <p:sldId id="547" r:id="rId16"/>
    <p:sldId id="548" r:id="rId17"/>
    <p:sldId id="549" r:id="rId18"/>
    <p:sldId id="550" r:id="rId19"/>
    <p:sldId id="551" r:id="rId20"/>
    <p:sldId id="553" r:id="rId21"/>
    <p:sldId id="554" r:id="rId22"/>
    <p:sldId id="555" r:id="rId23"/>
    <p:sldId id="556" r:id="rId24"/>
    <p:sldId id="557" r:id="rId25"/>
    <p:sldId id="558" r:id="rId26"/>
    <p:sldId id="560" r:id="rId27"/>
    <p:sldId id="705" r:id="rId28"/>
    <p:sldId id="706" r:id="rId29"/>
    <p:sldId id="707" r:id="rId30"/>
    <p:sldId id="708" r:id="rId31"/>
    <p:sldId id="709" r:id="rId32"/>
    <p:sldId id="710" r:id="rId33"/>
    <p:sldId id="711" r:id="rId34"/>
    <p:sldId id="712" r:id="rId35"/>
    <p:sldId id="713" r:id="rId36"/>
    <p:sldId id="714" r:id="rId37"/>
    <p:sldId id="715" r:id="rId38"/>
    <p:sldId id="716" r:id="rId39"/>
    <p:sldId id="717" r:id="rId40"/>
    <p:sldId id="718" r:id="rId41"/>
    <p:sldId id="719" r:id="rId42"/>
    <p:sldId id="720" r:id="rId43"/>
    <p:sldId id="721" r:id="rId44"/>
    <p:sldId id="566" r:id="rId45"/>
    <p:sldId id="567" r:id="rId46"/>
    <p:sldId id="568" r:id="rId47"/>
    <p:sldId id="569" r:id="rId48"/>
    <p:sldId id="562" r:id="rId49"/>
    <p:sldId id="563" r:id="rId50"/>
    <p:sldId id="571" r:id="rId51"/>
    <p:sldId id="572" r:id="rId52"/>
    <p:sldId id="573" r:id="rId53"/>
    <p:sldId id="575" r:id="rId54"/>
    <p:sldId id="631" r:id="rId55"/>
    <p:sldId id="632" r:id="rId56"/>
    <p:sldId id="574" r:id="rId57"/>
    <p:sldId id="576" r:id="rId58"/>
    <p:sldId id="582" r:id="rId59"/>
    <p:sldId id="578" r:id="rId60"/>
    <p:sldId id="579" r:id="rId61"/>
    <p:sldId id="580" r:id="rId62"/>
    <p:sldId id="581" r:id="rId63"/>
    <p:sldId id="633" r:id="rId64"/>
    <p:sldId id="722" r:id="rId65"/>
    <p:sldId id="723" r:id="rId66"/>
    <p:sldId id="724" r:id="rId67"/>
    <p:sldId id="725" r:id="rId68"/>
    <p:sldId id="726" r:id="rId69"/>
    <p:sldId id="727" r:id="rId70"/>
    <p:sldId id="728" r:id="rId71"/>
    <p:sldId id="729" r:id="rId72"/>
    <p:sldId id="730" r:id="rId73"/>
    <p:sldId id="731" r:id="rId74"/>
    <p:sldId id="732" r:id="rId75"/>
    <p:sldId id="733" r:id="rId76"/>
    <p:sldId id="734" r:id="rId77"/>
    <p:sldId id="735" r:id="rId78"/>
    <p:sldId id="736" r:id="rId79"/>
    <p:sldId id="737" r:id="rId80"/>
    <p:sldId id="738" r:id="rId81"/>
    <p:sldId id="739" r:id="rId82"/>
    <p:sldId id="740" r:id="rId83"/>
    <p:sldId id="741" r:id="rId84"/>
    <p:sldId id="742" r:id="rId85"/>
    <p:sldId id="583" r:id="rId86"/>
    <p:sldId id="584" r:id="rId87"/>
    <p:sldId id="585" r:id="rId88"/>
    <p:sldId id="570" r:id="rId89"/>
    <p:sldId id="586" r:id="rId90"/>
    <p:sldId id="587" r:id="rId91"/>
    <p:sldId id="552" r:id="rId92"/>
    <p:sldId id="589" r:id="rId93"/>
    <p:sldId id="565" r:id="rId94"/>
    <p:sldId id="744" r:id="rId95"/>
    <p:sldId id="745" r:id="rId96"/>
    <p:sldId id="746" r:id="rId97"/>
    <p:sldId id="747" r:id="rId98"/>
    <p:sldId id="748" r:id="rId99"/>
    <p:sldId id="749" r:id="rId100"/>
    <p:sldId id="750" r:id="rId101"/>
    <p:sldId id="751" r:id="rId102"/>
    <p:sldId id="752" r:id="rId103"/>
    <p:sldId id="753" r:id="rId104"/>
    <p:sldId id="754" r:id="rId105"/>
    <p:sldId id="755" r:id="rId106"/>
    <p:sldId id="756" r:id="rId107"/>
    <p:sldId id="757" r:id="rId108"/>
    <p:sldId id="758" r:id="rId109"/>
    <p:sldId id="759" r:id="rId110"/>
    <p:sldId id="760" r:id="rId111"/>
    <p:sldId id="761" r:id="rId112"/>
    <p:sldId id="762" r:id="rId113"/>
    <p:sldId id="763" r:id="rId114"/>
    <p:sldId id="764" r:id="rId115"/>
    <p:sldId id="765" r:id="rId116"/>
    <p:sldId id="766" r:id="rId117"/>
    <p:sldId id="767" r:id="rId118"/>
    <p:sldId id="768" r:id="rId119"/>
    <p:sldId id="769" r:id="rId120"/>
    <p:sldId id="770" r:id="rId121"/>
    <p:sldId id="771" r:id="rId122"/>
    <p:sldId id="772" r:id="rId123"/>
    <p:sldId id="627" r:id="rId124"/>
    <p:sldId id="628" r:id="rId125"/>
  </p:sldIdLst>
  <p:sldSz cx="9144000" cy="6858000" type="screen4x3"/>
  <p:notesSz cx="7099300" cy="10234613"/>
  <p:defaultTextStyle>
    <a:defPPr>
      <a:defRPr lang="zh-CN"/>
    </a:defPPr>
    <a:lvl1pPr algn="ctr" rtl="0" fontAlgn="base">
      <a:spcBef>
        <a:spcPct val="50000"/>
      </a:spcBef>
      <a:spcAft>
        <a:spcPct val="0"/>
      </a:spcAft>
      <a:defRPr sz="2500" kern="1200">
        <a:solidFill>
          <a:schemeClr val="tx1"/>
        </a:solidFill>
        <a:latin typeface="Verdana" pitchFamily="34" charset="0"/>
        <a:ea typeface="宋体" charset="-122"/>
        <a:cs typeface="+mn-cs"/>
      </a:defRPr>
    </a:lvl1pPr>
    <a:lvl2pPr marL="457200" algn="ctr" rtl="0" fontAlgn="base">
      <a:spcBef>
        <a:spcPct val="50000"/>
      </a:spcBef>
      <a:spcAft>
        <a:spcPct val="0"/>
      </a:spcAft>
      <a:defRPr sz="2500" kern="1200">
        <a:solidFill>
          <a:schemeClr val="tx1"/>
        </a:solidFill>
        <a:latin typeface="Verdana" pitchFamily="34" charset="0"/>
        <a:ea typeface="宋体" charset="-122"/>
        <a:cs typeface="+mn-cs"/>
      </a:defRPr>
    </a:lvl2pPr>
    <a:lvl3pPr marL="914400" algn="ctr" rtl="0" fontAlgn="base">
      <a:spcBef>
        <a:spcPct val="50000"/>
      </a:spcBef>
      <a:spcAft>
        <a:spcPct val="0"/>
      </a:spcAft>
      <a:defRPr sz="2500" kern="1200">
        <a:solidFill>
          <a:schemeClr val="tx1"/>
        </a:solidFill>
        <a:latin typeface="Verdana" pitchFamily="34" charset="0"/>
        <a:ea typeface="宋体" charset="-122"/>
        <a:cs typeface="+mn-cs"/>
      </a:defRPr>
    </a:lvl3pPr>
    <a:lvl4pPr marL="1371600" algn="ctr" rtl="0" fontAlgn="base">
      <a:spcBef>
        <a:spcPct val="50000"/>
      </a:spcBef>
      <a:spcAft>
        <a:spcPct val="0"/>
      </a:spcAft>
      <a:defRPr sz="2500" kern="1200">
        <a:solidFill>
          <a:schemeClr val="tx1"/>
        </a:solidFill>
        <a:latin typeface="Verdana" pitchFamily="34" charset="0"/>
        <a:ea typeface="宋体" charset="-122"/>
        <a:cs typeface="+mn-cs"/>
      </a:defRPr>
    </a:lvl4pPr>
    <a:lvl5pPr marL="1828800" algn="ctr" rtl="0" fontAlgn="base">
      <a:spcBef>
        <a:spcPct val="50000"/>
      </a:spcBef>
      <a:spcAft>
        <a:spcPct val="0"/>
      </a:spcAft>
      <a:defRPr sz="2500" kern="1200">
        <a:solidFill>
          <a:schemeClr val="tx1"/>
        </a:solidFill>
        <a:latin typeface="Verdana" pitchFamily="34" charset="0"/>
        <a:ea typeface="宋体" charset="-122"/>
        <a:cs typeface="+mn-cs"/>
      </a:defRPr>
    </a:lvl5pPr>
    <a:lvl6pPr marL="2286000" algn="l" defTabSz="914400" rtl="0" eaLnBrk="1" latinLnBrk="0" hangingPunct="1">
      <a:defRPr sz="2500" kern="1200">
        <a:solidFill>
          <a:schemeClr val="tx1"/>
        </a:solidFill>
        <a:latin typeface="Verdana" pitchFamily="34" charset="0"/>
        <a:ea typeface="宋体" charset="-122"/>
        <a:cs typeface="+mn-cs"/>
      </a:defRPr>
    </a:lvl6pPr>
    <a:lvl7pPr marL="2743200" algn="l" defTabSz="914400" rtl="0" eaLnBrk="1" latinLnBrk="0" hangingPunct="1">
      <a:defRPr sz="2500" kern="1200">
        <a:solidFill>
          <a:schemeClr val="tx1"/>
        </a:solidFill>
        <a:latin typeface="Verdana" pitchFamily="34" charset="0"/>
        <a:ea typeface="宋体" charset="-122"/>
        <a:cs typeface="+mn-cs"/>
      </a:defRPr>
    </a:lvl7pPr>
    <a:lvl8pPr marL="3200400" algn="l" defTabSz="914400" rtl="0" eaLnBrk="1" latinLnBrk="0" hangingPunct="1">
      <a:defRPr sz="2500" kern="1200">
        <a:solidFill>
          <a:schemeClr val="tx1"/>
        </a:solidFill>
        <a:latin typeface="Verdana" pitchFamily="34" charset="0"/>
        <a:ea typeface="宋体" charset="-122"/>
        <a:cs typeface="+mn-cs"/>
      </a:defRPr>
    </a:lvl8pPr>
    <a:lvl9pPr marL="3657600" algn="l" defTabSz="914400" rtl="0" eaLnBrk="1" latinLnBrk="0" hangingPunct="1">
      <a:defRPr sz="2500"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9633"/>
    <a:srgbClr val="6699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7" autoAdjust="0"/>
    <p:restoredTop sz="77555" autoAdjust="0"/>
  </p:normalViewPr>
  <p:slideViewPr>
    <p:cSldViewPr>
      <p:cViewPr varScale="1">
        <p:scale>
          <a:sx n="90" d="100"/>
          <a:sy n="90" d="100"/>
        </p:scale>
        <p:origin x="2028" y="90"/>
      </p:cViewPr>
      <p:guideLst>
        <p:guide orient="horz" pos="2160"/>
        <p:guide pos="2880"/>
      </p:guideLst>
    </p:cSldViewPr>
  </p:slideViewPr>
  <p:notesTextViewPr>
    <p:cViewPr>
      <p:scale>
        <a:sx n="66" d="100"/>
        <a:sy n="66"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5336FA-5202-4710-9BF1-409CA27015B4}"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F28F341C-39B9-4F3C-9D91-F809C6188346}">
      <dgm:prSet phldrT="[Text]"/>
      <dgm:spPr/>
      <dgm:t>
        <a:bodyPr/>
        <a:lstStyle/>
        <a:p>
          <a:r>
            <a:rPr lang="en-US" dirty="0" smtClean="0"/>
            <a:t>Graph</a:t>
          </a:r>
          <a:endParaRPr lang="en-US" dirty="0"/>
        </a:p>
      </dgm:t>
    </dgm:pt>
    <dgm:pt modelId="{F6C3A9BE-B815-4BEC-BCC2-B95031E5D198}" type="parTrans" cxnId="{0CEE986A-4945-4458-B13F-2788A638207B}">
      <dgm:prSet/>
      <dgm:spPr/>
      <dgm:t>
        <a:bodyPr/>
        <a:lstStyle/>
        <a:p>
          <a:endParaRPr lang="en-US"/>
        </a:p>
      </dgm:t>
    </dgm:pt>
    <dgm:pt modelId="{9DF93EEC-265C-415B-BCED-CB53814AC166}" type="sibTrans" cxnId="{0CEE986A-4945-4458-B13F-2788A638207B}">
      <dgm:prSet/>
      <dgm:spPr/>
      <dgm:t>
        <a:bodyPr/>
        <a:lstStyle/>
        <a:p>
          <a:endParaRPr lang="en-US"/>
        </a:p>
      </dgm:t>
    </dgm:pt>
    <dgm:pt modelId="{CB69ADAD-137F-4B54-B50B-AFFF27EF0B97}">
      <dgm:prSet phldrT="[Text]"/>
      <dgm:spPr/>
      <dgm:t>
        <a:bodyPr/>
        <a:lstStyle/>
        <a:p>
          <a:r>
            <a:rPr lang="en-US" dirty="0" smtClean="0"/>
            <a:t>Structure Information</a:t>
          </a:r>
          <a:endParaRPr lang="en-US" dirty="0"/>
        </a:p>
      </dgm:t>
    </dgm:pt>
    <dgm:pt modelId="{CDC27F13-4D79-47F3-8599-0047B8C5C3E1}" type="parTrans" cxnId="{D48ECFCF-72E8-4B8F-9FFE-B69DD3E8127D}">
      <dgm:prSet/>
      <dgm:spPr/>
      <dgm:t>
        <a:bodyPr/>
        <a:lstStyle/>
        <a:p>
          <a:endParaRPr lang="en-US"/>
        </a:p>
      </dgm:t>
    </dgm:pt>
    <dgm:pt modelId="{868C5D44-1BD5-4E97-BEA3-4F446D640C5B}" type="sibTrans" cxnId="{D48ECFCF-72E8-4B8F-9FFE-B69DD3E8127D}">
      <dgm:prSet/>
      <dgm:spPr/>
      <dgm:t>
        <a:bodyPr/>
        <a:lstStyle/>
        <a:p>
          <a:endParaRPr lang="en-US"/>
        </a:p>
      </dgm:t>
    </dgm:pt>
    <dgm:pt modelId="{CA47FAAC-98C5-43D5-988D-21079DE93243}">
      <dgm:prSet phldrT="[Text]"/>
      <dgm:spPr/>
      <dgm:t>
        <a:bodyPr/>
        <a:lstStyle/>
        <a:p>
          <a:r>
            <a:rPr lang="en-US" dirty="0" smtClean="0"/>
            <a:t>Attributes Information</a:t>
          </a:r>
          <a:endParaRPr lang="en-US" dirty="0"/>
        </a:p>
      </dgm:t>
    </dgm:pt>
    <dgm:pt modelId="{650A6494-852E-41C7-BA56-47F90FF16039}" type="parTrans" cxnId="{E12F25E5-8764-477A-94FE-E5A12980C1BA}">
      <dgm:prSet/>
      <dgm:spPr/>
      <dgm:t>
        <a:bodyPr/>
        <a:lstStyle/>
        <a:p>
          <a:endParaRPr lang="en-US"/>
        </a:p>
      </dgm:t>
    </dgm:pt>
    <dgm:pt modelId="{FA721EB1-510F-416C-9F60-B7210AE592F3}" type="sibTrans" cxnId="{E12F25E5-8764-477A-94FE-E5A12980C1BA}">
      <dgm:prSet/>
      <dgm:spPr/>
      <dgm:t>
        <a:bodyPr/>
        <a:lstStyle/>
        <a:p>
          <a:endParaRPr lang="en-US"/>
        </a:p>
      </dgm:t>
    </dgm:pt>
    <dgm:pt modelId="{84CA7717-5FFB-47ED-A1CE-86A1A347C5C4}">
      <dgm:prSet phldrT="[Text]"/>
      <dgm:spPr/>
      <dgm:t>
        <a:bodyPr/>
        <a:lstStyle/>
        <a:p>
          <a:r>
            <a:rPr lang="en-US" dirty="0" smtClean="0"/>
            <a:t>Sub-graph</a:t>
          </a:r>
          <a:endParaRPr lang="en-US" dirty="0"/>
        </a:p>
      </dgm:t>
    </dgm:pt>
    <dgm:pt modelId="{22415C7D-A513-4AFD-BD35-86403BBB1198}" type="parTrans" cxnId="{78A58808-F321-42A2-B5B2-12A40D7D883E}">
      <dgm:prSet/>
      <dgm:spPr/>
      <dgm:t>
        <a:bodyPr/>
        <a:lstStyle/>
        <a:p>
          <a:endParaRPr lang="en-US"/>
        </a:p>
      </dgm:t>
    </dgm:pt>
    <dgm:pt modelId="{7E029A50-C2C0-4B47-970A-000ED2C3BCF7}" type="sibTrans" cxnId="{78A58808-F321-42A2-B5B2-12A40D7D883E}">
      <dgm:prSet/>
      <dgm:spPr/>
      <dgm:t>
        <a:bodyPr/>
        <a:lstStyle/>
        <a:p>
          <a:endParaRPr lang="en-US"/>
        </a:p>
      </dgm:t>
    </dgm:pt>
    <dgm:pt modelId="{AF4317B4-9659-43B8-888C-7FE2F7C81AC1}">
      <dgm:prSet phldrT="[Text]"/>
      <dgm:spPr/>
      <dgm:t>
        <a:bodyPr/>
        <a:lstStyle/>
        <a:p>
          <a:r>
            <a:rPr lang="en-US" dirty="0" smtClean="0"/>
            <a:t>degree</a:t>
          </a:r>
          <a:endParaRPr lang="en-US" dirty="0"/>
        </a:p>
      </dgm:t>
    </dgm:pt>
    <dgm:pt modelId="{8540DEC2-F634-4A32-81F9-A3FE214120CC}" type="parTrans" cxnId="{B108AAB3-077E-4E28-9ADD-B04DDECEFC67}">
      <dgm:prSet/>
      <dgm:spPr/>
      <dgm:t>
        <a:bodyPr/>
        <a:lstStyle/>
        <a:p>
          <a:endParaRPr lang="en-US"/>
        </a:p>
      </dgm:t>
    </dgm:pt>
    <dgm:pt modelId="{B72CA44A-C633-449B-A200-0C72FAF320A4}" type="sibTrans" cxnId="{B108AAB3-077E-4E28-9ADD-B04DDECEFC67}">
      <dgm:prSet/>
      <dgm:spPr/>
      <dgm:t>
        <a:bodyPr/>
        <a:lstStyle/>
        <a:p>
          <a:endParaRPr lang="en-US"/>
        </a:p>
      </dgm:t>
    </dgm:pt>
    <dgm:pt modelId="{1CDE565D-0034-43BA-AFE2-1D31CB908BA9}">
      <dgm:prSet phldrT="[Text]"/>
      <dgm:spPr/>
      <dgm:t>
        <a:bodyPr/>
        <a:lstStyle/>
        <a:p>
          <a:r>
            <a:rPr lang="en-US" dirty="0" smtClean="0"/>
            <a:t>Attributes of  Nodes</a:t>
          </a:r>
          <a:endParaRPr lang="en-US" dirty="0"/>
        </a:p>
      </dgm:t>
    </dgm:pt>
    <dgm:pt modelId="{E730A933-CEA6-4E3E-ABBA-1E42F9B6C19D}" type="parTrans" cxnId="{243A2F7E-D04E-4052-949C-299F67394016}">
      <dgm:prSet/>
      <dgm:spPr/>
      <dgm:t>
        <a:bodyPr/>
        <a:lstStyle/>
        <a:p>
          <a:endParaRPr lang="en-US"/>
        </a:p>
      </dgm:t>
    </dgm:pt>
    <dgm:pt modelId="{2AB4F856-787D-444F-B677-500C3B7C6F94}" type="sibTrans" cxnId="{243A2F7E-D04E-4052-949C-299F67394016}">
      <dgm:prSet/>
      <dgm:spPr/>
      <dgm:t>
        <a:bodyPr/>
        <a:lstStyle/>
        <a:p>
          <a:endParaRPr lang="en-US"/>
        </a:p>
      </dgm:t>
    </dgm:pt>
    <dgm:pt modelId="{A8E4FBF1-3DF0-4A37-9C4B-445797700DD5}">
      <dgm:prSet phldrT="[Text]"/>
      <dgm:spPr/>
      <dgm:t>
        <a:bodyPr/>
        <a:lstStyle/>
        <a:p>
          <a:r>
            <a:rPr lang="en-US" dirty="0" smtClean="0"/>
            <a:t>Attributes of edge</a:t>
          </a:r>
          <a:endParaRPr lang="en-US" dirty="0"/>
        </a:p>
      </dgm:t>
    </dgm:pt>
    <dgm:pt modelId="{F13E073F-ECE0-4DAD-BE85-83235AD52595}" type="parTrans" cxnId="{5526A7F7-182B-4DD2-A6C5-0FFB4A812DFD}">
      <dgm:prSet/>
      <dgm:spPr/>
      <dgm:t>
        <a:bodyPr/>
        <a:lstStyle/>
        <a:p>
          <a:endParaRPr lang="en-US"/>
        </a:p>
      </dgm:t>
    </dgm:pt>
    <dgm:pt modelId="{E9129D02-AB4A-4188-A932-542D15CC54E3}" type="sibTrans" cxnId="{5526A7F7-182B-4DD2-A6C5-0FFB4A812DFD}">
      <dgm:prSet/>
      <dgm:spPr/>
      <dgm:t>
        <a:bodyPr/>
        <a:lstStyle/>
        <a:p>
          <a:endParaRPr lang="en-US"/>
        </a:p>
      </dgm:t>
    </dgm:pt>
    <dgm:pt modelId="{BFF9EFFB-10FE-456E-A5B7-0FF7A3954E46}">
      <dgm:prSet phldrT="[Text]"/>
      <dgm:spPr/>
      <dgm:t>
        <a:bodyPr/>
        <a:lstStyle/>
        <a:p>
          <a:r>
            <a:rPr lang="en-US" dirty="0" smtClean="0"/>
            <a:t>Node relationship</a:t>
          </a:r>
          <a:endParaRPr lang="en-US" dirty="0"/>
        </a:p>
      </dgm:t>
    </dgm:pt>
    <dgm:pt modelId="{AFD7FD29-A443-4189-95E9-DA9F54035017}" type="parTrans" cxnId="{7146BA3C-07EF-4054-AE97-A00A4AF949CC}">
      <dgm:prSet/>
      <dgm:spPr/>
      <dgm:t>
        <a:bodyPr/>
        <a:lstStyle/>
        <a:p>
          <a:endParaRPr lang="zh-CN" altLang="en-US"/>
        </a:p>
      </dgm:t>
    </dgm:pt>
    <dgm:pt modelId="{5C858425-D3AE-4420-94C1-1D336C414E35}" type="sibTrans" cxnId="{7146BA3C-07EF-4054-AE97-A00A4AF949CC}">
      <dgm:prSet/>
      <dgm:spPr/>
      <dgm:t>
        <a:bodyPr/>
        <a:lstStyle/>
        <a:p>
          <a:endParaRPr lang="zh-CN" altLang="en-US"/>
        </a:p>
      </dgm:t>
    </dgm:pt>
    <dgm:pt modelId="{4FDFBBF0-D48C-47FD-89BA-BFFEFBAC1B81}">
      <dgm:prSet phldrT="[Text]"/>
      <dgm:spPr/>
      <dgm:t>
        <a:bodyPr/>
        <a:lstStyle/>
        <a:p>
          <a:r>
            <a:rPr lang="en-US" dirty="0" smtClean="0"/>
            <a:t>Weight</a:t>
          </a:r>
          <a:endParaRPr lang="en-US" dirty="0"/>
        </a:p>
      </dgm:t>
    </dgm:pt>
    <dgm:pt modelId="{19639C8E-3B21-4CD1-9E88-407668F06FAB}" type="parTrans" cxnId="{6603B7B9-C79E-42C9-81A1-9D8E263F9613}">
      <dgm:prSet/>
      <dgm:spPr/>
      <dgm:t>
        <a:bodyPr/>
        <a:lstStyle/>
        <a:p>
          <a:endParaRPr lang="zh-CN" altLang="en-US"/>
        </a:p>
      </dgm:t>
    </dgm:pt>
    <dgm:pt modelId="{EA2D6008-8B3F-4D5D-9B37-92090B47C3AE}" type="sibTrans" cxnId="{6603B7B9-C79E-42C9-81A1-9D8E263F9613}">
      <dgm:prSet/>
      <dgm:spPr/>
      <dgm:t>
        <a:bodyPr/>
        <a:lstStyle/>
        <a:p>
          <a:endParaRPr lang="zh-CN" altLang="en-US"/>
        </a:p>
      </dgm:t>
    </dgm:pt>
    <dgm:pt modelId="{693B0157-D70A-4C90-AE2D-3A53A5B61863}" type="pres">
      <dgm:prSet presAssocID="{615336FA-5202-4710-9BF1-409CA27015B4}" presName="hierChild1" presStyleCnt="0">
        <dgm:presLayoutVars>
          <dgm:chPref val="1"/>
          <dgm:dir/>
          <dgm:animOne val="branch"/>
          <dgm:animLvl val="lvl"/>
          <dgm:resizeHandles/>
        </dgm:presLayoutVars>
      </dgm:prSet>
      <dgm:spPr/>
      <dgm:t>
        <a:bodyPr/>
        <a:lstStyle/>
        <a:p>
          <a:endParaRPr lang="en-US"/>
        </a:p>
      </dgm:t>
    </dgm:pt>
    <dgm:pt modelId="{C14429D0-204F-4436-AC38-20543576E7B9}" type="pres">
      <dgm:prSet presAssocID="{F28F341C-39B9-4F3C-9D91-F809C6188346}" presName="hierRoot1" presStyleCnt="0"/>
      <dgm:spPr/>
    </dgm:pt>
    <dgm:pt modelId="{794C9C4A-770E-4B9F-AC5F-14DA214DEE58}" type="pres">
      <dgm:prSet presAssocID="{F28F341C-39B9-4F3C-9D91-F809C6188346}" presName="composite" presStyleCnt="0"/>
      <dgm:spPr/>
    </dgm:pt>
    <dgm:pt modelId="{6B369830-53D4-4559-82BD-A57A8E953E24}" type="pres">
      <dgm:prSet presAssocID="{F28F341C-39B9-4F3C-9D91-F809C6188346}" presName="background" presStyleLbl="node0" presStyleIdx="0" presStyleCnt="1"/>
      <dgm:spPr/>
    </dgm:pt>
    <dgm:pt modelId="{7DE401C3-E2F8-4765-8DA2-42DB36D4B40F}" type="pres">
      <dgm:prSet presAssocID="{F28F341C-39B9-4F3C-9D91-F809C6188346}" presName="text" presStyleLbl="fgAcc0" presStyleIdx="0" presStyleCnt="1">
        <dgm:presLayoutVars>
          <dgm:chPref val="3"/>
        </dgm:presLayoutVars>
      </dgm:prSet>
      <dgm:spPr/>
      <dgm:t>
        <a:bodyPr/>
        <a:lstStyle/>
        <a:p>
          <a:endParaRPr lang="en-US"/>
        </a:p>
      </dgm:t>
    </dgm:pt>
    <dgm:pt modelId="{8F09D965-B2C0-4060-A5C2-6139F133C997}" type="pres">
      <dgm:prSet presAssocID="{F28F341C-39B9-4F3C-9D91-F809C6188346}" presName="hierChild2" presStyleCnt="0"/>
      <dgm:spPr/>
    </dgm:pt>
    <dgm:pt modelId="{BBE46169-85BA-4625-ADB1-9DE700DA28A0}" type="pres">
      <dgm:prSet presAssocID="{CDC27F13-4D79-47F3-8599-0047B8C5C3E1}" presName="Name10" presStyleLbl="parChTrans1D2" presStyleIdx="0" presStyleCnt="2"/>
      <dgm:spPr/>
      <dgm:t>
        <a:bodyPr/>
        <a:lstStyle/>
        <a:p>
          <a:endParaRPr lang="en-US"/>
        </a:p>
      </dgm:t>
    </dgm:pt>
    <dgm:pt modelId="{41A5403E-9F9F-43FC-BF81-92BD705409E7}" type="pres">
      <dgm:prSet presAssocID="{CB69ADAD-137F-4B54-B50B-AFFF27EF0B97}" presName="hierRoot2" presStyleCnt="0"/>
      <dgm:spPr/>
    </dgm:pt>
    <dgm:pt modelId="{FD47DFCD-B2FA-49CF-BA79-5F61CBBBC760}" type="pres">
      <dgm:prSet presAssocID="{CB69ADAD-137F-4B54-B50B-AFFF27EF0B97}" presName="composite2" presStyleCnt="0"/>
      <dgm:spPr/>
    </dgm:pt>
    <dgm:pt modelId="{C6EE842D-9830-44E2-8084-D4C7213BECD4}" type="pres">
      <dgm:prSet presAssocID="{CB69ADAD-137F-4B54-B50B-AFFF27EF0B97}" presName="background2" presStyleLbl="node2" presStyleIdx="0" presStyleCnt="2"/>
      <dgm:spPr/>
    </dgm:pt>
    <dgm:pt modelId="{AA9FEFEC-E53F-458D-97B5-13A81C6ACD51}" type="pres">
      <dgm:prSet presAssocID="{CB69ADAD-137F-4B54-B50B-AFFF27EF0B97}" presName="text2" presStyleLbl="fgAcc2" presStyleIdx="0" presStyleCnt="2">
        <dgm:presLayoutVars>
          <dgm:chPref val="3"/>
        </dgm:presLayoutVars>
      </dgm:prSet>
      <dgm:spPr/>
      <dgm:t>
        <a:bodyPr/>
        <a:lstStyle/>
        <a:p>
          <a:endParaRPr lang="en-US"/>
        </a:p>
      </dgm:t>
    </dgm:pt>
    <dgm:pt modelId="{4DE81D29-1FEB-4E2E-84AF-17C3622D5258}" type="pres">
      <dgm:prSet presAssocID="{CB69ADAD-137F-4B54-B50B-AFFF27EF0B97}" presName="hierChild3" presStyleCnt="0"/>
      <dgm:spPr/>
    </dgm:pt>
    <dgm:pt modelId="{133A6153-E126-4E64-AB8D-66E3CC61FBD1}" type="pres">
      <dgm:prSet presAssocID="{8540DEC2-F634-4A32-81F9-A3FE214120CC}" presName="Name17" presStyleLbl="parChTrans1D3" presStyleIdx="0" presStyleCnt="4"/>
      <dgm:spPr/>
      <dgm:t>
        <a:bodyPr/>
        <a:lstStyle/>
        <a:p>
          <a:endParaRPr lang="en-US"/>
        </a:p>
      </dgm:t>
    </dgm:pt>
    <dgm:pt modelId="{B183CE4C-9DDD-4AE0-9CF1-253F06FBE70D}" type="pres">
      <dgm:prSet presAssocID="{AF4317B4-9659-43B8-888C-7FE2F7C81AC1}" presName="hierRoot3" presStyleCnt="0"/>
      <dgm:spPr/>
    </dgm:pt>
    <dgm:pt modelId="{EE7EC7F2-CD2D-4090-BE93-7AB77D66114A}" type="pres">
      <dgm:prSet presAssocID="{AF4317B4-9659-43B8-888C-7FE2F7C81AC1}" presName="composite3" presStyleCnt="0"/>
      <dgm:spPr/>
    </dgm:pt>
    <dgm:pt modelId="{5CBDC0D2-AB89-4B4C-845A-5BE20B027F27}" type="pres">
      <dgm:prSet presAssocID="{AF4317B4-9659-43B8-888C-7FE2F7C81AC1}" presName="background3" presStyleLbl="node3" presStyleIdx="0" presStyleCnt="4"/>
      <dgm:spPr/>
    </dgm:pt>
    <dgm:pt modelId="{658337A2-8E17-4DD6-B71E-5D05DFA54A0F}" type="pres">
      <dgm:prSet presAssocID="{AF4317B4-9659-43B8-888C-7FE2F7C81AC1}" presName="text3" presStyleLbl="fgAcc3" presStyleIdx="0" presStyleCnt="4">
        <dgm:presLayoutVars>
          <dgm:chPref val="3"/>
        </dgm:presLayoutVars>
      </dgm:prSet>
      <dgm:spPr/>
      <dgm:t>
        <a:bodyPr/>
        <a:lstStyle/>
        <a:p>
          <a:endParaRPr lang="en-US"/>
        </a:p>
      </dgm:t>
    </dgm:pt>
    <dgm:pt modelId="{2A47B302-B402-47AC-8746-6A3EFE8D253A}" type="pres">
      <dgm:prSet presAssocID="{AF4317B4-9659-43B8-888C-7FE2F7C81AC1}" presName="hierChild4" presStyleCnt="0"/>
      <dgm:spPr/>
    </dgm:pt>
    <dgm:pt modelId="{47B1137B-F166-48FC-8E04-721A6B3B5249}" type="pres">
      <dgm:prSet presAssocID="{22415C7D-A513-4AFD-BD35-86403BBB1198}" presName="Name17" presStyleLbl="parChTrans1D3" presStyleIdx="1" presStyleCnt="4"/>
      <dgm:spPr/>
      <dgm:t>
        <a:bodyPr/>
        <a:lstStyle/>
        <a:p>
          <a:endParaRPr lang="zh-CN" altLang="en-US"/>
        </a:p>
      </dgm:t>
    </dgm:pt>
    <dgm:pt modelId="{B3EAF473-B4BD-46F2-AB15-7DA7359EB99F}" type="pres">
      <dgm:prSet presAssocID="{84CA7717-5FFB-47ED-A1CE-86A1A347C5C4}" presName="hierRoot3" presStyleCnt="0"/>
      <dgm:spPr/>
    </dgm:pt>
    <dgm:pt modelId="{1C4D05D6-0F1C-4955-91A4-059B59FA0B2D}" type="pres">
      <dgm:prSet presAssocID="{84CA7717-5FFB-47ED-A1CE-86A1A347C5C4}" presName="composite3" presStyleCnt="0"/>
      <dgm:spPr/>
    </dgm:pt>
    <dgm:pt modelId="{78DD55DE-507D-47DD-9819-7483F1654A49}" type="pres">
      <dgm:prSet presAssocID="{84CA7717-5FFB-47ED-A1CE-86A1A347C5C4}" presName="background3" presStyleLbl="node3" presStyleIdx="1" presStyleCnt="4"/>
      <dgm:spPr/>
    </dgm:pt>
    <dgm:pt modelId="{F4C8BD80-460A-4D27-8615-1AABD6C683B9}" type="pres">
      <dgm:prSet presAssocID="{84CA7717-5FFB-47ED-A1CE-86A1A347C5C4}" presName="text3" presStyleLbl="fgAcc3" presStyleIdx="1" presStyleCnt="4">
        <dgm:presLayoutVars>
          <dgm:chPref val="3"/>
        </dgm:presLayoutVars>
      </dgm:prSet>
      <dgm:spPr/>
      <dgm:t>
        <a:bodyPr/>
        <a:lstStyle/>
        <a:p>
          <a:endParaRPr lang="zh-CN" altLang="en-US"/>
        </a:p>
      </dgm:t>
    </dgm:pt>
    <dgm:pt modelId="{CB8ADA11-6EF1-4B78-A165-A814C7C6BA1A}" type="pres">
      <dgm:prSet presAssocID="{84CA7717-5FFB-47ED-A1CE-86A1A347C5C4}" presName="hierChild4" presStyleCnt="0"/>
      <dgm:spPr/>
    </dgm:pt>
    <dgm:pt modelId="{EA59019D-9D17-4AEA-9532-1AB1DED7ABCB}" type="pres">
      <dgm:prSet presAssocID="{AFD7FD29-A443-4189-95E9-DA9F54035017}" presName="Name23" presStyleLbl="parChTrans1D4" presStyleIdx="0" presStyleCnt="2"/>
      <dgm:spPr/>
      <dgm:t>
        <a:bodyPr/>
        <a:lstStyle/>
        <a:p>
          <a:endParaRPr lang="zh-CN" altLang="en-US"/>
        </a:p>
      </dgm:t>
    </dgm:pt>
    <dgm:pt modelId="{8B8FFE65-31CD-40E3-A32F-FDC3034AFBF2}" type="pres">
      <dgm:prSet presAssocID="{BFF9EFFB-10FE-456E-A5B7-0FF7A3954E46}" presName="hierRoot4" presStyleCnt="0"/>
      <dgm:spPr/>
    </dgm:pt>
    <dgm:pt modelId="{888C7698-7BC2-47A3-9736-4C2718C6C1A0}" type="pres">
      <dgm:prSet presAssocID="{BFF9EFFB-10FE-456E-A5B7-0FF7A3954E46}" presName="composite4" presStyleCnt="0"/>
      <dgm:spPr/>
    </dgm:pt>
    <dgm:pt modelId="{70F53104-AC6B-4528-93CF-8E5CED18007F}" type="pres">
      <dgm:prSet presAssocID="{BFF9EFFB-10FE-456E-A5B7-0FF7A3954E46}" presName="background4" presStyleLbl="node4" presStyleIdx="0" presStyleCnt="2"/>
      <dgm:spPr/>
    </dgm:pt>
    <dgm:pt modelId="{F68A556B-E144-4DEB-8247-C844E0A70EEE}" type="pres">
      <dgm:prSet presAssocID="{BFF9EFFB-10FE-456E-A5B7-0FF7A3954E46}" presName="text4" presStyleLbl="fgAcc4" presStyleIdx="0" presStyleCnt="2">
        <dgm:presLayoutVars>
          <dgm:chPref val="3"/>
        </dgm:presLayoutVars>
      </dgm:prSet>
      <dgm:spPr/>
      <dgm:t>
        <a:bodyPr/>
        <a:lstStyle/>
        <a:p>
          <a:endParaRPr lang="zh-CN" altLang="en-US"/>
        </a:p>
      </dgm:t>
    </dgm:pt>
    <dgm:pt modelId="{D62ABB49-D356-4D54-B411-8B8DFE613EE5}" type="pres">
      <dgm:prSet presAssocID="{BFF9EFFB-10FE-456E-A5B7-0FF7A3954E46}" presName="hierChild5" presStyleCnt="0"/>
      <dgm:spPr/>
    </dgm:pt>
    <dgm:pt modelId="{F14F02C2-5E56-42E9-AE81-A54DA96E11A9}" type="pres">
      <dgm:prSet presAssocID="{650A6494-852E-41C7-BA56-47F90FF16039}" presName="Name10" presStyleLbl="parChTrans1D2" presStyleIdx="1" presStyleCnt="2"/>
      <dgm:spPr/>
      <dgm:t>
        <a:bodyPr/>
        <a:lstStyle/>
        <a:p>
          <a:endParaRPr lang="en-US"/>
        </a:p>
      </dgm:t>
    </dgm:pt>
    <dgm:pt modelId="{117620DC-3AD2-425D-A098-98AB9AFE548A}" type="pres">
      <dgm:prSet presAssocID="{CA47FAAC-98C5-43D5-988D-21079DE93243}" presName="hierRoot2" presStyleCnt="0"/>
      <dgm:spPr/>
    </dgm:pt>
    <dgm:pt modelId="{C3DC6897-BD41-4EB8-BAC9-92B3ECA9E191}" type="pres">
      <dgm:prSet presAssocID="{CA47FAAC-98C5-43D5-988D-21079DE93243}" presName="composite2" presStyleCnt="0"/>
      <dgm:spPr/>
    </dgm:pt>
    <dgm:pt modelId="{0E2BA69E-341E-4AAE-9583-31085634BA79}" type="pres">
      <dgm:prSet presAssocID="{CA47FAAC-98C5-43D5-988D-21079DE93243}" presName="background2" presStyleLbl="node2" presStyleIdx="1" presStyleCnt="2"/>
      <dgm:spPr/>
    </dgm:pt>
    <dgm:pt modelId="{ABD29C43-86DD-4281-B929-1A3CC1C7AB48}" type="pres">
      <dgm:prSet presAssocID="{CA47FAAC-98C5-43D5-988D-21079DE93243}" presName="text2" presStyleLbl="fgAcc2" presStyleIdx="1" presStyleCnt="2">
        <dgm:presLayoutVars>
          <dgm:chPref val="3"/>
        </dgm:presLayoutVars>
      </dgm:prSet>
      <dgm:spPr/>
      <dgm:t>
        <a:bodyPr/>
        <a:lstStyle/>
        <a:p>
          <a:endParaRPr lang="en-US"/>
        </a:p>
      </dgm:t>
    </dgm:pt>
    <dgm:pt modelId="{D8F5B3B1-73FA-4512-9696-1BE9B7323AD8}" type="pres">
      <dgm:prSet presAssocID="{CA47FAAC-98C5-43D5-988D-21079DE93243}" presName="hierChild3" presStyleCnt="0"/>
      <dgm:spPr/>
    </dgm:pt>
    <dgm:pt modelId="{33F1732B-CB24-4A72-82A4-F2AC78232348}" type="pres">
      <dgm:prSet presAssocID="{E730A933-CEA6-4E3E-ABBA-1E42F9B6C19D}" presName="Name17" presStyleLbl="parChTrans1D3" presStyleIdx="2" presStyleCnt="4"/>
      <dgm:spPr/>
      <dgm:t>
        <a:bodyPr/>
        <a:lstStyle/>
        <a:p>
          <a:endParaRPr lang="en-US"/>
        </a:p>
      </dgm:t>
    </dgm:pt>
    <dgm:pt modelId="{99C8E5EB-5342-4044-98FB-D359E1802CF2}" type="pres">
      <dgm:prSet presAssocID="{1CDE565D-0034-43BA-AFE2-1D31CB908BA9}" presName="hierRoot3" presStyleCnt="0"/>
      <dgm:spPr/>
    </dgm:pt>
    <dgm:pt modelId="{82C04689-8E42-40E8-B762-B44FBDC22EDC}" type="pres">
      <dgm:prSet presAssocID="{1CDE565D-0034-43BA-AFE2-1D31CB908BA9}" presName="composite3" presStyleCnt="0"/>
      <dgm:spPr/>
    </dgm:pt>
    <dgm:pt modelId="{B5F7F0EB-2BC0-4DE9-9E8C-8DC038A9655C}" type="pres">
      <dgm:prSet presAssocID="{1CDE565D-0034-43BA-AFE2-1D31CB908BA9}" presName="background3" presStyleLbl="node3" presStyleIdx="2" presStyleCnt="4"/>
      <dgm:spPr/>
    </dgm:pt>
    <dgm:pt modelId="{44ED6117-4398-49BF-A382-D4EC1D03A684}" type="pres">
      <dgm:prSet presAssocID="{1CDE565D-0034-43BA-AFE2-1D31CB908BA9}" presName="text3" presStyleLbl="fgAcc3" presStyleIdx="2" presStyleCnt="4" custLinFactNeighborY="-1145">
        <dgm:presLayoutVars>
          <dgm:chPref val="3"/>
        </dgm:presLayoutVars>
      </dgm:prSet>
      <dgm:spPr/>
      <dgm:t>
        <a:bodyPr/>
        <a:lstStyle/>
        <a:p>
          <a:endParaRPr lang="en-US"/>
        </a:p>
      </dgm:t>
    </dgm:pt>
    <dgm:pt modelId="{5BC2B2E1-B6CA-4010-B65E-1CDB477596F9}" type="pres">
      <dgm:prSet presAssocID="{1CDE565D-0034-43BA-AFE2-1D31CB908BA9}" presName="hierChild4" presStyleCnt="0"/>
      <dgm:spPr/>
    </dgm:pt>
    <dgm:pt modelId="{9CA4D970-D354-4302-8CDA-44F44406E3D1}" type="pres">
      <dgm:prSet presAssocID="{F13E073F-ECE0-4DAD-BE85-83235AD52595}" presName="Name17" presStyleLbl="parChTrans1D3" presStyleIdx="3" presStyleCnt="4"/>
      <dgm:spPr/>
      <dgm:t>
        <a:bodyPr/>
        <a:lstStyle/>
        <a:p>
          <a:endParaRPr lang="en-US"/>
        </a:p>
      </dgm:t>
    </dgm:pt>
    <dgm:pt modelId="{29659A57-869C-409F-88BD-64A2B7421FFC}" type="pres">
      <dgm:prSet presAssocID="{A8E4FBF1-3DF0-4A37-9C4B-445797700DD5}" presName="hierRoot3" presStyleCnt="0"/>
      <dgm:spPr/>
    </dgm:pt>
    <dgm:pt modelId="{3019C884-CC77-4601-AD12-DBE1DBF175D9}" type="pres">
      <dgm:prSet presAssocID="{A8E4FBF1-3DF0-4A37-9C4B-445797700DD5}" presName="composite3" presStyleCnt="0"/>
      <dgm:spPr/>
    </dgm:pt>
    <dgm:pt modelId="{5281BE0B-5DFF-4B44-B4E9-FBF16E0A7F60}" type="pres">
      <dgm:prSet presAssocID="{A8E4FBF1-3DF0-4A37-9C4B-445797700DD5}" presName="background3" presStyleLbl="node3" presStyleIdx="3" presStyleCnt="4"/>
      <dgm:spPr/>
    </dgm:pt>
    <dgm:pt modelId="{FAE5624A-62B8-4D1D-B6BD-465A00C80106}" type="pres">
      <dgm:prSet presAssocID="{A8E4FBF1-3DF0-4A37-9C4B-445797700DD5}" presName="text3" presStyleLbl="fgAcc3" presStyleIdx="3" presStyleCnt="4">
        <dgm:presLayoutVars>
          <dgm:chPref val="3"/>
        </dgm:presLayoutVars>
      </dgm:prSet>
      <dgm:spPr/>
      <dgm:t>
        <a:bodyPr/>
        <a:lstStyle/>
        <a:p>
          <a:endParaRPr lang="en-US"/>
        </a:p>
      </dgm:t>
    </dgm:pt>
    <dgm:pt modelId="{8A1741FC-57B4-466D-9E54-71D842512507}" type="pres">
      <dgm:prSet presAssocID="{A8E4FBF1-3DF0-4A37-9C4B-445797700DD5}" presName="hierChild4" presStyleCnt="0"/>
      <dgm:spPr/>
    </dgm:pt>
    <dgm:pt modelId="{A2F6FFB3-D181-4BB6-A0AF-AF66A42959E4}" type="pres">
      <dgm:prSet presAssocID="{19639C8E-3B21-4CD1-9E88-407668F06FAB}" presName="Name23" presStyleLbl="parChTrans1D4" presStyleIdx="1" presStyleCnt="2"/>
      <dgm:spPr/>
      <dgm:t>
        <a:bodyPr/>
        <a:lstStyle/>
        <a:p>
          <a:endParaRPr lang="zh-CN" altLang="en-US"/>
        </a:p>
      </dgm:t>
    </dgm:pt>
    <dgm:pt modelId="{E887D689-3A6D-4904-9EE3-E10C983B2DED}" type="pres">
      <dgm:prSet presAssocID="{4FDFBBF0-D48C-47FD-89BA-BFFEFBAC1B81}" presName="hierRoot4" presStyleCnt="0"/>
      <dgm:spPr/>
    </dgm:pt>
    <dgm:pt modelId="{0180767F-184C-4D15-A7F2-44432FF7E5CC}" type="pres">
      <dgm:prSet presAssocID="{4FDFBBF0-D48C-47FD-89BA-BFFEFBAC1B81}" presName="composite4" presStyleCnt="0"/>
      <dgm:spPr/>
    </dgm:pt>
    <dgm:pt modelId="{024EC1C8-E26C-4458-B3CD-EC43304C6A1D}" type="pres">
      <dgm:prSet presAssocID="{4FDFBBF0-D48C-47FD-89BA-BFFEFBAC1B81}" presName="background4" presStyleLbl="node4" presStyleIdx="1" presStyleCnt="2"/>
      <dgm:spPr/>
    </dgm:pt>
    <dgm:pt modelId="{188F5A64-1891-489F-93CA-DE7C2E300EDD}" type="pres">
      <dgm:prSet presAssocID="{4FDFBBF0-D48C-47FD-89BA-BFFEFBAC1B81}" presName="text4" presStyleLbl="fgAcc4" presStyleIdx="1" presStyleCnt="2">
        <dgm:presLayoutVars>
          <dgm:chPref val="3"/>
        </dgm:presLayoutVars>
      </dgm:prSet>
      <dgm:spPr/>
      <dgm:t>
        <a:bodyPr/>
        <a:lstStyle/>
        <a:p>
          <a:endParaRPr lang="zh-CN" altLang="en-US"/>
        </a:p>
      </dgm:t>
    </dgm:pt>
    <dgm:pt modelId="{1193B7F9-67DA-4A4E-AB91-693442A9E545}" type="pres">
      <dgm:prSet presAssocID="{4FDFBBF0-D48C-47FD-89BA-BFFEFBAC1B81}" presName="hierChild5" presStyleCnt="0"/>
      <dgm:spPr/>
    </dgm:pt>
  </dgm:ptLst>
  <dgm:cxnLst>
    <dgm:cxn modelId="{E12F25E5-8764-477A-94FE-E5A12980C1BA}" srcId="{F28F341C-39B9-4F3C-9D91-F809C6188346}" destId="{CA47FAAC-98C5-43D5-988D-21079DE93243}" srcOrd="1" destOrd="0" parTransId="{650A6494-852E-41C7-BA56-47F90FF16039}" sibTransId="{FA721EB1-510F-416C-9F60-B7210AE592F3}"/>
    <dgm:cxn modelId="{7146BA3C-07EF-4054-AE97-A00A4AF949CC}" srcId="{84CA7717-5FFB-47ED-A1CE-86A1A347C5C4}" destId="{BFF9EFFB-10FE-456E-A5B7-0FF7A3954E46}" srcOrd="0" destOrd="0" parTransId="{AFD7FD29-A443-4189-95E9-DA9F54035017}" sibTransId="{5C858425-D3AE-4420-94C1-1D336C414E35}"/>
    <dgm:cxn modelId="{059A7872-CE96-4F91-BF9D-B4EF9D783CC4}" type="presOf" srcId="{650A6494-852E-41C7-BA56-47F90FF16039}" destId="{F14F02C2-5E56-42E9-AE81-A54DA96E11A9}" srcOrd="0" destOrd="0" presId="urn:microsoft.com/office/officeart/2005/8/layout/hierarchy1"/>
    <dgm:cxn modelId="{B108AAB3-077E-4E28-9ADD-B04DDECEFC67}" srcId="{CB69ADAD-137F-4B54-B50B-AFFF27EF0B97}" destId="{AF4317B4-9659-43B8-888C-7FE2F7C81AC1}" srcOrd="0" destOrd="0" parTransId="{8540DEC2-F634-4A32-81F9-A3FE214120CC}" sibTransId="{B72CA44A-C633-449B-A200-0C72FAF320A4}"/>
    <dgm:cxn modelId="{A4B72013-CC3B-44CA-A005-644B11619FAA}" type="presOf" srcId="{1CDE565D-0034-43BA-AFE2-1D31CB908BA9}" destId="{44ED6117-4398-49BF-A382-D4EC1D03A684}" srcOrd="0" destOrd="0" presId="urn:microsoft.com/office/officeart/2005/8/layout/hierarchy1"/>
    <dgm:cxn modelId="{4363F2A4-3C7A-441C-A1D2-95278B9E2586}" type="presOf" srcId="{AFD7FD29-A443-4189-95E9-DA9F54035017}" destId="{EA59019D-9D17-4AEA-9532-1AB1DED7ABCB}" srcOrd="0" destOrd="0" presId="urn:microsoft.com/office/officeart/2005/8/layout/hierarchy1"/>
    <dgm:cxn modelId="{0CEE986A-4945-4458-B13F-2788A638207B}" srcId="{615336FA-5202-4710-9BF1-409CA27015B4}" destId="{F28F341C-39B9-4F3C-9D91-F809C6188346}" srcOrd="0" destOrd="0" parTransId="{F6C3A9BE-B815-4BEC-BCC2-B95031E5D198}" sibTransId="{9DF93EEC-265C-415B-BCED-CB53814AC166}"/>
    <dgm:cxn modelId="{4FD76C62-099F-42DF-B8C6-F5E2AF01C0F9}" type="presOf" srcId="{E730A933-CEA6-4E3E-ABBA-1E42F9B6C19D}" destId="{33F1732B-CB24-4A72-82A4-F2AC78232348}" srcOrd="0" destOrd="0" presId="urn:microsoft.com/office/officeart/2005/8/layout/hierarchy1"/>
    <dgm:cxn modelId="{5526A7F7-182B-4DD2-A6C5-0FFB4A812DFD}" srcId="{CA47FAAC-98C5-43D5-988D-21079DE93243}" destId="{A8E4FBF1-3DF0-4A37-9C4B-445797700DD5}" srcOrd="1" destOrd="0" parTransId="{F13E073F-ECE0-4DAD-BE85-83235AD52595}" sibTransId="{E9129D02-AB4A-4188-A932-542D15CC54E3}"/>
    <dgm:cxn modelId="{D48ECFCF-72E8-4B8F-9FFE-B69DD3E8127D}" srcId="{F28F341C-39B9-4F3C-9D91-F809C6188346}" destId="{CB69ADAD-137F-4B54-B50B-AFFF27EF0B97}" srcOrd="0" destOrd="0" parTransId="{CDC27F13-4D79-47F3-8599-0047B8C5C3E1}" sibTransId="{868C5D44-1BD5-4E97-BEA3-4F446D640C5B}"/>
    <dgm:cxn modelId="{7566D35E-AFC7-4DB4-8F8A-0AD21544645C}" type="presOf" srcId="{CA47FAAC-98C5-43D5-988D-21079DE93243}" destId="{ABD29C43-86DD-4281-B929-1A3CC1C7AB48}" srcOrd="0" destOrd="0" presId="urn:microsoft.com/office/officeart/2005/8/layout/hierarchy1"/>
    <dgm:cxn modelId="{AE725FE9-7D67-415E-8164-D10A4B1EDFCF}" type="presOf" srcId="{22415C7D-A513-4AFD-BD35-86403BBB1198}" destId="{47B1137B-F166-48FC-8E04-721A6B3B5249}" srcOrd="0" destOrd="0" presId="urn:microsoft.com/office/officeart/2005/8/layout/hierarchy1"/>
    <dgm:cxn modelId="{7A512DF2-CCC8-4465-9387-B08350EBD804}" type="presOf" srcId="{4FDFBBF0-D48C-47FD-89BA-BFFEFBAC1B81}" destId="{188F5A64-1891-489F-93CA-DE7C2E300EDD}" srcOrd="0" destOrd="0" presId="urn:microsoft.com/office/officeart/2005/8/layout/hierarchy1"/>
    <dgm:cxn modelId="{FAB574E8-A3F2-491C-B203-C34C05F5B58A}" type="presOf" srcId="{8540DEC2-F634-4A32-81F9-A3FE214120CC}" destId="{133A6153-E126-4E64-AB8D-66E3CC61FBD1}" srcOrd="0" destOrd="0" presId="urn:microsoft.com/office/officeart/2005/8/layout/hierarchy1"/>
    <dgm:cxn modelId="{E0EB3959-3E1D-4764-802A-AE154244032E}" type="presOf" srcId="{A8E4FBF1-3DF0-4A37-9C4B-445797700DD5}" destId="{FAE5624A-62B8-4D1D-B6BD-465A00C80106}" srcOrd="0" destOrd="0" presId="urn:microsoft.com/office/officeart/2005/8/layout/hierarchy1"/>
    <dgm:cxn modelId="{A36277E7-65A7-448C-A2D6-518D0D9A8859}" type="presOf" srcId="{AF4317B4-9659-43B8-888C-7FE2F7C81AC1}" destId="{658337A2-8E17-4DD6-B71E-5D05DFA54A0F}" srcOrd="0" destOrd="0" presId="urn:microsoft.com/office/officeart/2005/8/layout/hierarchy1"/>
    <dgm:cxn modelId="{23F5379E-19BE-4022-9D4C-864C6834B328}" type="presOf" srcId="{F28F341C-39B9-4F3C-9D91-F809C6188346}" destId="{7DE401C3-E2F8-4765-8DA2-42DB36D4B40F}" srcOrd="0" destOrd="0" presId="urn:microsoft.com/office/officeart/2005/8/layout/hierarchy1"/>
    <dgm:cxn modelId="{F0D96767-D615-4094-A2CD-027156BCC696}" type="presOf" srcId="{CDC27F13-4D79-47F3-8599-0047B8C5C3E1}" destId="{BBE46169-85BA-4625-ADB1-9DE700DA28A0}" srcOrd="0" destOrd="0" presId="urn:microsoft.com/office/officeart/2005/8/layout/hierarchy1"/>
    <dgm:cxn modelId="{17415653-8A67-4BB3-BC1B-F9806AF10C73}" type="presOf" srcId="{19639C8E-3B21-4CD1-9E88-407668F06FAB}" destId="{A2F6FFB3-D181-4BB6-A0AF-AF66A42959E4}" srcOrd="0" destOrd="0" presId="urn:microsoft.com/office/officeart/2005/8/layout/hierarchy1"/>
    <dgm:cxn modelId="{243A2F7E-D04E-4052-949C-299F67394016}" srcId="{CA47FAAC-98C5-43D5-988D-21079DE93243}" destId="{1CDE565D-0034-43BA-AFE2-1D31CB908BA9}" srcOrd="0" destOrd="0" parTransId="{E730A933-CEA6-4E3E-ABBA-1E42F9B6C19D}" sibTransId="{2AB4F856-787D-444F-B677-500C3B7C6F94}"/>
    <dgm:cxn modelId="{87AA1CA4-A432-446B-8CF2-41AAFD31E00E}" type="presOf" srcId="{BFF9EFFB-10FE-456E-A5B7-0FF7A3954E46}" destId="{F68A556B-E144-4DEB-8247-C844E0A70EEE}" srcOrd="0" destOrd="0" presId="urn:microsoft.com/office/officeart/2005/8/layout/hierarchy1"/>
    <dgm:cxn modelId="{9D393B1F-C50E-48C4-8988-369D029097EC}" type="presOf" srcId="{615336FA-5202-4710-9BF1-409CA27015B4}" destId="{693B0157-D70A-4C90-AE2D-3A53A5B61863}" srcOrd="0" destOrd="0" presId="urn:microsoft.com/office/officeart/2005/8/layout/hierarchy1"/>
    <dgm:cxn modelId="{8F65AC24-A7DC-4399-86AB-F0CBCDE2176E}" type="presOf" srcId="{CB69ADAD-137F-4B54-B50B-AFFF27EF0B97}" destId="{AA9FEFEC-E53F-458D-97B5-13A81C6ACD51}" srcOrd="0" destOrd="0" presId="urn:microsoft.com/office/officeart/2005/8/layout/hierarchy1"/>
    <dgm:cxn modelId="{445394A3-310A-4B51-8C9C-28C309DC17D9}" type="presOf" srcId="{84CA7717-5FFB-47ED-A1CE-86A1A347C5C4}" destId="{F4C8BD80-460A-4D27-8615-1AABD6C683B9}" srcOrd="0" destOrd="0" presId="urn:microsoft.com/office/officeart/2005/8/layout/hierarchy1"/>
    <dgm:cxn modelId="{78DBE736-EDD4-4829-BE53-EAED553EC43B}" type="presOf" srcId="{F13E073F-ECE0-4DAD-BE85-83235AD52595}" destId="{9CA4D970-D354-4302-8CDA-44F44406E3D1}" srcOrd="0" destOrd="0" presId="urn:microsoft.com/office/officeart/2005/8/layout/hierarchy1"/>
    <dgm:cxn modelId="{6603B7B9-C79E-42C9-81A1-9D8E263F9613}" srcId="{A8E4FBF1-3DF0-4A37-9C4B-445797700DD5}" destId="{4FDFBBF0-D48C-47FD-89BA-BFFEFBAC1B81}" srcOrd="0" destOrd="0" parTransId="{19639C8E-3B21-4CD1-9E88-407668F06FAB}" sibTransId="{EA2D6008-8B3F-4D5D-9B37-92090B47C3AE}"/>
    <dgm:cxn modelId="{78A58808-F321-42A2-B5B2-12A40D7D883E}" srcId="{CB69ADAD-137F-4B54-B50B-AFFF27EF0B97}" destId="{84CA7717-5FFB-47ED-A1CE-86A1A347C5C4}" srcOrd="1" destOrd="0" parTransId="{22415C7D-A513-4AFD-BD35-86403BBB1198}" sibTransId="{7E029A50-C2C0-4B47-970A-000ED2C3BCF7}"/>
    <dgm:cxn modelId="{DDD17D3D-120A-40A0-B45C-1449714E796E}" type="presParOf" srcId="{693B0157-D70A-4C90-AE2D-3A53A5B61863}" destId="{C14429D0-204F-4436-AC38-20543576E7B9}" srcOrd="0" destOrd="0" presId="urn:microsoft.com/office/officeart/2005/8/layout/hierarchy1"/>
    <dgm:cxn modelId="{9766D777-63DF-4B62-ACCB-432392BD98D8}" type="presParOf" srcId="{C14429D0-204F-4436-AC38-20543576E7B9}" destId="{794C9C4A-770E-4B9F-AC5F-14DA214DEE58}" srcOrd="0" destOrd="0" presId="urn:microsoft.com/office/officeart/2005/8/layout/hierarchy1"/>
    <dgm:cxn modelId="{BE5351DE-1747-404C-846E-7D585D45C15C}" type="presParOf" srcId="{794C9C4A-770E-4B9F-AC5F-14DA214DEE58}" destId="{6B369830-53D4-4559-82BD-A57A8E953E24}" srcOrd="0" destOrd="0" presId="urn:microsoft.com/office/officeart/2005/8/layout/hierarchy1"/>
    <dgm:cxn modelId="{54D45041-C703-43DE-928E-0052A73A380A}" type="presParOf" srcId="{794C9C4A-770E-4B9F-AC5F-14DA214DEE58}" destId="{7DE401C3-E2F8-4765-8DA2-42DB36D4B40F}" srcOrd="1" destOrd="0" presId="urn:microsoft.com/office/officeart/2005/8/layout/hierarchy1"/>
    <dgm:cxn modelId="{A2F6D883-5115-45C8-B1C4-D4AC266F5C05}" type="presParOf" srcId="{C14429D0-204F-4436-AC38-20543576E7B9}" destId="{8F09D965-B2C0-4060-A5C2-6139F133C997}" srcOrd="1" destOrd="0" presId="urn:microsoft.com/office/officeart/2005/8/layout/hierarchy1"/>
    <dgm:cxn modelId="{1F6FF14F-96A0-4862-B529-80875491A551}" type="presParOf" srcId="{8F09D965-B2C0-4060-A5C2-6139F133C997}" destId="{BBE46169-85BA-4625-ADB1-9DE700DA28A0}" srcOrd="0" destOrd="0" presId="urn:microsoft.com/office/officeart/2005/8/layout/hierarchy1"/>
    <dgm:cxn modelId="{4C90C67F-62D5-4AF6-938F-F0087358D3A1}" type="presParOf" srcId="{8F09D965-B2C0-4060-A5C2-6139F133C997}" destId="{41A5403E-9F9F-43FC-BF81-92BD705409E7}" srcOrd="1" destOrd="0" presId="urn:microsoft.com/office/officeart/2005/8/layout/hierarchy1"/>
    <dgm:cxn modelId="{85E03729-AFAC-43E9-A971-3E69316BB02A}" type="presParOf" srcId="{41A5403E-9F9F-43FC-BF81-92BD705409E7}" destId="{FD47DFCD-B2FA-49CF-BA79-5F61CBBBC760}" srcOrd="0" destOrd="0" presId="urn:microsoft.com/office/officeart/2005/8/layout/hierarchy1"/>
    <dgm:cxn modelId="{5D9B91E5-BA06-4775-B243-1DEBD28F249E}" type="presParOf" srcId="{FD47DFCD-B2FA-49CF-BA79-5F61CBBBC760}" destId="{C6EE842D-9830-44E2-8084-D4C7213BECD4}" srcOrd="0" destOrd="0" presId="urn:microsoft.com/office/officeart/2005/8/layout/hierarchy1"/>
    <dgm:cxn modelId="{2FAE6855-3B50-45B4-A3CE-630E9C4F376E}" type="presParOf" srcId="{FD47DFCD-B2FA-49CF-BA79-5F61CBBBC760}" destId="{AA9FEFEC-E53F-458D-97B5-13A81C6ACD51}" srcOrd="1" destOrd="0" presId="urn:microsoft.com/office/officeart/2005/8/layout/hierarchy1"/>
    <dgm:cxn modelId="{5F2D98B9-BFF4-436B-9A4B-81AAEBAB2B75}" type="presParOf" srcId="{41A5403E-9F9F-43FC-BF81-92BD705409E7}" destId="{4DE81D29-1FEB-4E2E-84AF-17C3622D5258}" srcOrd="1" destOrd="0" presId="urn:microsoft.com/office/officeart/2005/8/layout/hierarchy1"/>
    <dgm:cxn modelId="{6DED1939-2018-4CC6-B5FB-04D8EC0274B7}" type="presParOf" srcId="{4DE81D29-1FEB-4E2E-84AF-17C3622D5258}" destId="{133A6153-E126-4E64-AB8D-66E3CC61FBD1}" srcOrd="0" destOrd="0" presId="urn:microsoft.com/office/officeart/2005/8/layout/hierarchy1"/>
    <dgm:cxn modelId="{8251C800-9DFE-4A88-8658-D1E1C27C584D}" type="presParOf" srcId="{4DE81D29-1FEB-4E2E-84AF-17C3622D5258}" destId="{B183CE4C-9DDD-4AE0-9CF1-253F06FBE70D}" srcOrd="1" destOrd="0" presId="urn:microsoft.com/office/officeart/2005/8/layout/hierarchy1"/>
    <dgm:cxn modelId="{B90E0D63-D5A8-4AD3-8958-1030CC0CFE4D}" type="presParOf" srcId="{B183CE4C-9DDD-4AE0-9CF1-253F06FBE70D}" destId="{EE7EC7F2-CD2D-4090-BE93-7AB77D66114A}" srcOrd="0" destOrd="0" presId="urn:microsoft.com/office/officeart/2005/8/layout/hierarchy1"/>
    <dgm:cxn modelId="{AFDDE559-22A0-40BC-89FD-B7387308E94A}" type="presParOf" srcId="{EE7EC7F2-CD2D-4090-BE93-7AB77D66114A}" destId="{5CBDC0D2-AB89-4B4C-845A-5BE20B027F27}" srcOrd="0" destOrd="0" presId="urn:microsoft.com/office/officeart/2005/8/layout/hierarchy1"/>
    <dgm:cxn modelId="{3EF92F96-6EC7-4DAF-9D62-AB0ED72310D4}" type="presParOf" srcId="{EE7EC7F2-CD2D-4090-BE93-7AB77D66114A}" destId="{658337A2-8E17-4DD6-B71E-5D05DFA54A0F}" srcOrd="1" destOrd="0" presId="urn:microsoft.com/office/officeart/2005/8/layout/hierarchy1"/>
    <dgm:cxn modelId="{4A2A1F16-C78A-45C7-987A-FE23759965C6}" type="presParOf" srcId="{B183CE4C-9DDD-4AE0-9CF1-253F06FBE70D}" destId="{2A47B302-B402-47AC-8746-6A3EFE8D253A}" srcOrd="1" destOrd="0" presId="urn:microsoft.com/office/officeart/2005/8/layout/hierarchy1"/>
    <dgm:cxn modelId="{7A2F3A22-89A5-4017-934B-793EC1E5F0A2}" type="presParOf" srcId="{4DE81D29-1FEB-4E2E-84AF-17C3622D5258}" destId="{47B1137B-F166-48FC-8E04-721A6B3B5249}" srcOrd="2" destOrd="0" presId="urn:microsoft.com/office/officeart/2005/8/layout/hierarchy1"/>
    <dgm:cxn modelId="{B8226F62-23DC-4A72-8BCC-29649C5F74F1}" type="presParOf" srcId="{4DE81D29-1FEB-4E2E-84AF-17C3622D5258}" destId="{B3EAF473-B4BD-46F2-AB15-7DA7359EB99F}" srcOrd="3" destOrd="0" presId="urn:microsoft.com/office/officeart/2005/8/layout/hierarchy1"/>
    <dgm:cxn modelId="{10F3F4E1-E930-4994-875B-F325EA045681}" type="presParOf" srcId="{B3EAF473-B4BD-46F2-AB15-7DA7359EB99F}" destId="{1C4D05D6-0F1C-4955-91A4-059B59FA0B2D}" srcOrd="0" destOrd="0" presId="urn:microsoft.com/office/officeart/2005/8/layout/hierarchy1"/>
    <dgm:cxn modelId="{EE693112-6276-4151-AD87-566AA3F809A1}" type="presParOf" srcId="{1C4D05D6-0F1C-4955-91A4-059B59FA0B2D}" destId="{78DD55DE-507D-47DD-9819-7483F1654A49}" srcOrd="0" destOrd="0" presId="urn:microsoft.com/office/officeart/2005/8/layout/hierarchy1"/>
    <dgm:cxn modelId="{148B939F-7E57-4345-894F-57849BAD13A7}" type="presParOf" srcId="{1C4D05D6-0F1C-4955-91A4-059B59FA0B2D}" destId="{F4C8BD80-460A-4D27-8615-1AABD6C683B9}" srcOrd="1" destOrd="0" presId="urn:microsoft.com/office/officeart/2005/8/layout/hierarchy1"/>
    <dgm:cxn modelId="{E1D8BEA4-B16C-4604-8649-6C877183DD90}" type="presParOf" srcId="{B3EAF473-B4BD-46F2-AB15-7DA7359EB99F}" destId="{CB8ADA11-6EF1-4B78-A165-A814C7C6BA1A}" srcOrd="1" destOrd="0" presId="urn:microsoft.com/office/officeart/2005/8/layout/hierarchy1"/>
    <dgm:cxn modelId="{91B14F57-A8FD-4A0E-9216-90AB2BD65AD7}" type="presParOf" srcId="{CB8ADA11-6EF1-4B78-A165-A814C7C6BA1A}" destId="{EA59019D-9D17-4AEA-9532-1AB1DED7ABCB}" srcOrd="0" destOrd="0" presId="urn:microsoft.com/office/officeart/2005/8/layout/hierarchy1"/>
    <dgm:cxn modelId="{388C0ADC-C92F-4042-8206-B89F639D504A}" type="presParOf" srcId="{CB8ADA11-6EF1-4B78-A165-A814C7C6BA1A}" destId="{8B8FFE65-31CD-40E3-A32F-FDC3034AFBF2}" srcOrd="1" destOrd="0" presId="urn:microsoft.com/office/officeart/2005/8/layout/hierarchy1"/>
    <dgm:cxn modelId="{CF12EA9F-FE81-4EF3-903D-6481DBD3B3FE}" type="presParOf" srcId="{8B8FFE65-31CD-40E3-A32F-FDC3034AFBF2}" destId="{888C7698-7BC2-47A3-9736-4C2718C6C1A0}" srcOrd="0" destOrd="0" presId="urn:microsoft.com/office/officeart/2005/8/layout/hierarchy1"/>
    <dgm:cxn modelId="{EC346302-1C45-4E82-809A-BB3A413176C4}" type="presParOf" srcId="{888C7698-7BC2-47A3-9736-4C2718C6C1A0}" destId="{70F53104-AC6B-4528-93CF-8E5CED18007F}" srcOrd="0" destOrd="0" presId="urn:microsoft.com/office/officeart/2005/8/layout/hierarchy1"/>
    <dgm:cxn modelId="{AC930EB0-4780-400B-B96D-0EEF5DC8A883}" type="presParOf" srcId="{888C7698-7BC2-47A3-9736-4C2718C6C1A0}" destId="{F68A556B-E144-4DEB-8247-C844E0A70EEE}" srcOrd="1" destOrd="0" presId="urn:microsoft.com/office/officeart/2005/8/layout/hierarchy1"/>
    <dgm:cxn modelId="{3A58E1D1-AD2C-45A2-8514-C08326B9129B}" type="presParOf" srcId="{8B8FFE65-31CD-40E3-A32F-FDC3034AFBF2}" destId="{D62ABB49-D356-4D54-B411-8B8DFE613EE5}" srcOrd="1" destOrd="0" presId="urn:microsoft.com/office/officeart/2005/8/layout/hierarchy1"/>
    <dgm:cxn modelId="{7155A7DD-824E-4E8B-83EB-1D45A3EAC352}" type="presParOf" srcId="{8F09D965-B2C0-4060-A5C2-6139F133C997}" destId="{F14F02C2-5E56-42E9-AE81-A54DA96E11A9}" srcOrd="2" destOrd="0" presId="urn:microsoft.com/office/officeart/2005/8/layout/hierarchy1"/>
    <dgm:cxn modelId="{97F794D7-D7A2-4E08-A7B6-FE7665BECD95}" type="presParOf" srcId="{8F09D965-B2C0-4060-A5C2-6139F133C997}" destId="{117620DC-3AD2-425D-A098-98AB9AFE548A}" srcOrd="3" destOrd="0" presId="urn:microsoft.com/office/officeart/2005/8/layout/hierarchy1"/>
    <dgm:cxn modelId="{E938BDD9-6EFF-4ACE-A767-C616DB43A23F}" type="presParOf" srcId="{117620DC-3AD2-425D-A098-98AB9AFE548A}" destId="{C3DC6897-BD41-4EB8-BAC9-92B3ECA9E191}" srcOrd="0" destOrd="0" presId="urn:microsoft.com/office/officeart/2005/8/layout/hierarchy1"/>
    <dgm:cxn modelId="{431FCE1E-39A9-4A16-90EE-4807CE73328C}" type="presParOf" srcId="{C3DC6897-BD41-4EB8-BAC9-92B3ECA9E191}" destId="{0E2BA69E-341E-4AAE-9583-31085634BA79}" srcOrd="0" destOrd="0" presId="urn:microsoft.com/office/officeart/2005/8/layout/hierarchy1"/>
    <dgm:cxn modelId="{9B7552A8-B84E-4C43-B5AD-A27F565E20CC}" type="presParOf" srcId="{C3DC6897-BD41-4EB8-BAC9-92B3ECA9E191}" destId="{ABD29C43-86DD-4281-B929-1A3CC1C7AB48}" srcOrd="1" destOrd="0" presId="urn:microsoft.com/office/officeart/2005/8/layout/hierarchy1"/>
    <dgm:cxn modelId="{636A90D7-60DD-4A35-B034-B26E86F5C014}" type="presParOf" srcId="{117620DC-3AD2-425D-A098-98AB9AFE548A}" destId="{D8F5B3B1-73FA-4512-9696-1BE9B7323AD8}" srcOrd="1" destOrd="0" presId="urn:microsoft.com/office/officeart/2005/8/layout/hierarchy1"/>
    <dgm:cxn modelId="{0F91AD2B-FDF2-42D3-8D08-5009D1A33A3F}" type="presParOf" srcId="{D8F5B3B1-73FA-4512-9696-1BE9B7323AD8}" destId="{33F1732B-CB24-4A72-82A4-F2AC78232348}" srcOrd="0" destOrd="0" presId="urn:microsoft.com/office/officeart/2005/8/layout/hierarchy1"/>
    <dgm:cxn modelId="{6A08FFC7-884C-4B72-A492-ED8E3FF5498B}" type="presParOf" srcId="{D8F5B3B1-73FA-4512-9696-1BE9B7323AD8}" destId="{99C8E5EB-5342-4044-98FB-D359E1802CF2}" srcOrd="1" destOrd="0" presId="urn:microsoft.com/office/officeart/2005/8/layout/hierarchy1"/>
    <dgm:cxn modelId="{3CC994C4-CF83-48D3-8787-6C1E256FC5CB}" type="presParOf" srcId="{99C8E5EB-5342-4044-98FB-D359E1802CF2}" destId="{82C04689-8E42-40E8-B762-B44FBDC22EDC}" srcOrd="0" destOrd="0" presId="urn:microsoft.com/office/officeart/2005/8/layout/hierarchy1"/>
    <dgm:cxn modelId="{53D33254-A291-46BF-BA67-D8A00EBCAB02}" type="presParOf" srcId="{82C04689-8E42-40E8-B762-B44FBDC22EDC}" destId="{B5F7F0EB-2BC0-4DE9-9E8C-8DC038A9655C}" srcOrd="0" destOrd="0" presId="urn:microsoft.com/office/officeart/2005/8/layout/hierarchy1"/>
    <dgm:cxn modelId="{5518FB38-5628-47E2-8C78-498A9BBBBA7D}" type="presParOf" srcId="{82C04689-8E42-40E8-B762-B44FBDC22EDC}" destId="{44ED6117-4398-49BF-A382-D4EC1D03A684}" srcOrd="1" destOrd="0" presId="urn:microsoft.com/office/officeart/2005/8/layout/hierarchy1"/>
    <dgm:cxn modelId="{0786EA6B-2F10-4DB2-B057-CA3A97EE4674}" type="presParOf" srcId="{99C8E5EB-5342-4044-98FB-D359E1802CF2}" destId="{5BC2B2E1-B6CA-4010-B65E-1CDB477596F9}" srcOrd="1" destOrd="0" presId="urn:microsoft.com/office/officeart/2005/8/layout/hierarchy1"/>
    <dgm:cxn modelId="{7B02F542-9C36-4EB7-A4F8-6BF79707EC06}" type="presParOf" srcId="{D8F5B3B1-73FA-4512-9696-1BE9B7323AD8}" destId="{9CA4D970-D354-4302-8CDA-44F44406E3D1}" srcOrd="2" destOrd="0" presId="urn:microsoft.com/office/officeart/2005/8/layout/hierarchy1"/>
    <dgm:cxn modelId="{39B660CD-E7E7-4412-9EDF-8C2B461C0773}" type="presParOf" srcId="{D8F5B3B1-73FA-4512-9696-1BE9B7323AD8}" destId="{29659A57-869C-409F-88BD-64A2B7421FFC}" srcOrd="3" destOrd="0" presId="urn:microsoft.com/office/officeart/2005/8/layout/hierarchy1"/>
    <dgm:cxn modelId="{A116D4D8-C277-4745-8508-988C5F3F0C14}" type="presParOf" srcId="{29659A57-869C-409F-88BD-64A2B7421FFC}" destId="{3019C884-CC77-4601-AD12-DBE1DBF175D9}" srcOrd="0" destOrd="0" presId="urn:microsoft.com/office/officeart/2005/8/layout/hierarchy1"/>
    <dgm:cxn modelId="{DB4145E9-CE23-4486-97C6-DB77741A7AD1}" type="presParOf" srcId="{3019C884-CC77-4601-AD12-DBE1DBF175D9}" destId="{5281BE0B-5DFF-4B44-B4E9-FBF16E0A7F60}" srcOrd="0" destOrd="0" presId="urn:microsoft.com/office/officeart/2005/8/layout/hierarchy1"/>
    <dgm:cxn modelId="{437535EA-F9C4-43C5-BEFA-2F2C9B79E7C7}" type="presParOf" srcId="{3019C884-CC77-4601-AD12-DBE1DBF175D9}" destId="{FAE5624A-62B8-4D1D-B6BD-465A00C80106}" srcOrd="1" destOrd="0" presId="urn:microsoft.com/office/officeart/2005/8/layout/hierarchy1"/>
    <dgm:cxn modelId="{9887CDAA-219E-4ECE-BB5B-04AC1225224F}" type="presParOf" srcId="{29659A57-869C-409F-88BD-64A2B7421FFC}" destId="{8A1741FC-57B4-466D-9E54-71D842512507}" srcOrd="1" destOrd="0" presId="urn:microsoft.com/office/officeart/2005/8/layout/hierarchy1"/>
    <dgm:cxn modelId="{FEC66B15-7EF9-4059-BF47-09956ED3A3E3}" type="presParOf" srcId="{8A1741FC-57B4-466D-9E54-71D842512507}" destId="{A2F6FFB3-D181-4BB6-A0AF-AF66A42959E4}" srcOrd="0" destOrd="0" presId="urn:microsoft.com/office/officeart/2005/8/layout/hierarchy1"/>
    <dgm:cxn modelId="{FEDF0B63-5681-4D06-8ED6-8805A2CFDDF3}" type="presParOf" srcId="{8A1741FC-57B4-466D-9E54-71D842512507}" destId="{E887D689-3A6D-4904-9EE3-E10C983B2DED}" srcOrd="1" destOrd="0" presId="urn:microsoft.com/office/officeart/2005/8/layout/hierarchy1"/>
    <dgm:cxn modelId="{60A8B63A-9515-4C1F-8859-3F61F4E83C5F}" type="presParOf" srcId="{E887D689-3A6D-4904-9EE3-E10C983B2DED}" destId="{0180767F-184C-4D15-A7F2-44432FF7E5CC}" srcOrd="0" destOrd="0" presId="urn:microsoft.com/office/officeart/2005/8/layout/hierarchy1"/>
    <dgm:cxn modelId="{55788B2B-0183-4A72-8325-1A24F38D10CE}" type="presParOf" srcId="{0180767F-184C-4D15-A7F2-44432FF7E5CC}" destId="{024EC1C8-E26C-4458-B3CD-EC43304C6A1D}" srcOrd="0" destOrd="0" presId="urn:microsoft.com/office/officeart/2005/8/layout/hierarchy1"/>
    <dgm:cxn modelId="{68E9000D-777C-4F76-AB27-A597711F2D7E}" type="presParOf" srcId="{0180767F-184C-4D15-A7F2-44432FF7E5CC}" destId="{188F5A64-1891-489F-93CA-DE7C2E300EDD}" srcOrd="1" destOrd="0" presId="urn:microsoft.com/office/officeart/2005/8/layout/hierarchy1"/>
    <dgm:cxn modelId="{7B12A290-D68A-4EC5-8EEC-A4B1C82B6BF5}" type="presParOf" srcId="{E887D689-3A6D-4904-9EE3-E10C983B2DED}" destId="{1193B7F9-67DA-4A4E-AB91-693442A9E54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788407-7867-48CA-831C-37830CB6B249}" type="doc">
      <dgm:prSet loTypeId="urn:microsoft.com/office/officeart/2005/8/layout/pyramid1" loCatId="pyramid" qsTypeId="urn:microsoft.com/office/officeart/2005/8/quickstyle/simple1#5" qsCatId="simple" csTypeId="urn:microsoft.com/office/officeart/2005/8/colors/accent1_3" csCatId="accent1" phldr="1"/>
      <dgm:spPr/>
    </dgm:pt>
    <dgm:pt modelId="{D60CABAD-0E29-43C6-8938-4DB1B9F1BBFA}">
      <dgm:prSet phldrT="[Text]" custT="1"/>
      <dgm:spPr/>
      <dgm:t>
        <a:bodyPr/>
        <a:lstStyle/>
        <a:p>
          <a:r>
            <a:rPr lang="en-US" altLang="zh-CN" sz="1600" smtClean="0"/>
            <a:t>1</a:t>
          </a:r>
          <a:endParaRPr lang="zh-CN" altLang="en-US" sz="1600" dirty="0"/>
        </a:p>
      </dgm:t>
    </dgm:pt>
    <dgm:pt modelId="{9FA16CA0-C74E-493D-9D67-0BB6FD0D870D}" type="parTrans" cxnId="{A8FD88E7-FBD4-4963-AE76-EDAF5AE4BDDD}">
      <dgm:prSet/>
      <dgm:spPr/>
      <dgm:t>
        <a:bodyPr/>
        <a:lstStyle/>
        <a:p>
          <a:endParaRPr lang="zh-CN" altLang="en-US">
            <a:solidFill>
              <a:schemeClr val="bg1"/>
            </a:solidFill>
          </a:endParaRPr>
        </a:p>
      </dgm:t>
    </dgm:pt>
    <dgm:pt modelId="{19339E39-65FB-44B4-AC0B-159F6C6E336D}" type="sibTrans" cxnId="{A8FD88E7-FBD4-4963-AE76-EDAF5AE4BDDD}">
      <dgm:prSet/>
      <dgm:spPr/>
      <dgm:t>
        <a:bodyPr/>
        <a:lstStyle/>
        <a:p>
          <a:endParaRPr lang="zh-CN" altLang="en-US">
            <a:solidFill>
              <a:schemeClr val="bg1"/>
            </a:solidFill>
          </a:endParaRPr>
        </a:p>
      </dgm:t>
    </dgm:pt>
    <dgm:pt modelId="{E9AA7B9E-F22D-4AC5-8BF1-8220FBAC5AD9}">
      <dgm:prSet phldrT="[Text]" custT="1"/>
      <dgm:spPr/>
      <dgm:t>
        <a:bodyPr/>
        <a:lstStyle/>
        <a:p>
          <a:r>
            <a:rPr lang="en-US" altLang="zh-CN" sz="1600" smtClean="0"/>
            <a:t>2</a:t>
          </a:r>
          <a:r>
            <a:rPr lang="en-US" altLang="zh-CN" sz="1600" baseline="-25000" smtClean="0"/>
            <a:t>1</a:t>
          </a:r>
          <a:r>
            <a:rPr lang="en-US" altLang="zh-CN" sz="1600" smtClean="0"/>
            <a:t>, 2</a:t>
          </a:r>
          <a:r>
            <a:rPr lang="en-US" altLang="zh-CN" sz="1600" baseline="-25000" smtClean="0"/>
            <a:t>2</a:t>
          </a:r>
          <a:endParaRPr lang="zh-CN" altLang="en-US" sz="1600" baseline="-25000" dirty="0"/>
        </a:p>
      </dgm:t>
    </dgm:pt>
    <dgm:pt modelId="{ED0387F7-4903-4259-B749-4B02FB30D852}" type="parTrans" cxnId="{0459DFEA-2108-48CA-A572-61C5AD8CC1B5}">
      <dgm:prSet/>
      <dgm:spPr/>
      <dgm:t>
        <a:bodyPr/>
        <a:lstStyle/>
        <a:p>
          <a:endParaRPr lang="zh-CN" altLang="en-US">
            <a:solidFill>
              <a:schemeClr val="bg1"/>
            </a:solidFill>
          </a:endParaRPr>
        </a:p>
      </dgm:t>
    </dgm:pt>
    <dgm:pt modelId="{8F76A0DA-4815-4602-B736-8A11FDC9CFE3}" type="sibTrans" cxnId="{0459DFEA-2108-48CA-A572-61C5AD8CC1B5}">
      <dgm:prSet/>
      <dgm:spPr/>
      <dgm:t>
        <a:bodyPr/>
        <a:lstStyle/>
        <a:p>
          <a:endParaRPr lang="zh-CN" altLang="en-US">
            <a:solidFill>
              <a:schemeClr val="bg1"/>
            </a:solidFill>
          </a:endParaRPr>
        </a:p>
      </dgm:t>
    </dgm:pt>
    <dgm:pt modelId="{0912B1E7-3E3F-4146-AF93-5EF212937613}">
      <dgm:prSet phldrT="[Text]" custT="1"/>
      <dgm:spPr/>
      <dgm:t>
        <a:bodyPr/>
        <a:lstStyle/>
        <a:p>
          <a:r>
            <a:rPr lang="en-US" altLang="zh-CN" sz="1600" smtClean="0"/>
            <a:t>3</a:t>
          </a:r>
          <a:endParaRPr lang="zh-CN" altLang="en-US" sz="1600" dirty="0"/>
        </a:p>
      </dgm:t>
    </dgm:pt>
    <dgm:pt modelId="{EA51A49E-B6B8-40AB-A887-1ED928D033F4}" type="parTrans" cxnId="{2D14F0DB-3915-4AE6-B4BE-F705EDD36AA2}">
      <dgm:prSet/>
      <dgm:spPr/>
      <dgm:t>
        <a:bodyPr/>
        <a:lstStyle/>
        <a:p>
          <a:endParaRPr lang="zh-CN" altLang="en-US">
            <a:solidFill>
              <a:schemeClr val="bg1"/>
            </a:solidFill>
          </a:endParaRPr>
        </a:p>
      </dgm:t>
    </dgm:pt>
    <dgm:pt modelId="{6C87EB0E-E852-4380-947C-836935BC81D5}" type="sibTrans" cxnId="{2D14F0DB-3915-4AE6-B4BE-F705EDD36AA2}">
      <dgm:prSet/>
      <dgm:spPr/>
      <dgm:t>
        <a:bodyPr/>
        <a:lstStyle/>
        <a:p>
          <a:endParaRPr lang="zh-CN" altLang="en-US">
            <a:solidFill>
              <a:schemeClr val="bg1"/>
            </a:solidFill>
          </a:endParaRPr>
        </a:p>
      </dgm:t>
    </dgm:pt>
    <dgm:pt modelId="{85C803AD-42FF-44C2-B62E-D138C0CC87A6}">
      <dgm:prSet phldrT="[Text]" custT="1"/>
      <dgm:spPr/>
      <dgm:t>
        <a:bodyPr/>
        <a:lstStyle/>
        <a:p>
          <a:r>
            <a:rPr lang="en-US" altLang="zh-CN" sz="1600" smtClean="0"/>
            <a:t>…</a:t>
          </a:r>
          <a:endParaRPr lang="zh-CN" altLang="en-US" sz="1600" dirty="0"/>
        </a:p>
      </dgm:t>
    </dgm:pt>
    <dgm:pt modelId="{9C6C9429-BB82-4EA8-BA8B-21FEA666392D}" type="parTrans" cxnId="{AF87E7E3-51FB-4B2E-8231-EA77251B1F5B}">
      <dgm:prSet/>
      <dgm:spPr/>
      <dgm:t>
        <a:bodyPr/>
        <a:lstStyle/>
        <a:p>
          <a:endParaRPr lang="zh-CN" altLang="en-US">
            <a:solidFill>
              <a:schemeClr val="bg1"/>
            </a:solidFill>
          </a:endParaRPr>
        </a:p>
      </dgm:t>
    </dgm:pt>
    <dgm:pt modelId="{1DA8BCEA-F449-4FAA-B0B0-008B10C42F6B}" type="sibTrans" cxnId="{AF87E7E3-51FB-4B2E-8231-EA77251B1F5B}">
      <dgm:prSet/>
      <dgm:spPr/>
      <dgm:t>
        <a:bodyPr/>
        <a:lstStyle/>
        <a:p>
          <a:endParaRPr lang="zh-CN" altLang="en-US">
            <a:solidFill>
              <a:schemeClr val="bg1"/>
            </a:solidFill>
          </a:endParaRPr>
        </a:p>
      </dgm:t>
    </dgm:pt>
    <dgm:pt modelId="{C268FB6D-A23E-4FF0-A1A4-B013A8A31F10}">
      <dgm:prSet phldrT="[Text]" custT="1"/>
      <dgm:spPr/>
      <dgm:t>
        <a:bodyPr/>
        <a:lstStyle/>
        <a:p>
          <a:r>
            <a:rPr lang="en-US" altLang="zh-CN" sz="1600" smtClean="0"/>
            <a:t>m</a:t>
          </a:r>
          <a:endParaRPr lang="zh-CN" altLang="en-US" sz="1600" dirty="0"/>
        </a:p>
      </dgm:t>
    </dgm:pt>
    <dgm:pt modelId="{03AA52CD-2F3A-447A-8E4B-5DE9CDD505A1}" type="parTrans" cxnId="{546E0905-68EB-4D26-BAF8-43AAF63B5359}">
      <dgm:prSet/>
      <dgm:spPr/>
      <dgm:t>
        <a:bodyPr/>
        <a:lstStyle/>
        <a:p>
          <a:endParaRPr lang="zh-CN" altLang="en-US">
            <a:solidFill>
              <a:schemeClr val="bg1"/>
            </a:solidFill>
          </a:endParaRPr>
        </a:p>
      </dgm:t>
    </dgm:pt>
    <dgm:pt modelId="{6D89A24C-FDBE-442C-8726-8734E2D7A445}" type="sibTrans" cxnId="{546E0905-68EB-4D26-BAF8-43AAF63B5359}">
      <dgm:prSet/>
      <dgm:spPr/>
      <dgm:t>
        <a:bodyPr/>
        <a:lstStyle/>
        <a:p>
          <a:endParaRPr lang="zh-CN" altLang="en-US">
            <a:solidFill>
              <a:schemeClr val="bg1"/>
            </a:solidFill>
          </a:endParaRPr>
        </a:p>
      </dgm:t>
    </dgm:pt>
    <dgm:pt modelId="{E5D02287-A28F-4CF3-A93A-2680CBD4CAC4}" type="pres">
      <dgm:prSet presAssocID="{14788407-7867-48CA-831C-37830CB6B249}" presName="Name0" presStyleCnt="0">
        <dgm:presLayoutVars>
          <dgm:dir/>
          <dgm:animLvl val="lvl"/>
          <dgm:resizeHandles val="exact"/>
        </dgm:presLayoutVars>
      </dgm:prSet>
      <dgm:spPr/>
    </dgm:pt>
    <dgm:pt modelId="{22EFCC4F-33DE-4A80-BA18-5CC75EAB647C}" type="pres">
      <dgm:prSet presAssocID="{D60CABAD-0E29-43C6-8938-4DB1B9F1BBFA}" presName="Name8" presStyleCnt="0"/>
      <dgm:spPr/>
    </dgm:pt>
    <dgm:pt modelId="{53FF4E98-787B-4206-A404-CF35352A6C30}" type="pres">
      <dgm:prSet presAssocID="{D60CABAD-0E29-43C6-8938-4DB1B9F1BBFA}" presName="level" presStyleLbl="node1" presStyleIdx="0" presStyleCnt="5">
        <dgm:presLayoutVars>
          <dgm:chMax val="1"/>
          <dgm:bulletEnabled val="1"/>
        </dgm:presLayoutVars>
      </dgm:prSet>
      <dgm:spPr/>
      <dgm:t>
        <a:bodyPr/>
        <a:lstStyle/>
        <a:p>
          <a:endParaRPr lang="zh-CN" altLang="en-US"/>
        </a:p>
      </dgm:t>
    </dgm:pt>
    <dgm:pt modelId="{5539ED87-DFC9-48CF-BA66-3B10FFC0D3DC}" type="pres">
      <dgm:prSet presAssocID="{D60CABAD-0E29-43C6-8938-4DB1B9F1BBFA}" presName="levelTx" presStyleLbl="revTx" presStyleIdx="0" presStyleCnt="0">
        <dgm:presLayoutVars>
          <dgm:chMax val="1"/>
          <dgm:bulletEnabled val="1"/>
        </dgm:presLayoutVars>
      </dgm:prSet>
      <dgm:spPr/>
      <dgm:t>
        <a:bodyPr/>
        <a:lstStyle/>
        <a:p>
          <a:endParaRPr lang="zh-CN" altLang="en-US"/>
        </a:p>
      </dgm:t>
    </dgm:pt>
    <dgm:pt modelId="{FABFB7BE-5DB4-4CCA-A799-85C48F3CF095}" type="pres">
      <dgm:prSet presAssocID="{E9AA7B9E-F22D-4AC5-8BF1-8220FBAC5AD9}" presName="Name8" presStyleCnt="0"/>
      <dgm:spPr/>
    </dgm:pt>
    <dgm:pt modelId="{EF870063-7454-48E7-B4E0-60DA5EED927B}" type="pres">
      <dgm:prSet presAssocID="{E9AA7B9E-F22D-4AC5-8BF1-8220FBAC5AD9}" presName="level" presStyleLbl="node1" presStyleIdx="1" presStyleCnt="5">
        <dgm:presLayoutVars>
          <dgm:chMax val="1"/>
          <dgm:bulletEnabled val="1"/>
        </dgm:presLayoutVars>
      </dgm:prSet>
      <dgm:spPr/>
      <dgm:t>
        <a:bodyPr/>
        <a:lstStyle/>
        <a:p>
          <a:endParaRPr lang="zh-CN" altLang="en-US"/>
        </a:p>
      </dgm:t>
    </dgm:pt>
    <dgm:pt modelId="{379AEAD9-46E3-4AB0-B08E-BC18B757AD6B}" type="pres">
      <dgm:prSet presAssocID="{E9AA7B9E-F22D-4AC5-8BF1-8220FBAC5AD9}" presName="levelTx" presStyleLbl="revTx" presStyleIdx="0" presStyleCnt="0">
        <dgm:presLayoutVars>
          <dgm:chMax val="1"/>
          <dgm:bulletEnabled val="1"/>
        </dgm:presLayoutVars>
      </dgm:prSet>
      <dgm:spPr/>
      <dgm:t>
        <a:bodyPr/>
        <a:lstStyle/>
        <a:p>
          <a:endParaRPr lang="zh-CN" altLang="en-US"/>
        </a:p>
      </dgm:t>
    </dgm:pt>
    <dgm:pt modelId="{C67EDFD8-133C-4C9A-84AA-E3EAC11AFE7A}" type="pres">
      <dgm:prSet presAssocID="{0912B1E7-3E3F-4146-AF93-5EF212937613}" presName="Name8" presStyleCnt="0"/>
      <dgm:spPr/>
    </dgm:pt>
    <dgm:pt modelId="{5E3DD9DB-F0ED-4EA4-BBA3-325A06DFF2CF}" type="pres">
      <dgm:prSet presAssocID="{0912B1E7-3E3F-4146-AF93-5EF212937613}" presName="level" presStyleLbl="node1" presStyleIdx="2" presStyleCnt="5" custLinFactNeighborY="0">
        <dgm:presLayoutVars>
          <dgm:chMax val="1"/>
          <dgm:bulletEnabled val="1"/>
        </dgm:presLayoutVars>
      </dgm:prSet>
      <dgm:spPr/>
      <dgm:t>
        <a:bodyPr/>
        <a:lstStyle/>
        <a:p>
          <a:endParaRPr lang="zh-CN" altLang="en-US"/>
        </a:p>
      </dgm:t>
    </dgm:pt>
    <dgm:pt modelId="{A54ED8D0-2067-4609-BB68-EC56B66FC2EC}" type="pres">
      <dgm:prSet presAssocID="{0912B1E7-3E3F-4146-AF93-5EF212937613}" presName="levelTx" presStyleLbl="revTx" presStyleIdx="0" presStyleCnt="0">
        <dgm:presLayoutVars>
          <dgm:chMax val="1"/>
          <dgm:bulletEnabled val="1"/>
        </dgm:presLayoutVars>
      </dgm:prSet>
      <dgm:spPr/>
      <dgm:t>
        <a:bodyPr/>
        <a:lstStyle/>
        <a:p>
          <a:endParaRPr lang="zh-CN" altLang="en-US"/>
        </a:p>
      </dgm:t>
    </dgm:pt>
    <dgm:pt modelId="{D67AC15F-0A11-4F3A-BE56-FF5E601D3762}" type="pres">
      <dgm:prSet presAssocID="{85C803AD-42FF-44C2-B62E-D138C0CC87A6}" presName="Name8" presStyleCnt="0"/>
      <dgm:spPr/>
    </dgm:pt>
    <dgm:pt modelId="{48127C07-0AD7-45C5-81EE-0AF5D0A39829}" type="pres">
      <dgm:prSet presAssocID="{85C803AD-42FF-44C2-B62E-D138C0CC87A6}" presName="level" presStyleLbl="node1" presStyleIdx="3" presStyleCnt="5">
        <dgm:presLayoutVars>
          <dgm:chMax val="1"/>
          <dgm:bulletEnabled val="1"/>
        </dgm:presLayoutVars>
      </dgm:prSet>
      <dgm:spPr/>
      <dgm:t>
        <a:bodyPr/>
        <a:lstStyle/>
        <a:p>
          <a:endParaRPr lang="zh-CN" altLang="en-US"/>
        </a:p>
      </dgm:t>
    </dgm:pt>
    <dgm:pt modelId="{3577EE71-6ED2-4CAF-A83C-9781AE63226D}" type="pres">
      <dgm:prSet presAssocID="{85C803AD-42FF-44C2-B62E-D138C0CC87A6}" presName="levelTx" presStyleLbl="revTx" presStyleIdx="0" presStyleCnt="0">
        <dgm:presLayoutVars>
          <dgm:chMax val="1"/>
          <dgm:bulletEnabled val="1"/>
        </dgm:presLayoutVars>
      </dgm:prSet>
      <dgm:spPr/>
      <dgm:t>
        <a:bodyPr/>
        <a:lstStyle/>
        <a:p>
          <a:endParaRPr lang="zh-CN" altLang="en-US"/>
        </a:p>
      </dgm:t>
    </dgm:pt>
    <dgm:pt modelId="{AAD55956-686E-4AFE-82FE-3AE6C700678B}" type="pres">
      <dgm:prSet presAssocID="{C268FB6D-A23E-4FF0-A1A4-B013A8A31F10}" presName="Name8" presStyleCnt="0"/>
      <dgm:spPr/>
    </dgm:pt>
    <dgm:pt modelId="{4DFFDEEC-0125-4486-9F10-55A05B1EE772}" type="pres">
      <dgm:prSet presAssocID="{C268FB6D-A23E-4FF0-A1A4-B013A8A31F10}" presName="level" presStyleLbl="node1" presStyleIdx="4" presStyleCnt="5">
        <dgm:presLayoutVars>
          <dgm:chMax val="1"/>
          <dgm:bulletEnabled val="1"/>
        </dgm:presLayoutVars>
      </dgm:prSet>
      <dgm:spPr/>
      <dgm:t>
        <a:bodyPr/>
        <a:lstStyle/>
        <a:p>
          <a:endParaRPr lang="zh-CN" altLang="en-US"/>
        </a:p>
      </dgm:t>
    </dgm:pt>
    <dgm:pt modelId="{FDDD58BC-7E2A-4B66-86FA-ECAE485FFAAC}" type="pres">
      <dgm:prSet presAssocID="{C268FB6D-A23E-4FF0-A1A4-B013A8A31F10}" presName="levelTx" presStyleLbl="revTx" presStyleIdx="0" presStyleCnt="0">
        <dgm:presLayoutVars>
          <dgm:chMax val="1"/>
          <dgm:bulletEnabled val="1"/>
        </dgm:presLayoutVars>
      </dgm:prSet>
      <dgm:spPr/>
      <dgm:t>
        <a:bodyPr/>
        <a:lstStyle/>
        <a:p>
          <a:endParaRPr lang="zh-CN" altLang="en-US"/>
        </a:p>
      </dgm:t>
    </dgm:pt>
  </dgm:ptLst>
  <dgm:cxnLst>
    <dgm:cxn modelId="{F23E6926-3C09-4B7F-87BD-E396DACF733C}" type="presOf" srcId="{E9AA7B9E-F22D-4AC5-8BF1-8220FBAC5AD9}" destId="{379AEAD9-46E3-4AB0-B08E-BC18B757AD6B}" srcOrd="1" destOrd="0" presId="urn:microsoft.com/office/officeart/2005/8/layout/pyramid1"/>
    <dgm:cxn modelId="{A8FD88E7-FBD4-4963-AE76-EDAF5AE4BDDD}" srcId="{14788407-7867-48CA-831C-37830CB6B249}" destId="{D60CABAD-0E29-43C6-8938-4DB1B9F1BBFA}" srcOrd="0" destOrd="0" parTransId="{9FA16CA0-C74E-493D-9D67-0BB6FD0D870D}" sibTransId="{19339E39-65FB-44B4-AC0B-159F6C6E336D}"/>
    <dgm:cxn modelId="{BA7A22CC-95BD-45E7-927F-A7120FA8301B}" type="presOf" srcId="{85C803AD-42FF-44C2-B62E-D138C0CC87A6}" destId="{48127C07-0AD7-45C5-81EE-0AF5D0A39829}" srcOrd="0" destOrd="0" presId="urn:microsoft.com/office/officeart/2005/8/layout/pyramid1"/>
    <dgm:cxn modelId="{C2A5584B-D79C-44F3-A5A0-0B07F3B43C19}" type="presOf" srcId="{E9AA7B9E-F22D-4AC5-8BF1-8220FBAC5AD9}" destId="{EF870063-7454-48E7-B4E0-60DA5EED927B}" srcOrd="0" destOrd="0" presId="urn:microsoft.com/office/officeart/2005/8/layout/pyramid1"/>
    <dgm:cxn modelId="{546E0905-68EB-4D26-BAF8-43AAF63B5359}" srcId="{14788407-7867-48CA-831C-37830CB6B249}" destId="{C268FB6D-A23E-4FF0-A1A4-B013A8A31F10}" srcOrd="4" destOrd="0" parTransId="{03AA52CD-2F3A-447A-8E4B-5DE9CDD505A1}" sibTransId="{6D89A24C-FDBE-442C-8726-8734E2D7A445}"/>
    <dgm:cxn modelId="{AF87E7E3-51FB-4B2E-8231-EA77251B1F5B}" srcId="{14788407-7867-48CA-831C-37830CB6B249}" destId="{85C803AD-42FF-44C2-B62E-D138C0CC87A6}" srcOrd="3" destOrd="0" parTransId="{9C6C9429-BB82-4EA8-BA8B-21FEA666392D}" sibTransId="{1DA8BCEA-F449-4FAA-B0B0-008B10C42F6B}"/>
    <dgm:cxn modelId="{D66CE874-E45C-492D-A899-8951B7006235}" type="presOf" srcId="{0912B1E7-3E3F-4146-AF93-5EF212937613}" destId="{5E3DD9DB-F0ED-4EA4-BBA3-325A06DFF2CF}" srcOrd="0" destOrd="0" presId="urn:microsoft.com/office/officeart/2005/8/layout/pyramid1"/>
    <dgm:cxn modelId="{DA9303CB-89DE-4FAF-A5AF-6E9AC2EC2F48}" type="presOf" srcId="{C268FB6D-A23E-4FF0-A1A4-B013A8A31F10}" destId="{4DFFDEEC-0125-4486-9F10-55A05B1EE772}" srcOrd="0" destOrd="0" presId="urn:microsoft.com/office/officeart/2005/8/layout/pyramid1"/>
    <dgm:cxn modelId="{0459DFEA-2108-48CA-A572-61C5AD8CC1B5}" srcId="{14788407-7867-48CA-831C-37830CB6B249}" destId="{E9AA7B9E-F22D-4AC5-8BF1-8220FBAC5AD9}" srcOrd="1" destOrd="0" parTransId="{ED0387F7-4903-4259-B749-4B02FB30D852}" sibTransId="{8F76A0DA-4815-4602-B736-8A11FDC9CFE3}"/>
    <dgm:cxn modelId="{163064CD-1F82-4248-B832-C480CAFFC932}" type="presOf" srcId="{D60CABAD-0E29-43C6-8938-4DB1B9F1BBFA}" destId="{5539ED87-DFC9-48CF-BA66-3B10FFC0D3DC}" srcOrd="1" destOrd="0" presId="urn:microsoft.com/office/officeart/2005/8/layout/pyramid1"/>
    <dgm:cxn modelId="{EDCF0D7D-3B47-4D37-819B-9CD843AA2AD3}" type="presOf" srcId="{14788407-7867-48CA-831C-37830CB6B249}" destId="{E5D02287-A28F-4CF3-A93A-2680CBD4CAC4}" srcOrd="0" destOrd="0" presId="urn:microsoft.com/office/officeart/2005/8/layout/pyramid1"/>
    <dgm:cxn modelId="{4069BE60-BF6B-4493-9CF3-F20B9CA4EB4D}" type="presOf" srcId="{85C803AD-42FF-44C2-B62E-D138C0CC87A6}" destId="{3577EE71-6ED2-4CAF-A83C-9781AE63226D}" srcOrd="1" destOrd="0" presId="urn:microsoft.com/office/officeart/2005/8/layout/pyramid1"/>
    <dgm:cxn modelId="{D5C3FBD8-B105-4D69-92DB-37AFD82F4A4D}" type="presOf" srcId="{C268FB6D-A23E-4FF0-A1A4-B013A8A31F10}" destId="{FDDD58BC-7E2A-4B66-86FA-ECAE485FFAAC}" srcOrd="1" destOrd="0" presId="urn:microsoft.com/office/officeart/2005/8/layout/pyramid1"/>
    <dgm:cxn modelId="{FCD1D3B7-6E7A-432B-BFC9-68A47FBA254A}" type="presOf" srcId="{D60CABAD-0E29-43C6-8938-4DB1B9F1BBFA}" destId="{53FF4E98-787B-4206-A404-CF35352A6C30}" srcOrd="0" destOrd="0" presId="urn:microsoft.com/office/officeart/2005/8/layout/pyramid1"/>
    <dgm:cxn modelId="{98C8E6D7-ED86-481C-92FD-0B2B19AAAA31}" type="presOf" srcId="{0912B1E7-3E3F-4146-AF93-5EF212937613}" destId="{A54ED8D0-2067-4609-BB68-EC56B66FC2EC}" srcOrd="1" destOrd="0" presId="urn:microsoft.com/office/officeart/2005/8/layout/pyramid1"/>
    <dgm:cxn modelId="{2D14F0DB-3915-4AE6-B4BE-F705EDD36AA2}" srcId="{14788407-7867-48CA-831C-37830CB6B249}" destId="{0912B1E7-3E3F-4146-AF93-5EF212937613}" srcOrd="2" destOrd="0" parTransId="{EA51A49E-B6B8-40AB-A887-1ED928D033F4}" sibTransId="{6C87EB0E-E852-4380-947C-836935BC81D5}"/>
    <dgm:cxn modelId="{225C6958-0EFE-45A1-B51A-BB691873A09C}" type="presParOf" srcId="{E5D02287-A28F-4CF3-A93A-2680CBD4CAC4}" destId="{22EFCC4F-33DE-4A80-BA18-5CC75EAB647C}" srcOrd="0" destOrd="0" presId="urn:microsoft.com/office/officeart/2005/8/layout/pyramid1"/>
    <dgm:cxn modelId="{8A5D52B6-29D0-4146-A9E9-053845679E9D}" type="presParOf" srcId="{22EFCC4F-33DE-4A80-BA18-5CC75EAB647C}" destId="{53FF4E98-787B-4206-A404-CF35352A6C30}" srcOrd="0" destOrd="0" presId="urn:microsoft.com/office/officeart/2005/8/layout/pyramid1"/>
    <dgm:cxn modelId="{025692D9-F93B-4463-BF05-37A433CAA3CC}" type="presParOf" srcId="{22EFCC4F-33DE-4A80-BA18-5CC75EAB647C}" destId="{5539ED87-DFC9-48CF-BA66-3B10FFC0D3DC}" srcOrd="1" destOrd="0" presId="urn:microsoft.com/office/officeart/2005/8/layout/pyramid1"/>
    <dgm:cxn modelId="{FA51AC10-CB1E-4EC5-A1FE-C1D8AFF414A8}" type="presParOf" srcId="{E5D02287-A28F-4CF3-A93A-2680CBD4CAC4}" destId="{FABFB7BE-5DB4-4CCA-A799-85C48F3CF095}" srcOrd="1" destOrd="0" presId="urn:microsoft.com/office/officeart/2005/8/layout/pyramid1"/>
    <dgm:cxn modelId="{EC88B542-C4D5-4A94-94B6-BFF91BBFB219}" type="presParOf" srcId="{FABFB7BE-5DB4-4CCA-A799-85C48F3CF095}" destId="{EF870063-7454-48E7-B4E0-60DA5EED927B}" srcOrd="0" destOrd="0" presId="urn:microsoft.com/office/officeart/2005/8/layout/pyramid1"/>
    <dgm:cxn modelId="{2472A867-E6B2-45A7-B7D9-EF12C708FCC2}" type="presParOf" srcId="{FABFB7BE-5DB4-4CCA-A799-85C48F3CF095}" destId="{379AEAD9-46E3-4AB0-B08E-BC18B757AD6B}" srcOrd="1" destOrd="0" presId="urn:microsoft.com/office/officeart/2005/8/layout/pyramid1"/>
    <dgm:cxn modelId="{B964461F-DB91-49A1-8A26-54BC2AEE70A4}" type="presParOf" srcId="{E5D02287-A28F-4CF3-A93A-2680CBD4CAC4}" destId="{C67EDFD8-133C-4C9A-84AA-E3EAC11AFE7A}" srcOrd="2" destOrd="0" presId="urn:microsoft.com/office/officeart/2005/8/layout/pyramid1"/>
    <dgm:cxn modelId="{51695FCF-4295-4CE8-B130-433C9C6AAEC7}" type="presParOf" srcId="{C67EDFD8-133C-4C9A-84AA-E3EAC11AFE7A}" destId="{5E3DD9DB-F0ED-4EA4-BBA3-325A06DFF2CF}" srcOrd="0" destOrd="0" presId="urn:microsoft.com/office/officeart/2005/8/layout/pyramid1"/>
    <dgm:cxn modelId="{8F6C490E-EE30-4265-AB09-AADA34EE32AA}" type="presParOf" srcId="{C67EDFD8-133C-4C9A-84AA-E3EAC11AFE7A}" destId="{A54ED8D0-2067-4609-BB68-EC56B66FC2EC}" srcOrd="1" destOrd="0" presId="urn:microsoft.com/office/officeart/2005/8/layout/pyramid1"/>
    <dgm:cxn modelId="{94F1DF40-4059-445B-A9D5-D20DDF2BDBEB}" type="presParOf" srcId="{E5D02287-A28F-4CF3-A93A-2680CBD4CAC4}" destId="{D67AC15F-0A11-4F3A-BE56-FF5E601D3762}" srcOrd="3" destOrd="0" presId="urn:microsoft.com/office/officeart/2005/8/layout/pyramid1"/>
    <dgm:cxn modelId="{B811CC4B-4D25-430A-BDF0-A43CC70E9685}" type="presParOf" srcId="{D67AC15F-0A11-4F3A-BE56-FF5E601D3762}" destId="{48127C07-0AD7-45C5-81EE-0AF5D0A39829}" srcOrd="0" destOrd="0" presId="urn:microsoft.com/office/officeart/2005/8/layout/pyramid1"/>
    <dgm:cxn modelId="{527742EA-A4D5-4D05-90F9-DFF10FA06354}" type="presParOf" srcId="{D67AC15F-0A11-4F3A-BE56-FF5E601D3762}" destId="{3577EE71-6ED2-4CAF-A83C-9781AE63226D}" srcOrd="1" destOrd="0" presId="urn:microsoft.com/office/officeart/2005/8/layout/pyramid1"/>
    <dgm:cxn modelId="{7DA7CE17-9C39-465E-ACEE-6C17ED890EA6}" type="presParOf" srcId="{E5D02287-A28F-4CF3-A93A-2680CBD4CAC4}" destId="{AAD55956-686E-4AFE-82FE-3AE6C700678B}" srcOrd="4" destOrd="0" presId="urn:microsoft.com/office/officeart/2005/8/layout/pyramid1"/>
    <dgm:cxn modelId="{8B59AD14-3427-4D2A-8BF0-703A481DA9E3}" type="presParOf" srcId="{AAD55956-686E-4AFE-82FE-3AE6C700678B}" destId="{4DFFDEEC-0125-4486-9F10-55A05B1EE772}" srcOrd="0" destOrd="0" presId="urn:microsoft.com/office/officeart/2005/8/layout/pyramid1"/>
    <dgm:cxn modelId="{D2B271D6-CB0E-4444-AE21-F94253C08C1F}" type="presParOf" srcId="{AAD55956-686E-4AFE-82FE-3AE6C700678B}" destId="{FDDD58BC-7E2A-4B66-86FA-ECAE485FFAA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4788407-7867-48CA-831C-37830CB6B249}" type="doc">
      <dgm:prSet loTypeId="urn:microsoft.com/office/officeart/2005/8/layout/pyramid1" loCatId="pyramid" qsTypeId="urn:microsoft.com/office/officeart/2005/8/quickstyle/simple1#6" qsCatId="simple" csTypeId="urn:microsoft.com/office/officeart/2005/8/colors/accent1_3" csCatId="accent1" phldr="1"/>
      <dgm:spPr/>
    </dgm:pt>
    <dgm:pt modelId="{D60CABAD-0E29-43C6-8938-4DB1B9F1BBFA}">
      <dgm:prSet phldrT="[Text]" custT="1"/>
      <dgm:spPr/>
      <dgm:t>
        <a:bodyPr/>
        <a:lstStyle/>
        <a:p>
          <a:r>
            <a:rPr lang="en-US" altLang="zh-CN" sz="1600" smtClean="0"/>
            <a:t>1</a:t>
          </a:r>
          <a:endParaRPr lang="zh-CN" altLang="en-US" sz="1600" dirty="0"/>
        </a:p>
      </dgm:t>
    </dgm:pt>
    <dgm:pt modelId="{9FA16CA0-C74E-493D-9D67-0BB6FD0D870D}" type="parTrans" cxnId="{A8FD88E7-FBD4-4963-AE76-EDAF5AE4BDDD}">
      <dgm:prSet/>
      <dgm:spPr/>
      <dgm:t>
        <a:bodyPr/>
        <a:lstStyle/>
        <a:p>
          <a:endParaRPr lang="zh-CN" altLang="en-US">
            <a:solidFill>
              <a:schemeClr val="bg1"/>
            </a:solidFill>
          </a:endParaRPr>
        </a:p>
      </dgm:t>
    </dgm:pt>
    <dgm:pt modelId="{19339E39-65FB-44B4-AC0B-159F6C6E336D}" type="sibTrans" cxnId="{A8FD88E7-FBD4-4963-AE76-EDAF5AE4BDDD}">
      <dgm:prSet/>
      <dgm:spPr/>
      <dgm:t>
        <a:bodyPr/>
        <a:lstStyle/>
        <a:p>
          <a:endParaRPr lang="zh-CN" altLang="en-US">
            <a:solidFill>
              <a:schemeClr val="bg1"/>
            </a:solidFill>
          </a:endParaRPr>
        </a:p>
      </dgm:t>
    </dgm:pt>
    <dgm:pt modelId="{E9AA7B9E-F22D-4AC5-8BF1-8220FBAC5AD9}">
      <dgm:prSet phldrT="[Text]" custT="1"/>
      <dgm:spPr/>
      <dgm:t>
        <a:bodyPr/>
        <a:lstStyle/>
        <a:p>
          <a:r>
            <a:rPr lang="en-US" altLang="zh-CN" sz="1600" smtClean="0"/>
            <a:t>2</a:t>
          </a:r>
          <a:r>
            <a:rPr lang="en-US" altLang="zh-CN" sz="1600" baseline="-25000" smtClean="0"/>
            <a:t>1</a:t>
          </a:r>
          <a:r>
            <a:rPr lang="en-US" altLang="zh-CN" sz="1600" smtClean="0"/>
            <a:t>, 2</a:t>
          </a:r>
          <a:r>
            <a:rPr lang="en-US" altLang="zh-CN" sz="1600" baseline="-25000" smtClean="0"/>
            <a:t>2</a:t>
          </a:r>
          <a:endParaRPr lang="zh-CN" altLang="en-US" sz="1600" baseline="-25000" dirty="0"/>
        </a:p>
      </dgm:t>
    </dgm:pt>
    <dgm:pt modelId="{ED0387F7-4903-4259-B749-4B02FB30D852}" type="parTrans" cxnId="{0459DFEA-2108-48CA-A572-61C5AD8CC1B5}">
      <dgm:prSet/>
      <dgm:spPr/>
      <dgm:t>
        <a:bodyPr/>
        <a:lstStyle/>
        <a:p>
          <a:endParaRPr lang="zh-CN" altLang="en-US">
            <a:solidFill>
              <a:schemeClr val="bg1"/>
            </a:solidFill>
          </a:endParaRPr>
        </a:p>
      </dgm:t>
    </dgm:pt>
    <dgm:pt modelId="{8F76A0DA-4815-4602-B736-8A11FDC9CFE3}" type="sibTrans" cxnId="{0459DFEA-2108-48CA-A572-61C5AD8CC1B5}">
      <dgm:prSet/>
      <dgm:spPr/>
      <dgm:t>
        <a:bodyPr/>
        <a:lstStyle/>
        <a:p>
          <a:endParaRPr lang="zh-CN" altLang="en-US">
            <a:solidFill>
              <a:schemeClr val="bg1"/>
            </a:solidFill>
          </a:endParaRPr>
        </a:p>
      </dgm:t>
    </dgm:pt>
    <dgm:pt modelId="{0912B1E7-3E3F-4146-AF93-5EF212937613}">
      <dgm:prSet phldrT="[Text]" custT="1"/>
      <dgm:spPr/>
      <dgm:t>
        <a:bodyPr/>
        <a:lstStyle/>
        <a:p>
          <a:r>
            <a:rPr lang="en-US" altLang="zh-CN" sz="1600" smtClean="0"/>
            <a:t>3</a:t>
          </a:r>
          <a:endParaRPr lang="zh-CN" altLang="en-US" sz="1600" dirty="0"/>
        </a:p>
      </dgm:t>
    </dgm:pt>
    <dgm:pt modelId="{EA51A49E-B6B8-40AB-A887-1ED928D033F4}" type="parTrans" cxnId="{2D14F0DB-3915-4AE6-B4BE-F705EDD36AA2}">
      <dgm:prSet/>
      <dgm:spPr/>
      <dgm:t>
        <a:bodyPr/>
        <a:lstStyle/>
        <a:p>
          <a:endParaRPr lang="zh-CN" altLang="en-US">
            <a:solidFill>
              <a:schemeClr val="bg1"/>
            </a:solidFill>
          </a:endParaRPr>
        </a:p>
      </dgm:t>
    </dgm:pt>
    <dgm:pt modelId="{6C87EB0E-E852-4380-947C-836935BC81D5}" type="sibTrans" cxnId="{2D14F0DB-3915-4AE6-B4BE-F705EDD36AA2}">
      <dgm:prSet/>
      <dgm:spPr/>
      <dgm:t>
        <a:bodyPr/>
        <a:lstStyle/>
        <a:p>
          <a:endParaRPr lang="zh-CN" altLang="en-US">
            <a:solidFill>
              <a:schemeClr val="bg1"/>
            </a:solidFill>
          </a:endParaRPr>
        </a:p>
      </dgm:t>
    </dgm:pt>
    <dgm:pt modelId="{85C803AD-42FF-44C2-B62E-D138C0CC87A6}">
      <dgm:prSet phldrT="[Text]" custT="1"/>
      <dgm:spPr/>
      <dgm:t>
        <a:bodyPr/>
        <a:lstStyle/>
        <a:p>
          <a:r>
            <a:rPr lang="en-US" altLang="zh-CN" sz="1600" smtClean="0"/>
            <a:t>…</a:t>
          </a:r>
          <a:endParaRPr lang="zh-CN" altLang="en-US" sz="1600" dirty="0"/>
        </a:p>
      </dgm:t>
    </dgm:pt>
    <dgm:pt modelId="{9C6C9429-BB82-4EA8-BA8B-21FEA666392D}" type="parTrans" cxnId="{AF87E7E3-51FB-4B2E-8231-EA77251B1F5B}">
      <dgm:prSet/>
      <dgm:spPr/>
      <dgm:t>
        <a:bodyPr/>
        <a:lstStyle/>
        <a:p>
          <a:endParaRPr lang="zh-CN" altLang="en-US">
            <a:solidFill>
              <a:schemeClr val="bg1"/>
            </a:solidFill>
          </a:endParaRPr>
        </a:p>
      </dgm:t>
    </dgm:pt>
    <dgm:pt modelId="{1DA8BCEA-F449-4FAA-B0B0-008B10C42F6B}" type="sibTrans" cxnId="{AF87E7E3-51FB-4B2E-8231-EA77251B1F5B}">
      <dgm:prSet/>
      <dgm:spPr/>
      <dgm:t>
        <a:bodyPr/>
        <a:lstStyle/>
        <a:p>
          <a:endParaRPr lang="zh-CN" altLang="en-US">
            <a:solidFill>
              <a:schemeClr val="bg1"/>
            </a:solidFill>
          </a:endParaRPr>
        </a:p>
      </dgm:t>
    </dgm:pt>
    <dgm:pt modelId="{C268FB6D-A23E-4FF0-A1A4-B013A8A31F10}">
      <dgm:prSet phldrT="[Text]" custT="1"/>
      <dgm:spPr/>
      <dgm:t>
        <a:bodyPr/>
        <a:lstStyle/>
        <a:p>
          <a:r>
            <a:rPr lang="en-US" altLang="zh-CN" sz="1600" smtClean="0"/>
            <a:t>m</a:t>
          </a:r>
          <a:endParaRPr lang="zh-CN" altLang="en-US" sz="1600" dirty="0"/>
        </a:p>
      </dgm:t>
    </dgm:pt>
    <dgm:pt modelId="{03AA52CD-2F3A-447A-8E4B-5DE9CDD505A1}" type="parTrans" cxnId="{546E0905-68EB-4D26-BAF8-43AAF63B5359}">
      <dgm:prSet/>
      <dgm:spPr/>
      <dgm:t>
        <a:bodyPr/>
        <a:lstStyle/>
        <a:p>
          <a:endParaRPr lang="zh-CN" altLang="en-US">
            <a:solidFill>
              <a:schemeClr val="bg1"/>
            </a:solidFill>
          </a:endParaRPr>
        </a:p>
      </dgm:t>
    </dgm:pt>
    <dgm:pt modelId="{6D89A24C-FDBE-442C-8726-8734E2D7A445}" type="sibTrans" cxnId="{546E0905-68EB-4D26-BAF8-43AAF63B5359}">
      <dgm:prSet/>
      <dgm:spPr/>
      <dgm:t>
        <a:bodyPr/>
        <a:lstStyle/>
        <a:p>
          <a:endParaRPr lang="zh-CN" altLang="en-US">
            <a:solidFill>
              <a:schemeClr val="bg1"/>
            </a:solidFill>
          </a:endParaRPr>
        </a:p>
      </dgm:t>
    </dgm:pt>
    <dgm:pt modelId="{E5D02287-A28F-4CF3-A93A-2680CBD4CAC4}" type="pres">
      <dgm:prSet presAssocID="{14788407-7867-48CA-831C-37830CB6B249}" presName="Name0" presStyleCnt="0">
        <dgm:presLayoutVars>
          <dgm:dir/>
          <dgm:animLvl val="lvl"/>
          <dgm:resizeHandles val="exact"/>
        </dgm:presLayoutVars>
      </dgm:prSet>
      <dgm:spPr/>
    </dgm:pt>
    <dgm:pt modelId="{22EFCC4F-33DE-4A80-BA18-5CC75EAB647C}" type="pres">
      <dgm:prSet presAssocID="{D60CABAD-0E29-43C6-8938-4DB1B9F1BBFA}" presName="Name8" presStyleCnt="0"/>
      <dgm:spPr/>
    </dgm:pt>
    <dgm:pt modelId="{53FF4E98-787B-4206-A404-CF35352A6C30}" type="pres">
      <dgm:prSet presAssocID="{D60CABAD-0E29-43C6-8938-4DB1B9F1BBFA}" presName="level" presStyleLbl="node1" presStyleIdx="0" presStyleCnt="5">
        <dgm:presLayoutVars>
          <dgm:chMax val="1"/>
          <dgm:bulletEnabled val="1"/>
        </dgm:presLayoutVars>
      </dgm:prSet>
      <dgm:spPr/>
      <dgm:t>
        <a:bodyPr/>
        <a:lstStyle/>
        <a:p>
          <a:endParaRPr lang="zh-CN" altLang="en-US"/>
        </a:p>
      </dgm:t>
    </dgm:pt>
    <dgm:pt modelId="{5539ED87-DFC9-48CF-BA66-3B10FFC0D3DC}" type="pres">
      <dgm:prSet presAssocID="{D60CABAD-0E29-43C6-8938-4DB1B9F1BBFA}" presName="levelTx" presStyleLbl="revTx" presStyleIdx="0" presStyleCnt="0">
        <dgm:presLayoutVars>
          <dgm:chMax val="1"/>
          <dgm:bulletEnabled val="1"/>
        </dgm:presLayoutVars>
      </dgm:prSet>
      <dgm:spPr/>
      <dgm:t>
        <a:bodyPr/>
        <a:lstStyle/>
        <a:p>
          <a:endParaRPr lang="zh-CN" altLang="en-US"/>
        </a:p>
      </dgm:t>
    </dgm:pt>
    <dgm:pt modelId="{FABFB7BE-5DB4-4CCA-A799-85C48F3CF095}" type="pres">
      <dgm:prSet presAssocID="{E9AA7B9E-F22D-4AC5-8BF1-8220FBAC5AD9}" presName="Name8" presStyleCnt="0"/>
      <dgm:spPr/>
    </dgm:pt>
    <dgm:pt modelId="{EF870063-7454-48E7-B4E0-60DA5EED927B}" type="pres">
      <dgm:prSet presAssocID="{E9AA7B9E-F22D-4AC5-8BF1-8220FBAC5AD9}" presName="level" presStyleLbl="node1" presStyleIdx="1" presStyleCnt="5">
        <dgm:presLayoutVars>
          <dgm:chMax val="1"/>
          <dgm:bulletEnabled val="1"/>
        </dgm:presLayoutVars>
      </dgm:prSet>
      <dgm:spPr/>
      <dgm:t>
        <a:bodyPr/>
        <a:lstStyle/>
        <a:p>
          <a:endParaRPr lang="zh-CN" altLang="en-US"/>
        </a:p>
      </dgm:t>
    </dgm:pt>
    <dgm:pt modelId="{379AEAD9-46E3-4AB0-B08E-BC18B757AD6B}" type="pres">
      <dgm:prSet presAssocID="{E9AA7B9E-F22D-4AC5-8BF1-8220FBAC5AD9}" presName="levelTx" presStyleLbl="revTx" presStyleIdx="0" presStyleCnt="0">
        <dgm:presLayoutVars>
          <dgm:chMax val="1"/>
          <dgm:bulletEnabled val="1"/>
        </dgm:presLayoutVars>
      </dgm:prSet>
      <dgm:spPr/>
      <dgm:t>
        <a:bodyPr/>
        <a:lstStyle/>
        <a:p>
          <a:endParaRPr lang="zh-CN" altLang="en-US"/>
        </a:p>
      </dgm:t>
    </dgm:pt>
    <dgm:pt modelId="{C67EDFD8-133C-4C9A-84AA-E3EAC11AFE7A}" type="pres">
      <dgm:prSet presAssocID="{0912B1E7-3E3F-4146-AF93-5EF212937613}" presName="Name8" presStyleCnt="0"/>
      <dgm:spPr/>
    </dgm:pt>
    <dgm:pt modelId="{5E3DD9DB-F0ED-4EA4-BBA3-325A06DFF2CF}" type="pres">
      <dgm:prSet presAssocID="{0912B1E7-3E3F-4146-AF93-5EF212937613}" presName="level" presStyleLbl="node1" presStyleIdx="2" presStyleCnt="5" custLinFactNeighborY="0">
        <dgm:presLayoutVars>
          <dgm:chMax val="1"/>
          <dgm:bulletEnabled val="1"/>
        </dgm:presLayoutVars>
      </dgm:prSet>
      <dgm:spPr/>
      <dgm:t>
        <a:bodyPr/>
        <a:lstStyle/>
        <a:p>
          <a:endParaRPr lang="zh-CN" altLang="en-US"/>
        </a:p>
      </dgm:t>
    </dgm:pt>
    <dgm:pt modelId="{A54ED8D0-2067-4609-BB68-EC56B66FC2EC}" type="pres">
      <dgm:prSet presAssocID="{0912B1E7-3E3F-4146-AF93-5EF212937613}" presName="levelTx" presStyleLbl="revTx" presStyleIdx="0" presStyleCnt="0">
        <dgm:presLayoutVars>
          <dgm:chMax val="1"/>
          <dgm:bulletEnabled val="1"/>
        </dgm:presLayoutVars>
      </dgm:prSet>
      <dgm:spPr/>
      <dgm:t>
        <a:bodyPr/>
        <a:lstStyle/>
        <a:p>
          <a:endParaRPr lang="zh-CN" altLang="en-US"/>
        </a:p>
      </dgm:t>
    </dgm:pt>
    <dgm:pt modelId="{D67AC15F-0A11-4F3A-BE56-FF5E601D3762}" type="pres">
      <dgm:prSet presAssocID="{85C803AD-42FF-44C2-B62E-D138C0CC87A6}" presName="Name8" presStyleCnt="0"/>
      <dgm:spPr/>
    </dgm:pt>
    <dgm:pt modelId="{48127C07-0AD7-45C5-81EE-0AF5D0A39829}" type="pres">
      <dgm:prSet presAssocID="{85C803AD-42FF-44C2-B62E-D138C0CC87A6}" presName="level" presStyleLbl="node1" presStyleIdx="3" presStyleCnt="5">
        <dgm:presLayoutVars>
          <dgm:chMax val="1"/>
          <dgm:bulletEnabled val="1"/>
        </dgm:presLayoutVars>
      </dgm:prSet>
      <dgm:spPr/>
      <dgm:t>
        <a:bodyPr/>
        <a:lstStyle/>
        <a:p>
          <a:endParaRPr lang="zh-CN" altLang="en-US"/>
        </a:p>
      </dgm:t>
    </dgm:pt>
    <dgm:pt modelId="{3577EE71-6ED2-4CAF-A83C-9781AE63226D}" type="pres">
      <dgm:prSet presAssocID="{85C803AD-42FF-44C2-B62E-D138C0CC87A6}" presName="levelTx" presStyleLbl="revTx" presStyleIdx="0" presStyleCnt="0">
        <dgm:presLayoutVars>
          <dgm:chMax val="1"/>
          <dgm:bulletEnabled val="1"/>
        </dgm:presLayoutVars>
      </dgm:prSet>
      <dgm:spPr/>
      <dgm:t>
        <a:bodyPr/>
        <a:lstStyle/>
        <a:p>
          <a:endParaRPr lang="zh-CN" altLang="en-US"/>
        </a:p>
      </dgm:t>
    </dgm:pt>
    <dgm:pt modelId="{AAD55956-686E-4AFE-82FE-3AE6C700678B}" type="pres">
      <dgm:prSet presAssocID="{C268FB6D-A23E-4FF0-A1A4-B013A8A31F10}" presName="Name8" presStyleCnt="0"/>
      <dgm:spPr/>
    </dgm:pt>
    <dgm:pt modelId="{4DFFDEEC-0125-4486-9F10-55A05B1EE772}" type="pres">
      <dgm:prSet presAssocID="{C268FB6D-A23E-4FF0-A1A4-B013A8A31F10}" presName="level" presStyleLbl="node1" presStyleIdx="4" presStyleCnt="5">
        <dgm:presLayoutVars>
          <dgm:chMax val="1"/>
          <dgm:bulletEnabled val="1"/>
        </dgm:presLayoutVars>
      </dgm:prSet>
      <dgm:spPr/>
      <dgm:t>
        <a:bodyPr/>
        <a:lstStyle/>
        <a:p>
          <a:endParaRPr lang="zh-CN" altLang="en-US"/>
        </a:p>
      </dgm:t>
    </dgm:pt>
    <dgm:pt modelId="{FDDD58BC-7E2A-4B66-86FA-ECAE485FFAAC}" type="pres">
      <dgm:prSet presAssocID="{C268FB6D-A23E-4FF0-A1A4-B013A8A31F10}" presName="levelTx" presStyleLbl="revTx" presStyleIdx="0" presStyleCnt="0">
        <dgm:presLayoutVars>
          <dgm:chMax val="1"/>
          <dgm:bulletEnabled val="1"/>
        </dgm:presLayoutVars>
      </dgm:prSet>
      <dgm:spPr/>
      <dgm:t>
        <a:bodyPr/>
        <a:lstStyle/>
        <a:p>
          <a:endParaRPr lang="zh-CN" altLang="en-US"/>
        </a:p>
      </dgm:t>
    </dgm:pt>
  </dgm:ptLst>
  <dgm:cxnLst>
    <dgm:cxn modelId="{AA1AEAB7-F811-476D-A567-1415A6F34476}" type="presOf" srcId="{0912B1E7-3E3F-4146-AF93-5EF212937613}" destId="{A54ED8D0-2067-4609-BB68-EC56B66FC2EC}" srcOrd="1" destOrd="0" presId="urn:microsoft.com/office/officeart/2005/8/layout/pyramid1"/>
    <dgm:cxn modelId="{0CC43169-FEA0-4AA2-A69D-F72BE0B799B4}" type="presOf" srcId="{C268FB6D-A23E-4FF0-A1A4-B013A8A31F10}" destId="{FDDD58BC-7E2A-4B66-86FA-ECAE485FFAAC}" srcOrd="1" destOrd="0" presId="urn:microsoft.com/office/officeart/2005/8/layout/pyramid1"/>
    <dgm:cxn modelId="{413F4774-E48A-48B3-A33C-C823C63C2EB7}" type="presOf" srcId="{D60CABAD-0E29-43C6-8938-4DB1B9F1BBFA}" destId="{53FF4E98-787B-4206-A404-CF35352A6C30}" srcOrd="0" destOrd="0" presId="urn:microsoft.com/office/officeart/2005/8/layout/pyramid1"/>
    <dgm:cxn modelId="{546E0905-68EB-4D26-BAF8-43AAF63B5359}" srcId="{14788407-7867-48CA-831C-37830CB6B249}" destId="{C268FB6D-A23E-4FF0-A1A4-B013A8A31F10}" srcOrd="4" destOrd="0" parTransId="{03AA52CD-2F3A-447A-8E4B-5DE9CDD505A1}" sibTransId="{6D89A24C-FDBE-442C-8726-8734E2D7A445}"/>
    <dgm:cxn modelId="{A8FD88E7-FBD4-4963-AE76-EDAF5AE4BDDD}" srcId="{14788407-7867-48CA-831C-37830CB6B249}" destId="{D60CABAD-0E29-43C6-8938-4DB1B9F1BBFA}" srcOrd="0" destOrd="0" parTransId="{9FA16CA0-C74E-493D-9D67-0BB6FD0D870D}" sibTransId="{19339E39-65FB-44B4-AC0B-159F6C6E336D}"/>
    <dgm:cxn modelId="{5B2011DC-E89A-4183-9892-D5198EC754C2}" type="presOf" srcId="{85C803AD-42FF-44C2-B62E-D138C0CC87A6}" destId="{48127C07-0AD7-45C5-81EE-0AF5D0A39829}" srcOrd="0" destOrd="0" presId="urn:microsoft.com/office/officeart/2005/8/layout/pyramid1"/>
    <dgm:cxn modelId="{2D14F0DB-3915-4AE6-B4BE-F705EDD36AA2}" srcId="{14788407-7867-48CA-831C-37830CB6B249}" destId="{0912B1E7-3E3F-4146-AF93-5EF212937613}" srcOrd="2" destOrd="0" parTransId="{EA51A49E-B6B8-40AB-A887-1ED928D033F4}" sibTransId="{6C87EB0E-E852-4380-947C-836935BC81D5}"/>
    <dgm:cxn modelId="{BDD331E5-1F6F-4B51-927C-18D9C63EAD9A}" type="presOf" srcId="{14788407-7867-48CA-831C-37830CB6B249}" destId="{E5D02287-A28F-4CF3-A93A-2680CBD4CAC4}" srcOrd="0" destOrd="0" presId="urn:microsoft.com/office/officeart/2005/8/layout/pyramid1"/>
    <dgm:cxn modelId="{AF87E7E3-51FB-4B2E-8231-EA77251B1F5B}" srcId="{14788407-7867-48CA-831C-37830CB6B249}" destId="{85C803AD-42FF-44C2-B62E-D138C0CC87A6}" srcOrd="3" destOrd="0" parTransId="{9C6C9429-BB82-4EA8-BA8B-21FEA666392D}" sibTransId="{1DA8BCEA-F449-4FAA-B0B0-008B10C42F6B}"/>
    <dgm:cxn modelId="{0459DFEA-2108-48CA-A572-61C5AD8CC1B5}" srcId="{14788407-7867-48CA-831C-37830CB6B249}" destId="{E9AA7B9E-F22D-4AC5-8BF1-8220FBAC5AD9}" srcOrd="1" destOrd="0" parTransId="{ED0387F7-4903-4259-B749-4B02FB30D852}" sibTransId="{8F76A0DA-4815-4602-B736-8A11FDC9CFE3}"/>
    <dgm:cxn modelId="{65A4B9F9-0B15-4B8A-BB57-F510776A737B}" type="presOf" srcId="{E9AA7B9E-F22D-4AC5-8BF1-8220FBAC5AD9}" destId="{EF870063-7454-48E7-B4E0-60DA5EED927B}" srcOrd="0" destOrd="0" presId="urn:microsoft.com/office/officeart/2005/8/layout/pyramid1"/>
    <dgm:cxn modelId="{78F08957-DE13-4F74-99CF-8B03025941A3}" type="presOf" srcId="{C268FB6D-A23E-4FF0-A1A4-B013A8A31F10}" destId="{4DFFDEEC-0125-4486-9F10-55A05B1EE772}" srcOrd="0" destOrd="0" presId="urn:microsoft.com/office/officeart/2005/8/layout/pyramid1"/>
    <dgm:cxn modelId="{04DC8998-DE93-44C9-974A-2C64FBE2C389}" type="presOf" srcId="{0912B1E7-3E3F-4146-AF93-5EF212937613}" destId="{5E3DD9DB-F0ED-4EA4-BBA3-325A06DFF2CF}" srcOrd="0" destOrd="0" presId="urn:microsoft.com/office/officeart/2005/8/layout/pyramid1"/>
    <dgm:cxn modelId="{0C5AE134-D7FA-4920-8ECF-2CFF0C481E71}" type="presOf" srcId="{D60CABAD-0E29-43C6-8938-4DB1B9F1BBFA}" destId="{5539ED87-DFC9-48CF-BA66-3B10FFC0D3DC}" srcOrd="1" destOrd="0" presId="urn:microsoft.com/office/officeart/2005/8/layout/pyramid1"/>
    <dgm:cxn modelId="{8A98D5BD-EB68-4838-8554-43EF454CF31B}" type="presOf" srcId="{E9AA7B9E-F22D-4AC5-8BF1-8220FBAC5AD9}" destId="{379AEAD9-46E3-4AB0-B08E-BC18B757AD6B}" srcOrd="1" destOrd="0" presId="urn:microsoft.com/office/officeart/2005/8/layout/pyramid1"/>
    <dgm:cxn modelId="{AEFD0582-86AA-4E3F-A65D-F543AD8763A9}" type="presOf" srcId="{85C803AD-42FF-44C2-B62E-D138C0CC87A6}" destId="{3577EE71-6ED2-4CAF-A83C-9781AE63226D}" srcOrd="1" destOrd="0" presId="urn:microsoft.com/office/officeart/2005/8/layout/pyramid1"/>
    <dgm:cxn modelId="{5708A27B-D954-487A-9C64-DD7830D488CE}" type="presParOf" srcId="{E5D02287-A28F-4CF3-A93A-2680CBD4CAC4}" destId="{22EFCC4F-33DE-4A80-BA18-5CC75EAB647C}" srcOrd="0" destOrd="0" presId="urn:microsoft.com/office/officeart/2005/8/layout/pyramid1"/>
    <dgm:cxn modelId="{14304F1E-5977-4157-9FE4-7DADE007031E}" type="presParOf" srcId="{22EFCC4F-33DE-4A80-BA18-5CC75EAB647C}" destId="{53FF4E98-787B-4206-A404-CF35352A6C30}" srcOrd="0" destOrd="0" presId="urn:microsoft.com/office/officeart/2005/8/layout/pyramid1"/>
    <dgm:cxn modelId="{8634639A-A128-40D9-AF0B-CAC23D827080}" type="presParOf" srcId="{22EFCC4F-33DE-4A80-BA18-5CC75EAB647C}" destId="{5539ED87-DFC9-48CF-BA66-3B10FFC0D3DC}" srcOrd="1" destOrd="0" presId="urn:microsoft.com/office/officeart/2005/8/layout/pyramid1"/>
    <dgm:cxn modelId="{702C4F4B-23D6-4D3E-B57D-CCEDBC312C9E}" type="presParOf" srcId="{E5D02287-A28F-4CF3-A93A-2680CBD4CAC4}" destId="{FABFB7BE-5DB4-4CCA-A799-85C48F3CF095}" srcOrd="1" destOrd="0" presId="urn:microsoft.com/office/officeart/2005/8/layout/pyramid1"/>
    <dgm:cxn modelId="{098F34E5-1EF0-45C4-BEFB-3688651700CA}" type="presParOf" srcId="{FABFB7BE-5DB4-4CCA-A799-85C48F3CF095}" destId="{EF870063-7454-48E7-B4E0-60DA5EED927B}" srcOrd="0" destOrd="0" presId="urn:microsoft.com/office/officeart/2005/8/layout/pyramid1"/>
    <dgm:cxn modelId="{0E9D3325-D913-4349-95ED-D76E71A13765}" type="presParOf" srcId="{FABFB7BE-5DB4-4CCA-A799-85C48F3CF095}" destId="{379AEAD9-46E3-4AB0-B08E-BC18B757AD6B}" srcOrd="1" destOrd="0" presId="urn:microsoft.com/office/officeart/2005/8/layout/pyramid1"/>
    <dgm:cxn modelId="{CE078B9F-C1E9-458A-8D4F-0B4E03A28C0C}" type="presParOf" srcId="{E5D02287-A28F-4CF3-A93A-2680CBD4CAC4}" destId="{C67EDFD8-133C-4C9A-84AA-E3EAC11AFE7A}" srcOrd="2" destOrd="0" presId="urn:microsoft.com/office/officeart/2005/8/layout/pyramid1"/>
    <dgm:cxn modelId="{B85AB55F-FFE4-49B5-8C40-092ED6F6ACC3}" type="presParOf" srcId="{C67EDFD8-133C-4C9A-84AA-E3EAC11AFE7A}" destId="{5E3DD9DB-F0ED-4EA4-BBA3-325A06DFF2CF}" srcOrd="0" destOrd="0" presId="urn:microsoft.com/office/officeart/2005/8/layout/pyramid1"/>
    <dgm:cxn modelId="{401E9710-5AA3-4C47-BF56-0B2FC7C812F5}" type="presParOf" srcId="{C67EDFD8-133C-4C9A-84AA-E3EAC11AFE7A}" destId="{A54ED8D0-2067-4609-BB68-EC56B66FC2EC}" srcOrd="1" destOrd="0" presId="urn:microsoft.com/office/officeart/2005/8/layout/pyramid1"/>
    <dgm:cxn modelId="{803F49DE-6880-4DDC-8A80-DA75DA4895F2}" type="presParOf" srcId="{E5D02287-A28F-4CF3-A93A-2680CBD4CAC4}" destId="{D67AC15F-0A11-4F3A-BE56-FF5E601D3762}" srcOrd="3" destOrd="0" presId="urn:microsoft.com/office/officeart/2005/8/layout/pyramid1"/>
    <dgm:cxn modelId="{52563E54-BD59-4C1A-B8CF-0C7F7178D55E}" type="presParOf" srcId="{D67AC15F-0A11-4F3A-BE56-FF5E601D3762}" destId="{48127C07-0AD7-45C5-81EE-0AF5D0A39829}" srcOrd="0" destOrd="0" presId="urn:microsoft.com/office/officeart/2005/8/layout/pyramid1"/>
    <dgm:cxn modelId="{F4500AFE-45CB-442E-AA3C-1D1161FB505B}" type="presParOf" srcId="{D67AC15F-0A11-4F3A-BE56-FF5E601D3762}" destId="{3577EE71-6ED2-4CAF-A83C-9781AE63226D}" srcOrd="1" destOrd="0" presId="urn:microsoft.com/office/officeart/2005/8/layout/pyramid1"/>
    <dgm:cxn modelId="{2FA8CDF2-E33E-42B8-A8B9-6462C4BBD15B}" type="presParOf" srcId="{E5D02287-A28F-4CF3-A93A-2680CBD4CAC4}" destId="{AAD55956-686E-4AFE-82FE-3AE6C700678B}" srcOrd="4" destOrd="0" presId="urn:microsoft.com/office/officeart/2005/8/layout/pyramid1"/>
    <dgm:cxn modelId="{9C63CD91-57FB-4534-88DF-672720303CD8}" type="presParOf" srcId="{AAD55956-686E-4AFE-82FE-3AE6C700678B}" destId="{4DFFDEEC-0125-4486-9F10-55A05B1EE772}" srcOrd="0" destOrd="0" presId="urn:microsoft.com/office/officeart/2005/8/layout/pyramid1"/>
    <dgm:cxn modelId="{F528316E-321C-4C3D-B617-F53D105FD07E}" type="presParOf" srcId="{AAD55956-686E-4AFE-82FE-3AE6C700678B}" destId="{FDDD58BC-7E2A-4B66-86FA-ECAE485FFAA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4788407-7867-48CA-831C-37830CB6B249}" type="doc">
      <dgm:prSet loTypeId="urn:microsoft.com/office/officeart/2005/8/layout/pyramid1" loCatId="pyramid" qsTypeId="urn:microsoft.com/office/officeart/2005/8/quickstyle/simple1#7" qsCatId="simple" csTypeId="urn:microsoft.com/office/officeart/2005/8/colors/accent1_3" csCatId="accent1" phldr="1"/>
      <dgm:spPr/>
    </dgm:pt>
    <dgm:pt modelId="{D60CABAD-0E29-43C6-8938-4DB1B9F1BBFA}">
      <dgm:prSet phldrT="[Text]" custT="1"/>
      <dgm:spPr/>
      <dgm:t>
        <a:bodyPr/>
        <a:lstStyle/>
        <a:p>
          <a:r>
            <a:rPr lang="en-US" altLang="zh-CN" sz="1600" smtClean="0"/>
            <a:t>1</a:t>
          </a:r>
          <a:endParaRPr lang="zh-CN" altLang="en-US" sz="1600" dirty="0"/>
        </a:p>
      </dgm:t>
    </dgm:pt>
    <dgm:pt modelId="{9FA16CA0-C74E-493D-9D67-0BB6FD0D870D}" type="parTrans" cxnId="{A8FD88E7-FBD4-4963-AE76-EDAF5AE4BDDD}">
      <dgm:prSet/>
      <dgm:spPr/>
      <dgm:t>
        <a:bodyPr/>
        <a:lstStyle/>
        <a:p>
          <a:endParaRPr lang="zh-CN" altLang="en-US">
            <a:solidFill>
              <a:schemeClr val="bg1"/>
            </a:solidFill>
          </a:endParaRPr>
        </a:p>
      </dgm:t>
    </dgm:pt>
    <dgm:pt modelId="{19339E39-65FB-44B4-AC0B-159F6C6E336D}" type="sibTrans" cxnId="{A8FD88E7-FBD4-4963-AE76-EDAF5AE4BDDD}">
      <dgm:prSet/>
      <dgm:spPr/>
      <dgm:t>
        <a:bodyPr/>
        <a:lstStyle/>
        <a:p>
          <a:endParaRPr lang="zh-CN" altLang="en-US">
            <a:solidFill>
              <a:schemeClr val="bg1"/>
            </a:solidFill>
          </a:endParaRPr>
        </a:p>
      </dgm:t>
    </dgm:pt>
    <dgm:pt modelId="{E9AA7B9E-F22D-4AC5-8BF1-8220FBAC5AD9}">
      <dgm:prSet phldrT="[Text]" custT="1"/>
      <dgm:spPr/>
      <dgm:t>
        <a:bodyPr/>
        <a:lstStyle/>
        <a:p>
          <a:r>
            <a:rPr lang="en-US" altLang="zh-CN" sz="1600" smtClean="0"/>
            <a:t>2</a:t>
          </a:r>
          <a:r>
            <a:rPr lang="en-US" altLang="zh-CN" sz="1600" baseline="-25000" smtClean="0"/>
            <a:t>1</a:t>
          </a:r>
          <a:r>
            <a:rPr lang="en-US" altLang="zh-CN" sz="1600" smtClean="0"/>
            <a:t>, 2</a:t>
          </a:r>
          <a:r>
            <a:rPr lang="en-US" altLang="zh-CN" sz="1600" baseline="-25000" smtClean="0"/>
            <a:t>2</a:t>
          </a:r>
          <a:endParaRPr lang="zh-CN" altLang="en-US" sz="1600" baseline="-25000" dirty="0"/>
        </a:p>
      </dgm:t>
    </dgm:pt>
    <dgm:pt modelId="{ED0387F7-4903-4259-B749-4B02FB30D852}" type="parTrans" cxnId="{0459DFEA-2108-48CA-A572-61C5AD8CC1B5}">
      <dgm:prSet/>
      <dgm:spPr/>
      <dgm:t>
        <a:bodyPr/>
        <a:lstStyle/>
        <a:p>
          <a:endParaRPr lang="zh-CN" altLang="en-US">
            <a:solidFill>
              <a:schemeClr val="bg1"/>
            </a:solidFill>
          </a:endParaRPr>
        </a:p>
      </dgm:t>
    </dgm:pt>
    <dgm:pt modelId="{8F76A0DA-4815-4602-B736-8A11FDC9CFE3}" type="sibTrans" cxnId="{0459DFEA-2108-48CA-A572-61C5AD8CC1B5}">
      <dgm:prSet/>
      <dgm:spPr/>
      <dgm:t>
        <a:bodyPr/>
        <a:lstStyle/>
        <a:p>
          <a:endParaRPr lang="zh-CN" altLang="en-US">
            <a:solidFill>
              <a:schemeClr val="bg1"/>
            </a:solidFill>
          </a:endParaRPr>
        </a:p>
      </dgm:t>
    </dgm:pt>
    <dgm:pt modelId="{0912B1E7-3E3F-4146-AF93-5EF212937613}">
      <dgm:prSet phldrT="[Text]" custT="1"/>
      <dgm:spPr/>
      <dgm:t>
        <a:bodyPr/>
        <a:lstStyle/>
        <a:p>
          <a:r>
            <a:rPr lang="en-US" altLang="zh-CN" sz="1600" smtClean="0"/>
            <a:t>3</a:t>
          </a:r>
          <a:endParaRPr lang="zh-CN" altLang="en-US" sz="1600" dirty="0"/>
        </a:p>
      </dgm:t>
    </dgm:pt>
    <dgm:pt modelId="{EA51A49E-B6B8-40AB-A887-1ED928D033F4}" type="parTrans" cxnId="{2D14F0DB-3915-4AE6-B4BE-F705EDD36AA2}">
      <dgm:prSet/>
      <dgm:spPr/>
      <dgm:t>
        <a:bodyPr/>
        <a:lstStyle/>
        <a:p>
          <a:endParaRPr lang="zh-CN" altLang="en-US">
            <a:solidFill>
              <a:schemeClr val="bg1"/>
            </a:solidFill>
          </a:endParaRPr>
        </a:p>
      </dgm:t>
    </dgm:pt>
    <dgm:pt modelId="{6C87EB0E-E852-4380-947C-836935BC81D5}" type="sibTrans" cxnId="{2D14F0DB-3915-4AE6-B4BE-F705EDD36AA2}">
      <dgm:prSet/>
      <dgm:spPr/>
      <dgm:t>
        <a:bodyPr/>
        <a:lstStyle/>
        <a:p>
          <a:endParaRPr lang="zh-CN" altLang="en-US">
            <a:solidFill>
              <a:schemeClr val="bg1"/>
            </a:solidFill>
          </a:endParaRPr>
        </a:p>
      </dgm:t>
    </dgm:pt>
    <dgm:pt modelId="{85C803AD-42FF-44C2-B62E-D138C0CC87A6}">
      <dgm:prSet phldrT="[Text]" custT="1"/>
      <dgm:spPr/>
      <dgm:t>
        <a:bodyPr/>
        <a:lstStyle/>
        <a:p>
          <a:r>
            <a:rPr lang="en-US" altLang="zh-CN" sz="1600" smtClean="0"/>
            <a:t>…</a:t>
          </a:r>
          <a:endParaRPr lang="zh-CN" altLang="en-US" sz="1600" dirty="0"/>
        </a:p>
      </dgm:t>
    </dgm:pt>
    <dgm:pt modelId="{9C6C9429-BB82-4EA8-BA8B-21FEA666392D}" type="parTrans" cxnId="{AF87E7E3-51FB-4B2E-8231-EA77251B1F5B}">
      <dgm:prSet/>
      <dgm:spPr/>
      <dgm:t>
        <a:bodyPr/>
        <a:lstStyle/>
        <a:p>
          <a:endParaRPr lang="zh-CN" altLang="en-US">
            <a:solidFill>
              <a:schemeClr val="bg1"/>
            </a:solidFill>
          </a:endParaRPr>
        </a:p>
      </dgm:t>
    </dgm:pt>
    <dgm:pt modelId="{1DA8BCEA-F449-4FAA-B0B0-008B10C42F6B}" type="sibTrans" cxnId="{AF87E7E3-51FB-4B2E-8231-EA77251B1F5B}">
      <dgm:prSet/>
      <dgm:spPr/>
      <dgm:t>
        <a:bodyPr/>
        <a:lstStyle/>
        <a:p>
          <a:endParaRPr lang="zh-CN" altLang="en-US">
            <a:solidFill>
              <a:schemeClr val="bg1"/>
            </a:solidFill>
          </a:endParaRPr>
        </a:p>
      </dgm:t>
    </dgm:pt>
    <dgm:pt modelId="{C268FB6D-A23E-4FF0-A1A4-B013A8A31F10}">
      <dgm:prSet phldrT="[Text]" custT="1"/>
      <dgm:spPr/>
      <dgm:t>
        <a:bodyPr/>
        <a:lstStyle/>
        <a:p>
          <a:r>
            <a:rPr lang="en-US" altLang="zh-CN" sz="1600" smtClean="0"/>
            <a:t>m</a:t>
          </a:r>
          <a:endParaRPr lang="zh-CN" altLang="en-US" sz="1600" dirty="0"/>
        </a:p>
      </dgm:t>
    </dgm:pt>
    <dgm:pt modelId="{03AA52CD-2F3A-447A-8E4B-5DE9CDD505A1}" type="parTrans" cxnId="{546E0905-68EB-4D26-BAF8-43AAF63B5359}">
      <dgm:prSet/>
      <dgm:spPr/>
      <dgm:t>
        <a:bodyPr/>
        <a:lstStyle/>
        <a:p>
          <a:endParaRPr lang="zh-CN" altLang="en-US">
            <a:solidFill>
              <a:schemeClr val="bg1"/>
            </a:solidFill>
          </a:endParaRPr>
        </a:p>
      </dgm:t>
    </dgm:pt>
    <dgm:pt modelId="{6D89A24C-FDBE-442C-8726-8734E2D7A445}" type="sibTrans" cxnId="{546E0905-68EB-4D26-BAF8-43AAF63B5359}">
      <dgm:prSet/>
      <dgm:spPr/>
      <dgm:t>
        <a:bodyPr/>
        <a:lstStyle/>
        <a:p>
          <a:endParaRPr lang="zh-CN" altLang="en-US">
            <a:solidFill>
              <a:schemeClr val="bg1"/>
            </a:solidFill>
          </a:endParaRPr>
        </a:p>
      </dgm:t>
    </dgm:pt>
    <dgm:pt modelId="{E5D02287-A28F-4CF3-A93A-2680CBD4CAC4}" type="pres">
      <dgm:prSet presAssocID="{14788407-7867-48CA-831C-37830CB6B249}" presName="Name0" presStyleCnt="0">
        <dgm:presLayoutVars>
          <dgm:dir/>
          <dgm:animLvl val="lvl"/>
          <dgm:resizeHandles val="exact"/>
        </dgm:presLayoutVars>
      </dgm:prSet>
      <dgm:spPr/>
    </dgm:pt>
    <dgm:pt modelId="{22EFCC4F-33DE-4A80-BA18-5CC75EAB647C}" type="pres">
      <dgm:prSet presAssocID="{D60CABAD-0E29-43C6-8938-4DB1B9F1BBFA}" presName="Name8" presStyleCnt="0"/>
      <dgm:spPr/>
    </dgm:pt>
    <dgm:pt modelId="{53FF4E98-787B-4206-A404-CF35352A6C30}" type="pres">
      <dgm:prSet presAssocID="{D60CABAD-0E29-43C6-8938-4DB1B9F1BBFA}" presName="level" presStyleLbl="node1" presStyleIdx="0" presStyleCnt="5">
        <dgm:presLayoutVars>
          <dgm:chMax val="1"/>
          <dgm:bulletEnabled val="1"/>
        </dgm:presLayoutVars>
      </dgm:prSet>
      <dgm:spPr/>
      <dgm:t>
        <a:bodyPr/>
        <a:lstStyle/>
        <a:p>
          <a:endParaRPr lang="zh-CN" altLang="en-US"/>
        </a:p>
      </dgm:t>
    </dgm:pt>
    <dgm:pt modelId="{5539ED87-DFC9-48CF-BA66-3B10FFC0D3DC}" type="pres">
      <dgm:prSet presAssocID="{D60CABAD-0E29-43C6-8938-4DB1B9F1BBFA}" presName="levelTx" presStyleLbl="revTx" presStyleIdx="0" presStyleCnt="0">
        <dgm:presLayoutVars>
          <dgm:chMax val="1"/>
          <dgm:bulletEnabled val="1"/>
        </dgm:presLayoutVars>
      </dgm:prSet>
      <dgm:spPr/>
      <dgm:t>
        <a:bodyPr/>
        <a:lstStyle/>
        <a:p>
          <a:endParaRPr lang="zh-CN" altLang="en-US"/>
        </a:p>
      </dgm:t>
    </dgm:pt>
    <dgm:pt modelId="{FABFB7BE-5DB4-4CCA-A799-85C48F3CF095}" type="pres">
      <dgm:prSet presAssocID="{E9AA7B9E-F22D-4AC5-8BF1-8220FBAC5AD9}" presName="Name8" presStyleCnt="0"/>
      <dgm:spPr/>
    </dgm:pt>
    <dgm:pt modelId="{EF870063-7454-48E7-B4E0-60DA5EED927B}" type="pres">
      <dgm:prSet presAssocID="{E9AA7B9E-F22D-4AC5-8BF1-8220FBAC5AD9}" presName="level" presStyleLbl="node1" presStyleIdx="1" presStyleCnt="5">
        <dgm:presLayoutVars>
          <dgm:chMax val="1"/>
          <dgm:bulletEnabled val="1"/>
        </dgm:presLayoutVars>
      </dgm:prSet>
      <dgm:spPr/>
      <dgm:t>
        <a:bodyPr/>
        <a:lstStyle/>
        <a:p>
          <a:endParaRPr lang="zh-CN" altLang="en-US"/>
        </a:p>
      </dgm:t>
    </dgm:pt>
    <dgm:pt modelId="{379AEAD9-46E3-4AB0-B08E-BC18B757AD6B}" type="pres">
      <dgm:prSet presAssocID="{E9AA7B9E-F22D-4AC5-8BF1-8220FBAC5AD9}" presName="levelTx" presStyleLbl="revTx" presStyleIdx="0" presStyleCnt="0">
        <dgm:presLayoutVars>
          <dgm:chMax val="1"/>
          <dgm:bulletEnabled val="1"/>
        </dgm:presLayoutVars>
      </dgm:prSet>
      <dgm:spPr/>
      <dgm:t>
        <a:bodyPr/>
        <a:lstStyle/>
        <a:p>
          <a:endParaRPr lang="zh-CN" altLang="en-US"/>
        </a:p>
      </dgm:t>
    </dgm:pt>
    <dgm:pt modelId="{C67EDFD8-133C-4C9A-84AA-E3EAC11AFE7A}" type="pres">
      <dgm:prSet presAssocID="{0912B1E7-3E3F-4146-AF93-5EF212937613}" presName="Name8" presStyleCnt="0"/>
      <dgm:spPr/>
    </dgm:pt>
    <dgm:pt modelId="{5E3DD9DB-F0ED-4EA4-BBA3-325A06DFF2CF}" type="pres">
      <dgm:prSet presAssocID="{0912B1E7-3E3F-4146-AF93-5EF212937613}" presName="level" presStyleLbl="node1" presStyleIdx="2" presStyleCnt="5" custLinFactNeighborY="0">
        <dgm:presLayoutVars>
          <dgm:chMax val="1"/>
          <dgm:bulletEnabled val="1"/>
        </dgm:presLayoutVars>
      </dgm:prSet>
      <dgm:spPr/>
      <dgm:t>
        <a:bodyPr/>
        <a:lstStyle/>
        <a:p>
          <a:endParaRPr lang="zh-CN" altLang="en-US"/>
        </a:p>
      </dgm:t>
    </dgm:pt>
    <dgm:pt modelId="{A54ED8D0-2067-4609-BB68-EC56B66FC2EC}" type="pres">
      <dgm:prSet presAssocID="{0912B1E7-3E3F-4146-AF93-5EF212937613}" presName="levelTx" presStyleLbl="revTx" presStyleIdx="0" presStyleCnt="0">
        <dgm:presLayoutVars>
          <dgm:chMax val="1"/>
          <dgm:bulletEnabled val="1"/>
        </dgm:presLayoutVars>
      </dgm:prSet>
      <dgm:spPr/>
      <dgm:t>
        <a:bodyPr/>
        <a:lstStyle/>
        <a:p>
          <a:endParaRPr lang="zh-CN" altLang="en-US"/>
        </a:p>
      </dgm:t>
    </dgm:pt>
    <dgm:pt modelId="{D67AC15F-0A11-4F3A-BE56-FF5E601D3762}" type="pres">
      <dgm:prSet presAssocID="{85C803AD-42FF-44C2-B62E-D138C0CC87A6}" presName="Name8" presStyleCnt="0"/>
      <dgm:spPr/>
    </dgm:pt>
    <dgm:pt modelId="{48127C07-0AD7-45C5-81EE-0AF5D0A39829}" type="pres">
      <dgm:prSet presAssocID="{85C803AD-42FF-44C2-B62E-D138C0CC87A6}" presName="level" presStyleLbl="node1" presStyleIdx="3" presStyleCnt="5">
        <dgm:presLayoutVars>
          <dgm:chMax val="1"/>
          <dgm:bulletEnabled val="1"/>
        </dgm:presLayoutVars>
      </dgm:prSet>
      <dgm:spPr/>
      <dgm:t>
        <a:bodyPr/>
        <a:lstStyle/>
        <a:p>
          <a:endParaRPr lang="zh-CN" altLang="en-US"/>
        </a:p>
      </dgm:t>
    </dgm:pt>
    <dgm:pt modelId="{3577EE71-6ED2-4CAF-A83C-9781AE63226D}" type="pres">
      <dgm:prSet presAssocID="{85C803AD-42FF-44C2-B62E-D138C0CC87A6}" presName="levelTx" presStyleLbl="revTx" presStyleIdx="0" presStyleCnt="0">
        <dgm:presLayoutVars>
          <dgm:chMax val="1"/>
          <dgm:bulletEnabled val="1"/>
        </dgm:presLayoutVars>
      </dgm:prSet>
      <dgm:spPr/>
      <dgm:t>
        <a:bodyPr/>
        <a:lstStyle/>
        <a:p>
          <a:endParaRPr lang="zh-CN" altLang="en-US"/>
        </a:p>
      </dgm:t>
    </dgm:pt>
    <dgm:pt modelId="{AAD55956-686E-4AFE-82FE-3AE6C700678B}" type="pres">
      <dgm:prSet presAssocID="{C268FB6D-A23E-4FF0-A1A4-B013A8A31F10}" presName="Name8" presStyleCnt="0"/>
      <dgm:spPr/>
    </dgm:pt>
    <dgm:pt modelId="{4DFFDEEC-0125-4486-9F10-55A05B1EE772}" type="pres">
      <dgm:prSet presAssocID="{C268FB6D-A23E-4FF0-A1A4-B013A8A31F10}" presName="level" presStyleLbl="node1" presStyleIdx="4" presStyleCnt="5">
        <dgm:presLayoutVars>
          <dgm:chMax val="1"/>
          <dgm:bulletEnabled val="1"/>
        </dgm:presLayoutVars>
      </dgm:prSet>
      <dgm:spPr/>
      <dgm:t>
        <a:bodyPr/>
        <a:lstStyle/>
        <a:p>
          <a:endParaRPr lang="zh-CN" altLang="en-US"/>
        </a:p>
      </dgm:t>
    </dgm:pt>
    <dgm:pt modelId="{FDDD58BC-7E2A-4B66-86FA-ECAE485FFAAC}" type="pres">
      <dgm:prSet presAssocID="{C268FB6D-A23E-4FF0-A1A4-B013A8A31F10}" presName="levelTx" presStyleLbl="revTx" presStyleIdx="0" presStyleCnt="0">
        <dgm:presLayoutVars>
          <dgm:chMax val="1"/>
          <dgm:bulletEnabled val="1"/>
        </dgm:presLayoutVars>
      </dgm:prSet>
      <dgm:spPr/>
      <dgm:t>
        <a:bodyPr/>
        <a:lstStyle/>
        <a:p>
          <a:endParaRPr lang="zh-CN" altLang="en-US"/>
        </a:p>
      </dgm:t>
    </dgm:pt>
  </dgm:ptLst>
  <dgm:cxnLst>
    <dgm:cxn modelId="{8DDE85FE-EC58-4410-BC58-59DFF9A3B81D}" type="presOf" srcId="{85C803AD-42FF-44C2-B62E-D138C0CC87A6}" destId="{48127C07-0AD7-45C5-81EE-0AF5D0A39829}" srcOrd="0" destOrd="0" presId="urn:microsoft.com/office/officeart/2005/8/layout/pyramid1"/>
    <dgm:cxn modelId="{41374410-09F7-4815-8804-0F779914156E}" type="presOf" srcId="{D60CABAD-0E29-43C6-8938-4DB1B9F1BBFA}" destId="{5539ED87-DFC9-48CF-BA66-3B10FFC0D3DC}" srcOrd="1" destOrd="0" presId="urn:microsoft.com/office/officeart/2005/8/layout/pyramid1"/>
    <dgm:cxn modelId="{58D08468-1A8D-482E-A9DD-0CEE610D1685}" type="presOf" srcId="{E9AA7B9E-F22D-4AC5-8BF1-8220FBAC5AD9}" destId="{379AEAD9-46E3-4AB0-B08E-BC18B757AD6B}" srcOrd="1" destOrd="0" presId="urn:microsoft.com/office/officeart/2005/8/layout/pyramid1"/>
    <dgm:cxn modelId="{3F8D5A58-8BD3-4312-9D38-9938E6971E13}" type="presOf" srcId="{14788407-7867-48CA-831C-37830CB6B249}" destId="{E5D02287-A28F-4CF3-A93A-2680CBD4CAC4}" srcOrd="0" destOrd="0" presId="urn:microsoft.com/office/officeart/2005/8/layout/pyramid1"/>
    <dgm:cxn modelId="{546E0905-68EB-4D26-BAF8-43AAF63B5359}" srcId="{14788407-7867-48CA-831C-37830CB6B249}" destId="{C268FB6D-A23E-4FF0-A1A4-B013A8A31F10}" srcOrd="4" destOrd="0" parTransId="{03AA52CD-2F3A-447A-8E4B-5DE9CDD505A1}" sibTransId="{6D89A24C-FDBE-442C-8726-8734E2D7A445}"/>
    <dgm:cxn modelId="{A8FD88E7-FBD4-4963-AE76-EDAF5AE4BDDD}" srcId="{14788407-7867-48CA-831C-37830CB6B249}" destId="{D60CABAD-0E29-43C6-8938-4DB1B9F1BBFA}" srcOrd="0" destOrd="0" parTransId="{9FA16CA0-C74E-493D-9D67-0BB6FD0D870D}" sibTransId="{19339E39-65FB-44B4-AC0B-159F6C6E336D}"/>
    <dgm:cxn modelId="{2D14F0DB-3915-4AE6-B4BE-F705EDD36AA2}" srcId="{14788407-7867-48CA-831C-37830CB6B249}" destId="{0912B1E7-3E3F-4146-AF93-5EF212937613}" srcOrd="2" destOrd="0" parTransId="{EA51A49E-B6B8-40AB-A887-1ED928D033F4}" sibTransId="{6C87EB0E-E852-4380-947C-836935BC81D5}"/>
    <dgm:cxn modelId="{974C3E3A-F63C-4323-9495-02457648C628}" type="presOf" srcId="{E9AA7B9E-F22D-4AC5-8BF1-8220FBAC5AD9}" destId="{EF870063-7454-48E7-B4E0-60DA5EED927B}" srcOrd="0" destOrd="0" presId="urn:microsoft.com/office/officeart/2005/8/layout/pyramid1"/>
    <dgm:cxn modelId="{AF87E7E3-51FB-4B2E-8231-EA77251B1F5B}" srcId="{14788407-7867-48CA-831C-37830CB6B249}" destId="{85C803AD-42FF-44C2-B62E-D138C0CC87A6}" srcOrd="3" destOrd="0" parTransId="{9C6C9429-BB82-4EA8-BA8B-21FEA666392D}" sibTransId="{1DA8BCEA-F449-4FAA-B0B0-008B10C42F6B}"/>
    <dgm:cxn modelId="{4CD93600-C157-4D50-8148-8C1098FAABC9}" type="presOf" srcId="{C268FB6D-A23E-4FF0-A1A4-B013A8A31F10}" destId="{FDDD58BC-7E2A-4B66-86FA-ECAE485FFAAC}" srcOrd="1" destOrd="0" presId="urn:microsoft.com/office/officeart/2005/8/layout/pyramid1"/>
    <dgm:cxn modelId="{0459DFEA-2108-48CA-A572-61C5AD8CC1B5}" srcId="{14788407-7867-48CA-831C-37830CB6B249}" destId="{E9AA7B9E-F22D-4AC5-8BF1-8220FBAC5AD9}" srcOrd="1" destOrd="0" parTransId="{ED0387F7-4903-4259-B749-4B02FB30D852}" sibTransId="{8F76A0DA-4815-4602-B736-8A11FDC9CFE3}"/>
    <dgm:cxn modelId="{6BCDB7D6-442F-4EE8-84F7-E02B350DC686}" type="presOf" srcId="{D60CABAD-0E29-43C6-8938-4DB1B9F1BBFA}" destId="{53FF4E98-787B-4206-A404-CF35352A6C30}" srcOrd="0" destOrd="0" presId="urn:microsoft.com/office/officeart/2005/8/layout/pyramid1"/>
    <dgm:cxn modelId="{CC133B70-6BD5-457B-A539-752042A3AA96}" type="presOf" srcId="{85C803AD-42FF-44C2-B62E-D138C0CC87A6}" destId="{3577EE71-6ED2-4CAF-A83C-9781AE63226D}" srcOrd="1" destOrd="0" presId="urn:microsoft.com/office/officeart/2005/8/layout/pyramid1"/>
    <dgm:cxn modelId="{AFA57CC8-44CB-49C2-87A0-5569A648F58F}" type="presOf" srcId="{C268FB6D-A23E-4FF0-A1A4-B013A8A31F10}" destId="{4DFFDEEC-0125-4486-9F10-55A05B1EE772}" srcOrd="0" destOrd="0" presId="urn:microsoft.com/office/officeart/2005/8/layout/pyramid1"/>
    <dgm:cxn modelId="{EB0BFE62-1948-43ED-9A62-D0391800631B}" type="presOf" srcId="{0912B1E7-3E3F-4146-AF93-5EF212937613}" destId="{A54ED8D0-2067-4609-BB68-EC56B66FC2EC}" srcOrd="1" destOrd="0" presId="urn:microsoft.com/office/officeart/2005/8/layout/pyramid1"/>
    <dgm:cxn modelId="{A844FD1D-86B2-455D-AB15-C8AA0BE01D53}" type="presOf" srcId="{0912B1E7-3E3F-4146-AF93-5EF212937613}" destId="{5E3DD9DB-F0ED-4EA4-BBA3-325A06DFF2CF}" srcOrd="0" destOrd="0" presId="urn:microsoft.com/office/officeart/2005/8/layout/pyramid1"/>
    <dgm:cxn modelId="{9F0311EE-E2D3-4721-8B49-4377F71E9A29}" type="presParOf" srcId="{E5D02287-A28F-4CF3-A93A-2680CBD4CAC4}" destId="{22EFCC4F-33DE-4A80-BA18-5CC75EAB647C}" srcOrd="0" destOrd="0" presId="urn:microsoft.com/office/officeart/2005/8/layout/pyramid1"/>
    <dgm:cxn modelId="{AADE2950-0A7B-4963-B42D-FBADBCF4111C}" type="presParOf" srcId="{22EFCC4F-33DE-4A80-BA18-5CC75EAB647C}" destId="{53FF4E98-787B-4206-A404-CF35352A6C30}" srcOrd="0" destOrd="0" presId="urn:microsoft.com/office/officeart/2005/8/layout/pyramid1"/>
    <dgm:cxn modelId="{D28B7F97-93D8-4902-AC0F-4779ECDB7D1A}" type="presParOf" srcId="{22EFCC4F-33DE-4A80-BA18-5CC75EAB647C}" destId="{5539ED87-DFC9-48CF-BA66-3B10FFC0D3DC}" srcOrd="1" destOrd="0" presId="urn:microsoft.com/office/officeart/2005/8/layout/pyramid1"/>
    <dgm:cxn modelId="{E2AF475E-1F6C-4704-A6CA-2C340658D266}" type="presParOf" srcId="{E5D02287-A28F-4CF3-A93A-2680CBD4CAC4}" destId="{FABFB7BE-5DB4-4CCA-A799-85C48F3CF095}" srcOrd="1" destOrd="0" presId="urn:microsoft.com/office/officeart/2005/8/layout/pyramid1"/>
    <dgm:cxn modelId="{1CAA43F0-A9ED-4802-912F-E1B64D09F696}" type="presParOf" srcId="{FABFB7BE-5DB4-4CCA-A799-85C48F3CF095}" destId="{EF870063-7454-48E7-B4E0-60DA5EED927B}" srcOrd="0" destOrd="0" presId="urn:microsoft.com/office/officeart/2005/8/layout/pyramid1"/>
    <dgm:cxn modelId="{C5150196-1874-4426-90CB-614A259F1AA2}" type="presParOf" srcId="{FABFB7BE-5DB4-4CCA-A799-85C48F3CF095}" destId="{379AEAD9-46E3-4AB0-B08E-BC18B757AD6B}" srcOrd="1" destOrd="0" presId="urn:microsoft.com/office/officeart/2005/8/layout/pyramid1"/>
    <dgm:cxn modelId="{CDDFB4DA-4597-46B4-8FCF-9F53CBE09639}" type="presParOf" srcId="{E5D02287-A28F-4CF3-A93A-2680CBD4CAC4}" destId="{C67EDFD8-133C-4C9A-84AA-E3EAC11AFE7A}" srcOrd="2" destOrd="0" presId="urn:microsoft.com/office/officeart/2005/8/layout/pyramid1"/>
    <dgm:cxn modelId="{8163F931-F70C-4738-A975-99EFF6BFCF22}" type="presParOf" srcId="{C67EDFD8-133C-4C9A-84AA-E3EAC11AFE7A}" destId="{5E3DD9DB-F0ED-4EA4-BBA3-325A06DFF2CF}" srcOrd="0" destOrd="0" presId="urn:microsoft.com/office/officeart/2005/8/layout/pyramid1"/>
    <dgm:cxn modelId="{F0EFD75E-0BCC-4483-8374-E271A4447483}" type="presParOf" srcId="{C67EDFD8-133C-4C9A-84AA-E3EAC11AFE7A}" destId="{A54ED8D0-2067-4609-BB68-EC56B66FC2EC}" srcOrd="1" destOrd="0" presId="urn:microsoft.com/office/officeart/2005/8/layout/pyramid1"/>
    <dgm:cxn modelId="{8DB337A0-F7AD-4681-A604-22C6F836ED64}" type="presParOf" srcId="{E5D02287-A28F-4CF3-A93A-2680CBD4CAC4}" destId="{D67AC15F-0A11-4F3A-BE56-FF5E601D3762}" srcOrd="3" destOrd="0" presId="urn:microsoft.com/office/officeart/2005/8/layout/pyramid1"/>
    <dgm:cxn modelId="{CCB26913-3A42-4AB7-9735-3DB493F1D6E0}" type="presParOf" srcId="{D67AC15F-0A11-4F3A-BE56-FF5E601D3762}" destId="{48127C07-0AD7-45C5-81EE-0AF5D0A39829}" srcOrd="0" destOrd="0" presId="urn:microsoft.com/office/officeart/2005/8/layout/pyramid1"/>
    <dgm:cxn modelId="{21B35C7E-52A6-45C5-92C1-639B76099367}" type="presParOf" srcId="{D67AC15F-0A11-4F3A-BE56-FF5E601D3762}" destId="{3577EE71-6ED2-4CAF-A83C-9781AE63226D}" srcOrd="1" destOrd="0" presId="urn:microsoft.com/office/officeart/2005/8/layout/pyramid1"/>
    <dgm:cxn modelId="{4DC10F8E-72C3-4DF7-9F90-3268D9EEF696}" type="presParOf" srcId="{E5D02287-A28F-4CF3-A93A-2680CBD4CAC4}" destId="{AAD55956-686E-4AFE-82FE-3AE6C700678B}" srcOrd="4" destOrd="0" presId="urn:microsoft.com/office/officeart/2005/8/layout/pyramid1"/>
    <dgm:cxn modelId="{E712A7B6-76D3-45CC-98BE-1BA2FDA14E82}" type="presParOf" srcId="{AAD55956-686E-4AFE-82FE-3AE6C700678B}" destId="{4DFFDEEC-0125-4486-9F10-55A05B1EE772}" srcOrd="0" destOrd="0" presId="urn:microsoft.com/office/officeart/2005/8/layout/pyramid1"/>
    <dgm:cxn modelId="{E5DF0BC8-8272-4BB2-9D61-C175B9B02718}" type="presParOf" srcId="{AAD55956-686E-4AFE-82FE-3AE6C700678B}" destId="{FDDD58BC-7E2A-4B66-86FA-ECAE485FFAA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4788407-7867-48CA-831C-37830CB6B249}" type="doc">
      <dgm:prSet loTypeId="urn:microsoft.com/office/officeart/2005/8/layout/pyramid1" loCatId="pyramid" qsTypeId="urn:microsoft.com/office/officeart/2005/8/quickstyle/simple1#8" qsCatId="simple" csTypeId="urn:microsoft.com/office/officeart/2005/8/colors/accent1_3" csCatId="accent1" phldr="1"/>
      <dgm:spPr/>
    </dgm:pt>
    <dgm:pt modelId="{D60CABAD-0E29-43C6-8938-4DB1B9F1BBFA}">
      <dgm:prSet phldrT="[Text]" custT="1"/>
      <dgm:spPr/>
      <dgm:t>
        <a:bodyPr/>
        <a:lstStyle/>
        <a:p>
          <a:r>
            <a:rPr lang="en-US" altLang="zh-CN" sz="1600" smtClean="0"/>
            <a:t>1</a:t>
          </a:r>
          <a:endParaRPr lang="zh-CN" altLang="en-US" sz="1600" dirty="0"/>
        </a:p>
      </dgm:t>
    </dgm:pt>
    <dgm:pt modelId="{9FA16CA0-C74E-493D-9D67-0BB6FD0D870D}" type="parTrans" cxnId="{A8FD88E7-FBD4-4963-AE76-EDAF5AE4BDDD}">
      <dgm:prSet/>
      <dgm:spPr/>
      <dgm:t>
        <a:bodyPr/>
        <a:lstStyle/>
        <a:p>
          <a:endParaRPr lang="zh-CN" altLang="en-US">
            <a:solidFill>
              <a:schemeClr val="bg1"/>
            </a:solidFill>
          </a:endParaRPr>
        </a:p>
      </dgm:t>
    </dgm:pt>
    <dgm:pt modelId="{19339E39-65FB-44B4-AC0B-159F6C6E336D}" type="sibTrans" cxnId="{A8FD88E7-FBD4-4963-AE76-EDAF5AE4BDDD}">
      <dgm:prSet/>
      <dgm:spPr/>
      <dgm:t>
        <a:bodyPr/>
        <a:lstStyle/>
        <a:p>
          <a:endParaRPr lang="zh-CN" altLang="en-US">
            <a:solidFill>
              <a:schemeClr val="bg1"/>
            </a:solidFill>
          </a:endParaRPr>
        </a:p>
      </dgm:t>
    </dgm:pt>
    <dgm:pt modelId="{E9AA7B9E-F22D-4AC5-8BF1-8220FBAC5AD9}">
      <dgm:prSet phldrT="[Text]" custT="1"/>
      <dgm:spPr/>
      <dgm:t>
        <a:bodyPr/>
        <a:lstStyle/>
        <a:p>
          <a:r>
            <a:rPr lang="en-US" altLang="zh-CN" sz="1600" smtClean="0"/>
            <a:t>2</a:t>
          </a:r>
          <a:r>
            <a:rPr lang="en-US" altLang="zh-CN" sz="1600" baseline="-25000" smtClean="0"/>
            <a:t>1</a:t>
          </a:r>
          <a:r>
            <a:rPr lang="en-US" altLang="zh-CN" sz="1600" smtClean="0"/>
            <a:t>, 2</a:t>
          </a:r>
          <a:r>
            <a:rPr lang="en-US" altLang="zh-CN" sz="1600" baseline="-25000" smtClean="0"/>
            <a:t>2</a:t>
          </a:r>
          <a:endParaRPr lang="zh-CN" altLang="en-US" sz="1600" baseline="-25000" dirty="0"/>
        </a:p>
      </dgm:t>
    </dgm:pt>
    <dgm:pt modelId="{ED0387F7-4903-4259-B749-4B02FB30D852}" type="parTrans" cxnId="{0459DFEA-2108-48CA-A572-61C5AD8CC1B5}">
      <dgm:prSet/>
      <dgm:spPr/>
      <dgm:t>
        <a:bodyPr/>
        <a:lstStyle/>
        <a:p>
          <a:endParaRPr lang="zh-CN" altLang="en-US">
            <a:solidFill>
              <a:schemeClr val="bg1"/>
            </a:solidFill>
          </a:endParaRPr>
        </a:p>
      </dgm:t>
    </dgm:pt>
    <dgm:pt modelId="{8F76A0DA-4815-4602-B736-8A11FDC9CFE3}" type="sibTrans" cxnId="{0459DFEA-2108-48CA-A572-61C5AD8CC1B5}">
      <dgm:prSet/>
      <dgm:spPr/>
      <dgm:t>
        <a:bodyPr/>
        <a:lstStyle/>
        <a:p>
          <a:endParaRPr lang="zh-CN" altLang="en-US">
            <a:solidFill>
              <a:schemeClr val="bg1"/>
            </a:solidFill>
          </a:endParaRPr>
        </a:p>
      </dgm:t>
    </dgm:pt>
    <dgm:pt modelId="{0912B1E7-3E3F-4146-AF93-5EF212937613}">
      <dgm:prSet phldrT="[Text]" custT="1"/>
      <dgm:spPr/>
      <dgm:t>
        <a:bodyPr/>
        <a:lstStyle/>
        <a:p>
          <a:r>
            <a:rPr lang="en-US" altLang="zh-CN" sz="1600" smtClean="0"/>
            <a:t>3</a:t>
          </a:r>
          <a:endParaRPr lang="zh-CN" altLang="en-US" sz="1600" dirty="0"/>
        </a:p>
      </dgm:t>
    </dgm:pt>
    <dgm:pt modelId="{EA51A49E-B6B8-40AB-A887-1ED928D033F4}" type="parTrans" cxnId="{2D14F0DB-3915-4AE6-B4BE-F705EDD36AA2}">
      <dgm:prSet/>
      <dgm:spPr/>
      <dgm:t>
        <a:bodyPr/>
        <a:lstStyle/>
        <a:p>
          <a:endParaRPr lang="zh-CN" altLang="en-US">
            <a:solidFill>
              <a:schemeClr val="bg1"/>
            </a:solidFill>
          </a:endParaRPr>
        </a:p>
      </dgm:t>
    </dgm:pt>
    <dgm:pt modelId="{6C87EB0E-E852-4380-947C-836935BC81D5}" type="sibTrans" cxnId="{2D14F0DB-3915-4AE6-B4BE-F705EDD36AA2}">
      <dgm:prSet/>
      <dgm:spPr/>
      <dgm:t>
        <a:bodyPr/>
        <a:lstStyle/>
        <a:p>
          <a:endParaRPr lang="zh-CN" altLang="en-US">
            <a:solidFill>
              <a:schemeClr val="bg1"/>
            </a:solidFill>
          </a:endParaRPr>
        </a:p>
      </dgm:t>
    </dgm:pt>
    <dgm:pt modelId="{85C803AD-42FF-44C2-B62E-D138C0CC87A6}">
      <dgm:prSet phldrT="[Text]" custT="1"/>
      <dgm:spPr/>
      <dgm:t>
        <a:bodyPr/>
        <a:lstStyle/>
        <a:p>
          <a:r>
            <a:rPr lang="en-US" altLang="zh-CN" sz="1600" smtClean="0"/>
            <a:t>…</a:t>
          </a:r>
          <a:endParaRPr lang="zh-CN" altLang="en-US" sz="1600" dirty="0"/>
        </a:p>
      </dgm:t>
    </dgm:pt>
    <dgm:pt modelId="{9C6C9429-BB82-4EA8-BA8B-21FEA666392D}" type="parTrans" cxnId="{AF87E7E3-51FB-4B2E-8231-EA77251B1F5B}">
      <dgm:prSet/>
      <dgm:spPr/>
      <dgm:t>
        <a:bodyPr/>
        <a:lstStyle/>
        <a:p>
          <a:endParaRPr lang="zh-CN" altLang="en-US">
            <a:solidFill>
              <a:schemeClr val="bg1"/>
            </a:solidFill>
          </a:endParaRPr>
        </a:p>
      </dgm:t>
    </dgm:pt>
    <dgm:pt modelId="{1DA8BCEA-F449-4FAA-B0B0-008B10C42F6B}" type="sibTrans" cxnId="{AF87E7E3-51FB-4B2E-8231-EA77251B1F5B}">
      <dgm:prSet/>
      <dgm:spPr/>
      <dgm:t>
        <a:bodyPr/>
        <a:lstStyle/>
        <a:p>
          <a:endParaRPr lang="zh-CN" altLang="en-US">
            <a:solidFill>
              <a:schemeClr val="bg1"/>
            </a:solidFill>
          </a:endParaRPr>
        </a:p>
      </dgm:t>
    </dgm:pt>
    <dgm:pt modelId="{C268FB6D-A23E-4FF0-A1A4-B013A8A31F10}">
      <dgm:prSet phldrT="[Text]" custT="1"/>
      <dgm:spPr/>
      <dgm:t>
        <a:bodyPr/>
        <a:lstStyle/>
        <a:p>
          <a:r>
            <a:rPr lang="en-US" altLang="zh-CN" sz="1600" smtClean="0"/>
            <a:t>m</a:t>
          </a:r>
          <a:endParaRPr lang="zh-CN" altLang="en-US" sz="1600" dirty="0"/>
        </a:p>
      </dgm:t>
    </dgm:pt>
    <dgm:pt modelId="{03AA52CD-2F3A-447A-8E4B-5DE9CDD505A1}" type="parTrans" cxnId="{546E0905-68EB-4D26-BAF8-43AAF63B5359}">
      <dgm:prSet/>
      <dgm:spPr/>
      <dgm:t>
        <a:bodyPr/>
        <a:lstStyle/>
        <a:p>
          <a:endParaRPr lang="zh-CN" altLang="en-US">
            <a:solidFill>
              <a:schemeClr val="bg1"/>
            </a:solidFill>
          </a:endParaRPr>
        </a:p>
      </dgm:t>
    </dgm:pt>
    <dgm:pt modelId="{6D89A24C-FDBE-442C-8726-8734E2D7A445}" type="sibTrans" cxnId="{546E0905-68EB-4D26-BAF8-43AAF63B5359}">
      <dgm:prSet/>
      <dgm:spPr/>
      <dgm:t>
        <a:bodyPr/>
        <a:lstStyle/>
        <a:p>
          <a:endParaRPr lang="zh-CN" altLang="en-US">
            <a:solidFill>
              <a:schemeClr val="bg1"/>
            </a:solidFill>
          </a:endParaRPr>
        </a:p>
      </dgm:t>
    </dgm:pt>
    <dgm:pt modelId="{E5D02287-A28F-4CF3-A93A-2680CBD4CAC4}" type="pres">
      <dgm:prSet presAssocID="{14788407-7867-48CA-831C-37830CB6B249}" presName="Name0" presStyleCnt="0">
        <dgm:presLayoutVars>
          <dgm:dir/>
          <dgm:animLvl val="lvl"/>
          <dgm:resizeHandles val="exact"/>
        </dgm:presLayoutVars>
      </dgm:prSet>
      <dgm:spPr/>
    </dgm:pt>
    <dgm:pt modelId="{22EFCC4F-33DE-4A80-BA18-5CC75EAB647C}" type="pres">
      <dgm:prSet presAssocID="{D60CABAD-0E29-43C6-8938-4DB1B9F1BBFA}" presName="Name8" presStyleCnt="0"/>
      <dgm:spPr/>
    </dgm:pt>
    <dgm:pt modelId="{53FF4E98-787B-4206-A404-CF35352A6C30}" type="pres">
      <dgm:prSet presAssocID="{D60CABAD-0E29-43C6-8938-4DB1B9F1BBFA}" presName="level" presStyleLbl="node1" presStyleIdx="0" presStyleCnt="5">
        <dgm:presLayoutVars>
          <dgm:chMax val="1"/>
          <dgm:bulletEnabled val="1"/>
        </dgm:presLayoutVars>
      </dgm:prSet>
      <dgm:spPr/>
      <dgm:t>
        <a:bodyPr/>
        <a:lstStyle/>
        <a:p>
          <a:endParaRPr lang="zh-CN" altLang="en-US"/>
        </a:p>
      </dgm:t>
    </dgm:pt>
    <dgm:pt modelId="{5539ED87-DFC9-48CF-BA66-3B10FFC0D3DC}" type="pres">
      <dgm:prSet presAssocID="{D60CABAD-0E29-43C6-8938-4DB1B9F1BBFA}" presName="levelTx" presStyleLbl="revTx" presStyleIdx="0" presStyleCnt="0">
        <dgm:presLayoutVars>
          <dgm:chMax val="1"/>
          <dgm:bulletEnabled val="1"/>
        </dgm:presLayoutVars>
      </dgm:prSet>
      <dgm:spPr/>
      <dgm:t>
        <a:bodyPr/>
        <a:lstStyle/>
        <a:p>
          <a:endParaRPr lang="zh-CN" altLang="en-US"/>
        </a:p>
      </dgm:t>
    </dgm:pt>
    <dgm:pt modelId="{FABFB7BE-5DB4-4CCA-A799-85C48F3CF095}" type="pres">
      <dgm:prSet presAssocID="{E9AA7B9E-F22D-4AC5-8BF1-8220FBAC5AD9}" presName="Name8" presStyleCnt="0"/>
      <dgm:spPr/>
    </dgm:pt>
    <dgm:pt modelId="{EF870063-7454-48E7-B4E0-60DA5EED927B}" type="pres">
      <dgm:prSet presAssocID="{E9AA7B9E-F22D-4AC5-8BF1-8220FBAC5AD9}" presName="level" presStyleLbl="node1" presStyleIdx="1" presStyleCnt="5">
        <dgm:presLayoutVars>
          <dgm:chMax val="1"/>
          <dgm:bulletEnabled val="1"/>
        </dgm:presLayoutVars>
      </dgm:prSet>
      <dgm:spPr/>
      <dgm:t>
        <a:bodyPr/>
        <a:lstStyle/>
        <a:p>
          <a:endParaRPr lang="zh-CN" altLang="en-US"/>
        </a:p>
      </dgm:t>
    </dgm:pt>
    <dgm:pt modelId="{379AEAD9-46E3-4AB0-B08E-BC18B757AD6B}" type="pres">
      <dgm:prSet presAssocID="{E9AA7B9E-F22D-4AC5-8BF1-8220FBAC5AD9}" presName="levelTx" presStyleLbl="revTx" presStyleIdx="0" presStyleCnt="0">
        <dgm:presLayoutVars>
          <dgm:chMax val="1"/>
          <dgm:bulletEnabled val="1"/>
        </dgm:presLayoutVars>
      </dgm:prSet>
      <dgm:spPr/>
      <dgm:t>
        <a:bodyPr/>
        <a:lstStyle/>
        <a:p>
          <a:endParaRPr lang="zh-CN" altLang="en-US"/>
        </a:p>
      </dgm:t>
    </dgm:pt>
    <dgm:pt modelId="{C67EDFD8-133C-4C9A-84AA-E3EAC11AFE7A}" type="pres">
      <dgm:prSet presAssocID="{0912B1E7-3E3F-4146-AF93-5EF212937613}" presName="Name8" presStyleCnt="0"/>
      <dgm:spPr/>
    </dgm:pt>
    <dgm:pt modelId="{5E3DD9DB-F0ED-4EA4-BBA3-325A06DFF2CF}" type="pres">
      <dgm:prSet presAssocID="{0912B1E7-3E3F-4146-AF93-5EF212937613}" presName="level" presStyleLbl="node1" presStyleIdx="2" presStyleCnt="5" custLinFactNeighborY="0">
        <dgm:presLayoutVars>
          <dgm:chMax val="1"/>
          <dgm:bulletEnabled val="1"/>
        </dgm:presLayoutVars>
      </dgm:prSet>
      <dgm:spPr/>
      <dgm:t>
        <a:bodyPr/>
        <a:lstStyle/>
        <a:p>
          <a:endParaRPr lang="zh-CN" altLang="en-US"/>
        </a:p>
      </dgm:t>
    </dgm:pt>
    <dgm:pt modelId="{A54ED8D0-2067-4609-BB68-EC56B66FC2EC}" type="pres">
      <dgm:prSet presAssocID="{0912B1E7-3E3F-4146-AF93-5EF212937613}" presName="levelTx" presStyleLbl="revTx" presStyleIdx="0" presStyleCnt="0">
        <dgm:presLayoutVars>
          <dgm:chMax val="1"/>
          <dgm:bulletEnabled val="1"/>
        </dgm:presLayoutVars>
      </dgm:prSet>
      <dgm:spPr/>
      <dgm:t>
        <a:bodyPr/>
        <a:lstStyle/>
        <a:p>
          <a:endParaRPr lang="zh-CN" altLang="en-US"/>
        </a:p>
      </dgm:t>
    </dgm:pt>
    <dgm:pt modelId="{D67AC15F-0A11-4F3A-BE56-FF5E601D3762}" type="pres">
      <dgm:prSet presAssocID="{85C803AD-42FF-44C2-B62E-D138C0CC87A6}" presName="Name8" presStyleCnt="0"/>
      <dgm:spPr/>
    </dgm:pt>
    <dgm:pt modelId="{48127C07-0AD7-45C5-81EE-0AF5D0A39829}" type="pres">
      <dgm:prSet presAssocID="{85C803AD-42FF-44C2-B62E-D138C0CC87A6}" presName="level" presStyleLbl="node1" presStyleIdx="3" presStyleCnt="5">
        <dgm:presLayoutVars>
          <dgm:chMax val="1"/>
          <dgm:bulletEnabled val="1"/>
        </dgm:presLayoutVars>
      </dgm:prSet>
      <dgm:spPr/>
      <dgm:t>
        <a:bodyPr/>
        <a:lstStyle/>
        <a:p>
          <a:endParaRPr lang="zh-CN" altLang="en-US"/>
        </a:p>
      </dgm:t>
    </dgm:pt>
    <dgm:pt modelId="{3577EE71-6ED2-4CAF-A83C-9781AE63226D}" type="pres">
      <dgm:prSet presAssocID="{85C803AD-42FF-44C2-B62E-D138C0CC87A6}" presName="levelTx" presStyleLbl="revTx" presStyleIdx="0" presStyleCnt="0">
        <dgm:presLayoutVars>
          <dgm:chMax val="1"/>
          <dgm:bulletEnabled val="1"/>
        </dgm:presLayoutVars>
      </dgm:prSet>
      <dgm:spPr/>
      <dgm:t>
        <a:bodyPr/>
        <a:lstStyle/>
        <a:p>
          <a:endParaRPr lang="zh-CN" altLang="en-US"/>
        </a:p>
      </dgm:t>
    </dgm:pt>
    <dgm:pt modelId="{AAD55956-686E-4AFE-82FE-3AE6C700678B}" type="pres">
      <dgm:prSet presAssocID="{C268FB6D-A23E-4FF0-A1A4-B013A8A31F10}" presName="Name8" presStyleCnt="0"/>
      <dgm:spPr/>
    </dgm:pt>
    <dgm:pt modelId="{4DFFDEEC-0125-4486-9F10-55A05B1EE772}" type="pres">
      <dgm:prSet presAssocID="{C268FB6D-A23E-4FF0-A1A4-B013A8A31F10}" presName="level" presStyleLbl="node1" presStyleIdx="4" presStyleCnt="5">
        <dgm:presLayoutVars>
          <dgm:chMax val="1"/>
          <dgm:bulletEnabled val="1"/>
        </dgm:presLayoutVars>
      </dgm:prSet>
      <dgm:spPr/>
      <dgm:t>
        <a:bodyPr/>
        <a:lstStyle/>
        <a:p>
          <a:endParaRPr lang="zh-CN" altLang="en-US"/>
        </a:p>
      </dgm:t>
    </dgm:pt>
    <dgm:pt modelId="{FDDD58BC-7E2A-4B66-86FA-ECAE485FFAAC}" type="pres">
      <dgm:prSet presAssocID="{C268FB6D-A23E-4FF0-A1A4-B013A8A31F10}" presName="levelTx" presStyleLbl="revTx" presStyleIdx="0" presStyleCnt="0">
        <dgm:presLayoutVars>
          <dgm:chMax val="1"/>
          <dgm:bulletEnabled val="1"/>
        </dgm:presLayoutVars>
      </dgm:prSet>
      <dgm:spPr/>
      <dgm:t>
        <a:bodyPr/>
        <a:lstStyle/>
        <a:p>
          <a:endParaRPr lang="zh-CN" altLang="en-US"/>
        </a:p>
      </dgm:t>
    </dgm:pt>
  </dgm:ptLst>
  <dgm:cxnLst>
    <dgm:cxn modelId="{24A0CF94-7B8E-42EE-8E56-B687CEACFB1E}" type="presOf" srcId="{D60CABAD-0E29-43C6-8938-4DB1B9F1BBFA}" destId="{53FF4E98-787B-4206-A404-CF35352A6C30}" srcOrd="0" destOrd="0" presId="urn:microsoft.com/office/officeart/2005/8/layout/pyramid1"/>
    <dgm:cxn modelId="{10DD8AFF-2847-4FAF-8758-0C0B2D03B797}" type="presOf" srcId="{C268FB6D-A23E-4FF0-A1A4-B013A8A31F10}" destId="{4DFFDEEC-0125-4486-9F10-55A05B1EE772}" srcOrd="0" destOrd="0" presId="urn:microsoft.com/office/officeart/2005/8/layout/pyramid1"/>
    <dgm:cxn modelId="{2DE0F04F-07F7-4A8B-864D-11C202626426}" type="presOf" srcId="{E9AA7B9E-F22D-4AC5-8BF1-8220FBAC5AD9}" destId="{EF870063-7454-48E7-B4E0-60DA5EED927B}" srcOrd="0" destOrd="0" presId="urn:microsoft.com/office/officeart/2005/8/layout/pyramid1"/>
    <dgm:cxn modelId="{A8DD8D68-5515-4833-A2C7-AEE69D1CCCD0}" type="presOf" srcId="{D60CABAD-0E29-43C6-8938-4DB1B9F1BBFA}" destId="{5539ED87-DFC9-48CF-BA66-3B10FFC0D3DC}" srcOrd="1" destOrd="0" presId="urn:microsoft.com/office/officeart/2005/8/layout/pyramid1"/>
    <dgm:cxn modelId="{546E0905-68EB-4D26-BAF8-43AAF63B5359}" srcId="{14788407-7867-48CA-831C-37830CB6B249}" destId="{C268FB6D-A23E-4FF0-A1A4-B013A8A31F10}" srcOrd="4" destOrd="0" parTransId="{03AA52CD-2F3A-447A-8E4B-5DE9CDD505A1}" sibTransId="{6D89A24C-FDBE-442C-8726-8734E2D7A445}"/>
    <dgm:cxn modelId="{A8FD88E7-FBD4-4963-AE76-EDAF5AE4BDDD}" srcId="{14788407-7867-48CA-831C-37830CB6B249}" destId="{D60CABAD-0E29-43C6-8938-4DB1B9F1BBFA}" srcOrd="0" destOrd="0" parTransId="{9FA16CA0-C74E-493D-9D67-0BB6FD0D870D}" sibTransId="{19339E39-65FB-44B4-AC0B-159F6C6E336D}"/>
    <dgm:cxn modelId="{2D14F0DB-3915-4AE6-B4BE-F705EDD36AA2}" srcId="{14788407-7867-48CA-831C-37830CB6B249}" destId="{0912B1E7-3E3F-4146-AF93-5EF212937613}" srcOrd="2" destOrd="0" parTransId="{EA51A49E-B6B8-40AB-A887-1ED928D033F4}" sibTransId="{6C87EB0E-E852-4380-947C-836935BC81D5}"/>
    <dgm:cxn modelId="{7AF0C7DC-1814-4F52-B038-816A1D9DB3F4}" type="presOf" srcId="{14788407-7867-48CA-831C-37830CB6B249}" destId="{E5D02287-A28F-4CF3-A93A-2680CBD4CAC4}" srcOrd="0" destOrd="0" presId="urn:microsoft.com/office/officeart/2005/8/layout/pyramid1"/>
    <dgm:cxn modelId="{AF87E7E3-51FB-4B2E-8231-EA77251B1F5B}" srcId="{14788407-7867-48CA-831C-37830CB6B249}" destId="{85C803AD-42FF-44C2-B62E-D138C0CC87A6}" srcOrd="3" destOrd="0" parTransId="{9C6C9429-BB82-4EA8-BA8B-21FEA666392D}" sibTransId="{1DA8BCEA-F449-4FAA-B0B0-008B10C42F6B}"/>
    <dgm:cxn modelId="{0459DFEA-2108-48CA-A572-61C5AD8CC1B5}" srcId="{14788407-7867-48CA-831C-37830CB6B249}" destId="{E9AA7B9E-F22D-4AC5-8BF1-8220FBAC5AD9}" srcOrd="1" destOrd="0" parTransId="{ED0387F7-4903-4259-B749-4B02FB30D852}" sibTransId="{8F76A0DA-4815-4602-B736-8A11FDC9CFE3}"/>
    <dgm:cxn modelId="{CBAC23AD-FD6E-469F-AEBA-E8FFC0A845C8}" type="presOf" srcId="{E9AA7B9E-F22D-4AC5-8BF1-8220FBAC5AD9}" destId="{379AEAD9-46E3-4AB0-B08E-BC18B757AD6B}" srcOrd="1" destOrd="0" presId="urn:microsoft.com/office/officeart/2005/8/layout/pyramid1"/>
    <dgm:cxn modelId="{1D4BDA60-B52D-4720-AC78-E5684527CAFF}" type="presOf" srcId="{0912B1E7-3E3F-4146-AF93-5EF212937613}" destId="{A54ED8D0-2067-4609-BB68-EC56B66FC2EC}" srcOrd="1" destOrd="0" presId="urn:microsoft.com/office/officeart/2005/8/layout/pyramid1"/>
    <dgm:cxn modelId="{8B691579-1A04-4780-B334-E84BF9F0729D}" type="presOf" srcId="{85C803AD-42FF-44C2-B62E-D138C0CC87A6}" destId="{48127C07-0AD7-45C5-81EE-0AF5D0A39829}" srcOrd="0" destOrd="0" presId="urn:microsoft.com/office/officeart/2005/8/layout/pyramid1"/>
    <dgm:cxn modelId="{443584F3-0BAF-4869-A636-13578EA959E8}" type="presOf" srcId="{85C803AD-42FF-44C2-B62E-D138C0CC87A6}" destId="{3577EE71-6ED2-4CAF-A83C-9781AE63226D}" srcOrd="1" destOrd="0" presId="urn:microsoft.com/office/officeart/2005/8/layout/pyramid1"/>
    <dgm:cxn modelId="{436C2C62-8F70-4707-AE20-8E57E48EE5E8}" type="presOf" srcId="{0912B1E7-3E3F-4146-AF93-5EF212937613}" destId="{5E3DD9DB-F0ED-4EA4-BBA3-325A06DFF2CF}" srcOrd="0" destOrd="0" presId="urn:microsoft.com/office/officeart/2005/8/layout/pyramid1"/>
    <dgm:cxn modelId="{9F952567-69D7-4696-9844-78B97A3C52EF}" type="presOf" srcId="{C268FB6D-A23E-4FF0-A1A4-B013A8A31F10}" destId="{FDDD58BC-7E2A-4B66-86FA-ECAE485FFAAC}" srcOrd="1" destOrd="0" presId="urn:microsoft.com/office/officeart/2005/8/layout/pyramid1"/>
    <dgm:cxn modelId="{325B2CEB-AE86-44C1-879B-941F8A6AB416}" type="presParOf" srcId="{E5D02287-A28F-4CF3-A93A-2680CBD4CAC4}" destId="{22EFCC4F-33DE-4A80-BA18-5CC75EAB647C}" srcOrd="0" destOrd="0" presId="urn:microsoft.com/office/officeart/2005/8/layout/pyramid1"/>
    <dgm:cxn modelId="{A1164BF4-75F4-4AAD-AE30-6F3FE97E22BF}" type="presParOf" srcId="{22EFCC4F-33DE-4A80-BA18-5CC75EAB647C}" destId="{53FF4E98-787B-4206-A404-CF35352A6C30}" srcOrd="0" destOrd="0" presId="urn:microsoft.com/office/officeart/2005/8/layout/pyramid1"/>
    <dgm:cxn modelId="{C3DAD956-00EB-430C-A7F3-A211C3C76FE2}" type="presParOf" srcId="{22EFCC4F-33DE-4A80-BA18-5CC75EAB647C}" destId="{5539ED87-DFC9-48CF-BA66-3B10FFC0D3DC}" srcOrd="1" destOrd="0" presId="urn:microsoft.com/office/officeart/2005/8/layout/pyramid1"/>
    <dgm:cxn modelId="{310B362F-EE40-4F17-BCA9-556981ED146F}" type="presParOf" srcId="{E5D02287-A28F-4CF3-A93A-2680CBD4CAC4}" destId="{FABFB7BE-5DB4-4CCA-A799-85C48F3CF095}" srcOrd="1" destOrd="0" presId="urn:microsoft.com/office/officeart/2005/8/layout/pyramid1"/>
    <dgm:cxn modelId="{8AC39CF7-9024-4D7F-9C90-6000E9DE310A}" type="presParOf" srcId="{FABFB7BE-5DB4-4CCA-A799-85C48F3CF095}" destId="{EF870063-7454-48E7-B4E0-60DA5EED927B}" srcOrd="0" destOrd="0" presId="urn:microsoft.com/office/officeart/2005/8/layout/pyramid1"/>
    <dgm:cxn modelId="{D10B4D41-AA91-4743-8F85-299991F8AEAA}" type="presParOf" srcId="{FABFB7BE-5DB4-4CCA-A799-85C48F3CF095}" destId="{379AEAD9-46E3-4AB0-B08E-BC18B757AD6B}" srcOrd="1" destOrd="0" presId="urn:microsoft.com/office/officeart/2005/8/layout/pyramid1"/>
    <dgm:cxn modelId="{96339E3B-CAFF-4430-B6DD-939ACBD41F55}" type="presParOf" srcId="{E5D02287-A28F-4CF3-A93A-2680CBD4CAC4}" destId="{C67EDFD8-133C-4C9A-84AA-E3EAC11AFE7A}" srcOrd="2" destOrd="0" presId="urn:microsoft.com/office/officeart/2005/8/layout/pyramid1"/>
    <dgm:cxn modelId="{66E794AB-39CC-4958-97A1-87D3B03AB78C}" type="presParOf" srcId="{C67EDFD8-133C-4C9A-84AA-E3EAC11AFE7A}" destId="{5E3DD9DB-F0ED-4EA4-BBA3-325A06DFF2CF}" srcOrd="0" destOrd="0" presId="urn:microsoft.com/office/officeart/2005/8/layout/pyramid1"/>
    <dgm:cxn modelId="{1F19F203-8FF8-4D5D-A972-165BE523D24D}" type="presParOf" srcId="{C67EDFD8-133C-4C9A-84AA-E3EAC11AFE7A}" destId="{A54ED8D0-2067-4609-BB68-EC56B66FC2EC}" srcOrd="1" destOrd="0" presId="urn:microsoft.com/office/officeart/2005/8/layout/pyramid1"/>
    <dgm:cxn modelId="{57F51AC9-D07A-4EDA-AA94-593BBF3AE1EB}" type="presParOf" srcId="{E5D02287-A28F-4CF3-A93A-2680CBD4CAC4}" destId="{D67AC15F-0A11-4F3A-BE56-FF5E601D3762}" srcOrd="3" destOrd="0" presId="urn:microsoft.com/office/officeart/2005/8/layout/pyramid1"/>
    <dgm:cxn modelId="{79FB8580-8A02-4705-8EB4-C27D19C9C790}" type="presParOf" srcId="{D67AC15F-0A11-4F3A-BE56-FF5E601D3762}" destId="{48127C07-0AD7-45C5-81EE-0AF5D0A39829}" srcOrd="0" destOrd="0" presId="urn:microsoft.com/office/officeart/2005/8/layout/pyramid1"/>
    <dgm:cxn modelId="{66F2483D-318E-4025-99FA-4E6D1B831471}" type="presParOf" srcId="{D67AC15F-0A11-4F3A-BE56-FF5E601D3762}" destId="{3577EE71-6ED2-4CAF-A83C-9781AE63226D}" srcOrd="1" destOrd="0" presId="urn:microsoft.com/office/officeart/2005/8/layout/pyramid1"/>
    <dgm:cxn modelId="{ED8EF773-4B6C-4B77-A0F5-970B3DE28605}" type="presParOf" srcId="{E5D02287-A28F-4CF3-A93A-2680CBD4CAC4}" destId="{AAD55956-686E-4AFE-82FE-3AE6C700678B}" srcOrd="4" destOrd="0" presId="urn:microsoft.com/office/officeart/2005/8/layout/pyramid1"/>
    <dgm:cxn modelId="{F9DE52C2-495A-47EC-AA97-4221DC6FEE6F}" type="presParOf" srcId="{AAD55956-686E-4AFE-82FE-3AE6C700678B}" destId="{4DFFDEEC-0125-4486-9F10-55A05B1EE772}" srcOrd="0" destOrd="0" presId="urn:microsoft.com/office/officeart/2005/8/layout/pyramid1"/>
    <dgm:cxn modelId="{34B5DECC-117A-439E-8B42-71271D2A3BB8}" type="presParOf" srcId="{AAD55956-686E-4AFE-82FE-3AE6C700678B}" destId="{FDDD58BC-7E2A-4B66-86FA-ECAE485FFAA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65D912B-F65D-4047-8413-AEFFA67B6CB9}" type="doc">
      <dgm:prSet loTypeId="urn:microsoft.com/office/officeart/2005/8/layout/pyramid1" loCatId="pyramid" qsTypeId="urn:microsoft.com/office/officeart/2005/8/quickstyle/simple1#9" qsCatId="simple" csTypeId="urn:microsoft.com/office/officeart/2005/8/colors/accent1_3" csCatId="accent1" phldr="1"/>
      <dgm:spPr/>
    </dgm:pt>
    <dgm:pt modelId="{55D0B5C2-E4BF-46B7-A829-9E461DF722E3}">
      <dgm:prSet phldrT="[Text]" custT="1"/>
      <dgm:spPr/>
      <dgm:t>
        <a:bodyPr/>
        <a:lstStyle/>
        <a:p>
          <a:r>
            <a:rPr lang="en-US" altLang="zh-CN" sz="1800" dirty="0" smtClean="0"/>
            <a:t>1</a:t>
          </a:r>
          <a:endParaRPr lang="zh-CN" altLang="en-US" sz="1800" dirty="0"/>
        </a:p>
      </dgm:t>
    </dgm:pt>
    <dgm:pt modelId="{FCE7764A-D048-47E2-B740-9F696C6A1600}" type="parTrans" cxnId="{881431BD-2317-46C8-B970-A8D26F4C9A36}">
      <dgm:prSet/>
      <dgm:spPr/>
      <dgm:t>
        <a:bodyPr/>
        <a:lstStyle/>
        <a:p>
          <a:endParaRPr lang="zh-CN" altLang="en-US" sz="1800">
            <a:solidFill>
              <a:schemeClr val="bg1"/>
            </a:solidFill>
          </a:endParaRPr>
        </a:p>
      </dgm:t>
    </dgm:pt>
    <dgm:pt modelId="{8594B1F4-6ABB-4F89-85FE-8706CBD40016}" type="sibTrans" cxnId="{881431BD-2317-46C8-B970-A8D26F4C9A36}">
      <dgm:prSet/>
      <dgm:spPr/>
      <dgm:t>
        <a:bodyPr/>
        <a:lstStyle/>
        <a:p>
          <a:endParaRPr lang="zh-CN" altLang="en-US" sz="1800">
            <a:solidFill>
              <a:schemeClr val="bg1"/>
            </a:solidFill>
          </a:endParaRPr>
        </a:p>
      </dgm:t>
    </dgm:pt>
    <dgm:pt modelId="{F031DF73-F2BC-47E8-9B7E-1391C0874A4C}">
      <dgm:prSet phldrT="[Text]" custT="1"/>
      <dgm:spPr/>
      <dgm:t>
        <a:bodyPr/>
        <a:lstStyle/>
        <a:p>
          <a:r>
            <a:rPr lang="en-US" altLang="zh-CN" sz="1800" smtClean="0"/>
            <a:t>2</a:t>
          </a:r>
          <a:endParaRPr lang="zh-CN" altLang="en-US" sz="1800" dirty="0"/>
        </a:p>
      </dgm:t>
    </dgm:pt>
    <dgm:pt modelId="{3651B620-5F61-4059-8D58-8784A520E2D7}" type="parTrans" cxnId="{DEB3C25A-EC0F-48DC-85E2-5054674DEFD5}">
      <dgm:prSet/>
      <dgm:spPr/>
      <dgm:t>
        <a:bodyPr/>
        <a:lstStyle/>
        <a:p>
          <a:endParaRPr lang="zh-CN" altLang="en-US" sz="1800">
            <a:solidFill>
              <a:schemeClr val="bg1"/>
            </a:solidFill>
          </a:endParaRPr>
        </a:p>
      </dgm:t>
    </dgm:pt>
    <dgm:pt modelId="{F4AA6B1E-ADE0-4FD6-B9D1-00732D801DF3}" type="sibTrans" cxnId="{DEB3C25A-EC0F-48DC-85E2-5054674DEFD5}">
      <dgm:prSet/>
      <dgm:spPr/>
      <dgm:t>
        <a:bodyPr/>
        <a:lstStyle/>
        <a:p>
          <a:endParaRPr lang="zh-CN" altLang="en-US" sz="1800">
            <a:solidFill>
              <a:schemeClr val="bg1"/>
            </a:solidFill>
          </a:endParaRPr>
        </a:p>
      </dgm:t>
    </dgm:pt>
    <dgm:pt modelId="{62317F4D-8CCA-4AB9-8FCC-28EAC1B954A3}">
      <dgm:prSet phldrT="[Text]" custT="1"/>
      <dgm:spPr/>
      <dgm:t>
        <a:bodyPr/>
        <a:lstStyle/>
        <a:p>
          <a:r>
            <a:rPr lang="en-US" altLang="zh-CN" sz="1800" smtClean="0"/>
            <a:t>3</a:t>
          </a:r>
          <a:endParaRPr lang="zh-CN" altLang="en-US" sz="1800" dirty="0"/>
        </a:p>
      </dgm:t>
    </dgm:pt>
    <dgm:pt modelId="{A06A6420-9298-4FBC-8D20-800BE2D20CE1}" type="parTrans" cxnId="{1C5E7C42-5CCC-46F7-A303-BED3DA1E57B6}">
      <dgm:prSet/>
      <dgm:spPr/>
      <dgm:t>
        <a:bodyPr/>
        <a:lstStyle/>
        <a:p>
          <a:endParaRPr lang="zh-CN" altLang="en-US" sz="1800">
            <a:solidFill>
              <a:schemeClr val="bg1"/>
            </a:solidFill>
          </a:endParaRPr>
        </a:p>
      </dgm:t>
    </dgm:pt>
    <dgm:pt modelId="{A27E5E31-AE4F-41F3-BB4D-E657C3397C29}" type="sibTrans" cxnId="{1C5E7C42-5CCC-46F7-A303-BED3DA1E57B6}">
      <dgm:prSet/>
      <dgm:spPr/>
      <dgm:t>
        <a:bodyPr/>
        <a:lstStyle/>
        <a:p>
          <a:endParaRPr lang="zh-CN" altLang="en-US" sz="1800">
            <a:solidFill>
              <a:schemeClr val="bg1"/>
            </a:solidFill>
          </a:endParaRPr>
        </a:p>
      </dgm:t>
    </dgm:pt>
    <dgm:pt modelId="{E0345C47-C8DC-4C49-BBF4-55C3B01BC611}" type="pres">
      <dgm:prSet presAssocID="{365D912B-F65D-4047-8413-AEFFA67B6CB9}" presName="Name0" presStyleCnt="0">
        <dgm:presLayoutVars>
          <dgm:dir/>
          <dgm:animLvl val="lvl"/>
          <dgm:resizeHandles val="exact"/>
        </dgm:presLayoutVars>
      </dgm:prSet>
      <dgm:spPr/>
    </dgm:pt>
    <dgm:pt modelId="{1B8B06F6-08B7-4A6A-B30E-1D5C9825D72A}" type="pres">
      <dgm:prSet presAssocID="{55D0B5C2-E4BF-46B7-A829-9E461DF722E3}" presName="Name8" presStyleCnt="0"/>
      <dgm:spPr/>
    </dgm:pt>
    <dgm:pt modelId="{72AECAEE-4A96-4F7E-80F5-250C95A09FE4}" type="pres">
      <dgm:prSet presAssocID="{55D0B5C2-E4BF-46B7-A829-9E461DF722E3}" presName="level" presStyleLbl="node1" presStyleIdx="0" presStyleCnt="3">
        <dgm:presLayoutVars>
          <dgm:chMax val="1"/>
          <dgm:bulletEnabled val="1"/>
        </dgm:presLayoutVars>
      </dgm:prSet>
      <dgm:spPr/>
      <dgm:t>
        <a:bodyPr/>
        <a:lstStyle/>
        <a:p>
          <a:endParaRPr lang="zh-CN" altLang="en-US"/>
        </a:p>
      </dgm:t>
    </dgm:pt>
    <dgm:pt modelId="{7FC4BE46-AE2E-4E63-AEEB-4944E1105AB7}" type="pres">
      <dgm:prSet presAssocID="{55D0B5C2-E4BF-46B7-A829-9E461DF722E3}" presName="levelTx" presStyleLbl="revTx" presStyleIdx="0" presStyleCnt="0">
        <dgm:presLayoutVars>
          <dgm:chMax val="1"/>
          <dgm:bulletEnabled val="1"/>
        </dgm:presLayoutVars>
      </dgm:prSet>
      <dgm:spPr/>
      <dgm:t>
        <a:bodyPr/>
        <a:lstStyle/>
        <a:p>
          <a:endParaRPr lang="zh-CN" altLang="en-US"/>
        </a:p>
      </dgm:t>
    </dgm:pt>
    <dgm:pt modelId="{640A347F-5D0E-444D-9050-FA67EACBA67B}" type="pres">
      <dgm:prSet presAssocID="{F031DF73-F2BC-47E8-9B7E-1391C0874A4C}" presName="Name8" presStyleCnt="0"/>
      <dgm:spPr/>
    </dgm:pt>
    <dgm:pt modelId="{48F81DF3-D672-47A8-B957-37721055C2EE}" type="pres">
      <dgm:prSet presAssocID="{F031DF73-F2BC-47E8-9B7E-1391C0874A4C}" presName="level" presStyleLbl="node1" presStyleIdx="1" presStyleCnt="3">
        <dgm:presLayoutVars>
          <dgm:chMax val="1"/>
          <dgm:bulletEnabled val="1"/>
        </dgm:presLayoutVars>
      </dgm:prSet>
      <dgm:spPr/>
      <dgm:t>
        <a:bodyPr/>
        <a:lstStyle/>
        <a:p>
          <a:endParaRPr lang="zh-CN" altLang="en-US"/>
        </a:p>
      </dgm:t>
    </dgm:pt>
    <dgm:pt modelId="{FD4337AF-E5CF-4351-9DA0-8C603BE0777A}" type="pres">
      <dgm:prSet presAssocID="{F031DF73-F2BC-47E8-9B7E-1391C0874A4C}" presName="levelTx" presStyleLbl="revTx" presStyleIdx="0" presStyleCnt="0">
        <dgm:presLayoutVars>
          <dgm:chMax val="1"/>
          <dgm:bulletEnabled val="1"/>
        </dgm:presLayoutVars>
      </dgm:prSet>
      <dgm:spPr/>
      <dgm:t>
        <a:bodyPr/>
        <a:lstStyle/>
        <a:p>
          <a:endParaRPr lang="zh-CN" altLang="en-US"/>
        </a:p>
      </dgm:t>
    </dgm:pt>
    <dgm:pt modelId="{74590F07-F3D3-40F0-B7ED-12AC84A05D1F}" type="pres">
      <dgm:prSet presAssocID="{62317F4D-8CCA-4AB9-8FCC-28EAC1B954A3}" presName="Name8" presStyleCnt="0"/>
      <dgm:spPr/>
    </dgm:pt>
    <dgm:pt modelId="{250DA068-0B38-4A50-A085-3EBBE31D0E29}" type="pres">
      <dgm:prSet presAssocID="{62317F4D-8CCA-4AB9-8FCC-28EAC1B954A3}" presName="level" presStyleLbl="node1" presStyleIdx="2" presStyleCnt="3">
        <dgm:presLayoutVars>
          <dgm:chMax val="1"/>
          <dgm:bulletEnabled val="1"/>
        </dgm:presLayoutVars>
      </dgm:prSet>
      <dgm:spPr/>
      <dgm:t>
        <a:bodyPr/>
        <a:lstStyle/>
        <a:p>
          <a:endParaRPr lang="zh-CN" altLang="en-US"/>
        </a:p>
      </dgm:t>
    </dgm:pt>
    <dgm:pt modelId="{D030A742-6638-4F5A-9838-C53ED283A570}" type="pres">
      <dgm:prSet presAssocID="{62317F4D-8CCA-4AB9-8FCC-28EAC1B954A3}" presName="levelTx" presStyleLbl="revTx" presStyleIdx="0" presStyleCnt="0">
        <dgm:presLayoutVars>
          <dgm:chMax val="1"/>
          <dgm:bulletEnabled val="1"/>
        </dgm:presLayoutVars>
      </dgm:prSet>
      <dgm:spPr/>
      <dgm:t>
        <a:bodyPr/>
        <a:lstStyle/>
        <a:p>
          <a:endParaRPr lang="zh-CN" altLang="en-US"/>
        </a:p>
      </dgm:t>
    </dgm:pt>
  </dgm:ptLst>
  <dgm:cxnLst>
    <dgm:cxn modelId="{DA5822E0-A296-4B36-AEC7-60A8193A9F8C}" type="presOf" srcId="{F031DF73-F2BC-47E8-9B7E-1391C0874A4C}" destId="{48F81DF3-D672-47A8-B957-37721055C2EE}" srcOrd="0" destOrd="0" presId="urn:microsoft.com/office/officeart/2005/8/layout/pyramid1"/>
    <dgm:cxn modelId="{1C5E7C42-5CCC-46F7-A303-BED3DA1E57B6}" srcId="{365D912B-F65D-4047-8413-AEFFA67B6CB9}" destId="{62317F4D-8CCA-4AB9-8FCC-28EAC1B954A3}" srcOrd="2" destOrd="0" parTransId="{A06A6420-9298-4FBC-8D20-800BE2D20CE1}" sibTransId="{A27E5E31-AE4F-41F3-BB4D-E657C3397C29}"/>
    <dgm:cxn modelId="{DEB3C25A-EC0F-48DC-85E2-5054674DEFD5}" srcId="{365D912B-F65D-4047-8413-AEFFA67B6CB9}" destId="{F031DF73-F2BC-47E8-9B7E-1391C0874A4C}" srcOrd="1" destOrd="0" parTransId="{3651B620-5F61-4059-8D58-8784A520E2D7}" sibTransId="{F4AA6B1E-ADE0-4FD6-B9D1-00732D801DF3}"/>
    <dgm:cxn modelId="{3417D2FA-53FE-45EC-BFDD-159CACC2B391}" type="presOf" srcId="{62317F4D-8CCA-4AB9-8FCC-28EAC1B954A3}" destId="{250DA068-0B38-4A50-A085-3EBBE31D0E29}" srcOrd="0" destOrd="0" presId="urn:microsoft.com/office/officeart/2005/8/layout/pyramid1"/>
    <dgm:cxn modelId="{AC2DC7C8-A10C-4A00-BB08-CFEDB7448D53}" type="presOf" srcId="{55D0B5C2-E4BF-46B7-A829-9E461DF722E3}" destId="{7FC4BE46-AE2E-4E63-AEEB-4944E1105AB7}" srcOrd="1" destOrd="0" presId="urn:microsoft.com/office/officeart/2005/8/layout/pyramid1"/>
    <dgm:cxn modelId="{881431BD-2317-46C8-B970-A8D26F4C9A36}" srcId="{365D912B-F65D-4047-8413-AEFFA67B6CB9}" destId="{55D0B5C2-E4BF-46B7-A829-9E461DF722E3}" srcOrd="0" destOrd="0" parTransId="{FCE7764A-D048-47E2-B740-9F696C6A1600}" sibTransId="{8594B1F4-6ABB-4F89-85FE-8706CBD40016}"/>
    <dgm:cxn modelId="{18F70465-2B25-4F1C-AF63-0179D4D33CD7}" type="presOf" srcId="{55D0B5C2-E4BF-46B7-A829-9E461DF722E3}" destId="{72AECAEE-4A96-4F7E-80F5-250C95A09FE4}" srcOrd="0" destOrd="0" presId="urn:microsoft.com/office/officeart/2005/8/layout/pyramid1"/>
    <dgm:cxn modelId="{4794F099-1424-4417-B994-D1AC2E20AA32}" type="presOf" srcId="{F031DF73-F2BC-47E8-9B7E-1391C0874A4C}" destId="{FD4337AF-E5CF-4351-9DA0-8C603BE0777A}" srcOrd="1" destOrd="0" presId="urn:microsoft.com/office/officeart/2005/8/layout/pyramid1"/>
    <dgm:cxn modelId="{E9F4B65A-7D84-4E53-8B5A-AB8DEC14B263}" type="presOf" srcId="{62317F4D-8CCA-4AB9-8FCC-28EAC1B954A3}" destId="{D030A742-6638-4F5A-9838-C53ED283A570}" srcOrd="1" destOrd="0" presId="urn:microsoft.com/office/officeart/2005/8/layout/pyramid1"/>
    <dgm:cxn modelId="{265FB2C1-7147-4F46-BA85-EFDB2278E3CF}" type="presOf" srcId="{365D912B-F65D-4047-8413-AEFFA67B6CB9}" destId="{E0345C47-C8DC-4C49-BBF4-55C3B01BC611}" srcOrd="0" destOrd="0" presId="urn:microsoft.com/office/officeart/2005/8/layout/pyramid1"/>
    <dgm:cxn modelId="{10B888FC-8D84-4C71-9A6A-AAFB57E4B3EC}" type="presParOf" srcId="{E0345C47-C8DC-4C49-BBF4-55C3B01BC611}" destId="{1B8B06F6-08B7-4A6A-B30E-1D5C9825D72A}" srcOrd="0" destOrd="0" presId="urn:microsoft.com/office/officeart/2005/8/layout/pyramid1"/>
    <dgm:cxn modelId="{7E6B7DF2-9DB8-49B5-95EE-8E3E128F4ECA}" type="presParOf" srcId="{1B8B06F6-08B7-4A6A-B30E-1D5C9825D72A}" destId="{72AECAEE-4A96-4F7E-80F5-250C95A09FE4}" srcOrd="0" destOrd="0" presId="urn:microsoft.com/office/officeart/2005/8/layout/pyramid1"/>
    <dgm:cxn modelId="{33E1F539-1FEB-40D3-9914-EE60C300F322}" type="presParOf" srcId="{1B8B06F6-08B7-4A6A-B30E-1D5C9825D72A}" destId="{7FC4BE46-AE2E-4E63-AEEB-4944E1105AB7}" srcOrd="1" destOrd="0" presId="urn:microsoft.com/office/officeart/2005/8/layout/pyramid1"/>
    <dgm:cxn modelId="{801FECAA-7156-4C30-9F14-E716B994D879}" type="presParOf" srcId="{E0345C47-C8DC-4C49-BBF4-55C3B01BC611}" destId="{640A347F-5D0E-444D-9050-FA67EACBA67B}" srcOrd="1" destOrd="0" presId="urn:microsoft.com/office/officeart/2005/8/layout/pyramid1"/>
    <dgm:cxn modelId="{C28CD812-A5A8-4720-A74B-04C65EB9E539}" type="presParOf" srcId="{640A347F-5D0E-444D-9050-FA67EACBA67B}" destId="{48F81DF3-D672-47A8-B957-37721055C2EE}" srcOrd="0" destOrd="0" presId="urn:microsoft.com/office/officeart/2005/8/layout/pyramid1"/>
    <dgm:cxn modelId="{6FC686E3-F6E8-4639-9C7D-D7EA59BEAC63}" type="presParOf" srcId="{640A347F-5D0E-444D-9050-FA67EACBA67B}" destId="{FD4337AF-E5CF-4351-9DA0-8C603BE0777A}" srcOrd="1" destOrd="0" presId="urn:microsoft.com/office/officeart/2005/8/layout/pyramid1"/>
    <dgm:cxn modelId="{FDB3280C-F5E1-4D6C-9041-2559C05E55B2}" type="presParOf" srcId="{E0345C47-C8DC-4C49-BBF4-55C3B01BC611}" destId="{74590F07-F3D3-40F0-B7ED-12AC84A05D1F}" srcOrd="2" destOrd="0" presId="urn:microsoft.com/office/officeart/2005/8/layout/pyramid1"/>
    <dgm:cxn modelId="{1F43D953-29AE-49A0-AD45-9DC61C1F1A20}" type="presParOf" srcId="{74590F07-F3D3-40F0-B7ED-12AC84A05D1F}" destId="{250DA068-0B38-4A50-A085-3EBBE31D0E29}" srcOrd="0" destOrd="0" presId="urn:microsoft.com/office/officeart/2005/8/layout/pyramid1"/>
    <dgm:cxn modelId="{6B58DCA3-37CA-47A7-94D5-BAAB8D523C58}" type="presParOf" srcId="{74590F07-F3D3-40F0-B7ED-12AC84A05D1F}" destId="{D030A742-6638-4F5A-9838-C53ED283A570}"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65D912B-F65D-4047-8413-AEFFA67B6CB9}" type="doc">
      <dgm:prSet loTypeId="urn:microsoft.com/office/officeart/2005/8/layout/pyramid1" loCatId="pyramid" qsTypeId="urn:microsoft.com/office/officeart/2005/8/quickstyle/simple1#10" qsCatId="simple" csTypeId="urn:microsoft.com/office/officeart/2005/8/colors/accent1_2#4" csCatId="accent1" phldr="1"/>
      <dgm:spPr/>
    </dgm:pt>
    <dgm:pt modelId="{55D0B5C2-E4BF-46B7-A829-9E461DF722E3}">
      <dgm:prSet phldrT="[Text]" custT="1"/>
      <dgm:spPr/>
      <dgm:t>
        <a:bodyPr/>
        <a:lstStyle/>
        <a:p>
          <a:r>
            <a:rPr lang="en-US" altLang="zh-CN" sz="1800" dirty="0" smtClean="0">
              <a:solidFill>
                <a:schemeClr val="bg1"/>
              </a:solidFill>
            </a:rPr>
            <a:t>1</a:t>
          </a:r>
          <a:endParaRPr lang="zh-CN" altLang="en-US" sz="1800" dirty="0">
            <a:solidFill>
              <a:schemeClr val="bg1"/>
            </a:solidFill>
          </a:endParaRPr>
        </a:p>
      </dgm:t>
    </dgm:pt>
    <dgm:pt modelId="{FCE7764A-D048-47E2-B740-9F696C6A1600}" type="parTrans" cxnId="{881431BD-2317-46C8-B970-A8D26F4C9A36}">
      <dgm:prSet/>
      <dgm:spPr/>
      <dgm:t>
        <a:bodyPr/>
        <a:lstStyle/>
        <a:p>
          <a:endParaRPr lang="zh-CN" altLang="en-US" sz="1800">
            <a:solidFill>
              <a:schemeClr val="bg1"/>
            </a:solidFill>
          </a:endParaRPr>
        </a:p>
      </dgm:t>
    </dgm:pt>
    <dgm:pt modelId="{8594B1F4-6ABB-4F89-85FE-8706CBD40016}" type="sibTrans" cxnId="{881431BD-2317-46C8-B970-A8D26F4C9A36}">
      <dgm:prSet/>
      <dgm:spPr/>
      <dgm:t>
        <a:bodyPr/>
        <a:lstStyle/>
        <a:p>
          <a:endParaRPr lang="zh-CN" altLang="en-US" sz="1800">
            <a:solidFill>
              <a:schemeClr val="bg1"/>
            </a:solidFill>
          </a:endParaRPr>
        </a:p>
      </dgm:t>
    </dgm:pt>
    <dgm:pt modelId="{F031DF73-F2BC-47E8-9B7E-1391C0874A4C}">
      <dgm:prSet phldrT="[Text]" custT="1"/>
      <dgm:spPr/>
      <dgm:t>
        <a:bodyPr/>
        <a:lstStyle/>
        <a:p>
          <a:r>
            <a:rPr lang="en-US" altLang="zh-CN" sz="1800" dirty="0" smtClean="0">
              <a:solidFill>
                <a:schemeClr val="bg1"/>
              </a:solidFill>
            </a:rPr>
            <a:t>2</a:t>
          </a:r>
          <a:endParaRPr lang="zh-CN" altLang="en-US" sz="1800" dirty="0">
            <a:solidFill>
              <a:schemeClr val="bg1"/>
            </a:solidFill>
          </a:endParaRPr>
        </a:p>
      </dgm:t>
    </dgm:pt>
    <dgm:pt modelId="{3651B620-5F61-4059-8D58-8784A520E2D7}" type="parTrans" cxnId="{DEB3C25A-EC0F-48DC-85E2-5054674DEFD5}">
      <dgm:prSet/>
      <dgm:spPr/>
      <dgm:t>
        <a:bodyPr/>
        <a:lstStyle/>
        <a:p>
          <a:endParaRPr lang="zh-CN" altLang="en-US" sz="1800">
            <a:solidFill>
              <a:schemeClr val="bg1"/>
            </a:solidFill>
          </a:endParaRPr>
        </a:p>
      </dgm:t>
    </dgm:pt>
    <dgm:pt modelId="{F4AA6B1E-ADE0-4FD6-B9D1-00732D801DF3}" type="sibTrans" cxnId="{DEB3C25A-EC0F-48DC-85E2-5054674DEFD5}">
      <dgm:prSet/>
      <dgm:spPr/>
      <dgm:t>
        <a:bodyPr/>
        <a:lstStyle/>
        <a:p>
          <a:endParaRPr lang="zh-CN" altLang="en-US" sz="1800">
            <a:solidFill>
              <a:schemeClr val="bg1"/>
            </a:solidFill>
          </a:endParaRPr>
        </a:p>
      </dgm:t>
    </dgm:pt>
    <dgm:pt modelId="{62317F4D-8CCA-4AB9-8FCC-28EAC1B954A3}">
      <dgm:prSet phldrT="[Text]" custT="1"/>
      <dgm:spPr/>
      <dgm:t>
        <a:bodyPr/>
        <a:lstStyle/>
        <a:p>
          <a:r>
            <a:rPr lang="en-US" altLang="zh-CN" sz="1800" dirty="0" smtClean="0">
              <a:solidFill>
                <a:schemeClr val="bg1"/>
              </a:solidFill>
            </a:rPr>
            <a:t>3</a:t>
          </a:r>
          <a:endParaRPr lang="zh-CN" altLang="en-US" sz="1800" dirty="0">
            <a:solidFill>
              <a:schemeClr val="bg1"/>
            </a:solidFill>
          </a:endParaRPr>
        </a:p>
      </dgm:t>
    </dgm:pt>
    <dgm:pt modelId="{A06A6420-9298-4FBC-8D20-800BE2D20CE1}" type="parTrans" cxnId="{1C5E7C42-5CCC-46F7-A303-BED3DA1E57B6}">
      <dgm:prSet/>
      <dgm:spPr/>
      <dgm:t>
        <a:bodyPr/>
        <a:lstStyle/>
        <a:p>
          <a:endParaRPr lang="zh-CN" altLang="en-US" sz="1800">
            <a:solidFill>
              <a:schemeClr val="bg1"/>
            </a:solidFill>
          </a:endParaRPr>
        </a:p>
      </dgm:t>
    </dgm:pt>
    <dgm:pt modelId="{A27E5E31-AE4F-41F3-BB4D-E657C3397C29}" type="sibTrans" cxnId="{1C5E7C42-5CCC-46F7-A303-BED3DA1E57B6}">
      <dgm:prSet/>
      <dgm:spPr/>
      <dgm:t>
        <a:bodyPr/>
        <a:lstStyle/>
        <a:p>
          <a:endParaRPr lang="zh-CN" altLang="en-US" sz="1800">
            <a:solidFill>
              <a:schemeClr val="bg1"/>
            </a:solidFill>
          </a:endParaRPr>
        </a:p>
      </dgm:t>
    </dgm:pt>
    <dgm:pt modelId="{E0345C47-C8DC-4C49-BBF4-55C3B01BC611}" type="pres">
      <dgm:prSet presAssocID="{365D912B-F65D-4047-8413-AEFFA67B6CB9}" presName="Name0" presStyleCnt="0">
        <dgm:presLayoutVars>
          <dgm:dir/>
          <dgm:animLvl val="lvl"/>
          <dgm:resizeHandles val="exact"/>
        </dgm:presLayoutVars>
      </dgm:prSet>
      <dgm:spPr/>
    </dgm:pt>
    <dgm:pt modelId="{1B8B06F6-08B7-4A6A-B30E-1D5C9825D72A}" type="pres">
      <dgm:prSet presAssocID="{55D0B5C2-E4BF-46B7-A829-9E461DF722E3}" presName="Name8" presStyleCnt="0"/>
      <dgm:spPr/>
    </dgm:pt>
    <dgm:pt modelId="{72AECAEE-4A96-4F7E-80F5-250C95A09FE4}" type="pres">
      <dgm:prSet presAssocID="{55D0B5C2-E4BF-46B7-A829-9E461DF722E3}" presName="level" presStyleLbl="node1" presStyleIdx="0" presStyleCnt="3">
        <dgm:presLayoutVars>
          <dgm:chMax val="1"/>
          <dgm:bulletEnabled val="1"/>
        </dgm:presLayoutVars>
      </dgm:prSet>
      <dgm:spPr/>
      <dgm:t>
        <a:bodyPr/>
        <a:lstStyle/>
        <a:p>
          <a:endParaRPr lang="zh-CN" altLang="en-US"/>
        </a:p>
      </dgm:t>
    </dgm:pt>
    <dgm:pt modelId="{7FC4BE46-AE2E-4E63-AEEB-4944E1105AB7}" type="pres">
      <dgm:prSet presAssocID="{55D0B5C2-E4BF-46B7-A829-9E461DF722E3}" presName="levelTx" presStyleLbl="revTx" presStyleIdx="0" presStyleCnt="0">
        <dgm:presLayoutVars>
          <dgm:chMax val="1"/>
          <dgm:bulletEnabled val="1"/>
        </dgm:presLayoutVars>
      </dgm:prSet>
      <dgm:spPr/>
      <dgm:t>
        <a:bodyPr/>
        <a:lstStyle/>
        <a:p>
          <a:endParaRPr lang="zh-CN" altLang="en-US"/>
        </a:p>
      </dgm:t>
    </dgm:pt>
    <dgm:pt modelId="{640A347F-5D0E-444D-9050-FA67EACBA67B}" type="pres">
      <dgm:prSet presAssocID="{F031DF73-F2BC-47E8-9B7E-1391C0874A4C}" presName="Name8" presStyleCnt="0"/>
      <dgm:spPr/>
    </dgm:pt>
    <dgm:pt modelId="{48F81DF3-D672-47A8-B957-37721055C2EE}" type="pres">
      <dgm:prSet presAssocID="{F031DF73-F2BC-47E8-9B7E-1391C0874A4C}" presName="level" presStyleLbl="node1" presStyleIdx="1" presStyleCnt="3">
        <dgm:presLayoutVars>
          <dgm:chMax val="1"/>
          <dgm:bulletEnabled val="1"/>
        </dgm:presLayoutVars>
      </dgm:prSet>
      <dgm:spPr/>
      <dgm:t>
        <a:bodyPr/>
        <a:lstStyle/>
        <a:p>
          <a:endParaRPr lang="zh-CN" altLang="en-US"/>
        </a:p>
      </dgm:t>
    </dgm:pt>
    <dgm:pt modelId="{FD4337AF-E5CF-4351-9DA0-8C603BE0777A}" type="pres">
      <dgm:prSet presAssocID="{F031DF73-F2BC-47E8-9B7E-1391C0874A4C}" presName="levelTx" presStyleLbl="revTx" presStyleIdx="0" presStyleCnt="0">
        <dgm:presLayoutVars>
          <dgm:chMax val="1"/>
          <dgm:bulletEnabled val="1"/>
        </dgm:presLayoutVars>
      </dgm:prSet>
      <dgm:spPr/>
      <dgm:t>
        <a:bodyPr/>
        <a:lstStyle/>
        <a:p>
          <a:endParaRPr lang="zh-CN" altLang="en-US"/>
        </a:p>
      </dgm:t>
    </dgm:pt>
    <dgm:pt modelId="{74590F07-F3D3-40F0-B7ED-12AC84A05D1F}" type="pres">
      <dgm:prSet presAssocID="{62317F4D-8CCA-4AB9-8FCC-28EAC1B954A3}" presName="Name8" presStyleCnt="0"/>
      <dgm:spPr/>
    </dgm:pt>
    <dgm:pt modelId="{250DA068-0B38-4A50-A085-3EBBE31D0E29}" type="pres">
      <dgm:prSet presAssocID="{62317F4D-8CCA-4AB9-8FCC-28EAC1B954A3}" presName="level" presStyleLbl="node1" presStyleIdx="2" presStyleCnt="3">
        <dgm:presLayoutVars>
          <dgm:chMax val="1"/>
          <dgm:bulletEnabled val="1"/>
        </dgm:presLayoutVars>
      </dgm:prSet>
      <dgm:spPr/>
      <dgm:t>
        <a:bodyPr/>
        <a:lstStyle/>
        <a:p>
          <a:endParaRPr lang="zh-CN" altLang="en-US"/>
        </a:p>
      </dgm:t>
    </dgm:pt>
    <dgm:pt modelId="{D030A742-6638-4F5A-9838-C53ED283A570}" type="pres">
      <dgm:prSet presAssocID="{62317F4D-8CCA-4AB9-8FCC-28EAC1B954A3}" presName="levelTx" presStyleLbl="revTx" presStyleIdx="0" presStyleCnt="0">
        <dgm:presLayoutVars>
          <dgm:chMax val="1"/>
          <dgm:bulletEnabled val="1"/>
        </dgm:presLayoutVars>
      </dgm:prSet>
      <dgm:spPr/>
      <dgm:t>
        <a:bodyPr/>
        <a:lstStyle/>
        <a:p>
          <a:endParaRPr lang="zh-CN" altLang="en-US"/>
        </a:p>
      </dgm:t>
    </dgm:pt>
  </dgm:ptLst>
  <dgm:cxnLst>
    <dgm:cxn modelId="{2D5D2CAE-DF23-42C0-8E0B-60A73ADF40A7}" type="presOf" srcId="{62317F4D-8CCA-4AB9-8FCC-28EAC1B954A3}" destId="{D030A742-6638-4F5A-9838-C53ED283A570}" srcOrd="1" destOrd="0" presId="urn:microsoft.com/office/officeart/2005/8/layout/pyramid1"/>
    <dgm:cxn modelId="{1C5E7C42-5CCC-46F7-A303-BED3DA1E57B6}" srcId="{365D912B-F65D-4047-8413-AEFFA67B6CB9}" destId="{62317F4D-8CCA-4AB9-8FCC-28EAC1B954A3}" srcOrd="2" destOrd="0" parTransId="{A06A6420-9298-4FBC-8D20-800BE2D20CE1}" sibTransId="{A27E5E31-AE4F-41F3-BB4D-E657C3397C29}"/>
    <dgm:cxn modelId="{DEB3C25A-EC0F-48DC-85E2-5054674DEFD5}" srcId="{365D912B-F65D-4047-8413-AEFFA67B6CB9}" destId="{F031DF73-F2BC-47E8-9B7E-1391C0874A4C}" srcOrd="1" destOrd="0" parTransId="{3651B620-5F61-4059-8D58-8784A520E2D7}" sibTransId="{F4AA6B1E-ADE0-4FD6-B9D1-00732D801DF3}"/>
    <dgm:cxn modelId="{473F58D1-D88F-4065-82F6-5FE3721F57F8}" type="presOf" srcId="{F031DF73-F2BC-47E8-9B7E-1391C0874A4C}" destId="{48F81DF3-D672-47A8-B957-37721055C2EE}" srcOrd="0" destOrd="0" presId="urn:microsoft.com/office/officeart/2005/8/layout/pyramid1"/>
    <dgm:cxn modelId="{F6FE4E37-B42D-4DB0-AAF6-075D65541B33}" type="presOf" srcId="{62317F4D-8CCA-4AB9-8FCC-28EAC1B954A3}" destId="{250DA068-0B38-4A50-A085-3EBBE31D0E29}" srcOrd="0" destOrd="0" presId="urn:microsoft.com/office/officeart/2005/8/layout/pyramid1"/>
    <dgm:cxn modelId="{881431BD-2317-46C8-B970-A8D26F4C9A36}" srcId="{365D912B-F65D-4047-8413-AEFFA67B6CB9}" destId="{55D0B5C2-E4BF-46B7-A829-9E461DF722E3}" srcOrd="0" destOrd="0" parTransId="{FCE7764A-D048-47E2-B740-9F696C6A1600}" sibTransId="{8594B1F4-6ABB-4F89-85FE-8706CBD40016}"/>
    <dgm:cxn modelId="{B0376F14-8679-453E-BB4A-AC60814ABE95}" type="presOf" srcId="{55D0B5C2-E4BF-46B7-A829-9E461DF722E3}" destId="{72AECAEE-4A96-4F7E-80F5-250C95A09FE4}" srcOrd="0" destOrd="0" presId="urn:microsoft.com/office/officeart/2005/8/layout/pyramid1"/>
    <dgm:cxn modelId="{79B60BA4-B883-4F96-B8A8-CAE877CC95E3}" type="presOf" srcId="{365D912B-F65D-4047-8413-AEFFA67B6CB9}" destId="{E0345C47-C8DC-4C49-BBF4-55C3B01BC611}" srcOrd="0" destOrd="0" presId="urn:microsoft.com/office/officeart/2005/8/layout/pyramid1"/>
    <dgm:cxn modelId="{8D17A779-8D12-4240-94E3-B27FEF2FEEBD}" type="presOf" srcId="{55D0B5C2-E4BF-46B7-A829-9E461DF722E3}" destId="{7FC4BE46-AE2E-4E63-AEEB-4944E1105AB7}" srcOrd="1" destOrd="0" presId="urn:microsoft.com/office/officeart/2005/8/layout/pyramid1"/>
    <dgm:cxn modelId="{27B5D40A-E2B8-4E73-8FD8-F117AB725A8F}" type="presOf" srcId="{F031DF73-F2BC-47E8-9B7E-1391C0874A4C}" destId="{FD4337AF-E5CF-4351-9DA0-8C603BE0777A}" srcOrd="1" destOrd="0" presId="urn:microsoft.com/office/officeart/2005/8/layout/pyramid1"/>
    <dgm:cxn modelId="{60513D4B-370C-4885-8233-CFEE3ED7CE8E}" type="presParOf" srcId="{E0345C47-C8DC-4C49-BBF4-55C3B01BC611}" destId="{1B8B06F6-08B7-4A6A-B30E-1D5C9825D72A}" srcOrd="0" destOrd="0" presId="urn:microsoft.com/office/officeart/2005/8/layout/pyramid1"/>
    <dgm:cxn modelId="{E8BE1B58-D1AA-4332-961C-472AAA1B63F9}" type="presParOf" srcId="{1B8B06F6-08B7-4A6A-B30E-1D5C9825D72A}" destId="{72AECAEE-4A96-4F7E-80F5-250C95A09FE4}" srcOrd="0" destOrd="0" presId="urn:microsoft.com/office/officeart/2005/8/layout/pyramid1"/>
    <dgm:cxn modelId="{74BD8224-F0DB-4B56-BB35-331F30F56E51}" type="presParOf" srcId="{1B8B06F6-08B7-4A6A-B30E-1D5C9825D72A}" destId="{7FC4BE46-AE2E-4E63-AEEB-4944E1105AB7}" srcOrd="1" destOrd="0" presId="urn:microsoft.com/office/officeart/2005/8/layout/pyramid1"/>
    <dgm:cxn modelId="{08BE7408-0638-42CF-8A3C-E0B52184E0FB}" type="presParOf" srcId="{E0345C47-C8DC-4C49-BBF4-55C3B01BC611}" destId="{640A347F-5D0E-444D-9050-FA67EACBA67B}" srcOrd="1" destOrd="0" presId="urn:microsoft.com/office/officeart/2005/8/layout/pyramid1"/>
    <dgm:cxn modelId="{2980E143-9EA1-4EAA-B8AF-329E0C919A78}" type="presParOf" srcId="{640A347F-5D0E-444D-9050-FA67EACBA67B}" destId="{48F81DF3-D672-47A8-B957-37721055C2EE}" srcOrd="0" destOrd="0" presId="urn:microsoft.com/office/officeart/2005/8/layout/pyramid1"/>
    <dgm:cxn modelId="{A81982CE-4552-477D-ADC1-99BF5F33D2D5}" type="presParOf" srcId="{640A347F-5D0E-444D-9050-FA67EACBA67B}" destId="{FD4337AF-E5CF-4351-9DA0-8C603BE0777A}" srcOrd="1" destOrd="0" presId="urn:microsoft.com/office/officeart/2005/8/layout/pyramid1"/>
    <dgm:cxn modelId="{1D6E38D1-60A1-4EC7-89AC-38101FC763BD}" type="presParOf" srcId="{E0345C47-C8DC-4C49-BBF4-55C3B01BC611}" destId="{74590F07-F3D3-40F0-B7ED-12AC84A05D1F}" srcOrd="2" destOrd="0" presId="urn:microsoft.com/office/officeart/2005/8/layout/pyramid1"/>
    <dgm:cxn modelId="{748A55D3-3A9F-44E2-AF9B-0E700B382F15}" type="presParOf" srcId="{74590F07-F3D3-40F0-B7ED-12AC84A05D1F}" destId="{250DA068-0B38-4A50-A085-3EBBE31D0E29}" srcOrd="0" destOrd="0" presId="urn:microsoft.com/office/officeart/2005/8/layout/pyramid1"/>
    <dgm:cxn modelId="{38982BB9-4930-4492-BFBF-0E0E62089F8C}" type="presParOf" srcId="{74590F07-F3D3-40F0-B7ED-12AC84A05D1F}" destId="{D030A742-6638-4F5A-9838-C53ED283A570}"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65D912B-F65D-4047-8413-AEFFA67B6CB9}" type="doc">
      <dgm:prSet loTypeId="urn:microsoft.com/office/officeart/2005/8/layout/pyramid1" loCatId="pyramid" qsTypeId="urn:microsoft.com/office/officeart/2005/8/quickstyle/simple1#11" qsCatId="simple" csTypeId="urn:microsoft.com/office/officeart/2005/8/colors/accent1_2#5" csCatId="accent1" phldr="1"/>
      <dgm:spPr/>
    </dgm:pt>
    <dgm:pt modelId="{55D0B5C2-E4BF-46B7-A829-9E461DF722E3}">
      <dgm:prSet phldrT="[Text]" custT="1"/>
      <dgm:spPr/>
      <dgm:t>
        <a:bodyPr/>
        <a:lstStyle/>
        <a:p>
          <a:r>
            <a:rPr lang="en-US" altLang="zh-CN" sz="1800" dirty="0" smtClean="0">
              <a:solidFill>
                <a:schemeClr val="bg1"/>
              </a:solidFill>
            </a:rPr>
            <a:t>1</a:t>
          </a:r>
          <a:endParaRPr lang="zh-CN" altLang="en-US" sz="1800" dirty="0">
            <a:solidFill>
              <a:schemeClr val="bg1"/>
            </a:solidFill>
          </a:endParaRPr>
        </a:p>
      </dgm:t>
    </dgm:pt>
    <dgm:pt modelId="{FCE7764A-D048-47E2-B740-9F696C6A1600}" type="parTrans" cxnId="{881431BD-2317-46C8-B970-A8D26F4C9A36}">
      <dgm:prSet/>
      <dgm:spPr/>
      <dgm:t>
        <a:bodyPr/>
        <a:lstStyle/>
        <a:p>
          <a:endParaRPr lang="zh-CN" altLang="en-US" sz="1800">
            <a:solidFill>
              <a:schemeClr val="bg1"/>
            </a:solidFill>
          </a:endParaRPr>
        </a:p>
      </dgm:t>
    </dgm:pt>
    <dgm:pt modelId="{8594B1F4-6ABB-4F89-85FE-8706CBD40016}" type="sibTrans" cxnId="{881431BD-2317-46C8-B970-A8D26F4C9A36}">
      <dgm:prSet/>
      <dgm:spPr/>
      <dgm:t>
        <a:bodyPr/>
        <a:lstStyle/>
        <a:p>
          <a:endParaRPr lang="zh-CN" altLang="en-US" sz="1800">
            <a:solidFill>
              <a:schemeClr val="bg1"/>
            </a:solidFill>
          </a:endParaRPr>
        </a:p>
      </dgm:t>
    </dgm:pt>
    <dgm:pt modelId="{F031DF73-F2BC-47E8-9B7E-1391C0874A4C}">
      <dgm:prSet phldrT="[Text]" custT="1"/>
      <dgm:spPr/>
      <dgm:t>
        <a:bodyPr/>
        <a:lstStyle/>
        <a:p>
          <a:r>
            <a:rPr lang="en-US" altLang="zh-CN" sz="1800" dirty="0" smtClean="0">
              <a:solidFill>
                <a:schemeClr val="bg1"/>
              </a:solidFill>
            </a:rPr>
            <a:t>2</a:t>
          </a:r>
          <a:endParaRPr lang="zh-CN" altLang="en-US" sz="1800" dirty="0">
            <a:solidFill>
              <a:schemeClr val="bg1"/>
            </a:solidFill>
          </a:endParaRPr>
        </a:p>
      </dgm:t>
    </dgm:pt>
    <dgm:pt modelId="{3651B620-5F61-4059-8D58-8784A520E2D7}" type="parTrans" cxnId="{DEB3C25A-EC0F-48DC-85E2-5054674DEFD5}">
      <dgm:prSet/>
      <dgm:spPr/>
      <dgm:t>
        <a:bodyPr/>
        <a:lstStyle/>
        <a:p>
          <a:endParaRPr lang="zh-CN" altLang="en-US" sz="1800">
            <a:solidFill>
              <a:schemeClr val="bg1"/>
            </a:solidFill>
          </a:endParaRPr>
        </a:p>
      </dgm:t>
    </dgm:pt>
    <dgm:pt modelId="{F4AA6B1E-ADE0-4FD6-B9D1-00732D801DF3}" type="sibTrans" cxnId="{DEB3C25A-EC0F-48DC-85E2-5054674DEFD5}">
      <dgm:prSet/>
      <dgm:spPr/>
      <dgm:t>
        <a:bodyPr/>
        <a:lstStyle/>
        <a:p>
          <a:endParaRPr lang="zh-CN" altLang="en-US" sz="1800">
            <a:solidFill>
              <a:schemeClr val="bg1"/>
            </a:solidFill>
          </a:endParaRPr>
        </a:p>
      </dgm:t>
    </dgm:pt>
    <dgm:pt modelId="{62317F4D-8CCA-4AB9-8FCC-28EAC1B954A3}">
      <dgm:prSet phldrT="[Text]" custT="1"/>
      <dgm:spPr/>
      <dgm:t>
        <a:bodyPr/>
        <a:lstStyle/>
        <a:p>
          <a:r>
            <a:rPr lang="en-US" altLang="zh-CN" sz="1800" dirty="0" smtClean="0">
              <a:solidFill>
                <a:schemeClr val="bg1"/>
              </a:solidFill>
            </a:rPr>
            <a:t>3</a:t>
          </a:r>
          <a:endParaRPr lang="zh-CN" altLang="en-US" sz="1800" dirty="0">
            <a:solidFill>
              <a:schemeClr val="bg1"/>
            </a:solidFill>
          </a:endParaRPr>
        </a:p>
      </dgm:t>
    </dgm:pt>
    <dgm:pt modelId="{A06A6420-9298-4FBC-8D20-800BE2D20CE1}" type="parTrans" cxnId="{1C5E7C42-5CCC-46F7-A303-BED3DA1E57B6}">
      <dgm:prSet/>
      <dgm:spPr/>
      <dgm:t>
        <a:bodyPr/>
        <a:lstStyle/>
        <a:p>
          <a:endParaRPr lang="zh-CN" altLang="en-US" sz="1800">
            <a:solidFill>
              <a:schemeClr val="bg1"/>
            </a:solidFill>
          </a:endParaRPr>
        </a:p>
      </dgm:t>
    </dgm:pt>
    <dgm:pt modelId="{A27E5E31-AE4F-41F3-BB4D-E657C3397C29}" type="sibTrans" cxnId="{1C5E7C42-5CCC-46F7-A303-BED3DA1E57B6}">
      <dgm:prSet/>
      <dgm:spPr/>
      <dgm:t>
        <a:bodyPr/>
        <a:lstStyle/>
        <a:p>
          <a:endParaRPr lang="zh-CN" altLang="en-US" sz="1800">
            <a:solidFill>
              <a:schemeClr val="bg1"/>
            </a:solidFill>
          </a:endParaRPr>
        </a:p>
      </dgm:t>
    </dgm:pt>
    <dgm:pt modelId="{E0345C47-C8DC-4C49-BBF4-55C3B01BC611}" type="pres">
      <dgm:prSet presAssocID="{365D912B-F65D-4047-8413-AEFFA67B6CB9}" presName="Name0" presStyleCnt="0">
        <dgm:presLayoutVars>
          <dgm:dir/>
          <dgm:animLvl val="lvl"/>
          <dgm:resizeHandles val="exact"/>
        </dgm:presLayoutVars>
      </dgm:prSet>
      <dgm:spPr/>
    </dgm:pt>
    <dgm:pt modelId="{1B8B06F6-08B7-4A6A-B30E-1D5C9825D72A}" type="pres">
      <dgm:prSet presAssocID="{55D0B5C2-E4BF-46B7-A829-9E461DF722E3}" presName="Name8" presStyleCnt="0"/>
      <dgm:spPr/>
    </dgm:pt>
    <dgm:pt modelId="{72AECAEE-4A96-4F7E-80F5-250C95A09FE4}" type="pres">
      <dgm:prSet presAssocID="{55D0B5C2-E4BF-46B7-A829-9E461DF722E3}" presName="level" presStyleLbl="node1" presStyleIdx="0" presStyleCnt="3">
        <dgm:presLayoutVars>
          <dgm:chMax val="1"/>
          <dgm:bulletEnabled val="1"/>
        </dgm:presLayoutVars>
      </dgm:prSet>
      <dgm:spPr/>
      <dgm:t>
        <a:bodyPr/>
        <a:lstStyle/>
        <a:p>
          <a:endParaRPr lang="zh-CN" altLang="en-US"/>
        </a:p>
      </dgm:t>
    </dgm:pt>
    <dgm:pt modelId="{7FC4BE46-AE2E-4E63-AEEB-4944E1105AB7}" type="pres">
      <dgm:prSet presAssocID="{55D0B5C2-E4BF-46B7-A829-9E461DF722E3}" presName="levelTx" presStyleLbl="revTx" presStyleIdx="0" presStyleCnt="0">
        <dgm:presLayoutVars>
          <dgm:chMax val="1"/>
          <dgm:bulletEnabled val="1"/>
        </dgm:presLayoutVars>
      </dgm:prSet>
      <dgm:spPr/>
      <dgm:t>
        <a:bodyPr/>
        <a:lstStyle/>
        <a:p>
          <a:endParaRPr lang="zh-CN" altLang="en-US"/>
        </a:p>
      </dgm:t>
    </dgm:pt>
    <dgm:pt modelId="{640A347F-5D0E-444D-9050-FA67EACBA67B}" type="pres">
      <dgm:prSet presAssocID="{F031DF73-F2BC-47E8-9B7E-1391C0874A4C}" presName="Name8" presStyleCnt="0"/>
      <dgm:spPr/>
    </dgm:pt>
    <dgm:pt modelId="{48F81DF3-D672-47A8-B957-37721055C2EE}" type="pres">
      <dgm:prSet presAssocID="{F031DF73-F2BC-47E8-9B7E-1391C0874A4C}" presName="level" presStyleLbl="node1" presStyleIdx="1" presStyleCnt="3">
        <dgm:presLayoutVars>
          <dgm:chMax val="1"/>
          <dgm:bulletEnabled val="1"/>
        </dgm:presLayoutVars>
      </dgm:prSet>
      <dgm:spPr/>
      <dgm:t>
        <a:bodyPr/>
        <a:lstStyle/>
        <a:p>
          <a:endParaRPr lang="zh-CN" altLang="en-US"/>
        </a:p>
      </dgm:t>
    </dgm:pt>
    <dgm:pt modelId="{FD4337AF-E5CF-4351-9DA0-8C603BE0777A}" type="pres">
      <dgm:prSet presAssocID="{F031DF73-F2BC-47E8-9B7E-1391C0874A4C}" presName="levelTx" presStyleLbl="revTx" presStyleIdx="0" presStyleCnt="0">
        <dgm:presLayoutVars>
          <dgm:chMax val="1"/>
          <dgm:bulletEnabled val="1"/>
        </dgm:presLayoutVars>
      </dgm:prSet>
      <dgm:spPr/>
      <dgm:t>
        <a:bodyPr/>
        <a:lstStyle/>
        <a:p>
          <a:endParaRPr lang="zh-CN" altLang="en-US"/>
        </a:p>
      </dgm:t>
    </dgm:pt>
    <dgm:pt modelId="{74590F07-F3D3-40F0-B7ED-12AC84A05D1F}" type="pres">
      <dgm:prSet presAssocID="{62317F4D-8CCA-4AB9-8FCC-28EAC1B954A3}" presName="Name8" presStyleCnt="0"/>
      <dgm:spPr/>
    </dgm:pt>
    <dgm:pt modelId="{250DA068-0B38-4A50-A085-3EBBE31D0E29}" type="pres">
      <dgm:prSet presAssocID="{62317F4D-8CCA-4AB9-8FCC-28EAC1B954A3}" presName="level" presStyleLbl="node1" presStyleIdx="2" presStyleCnt="3">
        <dgm:presLayoutVars>
          <dgm:chMax val="1"/>
          <dgm:bulletEnabled val="1"/>
        </dgm:presLayoutVars>
      </dgm:prSet>
      <dgm:spPr/>
      <dgm:t>
        <a:bodyPr/>
        <a:lstStyle/>
        <a:p>
          <a:endParaRPr lang="zh-CN" altLang="en-US"/>
        </a:p>
      </dgm:t>
    </dgm:pt>
    <dgm:pt modelId="{D030A742-6638-4F5A-9838-C53ED283A570}" type="pres">
      <dgm:prSet presAssocID="{62317F4D-8CCA-4AB9-8FCC-28EAC1B954A3}" presName="levelTx" presStyleLbl="revTx" presStyleIdx="0" presStyleCnt="0">
        <dgm:presLayoutVars>
          <dgm:chMax val="1"/>
          <dgm:bulletEnabled val="1"/>
        </dgm:presLayoutVars>
      </dgm:prSet>
      <dgm:spPr/>
      <dgm:t>
        <a:bodyPr/>
        <a:lstStyle/>
        <a:p>
          <a:endParaRPr lang="zh-CN" altLang="en-US"/>
        </a:p>
      </dgm:t>
    </dgm:pt>
  </dgm:ptLst>
  <dgm:cxnLst>
    <dgm:cxn modelId="{587C7593-8AEF-4E88-9057-37CACE984CC4}" type="presOf" srcId="{62317F4D-8CCA-4AB9-8FCC-28EAC1B954A3}" destId="{D030A742-6638-4F5A-9838-C53ED283A570}" srcOrd="1" destOrd="0" presId="urn:microsoft.com/office/officeart/2005/8/layout/pyramid1"/>
    <dgm:cxn modelId="{5A8AE9D4-F68B-4C7C-A0A9-2D91D8061C9A}" type="presOf" srcId="{62317F4D-8CCA-4AB9-8FCC-28EAC1B954A3}" destId="{250DA068-0B38-4A50-A085-3EBBE31D0E29}" srcOrd="0" destOrd="0" presId="urn:microsoft.com/office/officeart/2005/8/layout/pyramid1"/>
    <dgm:cxn modelId="{A4A19C2E-6F86-4057-9D0E-15C230BE0C24}" type="presOf" srcId="{F031DF73-F2BC-47E8-9B7E-1391C0874A4C}" destId="{48F81DF3-D672-47A8-B957-37721055C2EE}" srcOrd="0" destOrd="0" presId="urn:microsoft.com/office/officeart/2005/8/layout/pyramid1"/>
    <dgm:cxn modelId="{1C5E7C42-5CCC-46F7-A303-BED3DA1E57B6}" srcId="{365D912B-F65D-4047-8413-AEFFA67B6CB9}" destId="{62317F4D-8CCA-4AB9-8FCC-28EAC1B954A3}" srcOrd="2" destOrd="0" parTransId="{A06A6420-9298-4FBC-8D20-800BE2D20CE1}" sibTransId="{A27E5E31-AE4F-41F3-BB4D-E657C3397C29}"/>
    <dgm:cxn modelId="{DEB3C25A-EC0F-48DC-85E2-5054674DEFD5}" srcId="{365D912B-F65D-4047-8413-AEFFA67B6CB9}" destId="{F031DF73-F2BC-47E8-9B7E-1391C0874A4C}" srcOrd="1" destOrd="0" parTransId="{3651B620-5F61-4059-8D58-8784A520E2D7}" sibTransId="{F4AA6B1E-ADE0-4FD6-B9D1-00732D801DF3}"/>
    <dgm:cxn modelId="{881431BD-2317-46C8-B970-A8D26F4C9A36}" srcId="{365D912B-F65D-4047-8413-AEFFA67B6CB9}" destId="{55D0B5C2-E4BF-46B7-A829-9E461DF722E3}" srcOrd="0" destOrd="0" parTransId="{FCE7764A-D048-47E2-B740-9F696C6A1600}" sibTransId="{8594B1F4-6ABB-4F89-85FE-8706CBD40016}"/>
    <dgm:cxn modelId="{E663ED38-BBE5-4024-9429-6C9BAF53EB7B}" type="presOf" srcId="{55D0B5C2-E4BF-46B7-A829-9E461DF722E3}" destId="{7FC4BE46-AE2E-4E63-AEEB-4944E1105AB7}" srcOrd="1" destOrd="0" presId="urn:microsoft.com/office/officeart/2005/8/layout/pyramid1"/>
    <dgm:cxn modelId="{E5F88237-36FD-48A6-82A8-61B61C48822C}" type="presOf" srcId="{365D912B-F65D-4047-8413-AEFFA67B6CB9}" destId="{E0345C47-C8DC-4C49-BBF4-55C3B01BC611}" srcOrd="0" destOrd="0" presId="urn:microsoft.com/office/officeart/2005/8/layout/pyramid1"/>
    <dgm:cxn modelId="{083F6E43-D549-4521-A1E5-E75A009C3EF6}" type="presOf" srcId="{F031DF73-F2BC-47E8-9B7E-1391C0874A4C}" destId="{FD4337AF-E5CF-4351-9DA0-8C603BE0777A}" srcOrd="1" destOrd="0" presId="urn:microsoft.com/office/officeart/2005/8/layout/pyramid1"/>
    <dgm:cxn modelId="{054C895E-5E8D-495B-856C-B339DC5313DE}" type="presOf" srcId="{55D0B5C2-E4BF-46B7-A829-9E461DF722E3}" destId="{72AECAEE-4A96-4F7E-80F5-250C95A09FE4}" srcOrd="0" destOrd="0" presId="urn:microsoft.com/office/officeart/2005/8/layout/pyramid1"/>
    <dgm:cxn modelId="{2C66D0A1-E981-4D75-85CA-D11AD1F930EC}" type="presParOf" srcId="{E0345C47-C8DC-4C49-BBF4-55C3B01BC611}" destId="{1B8B06F6-08B7-4A6A-B30E-1D5C9825D72A}" srcOrd="0" destOrd="0" presId="urn:microsoft.com/office/officeart/2005/8/layout/pyramid1"/>
    <dgm:cxn modelId="{CDAD0C9B-069F-45E1-A56B-6161CD75CF34}" type="presParOf" srcId="{1B8B06F6-08B7-4A6A-B30E-1D5C9825D72A}" destId="{72AECAEE-4A96-4F7E-80F5-250C95A09FE4}" srcOrd="0" destOrd="0" presId="urn:microsoft.com/office/officeart/2005/8/layout/pyramid1"/>
    <dgm:cxn modelId="{03AA5D51-2595-4552-A5F7-80F5B4B56D70}" type="presParOf" srcId="{1B8B06F6-08B7-4A6A-B30E-1D5C9825D72A}" destId="{7FC4BE46-AE2E-4E63-AEEB-4944E1105AB7}" srcOrd="1" destOrd="0" presId="urn:microsoft.com/office/officeart/2005/8/layout/pyramid1"/>
    <dgm:cxn modelId="{694C335B-743A-46E4-B63B-80906BF1A35F}" type="presParOf" srcId="{E0345C47-C8DC-4C49-BBF4-55C3B01BC611}" destId="{640A347F-5D0E-444D-9050-FA67EACBA67B}" srcOrd="1" destOrd="0" presId="urn:microsoft.com/office/officeart/2005/8/layout/pyramid1"/>
    <dgm:cxn modelId="{4F481BD1-92B3-4544-A896-37B3322728C6}" type="presParOf" srcId="{640A347F-5D0E-444D-9050-FA67EACBA67B}" destId="{48F81DF3-D672-47A8-B957-37721055C2EE}" srcOrd="0" destOrd="0" presId="urn:microsoft.com/office/officeart/2005/8/layout/pyramid1"/>
    <dgm:cxn modelId="{085EF7B3-99F7-4279-BC6A-B3CD3D8F1AC8}" type="presParOf" srcId="{640A347F-5D0E-444D-9050-FA67EACBA67B}" destId="{FD4337AF-E5CF-4351-9DA0-8C603BE0777A}" srcOrd="1" destOrd="0" presId="urn:microsoft.com/office/officeart/2005/8/layout/pyramid1"/>
    <dgm:cxn modelId="{C68E6A95-640B-4DEF-B818-D4A35EA7CCE5}" type="presParOf" srcId="{E0345C47-C8DC-4C49-BBF4-55C3B01BC611}" destId="{74590F07-F3D3-40F0-B7ED-12AC84A05D1F}" srcOrd="2" destOrd="0" presId="urn:microsoft.com/office/officeart/2005/8/layout/pyramid1"/>
    <dgm:cxn modelId="{1FFC2BE2-36A8-4818-B1EC-41FE8681CF4C}" type="presParOf" srcId="{74590F07-F3D3-40F0-B7ED-12AC84A05D1F}" destId="{250DA068-0B38-4A50-A085-3EBBE31D0E29}" srcOrd="0" destOrd="0" presId="urn:microsoft.com/office/officeart/2005/8/layout/pyramid1"/>
    <dgm:cxn modelId="{33F2D29F-1EA4-47F2-BF05-3893262190CA}" type="presParOf" srcId="{74590F07-F3D3-40F0-B7ED-12AC84A05D1F}" destId="{D030A742-6638-4F5A-9838-C53ED283A570}"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5336FA-5202-4710-9BF1-409CA27015B4}"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F28F341C-39B9-4F3C-9D91-F809C6188346}">
      <dgm:prSet phldrT="[Text]"/>
      <dgm:spPr/>
      <dgm:t>
        <a:bodyPr/>
        <a:lstStyle/>
        <a:p>
          <a:r>
            <a:rPr lang="en-US" dirty="0" smtClean="0"/>
            <a:t>Graph</a:t>
          </a:r>
          <a:endParaRPr lang="en-US" dirty="0"/>
        </a:p>
      </dgm:t>
    </dgm:pt>
    <dgm:pt modelId="{F6C3A9BE-B815-4BEC-BCC2-B95031E5D198}" type="parTrans" cxnId="{0CEE986A-4945-4458-B13F-2788A638207B}">
      <dgm:prSet/>
      <dgm:spPr/>
      <dgm:t>
        <a:bodyPr/>
        <a:lstStyle/>
        <a:p>
          <a:endParaRPr lang="en-US"/>
        </a:p>
      </dgm:t>
    </dgm:pt>
    <dgm:pt modelId="{9DF93EEC-265C-415B-BCED-CB53814AC166}" type="sibTrans" cxnId="{0CEE986A-4945-4458-B13F-2788A638207B}">
      <dgm:prSet/>
      <dgm:spPr/>
      <dgm:t>
        <a:bodyPr/>
        <a:lstStyle/>
        <a:p>
          <a:endParaRPr lang="en-US"/>
        </a:p>
      </dgm:t>
    </dgm:pt>
    <dgm:pt modelId="{CB69ADAD-137F-4B54-B50B-AFFF27EF0B97}">
      <dgm:prSet phldrT="[Text]"/>
      <dgm:spPr/>
      <dgm:t>
        <a:bodyPr/>
        <a:lstStyle/>
        <a:p>
          <a:r>
            <a:rPr lang="en-US" dirty="0" smtClean="0"/>
            <a:t>Structure Information</a:t>
          </a:r>
          <a:endParaRPr lang="en-US" dirty="0"/>
        </a:p>
      </dgm:t>
    </dgm:pt>
    <dgm:pt modelId="{CDC27F13-4D79-47F3-8599-0047B8C5C3E1}" type="parTrans" cxnId="{D48ECFCF-72E8-4B8F-9FFE-B69DD3E8127D}">
      <dgm:prSet/>
      <dgm:spPr/>
      <dgm:t>
        <a:bodyPr/>
        <a:lstStyle/>
        <a:p>
          <a:endParaRPr lang="en-US"/>
        </a:p>
      </dgm:t>
    </dgm:pt>
    <dgm:pt modelId="{868C5D44-1BD5-4E97-BEA3-4F446D640C5B}" type="sibTrans" cxnId="{D48ECFCF-72E8-4B8F-9FFE-B69DD3E8127D}">
      <dgm:prSet/>
      <dgm:spPr/>
      <dgm:t>
        <a:bodyPr/>
        <a:lstStyle/>
        <a:p>
          <a:endParaRPr lang="en-US"/>
        </a:p>
      </dgm:t>
    </dgm:pt>
    <dgm:pt modelId="{CA47FAAC-98C5-43D5-988D-21079DE93243}">
      <dgm:prSet phldrT="[Text]"/>
      <dgm:spPr/>
      <dgm:t>
        <a:bodyPr/>
        <a:lstStyle/>
        <a:p>
          <a:r>
            <a:rPr lang="en-US" dirty="0" smtClean="0"/>
            <a:t>Attributes Information</a:t>
          </a:r>
          <a:endParaRPr lang="en-US" dirty="0"/>
        </a:p>
      </dgm:t>
    </dgm:pt>
    <dgm:pt modelId="{650A6494-852E-41C7-BA56-47F90FF16039}" type="parTrans" cxnId="{E12F25E5-8764-477A-94FE-E5A12980C1BA}">
      <dgm:prSet/>
      <dgm:spPr/>
      <dgm:t>
        <a:bodyPr/>
        <a:lstStyle/>
        <a:p>
          <a:endParaRPr lang="en-US"/>
        </a:p>
      </dgm:t>
    </dgm:pt>
    <dgm:pt modelId="{FA721EB1-510F-416C-9F60-B7210AE592F3}" type="sibTrans" cxnId="{E12F25E5-8764-477A-94FE-E5A12980C1BA}">
      <dgm:prSet/>
      <dgm:spPr/>
      <dgm:t>
        <a:bodyPr/>
        <a:lstStyle/>
        <a:p>
          <a:endParaRPr lang="en-US"/>
        </a:p>
      </dgm:t>
    </dgm:pt>
    <dgm:pt modelId="{84CA7717-5FFB-47ED-A1CE-86A1A347C5C4}">
      <dgm:prSet phldrT="[Text]"/>
      <dgm:spPr/>
      <dgm:t>
        <a:bodyPr/>
        <a:lstStyle/>
        <a:p>
          <a:r>
            <a:rPr lang="en-US" dirty="0" smtClean="0"/>
            <a:t>Sub-graph</a:t>
          </a:r>
          <a:endParaRPr lang="en-US" dirty="0"/>
        </a:p>
      </dgm:t>
    </dgm:pt>
    <dgm:pt modelId="{22415C7D-A513-4AFD-BD35-86403BBB1198}" type="parTrans" cxnId="{78A58808-F321-42A2-B5B2-12A40D7D883E}">
      <dgm:prSet/>
      <dgm:spPr/>
      <dgm:t>
        <a:bodyPr/>
        <a:lstStyle/>
        <a:p>
          <a:endParaRPr lang="en-US"/>
        </a:p>
      </dgm:t>
    </dgm:pt>
    <dgm:pt modelId="{7E029A50-C2C0-4B47-970A-000ED2C3BCF7}" type="sibTrans" cxnId="{78A58808-F321-42A2-B5B2-12A40D7D883E}">
      <dgm:prSet/>
      <dgm:spPr/>
      <dgm:t>
        <a:bodyPr/>
        <a:lstStyle/>
        <a:p>
          <a:endParaRPr lang="en-US"/>
        </a:p>
      </dgm:t>
    </dgm:pt>
    <dgm:pt modelId="{AF4317B4-9659-43B8-888C-7FE2F7C81AC1}">
      <dgm:prSet phldrT="[Text]"/>
      <dgm:spPr/>
      <dgm:t>
        <a:bodyPr/>
        <a:lstStyle/>
        <a:p>
          <a:r>
            <a:rPr lang="en-US" dirty="0" smtClean="0"/>
            <a:t>degree</a:t>
          </a:r>
          <a:endParaRPr lang="en-US" dirty="0"/>
        </a:p>
      </dgm:t>
    </dgm:pt>
    <dgm:pt modelId="{8540DEC2-F634-4A32-81F9-A3FE214120CC}" type="parTrans" cxnId="{B108AAB3-077E-4E28-9ADD-B04DDECEFC67}">
      <dgm:prSet/>
      <dgm:spPr/>
      <dgm:t>
        <a:bodyPr/>
        <a:lstStyle/>
        <a:p>
          <a:endParaRPr lang="en-US"/>
        </a:p>
      </dgm:t>
    </dgm:pt>
    <dgm:pt modelId="{B72CA44A-C633-449B-A200-0C72FAF320A4}" type="sibTrans" cxnId="{B108AAB3-077E-4E28-9ADD-B04DDECEFC67}">
      <dgm:prSet/>
      <dgm:spPr/>
      <dgm:t>
        <a:bodyPr/>
        <a:lstStyle/>
        <a:p>
          <a:endParaRPr lang="en-US"/>
        </a:p>
      </dgm:t>
    </dgm:pt>
    <dgm:pt modelId="{1CDE565D-0034-43BA-AFE2-1D31CB908BA9}">
      <dgm:prSet phldrT="[Text]"/>
      <dgm:spPr/>
      <dgm:t>
        <a:bodyPr/>
        <a:lstStyle/>
        <a:p>
          <a:r>
            <a:rPr lang="en-US" dirty="0" smtClean="0"/>
            <a:t>Attributes of  Nodes</a:t>
          </a:r>
          <a:endParaRPr lang="en-US" dirty="0"/>
        </a:p>
      </dgm:t>
    </dgm:pt>
    <dgm:pt modelId="{E730A933-CEA6-4E3E-ABBA-1E42F9B6C19D}" type="parTrans" cxnId="{243A2F7E-D04E-4052-949C-299F67394016}">
      <dgm:prSet/>
      <dgm:spPr/>
      <dgm:t>
        <a:bodyPr/>
        <a:lstStyle/>
        <a:p>
          <a:endParaRPr lang="en-US"/>
        </a:p>
      </dgm:t>
    </dgm:pt>
    <dgm:pt modelId="{2AB4F856-787D-444F-B677-500C3B7C6F94}" type="sibTrans" cxnId="{243A2F7E-D04E-4052-949C-299F67394016}">
      <dgm:prSet/>
      <dgm:spPr/>
      <dgm:t>
        <a:bodyPr/>
        <a:lstStyle/>
        <a:p>
          <a:endParaRPr lang="en-US"/>
        </a:p>
      </dgm:t>
    </dgm:pt>
    <dgm:pt modelId="{A8E4FBF1-3DF0-4A37-9C4B-445797700DD5}">
      <dgm:prSet phldrT="[Text]"/>
      <dgm:spPr/>
      <dgm:t>
        <a:bodyPr/>
        <a:lstStyle/>
        <a:p>
          <a:r>
            <a:rPr lang="en-US" dirty="0" smtClean="0"/>
            <a:t>Attributes of edge</a:t>
          </a:r>
          <a:endParaRPr lang="en-US" dirty="0"/>
        </a:p>
      </dgm:t>
    </dgm:pt>
    <dgm:pt modelId="{F13E073F-ECE0-4DAD-BE85-83235AD52595}" type="parTrans" cxnId="{5526A7F7-182B-4DD2-A6C5-0FFB4A812DFD}">
      <dgm:prSet/>
      <dgm:spPr/>
      <dgm:t>
        <a:bodyPr/>
        <a:lstStyle/>
        <a:p>
          <a:endParaRPr lang="en-US"/>
        </a:p>
      </dgm:t>
    </dgm:pt>
    <dgm:pt modelId="{E9129D02-AB4A-4188-A932-542D15CC54E3}" type="sibTrans" cxnId="{5526A7F7-182B-4DD2-A6C5-0FFB4A812DFD}">
      <dgm:prSet/>
      <dgm:spPr/>
      <dgm:t>
        <a:bodyPr/>
        <a:lstStyle/>
        <a:p>
          <a:endParaRPr lang="en-US"/>
        </a:p>
      </dgm:t>
    </dgm:pt>
    <dgm:pt modelId="{BFF9EFFB-10FE-456E-A5B7-0FF7A3954E46}">
      <dgm:prSet phldrT="[Text]"/>
      <dgm:spPr/>
      <dgm:t>
        <a:bodyPr/>
        <a:lstStyle/>
        <a:p>
          <a:r>
            <a:rPr lang="en-US" dirty="0" smtClean="0"/>
            <a:t>Node relationship</a:t>
          </a:r>
          <a:endParaRPr lang="en-US" dirty="0"/>
        </a:p>
      </dgm:t>
    </dgm:pt>
    <dgm:pt modelId="{AFD7FD29-A443-4189-95E9-DA9F54035017}" type="parTrans" cxnId="{7146BA3C-07EF-4054-AE97-A00A4AF949CC}">
      <dgm:prSet/>
      <dgm:spPr/>
      <dgm:t>
        <a:bodyPr/>
        <a:lstStyle/>
        <a:p>
          <a:endParaRPr lang="zh-CN" altLang="en-US"/>
        </a:p>
      </dgm:t>
    </dgm:pt>
    <dgm:pt modelId="{5C858425-D3AE-4420-94C1-1D336C414E35}" type="sibTrans" cxnId="{7146BA3C-07EF-4054-AE97-A00A4AF949CC}">
      <dgm:prSet/>
      <dgm:spPr/>
      <dgm:t>
        <a:bodyPr/>
        <a:lstStyle/>
        <a:p>
          <a:endParaRPr lang="zh-CN" altLang="en-US"/>
        </a:p>
      </dgm:t>
    </dgm:pt>
    <dgm:pt modelId="{4FDFBBF0-D48C-47FD-89BA-BFFEFBAC1B81}">
      <dgm:prSet phldrT="[Text]"/>
      <dgm:spPr/>
      <dgm:t>
        <a:bodyPr/>
        <a:lstStyle/>
        <a:p>
          <a:r>
            <a:rPr lang="en-US" dirty="0" smtClean="0"/>
            <a:t>Weight</a:t>
          </a:r>
          <a:endParaRPr lang="en-US" dirty="0"/>
        </a:p>
      </dgm:t>
    </dgm:pt>
    <dgm:pt modelId="{19639C8E-3B21-4CD1-9E88-407668F06FAB}" type="parTrans" cxnId="{6603B7B9-C79E-42C9-81A1-9D8E263F9613}">
      <dgm:prSet/>
      <dgm:spPr/>
      <dgm:t>
        <a:bodyPr/>
        <a:lstStyle/>
        <a:p>
          <a:endParaRPr lang="zh-CN" altLang="en-US"/>
        </a:p>
      </dgm:t>
    </dgm:pt>
    <dgm:pt modelId="{EA2D6008-8B3F-4D5D-9B37-92090B47C3AE}" type="sibTrans" cxnId="{6603B7B9-C79E-42C9-81A1-9D8E263F9613}">
      <dgm:prSet/>
      <dgm:spPr/>
      <dgm:t>
        <a:bodyPr/>
        <a:lstStyle/>
        <a:p>
          <a:endParaRPr lang="zh-CN" altLang="en-US"/>
        </a:p>
      </dgm:t>
    </dgm:pt>
    <dgm:pt modelId="{693B0157-D70A-4C90-AE2D-3A53A5B61863}" type="pres">
      <dgm:prSet presAssocID="{615336FA-5202-4710-9BF1-409CA27015B4}" presName="hierChild1" presStyleCnt="0">
        <dgm:presLayoutVars>
          <dgm:chPref val="1"/>
          <dgm:dir/>
          <dgm:animOne val="branch"/>
          <dgm:animLvl val="lvl"/>
          <dgm:resizeHandles/>
        </dgm:presLayoutVars>
      </dgm:prSet>
      <dgm:spPr/>
      <dgm:t>
        <a:bodyPr/>
        <a:lstStyle/>
        <a:p>
          <a:endParaRPr lang="en-US"/>
        </a:p>
      </dgm:t>
    </dgm:pt>
    <dgm:pt modelId="{C14429D0-204F-4436-AC38-20543576E7B9}" type="pres">
      <dgm:prSet presAssocID="{F28F341C-39B9-4F3C-9D91-F809C6188346}" presName="hierRoot1" presStyleCnt="0"/>
      <dgm:spPr/>
    </dgm:pt>
    <dgm:pt modelId="{794C9C4A-770E-4B9F-AC5F-14DA214DEE58}" type="pres">
      <dgm:prSet presAssocID="{F28F341C-39B9-4F3C-9D91-F809C6188346}" presName="composite" presStyleCnt="0"/>
      <dgm:spPr/>
    </dgm:pt>
    <dgm:pt modelId="{6B369830-53D4-4559-82BD-A57A8E953E24}" type="pres">
      <dgm:prSet presAssocID="{F28F341C-39B9-4F3C-9D91-F809C6188346}" presName="background" presStyleLbl="node0" presStyleIdx="0" presStyleCnt="1"/>
      <dgm:spPr/>
    </dgm:pt>
    <dgm:pt modelId="{7DE401C3-E2F8-4765-8DA2-42DB36D4B40F}" type="pres">
      <dgm:prSet presAssocID="{F28F341C-39B9-4F3C-9D91-F809C6188346}" presName="text" presStyleLbl="fgAcc0" presStyleIdx="0" presStyleCnt="1">
        <dgm:presLayoutVars>
          <dgm:chPref val="3"/>
        </dgm:presLayoutVars>
      </dgm:prSet>
      <dgm:spPr/>
      <dgm:t>
        <a:bodyPr/>
        <a:lstStyle/>
        <a:p>
          <a:endParaRPr lang="en-US"/>
        </a:p>
      </dgm:t>
    </dgm:pt>
    <dgm:pt modelId="{8F09D965-B2C0-4060-A5C2-6139F133C997}" type="pres">
      <dgm:prSet presAssocID="{F28F341C-39B9-4F3C-9D91-F809C6188346}" presName="hierChild2" presStyleCnt="0"/>
      <dgm:spPr/>
    </dgm:pt>
    <dgm:pt modelId="{BBE46169-85BA-4625-ADB1-9DE700DA28A0}" type="pres">
      <dgm:prSet presAssocID="{CDC27F13-4D79-47F3-8599-0047B8C5C3E1}" presName="Name10" presStyleLbl="parChTrans1D2" presStyleIdx="0" presStyleCnt="2"/>
      <dgm:spPr/>
      <dgm:t>
        <a:bodyPr/>
        <a:lstStyle/>
        <a:p>
          <a:endParaRPr lang="en-US"/>
        </a:p>
      </dgm:t>
    </dgm:pt>
    <dgm:pt modelId="{41A5403E-9F9F-43FC-BF81-92BD705409E7}" type="pres">
      <dgm:prSet presAssocID="{CB69ADAD-137F-4B54-B50B-AFFF27EF0B97}" presName="hierRoot2" presStyleCnt="0"/>
      <dgm:spPr/>
    </dgm:pt>
    <dgm:pt modelId="{FD47DFCD-B2FA-49CF-BA79-5F61CBBBC760}" type="pres">
      <dgm:prSet presAssocID="{CB69ADAD-137F-4B54-B50B-AFFF27EF0B97}" presName="composite2" presStyleCnt="0"/>
      <dgm:spPr/>
    </dgm:pt>
    <dgm:pt modelId="{C6EE842D-9830-44E2-8084-D4C7213BECD4}" type="pres">
      <dgm:prSet presAssocID="{CB69ADAD-137F-4B54-B50B-AFFF27EF0B97}" presName="background2" presStyleLbl="node2" presStyleIdx="0" presStyleCnt="2"/>
      <dgm:spPr/>
    </dgm:pt>
    <dgm:pt modelId="{AA9FEFEC-E53F-458D-97B5-13A81C6ACD51}" type="pres">
      <dgm:prSet presAssocID="{CB69ADAD-137F-4B54-B50B-AFFF27EF0B97}" presName="text2" presStyleLbl="fgAcc2" presStyleIdx="0" presStyleCnt="2">
        <dgm:presLayoutVars>
          <dgm:chPref val="3"/>
        </dgm:presLayoutVars>
      </dgm:prSet>
      <dgm:spPr/>
      <dgm:t>
        <a:bodyPr/>
        <a:lstStyle/>
        <a:p>
          <a:endParaRPr lang="en-US"/>
        </a:p>
      </dgm:t>
    </dgm:pt>
    <dgm:pt modelId="{4DE81D29-1FEB-4E2E-84AF-17C3622D5258}" type="pres">
      <dgm:prSet presAssocID="{CB69ADAD-137F-4B54-B50B-AFFF27EF0B97}" presName="hierChild3" presStyleCnt="0"/>
      <dgm:spPr/>
    </dgm:pt>
    <dgm:pt modelId="{133A6153-E126-4E64-AB8D-66E3CC61FBD1}" type="pres">
      <dgm:prSet presAssocID="{8540DEC2-F634-4A32-81F9-A3FE214120CC}" presName="Name17" presStyleLbl="parChTrans1D3" presStyleIdx="0" presStyleCnt="4"/>
      <dgm:spPr/>
      <dgm:t>
        <a:bodyPr/>
        <a:lstStyle/>
        <a:p>
          <a:endParaRPr lang="en-US"/>
        </a:p>
      </dgm:t>
    </dgm:pt>
    <dgm:pt modelId="{B183CE4C-9DDD-4AE0-9CF1-253F06FBE70D}" type="pres">
      <dgm:prSet presAssocID="{AF4317B4-9659-43B8-888C-7FE2F7C81AC1}" presName="hierRoot3" presStyleCnt="0"/>
      <dgm:spPr/>
    </dgm:pt>
    <dgm:pt modelId="{EE7EC7F2-CD2D-4090-BE93-7AB77D66114A}" type="pres">
      <dgm:prSet presAssocID="{AF4317B4-9659-43B8-888C-7FE2F7C81AC1}" presName="composite3" presStyleCnt="0"/>
      <dgm:spPr/>
    </dgm:pt>
    <dgm:pt modelId="{5CBDC0D2-AB89-4B4C-845A-5BE20B027F27}" type="pres">
      <dgm:prSet presAssocID="{AF4317B4-9659-43B8-888C-7FE2F7C81AC1}" presName="background3" presStyleLbl="node3" presStyleIdx="0" presStyleCnt="4"/>
      <dgm:spPr/>
    </dgm:pt>
    <dgm:pt modelId="{658337A2-8E17-4DD6-B71E-5D05DFA54A0F}" type="pres">
      <dgm:prSet presAssocID="{AF4317B4-9659-43B8-888C-7FE2F7C81AC1}" presName="text3" presStyleLbl="fgAcc3" presStyleIdx="0" presStyleCnt="4">
        <dgm:presLayoutVars>
          <dgm:chPref val="3"/>
        </dgm:presLayoutVars>
      </dgm:prSet>
      <dgm:spPr/>
      <dgm:t>
        <a:bodyPr/>
        <a:lstStyle/>
        <a:p>
          <a:endParaRPr lang="en-US"/>
        </a:p>
      </dgm:t>
    </dgm:pt>
    <dgm:pt modelId="{2A47B302-B402-47AC-8746-6A3EFE8D253A}" type="pres">
      <dgm:prSet presAssocID="{AF4317B4-9659-43B8-888C-7FE2F7C81AC1}" presName="hierChild4" presStyleCnt="0"/>
      <dgm:spPr/>
    </dgm:pt>
    <dgm:pt modelId="{47B1137B-F166-48FC-8E04-721A6B3B5249}" type="pres">
      <dgm:prSet presAssocID="{22415C7D-A513-4AFD-BD35-86403BBB1198}" presName="Name17" presStyleLbl="parChTrans1D3" presStyleIdx="1" presStyleCnt="4"/>
      <dgm:spPr/>
      <dgm:t>
        <a:bodyPr/>
        <a:lstStyle/>
        <a:p>
          <a:endParaRPr lang="zh-CN" altLang="en-US"/>
        </a:p>
      </dgm:t>
    </dgm:pt>
    <dgm:pt modelId="{B3EAF473-B4BD-46F2-AB15-7DA7359EB99F}" type="pres">
      <dgm:prSet presAssocID="{84CA7717-5FFB-47ED-A1CE-86A1A347C5C4}" presName="hierRoot3" presStyleCnt="0"/>
      <dgm:spPr/>
    </dgm:pt>
    <dgm:pt modelId="{1C4D05D6-0F1C-4955-91A4-059B59FA0B2D}" type="pres">
      <dgm:prSet presAssocID="{84CA7717-5FFB-47ED-A1CE-86A1A347C5C4}" presName="composite3" presStyleCnt="0"/>
      <dgm:spPr/>
    </dgm:pt>
    <dgm:pt modelId="{78DD55DE-507D-47DD-9819-7483F1654A49}" type="pres">
      <dgm:prSet presAssocID="{84CA7717-5FFB-47ED-A1CE-86A1A347C5C4}" presName="background3" presStyleLbl="node3" presStyleIdx="1" presStyleCnt="4"/>
      <dgm:spPr/>
    </dgm:pt>
    <dgm:pt modelId="{F4C8BD80-460A-4D27-8615-1AABD6C683B9}" type="pres">
      <dgm:prSet presAssocID="{84CA7717-5FFB-47ED-A1CE-86A1A347C5C4}" presName="text3" presStyleLbl="fgAcc3" presStyleIdx="1" presStyleCnt="4">
        <dgm:presLayoutVars>
          <dgm:chPref val="3"/>
        </dgm:presLayoutVars>
      </dgm:prSet>
      <dgm:spPr/>
      <dgm:t>
        <a:bodyPr/>
        <a:lstStyle/>
        <a:p>
          <a:endParaRPr lang="zh-CN" altLang="en-US"/>
        </a:p>
      </dgm:t>
    </dgm:pt>
    <dgm:pt modelId="{CB8ADA11-6EF1-4B78-A165-A814C7C6BA1A}" type="pres">
      <dgm:prSet presAssocID="{84CA7717-5FFB-47ED-A1CE-86A1A347C5C4}" presName="hierChild4" presStyleCnt="0"/>
      <dgm:spPr/>
    </dgm:pt>
    <dgm:pt modelId="{EA59019D-9D17-4AEA-9532-1AB1DED7ABCB}" type="pres">
      <dgm:prSet presAssocID="{AFD7FD29-A443-4189-95E9-DA9F54035017}" presName="Name23" presStyleLbl="parChTrans1D4" presStyleIdx="0" presStyleCnt="2"/>
      <dgm:spPr/>
      <dgm:t>
        <a:bodyPr/>
        <a:lstStyle/>
        <a:p>
          <a:endParaRPr lang="zh-CN" altLang="en-US"/>
        </a:p>
      </dgm:t>
    </dgm:pt>
    <dgm:pt modelId="{8B8FFE65-31CD-40E3-A32F-FDC3034AFBF2}" type="pres">
      <dgm:prSet presAssocID="{BFF9EFFB-10FE-456E-A5B7-0FF7A3954E46}" presName="hierRoot4" presStyleCnt="0"/>
      <dgm:spPr/>
    </dgm:pt>
    <dgm:pt modelId="{888C7698-7BC2-47A3-9736-4C2718C6C1A0}" type="pres">
      <dgm:prSet presAssocID="{BFF9EFFB-10FE-456E-A5B7-0FF7A3954E46}" presName="composite4" presStyleCnt="0"/>
      <dgm:spPr/>
    </dgm:pt>
    <dgm:pt modelId="{70F53104-AC6B-4528-93CF-8E5CED18007F}" type="pres">
      <dgm:prSet presAssocID="{BFF9EFFB-10FE-456E-A5B7-0FF7A3954E46}" presName="background4" presStyleLbl="node4" presStyleIdx="0" presStyleCnt="2"/>
      <dgm:spPr/>
    </dgm:pt>
    <dgm:pt modelId="{F68A556B-E144-4DEB-8247-C844E0A70EEE}" type="pres">
      <dgm:prSet presAssocID="{BFF9EFFB-10FE-456E-A5B7-0FF7A3954E46}" presName="text4" presStyleLbl="fgAcc4" presStyleIdx="0" presStyleCnt="2">
        <dgm:presLayoutVars>
          <dgm:chPref val="3"/>
        </dgm:presLayoutVars>
      </dgm:prSet>
      <dgm:spPr/>
      <dgm:t>
        <a:bodyPr/>
        <a:lstStyle/>
        <a:p>
          <a:endParaRPr lang="zh-CN" altLang="en-US"/>
        </a:p>
      </dgm:t>
    </dgm:pt>
    <dgm:pt modelId="{D62ABB49-D356-4D54-B411-8B8DFE613EE5}" type="pres">
      <dgm:prSet presAssocID="{BFF9EFFB-10FE-456E-A5B7-0FF7A3954E46}" presName="hierChild5" presStyleCnt="0"/>
      <dgm:spPr/>
    </dgm:pt>
    <dgm:pt modelId="{F14F02C2-5E56-42E9-AE81-A54DA96E11A9}" type="pres">
      <dgm:prSet presAssocID="{650A6494-852E-41C7-BA56-47F90FF16039}" presName="Name10" presStyleLbl="parChTrans1D2" presStyleIdx="1" presStyleCnt="2"/>
      <dgm:spPr/>
      <dgm:t>
        <a:bodyPr/>
        <a:lstStyle/>
        <a:p>
          <a:endParaRPr lang="en-US"/>
        </a:p>
      </dgm:t>
    </dgm:pt>
    <dgm:pt modelId="{117620DC-3AD2-425D-A098-98AB9AFE548A}" type="pres">
      <dgm:prSet presAssocID="{CA47FAAC-98C5-43D5-988D-21079DE93243}" presName="hierRoot2" presStyleCnt="0"/>
      <dgm:spPr/>
    </dgm:pt>
    <dgm:pt modelId="{C3DC6897-BD41-4EB8-BAC9-92B3ECA9E191}" type="pres">
      <dgm:prSet presAssocID="{CA47FAAC-98C5-43D5-988D-21079DE93243}" presName="composite2" presStyleCnt="0"/>
      <dgm:spPr/>
    </dgm:pt>
    <dgm:pt modelId="{0E2BA69E-341E-4AAE-9583-31085634BA79}" type="pres">
      <dgm:prSet presAssocID="{CA47FAAC-98C5-43D5-988D-21079DE93243}" presName="background2" presStyleLbl="node2" presStyleIdx="1" presStyleCnt="2"/>
      <dgm:spPr/>
    </dgm:pt>
    <dgm:pt modelId="{ABD29C43-86DD-4281-B929-1A3CC1C7AB48}" type="pres">
      <dgm:prSet presAssocID="{CA47FAAC-98C5-43D5-988D-21079DE93243}" presName="text2" presStyleLbl="fgAcc2" presStyleIdx="1" presStyleCnt="2">
        <dgm:presLayoutVars>
          <dgm:chPref val="3"/>
        </dgm:presLayoutVars>
      </dgm:prSet>
      <dgm:spPr/>
      <dgm:t>
        <a:bodyPr/>
        <a:lstStyle/>
        <a:p>
          <a:endParaRPr lang="en-US"/>
        </a:p>
      </dgm:t>
    </dgm:pt>
    <dgm:pt modelId="{D8F5B3B1-73FA-4512-9696-1BE9B7323AD8}" type="pres">
      <dgm:prSet presAssocID="{CA47FAAC-98C5-43D5-988D-21079DE93243}" presName="hierChild3" presStyleCnt="0"/>
      <dgm:spPr/>
    </dgm:pt>
    <dgm:pt modelId="{33F1732B-CB24-4A72-82A4-F2AC78232348}" type="pres">
      <dgm:prSet presAssocID="{E730A933-CEA6-4E3E-ABBA-1E42F9B6C19D}" presName="Name17" presStyleLbl="parChTrans1D3" presStyleIdx="2" presStyleCnt="4"/>
      <dgm:spPr/>
      <dgm:t>
        <a:bodyPr/>
        <a:lstStyle/>
        <a:p>
          <a:endParaRPr lang="en-US"/>
        </a:p>
      </dgm:t>
    </dgm:pt>
    <dgm:pt modelId="{99C8E5EB-5342-4044-98FB-D359E1802CF2}" type="pres">
      <dgm:prSet presAssocID="{1CDE565D-0034-43BA-AFE2-1D31CB908BA9}" presName="hierRoot3" presStyleCnt="0"/>
      <dgm:spPr/>
    </dgm:pt>
    <dgm:pt modelId="{82C04689-8E42-40E8-B762-B44FBDC22EDC}" type="pres">
      <dgm:prSet presAssocID="{1CDE565D-0034-43BA-AFE2-1D31CB908BA9}" presName="composite3" presStyleCnt="0"/>
      <dgm:spPr/>
    </dgm:pt>
    <dgm:pt modelId="{B5F7F0EB-2BC0-4DE9-9E8C-8DC038A9655C}" type="pres">
      <dgm:prSet presAssocID="{1CDE565D-0034-43BA-AFE2-1D31CB908BA9}" presName="background3" presStyleLbl="node3" presStyleIdx="2" presStyleCnt="4"/>
      <dgm:spPr/>
    </dgm:pt>
    <dgm:pt modelId="{44ED6117-4398-49BF-A382-D4EC1D03A684}" type="pres">
      <dgm:prSet presAssocID="{1CDE565D-0034-43BA-AFE2-1D31CB908BA9}" presName="text3" presStyleLbl="fgAcc3" presStyleIdx="2" presStyleCnt="4" custLinFactNeighborY="-1145">
        <dgm:presLayoutVars>
          <dgm:chPref val="3"/>
        </dgm:presLayoutVars>
      </dgm:prSet>
      <dgm:spPr/>
      <dgm:t>
        <a:bodyPr/>
        <a:lstStyle/>
        <a:p>
          <a:endParaRPr lang="en-US"/>
        </a:p>
      </dgm:t>
    </dgm:pt>
    <dgm:pt modelId="{5BC2B2E1-B6CA-4010-B65E-1CDB477596F9}" type="pres">
      <dgm:prSet presAssocID="{1CDE565D-0034-43BA-AFE2-1D31CB908BA9}" presName="hierChild4" presStyleCnt="0"/>
      <dgm:spPr/>
    </dgm:pt>
    <dgm:pt modelId="{9CA4D970-D354-4302-8CDA-44F44406E3D1}" type="pres">
      <dgm:prSet presAssocID="{F13E073F-ECE0-4DAD-BE85-83235AD52595}" presName="Name17" presStyleLbl="parChTrans1D3" presStyleIdx="3" presStyleCnt="4"/>
      <dgm:spPr/>
      <dgm:t>
        <a:bodyPr/>
        <a:lstStyle/>
        <a:p>
          <a:endParaRPr lang="en-US"/>
        </a:p>
      </dgm:t>
    </dgm:pt>
    <dgm:pt modelId="{29659A57-869C-409F-88BD-64A2B7421FFC}" type="pres">
      <dgm:prSet presAssocID="{A8E4FBF1-3DF0-4A37-9C4B-445797700DD5}" presName="hierRoot3" presStyleCnt="0"/>
      <dgm:spPr/>
    </dgm:pt>
    <dgm:pt modelId="{3019C884-CC77-4601-AD12-DBE1DBF175D9}" type="pres">
      <dgm:prSet presAssocID="{A8E4FBF1-3DF0-4A37-9C4B-445797700DD5}" presName="composite3" presStyleCnt="0"/>
      <dgm:spPr/>
    </dgm:pt>
    <dgm:pt modelId="{5281BE0B-5DFF-4B44-B4E9-FBF16E0A7F60}" type="pres">
      <dgm:prSet presAssocID="{A8E4FBF1-3DF0-4A37-9C4B-445797700DD5}" presName="background3" presStyleLbl="node3" presStyleIdx="3" presStyleCnt="4"/>
      <dgm:spPr/>
    </dgm:pt>
    <dgm:pt modelId="{FAE5624A-62B8-4D1D-B6BD-465A00C80106}" type="pres">
      <dgm:prSet presAssocID="{A8E4FBF1-3DF0-4A37-9C4B-445797700DD5}" presName="text3" presStyleLbl="fgAcc3" presStyleIdx="3" presStyleCnt="4">
        <dgm:presLayoutVars>
          <dgm:chPref val="3"/>
        </dgm:presLayoutVars>
      </dgm:prSet>
      <dgm:spPr/>
      <dgm:t>
        <a:bodyPr/>
        <a:lstStyle/>
        <a:p>
          <a:endParaRPr lang="en-US"/>
        </a:p>
      </dgm:t>
    </dgm:pt>
    <dgm:pt modelId="{8A1741FC-57B4-466D-9E54-71D842512507}" type="pres">
      <dgm:prSet presAssocID="{A8E4FBF1-3DF0-4A37-9C4B-445797700DD5}" presName="hierChild4" presStyleCnt="0"/>
      <dgm:spPr/>
    </dgm:pt>
    <dgm:pt modelId="{A2F6FFB3-D181-4BB6-A0AF-AF66A42959E4}" type="pres">
      <dgm:prSet presAssocID="{19639C8E-3B21-4CD1-9E88-407668F06FAB}" presName="Name23" presStyleLbl="parChTrans1D4" presStyleIdx="1" presStyleCnt="2"/>
      <dgm:spPr/>
      <dgm:t>
        <a:bodyPr/>
        <a:lstStyle/>
        <a:p>
          <a:endParaRPr lang="zh-CN" altLang="en-US"/>
        </a:p>
      </dgm:t>
    </dgm:pt>
    <dgm:pt modelId="{E887D689-3A6D-4904-9EE3-E10C983B2DED}" type="pres">
      <dgm:prSet presAssocID="{4FDFBBF0-D48C-47FD-89BA-BFFEFBAC1B81}" presName="hierRoot4" presStyleCnt="0"/>
      <dgm:spPr/>
    </dgm:pt>
    <dgm:pt modelId="{0180767F-184C-4D15-A7F2-44432FF7E5CC}" type="pres">
      <dgm:prSet presAssocID="{4FDFBBF0-D48C-47FD-89BA-BFFEFBAC1B81}" presName="composite4" presStyleCnt="0"/>
      <dgm:spPr/>
    </dgm:pt>
    <dgm:pt modelId="{024EC1C8-E26C-4458-B3CD-EC43304C6A1D}" type="pres">
      <dgm:prSet presAssocID="{4FDFBBF0-D48C-47FD-89BA-BFFEFBAC1B81}" presName="background4" presStyleLbl="node4" presStyleIdx="1" presStyleCnt="2"/>
      <dgm:spPr/>
    </dgm:pt>
    <dgm:pt modelId="{188F5A64-1891-489F-93CA-DE7C2E300EDD}" type="pres">
      <dgm:prSet presAssocID="{4FDFBBF0-D48C-47FD-89BA-BFFEFBAC1B81}" presName="text4" presStyleLbl="fgAcc4" presStyleIdx="1" presStyleCnt="2">
        <dgm:presLayoutVars>
          <dgm:chPref val="3"/>
        </dgm:presLayoutVars>
      </dgm:prSet>
      <dgm:spPr/>
      <dgm:t>
        <a:bodyPr/>
        <a:lstStyle/>
        <a:p>
          <a:endParaRPr lang="zh-CN" altLang="en-US"/>
        </a:p>
      </dgm:t>
    </dgm:pt>
    <dgm:pt modelId="{1193B7F9-67DA-4A4E-AB91-693442A9E545}" type="pres">
      <dgm:prSet presAssocID="{4FDFBBF0-D48C-47FD-89BA-BFFEFBAC1B81}" presName="hierChild5" presStyleCnt="0"/>
      <dgm:spPr/>
    </dgm:pt>
  </dgm:ptLst>
  <dgm:cxnLst>
    <dgm:cxn modelId="{E12F25E5-8764-477A-94FE-E5A12980C1BA}" srcId="{F28F341C-39B9-4F3C-9D91-F809C6188346}" destId="{CA47FAAC-98C5-43D5-988D-21079DE93243}" srcOrd="1" destOrd="0" parTransId="{650A6494-852E-41C7-BA56-47F90FF16039}" sibTransId="{FA721EB1-510F-416C-9F60-B7210AE592F3}"/>
    <dgm:cxn modelId="{7146BA3C-07EF-4054-AE97-A00A4AF949CC}" srcId="{84CA7717-5FFB-47ED-A1CE-86A1A347C5C4}" destId="{BFF9EFFB-10FE-456E-A5B7-0FF7A3954E46}" srcOrd="0" destOrd="0" parTransId="{AFD7FD29-A443-4189-95E9-DA9F54035017}" sibTransId="{5C858425-D3AE-4420-94C1-1D336C414E35}"/>
    <dgm:cxn modelId="{6EE5887C-45FE-43E0-927E-A4F608BBC77E}" type="presOf" srcId="{AF4317B4-9659-43B8-888C-7FE2F7C81AC1}" destId="{658337A2-8E17-4DD6-B71E-5D05DFA54A0F}" srcOrd="0" destOrd="0" presId="urn:microsoft.com/office/officeart/2005/8/layout/hierarchy1"/>
    <dgm:cxn modelId="{B108AAB3-077E-4E28-9ADD-B04DDECEFC67}" srcId="{CB69ADAD-137F-4B54-B50B-AFFF27EF0B97}" destId="{AF4317B4-9659-43B8-888C-7FE2F7C81AC1}" srcOrd="0" destOrd="0" parTransId="{8540DEC2-F634-4A32-81F9-A3FE214120CC}" sibTransId="{B72CA44A-C633-449B-A200-0C72FAF320A4}"/>
    <dgm:cxn modelId="{12EA202A-D02D-475B-85BC-51C1791B2755}" type="presOf" srcId="{615336FA-5202-4710-9BF1-409CA27015B4}" destId="{693B0157-D70A-4C90-AE2D-3A53A5B61863}" srcOrd="0" destOrd="0" presId="urn:microsoft.com/office/officeart/2005/8/layout/hierarchy1"/>
    <dgm:cxn modelId="{19121558-14A5-4A0C-98F7-00F178EC0941}" type="presOf" srcId="{AFD7FD29-A443-4189-95E9-DA9F54035017}" destId="{EA59019D-9D17-4AEA-9532-1AB1DED7ABCB}" srcOrd="0" destOrd="0" presId="urn:microsoft.com/office/officeart/2005/8/layout/hierarchy1"/>
    <dgm:cxn modelId="{919D3F9E-4818-40AA-AB55-FFE0B0EB4D18}" type="presOf" srcId="{CDC27F13-4D79-47F3-8599-0047B8C5C3E1}" destId="{BBE46169-85BA-4625-ADB1-9DE700DA28A0}" srcOrd="0" destOrd="0" presId="urn:microsoft.com/office/officeart/2005/8/layout/hierarchy1"/>
    <dgm:cxn modelId="{883E29DE-61B7-4B98-B0FB-A25799F165A2}" type="presOf" srcId="{F28F341C-39B9-4F3C-9D91-F809C6188346}" destId="{7DE401C3-E2F8-4765-8DA2-42DB36D4B40F}" srcOrd="0" destOrd="0" presId="urn:microsoft.com/office/officeart/2005/8/layout/hierarchy1"/>
    <dgm:cxn modelId="{F4EB0F56-4222-40A1-9749-17ADD60EEAE2}" type="presOf" srcId="{22415C7D-A513-4AFD-BD35-86403BBB1198}" destId="{47B1137B-F166-48FC-8E04-721A6B3B5249}" srcOrd="0" destOrd="0" presId="urn:microsoft.com/office/officeart/2005/8/layout/hierarchy1"/>
    <dgm:cxn modelId="{0CEE986A-4945-4458-B13F-2788A638207B}" srcId="{615336FA-5202-4710-9BF1-409CA27015B4}" destId="{F28F341C-39B9-4F3C-9D91-F809C6188346}" srcOrd="0" destOrd="0" parTransId="{F6C3A9BE-B815-4BEC-BCC2-B95031E5D198}" sibTransId="{9DF93EEC-265C-415B-BCED-CB53814AC166}"/>
    <dgm:cxn modelId="{5526A7F7-182B-4DD2-A6C5-0FFB4A812DFD}" srcId="{CA47FAAC-98C5-43D5-988D-21079DE93243}" destId="{A8E4FBF1-3DF0-4A37-9C4B-445797700DD5}" srcOrd="1" destOrd="0" parTransId="{F13E073F-ECE0-4DAD-BE85-83235AD52595}" sibTransId="{E9129D02-AB4A-4188-A932-542D15CC54E3}"/>
    <dgm:cxn modelId="{F115D3E9-21C9-4D49-A131-FD2DA712B6BA}" type="presOf" srcId="{19639C8E-3B21-4CD1-9E88-407668F06FAB}" destId="{A2F6FFB3-D181-4BB6-A0AF-AF66A42959E4}" srcOrd="0" destOrd="0" presId="urn:microsoft.com/office/officeart/2005/8/layout/hierarchy1"/>
    <dgm:cxn modelId="{D45877B3-A532-4953-B4A2-FFD72F195E12}" type="presOf" srcId="{4FDFBBF0-D48C-47FD-89BA-BFFEFBAC1B81}" destId="{188F5A64-1891-489F-93CA-DE7C2E300EDD}" srcOrd="0" destOrd="0" presId="urn:microsoft.com/office/officeart/2005/8/layout/hierarchy1"/>
    <dgm:cxn modelId="{D48ECFCF-72E8-4B8F-9FFE-B69DD3E8127D}" srcId="{F28F341C-39B9-4F3C-9D91-F809C6188346}" destId="{CB69ADAD-137F-4B54-B50B-AFFF27EF0B97}" srcOrd="0" destOrd="0" parTransId="{CDC27F13-4D79-47F3-8599-0047B8C5C3E1}" sibTransId="{868C5D44-1BD5-4E97-BEA3-4F446D640C5B}"/>
    <dgm:cxn modelId="{755D8C77-04FF-4DC2-B63F-C0E9FE5141B5}" type="presOf" srcId="{CA47FAAC-98C5-43D5-988D-21079DE93243}" destId="{ABD29C43-86DD-4281-B929-1A3CC1C7AB48}" srcOrd="0" destOrd="0" presId="urn:microsoft.com/office/officeart/2005/8/layout/hierarchy1"/>
    <dgm:cxn modelId="{F6E76161-3E90-4ED5-8C10-A54110C202F9}" type="presOf" srcId="{E730A933-CEA6-4E3E-ABBA-1E42F9B6C19D}" destId="{33F1732B-CB24-4A72-82A4-F2AC78232348}" srcOrd="0" destOrd="0" presId="urn:microsoft.com/office/officeart/2005/8/layout/hierarchy1"/>
    <dgm:cxn modelId="{2E45771A-4DAF-46BE-9FD7-A355899F26EF}" type="presOf" srcId="{F13E073F-ECE0-4DAD-BE85-83235AD52595}" destId="{9CA4D970-D354-4302-8CDA-44F44406E3D1}" srcOrd="0" destOrd="0" presId="urn:microsoft.com/office/officeart/2005/8/layout/hierarchy1"/>
    <dgm:cxn modelId="{4CFA9BC4-D11D-4E76-A466-EC73E12CD194}" type="presOf" srcId="{1CDE565D-0034-43BA-AFE2-1D31CB908BA9}" destId="{44ED6117-4398-49BF-A382-D4EC1D03A684}" srcOrd="0" destOrd="0" presId="urn:microsoft.com/office/officeart/2005/8/layout/hierarchy1"/>
    <dgm:cxn modelId="{367939E3-EC63-4430-B758-B0FD40796C97}" type="presOf" srcId="{CB69ADAD-137F-4B54-B50B-AFFF27EF0B97}" destId="{AA9FEFEC-E53F-458D-97B5-13A81C6ACD51}" srcOrd="0" destOrd="0" presId="urn:microsoft.com/office/officeart/2005/8/layout/hierarchy1"/>
    <dgm:cxn modelId="{2C8ABF2F-D0C8-473B-BA01-4F86A101B683}" type="presOf" srcId="{A8E4FBF1-3DF0-4A37-9C4B-445797700DD5}" destId="{FAE5624A-62B8-4D1D-B6BD-465A00C80106}" srcOrd="0" destOrd="0" presId="urn:microsoft.com/office/officeart/2005/8/layout/hierarchy1"/>
    <dgm:cxn modelId="{3D17ACC2-A49D-4D54-B657-303C3D6377B5}" type="presOf" srcId="{650A6494-852E-41C7-BA56-47F90FF16039}" destId="{F14F02C2-5E56-42E9-AE81-A54DA96E11A9}" srcOrd="0" destOrd="0" presId="urn:microsoft.com/office/officeart/2005/8/layout/hierarchy1"/>
    <dgm:cxn modelId="{243A2F7E-D04E-4052-949C-299F67394016}" srcId="{CA47FAAC-98C5-43D5-988D-21079DE93243}" destId="{1CDE565D-0034-43BA-AFE2-1D31CB908BA9}" srcOrd="0" destOrd="0" parTransId="{E730A933-CEA6-4E3E-ABBA-1E42F9B6C19D}" sibTransId="{2AB4F856-787D-444F-B677-500C3B7C6F94}"/>
    <dgm:cxn modelId="{C40E97DC-6B3D-4C0E-9E33-5C82D4F01F84}" type="presOf" srcId="{84CA7717-5FFB-47ED-A1CE-86A1A347C5C4}" destId="{F4C8BD80-460A-4D27-8615-1AABD6C683B9}" srcOrd="0" destOrd="0" presId="urn:microsoft.com/office/officeart/2005/8/layout/hierarchy1"/>
    <dgm:cxn modelId="{6603B7B9-C79E-42C9-81A1-9D8E263F9613}" srcId="{A8E4FBF1-3DF0-4A37-9C4B-445797700DD5}" destId="{4FDFBBF0-D48C-47FD-89BA-BFFEFBAC1B81}" srcOrd="0" destOrd="0" parTransId="{19639C8E-3B21-4CD1-9E88-407668F06FAB}" sibTransId="{EA2D6008-8B3F-4D5D-9B37-92090B47C3AE}"/>
    <dgm:cxn modelId="{653A7160-0F34-4824-A79E-2F4B4DB426F1}" type="presOf" srcId="{BFF9EFFB-10FE-456E-A5B7-0FF7A3954E46}" destId="{F68A556B-E144-4DEB-8247-C844E0A70EEE}" srcOrd="0" destOrd="0" presId="urn:microsoft.com/office/officeart/2005/8/layout/hierarchy1"/>
    <dgm:cxn modelId="{5A83FB54-89E4-4F12-8817-67FDE7BB8CAC}" type="presOf" srcId="{8540DEC2-F634-4A32-81F9-A3FE214120CC}" destId="{133A6153-E126-4E64-AB8D-66E3CC61FBD1}" srcOrd="0" destOrd="0" presId="urn:microsoft.com/office/officeart/2005/8/layout/hierarchy1"/>
    <dgm:cxn modelId="{78A58808-F321-42A2-B5B2-12A40D7D883E}" srcId="{CB69ADAD-137F-4B54-B50B-AFFF27EF0B97}" destId="{84CA7717-5FFB-47ED-A1CE-86A1A347C5C4}" srcOrd="1" destOrd="0" parTransId="{22415C7D-A513-4AFD-BD35-86403BBB1198}" sibTransId="{7E029A50-C2C0-4B47-970A-000ED2C3BCF7}"/>
    <dgm:cxn modelId="{3001C8F2-9314-4FD1-BE05-39A595B801ED}" type="presParOf" srcId="{693B0157-D70A-4C90-AE2D-3A53A5B61863}" destId="{C14429D0-204F-4436-AC38-20543576E7B9}" srcOrd="0" destOrd="0" presId="urn:microsoft.com/office/officeart/2005/8/layout/hierarchy1"/>
    <dgm:cxn modelId="{7F8FD62B-E715-4225-B064-1E34FB9544EC}" type="presParOf" srcId="{C14429D0-204F-4436-AC38-20543576E7B9}" destId="{794C9C4A-770E-4B9F-AC5F-14DA214DEE58}" srcOrd="0" destOrd="0" presId="urn:microsoft.com/office/officeart/2005/8/layout/hierarchy1"/>
    <dgm:cxn modelId="{BB3AAFE4-5FA8-4E30-A390-86C5FE1C4D2B}" type="presParOf" srcId="{794C9C4A-770E-4B9F-AC5F-14DA214DEE58}" destId="{6B369830-53D4-4559-82BD-A57A8E953E24}" srcOrd="0" destOrd="0" presId="urn:microsoft.com/office/officeart/2005/8/layout/hierarchy1"/>
    <dgm:cxn modelId="{76046554-4511-407F-B587-1998B293B7E4}" type="presParOf" srcId="{794C9C4A-770E-4B9F-AC5F-14DA214DEE58}" destId="{7DE401C3-E2F8-4765-8DA2-42DB36D4B40F}" srcOrd="1" destOrd="0" presId="urn:microsoft.com/office/officeart/2005/8/layout/hierarchy1"/>
    <dgm:cxn modelId="{0161A18A-E25A-4FD2-A66F-5348B0904C05}" type="presParOf" srcId="{C14429D0-204F-4436-AC38-20543576E7B9}" destId="{8F09D965-B2C0-4060-A5C2-6139F133C997}" srcOrd="1" destOrd="0" presId="urn:microsoft.com/office/officeart/2005/8/layout/hierarchy1"/>
    <dgm:cxn modelId="{D05B6B96-321F-40D6-A21F-B232C6BA7D3D}" type="presParOf" srcId="{8F09D965-B2C0-4060-A5C2-6139F133C997}" destId="{BBE46169-85BA-4625-ADB1-9DE700DA28A0}" srcOrd="0" destOrd="0" presId="urn:microsoft.com/office/officeart/2005/8/layout/hierarchy1"/>
    <dgm:cxn modelId="{7757DF3B-4CFF-4E21-9C80-08486F213E72}" type="presParOf" srcId="{8F09D965-B2C0-4060-A5C2-6139F133C997}" destId="{41A5403E-9F9F-43FC-BF81-92BD705409E7}" srcOrd="1" destOrd="0" presId="urn:microsoft.com/office/officeart/2005/8/layout/hierarchy1"/>
    <dgm:cxn modelId="{499966BD-8DCE-4012-9B57-B94DF08B375C}" type="presParOf" srcId="{41A5403E-9F9F-43FC-BF81-92BD705409E7}" destId="{FD47DFCD-B2FA-49CF-BA79-5F61CBBBC760}" srcOrd="0" destOrd="0" presId="urn:microsoft.com/office/officeart/2005/8/layout/hierarchy1"/>
    <dgm:cxn modelId="{76F06824-8967-44B5-910B-BE255BCD410C}" type="presParOf" srcId="{FD47DFCD-B2FA-49CF-BA79-5F61CBBBC760}" destId="{C6EE842D-9830-44E2-8084-D4C7213BECD4}" srcOrd="0" destOrd="0" presId="urn:microsoft.com/office/officeart/2005/8/layout/hierarchy1"/>
    <dgm:cxn modelId="{978C880C-141A-4ED8-A5E1-5CE782B109B2}" type="presParOf" srcId="{FD47DFCD-B2FA-49CF-BA79-5F61CBBBC760}" destId="{AA9FEFEC-E53F-458D-97B5-13A81C6ACD51}" srcOrd="1" destOrd="0" presId="urn:microsoft.com/office/officeart/2005/8/layout/hierarchy1"/>
    <dgm:cxn modelId="{945331AD-FA6D-4513-87B0-C81ECB0D29C2}" type="presParOf" srcId="{41A5403E-9F9F-43FC-BF81-92BD705409E7}" destId="{4DE81D29-1FEB-4E2E-84AF-17C3622D5258}" srcOrd="1" destOrd="0" presId="urn:microsoft.com/office/officeart/2005/8/layout/hierarchy1"/>
    <dgm:cxn modelId="{C94A35FF-15D4-4515-A1B0-541ED8A038F2}" type="presParOf" srcId="{4DE81D29-1FEB-4E2E-84AF-17C3622D5258}" destId="{133A6153-E126-4E64-AB8D-66E3CC61FBD1}" srcOrd="0" destOrd="0" presId="urn:microsoft.com/office/officeart/2005/8/layout/hierarchy1"/>
    <dgm:cxn modelId="{50399B63-58F1-4807-BD18-C2C205DE4633}" type="presParOf" srcId="{4DE81D29-1FEB-4E2E-84AF-17C3622D5258}" destId="{B183CE4C-9DDD-4AE0-9CF1-253F06FBE70D}" srcOrd="1" destOrd="0" presId="urn:microsoft.com/office/officeart/2005/8/layout/hierarchy1"/>
    <dgm:cxn modelId="{C34A12FB-DDA9-4F99-8636-C1E5FD3912C7}" type="presParOf" srcId="{B183CE4C-9DDD-4AE0-9CF1-253F06FBE70D}" destId="{EE7EC7F2-CD2D-4090-BE93-7AB77D66114A}" srcOrd="0" destOrd="0" presId="urn:microsoft.com/office/officeart/2005/8/layout/hierarchy1"/>
    <dgm:cxn modelId="{5D52488A-54E4-4FF0-BB19-5DE5544070B7}" type="presParOf" srcId="{EE7EC7F2-CD2D-4090-BE93-7AB77D66114A}" destId="{5CBDC0D2-AB89-4B4C-845A-5BE20B027F27}" srcOrd="0" destOrd="0" presId="urn:microsoft.com/office/officeart/2005/8/layout/hierarchy1"/>
    <dgm:cxn modelId="{1894C190-7D0E-49E8-ABA7-E085E0686BD1}" type="presParOf" srcId="{EE7EC7F2-CD2D-4090-BE93-7AB77D66114A}" destId="{658337A2-8E17-4DD6-B71E-5D05DFA54A0F}" srcOrd="1" destOrd="0" presId="urn:microsoft.com/office/officeart/2005/8/layout/hierarchy1"/>
    <dgm:cxn modelId="{676BE7DF-1034-4538-862E-202409261358}" type="presParOf" srcId="{B183CE4C-9DDD-4AE0-9CF1-253F06FBE70D}" destId="{2A47B302-B402-47AC-8746-6A3EFE8D253A}" srcOrd="1" destOrd="0" presId="urn:microsoft.com/office/officeart/2005/8/layout/hierarchy1"/>
    <dgm:cxn modelId="{1D7223B7-5185-42AD-BC7E-789F88E50582}" type="presParOf" srcId="{4DE81D29-1FEB-4E2E-84AF-17C3622D5258}" destId="{47B1137B-F166-48FC-8E04-721A6B3B5249}" srcOrd="2" destOrd="0" presId="urn:microsoft.com/office/officeart/2005/8/layout/hierarchy1"/>
    <dgm:cxn modelId="{760EDBD5-2B9B-4580-825E-51979F824C2D}" type="presParOf" srcId="{4DE81D29-1FEB-4E2E-84AF-17C3622D5258}" destId="{B3EAF473-B4BD-46F2-AB15-7DA7359EB99F}" srcOrd="3" destOrd="0" presId="urn:microsoft.com/office/officeart/2005/8/layout/hierarchy1"/>
    <dgm:cxn modelId="{B901BF0A-5779-457C-B425-851EC843EB3A}" type="presParOf" srcId="{B3EAF473-B4BD-46F2-AB15-7DA7359EB99F}" destId="{1C4D05D6-0F1C-4955-91A4-059B59FA0B2D}" srcOrd="0" destOrd="0" presId="urn:microsoft.com/office/officeart/2005/8/layout/hierarchy1"/>
    <dgm:cxn modelId="{C841FB8D-0ACD-4067-AE6F-D8084836AFEB}" type="presParOf" srcId="{1C4D05D6-0F1C-4955-91A4-059B59FA0B2D}" destId="{78DD55DE-507D-47DD-9819-7483F1654A49}" srcOrd="0" destOrd="0" presId="urn:microsoft.com/office/officeart/2005/8/layout/hierarchy1"/>
    <dgm:cxn modelId="{D15EB546-C86C-4779-B149-FFD2B19863BA}" type="presParOf" srcId="{1C4D05D6-0F1C-4955-91A4-059B59FA0B2D}" destId="{F4C8BD80-460A-4D27-8615-1AABD6C683B9}" srcOrd="1" destOrd="0" presId="urn:microsoft.com/office/officeart/2005/8/layout/hierarchy1"/>
    <dgm:cxn modelId="{A8FF1D16-5995-4D49-9DCD-6575042BE601}" type="presParOf" srcId="{B3EAF473-B4BD-46F2-AB15-7DA7359EB99F}" destId="{CB8ADA11-6EF1-4B78-A165-A814C7C6BA1A}" srcOrd="1" destOrd="0" presId="urn:microsoft.com/office/officeart/2005/8/layout/hierarchy1"/>
    <dgm:cxn modelId="{1FF54665-15A4-43D6-891A-B2984334D110}" type="presParOf" srcId="{CB8ADA11-6EF1-4B78-A165-A814C7C6BA1A}" destId="{EA59019D-9D17-4AEA-9532-1AB1DED7ABCB}" srcOrd="0" destOrd="0" presId="urn:microsoft.com/office/officeart/2005/8/layout/hierarchy1"/>
    <dgm:cxn modelId="{644D51B0-348D-402E-B87A-2AC5AAF44CD9}" type="presParOf" srcId="{CB8ADA11-6EF1-4B78-A165-A814C7C6BA1A}" destId="{8B8FFE65-31CD-40E3-A32F-FDC3034AFBF2}" srcOrd="1" destOrd="0" presId="urn:microsoft.com/office/officeart/2005/8/layout/hierarchy1"/>
    <dgm:cxn modelId="{A2ECDC29-1FAD-44D3-BEA3-1FBA06D795C6}" type="presParOf" srcId="{8B8FFE65-31CD-40E3-A32F-FDC3034AFBF2}" destId="{888C7698-7BC2-47A3-9736-4C2718C6C1A0}" srcOrd="0" destOrd="0" presId="urn:microsoft.com/office/officeart/2005/8/layout/hierarchy1"/>
    <dgm:cxn modelId="{1CB43C51-A0DC-43EF-8A5C-A10810C255A5}" type="presParOf" srcId="{888C7698-7BC2-47A3-9736-4C2718C6C1A0}" destId="{70F53104-AC6B-4528-93CF-8E5CED18007F}" srcOrd="0" destOrd="0" presId="urn:microsoft.com/office/officeart/2005/8/layout/hierarchy1"/>
    <dgm:cxn modelId="{BB9FDAE7-ADB8-4382-A569-7C57B9B0CE9B}" type="presParOf" srcId="{888C7698-7BC2-47A3-9736-4C2718C6C1A0}" destId="{F68A556B-E144-4DEB-8247-C844E0A70EEE}" srcOrd="1" destOrd="0" presId="urn:microsoft.com/office/officeart/2005/8/layout/hierarchy1"/>
    <dgm:cxn modelId="{3E2B7A3A-2A43-4858-A03F-D75351A710E1}" type="presParOf" srcId="{8B8FFE65-31CD-40E3-A32F-FDC3034AFBF2}" destId="{D62ABB49-D356-4D54-B411-8B8DFE613EE5}" srcOrd="1" destOrd="0" presId="urn:microsoft.com/office/officeart/2005/8/layout/hierarchy1"/>
    <dgm:cxn modelId="{D6A13BA3-9FC0-451B-92C8-32423FC43CA3}" type="presParOf" srcId="{8F09D965-B2C0-4060-A5C2-6139F133C997}" destId="{F14F02C2-5E56-42E9-AE81-A54DA96E11A9}" srcOrd="2" destOrd="0" presId="urn:microsoft.com/office/officeart/2005/8/layout/hierarchy1"/>
    <dgm:cxn modelId="{262A7FB9-FE6F-423E-AEF6-6B41ED174BD3}" type="presParOf" srcId="{8F09D965-B2C0-4060-A5C2-6139F133C997}" destId="{117620DC-3AD2-425D-A098-98AB9AFE548A}" srcOrd="3" destOrd="0" presId="urn:microsoft.com/office/officeart/2005/8/layout/hierarchy1"/>
    <dgm:cxn modelId="{F99DFCDE-04F8-46A5-B319-BA97F893C8B9}" type="presParOf" srcId="{117620DC-3AD2-425D-A098-98AB9AFE548A}" destId="{C3DC6897-BD41-4EB8-BAC9-92B3ECA9E191}" srcOrd="0" destOrd="0" presId="urn:microsoft.com/office/officeart/2005/8/layout/hierarchy1"/>
    <dgm:cxn modelId="{69E4A8AE-B70C-4C4E-B4B4-E0949E856A92}" type="presParOf" srcId="{C3DC6897-BD41-4EB8-BAC9-92B3ECA9E191}" destId="{0E2BA69E-341E-4AAE-9583-31085634BA79}" srcOrd="0" destOrd="0" presId="urn:microsoft.com/office/officeart/2005/8/layout/hierarchy1"/>
    <dgm:cxn modelId="{9BCD60A5-8614-4C05-8E71-AC6AE1A032CA}" type="presParOf" srcId="{C3DC6897-BD41-4EB8-BAC9-92B3ECA9E191}" destId="{ABD29C43-86DD-4281-B929-1A3CC1C7AB48}" srcOrd="1" destOrd="0" presId="urn:microsoft.com/office/officeart/2005/8/layout/hierarchy1"/>
    <dgm:cxn modelId="{CD735059-8E93-4F39-B9FC-4237393F9C14}" type="presParOf" srcId="{117620DC-3AD2-425D-A098-98AB9AFE548A}" destId="{D8F5B3B1-73FA-4512-9696-1BE9B7323AD8}" srcOrd="1" destOrd="0" presId="urn:microsoft.com/office/officeart/2005/8/layout/hierarchy1"/>
    <dgm:cxn modelId="{B152BA11-E6B8-45F4-9822-D1E47C14AC20}" type="presParOf" srcId="{D8F5B3B1-73FA-4512-9696-1BE9B7323AD8}" destId="{33F1732B-CB24-4A72-82A4-F2AC78232348}" srcOrd="0" destOrd="0" presId="urn:microsoft.com/office/officeart/2005/8/layout/hierarchy1"/>
    <dgm:cxn modelId="{C7E1D5F2-1FBC-41CE-8C5D-A7D4342FCE46}" type="presParOf" srcId="{D8F5B3B1-73FA-4512-9696-1BE9B7323AD8}" destId="{99C8E5EB-5342-4044-98FB-D359E1802CF2}" srcOrd="1" destOrd="0" presId="urn:microsoft.com/office/officeart/2005/8/layout/hierarchy1"/>
    <dgm:cxn modelId="{3C864835-60A4-4EAE-A598-98AD9CAACD24}" type="presParOf" srcId="{99C8E5EB-5342-4044-98FB-D359E1802CF2}" destId="{82C04689-8E42-40E8-B762-B44FBDC22EDC}" srcOrd="0" destOrd="0" presId="urn:microsoft.com/office/officeart/2005/8/layout/hierarchy1"/>
    <dgm:cxn modelId="{CB28FD5F-328C-4C2D-9F20-613DEB84F81A}" type="presParOf" srcId="{82C04689-8E42-40E8-B762-B44FBDC22EDC}" destId="{B5F7F0EB-2BC0-4DE9-9E8C-8DC038A9655C}" srcOrd="0" destOrd="0" presId="urn:microsoft.com/office/officeart/2005/8/layout/hierarchy1"/>
    <dgm:cxn modelId="{31CEEBBB-5AE4-4C93-9672-E7DF288925C3}" type="presParOf" srcId="{82C04689-8E42-40E8-B762-B44FBDC22EDC}" destId="{44ED6117-4398-49BF-A382-D4EC1D03A684}" srcOrd="1" destOrd="0" presId="urn:microsoft.com/office/officeart/2005/8/layout/hierarchy1"/>
    <dgm:cxn modelId="{B24D7D9E-A76A-49A6-8AF7-F980718F8960}" type="presParOf" srcId="{99C8E5EB-5342-4044-98FB-D359E1802CF2}" destId="{5BC2B2E1-B6CA-4010-B65E-1CDB477596F9}" srcOrd="1" destOrd="0" presId="urn:microsoft.com/office/officeart/2005/8/layout/hierarchy1"/>
    <dgm:cxn modelId="{D11CB8D8-B5AF-41FF-BD68-81B313757495}" type="presParOf" srcId="{D8F5B3B1-73FA-4512-9696-1BE9B7323AD8}" destId="{9CA4D970-D354-4302-8CDA-44F44406E3D1}" srcOrd="2" destOrd="0" presId="urn:microsoft.com/office/officeart/2005/8/layout/hierarchy1"/>
    <dgm:cxn modelId="{5A72F445-7C1D-47D5-A143-EA0716F8D0F4}" type="presParOf" srcId="{D8F5B3B1-73FA-4512-9696-1BE9B7323AD8}" destId="{29659A57-869C-409F-88BD-64A2B7421FFC}" srcOrd="3" destOrd="0" presId="urn:microsoft.com/office/officeart/2005/8/layout/hierarchy1"/>
    <dgm:cxn modelId="{A87794C6-30D1-4FCE-A2E9-19F2B6AA887C}" type="presParOf" srcId="{29659A57-869C-409F-88BD-64A2B7421FFC}" destId="{3019C884-CC77-4601-AD12-DBE1DBF175D9}" srcOrd="0" destOrd="0" presId="urn:microsoft.com/office/officeart/2005/8/layout/hierarchy1"/>
    <dgm:cxn modelId="{9B44291B-1F84-4993-B673-928E1758B775}" type="presParOf" srcId="{3019C884-CC77-4601-AD12-DBE1DBF175D9}" destId="{5281BE0B-5DFF-4B44-B4E9-FBF16E0A7F60}" srcOrd="0" destOrd="0" presId="urn:microsoft.com/office/officeart/2005/8/layout/hierarchy1"/>
    <dgm:cxn modelId="{CDB9BA31-2BF4-4B32-9C9A-F42EDAA5C420}" type="presParOf" srcId="{3019C884-CC77-4601-AD12-DBE1DBF175D9}" destId="{FAE5624A-62B8-4D1D-B6BD-465A00C80106}" srcOrd="1" destOrd="0" presId="urn:microsoft.com/office/officeart/2005/8/layout/hierarchy1"/>
    <dgm:cxn modelId="{67834D69-CFB5-4ECF-8432-33060E8FC7C1}" type="presParOf" srcId="{29659A57-869C-409F-88BD-64A2B7421FFC}" destId="{8A1741FC-57B4-466D-9E54-71D842512507}" srcOrd="1" destOrd="0" presId="urn:microsoft.com/office/officeart/2005/8/layout/hierarchy1"/>
    <dgm:cxn modelId="{5909609D-BDB9-43C5-96FB-AA99C9C43B5D}" type="presParOf" srcId="{8A1741FC-57B4-466D-9E54-71D842512507}" destId="{A2F6FFB3-D181-4BB6-A0AF-AF66A42959E4}" srcOrd="0" destOrd="0" presId="urn:microsoft.com/office/officeart/2005/8/layout/hierarchy1"/>
    <dgm:cxn modelId="{C6218509-98FB-4792-92E3-3DCEE815CC01}" type="presParOf" srcId="{8A1741FC-57B4-466D-9E54-71D842512507}" destId="{E887D689-3A6D-4904-9EE3-E10C983B2DED}" srcOrd="1" destOrd="0" presId="urn:microsoft.com/office/officeart/2005/8/layout/hierarchy1"/>
    <dgm:cxn modelId="{B0E18D6E-7114-4707-9F3F-89EC981757F6}" type="presParOf" srcId="{E887D689-3A6D-4904-9EE3-E10C983B2DED}" destId="{0180767F-184C-4D15-A7F2-44432FF7E5CC}" srcOrd="0" destOrd="0" presId="urn:microsoft.com/office/officeart/2005/8/layout/hierarchy1"/>
    <dgm:cxn modelId="{2A350928-AA8C-4563-875E-A6B4D99D5681}" type="presParOf" srcId="{0180767F-184C-4D15-A7F2-44432FF7E5CC}" destId="{024EC1C8-E26C-4458-B3CD-EC43304C6A1D}" srcOrd="0" destOrd="0" presId="urn:microsoft.com/office/officeart/2005/8/layout/hierarchy1"/>
    <dgm:cxn modelId="{1B6C887D-6F8F-422D-8E20-1B8D5F5CD0DD}" type="presParOf" srcId="{0180767F-184C-4D15-A7F2-44432FF7E5CC}" destId="{188F5A64-1891-489F-93CA-DE7C2E300EDD}" srcOrd="1" destOrd="0" presId="urn:microsoft.com/office/officeart/2005/8/layout/hierarchy1"/>
    <dgm:cxn modelId="{75063501-DF9B-4E45-AF1A-8A0690A8278F}" type="presParOf" srcId="{E887D689-3A6D-4904-9EE3-E10C983B2DED}" destId="{1193B7F9-67DA-4A4E-AB91-693442A9E54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FE37C1-5D69-4AF7-BBB4-386A533CA5EE}" type="doc">
      <dgm:prSet loTypeId="urn:microsoft.com/office/officeart/2005/8/layout/venn2" loCatId="relationship" qsTypeId="urn:microsoft.com/office/officeart/2005/8/quickstyle/3d2" qsCatId="3D" csTypeId="urn:microsoft.com/office/officeart/2005/8/colors/accent1_2" csCatId="accent1" phldr="1"/>
      <dgm:spPr/>
      <dgm:t>
        <a:bodyPr/>
        <a:lstStyle/>
        <a:p>
          <a:endParaRPr lang="en-US"/>
        </a:p>
      </dgm:t>
    </dgm:pt>
    <dgm:pt modelId="{B3A20680-57DA-4B02-A7F9-CF2A20490B6C}" type="pres">
      <dgm:prSet presAssocID="{82FE37C1-5D69-4AF7-BBB4-386A533CA5EE}" presName="Name0" presStyleCnt="0">
        <dgm:presLayoutVars>
          <dgm:chMax val="7"/>
          <dgm:resizeHandles val="exact"/>
        </dgm:presLayoutVars>
      </dgm:prSet>
      <dgm:spPr/>
      <dgm:t>
        <a:bodyPr/>
        <a:lstStyle/>
        <a:p>
          <a:endParaRPr lang="en-US"/>
        </a:p>
      </dgm:t>
    </dgm:pt>
  </dgm:ptLst>
  <dgm:cxnLst>
    <dgm:cxn modelId="{5F5AAFF7-91EC-4209-82AD-664E5EB56B62}" type="presOf" srcId="{82FE37C1-5D69-4AF7-BBB4-386A533CA5EE}" destId="{B3A20680-57DA-4B02-A7F9-CF2A20490B6C}" srcOrd="0"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8C203E-82BB-4626-A86E-6E63A3B9184A}" type="doc">
      <dgm:prSet loTypeId="urn:microsoft.com/office/officeart/2005/8/layout/venn2" loCatId="relationship" qsTypeId="urn:microsoft.com/office/officeart/2005/8/quickstyle/simple1" qsCatId="simple" csTypeId="urn:microsoft.com/office/officeart/2005/8/colors/accent2_1" csCatId="accent2" phldr="1"/>
      <dgm:spPr/>
      <dgm:t>
        <a:bodyPr/>
        <a:lstStyle/>
        <a:p>
          <a:endParaRPr lang="en-US"/>
        </a:p>
      </dgm:t>
    </dgm:pt>
    <dgm:pt modelId="{73663694-928D-4FFC-96DE-35D8F4554A1E}">
      <dgm:prSet phldrT="[Text]"/>
      <dgm:spPr/>
      <dgm:t>
        <a:bodyPr/>
        <a:lstStyle/>
        <a:p>
          <a:r>
            <a:rPr lang="en-US" dirty="0" smtClean="0"/>
            <a:t>K-neighborhood</a:t>
          </a:r>
          <a:endParaRPr lang="en-US" dirty="0"/>
        </a:p>
      </dgm:t>
    </dgm:pt>
    <dgm:pt modelId="{016117AE-F7AF-445E-AA9E-217FF465DA03}" type="parTrans" cxnId="{8C7AA54F-2142-44D0-81B2-91F291255072}">
      <dgm:prSet/>
      <dgm:spPr/>
      <dgm:t>
        <a:bodyPr/>
        <a:lstStyle/>
        <a:p>
          <a:endParaRPr lang="en-US"/>
        </a:p>
      </dgm:t>
    </dgm:pt>
    <dgm:pt modelId="{CB184379-688B-4B23-AF64-5AE13D00B5F0}" type="sibTrans" cxnId="{8C7AA54F-2142-44D0-81B2-91F291255072}">
      <dgm:prSet/>
      <dgm:spPr/>
      <dgm:t>
        <a:bodyPr/>
        <a:lstStyle/>
        <a:p>
          <a:endParaRPr lang="en-US"/>
        </a:p>
      </dgm:t>
    </dgm:pt>
    <dgm:pt modelId="{EFDC2230-9977-46BE-ABCA-CF25E467452A}">
      <dgm:prSet phldrT="[Text]"/>
      <dgm:spPr/>
      <dgm:t>
        <a:bodyPr/>
        <a:lstStyle/>
        <a:p>
          <a:r>
            <a:rPr lang="en-US" dirty="0" smtClean="0"/>
            <a:t>K-degree</a:t>
          </a:r>
          <a:endParaRPr lang="en-US" dirty="0"/>
        </a:p>
      </dgm:t>
    </dgm:pt>
    <dgm:pt modelId="{3F2613D8-9A0F-4737-B0CD-163560F26A79}" type="parTrans" cxnId="{DFCE4F80-DA41-461B-B99E-9D52C5866C9F}">
      <dgm:prSet/>
      <dgm:spPr/>
      <dgm:t>
        <a:bodyPr/>
        <a:lstStyle/>
        <a:p>
          <a:endParaRPr lang="en-US"/>
        </a:p>
      </dgm:t>
    </dgm:pt>
    <dgm:pt modelId="{1B6CA189-9784-44CD-B15F-269904D38C9B}" type="sibTrans" cxnId="{DFCE4F80-DA41-461B-B99E-9D52C5866C9F}">
      <dgm:prSet/>
      <dgm:spPr/>
      <dgm:t>
        <a:bodyPr/>
        <a:lstStyle/>
        <a:p>
          <a:endParaRPr lang="en-US"/>
        </a:p>
      </dgm:t>
    </dgm:pt>
    <dgm:pt modelId="{5C95ACA9-679C-40E5-9E77-6B126412C700}" type="pres">
      <dgm:prSet presAssocID="{618C203E-82BB-4626-A86E-6E63A3B9184A}" presName="Name0" presStyleCnt="0">
        <dgm:presLayoutVars>
          <dgm:chMax val="7"/>
          <dgm:resizeHandles val="exact"/>
        </dgm:presLayoutVars>
      </dgm:prSet>
      <dgm:spPr/>
      <dgm:t>
        <a:bodyPr/>
        <a:lstStyle/>
        <a:p>
          <a:endParaRPr lang="en-US"/>
        </a:p>
      </dgm:t>
    </dgm:pt>
    <dgm:pt modelId="{8627F563-ED5B-487C-8BBF-FB92C5A8590C}" type="pres">
      <dgm:prSet presAssocID="{618C203E-82BB-4626-A86E-6E63A3B9184A}" presName="comp1" presStyleCnt="0"/>
      <dgm:spPr/>
    </dgm:pt>
    <dgm:pt modelId="{B6DD9871-9CAD-445F-A81B-95F75EB05C24}" type="pres">
      <dgm:prSet presAssocID="{618C203E-82BB-4626-A86E-6E63A3B9184A}" presName="circle1" presStyleLbl="node1" presStyleIdx="0" presStyleCnt="2" custLinFactNeighborY="2438"/>
      <dgm:spPr/>
      <dgm:t>
        <a:bodyPr/>
        <a:lstStyle/>
        <a:p>
          <a:endParaRPr lang="en-US"/>
        </a:p>
      </dgm:t>
    </dgm:pt>
    <dgm:pt modelId="{C83191C1-58B7-471A-A81F-529DD2B4EBA8}" type="pres">
      <dgm:prSet presAssocID="{618C203E-82BB-4626-A86E-6E63A3B9184A}" presName="c1text" presStyleLbl="node1" presStyleIdx="0" presStyleCnt="2">
        <dgm:presLayoutVars>
          <dgm:bulletEnabled val="1"/>
        </dgm:presLayoutVars>
      </dgm:prSet>
      <dgm:spPr/>
      <dgm:t>
        <a:bodyPr/>
        <a:lstStyle/>
        <a:p>
          <a:endParaRPr lang="en-US"/>
        </a:p>
      </dgm:t>
    </dgm:pt>
    <dgm:pt modelId="{3DCE840A-73A4-4066-8C8A-C917C95053AD}" type="pres">
      <dgm:prSet presAssocID="{618C203E-82BB-4626-A86E-6E63A3B9184A}" presName="comp2" presStyleCnt="0"/>
      <dgm:spPr/>
    </dgm:pt>
    <dgm:pt modelId="{2869CA15-9AA0-4DEB-BB07-0BC2DF401E37}" type="pres">
      <dgm:prSet presAssocID="{618C203E-82BB-4626-A86E-6E63A3B9184A}" presName="circle2" presStyleLbl="node1" presStyleIdx="1" presStyleCnt="2"/>
      <dgm:spPr/>
      <dgm:t>
        <a:bodyPr/>
        <a:lstStyle/>
        <a:p>
          <a:endParaRPr lang="en-US"/>
        </a:p>
      </dgm:t>
    </dgm:pt>
    <dgm:pt modelId="{B74A7DBE-EB63-41E5-83EF-8CDD109CEA20}" type="pres">
      <dgm:prSet presAssocID="{618C203E-82BB-4626-A86E-6E63A3B9184A}" presName="c2text" presStyleLbl="node1" presStyleIdx="1" presStyleCnt="2">
        <dgm:presLayoutVars>
          <dgm:bulletEnabled val="1"/>
        </dgm:presLayoutVars>
      </dgm:prSet>
      <dgm:spPr/>
      <dgm:t>
        <a:bodyPr/>
        <a:lstStyle/>
        <a:p>
          <a:endParaRPr lang="en-US"/>
        </a:p>
      </dgm:t>
    </dgm:pt>
  </dgm:ptLst>
  <dgm:cxnLst>
    <dgm:cxn modelId="{8C7AA54F-2142-44D0-81B2-91F291255072}" srcId="{618C203E-82BB-4626-A86E-6E63A3B9184A}" destId="{73663694-928D-4FFC-96DE-35D8F4554A1E}" srcOrd="0" destOrd="0" parTransId="{016117AE-F7AF-445E-AA9E-217FF465DA03}" sibTransId="{CB184379-688B-4B23-AF64-5AE13D00B5F0}"/>
    <dgm:cxn modelId="{7755CF2B-3A5A-458C-9E19-715722CF2696}" type="presOf" srcId="{73663694-928D-4FFC-96DE-35D8F4554A1E}" destId="{C83191C1-58B7-471A-A81F-529DD2B4EBA8}" srcOrd="1" destOrd="0" presId="urn:microsoft.com/office/officeart/2005/8/layout/venn2"/>
    <dgm:cxn modelId="{DFCE4F80-DA41-461B-B99E-9D52C5866C9F}" srcId="{618C203E-82BB-4626-A86E-6E63A3B9184A}" destId="{EFDC2230-9977-46BE-ABCA-CF25E467452A}" srcOrd="1" destOrd="0" parTransId="{3F2613D8-9A0F-4737-B0CD-163560F26A79}" sibTransId="{1B6CA189-9784-44CD-B15F-269904D38C9B}"/>
    <dgm:cxn modelId="{AE88B421-2DAD-4F14-95E3-96A157F1C14E}" type="presOf" srcId="{EFDC2230-9977-46BE-ABCA-CF25E467452A}" destId="{2869CA15-9AA0-4DEB-BB07-0BC2DF401E37}" srcOrd="0" destOrd="0" presId="urn:microsoft.com/office/officeart/2005/8/layout/venn2"/>
    <dgm:cxn modelId="{F66F208D-B7B7-4655-A457-CA0EF2F537A4}" type="presOf" srcId="{73663694-928D-4FFC-96DE-35D8F4554A1E}" destId="{B6DD9871-9CAD-445F-A81B-95F75EB05C24}" srcOrd="0" destOrd="0" presId="urn:microsoft.com/office/officeart/2005/8/layout/venn2"/>
    <dgm:cxn modelId="{C5E8E81B-2194-444F-8FE5-70F4E5C837A9}" type="presOf" srcId="{618C203E-82BB-4626-A86E-6E63A3B9184A}" destId="{5C95ACA9-679C-40E5-9E77-6B126412C700}" srcOrd="0" destOrd="0" presId="urn:microsoft.com/office/officeart/2005/8/layout/venn2"/>
    <dgm:cxn modelId="{EE4B7B5F-A6EE-44A8-8E1B-7B51C1E4DA2E}" type="presOf" srcId="{EFDC2230-9977-46BE-ABCA-CF25E467452A}" destId="{B74A7DBE-EB63-41E5-83EF-8CDD109CEA20}" srcOrd="1" destOrd="0" presId="urn:microsoft.com/office/officeart/2005/8/layout/venn2"/>
    <dgm:cxn modelId="{C0FD3AF7-A9AE-454A-BF1D-CFFA5B0C9336}" type="presParOf" srcId="{5C95ACA9-679C-40E5-9E77-6B126412C700}" destId="{8627F563-ED5B-487C-8BBF-FB92C5A8590C}" srcOrd="0" destOrd="0" presId="urn:microsoft.com/office/officeart/2005/8/layout/venn2"/>
    <dgm:cxn modelId="{17FCC209-C761-4131-99CD-6CFEB0FDB0AD}" type="presParOf" srcId="{8627F563-ED5B-487C-8BBF-FB92C5A8590C}" destId="{B6DD9871-9CAD-445F-A81B-95F75EB05C24}" srcOrd="0" destOrd="0" presId="urn:microsoft.com/office/officeart/2005/8/layout/venn2"/>
    <dgm:cxn modelId="{58510D03-CFF1-48BA-9769-4BA4312DA9EF}" type="presParOf" srcId="{8627F563-ED5B-487C-8BBF-FB92C5A8590C}" destId="{C83191C1-58B7-471A-A81F-529DD2B4EBA8}" srcOrd="1" destOrd="0" presId="urn:microsoft.com/office/officeart/2005/8/layout/venn2"/>
    <dgm:cxn modelId="{FA9A70A7-7C2C-4B92-BDEE-489E654944FB}" type="presParOf" srcId="{5C95ACA9-679C-40E5-9E77-6B126412C700}" destId="{3DCE840A-73A4-4066-8C8A-C917C95053AD}" srcOrd="1" destOrd="0" presId="urn:microsoft.com/office/officeart/2005/8/layout/venn2"/>
    <dgm:cxn modelId="{639ED52B-968D-4426-AE29-6445D9E95A23}" type="presParOf" srcId="{3DCE840A-73A4-4066-8C8A-C917C95053AD}" destId="{2869CA15-9AA0-4DEB-BB07-0BC2DF401E37}" srcOrd="0" destOrd="0" presId="urn:microsoft.com/office/officeart/2005/8/layout/venn2"/>
    <dgm:cxn modelId="{E1A87FFC-9FA9-47EA-8A80-D5347FEA6720}" type="presParOf" srcId="{3DCE840A-73A4-4066-8C8A-C917C95053AD}" destId="{B74A7DBE-EB63-41E5-83EF-8CDD109CEA20}" srcOrd="1" destOrd="0" presId="urn:microsoft.com/office/officeart/2005/8/layout/ven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5558EA-9A73-49A5-99B7-92EF2D79AC9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764893D9-EF69-412F-8D15-D82CD93B00BE}">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1000" dirty="0" smtClean="0"/>
            <a:t>K-</a:t>
          </a:r>
          <a:r>
            <a:rPr lang="en-US" sz="1000" dirty="0" err="1" smtClean="0"/>
            <a:t>automorphism</a:t>
          </a:r>
          <a:endParaRPr lang="en-US" sz="1000" dirty="0"/>
        </a:p>
      </dgm:t>
    </dgm:pt>
    <dgm:pt modelId="{7D43EDB2-E40F-4F61-B3F6-D76EBCB8C344}" type="parTrans" cxnId="{0622AEE9-0989-4E6C-9F61-DFF2DD63B4AC}">
      <dgm:prSet/>
      <dgm:spPr/>
      <dgm:t>
        <a:bodyPr/>
        <a:lstStyle/>
        <a:p>
          <a:endParaRPr lang="en-US"/>
        </a:p>
      </dgm:t>
    </dgm:pt>
    <dgm:pt modelId="{51E4E97D-AEA8-4614-B580-F43C19E59FA3}" type="sibTrans" cxnId="{0622AEE9-0989-4E6C-9F61-DFF2DD63B4AC}">
      <dgm:prSet/>
      <dgm:spPr/>
      <dgm:t>
        <a:bodyPr/>
        <a:lstStyle/>
        <a:p>
          <a:endParaRPr lang="en-US"/>
        </a:p>
      </dgm:t>
    </dgm:pt>
    <dgm:pt modelId="{BF8DC689-A810-423B-BC57-FA51455696B6}">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smtClean="0"/>
            <a:t>K-neighborhood</a:t>
          </a:r>
          <a:endParaRPr lang="en-US" dirty="0"/>
        </a:p>
      </dgm:t>
    </dgm:pt>
    <dgm:pt modelId="{848ECDE8-6B48-4514-A3C0-11884997712E}" type="parTrans" cxnId="{E6516FA0-2EC8-40C1-9F52-98764B409F00}">
      <dgm:prSet/>
      <dgm:spPr/>
      <dgm:t>
        <a:bodyPr/>
        <a:lstStyle/>
        <a:p>
          <a:endParaRPr lang="en-US"/>
        </a:p>
      </dgm:t>
    </dgm:pt>
    <dgm:pt modelId="{FD8031D8-D7A0-49F2-942F-3EF8CF1F9CB5}" type="sibTrans" cxnId="{E6516FA0-2EC8-40C1-9F52-98764B409F00}">
      <dgm:prSet/>
      <dgm:spPr/>
      <dgm:t>
        <a:bodyPr/>
        <a:lstStyle/>
        <a:p>
          <a:endParaRPr lang="en-US"/>
        </a:p>
      </dgm:t>
    </dgm:pt>
    <dgm:pt modelId="{39E1D9D9-1974-4A8C-8274-4BC0C59A757A}">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900" dirty="0" smtClean="0"/>
            <a:t>K-degree</a:t>
          </a:r>
          <a:endParaRPr lang="en-US" sz="900" dirty="0"/>
        </a:p>
      </dgm:t>
    </dgm:pt>
    <dgm:pt modelId="{68BB24AB-5F21-4865-98D3-37F59F0BB149}" type="parTrans" cxnId="{16BA9F01-F84E-40C0-8FF4-FC88788096B8}">
      <dgm:prSet/>
      <dgm:spPr/>
      <dgm:t>
        <a:bodyPr/>
        <a:lstStyle/>
        <a:p>
          <a:endParaRPr lang="en-US"/>
        </a:p>
      </dgm:t>
    </dgm:pt>
    <dgm:pt modelId="{CFC47E49-7EC3-4C10-A09C-D19851F0A23D}" type="sibTrans" cxnId="{16BA9F01-F84E-40C0-8FF4-FC88788096B8}">
      <dgm:prSet/>
      <dgm:spPr/>
      <dgm:t>
        <a:bodyPr/>
        <a:lstStyle/>
        <a:p>
          <a:endParaRPr lang="en-US"/>
        </a:p>
      </dgm:t>
    </dgm:pt>
    <dgm:pt modelId="{62DEB1A5-153D-4A77-BE9D-52134510FD03}" type="pres">
      <dgm:prSet presAssocID="{C45558EA-9A73-49A5-99B7-92EF2D79AC94}" presName="Name0" presStyleCnt="0">
        <dgm:presLayoutVars>
          <dgm:chMax val="7"/>
          <dgm:resizeHandles val="exact"/>
        </dgm:presLayoutVars>
      </dgm:prSet>
      <dgm:spPr/>
      <dgm:t>
        <a:bodyPr/>
        <a:lstStyle/>
        <a:p>
          <a:endParaRPr lang="en-US"/>
        </a:p>
      </dgm:t>
    </dgm:pt>
    <dgm:pt modelId="{4C58CB80-EF5D-4AA5-81EB-211E09B57AB1}" type="pres">
      <dgm:prSet presAssocID="{C45558EA-9A73-49A5-99B7-92EF2D79AC94}" presName="comp1" presStyleCnt="0"/>
      <dgm:spPr/>
    </dgm:pt>
    <dgm:pt modelId="{90675AB7-CA78-42AC-96EB-8019B9BBEDFC}" type="pres">
      <dgm:prSet presAssocID="{C45558EA-9A73-49A5-99B7-92EF2D79AC94}" presName="circle1" presStyleLbl="node1" presStyleIdx="0" presStyleCnt="3">
        <dgm:style>
          <a:lnRef idx="2">
            <a:schemeClr val="accent2"/>
          </a:lnRef>
          <a:fillRef idx="1">
            <a:schemeClr val="lt1"/>
          </a:fillRef>
          <a:effectRef idx="0">
            <a:schemeClr val="accent2"/>
          </a:effectRef>
          <a:fontRef idx="minor">
            <a:schemeClr val="dk1"/>
          </a:fontRef>
        </dgm:style>
      </dgm:prSet>
      <dgm:spPr/>
      <dgm:t>
        <a:bodyPr/>
        <a:lstStyle/>
        <a:p>
          <a:endParaRPr lang="en-US"/>
        </a:p>
      </dgm:t>
    </dgm:pt>
    <dgm:pt modelId="{04A2510E-1D30-474F-A2BF-14FDC7340C03}" type="pres">
      <dgm:prSet presAssocID="{C45558EA-9A73-49A5-99B7-92EF2D79AC94}" presName="c1text" presStyleLbl="node1" presStyleIdx="0" presStyleCnt="3">
        <dgm:presLayoutVars>
          <dgm:bulletEnabled val="1"/>
        </dgm:presLayoutVars>
      </dgm:prSet>
      <dgm:spPr/>
      <dgm:t>
        <a:bodyPr/>
        <a:lstStyle/>
        <a:p>
          <a:endParaRPr lang="en-US"/>
        </a:p>
      </dgm:t>
    </dgm:pt>
    <dgm:pt modelId="{E4271D3E-A789-4827-B739-D9FCBAE33839}" type="pres">
      <dgm:prSet presAssocID="{C45558EA-9A73-49A5-99B7-92EF2D79AC94}" presName="comp2" presStyleCnt="0"/>
      <dgm:spPr/>
    </dgm:pt>
    <dgm:pt modelId="{7AC1BA4C-0CA8-4B3A-B727-3EB1B17159BF}" type="pres">
      <dgm:prSet presAssocID="{C45558EA-9A73-49A5-99B7-92EF2D79AC94}" presName="circle2" presStyleLbl="node1" presStyleIdx="1" presStyleCnt="3"/>
      <dgm:spPr/>
      <dgm:t>
        <a:bodyPr/>
        <a:lstStyle/>
        <a:p>
          <a:endParaRPr lang="en-US"/>
        </a:p>
      </dgm:t>
    </dgm:pt>
    <dgm:pt modelId="{8AA97CC7-796F-4C53-9D71-76B20A8E96D2}" type="pres">
      <dgm:prSet presAssocID="{C45558EA-9A73-49A5-99B7-92EF2D79AC94}" presName="c2text" presStyleLbl="node1" presStyleIdx="1" presStyleCnt="3">
        <dgm:presLayoutVars>
          <dgm:bulletEnabled val="1"/>
        </dgm:presLayoutVars>
      </dgm:prSet>
      <dgm:spPr/>
      <dgm:t>
        <a:bodyPr/>
        <a:lstStyle/>
        <a:p>
          <a:endParaRPr lang="en-US"/>
        </a:p>
      </dgm:t>
    </dgm:pt>
    <dgm:pt modelId="{3684AAA0-9B21-4EE5-A295-FC8E703769A2}" type="pres">
      <dgm:prSet presAssocID="{C45558EA-9A73-49A5-99B7-92EF2D79AC94}" presName="comp3" presStyleCnt="0"/>
      <dgm:spPr/>
    </dgm:pt>
    <dgm:pt modelId="{A4F31690-1C62-4294-8508-7FCA04B4237A}" type="pres">
      <dgm:prSet presAssocID="{C45558EA-9A73-49A5-99B7-92EF2D79AC94}" presName="circle3" presStyleLbl="node1" presStyleIdx="2" presStyleCnt="3"/>
      <dgm:spPr/>
      <dgm:t>
        <a:bodyPr/>
        <a:lstStyle/>
        <a:p>
          <a:endParaRPr lang="en-US"/>
        </a:p>
      </dgm:t>
    </dgm:pt>
    <dgm:pt modelId="{E88236E7-A8FE-4FF7-BE3E-675EBEF6A57A}" type="pres">
      <dgm:prSet presAssocID="{C45558EA-9A73-49A5-99B7-92EF2D79AC94}" presName="c3text" presStyleLbl="node1" presStyleIdx="2" presStyleCnt="3">
        <dgm:presLayoutVars>
          <dgm:bulletEnabled val="1"/>
        </dgm:presLayoutVars>
      </dgm:prSet>
      <dgm:spPr/>
      <dgm:t>
        <a:bodyPr/>
        <a:lstStyle/>
        <a:p>
          <a:endParaRPr lang="en-US"/>
        </a:p>
      </dgm:t>
    </dgm:pt>
  </dgm:ptLst>
  <dgm:cxnLst>
    <dgm:cxn modelId="{AE51FF1E-8AB2-448B-AAA2-8B739DC41F3C}" type="presOf" srcId="{39E1D9D9-1974-4A8C-8274-4BC0C59A757A}" destId="{E88236E7-A8FE-4FF7-BE3E-675EBEF6A57A}" srcOrd="1" destOrd="0" presId="urn:microsoft.com/office/officeart/2005/8/layout/venn2"/>
    <dgm:cxn modelId="{4DCCB686-F713-4159-9D09-036CC9A8C245}" type="presOf" srcId="{764893D9-EF69-412F-8D15-D82CD93B00BE}" destId="{90675AB7-CA78-42AC-96EB-8019B9BBEDFC}" srcOrd="0" destOrd="0" presId="urn:microsoft.com/office/officeart/2005/8/layout/venn2"/>
    <dgm:cxn modelId="{E6516FA0-2EC8-40C1-9F52-98764B409F00}" srcId="{C45558EA-9A73-49A5-99B7-92EF2D79AC94}" destId="{BF8DC689-A810-423B-BC57-FA51455696B6}" srcOrd="1" destOrd="0" parTransId="{848ECDE8-6B48-4514-A3C0-11884997712E}" sibTransId="{FD8031D8-D7A0-49F2-942F-3EF8CF1F9CB5}"/>
    <dgm:cxn modelId="{0622AEE9-0989-4E6C-9F61-DFF2DD63B4AC}" srcId="{C45558EA-9A73-49A5-99B7-92EF2D79AC94}" destId="{764893D9-EF69-412F-8D15-D82CD93B00BE}" srcOrd="0" destOrd="0" parTransId="{7D43EDB2-E40F-4F61-B3F6-D76EBCB8C344}" sibTransId="{51E4E97D-AEA8-4614-B580-F43C19E59FA3}"/>
    <dgm:cxn modelId="{B2E91AB1-7A93-49D8-8661-43C2C0F6D84E}" type="presOf" srcId="{C45558EA-9A73-49A5-99B7-92EF2D79AC94}" destId="{62DEB1A5-153D-4A77-BE9D-52134510FD03}" srcOrd="0" destOrd="0" presId="urn:microsoft.com/office/officeart/2005/8/layout/venn2"/>
    <dgm:cxn modelId="{C212572E-0D8D-41C6-A9BF-6C7C80150487}" type="presOf" srcId="{BF8DC689-A810-423B-BC57-FA51455696B6}" destId="{7AC1BA4C-0CA8-4B3A-B727-3EB1B17159BF}" srcOrd="0" destOrd="0" presId="urn:microsoft.com/office/officeart/2005/8/layout/venn2"/>
    <dgm:cxn modelId="{282F33B2-B420-48BA-9131-99A662748E50}" type="presOf" srcId="{BF8DC689-A810-423B-BC57-FA51455696B6}" destId="{8AA97CC7-796F-4C53-9D71-76B20A8E96D2}" srcOrd="1" destOrd="0" presId="urn:microsoft.com/office/officeart/2005/8/layout/venn2"/>
    <dgm:cxn modelId="{DD4E0651-3A39-4AFA-A42F-A3094B324427}" type="presOf" srcId="{39E1D9D9-1974-4A8C-8274-4BC0C59A757A}" destId="{A4F31690-1C62-4294-8508-7FCA04B4237A}" srcOrd="0" destOrd="0" presId="urn:microsoft.com/office/officeart/2005/8/layout/venn2"/>
    <dgm:cxn modelId="{16BA9F01-F84E-40C0-8FF4-FC88788096B8}" srcId="{C45558EA-9A73-49A5-99B7-92EF2D79AC94}" destId="{39E1D9D9-1974-4A8C-8274-4BC0C59A757A}" srcOrd="2" destOrd="0" parTransId="{68BB24AB-5F21-4865-98D3-37F59F0BB149}" sibTransId="{CFC47E49-7EC3-4C10-A09C-D19851F0A23D}"/>
    <dgm:cxn modelId="{6D93C474-2155-4E1D-90EA-ACE361F5315A}" type="presOf" srcId="{764893D9-EF69-412F-8D15-D82CD93B00BE}" destId="{04A2510E-1D30-474F-A2BF-14FDC7340C03}" srcOrd="1" destOrd="0" presId="urn:microsoft.com/office/officeart/2005/8/layout/venn2"/>
    <dgm:cxn modelId="{0E22B4DF-7207-4759-A634-E2DCD17BDB5F}" type="presParOf" srcId="{62DEB1A5-153D-4A77-BE9D-52134510FD03}" destId="{4C58CB80-EF5D-4AA5-81EB-211E09B57AB1}" srcOrd="0" destOrd="0" presId="urn:microsoft.com/office/officeart/2005/8/layout/venn2"/>
    <dgm:cxn modelId="{BE25FCF5-265C-42DF-AB57-A58A6B0BD3A2}" type="presParOf" srcId="{4C58CB80-EF5D-4AA5-81EB-211E09B57AB1}" destId="{90675AB7-CA78-42AC-96EB-8019B9BBEDFC}" srcOrd="0" destOrd="0" presId="urn:microsoft.com/office/officeart/2005/8/layout/venn2"/>
    <dgm:cxn modelId="{4E12C893-0A06-40AB-9715-DF0FEC985E90}" type="presParOf" srcId="{4C58CB80-EF5D-4AA5-81EB-211E09B57AB1}" destId="{04A2510E-1D30-474F-A2BF-14FDC7340C03}" srcOrd="1" destOrd="0" presId="urn:microsoft.com/office/officeart/2005/8/layout/venn2"/>
    <dgm:cxn modelId="{DB10BBE3-A4C2-4267-8C22-48B7168ACD66}" type="presParOf" srcId="{62DEB1A5-153D-4A77-BE9D-52134510FD03}" destId="{E4271D3E-A789-4827-B739-D9FCBAE33839}" srcOrd="1" destOrd="0" presId="urn:microsoft.com/office/officeart/2005/8/layout/venn2"/>
    <dgm:cxn modelId="{7414CA61-249F-4746-A993-F9C77BE1D0A2}" type="presParOf" srcId="{E4271D3E-A789-4827-B739-D9FCBAE33839}" destId="{7AC1BA4C-0CA8-4B3A-B727-3EB1B17159BF}" srcOrd="0" destOrd="0" presId="urn:microsoft.com/office/officeart/2005/8/layout/venn2"/>
    <dgm:cxn modelId="{3331B5BB-4382-4461-8E12-CC3FF2987659}" type="presParOf" srcId="{E4271D3E-A789-4827-B739-D9FCBAE33839}" destId="{8AA97CC7-796F-4C53-9D71-76B20A8E96D2}" srcOrd="1" destOrd="0" presId="urn:microsoft.com/office/officeart/2005/8/layout/venn2"/>
    <dgm:cxn modelId="{C49F787E-8DC6-4CBE-9067-06363E15B2EB}" type="presParOf" srcId="{62DEB1A5-153D-4A77-BE9D-52134510FD03}" destId="{3684AAA0-9B21-4EE5-A295-FC8E703769A2}" srcOrd="2" destOrd="0" presId="urn:microsoft.com/office/officeart/2005/8/layout/venn2"/>
    <dgm:cxn modelId="{F9F30BB6-B30F-42F8-9851-FEAC4B452668}" type="presParOf" srcId="{3684AAA0-9B21-4EE5-A295-FC8E703769A2}" destId="{A4F31690-1C62-4294-8508-7FCA04B4237A}" srcOrd="0" destOrd="0" presId="urn:microsoft.com/office/officeart/2005/8/layout/venn2"/>
    <dgm:cxn modelId="{7F53E4CB-1C11-4F68-971D-6327BFF35D25}" type="presParOf" srcId="{3684AAA0-9B21-4EE5-A295-FC8E703769A2}" destId="{E88236E7-A8FE-4FF7-BE3E-675EBEF6A57A}"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68FF07-A6B1-4EBF-B809-4169CE562656}" type="doc">
      <dgm:prSet loTypeId="urn:microsoft.com/office/officeart/2005/8/layout/balance1" loCatId="relationship" qsTypeId="urn:microsoft.com/office/officeart/2005/8/quickstyle/simple1#1" qsCatId="simple" csTypeId="urn:microsoft.com/office/officeart/2005/8/colors/accent1_2#1" csCatId="accent1" phldr="1"/>
      <dgm:spPr/>
      <dgm:t>
        <a:bodyPr/>
        <a:lstStyle/>
        <a:p>
          <a:endParaRPr lang="en-US"/>
        </a:p>
      </dgm:t>
    </dgm:pt>
    <dgm:pt modelId="{BED33529-C539-4946-831A-1678F16BA0CD}">
      <dgm:prSet phldrT="[Text]"/>
      <dgm:spPr/>
      <dgm:t>
        <a:bodyPr/>
        <a:lstStyle/>
        <a:p>
          <a:r>
            <a:rPr lang="en-US" dirty="0" smtClean="0">
              <a:sym typeface="Wingdings" pitchFamily="2" charset="2"/>
            </a:rPr>
            <a:t></a:t>
          </a:r>
          <a:endParaRPr lang="en-US" dirty="0"/>
        </a:p>
      </dgm:t>
    </dgm:pt>
    <dgm:pt modelId="{954B02F2-937E-42C6-8BA2-B385D6A5AD7F}" type="parTrans" cxnId="{6DE9E9DA-31F3-4ED5-ADA5-36AEB10026A4}">
      <dgm:prSet/>
      <dgm:spPr/>
      <dgm:t>
        <a:bodyPr/>
        <a:lstStyle/>
        <a:p>
          <a:endParaRPr lang="en-US"/>
        </a:p>
      </dgm:t>
    </dgm:pt>
    <dgm:pt modelId="{BDA72614-268A-4DFD-AEF8-541912B7454F}" type="sibTrans" cxnId="{6DE9E9DA-31F3-4ED5-ADA5-36AEB10026A4}">
      <dgm:prSet/>
      <dgm:spPr/>
      <dgm:t>
        <a:bodyPr/>
        <a:lstStyle/>
        <a:p>
          <a:endParaRPr lang="en-US"/>
        </a:p>
      </dgm:t>
    </dgm:pt>
    <dgm:pt modelId="{DBBCC5C7-CC98-4A55-B832-84677BCCB14E}">
      <dgm:prSet phldrT="[Text]"/>
      <dgm:spPr/>
      <dgm:t>
        <a:bodyPr/>
        <a:lstStyle/>
        <a:p>
          <a:r>
            <a:rPr lang="en-US" dirty="0" smtClean="0"/>
            <a:t>miner</a:t>
          </a:r>
          <a:endParaRPr lang="en-US" dirty="0"/>
        </a:p>
      </dgm:t>
    </dgm:pt>
    <dgm:pt modelId="{E514963E-8D92-425A-A4FB-828E1755071F}" type="parTrans" cxnId="{2406F64B-B628-43B7-9821-6A6E9CC9E47B}">
      <dgm:prSet/>
      <dgm:spPr/>
      <dgm:t>
        <a:bodyPr/>
        <a:lstStyle/>
        <a:p>
          <a:endParaRPr lang="en-US"/>
        </a:p>
      </dgm:t>
    </dgm:pt>
    <dgm:pt modelId="{5EC682AF-1F36-4A91-A8C2-6022E2252620}" type="sibTrans" cxnId="{2406F64B-B628-43B7-9821-6A6E9CC9E47B}">
      <dgm:prSet/>
      <dgm:spPr/>
      <dgm:t>
        <a:bodyPr/>
        <a:lstStyle/>
        <a:p>
          <a:endParaRPr lang="en-US"/>
        </a:p>
      </dgm:t>
    </dgm:pt>
    <dgm:pt modelId="{11FD3B43-2AB0-41B7-9091-EFDA27CB0FBA}">
      <dgm:prSet phldrT="[Text]"/>
      <dgm:spPr/>
      <dgm:t>
        <a:bodyPr/>
        <a:lstStyle/>
        <a:p>
          <a:r>
            <a:rPr lang="en-US" dirty="0" smtClean="0">
              <a:sym typeface="Wingdings" pitchFamily="2" charset="2"/>
            </a:rPr>
            <a:t></a:t>
          </a:r>
          <a:endParaRPr lang="en-US" dirty="0"/>
        </a:p>
      </dgm:t>
    </dgm:pt>
    <dgm:pt modelId="{A1E3DAB3-C2B2-4A78-87A9-028A1BCEA7F1}" type="parTrans" cxnId="{000146AF-4772-4D21-8039-08CDF0562848}">
      <dgm:prSet/>
      <dgm:spPr/>
      <dgm:t>
        <a:bodyPr/>
        <a:lstStyle/>
        <a:p>
          <a:endParaRPr lang="en-US"/>
        </a:p>
      </dgm:t>
    </dgm:pt>
    <dgm:pt modelId="{395656EA-DB7A-4F6B-BA5C-19221CF3D95E}" type="sibTrans" cxnId="{000146AF-4772-4D21-8039-08CDF0562848}">
      <dgm:prSet/>
      <dgm:spPr/>
      <dgm:t>
        <a:bodyPr/>
        <a:lstStyle/>
        <a:p>
          <a:endParaRPr lang="en-US"/>
        </a:p>
      </dgm:t>
    </dgm:pt>
    <dgm:pt modelId="{ECD2D831-B0C3-43B6-AAB5-34FAEF79ACD2}">
      <dgm:prSet phldrT="[Text]"/>
      <dgm:spPr/>
      <dgm:t>
        <a:bodyPr/>
        <a:lstStyle/>
        <a:p>
          <a:r>
            <a:rPr lang="en-US" dirty="0" smtClean="0"/>
            <a:t>user</a:t>
          </a:r>
          <a:endParaRPr lang="en-US" dirty="0"/>
        </a:p>
      </dgm:t>
    </dgm:pt>
    <dgm:pt modelId="{27A42F56-F55D-44C5-A4C5-5C987F03A3F7}" type="parTrans" cxnId="{9939AD47-03B9-43F0-963F-27549CA870AA}">
      <dgm:prSet/>
      <dgm:spPr/>
      <dgm:t>
        <a:bodyPr/>
        <a:lstStyle/>
        <a:p>
          <a:endParaRPr lang="en-US"/>
        </a:p>
      </dgm:t>
    </dgm:pt>
    <dgm:pt modelId="{C3042847-657D-4D47-B406-A3BBC5794C59}" type="sibTrans" cxnId="{9939AD47-03B9-43F0-963F-27549CA870AA}">
      <dgm:prSet/>
      <dgm:spPr/>
      <dgm:t>
        <a:bodyPr/>
        <a:lstStyle/>
        <a:p>
          <a:endParaRPr lang="en-US"/>
        </a:p>
      </dgm:t>
    </dgm:pt>
    <dgm:pt modelId="{409F90EE-1B0B-41AC-8685-C87FD4BF854D}">
      <dgm:prSet phldrT="[Text]"/>
      <dgm:spPr/>
      <dgm:t>
        <a:bodyPr/>
        <a:lstStyle/>
        <a:p>
          <a:r>
            <a:rPr lang="en-US" dirty="0" smtClean="0"/>
            <a:t>Miner</a:t>
          </a:r>
          <a:endParaRPr lang="en-US" dirty="0"/>
        </a:p>
      </dgm:t>
    </dgm:pt>
    <dgm:pt modelId="{C9799C99-30F1-46E0-A368-A68392FCF61F}" type="sibTrans" cxnId="{96E04F7D-FA44-4DEA-BA64-5F31A657C8D5}">
      <dgm:prSet/>
      <dgm:spPr/>
      <dgm:t>
        <a:bodyPr/>
        <a:lstStyle/>
        <a:p>
          <a:endParaRPr lang="en-US"/>
        </a:p>
      </dgm:t>
    </dgm:pt>
    <dgm:pt modelId="{44A78A18-5FC4-4894-8347-88C43A3ED150}" type="parTrans" cxnId="{96E04F7D-FA44-4DEA-BA64-5F31A657C8D5}">
      <dgm:prSet/>
      <dgm:spPr/>
      <dgm:t>
        <a:bodyPr/>
        <a:lstStyle/>
        <a:p>
          <a:endParaRPr lang="en-US"/>
        </a:p>
      </dgm:t>
    </dgm:pt>
    <dgm:pt modelId="{576B54B9-CFEC-4A6A-A6A6-C384E13C44D1}">
      <dgm:prSet phldrT="[Text]"/>
      <dgm:spPr/>
      <dgm:t>
        <a:bodyPr/>
        <a:lstStyle/>
        <a:p>
          <a:r>
            <a:rPr lang="en-US" dirty="0" smtClean="0"/>
            <a:t>miner</a:t>
          </a:r>
          <a:endParaRPr lang="en-US" dirty="0"/>
        </a:p>
      </dgm:t>
    </dgm:pt>
    <dgm:pt modelId="{32139F7F-C5C2-4FB1-810F-4DC40A3728B8}" type="parTrans" cxnId="{0CAB7FFF-022E-40B4-BD1D-161F136A715E}">
      <dgm:prSet/>
      <dgm:spPr/>
      <dgm:t>
        <a:bodyPr/>
        <a:lstStyle/>
        <a:p>
          <a:endParaRPr lang="en-US"/>
        </a:p>
      </dgm:t>
    </dgm:pt>
    <dgm:pt modelId="{15F46AF2-C729-41F9-BF9B-5614F6CE8C77}" type="sibTrans" cxnId="{0CAB7FFF-022E-40B4-BD1D-161F136A715E}">
      <dgm:prSet/>
      <dgm:spPr/>
      <dgm:t>
        <a:bodyPr/>
        <a:lstStyle/>
        <a:p>
          <a:endParaRPr lang="en-US"/>
        </a:p>
      </dgm:t>
    </dgm:pt>
    <dgm:pt modelId="{32B76AF7-8376-4F79-AEA4-617E4F7E4DDE}" type="pres">
      <dgm:prSet presAssocID="{1D68FF07-A6B1-4EBF-B809-4169CE562656}" presName="outerComposite" presStyleCnt="0">
        <dgm:presLayoutVars>
          <dgm:chMax val="2"/>
          <dgm:animLvl val="lvl"/>
          <dgm:resizeHandles val="exact"/>
        </dgm:presLayoutVars>
      </dgm:prSet>
      <dgm:spPr/>
      <dgm:t>
        <a:bodyPr/>
        <a:lstStyle/>
        <a:p>
          <a:endParaRPr lang="en-US"/>
        </a:p>
      </dgm:t>
    </dgm:pt>
    <dgm:pt modelId="{3557D37F-5E95-4802-83C7-A74A6BFD10E3}" type="pres">
      <dgm:prSet presAssocID="{1D68FF07-A6B1-4EBF-B809-4169CE562656}" presName="dummyMaxCanvas" presStyleCnt="0"/>
      <dgm:spPr/>
    </dgm:pt>
    <dgm:pt modelId="{DDD6C2B6-2E04-414C-AC40-8FB0093D3100}" type="pres">
      <dgm:prSet presAssocID="{1D68FF07-A6B1-4EBF-B809-4169CE562656}" presName="parentComposite" presStyleCnt="0"/>
      <dgm:spPr/>
    </dgm:pt>
    <dgm:pt modelId="{5F76F59D-D284-43F7-A04C-E2DD805BCE8B}" type="pres">
      <dgm:prSet presAssocID="{1D68FF07-A6B1-4EBF-B809-4169CE562656}" presName="parent1" presStyleLbl="alignAccFollowNode1" presStyleIdx="0" presStyleCnt="4">
        <dgm:presLayoutVars>
          <dgm:chMax val="4"/>
        </dgm:presLayoutVars>
      </dgm:prSet>
      <dgm:spPr/>
      <dgm:t>
        <a:bodyPr/>
        <a:lstStyle/>
        <a:p>
          <a:endParaRPr lang="en-US"/>
        </a:p>
      </dgm:t>
    </dgm:pt>
    <dgm:pt modelId="{7C5FFCBB-D199-4D3F-B7A4-4818A2E9FB6F}" type="pres">
      <dgm:prSet presAssocID="{1D68FF07-A6B1-4EBF-B809-4169CE562656}" presName="parent2" presStyleLbl="alignAccFollowNode1" presStyleIdx="1" presStyleCnt="4">
        <dgm:presLayoutVars>
          <dgm:chMax val="4"/>
        </dgm:presLayoutVars>
      </dgm:prSet>
      <dgm:spPr/>
      <dgm:t>
        <a:bodyPr/>
        <a:lstStyle/>
        <a:p>
          <a:endParaRPr lang="en-US"/>
        </a:p>
      </dgm:t>
    </dgm:pt>
    <dgm:pt modelId="{EDA8597D-17E3-42AC-9676-CEA74568229B}" type="pres">
      <dgm:prSet presAssocID="{1D68FF07-A6B1-4EBF-B809-4169CE562656}" presName="childrenComposite" presStyleCnt="0"/>
      <dgm:spPr/>
    </dgm:pt>
    <dgm:pt modelId="{94172F1F-9927-4999-9125-6CB1044FEE7A}" type="pres">
      <dgm:prSet presAssocID="{1D68FF07-A6B1-4EBF-B809-4169CE562656}" presName="dummyMaxCanvas_ChildArea" presStyleCnt="0"/>
      <dgm:spPr/>
    </dgm:pt>
    <dgm:pt modelId="{3602C979-9681-471B-8C90-B00F725E1236}" type="pres">
      <dgm:prSet presAssocID="{1D68FF07-A6B1-4EBF-B809-4169CE562656}" presName="fulcrum" presStyleLbl="alignAccFollowNode1" presStyleIdx="2" presStyleCnt="4"/>
      <dgm:spPr/>
    </dgm:pt>
    <dgm:pt modelId="{CD5414B5-8D56-435A-BF4C-BC06B1F75C75}" type="pres">
      <dgm:prSet presAssocID="{1D68FF07-A6B1-4EBF-B809-4169CE562656}" presName="balance_31" presStyleLbl="alignAccFollowNode1" presStyleIdx="3" presStyleCnt="4">
        <dgm:presLayoutVars>
          <dgm:bulletEnabled val="1"/>
        </dgm:presLayoutVars>
      </dgm:prSet>
      <dgm:spPr/>
    </dgm:pt>
    <dgm:pt modelId="{91A90CD5-280F-493B-B340-6928C266926A}" type="pres">
      <dgm:prSet presAssocID="{1D68FF07-A6B1-4EBF-B809-4169CE562656}" presName="left_31_1" presStyleLbl="node1" presStyleIdx="0" presStyleCnt="4">
        <dgm:presLayoutVars>
          <dgm:bulletEnabled val="1"/>
        </dgm:presLayoutVars>
      </dgm:prSet>
      <dgm:spPr/>
      <dgm:t>
        <a:bodyPr/>
        <a:lstStyle/>
        <a:p>
          <a:endParaRPr lang="en-US"/>
        </a:p>
      </dgm:t>
    </dgm:pt>
    <dgm:pt modelId="{E4DC25E0-69CC-4BE8-B4B0-6D296E95C8E9}" type="pres">
      <dgm:prSet presAssocID="{1D68FF07-A6B1-4EBF-B809-4169CE562656}" presName="left_31_2" presStyleLbl="node1" presStyleIdx="1" presStyleCnt="4">
        <dgm:presLayoutVars>
          <dgm:bulletEnabled val="1"/>
        </dgm:presLayoutVars>
      </dgm:prSet>
      <dgm:spPr/>
      <dgm:t>
        <a:bodyPr/>
        <a:lstStyle/>
        <a:p>
          <a:endParaRPr lang="en-US"/>
        </a:p>
      </dgm:t>
    </dgm:pt>
    <dgm:pt modelId="{C1FA9FBF-B4C1-4AD0-ABB5-9AC0B896001D}" type="pres">
      <dgm:prSet presAssocID="{1D68FF07-A6B1-4EBF-B809-4169CE562656}" presName="left_31_3" presStyleLbl="node1" presStyleIdx="2" presStyleCnt="4">
        <dgm:presLayoutVars>
          <dgm:bulletEnabled val="1"/>
        </dgm:presLayoutVars>
      </dgm:prSet>
      <dgm:spPr/>
      <dgm:t>
        <a:bodyPr/>
        <a:lstStyle/>
        <a:p>
          <a:endParaRPr lang="en-US"/>
        </a:p>
      </dgm:t>
    </dgm:pt>
    <dgm:pt modelId="{A504CB9D-8941-4EDF-8378-68B82435ED76}" type="pres">
      <dgm:prSet presAssocID="{1D68FF07-A6B1-4EBF-B809-4169CE562656}" presName="right_31_1" presStyleLbl="node1" presStyleIdx="3" presStyleCnt="4">
        <dgm:presLayoutVars>
          <dgm:bulletEnabled val="1"/>
        </dgm:presLayoutVars>
      </dgm:prSet>
      <dgm:spPr/>
      <dgm:t>
        <a:bodyPr/>
        <a:lstStyle/>
        <a:p>
          <a:endParaRPr lang="en-US"/>
        </a:p>
      </dgm:t>
    </dgm:pt>
  </dgm:ptLst>
  <dgm:cxnLst>
    <dgm:cxn modelId="{69BE33BB-1EA6-4317-A31E-D7C70E0CF8DB}" type="presOf" srcId="{ECD2D831-B0C3-43B6-AAB5-34FAEF79ACD2}" destId="{A504CB9D-8941-4EDF-8378-68B82435ED76}" srcOrd="0" destOrd="0" presId="urn:microsoft.com/office/officeart/2005/8/layout/balance1"/>
    <dgm:cxn modelId="{2406F64B-B628-43B7-9821-6A6E9CC9E47B}" srcId="{BED33529-C539-4946-831A-1678F16BA0CD}" destId="{DBBCC5C7-CC98-4A55-B832-84677BCCB14E}" srcOrd="0" destOrd="0" parTransId="{E514963E-8D92-425A-A4FB-828E1755071F}" sibTransId="{5EC682AF-1F36-4A91-A8C2-6022E2252620}"/>
    <dgm:cxn modelId="{96E04F7D-FA44-4DEA-BA64-5F31A657C8D5}" srcId="{BED33529-C539-4946-831A-1678F16BA0CD}" destId="{409F90EE-1B0B-41AC-8685-C87FD4BF854D}" srcOrd="1" destOrd="0" parTransId="{44A78A18-5FC4-4894-8347-88C43A3ED150}" sibTransId="{C9799C99-30F1-46E0-A368-A68392FCF61F}"/>
    <dgm:cxn modelId="{53070105-8275-4DCB-83FE-7306A59AC0A8}" type="presOf" srcId="{BED33529-C539-4946-831A-1678F16BA0CD}" destId="{5F76F59D-D284-43F7-A04C-E2DD805BCE8B}" srcOrd="0" destOrd="0" presId="urn:microsoft.com/office/officeart/2005/8/layout/balance1"/>
    <dgm:cxn modelId="{9939AD47-03B9-43F0-963F-27549CA870AA}" srcId="{11FD3B43-2AB0-41B7-9091-EFDA27CB0FBA}" destId="{ECD2D831-B0C3-43B6-AAB5-34FAEF79ACD2}" srcOrd="0" destOrd="0" parTransId="{27A42F56-F55D-44C5-A4C5-5C987F03A3F7}" sibTransId="{C3042847-657D-4D47-B406-A3BBC5794C59}"/>
    <dgm:cxn modelId="{6F9F9768-AE1D-4FE0-8ED3-1F9317D58D08}" type="presOf" srcId="{DBBCC5C7-CC98-4A55-B832-84677BCCB14E}" destId="{91A90CD5-280F-493B-B340-6928C266926A}" srcOrd="0" destOrd="0" presId="urn:microsoft.com/office/officeart/2005/8/layout/balance1"/>
    <dgm:cxn modelId="{23C7B9B5-A3BC-4AE8-B8A4-D9AE7B2ED532}" type="presOf" srcId="{1D68FF07-A6B1-4EBF-B809-4169CE562656}" destId="{32B76AF7-8376-4F79-AEA4-617E4F7E4DDE}" srcOrd="0" destOrd="0" presId="urn:microsoft.com/office/officeart/2005/8/layout/balance1"/>
    <dgm:cxn modelId="{6DE9E9DA-31F3-4ED5-ADA5-36AEB10026A4}" srcId="{1D68FF07-A6B1-4EBF-B809-4169CE562656}" destId="{BED33529-C539-4946-831A-1678F16BA0CD}" srcOrd="0" destOrd="0" parTransId="{954B02F2-937E-42C6-8BA2-B385D6A5AD7F}" sibTransId="{BDA72614-268A-4DFD-AEF8-541912B7454F}"/>
    <dgm:cxn modelId="{0CAB7FFF-022E-40B4-BD1D-161F136A715E}" srcId="{BED33529-C539-4946-831A-1678F16BA0CD}" destId="{576B54B9-CFEC-4A6A-A6A6-C384E13C44D1}" srcOrd="2" destOrd="0" parTransId="{32139F7F-C5C2-4FB1-810F-4DC40A3728B8}" sibTransId="{15F46AF2-C729-41F9-BF9B-5614F6CE8C77}"/>
    <dgm:cxn modelId="{AC48C406-1021-48C7-859C-63CF17244EB9}" type="presOf" srcId="{11FD3B43-2AB0-41B7-9091-EFDA27CB0FBA}" destId="{7C5FFCBB-D199-4D3F-B7A4-4818A2E9FB6F}" srcOrd="0" destOrd="0" presId="urn:microsoft.com/office/officeart/2005/8/layout/balance1"/>
    <dgm:cxn modelId="{E4AD44E1-3AB2-46B4-9717-35003D76BB71}" type="presOf" srcId="{409F90EE-1B0B-41AC-8685-C87FD4BF854D}" destId="{E4DC25E0-69CC-4BE8-B4B0-6D296E95C8E9}" srcOrd="0" destOrd="0" presId="urn:microsoft.com/office/officeart/2005/8/layout/balance1"/>
    <dgm:cxn modelId="{4D9F6DE8-5C87-4E37-902C-A029F282BE95}" type="presOf" srcId="{576B54B9-CFEC-4A6A-A6A6-C384E13C44D1}" destId="{C1FA9FBF-B4C1-4AD0-ABB5-9AC0B896001D}" srcOrd="0" destOrd="0" presId="urn:microsoft.com/office/officeart/2005/8/layout/balance1"/>
    <dgm:cxn modelId="{000146AF-4772-4D21-8039-08CDF0562848}" srcId="{1D68FF07-A6B1-4EBF-B809-4169CE562656}" destId="{11FD3B43-2AB0-41B7-9091-EFDA27CB0FBA}" srcOrd="1" destOrd="0" parTransId="{A1E3DAB3-C2B2-4A78-87A9-028A1BCEA7F1}" sibTransId="{395656EA-DB7A-4F6B-BA5C-19221CF3D95E}"/>
    <dgm:cxn modelId="{BB7A540B-257E-4100-A078-6F0A51C89BC3}" type="presParOf" srcId="{32B76AF7-8376-4F79-AEA4-617E4F7E4DDE}" destId="{3557D37F-5E95-4802-83C7-A74A6BFD10E3}" srcOrd="0" destOrd="0" presId="urn:microsoft.com/office/officeart/2005/8/layout/balance1"/>
    <dgm:cxn modelId="{80146FEB-6174-4A09-A6AB-DF55A8BFB21F}" type="presParOf" srcId="{32B76AF7-8376-4F79-AEA4-617E4F7E4DDE}" destId="{DDD6C2B6-2E04-414C-AC40-8FB0093D3100}" srcOrd="1" destOrd="0" presId="urn:microsoft.com/office/officeart/2005/8/layout/balance1"/>
    <dgm:cxn modelId="{8B355E82-9CCE-4D0E-98C5-9D1F0C4AEC9B}" type="presParOf" srcId="{DDD6C2B6-2E04-414C-AC40-8FB0093D3100}" destId="{5F76F59D-D284-43F7-A04C-E2DD805BCE8B}" srcOrd="0" destOrd="0" presId="urn:microsoft.com/office/officeart/2005/8/layout/balance1"/>
    <dgm:cxn modelId="{60928942-FF3A-46B2-9339-9EA38DBB5BA5}" type="presParOf" srcId="{DDD6C2B6-2E04-414C-AC40-8FB0093D3100}" destId="{7C5FFCBB-D199-4D3F-B7A4-4818A2E9FB6F}" srcOrd="1" destOrd="0" presId="urn:microsoft.com/office/officeart/2005/8/layout/balance1"/>
    <dgm:cxn modelId="{8584BC2D-282B-4C44-B2AE-70819A9CBA27}" type="presParOf" srcId="{32B76AF7-8376-4F79-AEA4-617E4F7E4DDE}" destId="{EDA8597D-17E3-42AC-9676-CEA74568229B}" srcOrd="2" destOrd="0" presId="urn:microsoft.com/office/officeart/2005/8/layout/balance1"/>
    <dgm:cxn modelId="{480D5B8F-03F6-4D04-89B3-350EEC053DFD}" type="presParOf" srcId="{EDA8597D-17E3-42AC-9676-CEA74568229B}" destId="{94172F1F-9927-4999-9125-6CB1044FEE7A}" srcOrd="0" destOrd="0" presId="urn:microsoft.com/office/officeart/2005/8/layout/balance1"/>
    <dgm:cxn modelId="{93756074-480D-4F48-9EEF-42D5FB89E70E}" type="presParOf" srcId="{EDA8597D-17E3-42AC-9676-CEA74568229B}" destId="{3602C979-9681-471B-8C90-B00F725E1236}" srcOrd="1" destOrd="0" presId="urn:microsoft.com/office/officeart/2005/8/layout/balance1"/>
    <dgm:cxn modelId="{253B2F89-39D5-4918-A379-B3B6565BFF5F}" type="presParOf" srcId="{EDA8597D-17E3-42AC-9676-CEA74568229B}" destId="{CD5414B5-8D56-435A-BF4C-BC06B1F75C75}" srcOrd="2" destOrd="0" presId="urn:microsoft.com/office/officeart/2005/8/layout/balance1"/>
    <dgm:cxn modelId="{E8643160-499C-40EC-802D-5447650F5BCD}" type="presParOf" srcId="{EDA8597D-17E3-42AC-9676-CEA74568229B}" destId="{91A90CD5-280F-493B-B340-6928C266926A}" srcOrd="3" destOrd="0" presId="urn:microsoft.com/office/officeart/2005/8/layout/balance1"/>
    <dgm:cxn modelId="{3CFEDF8F-16DF-4B76-AF0E-14CA51E02F9B}" type="presParOf" srcId="{EDA8597D-17E3-42AC-9676-CEA74568229B}" destId="{E4DC25E0-69CC-4BE8-B4B0-6D296E95C8E9}" srcOrd="4" destOrd="0" presId="urn:microsoft.com/office/officeart/2005/8/layout/balance1"/>
    <dgm:cxn modelId="{37C97559-F8D5-4B4D-A828-E859B09199A1}" type="presParOf" srcId="{EDA8597D-17E3-42AC-9676-CEA74568229B}" destId="{C1FA9FBF-B4C1-4AD0-ABB5-9AC0B896001D}" srcOrd="5" destOrd="0" presId="urn:microsoft.com/office/officeart/2005/8/layout/balance1"/>
    <dgm:cxn modelId="{E9C96FD1-CD18-4639-8D9B-331CE1123739}" type="presParOf" srcId="{EDA8597D-17E3-42AC-9676-CEA74568229B}" destId="{A504CB9D-8941-4EDF-8378-68B82435ED76}" srcOrd="6"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68FF07-A6B1-4EBF-B809-4169CE562656}" type="doc">
      <dgm:prSet loTypeId="urn:microsoft.com/office/officeart/2005/8/layout/balance1" loCatId="relationship" qsTypeId="urn:microsoft.com/office/officeart/2005/8/quickstyle/simple1#2" qsCatId="simple" csTypeId="urn:microsoft.com/office/officeart/2005/8/colors/accent1_2#2" csCatId="accent1" phldr="1"/>
      <dgm:spPr/>
      <dgm:t>
        <a:bodyPr/>
        <a:lstStyle/>
        <a:p>
          <a:endParaRPr lang="en-US"/>
        </a:p>
      </dgm:t>
    </dgm:pt>
    <dgm:pt modelId="{BED33529-C539-4946-831A-1678F16BA0CD}">
      <dgm:prSet phldrT="[Text]"/>
      <dgm:spPr/>
      <dgm:t>
        <a:bodyPr/>
        <a:lstStyle/>
        <a:p>
          <a:r>
            <a:rPr lang="en-US" dirty="0" smtClean="0">
              <a:sym typeface="Wingdings" pitchFamily="2" charset="2"/>
            </a:rPr>
            <a:t></a:t>
          </a:r>
          <a:endParaRPr lang="en-US" dirty="0"/>
        </a:p>
      </dgm:t>
    </dgm:pt>
    <dgm:pt modelId="{954B02F2-937E-42C6-8BA2-B385D6A5AD7F}" type="parTrans" cxnId="{6DE9E9DA-31F3-4ED5-ADA5-36AEB10026A4}">
      <dgm:prSet/>
      <dgm:spPr/>
      <dgm:t>
        <a:bodyPr/>
        <a:lstStyle/>
        <a:p>
          <a:endParaRPr lang="en-US"/>
        </a:p>
      </dgm:t>
    </dgm:pt>
    <dgm:pt modelId="{BDA72614-268A-4DFD-AEF8-541912B7454F}" type="sibTrans" cxnId="{6DE9E9DA-31F3-4ED5-ADA5-36AEB10026A4}">
      <dgm:prSet/>
      <dgm:spPr/>
      <dgm:t>
        <a:bodyPr/>
        <a:lstStyle/>
        <a:p>
          <a:endParaRPr lang="en-US"/>
        </a:p>
      </dgm:t>
    </dgm:pt>
    <dgm:pt modelId="{DBBCC5C7-CC98-4A55-B832-84677BCCB14E}">
      <dgm:prSet phldrT="[Text]"/>
      <dgm:spPr/>
      <dgm:t>
        <a:bodyPr/>
        <a:lstStyle/>
        <a:p>
          <a:r>
            <a:rPr lang="en-US" dirty="0" smtClean="0"/>
            <a:t>miner</a:t>
          </a:r>
          <a:endParaRPr lang="en-US" dirty="0"/>
        </a:p>
      </dgm:t>
    </dgm:pt>
    <dgm:pt modelId="{E514963E-8D92-425A-A4FB-828E1755071F}" type="parTrans" cxnId="{2406F64B-B628-43B7-9821-6A6E9CC9E47B}">
      <dgm:prSet/>
      <dgm:spPr/>
      <dgm:t>
        <a:bodyPr/>
        <a:lstStyle/>
        <a:p>
          <a:endParaRPr lang="en-US"/>
        </a:p>
      </dgm:t>
    </dgm:pt>
    <dgm:pt modelId="{5EC682AF-1F36-4A91-A8C2-6022E2252620}" type="sibTrans" cxnId="{2406F64B-B628-43B7-9821-6A6E9CC9E47B}">
      <dgm:prSet/>
      <dgm:spPr/>
      <dgm:t>
        <a:bodyPr/>
        <a:lstStyle/>
        <a:p>
          <a:endParaRPr lang="en-US"/>
        </a:p>
      </dgm:t>
    </dgm:pt>
    <dgm:pt modelId="{11FD3B43-2AB0-41B7-9091-EFDA27CB0FBA}">
      <dgm:prSet phldrT="[Text]"/>
      <dgm:spPr/>
      <dgm:t>
        <a:bodyPr/>
        <a:lstStyle/>
        <a:p>
          <a:r>
            <a:rPr lang="en-US" dirty="0" smtClean="0">
              <a:sym typeface="Wingdings" pitchFamily="2" charset="2"/>
            </a:rPr>
            <a:t></a:t>
          </a:r>
          <a:endParaRPr lang="en-US" dirty="0"/>
        </a:p>
      </dgm:t>
    </dgm:pt>
    <dgm:pt modelId="{A1E3DAB3-C2B2-4A78-87A9-028A1BCEA7F1}" type="parTrans" cxnId="{000146AF-4772-4D21-8039-08CDF0562848}">
      <dgm:prSet/>
      <dgm:spPr/>
      <dgm:t>
        <a:bodyPr/>
        <a:lstStyle/>
        <a:p>
          <a:endParaRPr lang="en-US"/>
        </a:p>
      </dgm:t>
    </dgm:pt>
    <dgm:pt modelId="{395656EA-DB7A-4F6B-BA5C-19221CF3D95E}" type="sibTrans" cxnId="{000146AF-4772-4D21-8039-08CDF0562848}">
      <dgm:prSet/>
      <dgm:spPr/>
      <dgm:t>
        <a:bodyPr/>
        <a:lstStyle/>
        <a:p>
          <a:endParaRPr lang="en-US"/>
        </a:p>
      </dgm:t>
    </dgm:pt>
    <dgm:pt modelId="{ECD2D831-B0C3-43B6-AAB5-34FAEF79ACD2}">
      <dgm:prSet phldrT="[Text]"/>
      <dgm:spPr/>
      <dgm:t>
        <a:bodyPr/>
        <a:lstStyle/>
        <a:p>
          <a:r>
            <a:rPr lang="en-US" dirty="0" smtClean="0"/>
            <a:t>user</a:t>
          </a:r>
          <a:endParaRPr lang="en-US" dirty="0"/>
        </a:p>
      </dgm:t>
    </dgm:pt>
    <dgm:pt modelId="{27A42F56-F55D-44C5-A4C5-5C987F03A3F7}" type="parTrans" cxnId="{9939AD47-03B9-43F0-963F-27549CA870AA}">
      <dgm:prSet/>
      <dgm:spPr/>
      <dgm:t>
        <a:bodyPr/>
        <a:lstStyle/>
        <a:p>
          <a:endParaRPr lang="en-US"/>
        </a:p>
      </dgm:t>
    </dgm:pt>
    <dgm:pt modelId="{C3042847-657D-4D47-B406-A3BBC5794C59}" type="sibTrans" cxnId="{9939AD47-03B9-43F0-963F-27549CA870AA}">
      <dgm:prSet/>
      <dgm:spPr/>
      <dgm:t>
        <a:bodyPr/>
        <a:lstStyle/>
        <a:p>
          <a:endParaRPr lang="en-US"/>
        </a:p>
      </dgm:t>
    </dgm:pt>
    <dgm:pt modelId="{715D3022-20BF-4461-8952-49E60BE8566D}">
      <dgm:prSet phldrT="[Text]"/>
      <dgm:spPr/>
      <dgm:t>
        <a:bodyPr/>
        <a:lstStyle/>
        <a:p>
          <a:r>
            <a:rPr lang="en-US" dirty="0" smtClean="0"/>
            <a:t>user</a:t>
          </a:r>
          <a:endParaRPr lang="en-US" dirty="0"/>
        </a:p>
      </dgm:t>
    </dgm:pt>
    <dgm:pt modelId="{FF928392-90EE-4AC4-BEDD-4C64CBDFE271}" type="parTrans" cxnId="{60DD91C3-0908-43D3-8799-2F72ECE72942}">
      <dgm:prSet/>
      <dgm:spPr/>
      <dgm:t>
        <a:bodyPr/>
        <a:lstStyle/>
        <a:p>
          <a:endParaRPr lang="en-US"/>
        </a:p>
      </dgm:t>
    </dgm:pt>
    <dgm:pt modelId="{1BC318B7-2BF2-4A14-B7FC-1094BB5EFCFC}" type="sibTrans" cxnId="{60DD91C3-0908-43D3-8799-2F72ECE72942}">
      <dgm:prSet/>
      <dgm:spPr/>
      <dgm:t>
        <a:bodyPr/>
        <a:lstStyle/>
        <a:p>
          <a:endParaRPr lang="en-US"/>
        </a:p>
      </dgm:t>
    </dgm:pt>
    <dgm:pt modelId="{AA81685B-6FA6-42A8-81F2-8313E1EDF363}">
      <dgm:prSet phldrT="[Text]"/>
      <dgm:spPr/>
      <dgm:t>
        <a:bodyPr/>
        <a:lstStyle/>
        <a:p>
          <a:r>
            <a:rPr lang="en-US" dirty="0" smtClean="0"/>
            <a:t>user</a:t>
          </a:r>
          <a:endParaRPr lang="en-US" dirty="0"/>
        </a:p>
      </dgm:t>
    </dgm:pt>
    <dgm:pt modelId="{F853E304-8A38-40AA-BE64-FCE8562259CB}" type="sibTrans" cxnId="{812435DD-9AE8-41C3-889A-BD01120C6BB6}">
      <dgm:prSet/>
      <dgm:spPr/>
      <dgm:t>
        <a:bodyPr/>
        <a:lstStyle/>
        <a:p>
          <a:endParaRPr lang="en-US"/>
        </a:p>
      </dgm:t>
    </dgm:pt>
    <dgm:pt modelId="{D43AD24A-C2CB-4A85-A725-7C96EB0D7BB3}" type="parTrans" cxnId="{812435DD-9AE8-41C3-889A-BD01120C6BB6}">
      <dgm:prSet/>
      <dgm:spPr/>
      <dgm:t>
        <a:bodyPr/>
        <a:lstStyle/>
        <a:p>
          <a:endParaRPr lang="en-US"/>
        </a:p>
      </dgm:t>
    </dgm:pt>
    <dgm:pt modelId="{32B76AF7-8376-4F79-AEA4-617E4F7E4DDE}" type="pres">
      <dgm:prSet presAssocID="{1D68FF07-A6B1-4EBF-B809-4169CE562656}" presName="outerComposite" presStyleCnt="0">
        <dgm:presLayoutVars>
          <dgm:chMax val="2"/>
          <dgm:animLvl val="lvl"/>
          <dgm:resizeHandles val="exact"/>
        </dgm:presLayoutVars>
      </dgm:prSet>
      <dgm:spPr/>
      <dgm:t>
        <a:bodyPr/>
        <a:lstStyle/>
        <a:p>
          <a:endParaRPr lang="en-US"/>
        </a:p>
      </dgm:t>
    </dgm:pt>
    <dgm:pt modelId="{3557D37F-5E95-4802-83C7-A74A6BFD10E3}" type="pres">
      <dgm:prSet presAssocID="{1D68FF07-A6B1-4EBF-B809-4169CE562656}" presName="dummyMaxCanvas" presStyleCnt="0"/>
      <dgm:spPr/>
    </dgm:pt>
    <dgm:pt modelId="{DDD6C2B6-2E04-414C-AC40-8FB0093D3100}" type="pres">
      <dgm:prSet presAssocID="{1D68FF07-A6B1-4EBF-B809-4169CE562656}" presName="parentComposite" presStyleCnt="0"/>
      <dgm:spPr/>
    </dgm:pt>
    <dgm:pt modelId="{5F76F59D-D284-43F7-A04C-E2DD805BCE8B}" type="pres">
      <dgm:prSet presAssocID="{1D68FF07-A6B1-4EBF-B809-4169CE562656}" presName="parent1" presStyleLbl="alignAccFollowNode1" presStyleIdx="0" presStyleCnt="4">
        <dgm:presLayoutVars>
          <dgm:chMax val="4"/>
        </dgm:presLayoutVars>
      </dgm:prSet>
      <dgm:spPr/>
      <dgm:t>
        <a:bodyPr/>
        <a:lstStyle/>
        <a:p>
          <a:endParaRPr lang="en-US"/>
        </a:p>
      </dgm:t>
    </dgm:pt>
    <dgm:pt modelId="{7C5FFCBB-D199-4D3F-B7A4-4818A2E9FB6F}" type="pres">
      <dgm:prSet presAssocID="{1D68FF07-A6B1-4EBF-B809-4169CE562656}" presName="parent2" presStyleLbl="alignAccFollowNode1" presStyleIdx="1" presStyleCnt="4">
        <dgm:presLayoutVars>
          <dgm:chMax val="4"/>
        </dgm:presLayoutVars>
      </dgm:prSet>
      <dgm:spPr/>
      <dgm:t>
        <a:bodyPr/>
        <a:lstStyle/>
        <a:p>
          <a:endParaRPr lang="en-US"/>
        </a:p>
      </dgm:t>
    </dgm:pt>
    <dgm:pt modelId="{EDA8597D-17E3-42AC-9676-CEA74568229B}" type="pres">
      <dgm:prSet presAssocID="{1D68FF07-A6B1-4EBF-B809-4169CE562656}" presName="childrenComposite" presStyleCnt="0"/>
      <dgm:spPr/>
    </dgm:pt>
    <dgm:pt modelId="{94172F1F-9927-4999-9125-6CB1044FEE7A}" type="pres">
      <dgm:prSet presAssocID="{1D68FF07-A6B1-4EBF-B809-4169CE562656}" presName="dummyMaxCanvas_ChildArea" presStyleCnt="0"/>
      <dgm:spPr/>
    </dgm:pt>
    <dgm:pt modelId="{3602C979-9681-471B-8C90-B00F725E1236}" type="pres">
      <dgm:prSet presAssocID="{1D68FF07-A6B1-4EBF-B809-4169CE562656}" presName="fulcrum" presStyleLbl="alignAccFollowNode1" presStyleIdx="2" presStyleCnt="4"/>
      <dgm:spPr/>
    </dgm:pt>
    <dgm:pt modelId="{7A684103-9DF7-4C86-959C-E60FD460EEB9}" type="pres">
      <dgm:prSet presAssocID="{1D68FF07-A6B1-4EBF-B809-4169CE562656}" presName="balance_13" presStyleLbl="alignAccFollowNode1" presStyleIdx="3" presStyleCnt="4">
        <dgm:presLayoutVars>
          <dgm:bulletEnabled val="1"/>
        </dgm:presLayoutVars>
      </dgm:prSet>
      <dgm:spPr/>
    </dgm:pt>
    <dgm:pt modelId="{9C1E32D7-CCAF-4050-ACE5-25B6A6CB6A55}" type="pres">
      <dgm:prSet presAssocID="{1D68FF07-A6B1-4EBF-B809-4169CE562656}" presName="right_13_1" presStyleLbl="node1" presStyleIdx="0" presStyleCnt="4">
        <dgm:presLayoutVars>
          <dgm:bulletEnabled val="1"/>
        </dgm:presLayoutVars>
      </dgm:prSet>
      <dgm:spPr/>
      <dgm:t>
        <a:bodyPr/>
        <a:lstStyle/>
        <a:p>
          <a:endParaRPr lang="en-US"/>
        </a:p>
      </dgm:t>
    </dgm:pt>
    <dgm:pt modelId="{CA48054B-FB69-4902-B3D4-58C3CFE40C0F}" type="pres">
      <dgm:prSet presAssocID="{1D68FF07-A6B1-4EBF-B809-4169CE562656}" presName="right_13_2" presStyleLbl="node1" presStyleIdx="1" presStyleCnt="4">
        <dgm:presLayoutVars>
          <dgm:bulletEnabled val="1"/>
        </dgm:presLayoutVars>
      </dgm:prSet>
      <dgm:spPr/>
      <dgm:t>
        <a:bodyPr/>
        <a:lstStyle/>
        <a:p>
          <a:endParaRPr lang="en-US"/>
        </a:p>
      </dgm:t>
    </dgm:pt>
    <dgm:pt modelId="{CA08809C-47E5-4773-A8BE-1EE31AADA557}" type="pres">
      <dgm:prSet presAssocID="{1D68FF07-A6B1-4EBF-B809-4169CE562656}" presName="right_13_3" presStyleLbl="node1" presStyleIdx="2" presStyleCnt="4">
        <dgm:presLayoutVars>
          <dgm:bulletEnabled val="1"/>
        </dgm:presLayoutVars>
      </dgm:prSet>
      <dgm:spPr/>
      <dgm:t>
        <a:bodyPr/>
        <a:lstStyle/>
        <a:p>
          <a:endParaRPr lang="en-US"/>
        </a:p>
      </dgm:t>
    </dgm:pt>
    <dgm:pt modelId="{1D70CD95-FECA-44F0-9A6A-635484CBDFA6}" type="pres">
      <dgm:prSet presAssocID="{1D68FF07-A6B1-4EBF-B809-4169CE562656}" presName="left_13_1" presStyleLbl="node1" presStyleIdx="3" presStyleCnt="4">
        <dgm:presLayoutVars>
          <dgm:bulletEnabled val="1"/>
        </dgm:presLayoutVars>
      </dgm:prSet>
      <dgm:spPr/>
      <dgm:t>
        <a:bodyPr/>
        <a:lstStyle/>
        <a:p>
          <a:endParaRPr lang="en-US"/>
        </a:p>
      </dgm:t>
    </dgm:pt>
  </dgm:ptLst>
  <dgm:cxnLst>
    <dgm:cxn modelId="{812435DD-9AE8-41C3-889A-BD01120C6BB6}" srcId="{11FD3B43-2AB0-41B7-9091-EFDA27CB0FBA}" destId="{AA81685B-6FA6-42A8-81F2-8313E1EDF363}" srcOrd="2" destOrd="0" parTransId="{D43AD24A-C2CB-4A85-A725-7C96EB0D7BB3}" sibTransId="{F853E304-8A38-40AA-BE64-FCE8562259CB}"/>
    <dgm:cxn modelId="{2406F64B-B628-43B7-9821-6A6E9CC9E47B}" srcId="{BED33529-C539-4946-831A-1678F16BA0CD}" destId="{DBBCC5C7-CC98-4A55-B832-84677BCCB14E}" srcOrd="0" destOrd="0" parTransId="{E514963E-8D92-425A-A4FB-828E1755071F}" sibTransId="{5EC682AF-1F36-4A91-A8C2-6022E2252620}"/>
    <dgm:cxn modelId="{8696C8C6-3058-47D7-9600-68F916721C6D}" type="presOf" srcId="{715D3022-20BF-4461-8952-49E60BE8566D}" destId="{CA48054B-FB69-4902-B3D4-58C3CFE40C0F}" srcOrd="0" destOrd="0" presId="urn:microsoft.com/office/officeart/2005/8/layout/balance1"/>
    <dgm:cxn modelId="{9939AD47-03B9-43F0-963F-27549CA870AA}" srcId="{11FD3B43-2AB0-41B7-9091-EFDA27CB0FBA}" destId="{ECD2D831-B0C3-43B6-AAB5-34FAEF79ACD2}" srcOrd="0" destOrd="0" parTransId="{27A42F56-F55D-44C5-A4C5-5C987F03A3F7}" sibTransId="{C3042847-657D-4D47-B406-A3BBC5794C59}"/>
    <dgm:cxn modelId="{3EB1FA33-5B73-4BBE-9861-4DBFE9DF07DB}" type="presOf" srcId="{BED33529-C539-4946-831A-1678F16BA0CD}" destId="{5F76F59D-D284-43F7-A04C-E2DD805BCE8B}" srcOrd="0" destOrd="0" presId="urn:microsoft.com/office/officeart/2005/8/layout/balance1"/>
    <dgm:cxn modelId="{60DD91C3-0908-43D3-8799-2F72ECE72942}" srcId="{11FD3B43-2AB0-41B7-9091-EFDA27CB0FBA}" destId="{715D3022-20BF-4461-8952-49E60BE8566D}" srcOrd="1" destOrd="0" parTransId="{FF928392-90EE-4AC4-BEDD-4C64CBDFE271}" sibTransId="{1BC318B7-2BF2-4A14-B7FC-1094BB5EFCFC}"/>
    <dgm:cxn modelId="{6DE9E9DA-31F3-4ED5-ADA5-36AEB10026A4}" srcId="{1D68FF07-A6B1-4EBF-B809-4169CE562656}" destId="{BED33529-C539-4946-831A-1678F16BA0CD}" srcOrd="0" destOrd="0" parTransId="{954B02F2-937E-42C6-8BA2-B385D6A5AD7F}" sibTransId="{BDA72614-268A-4DFD-AEF8-541912B7454F}"/>
    <dgm:cxn modelId="{44B140D0-0F8F-4A0B-86E1-E67472260809}" type="presOf" srcId="{1D68FF07-A6B1-4EBF-B809-4169CE562656}" destId="{32B76AF7-8376-4F79-AEA4-617E4F7E4DDE}" srcOrd="0" destOrd="0" presId="urn:microsoft.com/office/officeart/2005/8/layout/balance1"/>
    <dgm:cxn modelId="{327EA3FD-E3B9-4922-9737-A57A4563B127}" type="presOf" srcId="{AA81685B-6FA6-42A8-81F2-8313E1EDF363}" destId="{CA08809C-47E5-4773-A8BE-1EE31AADA557}" srcOrd="0" destOrd="0" presId="urn:microsoft.com/office/officeart/2005/8/layout/balance1"/>
    <dgm:cxn modelId="{2D6454FB-E0F9-4225-9F0E-FEAEABDD0B26}" type="presOf" srcId="{DBBCC5C7-CC98-4A55-B832-84677BCCB14E}" destId="{1D70CD95-FECA-44F0-9A6A-635484CBDFA6}" srcOrd="0" destOrd="0" presId="urn:microsoft.com/office/officeart/2005/8/layout/balance1"/>
    <dgm:cxn modelId="{2565AF17-D946-480F-8DDB-5D1A0731E5A0}" type="presOf" srcId="{ECD2D831-B0C3-43B6-AAB5-34FAEF79ACD2}" destId="{9C1E32D7-CCAF-4050-ACE5-25B6A6CB6A55}" srcOrd="0" destOrd="0" presId="urn:microsoft.com/office/officeart/2005/8/layout/balance1"/>
    <dgm:cxn modelId="{000146AF-4772-4D21-8039-08CDF0562848}" srcId="{1D68FF07-A6B1-4EBF-B809-4169CE562656}" destId="{11FD3B43-2AB0-41B7-9091-EFDA27CB0FBA}" srcOrd="1" destOrd="0" parTransId="{A1E3DAB3-C2B2-4A78-87A9-028A1BCEA7F1}" sibTransId="{395656EA-DB7A-4F6B-BA5C-19221CF3D95E}"/>
    <dgm:cxn modelId="{B3EDF444-F80C-4767-B40F-7E7FC4164778}" type="presOf" srcId="{11FD3B43-2AB0-41B7-9091-EFDA27CB0FBA}" destId="{7C5FFCBB-D199-4D3F-B7A4-4818A2E9FB6F}" srcOrd="0" destOrd="0" presId="urn:microsoft.com/office/officeart/2005/8/layout/balance1"/>
    <dgm:cxn modelId="{55506C6D-D8A9-473B-A923-87FD9E613B7E}" type="presParOf" srcId="{32B76AF7-8376-4F79-AEA4-617E4F7E4DDE}" destId="{3557D37F-5E95-4802-83C7-A74A6BFD10E3}" srcOrd="0" destOrd="0" presId="urn:microsoft.com/office/officeart/2005/8/layout/balance1"/>
    <dgm:cxn modelId="{9B3398C3-4C8D-49BB-9686-3B726EA8271F}" type="presParOf" srcId="{32B76AF7-8376-4F79-AEA4-617E4F7E4DDE}" destId="{DDD6C2B6-2E04-414C-AC40-8FB0093D3100}" srcOrd="1" destOrd="0" presId="urn:microsoft.com/office/officeart/2005/8/layout/balance1"/>
    <dgm:cxn modelId="{9318C4CF-AD4A-4391-8B80-B27DB7A91C03}" type="presParOf" srcId="{DDD6C2B6-2E04-414C-AC40-8FB0093D3100}" destId="{5F76F59D-D284-43F7-A04C-E2DD805BCE8B}" srcOrd="0" destOrd="0" presId="urn:microsoft.com/office/officeart/2005/8/layout/balance1"/>
    <dgm:cxn modelId="{01285471-F9F9-48FF-A534-FF5EDADAC271}" type="presParOf" srcId="{DDD6C2B6-2E04-414C-AC40-8FB0093D3100}" destId="{7C5FFCBB-D199-4D3F-B7A4-4818A2E9FB6F}" srcOrd="1" destOrd="0" presId="urn:microsoft.com/office/officeart/2005/8/layout/balance1"/>
    <dgm:cxn modelId="{0F82E933-727B-4AA6-846C-5033966D1F25}" type="presParOf" srcId="{32B76AF7-8376-4F79-AEA4-617E4F7E4DDE}" destId="{EDA8597D-17E3-42AC-9676-CEA74568229B}" srcOrd="2" destOrd="0" presId="urn:microsoft.com/office/officeart/2005/8/layout/balance1"/>
    <dgm:cxn modelId="{71B9B8D8-3A21-41EE-BE8F-1E6A4C58E894}" type="presParOf" srcId="{EDA8597D-17E3-42AC-9676-CEA74568229B}" destId="{94172F1F-9927-4999-9125-6CB1044FEE7A}" srcOrd="0" destOrd="0" presId="urn:microsoft.com/office/officeart/2005/8/layout/balance1"/>
    <dgm:cxn modelId="{5F9C71AD-2519-41C4-A65A-F9D2FBFF1AA7}" type="presParOf" srcId="{EDA8597D-17E3-42AC-9676-CEA74568229B}" destId="{3602C979-9681-471B-8C90-B00F725E1236}" srcOrd="1" destOrd="0" presId="urn:microsoft.com/office/officeart/2005/8/layout/balance1"/>
    <dgm:cxn modelId="{3F528D6E-05D6-456F-A620-9233146A9038}" type="presParOf" srcId="{EDA8597D-17E3-42AC-9676-CEA74568229B}" destId="{7A684103-9DF7-4C86-959C-E60FD460EEB9}" srcOrd="2" destOrd="0" presId="urn:microsoft.com/office/officeart/2005/8/layout/balance1"/>
    <dgm:cxn modelId="{FFF37979-E566-472A-8808-89DACBF7CBD9}" type="presParOf" srcId="{EDA8597D-17E3-42AC-9676-CEA74568229B}" destId="{9C1E32D7-CCAF-4050-ACE5-25B6A6CB6A55}" srcOrd="3" destOrd="0" presId="urn:microsoft.com/office/officeart/2005/8/layout/balance1"/>
    <dgm:cxn modelId="{73ADACF0-E7A0-4DC7-AD46-498370532AD3}" type="presParOf" srcId="{EDA8597D-17E3-42AC-9676-CEA74568229B}" destId="{CA48054B-FB69-4902-B3D4-58C3CFE40C0F}" srcOrd="4" destOrd="0" presId="urn:microsoft.com/office/officeart/2005/8/layout/balance1"/>
    <dgm:cxn modelId="{293FCFC1-6385-4CA1-9F6C-6ABADBC6AA08}" type="presParOf" srcId="{EDA8597D-17E3-42AC-9676-CEA74568229B}" destId="{CA08809C-47E5-4773-A8BE-1EE31AADA557}" srcOrd="5" destOrd="0" presId="urn:microsoft.com/office/officeart/2005/8/layout/balance1"/>
    <dgm:cxn modelId="{E2E60368-B5BB-4F58-86F1-409CB5E77D80}" type="presParOf" srcId="{EDA8597D-17E3-42AC-9676-CEA74568229B}" destId="{1D70CD95-FECA-44F0-9A6A-635484CBDFA6}" srcOrd="6" destOrd="0" presId="urn:microsoft.com/office/officeart/2005/8/layout/balanc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68FF07-A6B1-4EBF-B809-4169CE562656}" type="doc">
      <dgm:prSet loTypeId="urn:microsoft.com/office/officeart/2005/8/layout/balance1" loCatId="relationship" qsTypeId="urn:microsoft.com/office/officeart/2005/8/quickstyle/simple1#3" qsCatId="simple" csTypeId="urn:microsoft.com/office/officeart/2005/8/colors/accent1_2#3" csCatId="accent1" phldr="1"/>
      <dgm:spPr/>
      <dgm:t>
        <a:bodyPr/>
        <a:lstStyle/>
        <a:p>
          <a:endParaRPr lang="en-US"/>
        </a:p>
      </dgm:t>
    </dgm:pt>
    <dgm:pt modelId="{BED33529-C539-4946-831A-1678F16BA0CD}">
      <dgm:prSet phldrT="[Text]"/>
      <dgm:spPr/>
      <dgm:t>
        <a:bodyPr/>
        <a:lstStyle/>
        <a:p>
          <a:r>
            <a:rPr lang="en-US" dirty="0" smtClean="0">
              <a:sym typeface="Wingdings" pitchFamily="2" charset="2"/>
            </a:rPr>
            <a:t></a:t>
          </a:r>
          <a:endParaRPr lang="en-US" dirty="0"/>
        </a:p>
      </dgm:t>
    </dgm:pt>
    <dgm:pt modelId="{954B02F2-937E-42C6-8BA2-B385D6A5AD7F}" type="parTrans" cxnId="{6DE9E9DA-31F3-4ED5-ADA5-36AEB10026A4}">
      <dgm:prSet/>
      <dgm:spPr/>
      <dgm:t>
        <a:bodyPr/>
        <a:lstStyle/>
        <a:p>
          <a:endParaRPr lang="en-US"/>
        </a:p>
      </dgm:t>
    </dgm:pt>
    <dgm:pt modelId="{BDA72614-268A-4DFD-AEF8-541912B7454F}" type="sibTrans" cxnId="{6DE9E9DA-31F3-4ED5-ADA5-36AEB10026A4}">
      <dgm:prSet/>
      <dgm:spPr/>
      <dgm:t>
        <a:bodyPr/>
        <a:lstStyle/>
        <a:p>
          <a:endParaRPr lang="en-US"/>
        </a:p>
      </dgm:t>
    </dgm:pt>
    <dgm:pt modelId="{DBBCC5C7-CC98-4A55-B832-84677BCCB14E}">
      <dgm:prSet phldrT="[Text]"/>
      <dgm:spPr/>
      <dgm:t>
        <a:bodyPr/>
        <a:lstStyle/>
        <a:p>
          <a:r>
            <a:rPr lang="en-US" dirty="0" smtClean="0"/>
            <a:t>miner</a:t>
          </a:r>
          <a:endParaRPr lang="en-US" dirty="0"/>
        </a:p>
      </dgm:t>
    </dgm:pt>
    <dgm:pt modelId="{E514963E-8D92-425A-A4FB-828E1755071F}" type="parTrans" cxnId="{2406F64B-B628-43B7-9821-6A6E9CC9E47B}">
      <dgm:prSet/>
      <dgm:spPr/>
      <dgm:t>
        <a:bodyPr/>
        <a:lstStyle/>
        <a:p>
          <a:endParaRPr lang="en-US"/>
        </a:p>
      </dgm:t>
    </dgm:pt>
    <dgm:pt modelId="{5EC682AF-1F36-4A91-A8C2-6022E2252620}" type="sibTrans" cxnId="{2406F64B-B628-43B7-9821-6A6E9CC9E47B}">
      <dgm:prSet/>
      <dgm:spPr/>
      <dgm:t>
        <a:bodyPr/>
        <a:lstStyle/>
        <a:p>
          <a:endParaRPr lang="en-US"/>
        </a:p>
      </dgm:t>
    </dgm:pt>
    <dgm:pt modelId="{409F90EE-1B0B-41AC-8685-C87FD4BF854D}">
      <dgm:prSet phldrT="[Text]"/>
      <dgm:spPr/>
      <dgm:t>
        <a:bodyPr/>
        <a:lstStyle/>
        <a:p>
          <a:r>
            <a:rPr lang="en-US" dirty="0" smtClean="0"/>
            <a:t>miner</a:t>
          </a:r>
          <a:endParaRPr lang="en-US" dirty="0"/>
        </a:p>
      </dgm:t>
    </dgm:pt>
    <dgm:pt modelId="{44A78A18-5FC4-4894-8347-88C43A3ED150}" type="parTrans" cxnId="{96E04F7D-FA44-4DEA-BA64-5F31A657C8D5}">
      <dgm:prSet/>
      <dgm:spPr/>
      <dgm:t>
        <a:bodyPr/>
        <a:lstStyle/>
        <a:p>
          <a:endParaRPr lang="en-US"/>
        </a:p>
      </dgm:t>
    </dgm:pt>
    <dgm:pt modelId="{C9799C99-30F1-46E0-A368-A68392FCF61F}" type="sibTrans" cxnId="{96E04F7D-FA44-4DEA-BA64-5F31A657C8D5}">
      <dgm:prSet/>
      <dgm:spPr/>
      <dgm:t>
        <a:bodyPr/>
        <a:lstStyle/>
        <a:p>
          <a:endParaRPr lang="en-US"/>
        </a:p>
      </dgm:t>
    </dgm:pt>
    <dgm:pt modelId="{11FD3B43-2AB0-41B7-9091-EFDA27CB0FBA}">
      <dgm:prSet phldrT="[Text]"/>
      <dgm:spPr/>
      <dgm:t>
        <a:bodyPr/>
        <a:lstStyle/>
        <a:p>
          <a:r>
            <a:rPr lang="en-US" dirty="0" smtClean="0">
              <a:sym typeface="Wingdings" pitchFamily="2" charset="2"/>
            </a:rPr>
            <a:t></a:t>
          </a:r>
          <a:endParaRPr lang="en-US" dirty="0"/>
        </a:p>
      </dgm:t>
    </dgm:pt>
    <dgm:pt modelId="{A1E3DAB3-C2B2-4A78-87A9-028A1BCEA7F1}" type="parTrans" cxnId="{000146AF-4772-4D21-8039-08CDF0562848}">
      <dgm:prSet/>
      <dgm:spPr/>
      <dgm:t>
        <a:bodyPr/>
        <a:lstStyle/>
        <a:p>
          <a:endParaRPr lang="en-US"/>
        </a:p>
      </dgm:t>
    </dgm:pt>
    <dgm:pt modelId="{395656EA-DB7A-4F6B-BA5C-19221CF3D95E}" type="sibTrans" cxnId="{000146AF-4772-4D21-8039-08CDF0562848}">
      <dgm:prSet/>
      <dgm:spPr/>
      <dgm:t>
        <a:bodyPr/>
        <a:lstStyle/>
        <a:p>
          <a:endParaRPr lang="en-US"/>
        </a:p>
      </dgm:t>
    </dgm:pt>
    <dgm:pt modelId="{ECD2D831-B0C3-43B6-AAB5-34FAEF79ACD2}">
      <dgm:prSet phldrT="[Text]"/>
      <dgm:spPr/>
      <dgm:t>
        <a:bodyPr/>
        <a:lstStyle/>
        <a:p>
          <a:r>
            <a:rPr lang="en-US" dirty="0" smtClean="0"/>
            <a:t>user</a:t>
          </a:r>
          <a:endParaRPr lang="en-US" dirty="0"/>
        </a:p>
      </dgm:t>
    </dgm:pt>
    <dgm:pt modelId="{27A42F56-F55D-44C5-A4C5-5C987F03A3F7}" type="parTrans" cxnId="{9939AD47-03B9-43F0-963F-27549CA870AA}">
      <dgm:prSet/>
      <dgm:spPr/>
      <dgm:t>
        <a:bodyPr/>
        <a:lstStyle/>
        <a:p>
          <a:endParaRPr lang="en-US"/>
        </a:p>
      </dgm:t>
    </dgm:pt>
    <dgm:pt modelId="{C3042847-657D-4D47-B406-A3BBC5794C59}" type="sibTrans" cxnId="{9939AD47-03B9-43F0-963F-27549CA870AA}">
      <dgm:prSet/>
      <dgm:spPr/>
      <dgm:t>
        <a:bodyPr/>
        <a:lstStyle/>
        <a:p>
          <a:endParaRPr lang="en-US"/>
        </a:p>
      </dgm:t>
    </dgm:pt>
    <dgm:pt modelId="{715D3022-20BF-4461-8952-49E60BE8566D}">
      <dgm:prSet phldrT="[Text]"/>
      <dgm:spPr/>
      <dgm:t>
        <a:bodyPr/>
        <a:lstStyle/>
        <a:p>
          <a:r>
            <a:rPr lang="en-US" dirty="0" smtClean="0"/>
            <a:t>user</a:t>
          </a:r>
          <a:endParaRPr lang="en-US" dirty="0"/>
        </a:p>
      </dgm:t>
    </dgm:pt>
    <dgm:pt modelId="{FF928392-90EE-4AC4-BEDD-4C64CBDFE271}" type="parTrans" cxnId="{60DD91C3-0908-43D3-8799-2F72ECE72942}">
      <dgm:prSet/>
      <dgm:spPr/>
      <dgm:t>
        <a:bodyPr/>
        <a:lstStyle/>
        <a:p>
          <a:endParaRPr lang="en-US"/>
        </a:p>
      </dgm:t>
    </dgm:pt>
    <dgm:pt modelId="{1BC318B7-2BF2-4A14-B7FC-1094BB5EFCFC}" type="sibTrans" cxnId="{60DD91C3-0908-43D3-8799-2F72ECE72942}">
      <dgm:prSet/>
      <dgm:spPr/>
      <dgm:t>
        <a:bodyPr/>
        <a:lstStyle/>
        <a:p>
          <a:endParaRPr lang="en-US"/>
        </a:p>
      </dgm:t>
    </dgm:pt>
    <dgm:pt modelId="{32B76AF7-8376-4F79-AEA4-617E4F7E4DDE}" type="pres">
      <dgm:prSet presAssocID="{1D68FF07-A6B1-4EBF-B809-4169CE562656}" presName="outerComposite" presStyleCnt="0">
        <dgm:presLayoutVars>
          <dgm:chMax val="2"/>
          <dgm:animLvl val="lvl"/>
          <dgm:resizeHandles val="exact"/>
        </dgm:presLayoutVars>
      </dgm:prSet>
      <dgm:spPr/>
      <dgm:t>
        <a:bodyPr/>
        <a:lstStyle/>
        <a:p>
          <a:endParaRPr lang="en-US"/>
        </a:p>
      </dgm:t>
    </dgm:pt>
    <dgm:pt modelId="{3557D37F-5E95-4802-83C7-A74A6BFD10E3}" type="pres">
      <dgm:prSet presAssocID="{1D68FF07-A6B1-4EBF-B809-4169CE562656}" presName="dummyMaxCanvas" presStyleCnt="0"/>
      <dgm:spPr/>
    </dgm:pt>
    <dgm:pt modelId="{DDD6C2B6-2E04-414C-AC40-8FB0093D3100}" type="pres">
      <dgm:prSet presAssocID="{1D68FF07-A6B1-4EBF-B809-4169CE562656}" presName="parentComposite" presStyleCnt="0"/>
      <dgm:spPr/>
    </dgm:pt>
    <dgm:pt modelId="{5F76F59D-D284-43F7-A04C-E2DD805BCE8B}" type="pres">
      <dgm:prSet presAssocID="{1D68FF07-A6B1-4EBF-B809-4169CE562656}" presName="parent1" presStyleLbl="alignAccFollowNode1" presStyleIdx="0" presStyleCnt="4">
        <dgm:presLayoutVars>
          <dgm:chMax val="4"/>
        </dgm:presLayoutVars>
      </dgm:prSet>
      <dgm:spPr/>
      <dgm:t>
        <a:bodyPr/>
        <a:lstStyle/>
        <a:p>
          <a:endParaRPr lang="en-US"/>
        </a:p>
      </dgm:t>
    </dgm:pt>
    <dgm:pt modelId="{7C5FFCBB-D199-4D3F-B7A4-4818A2E9FB6F}" type="pres">
      <dgm:prSet presAssocID="{1D68FF07-A6B1-4EBF-B809-4169CE562656}" presName="parent2" presStyleLbl="alignAccFollowNode1" presStyleIdx="1" presStyleCnt="4">
        <dgm:presLayoutVars>
          <dgm:chMax val="4"/>
        </dgm:presLayoutVars>
      </dgm:prSet>
      <dgm:spPr/>
      <dgm:t>
        <a:bodyPr/>
        <a:lstStyle/>
        <a:p>
          <a:endParaRPr lang="en-US"/>
        </a:p>
      </dgm:t>
    </dgm:pt>
    <dgm:pt modelId="{EDA8597D-17E3-42AC-9676-CEA74568229B}" type="pres">
      <dgm:prSet presAssocID="{1D68FF07-A6B1-4EBF-B809-4169CE562656}" presName="childrenComposite" presStyleCnt="0"/>
      <dgm:spPr/>
    </dgm:pt>
    <dgm:pt modelId="{94172F1F-9927-4999-9125-6CB1044FEE7A}" type="pres">
      <dgm:prSet presAssocID="{1D68FF07-A6B1-4EBF-B809-4169CE562656}" presName="dummyMaxCanvas_ChildArea" presStyleCnt="0"/>
      <dgm:spPr/>
    </dgm:pt>
    <dgm:pt modelId="{3602C979-9681-471B-8C90-B00F725E1236}" type="pres">
      <dgm:prSet presAssocID="{1D68FF07-A6B1-4EBF-B809-4169CE562656}" presName="fulcrum" presStyleLbl="alignAccFollowNode1" presStyleIdx="2" presStyleCnt="4"/>
      <dgm:spPr/>
    </dgm:pt>
    <dgm:pt modelId="{B2A3DB71-450D-420E-9787-8621961C26D7}" type="pres">
      <dgm:prSet presAssocID="{1D68FF07-A6B1-4EBF-B809-4169CE562656}" presName="balance_22" presStyleLbl="alignAccFollowNode1" presStyleIdx="3" presStyleCnt="4">
        <dgm:presLayoutVars>
          <dgm:bulletEnabled val="1"/>
        </dgm:presLayoutVars>
      </dgm:prSet>
      <dgm:spPr/>
    </dgm:pt>
    <dgm:pt modelId="{B468BB89-214A-47BC-9E44-9240D9C7DCA3}" type="pres">
      <dgm:prSet presAssocID="{1D68FF07-A6B1-4EBF-B809-4169CE562656}" presName="right_22_1" presStyleLbl="node1" presStyleIdx="0" presStyleCnt="4">
        <dgm:presLayoutVars>
          <dgm:bulletEnabled val="1"/>
        </dgm:presLayoutVars>
      </dgm:prSet>
      <dgm:spPr/>
      <dgm:t>
        <a:bodyPr/>
        <a:lstStyle/>
        <a:p>
          <a:endParaRPr lang="en-US"/>
        </a:p>
      </dgm:t>
    </dgm:pt>
    <dgm:pt modelId="{C3228450-EAAD-4240-80C2-3DD048B51B4E}" type="pres">
      <dgm:prSet presAssocID="{1D68FF07-A6B1-4EBF-B809-4169CE562656}" presName="right_22_2" presStyleLbl="node1" presStyleIdx="1" presStyleCnt="4">
        <dgm:presLayoutVars>
          <dgm:bulletEnabled val="1"/>
        </dgm:presLayoutVars>
      </dgm:prSet>
      <dgm:spPr/>
      <dgm:t>
        <a:bodyPr/>
        <a:lstStyle/>
        <a:p>
          <a:endParaRPr lang="en-US"/>
        </a:p>
      </dgm:t>
    </dgm:pt>
    <dgm:pt modelId="{A8DF6590-091D-4245-B2CA-E09768354032}" type="pres">
      <dgm:prSet presAssocID="{1D68FF07-A6B1-4EBF-B809-4169CE562656}" presName="left_22_1" presStyleLbl="node1" presStyleIdx="2" presStyleCnt="4">
        <dgm:presLayoutVars>
          <dgm:bulletEnabled val="1"/>
        </dgm:presLayoutVars>
      </dgm:prSet>
      <dgm:spPr/>
      <dgm:t>
        <a:bodyPr/>
        <a:lstStyle/>
        <a:p>
          <a:endParaRPr lang="en-US"/>
        </a:p>
      </dgm:t>
    </dgm:pt>
    <dgm:pt modelId="{DBC36474-9AAD-4821-B4E7-FB552A122496}" type="pres">
      <dgm:prSet presAssocID="{1D68FF07-A6B1-4EBF-B809-4169CE562656}" presName="left_22_2" presStyleLbl="node1" presStyleIdx="3" presStyleCnt="4">
        <dgm:presLayoutVars>
          <dgm:bulletEnabled val="1"/>
        </dgm:presLayoutVars>
      </dgm:prSet>
      <dgm:spPr/>
      <dgm:t>
        <a:bodyPr/>
        <a:lstStyle/>
        <a:p>
          <a:endParaRPr lang="en-US"/>
        </a:p>
      </dgm:t>
    </dgm:pt>
  </dgm:ptLst>
  <dgm:cxnLst>
    <dgm:cxn modelId="{9612A8AE-23F2-4600-B630-1C677FEC4E4F}" type="presOf" srcId="{11FD3B43-2AB0-41B7-9091-EFDA27CB0FBA}" destId="{7C5FFCBB-D199-4D3F-B7A4-4818A2E9FB6F}" srcOrd="0" destOrd="0" presId="urn:microsoft.com/office/officeart/2005/8/layout/balance1"/>
    <dgm:cxn modelId="{2406F64B-B628-43B7-9821-6A6E9CC9E47B}" srcId="{BED33529-C539-4946-831A-1678F16BA0CD}" destId="{DBBCC5C7-CC98-4A55-B832-84677BCCB14E}" srcOrd="0" destOrd="0" parTransId="{E514963E-8D92-425A-A4FB-828E1755071F}" sibTransId="{5EC682AF-1F36-4A91-A8C2-6022E2252620}"/>
    <dgm:cxn modelId="{96E04F7D-FA44-4DEA-BA64-5F31A657C8D5}" srcId="{BED33529-C539-4946-831A-1678F16BA0CD}" destId="{409F90EE-1B0B-41AC-8685-C87FD4BF854D}" srcOrd="1" destOrd="0" parTransId="{44A78A18-5FC4-4894-8347-88C43A3ED150}" sibTransId="{C9799C99-30F1-46E0-A368-A68392FCF61F}"/>
    <dgm:cxn modelId="{9939AD47-03B9-43F0-963F-27549CA870AA}" srcId="{11FD3B43-2AB0-41B7-9091-EFDA27CB0FBA}" destId="{ECD2D831-B0C3-43B6-AAB5-34FAEF79ACD2}" srcOrd="0" destOrd="0" parTransId="{27A42F56-F55D-44C5-A4C5-5C987F03A3F7}" sibTransId="{C3042847-657D-4D47-B406-A3BBC5794C59}"/>
    <dgm:cxn modelId="{5C804627-3ACC-489B-A3E6-A9ABC7240EC9}" type="presOf" srcId="{DBBCC5C7-CC98-4A55-B832-84677BCCB14E}" destId="{A8DF6590-091D-4245-B2CA-E09768354032}" srcOrd="0" destOrd="0" presId="urn:microsoft.com/office/officeart/2005/8/layout/balance1"/>
    <dgm:cxn modelId="{60DD91C3-0908-43D3-8799-2F72ECE72942}" srcId="{11FD3B43-2AB0-41B7-9091-EFDA27CB0FBA}" destId="{715D3022-20BF-4461-8952-49E60BE8566D}" srcOrd="1" destOrd="0" parTransId="{FF928392-90EE-4AC4-BEDD-4C64CBDFE271}" sibTransId="{1BC318B7-2BF2-4A14-B7FC-1094BB5EFCFC}"/>
    <dgm:cxn modelId="{911197FF-2036-459A-89BE-3727860EE1A8}" type="presOf" srcId="{409F90EE-1B0B-41AC-8685-C87FD4BF854D}" destId="{DBC36474-9AAD-4821-B4E7-FB552A122496}" srcOrd="0" destOrd="0" presId="urn:microsoft.com/office/officeart/2005/8/layout/balance1"/>
    <dgm:cxn modelId="{98E128F7-3CAD-4C16-926C-807710DA698D}" type="presOf" srcId="{BED33529-C539-4946-831A-1678F16BA0CD}" destId="{5F76F59D-D284-43F7-A04C-E2DD805BCE8B}" srcOrd="0" destOrd="0" presId="urn:microsoft.com/office/officeart/2005/8/layout/balance1"/>
    <dgm:cxn modelId="{88111C43-3428-44B2-8F2C-D58D9131FD86}" type="presOf" srcId="{1D68FF07-A6B1-4EBF-B809-4169CE562656}" destId="{32B76AF7-8376-4F79-AEA4-617E4F7E4DDE}" srcOrd="0" destOrd="0" presId="urn:microsoft.com/office/officeart/2005/8/layout/balance1"/>
    <dgm:cxn modelId="{C386459A-6360-4A84-8F31-9E756C966F66}" type="presOf" srcId="{715D3022-20BF-4461-8952-49E60BE8566D}" destId="{C3228450-EAAD-4240-80C2-3DD048B51B4E}" srcOrd="0" destOrd="0" presId="urn:microsoft.com/office/officeart/2005/8/layout/balance1"/>
    <dgm:cxn modelId="{6DE9E9DA-31F3-4ED5-ADA5-36AEB10026A4}" srcId="{1D68FF07-A6B1-4EBF-B809-4169CE562656}" destId="{BED33529-C539-4946-831A-1678F16BA0CD}" srcOrd="0" destOrd="0" parTransId="{954B02F2-937E-42C6-8BA2-B385D6A5AD7F}" sibTransId="{BDA72614-268A-4DFD-AEF8-541912B7454F}"/>
    <dgm:cxn modelId="{DA2D239F-6189-40DF-A46E-05FA1AD9C66A}" type="presOf" srcId="{ECD2D831-B0C3-43B6-AAB5-34FAEF79ACD2}" destId="{B468BB89-214A-47BC-9E44-9240D9C7DCA3}" srcOrd="0" destOrd="0" presId="urn:microsoft.com/office/officeart/2005/8/layout/balance1"/>
    <dgm:cxn modelId="{000146AF-4772-4D21-8039-08CDF0562848}" srcId="{1D68FF07-A6B1-4EBF-B809-4169CE562656}" destId="{11FD3B43-2AB0-41B7-9091-EFDA27CB0FBA}" srcOrd="1" destOrd="0" parTransId="{A1E3DAB3-C2B2-4A78-87A9-028A1BCEA7F1}" sibTransId="{395656EA-DB7A-4F6B-BA5C-19221CF3D95E}"/>
    <dgm:cxn modelId="{B8DC80D2-55B1-447A-ADB5-A72E9DDD4B40}" type="presParOf" srcId="{32B76AF7-8376-4F79-AEA4-617E4F7E4DDE}" destId="{3557D37F-5E95-4802-83C7-A74A6BFD10E3}" srcOrd="0" destOrd="0" presId="urn:microsoft.com/office/officeart/2005/8/layout/balance1"/>
    <dgm:cxn modelId="{7EF90EC1-1AEA-4CBF-9F7F-D3347D9057B1}" type="presParOf" srcId="{32B76AF7-8376-4F79-AEA4-617E4F7E4DDE}" destId="{DDD6C2B6-2E04-414C-AC40-8FB0093D3100}" srcOrd="1" destOrd="0" presId="urn:microsoft.com/office/officeart/2005/8/layout/balance1"/>
    <dgm:cxn modelId="{A88C3678-3212-4311-9B1A-E462C84201A8}" type="presParOf" srcId="{DDD6C2B6-2E04-414C-AC40-8FB0093D3100}" destId="{5F76F59D-D284-43F7-A04C-E2DD805BCE8B}" srcOrd="0" destOrd="0" presId="urn:microsoft.com/office/officeart/2005/8/layout/balance1"/>
    <dgm:cxn modelId="{CA8A28DE-7921-4F85-9871-CF9E1BB4B17A}" type="presParOf" srcId="{DDD6C2B6-2E04-414C-AC40-8FB0093D3100}" destId="{7C5FFCBB-D199-4D3F-B7A4-4818A2E9FB6F}" srcOrd="1" destOrd="0" presId="urn:microsoft.com/office/officeart/2005/8/layout/balance1"/>
    <dgm:cxn modelId="{6D0CBF27-120B-4F70-B229-29FD7D22076B}" type="presParOf" srcId="{32B76AF7-8376-4F79-AEA4-617E4F7E4DDE}" destId="{EDA8597D-17E3-42AC-9676-CEA74568229B}" srcOrd="2" destOrd="0" presId="urn:microsoft.com/office/officeart/2005/8/layout/balance1"/>
    <dgm:cxn modelId="{FC42FE7E-9569-4078-A7A2-FD6337E0D86C}" type="presParOf" srcId="{EDA8597D-17E3-42AC-9676-CEA74568229B}" destId="{94172F1F-9927-4999-9125-6CB1044FEE7A}" srcOrd="0" destOrd="0" presId="urn:microsoft.com/office/officeart/2005/8/layout/balance1"/>
    <dgm:cxn modelId="{DB13E1D7-27E0-4962-92F8-580501197279}" type="presParOf" srcId="{EDA8597D-17E3-42AC-9676-CEA74568229B}" destId="{3602C979-9681-471B-8C90-B00F725E1236}" srcOrd="1" destOrd="0" presId="urn:microsoft.com/office/officeart/2005/8/layout/balance1"/>
    <dgm:cxn modelId="{E0A7816C-5618-4C50-BE47-723F1A0A0766}" type="presParOf" srcId="{EDA8597D-17E3-42AC-9676-CEA74568229B}" destId="{B2A3DB71-450D-420E-9787-8621961C26D7}" srcOrd="2" destOrd="0" presId="urn:microsoft.com/office/officeart/2005/8/layout/balance1"/>
    <dgm:cxn modelId="{9F4E6445-5D3A-45D9-8BF9-5E5CBC81E3E7}" type="presParOf" srcId="{EDA8597D-17E3-42AC-9676-CEA74568229B}" destId="{B468BB89-214A-47BC-9E44-9240D9C7DCA3}" srcOrd="3" destOrd="0" presId="urn:microsoft.com/office/officeart/2005/8/layout/balance1"/>
    <dgm:cxn modelId="{1A8A9F2C-6536-4A38-AD92-34E05102F42C}" type="presParOf" srcId="{EDA8597D-17E3-42AC-9676-CEA74568229B}" destId="{C3228450-EAAD-4240-80C2-3DD048B51B4E}" srcOrd="4" destOrd="0" presId="urn:microsoft.com/office/officeart/2005/8/layout/balance1"/>
    <dgm:cxn modelId="{6AEE77E2-84E1-4052-BB45-9E3BE7B45F57}" type="presParOf" srcId="{EDA8597D-17E3-42AC-9676-CEA74568229B}" destId="{A8DF6590-091D-4245-B2CA-E09768354032}" srcOrd="5" destOrd="0" presId="urn:microsoft.com/office/officeart/2005/8/layout/balance1"/>
    <dgm:cxn modelId="{79B9E159-E324-455D-A94D-37C62CA280B5}" type="presParOf" srcId="{EDA8597D-17E3-42AC-9676-CEA74568229B}" destId="{DBC36474-9AAD-4821-B4E7-FB552A122496}" srcOrd="6"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788407-7867-48CA-831C-37830CB6B249}" type="doc">
      <dgm:prSet loTypeId="urn:microsoft.com/office/officeart/2005/8/layout/pyramid1" loCatId="pyramid" qsTypeId="urn:microsoft.com/office/officeart/2005/8/quickstyle/simple1#4" qsCatId="simple" csTypeId="urn:microsoft.com/office/officeart/2005/8/colors/accent1_3" csCatId="accent1" phldr="1"/>
      <dgm:spPr/>
    </dgm:pt>
    <dgm:pt modelId="{D60CABAD-0E29-43C6-8938-4DB1B9F1BBFA}">
      <dgm:prSet phldrT="[Text]" custT="1"/>
      <dgm:spPr/>
      <dgm:t>
        <a:bodyPr/>
        <a:lstStyle/>
        <a:p>
          <a:r>
            <a:rPr lang="en-US" altLang="zh-CN" sz="1600" smtClean="0"/>
            <a:t>1</a:t>
          </a:r>
          <a:endParaRPr lang="zh-CN" altLang="en-US" sz="1600" dirty="0"/>
        </a:p>
      </dgm:t>
    </dgm:pt>
    <dgm:pt modelId="{9FA16CA0-C74E-493D-9D67-0BB6FD0D870D}" type="parTrans" cxnId="{A8FD88E7-FBD4-4963-AE76-EDAF5AE4BDDD}">
      <dgm:prSet/>
      <dgm:spPr/>
      <dgm:t>
        <a:bodyPr/>
        <a:lstStyle/>
        <a:p>
          <a:endParaRPr lang="zh-CN" altLang="en-US">
            <a:solidFill>
              <a:schemeClr val="bg1"/>
            </a:solidFill>
          </a:endParaRPr>
        </a:p>
      </dgm:t>
    </dgm:pt>
    <dgm:pt modelId="{19339E39-65FB-44B4-AC0B-159F6C6E336D}" type="sibTrans" cxnId="{A8FD88E7-FBD4-4963-AE76-EDAF5AE4BDDD}">
      <dgm:prSet/>
      <dgm:spPr/>
      <dgm:t>
        <a:bodyPr/>
        <a:lstStyle/>
        <a:p>
          <a:endParaRPr lang="zh-CN" altLang="en-US">
            <a:solidFill>
              <a:schemeClr val="bg1"/>
            </a:solidFill>
          </a:endParaRPr>
        </a:p>
      </dgm:t>
    </dgm:pt>
    <dgm:pt modelId="{E9AA7B9E-F22D-4AC5-8BF1-8220FBAC5AD9}">
      <dgm:prSet phldrT="[Text]" custT="1"/>
      <dgm:spPr/>
      <dgm:t>
        <a:bodyPr/>
        <a:lstStyle/>
        <a:p>
          <a:r>
            <a:rPr lang="en-US" altLang="zh-CN" sz="1600" smtClean="0"/>
            <a:t>2</a:t>
          </a:r>
          <a:r>
            <a:rPr lang="en-US" altLang="zh-CN" sz="1600" baseline="-25000" smtClean="0"/>
            <a:t>1</a:t>
          </a:r>
          <a:r>
            <a:rPr lang="en-US" altLang="zh-CN" sz="1600" smtClean="0"/>
            <a:t>, 2</a:t>
          </a:r>
          <a:r>
            <a:rPr lang="en-US" altLang="zh-CN" sz="1600" baseline="-25000" smtClean="0"/>
            <a:t>2</a:t>
          </a:r>
          <a:endParaRPr lang="zh-CN" altLang="en-US" sz="1600" baseline="-25000" dirty="0"/>
        </a:p>
      </dgm:t>
    </dgm:pt>
    <dgm:pt modelId="{ED0387F7-4903-4259-B749-4B02FB30D852}" type="parTrans" cxnId="{0459DFEA-2108-48CA-A572-61C5AD8CC1B5}">
      <dgm:prSet/>
      <dgm:spPr/>
      <dgm:t>
        <a:bodyPr/>
        <a:lstStyle/>
        <a:p>
          <a:endParaRPr lang="zh-CN" altLang="en-US">
            <a:solidFill>
              <a:schemeClr val="bg1"/>
            </a:solidFill>
          </a:endParaRPr>
        </a:p>
      </dgm:t>
    </dgm:pt>
    <dgm:pt modelId="{8F76A0DA-4815-4602-B736-8A11FDC9CFE3}" type="sibTrans" cxnId="{0459DFEA-2108-48CA-A572-61C5AD8CC1B5}">
      <dgm:prSet/>
      <dgm:spPr/>
      <dgm:t>
        <a:bodyPr/>
        <a:lstStyle/>
        <a:p>
          <a:endParaRPr lang="zh-CN" altLang="en-US">
            <a:solidFill>
              <a:schemeClr val="bg1"/>
            </a:solidFill>
          </a:endParaRPr>
        </a:p>
      </dgm:t>
    </dgm:pt>
    <dgm:pt modelId="{0912B1E7-3E3F-4146-AF93-5EF212937613}">
      <dgm:prSet phldrT="[Text]" custT="1"/>
      <dgm:spPr/>
      <dgm:t>
        <a:bodyPr/>
        <a:lstStyle/>
        <a:p>
          <a:r>
            <a:rPr lang="en-US" altLang="zh-CN" sz="1600" smtClean="0"/>
            <a:t>3</a:t>
          </a:r>
          <a:endParaRPr lang="zh-CN" altLang="en-US" sz="1600" dirty="0"/>
        </a:p>
      </dgm:t>
    </dgm:pt>
    <dgm:pt modelId="{EA51A49E-B6B8-40AB-A887-1ED928D033F4}" type="parTrans" cxnId="{2D14F0DB-3915-4AE6-B4BE-F705EDD36AA2}">
      <dgm:prSet/>
      <dgm:spPr/>
      <dgm:t>
        <a:bodyPr/>
        <a:lstStyle/>
        <a:p>
          <a:endParaRPr lang="zh-CN" altLang="en-US">
            <a:solidFill>
              <a:schemeClr val="bg1"/>
            </a:solidFill>
          </a:endParaRPr>
        </a:p>
      </dgm:t>
    </dgm:pt>
    <dgm:pt modelId="{6C87EB0E-E852-4380-947C-836935BC81D5}" type="sibTrans" cxnId="{2D14F0DB-3915-4AE6-B4BE-F705EDD36AA2}">
      <dgm:prSet/>
      <dgm:spPr/>
      <dgm:t>
        <a:bodyPr/>
        <a:lstStyle/>
        <a:p>
          <a:endParaRPr lang="zh-CN" altLang="en-US">
            <a:solidFill>
              <a:schemeClr val="bg1"/>
            </a:solidFill>
          </a:endParaRPr>
        </a:p>
      </dgm:t>
    </dgm:pt>
    <dgm:pt modelId="{85C803AD-42FF-44C2-B62E-D138C0CC87A6}">
      <dgm:prSet phldrT="[Text]" custT="1"/>
      <dgm:spPr/>
      <dgm:t>
        <a:bodyPr/>
        <a:lstStyle/>
        <a:p>
          <a:r>
            <a:rPr lang="en-US" altLang="zh-CN" sz="1600" smtClean="0"/>
            <a:t>…</a:t>
          </a:r>
          <a:endParaRPr lang="zh-CN" altLang="en-US" sz="1600" dirty="0"/>
        </a:p>
      </dgm:t>
    </dgm:pt>
    <dgm:pt modelId="{9C6C9429-BB82-4EA8-BA8B-21FEA666392D}" type="parTrans" cxnId="{AF87E7E3-51FB-4B2E-8231-EA77251B1F5B}">
      <dgm:prSet/>
      <dgm:spPr/>
      <dgm:t>
        <a:bodyPr/>
        <a:lstStyle/>
        <a:p>
          <a:endParaRPr lang="zh-CN" altLang="en-US">
            <a:solidFill>
              <a:schemeClr val="bg1"/>
            </a:solidFill>
          </a:endParaRPr>
        </a:p>
      </dgm:t>
    </dgm:pt>
    <dgm:pt modelId="{1DA8BCEA-F449-4FAA-B0B0-008B10C42F6B}" type="sibTrans" cxnId="{AF87E7E3-51FB-4B2E-8231-EA77251B1F5B}">
      <dgm:prSet/>
      <dgm:spPr/>
      <dgm:t>
        <a:bodyPr/>
        <a:lstStyle/>
        <a:p>
          <a:endParaRPr lang="zh-CN" altLang="en-US">
            <a:solidFill>
              <a:schemeClr val="bg1"/>
            </a:solidFill>
          </a:endParaRPr>
        </a:p>
      </dgm:t>
    </dgm:pt>
    <dgm:pt modelId="{C268FB6D-A23E-4FF0-A1A4-B013A8A31F10}">
      <dgm:prSet phldrT="[Text]" custT="1"/>
      <dgm:spPr/>
      <dgm:t>
        <a:bodyPr/>
        <a:lstStyle/>
        <a:p>
          <a:r>
            <a:rPr lang="en-US" altLang="zh-CN" sz="1600" dirty="0" smtClean="0"/>
            <a:t>m</a:t>
          </a:r>
          <a:endParaRPr lang="zh-CN" altLang="en-US" sz="1600" dirty="0"/>
        </a:p>
      </dgm:t>
    </dgm:pt>
    <dgm:pt modelId="{03AA52CD-2F3A-447A-8E4B-5DE9CDD505A1}" type="parTrans" cxnId="{546E0905-68EB-4D26-BAF8-43AAF63B5359}">
      <dgm:prSet/>
      <dgm:spPr/>
      <dgm:t>
        <a:bodyPr/>
        <a:lstStyle/>
        <a:p>
          <a:endParaRPr lang="zh-CN" altLang="en-US">
            <a:solidFill>
              <a:schemeClr val="bg1"/>
            </a:solidFill>
          </a:endParaRPr>
        </a:p>
      </dgm:t>
    </dgm:pt>
    <dgm:pt modelId="{6D89A24C-FDBE-442C-8726-8734E2D7A445}" type="sibTrans" cxnId="{546E0905-68EB-4D26-BAF8-43AAF63B5359}">
      <dgm:prSet/>
      <dgm:spPr/>
      <dgm:t>
        <a:bodyPr/>
        <a:lstStyle/>
        <a:p>
          <a:endParaRPr lang="zh-CN" altLang="en-US">
            <a:solidFill>
              <a:schemeClr val="bg1"/>
            </a:solidFill>
          </a:endParaRPr>
        </a:p>
      </dgm:t>
    </dgm:pt>
    <dgm:pt modelId="{E5D02287-A28F-4CF3-A93A-2680CBD4CAC4}" type="pres">
      <dgm:prSet presAssocID="{14788407-7867-48CA-831C-37830CB6B249}" presName="Name0" presStyleCnt="0">
        <dgm:presLayoutVars>
          <dgm:dir/>
          <dgm:animLvl val="lvl"/>
          <dgm:resizeHandles val="exact"/>
        </dgm:presLayoutVars>
      </dgm:prSet>
      <dgm:spPr/>
    </dgm:pt>
    <dgm:pt modelId="{22EFCC4F-33DE-4A80-BA18-5CC75EAB647C}" type="pres">
      <dgm:prSet presAssocID="{D60CABAD-0E29-43C6-8938-4DB1B9F1BBFA}" presName="Name8" presStyleCnt="0"/>
      <dgm:spPr/>
    </dgm:pt>
    <dgm:pt modelId="{53FF4E98-787B-4206-A404-CF35352A6C30}" type="pres">
      <dgm:prSet presAssocID="{D60CABAD-0E29-43C6-8938-4DB1B9F1BBFA}" presName="level" presStyleLbl="node1" presStyleIdx="0" presStyleCnt="5">
        <dgm:presLayoutVars>
          <dgm:chMax val="1"/>
          <dgm:bulletEnabled val="1"/>
        </dgm:presLayoutVars>
      </dgm:prSet>
      <dgm:spPr/>
      <dgm:t>
        <a:bodyPr/>
        <a:lstStyle/>
        <a:p>
          <a:endParaRPr lang="zh-CN" altLang="en-US"/>
        </a:p>
      </dgm:t>
    </dgm:pt>
    <dgm:pt modelId="{5539ED87-DFC9-48CF-BA66-3B10FFC0D3DC}" type="pres">
      <dgm:prSet presAssocID="{D60CABAD-0E29-43C6-8938-4DB1B9F1BBFA}" presName="levelTx" presStyleLbl="revTx" presStyleIdx="0" presStyleCnt="0">
        <dgm:presLayoutVars>
          <dgm:chMax val="1"/>
          <dgm:bulletEnabled val="1"/>
        </dgm:presLayoutVars>
      </dgm:prSet>
      <dgm:spPr/>
      <dgm:t>
        <a:bodyPr/>
        <a:lstStyle/>
        <a:p>
          <a:endParaRPr lang="zh-CN" altLang="en-US"/>
        </a:p>
      </dgm:t>
    </dgm:pt>
    <dgm:pt modelId="{FABFB7BE-5DB4-4CCA-A799-85C48F3CF095}" type="pres">
      <dgm:prSet presAssocID="{E9AA7B9E-F22D-4AC5-8BF1-8220FBAC5AD9}" presName="Name8" presStyleCnt="0"/>
      <dgm:spPr/>
    </dgm:pt>
    <dgm:pt modelId="{EF870063-7454-48E7-B4E0-60DA5EED927B}" type="pres">
      <dgm:prSet presAssocID="{E9AA7B9E-F22D-4AC5-8BF1-8220FBAC5AD9}" presName="level" presStyleLbl="node1" presStyleIdx="1" presStyleCnt="5">
        <dgm:presLayoutVars>
          <dgm:chMax val="1"/>
          <dgm:bulletEnabled val="1"/>
        </dgm:presLayoutVars>
      </dgm:prSet>
      <dgm:spPr/>
      <dgm:t>
        <a:bodyPr/>
        <a:lstStyle/>
        <a:p>
          <a:endParaRPr lang="zh-CN" altLang="en-US"/>
        </a:p>
      </dgm:t>
    </dgm:pt>
    <dgm:pt modelId="{379AEAD9-46E3-4AB0-B08E-BC18B757AD6B}" type="pres">
      <dgm:prSet presAssocID="{E9AA7B9E-F22D-4AC5-8BF1-8220FBAC5AD9}" presName="levelTx" presStyleLbl="revTx" presStyleIdx="0" presStyleCnt="0">
        <dgm:presLayoutVars>
          <dgm:chMax val="1"/>
          <dgm:bulletEnabled val="1"/>
        </dgm:presLayoutVars>
      </dgm:prSet>
      <dgm:spPr/>
      <dgm:t>
        <a:bodyPr/>
        <a:lstStyle/>
        <a:p>
          <a:endParaRPr lang="zh-CN" altLang="en-US"/>
        </a:p>
      </dgm:t>
    </dgm:pt>
    <dgm:pt modelId="{C67EDFD8-133C-4C9A-84AA-E3EAC11AFE7A}" type="pres">
      <dgm:prSet presAssocID="{0912B1E7-3E3F-4146-AF93-5EF212937613}" presName="Name8" presStyleCnt="0"/>
      <dgm:spPr/>
    </dgm:pt>
    <dgm:pt modelId="{5E3DD9DB-F0ED-4EA4-BBA3-325A06DFF2CF}" type="pres">
      <dgm:prSet presAssocID="{0912B1E7-3E3F-4146-AF93-5EF212937613}" presName="level" presStyleLbl="node1" presStyleIdx="2" presStyleCnt="5" custLinFactNeighborY="0">
        <dgm:presLayoutVars>
          <dgm:chMax val="1"/>
          <dgm:bulletEnabled val="1"/>
        </dgm:presLayoutVars>
      </dgm:prSet>
      <dgm:spPr/>
      <dgm:t>
        <a:bodyPr/>
        <a:lstStyle/>
        <a:p>
          <a:endParaRPr lang="zh-CN" altLang="en-US"/>
        </a:p>
      </dgm:t>
    </dgm:pt>
    <dgm:pt modelId="{A54ED8D0-2067-4609-BB68-EC56B66FC2EC}" type="pres">
      <dgm:prSet presAssocID="{0912B1E7-3E3F-4146-AF93-5EF212937613}" presName="levelTx" presStyleLbl="revTx" presStyleIdx="0" presStyleCnt="0">
        <dgm:presLayoutVars>
          <dgm:chMax val="1"/>
          <dgm:bulletEnabled val="1"/>
        </dgm:presLayoutVars>
      </dgm:prSet>
      <dgm:spPr/>
      <dgm:t>
        <a:bodyPr/>
        <a:lstStyle/>
        <a:p>
          <a:endParaRPr lang="zh-CN" altLang="en-US"/>
        </a:p>
      </dgm:t>
    </dgm:pt>
    <dgm:pt modelId="{D67AC15F-0A11-4F3A-BE56-FF5E601D3762}" type="pres">
      <dgm:prSet presAssocID="{85C803AD-42FF-44C2-B62E-D138C0CC87A6}" presName="Name8" presStyleCnt="0"/>
      <dgm:spPr/>
    </dgm:pt>
    <dgm:pt modelId="{48127C07-0AD7-45C5-81EE-0AF5D0A39829}" type="pres">
      <dgm:prSet presAssocID="{85C803AD-42FF-44C2-B62E-D138C0CC87A6}" presName="level" presStyleLbl="node1" presStyleIdx="3" presStyleCnt="5">
        <dgm:presLayoutVars>
          <dgm:chMax val="1"/>
          <dgm:bulletEnabled val="1"/>
        </dgm:presLayoutVars>
      </dgm:prSet>
      <dgm:spPr/>
      <dgm:t>
        <a:bodyPr/>
        <a:lstStyle/>
        <a:p>
          <a:endParaRPr lang="zh-CN" altLang="en-US"/>
        </a:p>
      </dgm:t>
    </dgm:pt>
    <dgm:pt modelId="{3577EE71-6ED2-4CAF-A83C-9781AE63226D}" type="pres">
      <dgm:prSet presAssocID="{85C803AD-42FF-44C2-B62E-D138C0CC87A6}" presName="levelTx" presStyleLbl="revTx" presStyleIdx="0" presStyleCnt="0">
        <dgm:presLayoutVars>
          <dgm:chMax val="1"/>
          <dgm:bulletEnabled val="1"/>
        </dgm:presLayoutVars>
      </dgm:prSet>
      <dgm:spPr/>
      <dgm:t>
        <a:bodyPr/>
        <a:lstStyle/>
        <a:p>
          <a:endParaRPr lang="zh-CN" altLang="en-US"/>
        </a:p>
      </dgm:t>
    </dgm:pt>
    <dgm:pt modelId="{AAD55956-686E-4AFE-82FE-3AE6C700678B}" type="pres">
      <dgm:prSet presAssocID="{C268FB6D-A23E-4FF0-A1A4-B013A8A31F10}" presName="Name8" presStyleCnt="0"/>
      <dgm:spPr/>
    </dgm:pt>
    <dgm:pt modelId="{4DFFDEEC-0125-4486-9F10-55A05B1EE772}" type="pres">
      <dgm:prSet presAssocID="{C268FB6D-A23E-4FF0-A1A4-B013A8A31F10}" presName="level" presStyleLbl="node1" presStyleIdx="4" presStyleCnt="5">
        <dgm:presLayoutVars>
          <dgm:chMax val="1"/>
          <dgm:bulletEnabled val="1"/>
        </dgm:presLayoutVars>
      </dgm:prSet>
      <dgm:spPr/>
      <dgm:t>
        <a:bodyPr/>
        <a:lstStyle/>
        <a:p>
          <a:endParaRPr lang="zh-CN" altLang="en-US"/>
        </a:p>
      </dgm:t>
    </dgm:pt>
    <dgm:pt modelId="{FDDD58BC-7E2A-4B66-86FA-ECAE485FFAAC}" type="pres">
      <dgm:prSet presAssocID="{C268FB6D-A23E-4FF0-A1A4-B013A8A31F10}" presName="levelTx" presStyleLbl="revTx" presStyleIdx="0" presStyleCnt="0">
        <dgm:presLayoutVars>
          <dgm:chMax val="1"/>
          <dgm:bulletEnabled val="1"/>
        </dgm:presLayoutVars>
      </dgm:prSet>
      <dgm:spPr/>
      <dgm:t>
        <a:bodyPr/>
        <a:lstStyle/>
        <a:p>
          <a:endParaRPr lang="zh-CN" altLang="en-US"/>
        </a:p>
      </dgm:t>
    </dgm:pt>
  </dgm:ptLst>
  <dgm:cxnLst>
    <dgm:cxn modelId="{95173AE7-4A90-4CF3-A706-D33D42032F02}" type="presOf" srcId="{C268FB6D-A23E-4FF0-A1A4-B013A8A31F10}" destId="{FDDD58BC-7E2A-4B66-86FA-ECAE485FFAAC}" srcOrd="1" destOrd="0" presId="urn:microsoft.com/office/officeart/2005/8/layout/pyramid1"/>
    <dgm:cxn modelId="{71E83CE8-15A7-40C3-A711-E5976FB7C001}" type="presOf" srcId="{E9AA7B9E-F22D-4AC5-8BF1-8220FBAC5AD9}" destId="{EF870063-7454-48E7-B4E0-60DA5EED927B}" srcOrd="0" destOrd="0" presId="urn:microsoft.com/office/officeart/2005/8/layout/pyramid1"/>
    <dgm:cxn modelId="{7142B976-C06C-4DEB-8541-478413D424F4}" type="presOf" srcId="{0912B1E7-3E3F-4146-AF93-5EF212937613}" destId="{5E3DD9DB-F0ED-4EA4-BBA3-325A06DFF2CF}" srcOrd="0" destOrd="0" presId="urn:microsoft.com/office/officeart/2005/8/layout/pyramid1"/>
    <dgm:cxn modelId="{3E762CD2-5205-4B64-9918-2C9D8765FAD2}" type="presOf" srcId="{85C803AD-42FF-44C2-B62E-D138C0CC87A6}" destId="{3577EE71-6ED2-4CAF-A83C-9781AE63226D}" srcOrd="1" destOrd="0" presId="urn:microsoft.com/office/officeart/2005/8/layout/pyramid1"/>
    <dgm:cxn modelId="{546E0905-68EB-4D26-BAF8-43AAF63B5359}" srcId="{14788407-7867-48CA-831C-37830CB6B249}" destId="{C268FB6D-A23E-4FF0-A1A4-B013A8A31F10}" srcOrd="4" destOrd="0" parTransId="{03AA52CD-2F3A-447A-8E4B-5DE9CDD505A1}" sibTransId="{6D89A24C-FDBE-442C-8726-8734E2D7A445}"/>
    <dgm:cxn modelId="{A8FD88E7-FBD4-4963-AE76-EDAF5AE4BDDD}" srcId="{14788407-7867-48CA-831C-37830CB6B249}" destId="{D60CABAD-0E29-43C6-8938-4DB1B9F1BBFA}" srcOrd="0" destOrd="0" parTransId="{9FA16CA0-C74E-493D-9D67-0BB6FD0D870D}" sibTransId="{19339E39-65FB-44B4-AC0B-159F6C6E336D}"/>
    <dgm:cxn modelId="{2D14F0DB-3915-4AE6-B4BE-F705EDD36AA2}" srcId="{14788407-7867-48CA-831C-37830CB6B249}" destId="{0912B1E7-3E3F-4146-AF93-5EF212937613}" srcOrd="2" destOrd="0" parTransId="{EA51A49E-B6B8-40AB-A887-1ED928D033F4}" sibTransId="{6C87EB0E-E852-4380-947C-836935BC81D5}"/>
    <dgm:cxn modelId="{12E8B877-D1F3-4D5B-95D8-6A54E8FA2D0C}" type="presOf" srcId="{D60CABAD-0E29-43C6-8938-4DB1B9F1BBFA}" destId="{5539ED87-DFC9-48CF-BA66-3B10FFC0D3DC}" srcOrd="1" destOrd="0" presId="urn:microsoft.com/office/officeart/2005/8/layout/pyramid1"/>
    <dgm:cxn modelId="{BA33AA34-6FE5-43CF-846D-CA57C3A26D04}" type="presOf" srcId="{14788407-7867-48CA-831C-37830CB6B249}" destId="{E5D02287-A28F-4CF3-A93A-2680CBD4CAC4}" srcOrd="0" destOrd="0" presId="urn:microsoft.com/office/officeart/2005/8/layout/pyramid1"/>
    <dgm:cxn modelId="{C3CCF45B-40C2-4E83-A61E-6235F44654C7}" type="presOf" srcId="{85C803AD-42FF-44C2-B62E-D138C0CC87A6}" destId="{48127C07-0AD7-45C5-81EE-0AF5D0A39829}" srcOrd="0" destOrd="0" presId="urn:microsoft.com/office/officeart/2005/8/layout/pyramid1"/>
    <dgm:cxn modelId="{B19F6814-CBFB-41AA-8659-66D884C47C70}" type="presOf" srcId="{D60CABAD-0E29-43C6-8938-4DB1B9F1BBFA}" destId="{53FF4E98-787B-4206-A404-CF35352A6C30}" srcOrd="0" destOrd="0" presId="urn:microsoft.com/office/officeart/2005/8/layout/pyramid1"/>
    <dgm:cxn modelId="{AF87E7E3-51FB-4B2E-8231-EA77251B1F5B}" srcId="{14788407-7867-48CA-831C-37830CB6B249}" destId="{85C803AD-42FF-44C2-B62E-D138C0CC87A6}" srcOrd="3" destOrd="0" parTransId="{9C6C9429-BB82-4EA8-BA8B-21FEA666392D}" sibTransId="{1DA8BCEA-F449-4FAA-B0B0-008B10C42F6B}"/>
    <dgm:cxn modelId="{FD9D501F-6F79-4511-8C0B-FB6E5E0DCDCC}" type="presOf" srcId="{0912B1E7-3E3F-4146-AF93-5EF212937613}" destId="{A54ED8D0-2067-4609-BB68-EC56B66FC2EC}" srcOrd="1" destOrd="0" presId="urn:microsoft.com/office/officeart/2005/8/layout/pyramid1"/>
    <dgm:cxn modelId="{0459DFEA-2108-48CA-A572-61C5AD8CC1B5}" srcId="{14788407-7867-48CA-831C-37830CB6B249}" destId="{E9AA7B9E-F22D-4AC5-8BF1-8220FBAC5AD9}" srcOrd="1" destOrd="0" parTransId="{ED0387F7-4903-4259-B749-4B02FB30D852}" sibTransId="{8F76A0DA-4815-4602-B736-8A11FDC9CFE3}"/>
    <dgm:cxn modelId="{BA31B0AE-3042-475F-9363-99284A4DC243}" type="presOf" srcId="{C268FB6D-A23E-4FF0-A1A4-B013A8A31F10}" destId="{4DFFDEEC-0125-4486-9F10-55A05B1EE772}" srcOrd="0" destOrd="0" presId="urn:microsoft.com/office/officeart/2005/8/layout/pyramid1"/>
    <dgm:cxn modelId="{05C3F27E-5224-4FD1-A219-7F55C7A45120}" type="presOf" srcId="{E9AA7B9E-F22D-4AC5-8BF1-8220FBAC5AD9}" destId="{379AEAD9-46E3-4AB0-B08E-BC18B757AD6B}" srcOrd="1" destOrd="0" presId="urn:microsoft.com/office/officeart/2005/8/layout/pyramid1"/>
    <dgm:cxn modelId="{1E5D68AF-49B9-441B-B012-C2D08AC4CA7D}" type="presParOf" srcId="{E5D02287-A28F-4CF3-A93A-2680CBD4CAC4}" destId="{22EFCC4F-33DE-4A80-BA18-5CC75EAB647C}" srcOrd="0" destOrd="0" presId="urn:microsoft.com/office/officeart/2005/8/layout/pyramid1"/>
    <dgm:cxn modelId="{EB78C551-A08D-44A2-8DB7-36128F61E5C1}" type="presParOf" srcId="{22EFCC4F-33DE-4A80-BA18-5CC75EAB647C}" destId="{53FF4E98-787B-4206-A404-CF35352A6C30}" srcOrd="0" destOrd="0" presId="urn:microsoft.com/office/officeart/2005/8/layout/pyramid1"/>
    <dgm:cxn modelId="{2AF744A3-64DF-4CEF-9FD4-56A309857AD5}" type="presParOf" srcId="{22EFCC4F-33DE-4A80-BA18-5CC75EAB647C}" destId="{5539ED87-DFC9-48CF-BA66-3B10FFC0D3DC}" srcOrd="1" destOrd="0" presId="urn:microsoft.com/office/officeart/2005/8/layout/pyramid1"/>
    <dgm:cxn modelId="{14EDA329-671D-4E06-A5AE-DAE9B0520BE3}" type="presParOf" srcId="{E5D02287-A28F-4CF3-A93A-2680CBD4CAC4}" destId="{FABFB7BE-5DB4-4CCA-A799-85C48F3CF095}" srcOrd="1" destOrd="0" presId="urn:microsoft.com/office/officeart/2005/8/layout/pyramid1"/>
    <dgm:cxn modelId="{E838DDE1-A775-4C36-A4FC-1B02F2AB2DFA}" type="presParOf" srcId="{FABFB7BE-5DB4-4CCA-A799-85C48F3CF095}" destId="{EF870063-7454-48E7-B4E0-60DA5EED927B}" srcOrd="0" destOrd="0" presId="urn:microsoft.com/office/officeart/2005/8/layout/pyramid1"/>
    <dgm:cxn modelId="{DBF57FA7-6851-44A0-8E92-8470873F9BEB}" type="presParOf" srcId="{FABFB7BE-5DB4-4CCA-A799-85C48F3CF095}" destId="{379AEAD9-46E3-4AB0-B08E-BC18B757AD6B}" srcOrd="1" destOrd="0" presId="urn:microsoft.com/office/officeart/2005/8/layout/pyramid1"/>
    <dgm:cxn modelId="{B796E8BA-892D-427E-9608-F535205ADD4C}" type="presParOf" srcId="{E5D02287-A28F-4CF3-A93A-2680CBD4CAC4}" destId="{C67EDFD8-133C-4C9A-84AA-E3EAC11AFE7A}" srcOrd="2" destOrd="0" presId="urn:microsoft.com/office/officeart/2005/8/layout/pyramid1"/>
    <dgm:cxn modelId="{CC348D72-091C-4F1F-B6AF-8BBA68C4FCC6}" type="presParOf" srcId="{C67EDFD8-133C-4C9A-84AA-E3EAC11AFE7A}" destId="{5E3DD9DB-F0ED-4EA4-BBA3-325A06DFF2CF}" srcOrd="0" destOrd="0" presId="urn:microsoft.com/office/officeart/2005/8/layout/pyramid1"/>
    <dgm:cxn modelId="{B03765E0-6B86-4D0C-9A15-0FE89800890D}" type="presParOf" srcId="{C67EDFD8-133C-4C9A-84AA-E3EAC11AFE7A}" destId="{A54ED8D0-2067-4609-BB68-EC56B66FC2EC}" srcOrd="1" destOrd="0" presId="urn:microsoft.com/office/officeart/2005/8/layout/pyramid1"/>
    <dgm:cxn modelId="{C98A1EB1-33E6-4B2E-A02B-81EDAEECE67F}" type="presParOf" srcId="{E5D02287-A28F-4CF3-A93A-2680CBD4CAC4}" destId="{D67AC15F-0A11-4F3A-BE56-FF5E601D3762}" srcOrd="3" destOrd="0" presId="urn:microsoft.com/office/officeart/2005/8/layout/pyramid1"/>
    <dgm:cxn modelId="{86855B35-26DB-4BF4-93E7-D6148916ED5A}" type="presParOf" srcId="{D67AC15F-0A11-4F3A-BE56-FF5E601D3762}" destId="{48127C07-0AD7-45C5-81EE-0AF5D0A39829}" srcOrd="0" destOrd="0" presId="urn:microsoft.com/office/officeart/2005/8/layout/pyramid1"/>
    <dgm:cxn modelId="{DC1DCD2E-E118-4C03-ABB7-0866E451232F}" type="presParOf" srcId="{D67AC15F-0A11-4F3A-BE56-FF5E601D3762}" destId="{3577EE71-6ED2-4CAF-A83C-9781AE63226D}" srcOrd="1" destOrd="0" presId="urn:microsoft.com/office/officeart/2005/8/layout/pyramid1"/>
    <dgm:cxn modelId="{013C5F09-85BF-4DB7-B0EA-4C8FA0E4410B}" type="presParOf" srcId="{E5D02287-A28F-4CF3-A93A-2680CBD4CAC4}" destId="{AAD55956-686E-4AFE-82FE-3AE6C700678B}" srcOrd="4" destOrd="0" presId="urn:microsoft.com/office/officeart/2005/8/layout/pyramid1"/>
    <dgm:cxn modelId="{1772F6A5-E8C1-4BBB-A96D-239D32301049}" type="presParOf" srcId="{AAD55956-686E-4AFE-82FE-3AE6C700678B}" destId="{4DFFDEEC-0125-4486-9F10-55A05B1EE772}" srcOrd="0" destOrd="0" presId="urn:microsoft.com/office/officeart/2005/8/layout/pyramid1"/>
    <dgm:cxn modelId="{E5638CE9-06D8-44B6-BF1B-8E4114B01D39}" type="presParOf" srcId="{AAD55956-686E-4AFE-82FE-3AE6C700678B}" destId="{FDDD58BC-7E2A-4B66-86FA-ECAE485FFAA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6FFB3-D181-4BB6-A0AF-AF66A42959E4}">
      <dsp:nvSpPr>
        <dsp:cNvPr id="0" name=""/>
        <dsp:cNvSpPr/>
      </dsp:nvSpPr>
      <dsp:spPr>
        <a:xfrm>
          <a:off x="6375915" y="2854320"/>
          <a:ext cx="91440" cy="333753"/>
        </a:xfrm>
        <a:custGeom>
          <a:avLst/>
          <a:gdLst/>
          <a:ahLst/>
          <a:cxnLst/>
          <a:rect l="0" t="0" r="0" b="0"/>
          <a:pathLst>
            <a:path>
              <a:moveTo>
                <a:pt x="45720" y="0"/>
              </a:moveTo>
              <a:lnTo>
                <a:pt x="4572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A4D970-D354-4302-8CDA-44F44406E3D1}">
      <dsp:nvSpPr>
        <dsp:cNvPr id="0" name=""/>
        <dsp:cNvSpPr/>
      </dsp:nvSpPr>
      <dsp:spPr>
        <a:xfrm>
          <a:off x="5720339" y="1791856"/>
          <a:ext cx="701296" cy="333753"/>
        </a:xfrm>
        <a:custGeom>
          <a:avLst/>
          <a:gdLst/>
          <a:ahLst/>
          <a:cxnLst/>
          <a:rect l="0" t="0" r="0" b="0"/>
          <a:pathLst>
            <a:path>
              <a:moveTo>
                <a:pt x="0" y="0"/>
              </a:moveTo>
              <a:lnTo>
                <a:pt x="0" y="227443"/>
              </a:lnTo>
              <a:lnTo>
                <a:pt x="701296" y="227443"/>
              </a:lnTo>
              <a:lnTo>
                <a:pt x="701296"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1732B-CB24-4A72-82A4-F2AC78232348}">
      <dsp:nvSpPr>
        <dsp:cNvPr id="0" name=""/>
        <dsp:cNvSpPr/>
      </dsp:nvSpPr>
      <dsp:spPr>
        <a:xfrm>
          <a:off x="5019042" y="1791856"/>
          <a:ext cx="701296" cy="325409"/>
        </a:xfrm>
        <a:custGeom>
          <a:avLst/>
          <a:gdLst/>
          <a:ahLst/>
          <a:cxnLst/>
          <a:rect l="0" t="0" r="0" b="0"/>
          <a:pathLst>
            <a:path>
              <a:moveTo>
                <a:pt x="701296" y="0"/>
              </a:moveTo>
              <a:lnTo>
                <a:pt x="701296" y="219099"/>
              </a:lnTo>
              <a:lnTo>
                <a:pt x="0" y="219099"/>
              </a:lnTo>
              <a:lnTo>
                <a:pt x="0" y="3254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4F02C2-5E56-42E9-AE81-A54DA96E11A9}">
      <dsp:nvSpPr>
        <dsp:cNvPr id="0" name=""/>
        <dsp:cNvSpPr/>
      </dsp:nvSpPr>
      <dsp:spPr>
        <a:xfrm>
          <a:off x="4317745" y="729391"/>
          <a:ext cx="1402593" cy="333753"/>
        </a:xfrm>
        <a:custGeom>
          <a:avLst/>
          <a:gdLst/>
          <a:ahLst/>
          <a:cxnLst/>
          <a:rect l="0" t="0" r="0" b="0"/>
          <a:pathLst>
            <a:path>
              <a:moveTo>
                <a:pt x="0" y="0"/>
              </a:moveTo>
              <a:lnTo>
                <a:pt x="0" y="227443"/>
              </a:lnTo>
              <a:lnTo>
                <a:pt x="1402593" y="227443"/>
              </a:lnTo>
              <a:lnTo>
                <a:pt x="1402593" y="333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59019D-9D17-4AEA-9532-1AB1DED7ABCB}">
      <dsp:nvSpPr>
        <dsp:cNvPr id="0" name=""/>
        <dsp:cNvSpPr/>
      </dsp:nvSpPr>
      <dsp:spPr>
        <a:xfrm>
          <a:off x="3570729" y="2854320"/>
          <a:ext cx="91440" cy="333753"/>
        </a:xfrm>
        <a:custGeom>
          <a:avLst/>
          <a:gdLst/>
          <a:ahLst/>
          <a:cxnLst/>
          <a:rect l="0" t="0" r="0" b="0"/>
          <a:pathLst>
            <a:path>
              <a:moveTo>
                <a:pt x="45720" y="0"/>
              </a:moveTo>
              <a:lnTo>
                <a:pt x="4572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B1137B-F166-48FC-8E04-721A6B3B5249}">
      <dsp:nvSpPr>
        <dsp:cNvPr id="0" name=""/>
        <dsp:cNvSpPr/>
      </dsp:nvSpPr>
      <dsp:spPr>
        <a:xfrm>
          <a:off x="2915152" y="1791856"/>
          <a:ext cx="701296" cy="333753"/>
        </a:xfrm>
        <a:custGeom>
          <a:avLst/>
          <a:gdLst/>
          <a:ahLst/>
          <a:cxnLst/>
          <a:rect l="0" t="0" r="0" b="0"/>
          <a:pathLst>
            <a:path>
              <a:moveTo>
                <a:pt x="0" y="0"/>
              </a:moveTo>
              <a:lnTo>
                <a:pt x="0" y="227443"/>
              </a:lnTo>
              <a:lnTo>
                <a:pt x="701296" y="227443"/>
              </a:lnTo>
              <a:lnTo>
                <a:pt x="701296"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3A6153-E126-4E64-AB8D-66E3CC61FBD1}">
      <dsp:nvSpPr>
        <dsp:cNvPr id="0" name=""/>
        <dsp:cNvSpPr/>
      </dsp:nvSpPr>
      <dsp:spPr>
        <a:xfrm>
          <a:off x="2213855" y="1791856"/>
          <a:ext cx="701296" cy="333753"/>
        </a:xfrm>
        <a:custGeom>
          <a:avLst/>
          <a:gdLst/>
          <a:ahLst/>
          <a:cxnLst/>
          <a:rect l="0" t="0" r="0" b="0"/>
          <a:pathLst>
            <a:path>
              <a:moveTo>
                <a:pt x="701296" y="0"/>
              </a:moveTo>
              <a:lnTo>
                <a:pt x="701296" y="227443"/>
              </a:lnTo>
              <a:lnTo>
                <a:pt x="0" y="227443"/>
              </a:lnTo>
              <a:lnTo>
                <a:pt x="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46169-85BA-4625-ADB1-9DE700DA28A0}">
      <dsp:nvSpPr>
        <dsp:cNvPr id="0" name=""/>
        <dsp:cNvSpPr/>
      </dsp:nvSpPr>
      <dsp:spPr>
        <a:xfrm>
          <a:off x="2915152" y="729391"/>
          <a:ext cx="1402593" cy="333753"/>
        </a:xfrm>
        <a:custGeom>
          <a:avLst/>
          <a:gdLst/>
          <a:ahLst/>
          <a:cxnLst/>
          <a:rect l="0" t="0" r="0" b="0"/>
          <a:pathLst>
            <a:path>
              <a:moveTo>
                <a:pt x="1402593" y="0"/>
              </a:moveTo>
              <a:lnTo>
                <a:pt x="1402593" y="227443"/>
              </a:lnTo>
              <a:lnTo>
                <a:pt x="0" y="227443"/>
              </a:lnTo>
              <a:lnTo>
                <a:pt x="0" y="333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369830-53D4-4559-82BD-A57A8E953E24}">
      <dsp:nvSpPr>
        <dsp:cNvPr id="0" name=""/>
        <dsp:cNvSpPr/>
      </dsp:nvSpPr>
      <dsp:spPr>
        <a:xfrm>
          <a:off x="3743957" y="680"/>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E401C3-E2F8-4765-8DA2-42DB36D4B40F}">
      <dsp:nvSpPr>
        <dsp:cNvPr id="0" name=""/>
        <dsp:cNvSpPr/>
      </dsp:nvSpPr>
      <dsp:spPr>
        <a:xfrm>
          <a:off x="3871466" y="121813"/>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Graph</a:t>
          </a:r>
          <a:endParaRPr lang="en-US" sz="1300" kern="1200" dirty="0"/>
        </a:p>
      </dsp:txBody>
      <dsp:txXfrm>
        <a:off x="3892809" y="143156"/>
        <a:ext cx="1104890" cy="686025"/>
      </dsp:txXfrm>
    </dsp:sp>
    <dsp:sp modelId="{C6EE842D-9830-44E2-8084-D4C7213BECD4}">
      <dsp:nvSpPr>
        <dsp:cNvPr id="0" name=""/>
        <dsp:cNvSpPr/>
      </dsp:nvSpPr>
      <dsp:spPr>
        <a:xfrm>
          <a:off x="2341364" y="106314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9FEFEC-E53F-458D-97B5-13A81C6ACD51}">
      <dsp:nvSpPr>
        <dsp:cNvPr id="0" name=""/>
        <dsp:cNvSpPr/>
      </dsp:nvSpPr>
      <dsp:spPr>
        <a:xfrm>
          <a:off x="2468872" y="1184278"/>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Structure Information</a:t>
          </a:r>
          <a:endParaRPr lang="en-US" sz="1300" kern="1200" dirty="0"/>
        </a:p>
      </dsp:txBody>
      <dsp:txXfrm>
        <a:off x="2490215" y="1205621"/>
        <a:ext cx="1104890" cy="686025"/>
      </dsp:txXfrm>
    </dsp:sp>
    <dsp:sp modelId="{5CBDC0D2-AB89-4B4C-845A-5BE20B027F27}">
      <dsp:nvSpPr>
        <dsp:cNvPr id="0" name=""/>
        <dsp:cNvSpPr/>
      </dsp:nvSpPr>
      <dsp:spPr>
        <a:xfrm>
          <a:off x="1640067"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58337A2-8E17-4DD6-B71E-5D05DFA54A0F}">
      <dsp:nvSpPr>
        <dsp:cNvPr id="0" name=""/>
        <dsp:cNvSpPr/>
      </dsp:nvSpPr>
      <dsp:spPr>
        <a:xfrm>
          <a:off x="1767575"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degree</a:t>
          </a:r>
          <a:endParaRPr lang="en-US" sz="1300" kern="1200" dirty="0"/>
        </a:p>
      </dsp:txBody>
      <dsp:txXfrm>
        <a:off x="1788918" y="2268085"/>
        <a:ext cx="1104890" cy="686025"/>
      </dsp:txXfrm>
    </dsp:sp>
    <dsp:sp modelId="{78DD55DE-507D-47DD-9819-7483F1654A49}">
      <dsp:nvSpPr>
        <dsp:cNvPr id="0" name=""/>
        <dsp:cNvSpPr/>
      </dsp:nvSpPr>
      <dsp:spPr>
        <a:xfrm>
          <a:off x="3042660"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C8BD80-460A-4D27-8615-1AABD6C683B9}">
      <dsp:nvSpPr>
        <dsp:cNvPr id="0" name=""/>
        <dsp:cNvSpPr/>
      </dsp:nvSpPr>
      <dsp:spPr>
        <a:xfrm>
          <a:off x="3170169"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Sub-graph</a:t>
          </a:r>
          <a:endParaRPr lang="en-US" sz="1300" kern="1200" dirty="0"/>
        </a:p>
      </dsp:txBody>
      <dsp:txXfrm>
        <a:off x="3191512" y="2268085"/>
        <a:ext cx="1104890" cy="686025"/>
      </dsp:txXfrm>
    </dsp:sp>
    <dsp:sp modelId="{70F53104-AC6B-4528-93CF-8E5CED18007F}">
      <dsp:nvSpPr>
        <dsp:cNvPr id="0" name=""/>
        <dsp:cNvSpPr/>
      </dsp:nvSpPr>
      <dsp:spPr>
        <a:xfrm>
          <a:off x="3042660" y="3188074"/>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68A556B-E144-4DEB-8247-C844E0A70EEE}">
      <dsp:nvSpPr>
        <dsp:cNvPr id="0" name=""/>
        <dsp:cNvSpPr/>
      </dsp:nvSpPr>
      <dsp:spPr>
        <a:xfrm>
          <a:off x="3170169" y="3309207"/>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Node relationship</a:t>
          </a:r>
          <a:endParaRPr lang="en-US" sz="1300" kern="1200" dirty="0"/>
        </a:p>
      </dsp:txBody>
      <dsp:txXfrm>
        <a:off x="3191512" y="3330550"/>
        <a:ext cx="1104890" cy="686025"/>
      </dsp:txXfrm>
    </dsp:sp>
    <dsp:sp modelId="{0E2BA69E-341E-4AAE-9583-31085634BA79}">
      <dsp:nvSpPr>
        <dsp:cNvPr id="0" name=""/>
        <dsp:cNvSpPr/>
      </dsp:nvSpPr>
      <dsp:spPr>
        <a:xfrm>
          <a:off x="5146550" y="106314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BD29C43-86DD-4281-B929-1A3CC1C7AB48}">
      <dsp:nvSpPr>
        <dsp:cNvPr id="0" name=""/>
        <dsp:cNvSpPr/>
      </dsp:nvSpPr>
      <dsp:spPr>
        <a:xfrm>
          <a:off x="5274059" y="1184278"/>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Information</a:t>
          </a:r>
          <a:endParaRPr lang="en-US" sz="1300" kern="1200" dirty="0"/>
        </a:p>
      </dsp:txBody>
      <dsp:txXfrm>
        <a:off x="5295402" y="1205621"/>
        <a:ext cx="1104890" cy="686025"/>
      </dsp:txXfrm>
    </dsp:sp>
    <dsp:sp modelId="{B5F7F0EB-2BC0-4DE9-9E8C-8DC038A9655C}">
      <dsp:nvSpPr>
        <dsp:cNvPr id="0" name=""/>
        <dsp:cNvSpPr/>
      </dsp:nvSpPr>
      <dsp:spPr>
        <a:xfrm>
          <a:off x="4445254" y="211726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4ED6117-4398-49BF-A382-D4EC1D03A684}">
      <dsp:nvSpPr>
        <dsp:cNvPr id="0" name=""/>
        <dsp:cNvSpPr/>
      </dsp:nvSpPr>
      <dsp:spPr>
        <a:xfrm>
          <a:off x="4572762" y="2238399"/>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of  Nodes</a:t>
          </a:r>
          <a:endParaRPr lang="en-US" sz="1300" kern="1200" dirty="0"/>
        </a:p>
      </dsp:txBody>
      <dsp:txXfrm>
        <a:off x="4594105" y="2259742"/>
        <a:ext cx="1104890" cy="686025"/>
      </dsp:txXfrm>
    </dsp:sp>
    <dsp:sp modelId="{5281BE0B-5DFF-4B44-B4E9-FBF16E0A7F60}">
      <dsp:nvSpPr>
        <dsp:cNvPr id="0" name=""/>
        <dsp:cNvSpPr/>
      </dsp:nvSpPr>
      <dsp:spPr>
        <a:xfrm>
          <a:off x="5847847"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AE5624A-62B8-4D1D-B6BD-465A00C80106}">
      <dsp:nvSpPr>
        <dsp:cNvPr id="0" name=""/>
        <dsp:cNvSpPr/>
      </dsp:nvSpPr>
      <dsp:spPr>
        <a:xfrm>
          <a:off x="5975356"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of edge</a:t>
          </a:r>
          <a:endParaRPr lang="en-US" sz="1300" kern="1200" dirty="0"/>
        </a:p>
      </dsp:txBody>
      <dsp:txXfrm>
        <a:off x="5996699" y="2268085"/>
        <a:ext cx="1104890" cy="686025"/>
      </dsp:txXfrm>
    </dsp:sp>
    <dsp:sp modelId="{024EC1C8-E26C-4458-B3CD-EC43304C6A1D}">
      <dsp:nvSpPr>
        <dsp:cNvPr id="0" name=""/>
        <dsp:cNvSpPr/>
      </dsp:nvSpPr>
      <dsp:spPr>
        <a:xfrm>
          <a:off x="5847847" y="3188074"/>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88F5A64-1891-489F-93CA-DE7C2E300EDD}">
      <dsp:nvSpPr>
        <dsp:cNvPr id="0" name=""/>
        <dsp:cNvSpPr/>
      </dsp:nvSpPr>
      <dsp:spPr>
        <a:xfrm>
          <a:off x="5975356" y="3309207"/>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Weight</a:t>
          </a:r>
          <a:endParaRPr lang="en-US" sz="1300" kern="1200" dirty="0"/>
        </a:p>
      </dsp:txBody>
      <dsp:txXfrm>
        <a:off x="5996699" y="3330550"/>
        <a:ext cx="1104890" cy="6860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F4E98-787B-4206-A404-CF35352A6C30}">
      <dsp:nvSpPr>
        <dsp:cNvPr id="0" name=""/>
        <dsp:cNvSpPr/>
      </dsp:nvSpPr>
      <dsp:spPr>
        <a:xfrm>
          <a:off x="1097280" y="0"/>
          <a:ext cx="548639" cy="711199"/>
        </a:xfrm>
        <a:prstGeom prst="trapezoid">
          <a:avLst>
            <a:gd name="adj" fmla="val 5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1</a:t>
          </a:r>
          <a:endParaRPr lang="zh-CN" altLang="en-US" sz="1600" kern="1200" dirty="0"/>
        </a:p>
      </dsp:txBody>
      <dsp:txXfrm>
        <a:off x="1097280" y="0"/>
        <a:ext cx="548639" cy="711199"/>
      </dsp:txXfrm>
    </dsp:sp>
    <dsp:sp modelId="{EF870063-7454-48E7-B4E0-60DA5EED927B}">
      <dsp:nvSpPr>
        <dsp:cNvPr id="0" name=""/>
        <dsp:cNvSpPr/>
      </dsp:nvSpPr>
      <dsp:spPr>
        <a:xfrm>
          <a:off x="822960" y="711199"/>
          <a:ext cx="1097279" cy="711199"/>
        </a:xfrm>
        <a:prstGeom prst="trapezoid">
          <a:avLst>
            <a:gd name="adj" fmla="val 38571"/>
          </a:avLst>
        </a:prstGeom>
        <a:solidFill>
          <a:schemeClr val="accent1">
            <a:shade val="80000"/>
            <a:hueOff val="12140"/>
            <a:satOff val="760"/>
            <a:lumOff val="43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2</a:t>
          </a:r>
          <a:r>
            <a:rPr lang="en-US" altLang="zh-CN" sz="1600" kern="1200" baseline="-25000" smtClean="0"/>
            <a:t>1</a:t>
          </a:r>
          <a:r>
            <a:rPr lang="en-US" altLang="zh-CN" sz="1600" kern="1200" smtClean="0"/>
            <a:t>, 2</a:t>
          </a:r>
          <a:r>
            <a:rPr lang="en-US" altLang="zh-CN" sz="1600" kern="1200" baseline="-25000" smtClean="0"/>
            <a:t>2</a:t>
          </a:r>
          <a:endParaRPr lang="zh-CN" altLang="en-US" sz="1600" kern="1200" baseline="-25000" dirty="0"/>
        </a:p>
      </dsp:txBody>
      <dsp:txXfrm>
        <a:off x="1014984" y="711199"/>
        <a:ext cx="713232" cy="711199"/>
      </dsp:txXfrm>
    </dsp:sp>
    <dsp:sp modelId="{5E3DD9DB-F0ED-4EA4-BBA3-325A06DFF2CF}">
      <dsp:nvSpPr>
        <dsp:cNvPr id="0" name=""/>
        <dsp:cNvSpPr/>
      </dsp:nvSpPr>
      <dsp:spPr>
        <a:xfrm>
          <a:off x="548640" y="1422399"/>
          <a:ext cx="1645920" cy="711199"/>
        </a:xfrm>
        <a:prstGeom prst="trapezoid">
          <a:avLst>
            <a:gd name="adj" fmla="val 38571"/>
          </a:avLst>
        </a:prstGeom>
        <a:solidFill>
          <a:schemeClr val="accent1">
            <a:shade val="80000"/>
            <a:hueOff val="24281"/>
            <a:satOff val="1520"/>
            <a:lumOff val="8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3</a:t>
          </a:r>
          <a:endParaRPr lang="zh-CN" altLang="en-US" sz="1600" kern="1200" dirty="0"/>
        </a:p>
      </dsp:txBody>
      <dsp:txXfrm>
        <a:off x="836676" y="1422399"/>
        <a:ext cx="1069848" cy="711199"/>
      </dsp:txXfrm>
    </dsp:sp>
    <dsp:sp modelId="{48127C07-0AD7-45C5-81EE-0AF5D0A39829}">
      <dsp:nvSpPr>
        <dsp:cNvPr id="0" name=""/>
        <dsp:cNvSpPr/>
      </dsp:nvSpPr>
      <dsp:spPr>
        <a:xfrm>
          <a:off x="274320" y="2133599"/>
          <a:ext cx="2194559" cy="711199"/>
        </a:xfrm>
        <a:prstGeom prst="trapezoid">
          <a:avLst>
            <a:gd name="adj" fmla="val 38571"/>
          </a:avLst>
        </a:prstGeom>
        <a:solidFill>
          <a:schemeClr val="accent1">
            <a:shade val="80000"/>
            <a:hueOff val="36421"/>
            <a:satOff val="2280"/>
            <a:lumOff val="130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a:t>
          </a:r>
          <a:endParaRPr lang="zh-CN" altLang="en-US" sz="1600" kern="1200" dirty="0"/>
        </a:p>
      </dsp:txBody>
      <dsp:txXfrm>
        <a:off x="658368" y="2133599"/>
        <a:ext cx="1426464" cy="711199"/>
      </dsp:txXfrm>
    </dsp:sp>
    <dsp:sp modelId="{4DFFDEEC-0125-4486-9F10-55A05B1EE772}">
      <dsp:nvSpPr>
        <dsp:cNvPr id="0" name=""/>
        <dsp:cNvSpPr/>
      </dsp:nvSpPr>
      <dsp:spPr>
        <a:xfrm>
          <a:off x="0" y="2844799"/>
          <a:ext cx="2743200" cy="711199"/>
        </a:xfrm>
        <a:prstGeom prst="trapezoid">
          <a:avLst>
            <a:gd name="adj" fmla="val 38571"/>
          </a:avLst>
        </a:prstGeom>
        <a:solidFill>
          <a:schemeClr val="accent1">
            <a:shade val="80000"/>
            <a:hueOff val="48561"/>
            <a:satOff val="3040"/>
            <a:lumOff val="174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m</a:t>
          </a:r>
          <a:endParaRPr lang="zh-CN" altLang="en-US" sz="1600" kern="1200" dirty="0"/>
        </a:p>
      </dsp:txBody>
      <dsp:txXfrm>
        <a:off x="480059" y="2844799"/>
        <a:ext cx="1783080" cy="7111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F4E98-787B-4206-A404-CF35352A6C30}">
      <dsp:nvSpPr>
        <dsp:cNvPr id="0" name=""/>
        <dsp:cNvSpPr/>
      </dsp:nvSpPr>
      <dsp:spPr>
        <a:xfrm>
          <a:off x="1097280" y="0"/>
          <a:ext cx="548639" cy="711199"/>
        </a:xfrm>
        <a:prstGeom prst="trapezoid">
          <a:avLst>
            <a:gd name="adj" fmla="val 5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1</a:t>
          </a:r>
          <a:endParaRPr lang="zh-CN" altLang="en-US" sz="1600" kern="1200" dirty="0"/>
        </a:p>
      </dsp:txBody>
      <dsp:txXfrm>
        <a:off x="1097280" y="0"/>
        <a:ext cx="548639" cy="711199"/>
      </dsp:txXfrm>
    </dsp:sp>
    <dsp:sp modelId="{EF870063-7454-48E7-B4E0-60DA5EED927B}">
      <dsp:nvSpPr>
        <dsp:cNvPr id="0" name=""/>
        <dsp:cNvSpPr/>
      </dsp:nvSpPr>
      <dsp:spPr>
        <a:xfrm>
          <a:off x="822960" y="711199"/>
          <a:ext cx="1097279" cy="711199"/>
        </a:xfrm>
        <a:prstGeom prst="trapezoid">
          <a:avLst>
            <a:gd name="adj" fmla="val 38571"/>
          </a:avLst>
        </a:prstGeom>
        <a:solidFill>
          <a:schemeClr val="accent1">
            <a:shade val="80000"/>
            <a:hueOff val="12140"/>
            <a:satOff val="760"/>
            <a:lumOff val="43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2</a:t>
          </a:r>
          <a:r>
            <a:rPr lang="en-US" altLang="zh-CN" sz="1600" kern="1200" baseline="-25000" smtClean="0"/>
            <a:t>1</a:t>
          </a:r>
          <a:r>
            <a:rPr lang="en-US" altLang="zh-CN" sz="1600" kern="1200" smtClean="0"/>
            <a:t>, 2</a:t>
          </a:r>
          <a:r>
            <a:rPr lang="en-US" altLang="zh-CN" sz="1600" kern="1200" baseline="-25000" smtClean="0"/>
            <a:t>2</a:t>
          </a:r>
          <a:endParaRPr lang="zh-CN" altLang="en-US" sz="1600" kern="1200" baseline="-25000" dirty="0"/>
        </a:p>
      </dsp:txBody>
      <dsp:txXfrm>
        <a:off x="1014984" y="711199"/>
        <a:ext cx="713232" cy="711199"/>
      </dsp:txXfrm>
    </dsp:sp>
    <dsp:sp modelId="{5E3DD9DB-F0ED-4EA4-BBA3-325A06DFF2CF}">
      <dsp:nvSpPr>
        <dsp:cNvPr id="0" name=""/>
        <dsp:cNvSpPr/>
      </dsp:nvSpPr>
      <dsp:spPr>
        <a:xfrm>
          <a:off x="548640" y="1422399"/>
          <a:ext cx="1645920" cy="711199"/>
        </a:xfrm>
        <a:prstGeom prst="trapezoid">
          <a:avLst>
            <a:gd name="adj" fmla="val 38571"/>
          </a:avLst>
        </a:prstGeom>
        <a:solidFill>
          <a:schemeClr val="accent1">
            <a:shade val="80000"/>
            <a:hueOff val="24281"/>
            <a:satOff val="1520"/>
            <a:lumOff val="8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3</a:t>
          </a:r>
          <a:endParaRPr lang="zh-CN" altLang="en-US" sz="1600" kern="1200" dirty="0"/>
        </a:p>
      </dsp:txBody>
      <dsp:txXfrm>
        <a:off x="836676" y="1422399"/>
        <a:ext cx="1069848" cy="711199"/>
      </dsp:txXfrm>
    </dsp:sp>
    <dsp:sp modelId="{48127C07-0AD7-45C5-81EE-0AF5D0A39829}">
      <dsp:nvSpPr>
        <dsp:cNvPr id="0" name=""/>
        <dsp:cNvSpPr/>
      </dsp:nvSpPr>
      <dsp:spPr>
        <a:xfrm>
          <a:off x="274320" y="2133599"/>
          <a:ext cx="2194559" cy="711199"/>
        </a:xfrm>
        <a:prstGeom prst="trapezoid">
          <a:avLst>
            <a:gd name="adj" fmla="val 38571"/>
          </a:avLst>
        </a:prstGeom>
        <a:solidFill>
          <a:schemeClr val="accent1">
            <a:shade val="80000"/>
            <a:hueOff val="36421"/>
            <a:satOff val="2280"/>
            <a:lumOff val="130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a:t>
          </a:r>
          <a:endParaRPr lang="zh-CN" altLang="en-US" sz="1600" kern="1200" dirty="0"/>
        </a:p>
      </dsp:txBody>
      <dsp:txXfrm>
        <a:off x="658368" y="2133599"/>
        <a:ext cx="1426464" cy="711199"/>
      </dsp:txXfrm>
    </dsp:sp>
    <dsp:sp modelId="{4DFFDEEC-0125-4486-9F10-55A05B1EE772}">
      <dsp:nvSpPr>
        <dsp:cNvPr id="0" name=""/>
        <dsp:cNvSpPr/>
      </dsp:nvSpPr>
      <dsp:spPr>
        <a:xfrm>
          <a:off x="0" y="2844799"/>
          <a:ext cx="2743200" cy="711199"/>
        </a:xfrm>
        <a:prstGeom prst="trapezoid">
          <a:avLst>
            <a:gd name="adj" fmla="val 38571"/>
          </a:avLst>
        </a:prstGeom>
        <a:solidFill>
          <a:schemeClr val="accent1">
            <a:shade val="80000"/>
            <a:hueOff val="48561"/>
            <a:satOff val="3040"/>
            <a:lumOff val="174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m</a:t>
          </a:r>
          <a:endParaRPr lang="zh-CN" altLang="en-US" sz="1600" kern="1200" dirty="0"/>
        </a:p>
      </dsp:txBody>
      <dsp:txXfrm>
        <a:off x="480059" y="2844799"/>
        <a:ext cx="1783080" cy="7111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F4E98-787B-4206-A404-CF35352A6C30}">
      <dsp:nvSpPr>
        <dsp:cNvPr id="0" name=""/>
        <dsp:cNvSpPr/>
      </dsp:nvSpPr>
      <dsp:spPr>
        <a:xfrm>
          <a:off x="1097280" y="0"/>
          <a:ext cx="548639" cy="711199"/>
        </a:xfrm>
        <a:prstGeom prst="trapezoid">
          <a:avLst>
            <a:gd name="adj" fmla="val 5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1</a:t>
          </a:r>
          <a:endParaRPr lang="zh-CN" altLang="en-US" sz="1600" kern="1200" dirty="0"/>
        </a:p>
      </dsp:txBody>
      <dsp:txXfrm>
        <a:off x="1097280" y="0"/>
        <a:ext cx="548639" cy="711199"/>
      </dsp:txXfrm>
    </dsp:sp>
    <dsp:sp modelId="{EF870063-7454-48E7-B4E0-60DA5EED927B}">
      <dsp:nvSpPr>
        <dsp:cNvPr id="0" name=""/>
        <dsp:cNvSpPr/>
      </dsp:nvSpPr>
      <dsp:spPr>
        <a:xfrm>
          <a:off x="822960" y="711199"/>
          <a:ext cx="1097279" cy="711199"/>
        </a:xfrm>
        <a:prstGeom prst="trapezoid">
          <a:avLst>
            <a:gd name="adj" fmla="val 38571"/>
          </a:avLst>
        </a:prstGeom>
        <a:solidFill>
          <a:schemeClr val="accent1">
            <a:shade val="80000"/>
            <a:hueOff val="12140"/>
            <a:satOff val="760"/>
            <a:lumOff val="43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2</a:t>
          </a:r>
          <a:r>
            <a:rPr lang="en-US" altLang="zh-CN" sz="1600" kern="1200" baseline="-25000" smtClean="0"/>
            <a:t>1</a:t>
          </a:r>
          <a:r>
            <a:rPr lang="en-US" altLang="zh-CN" sz="1600" kern="1200" smtClean="0"/>
            <a:t>, 2</a:t>
          </a:r>
          <a:r>
            <a:rPr lang="en-US" altLang="zh-CN" sz="1600" kern="1200" baseline="-25000" smtClean="0"/>
            <a:t>2</a:t>
          </a:r>
          <a:endParaRPr lang="zh-CN" altLang="en-US" sz="1600" kern="1200" baseline="-25000" dirty="0"/>
        </a:p>
      </dsp:txBody>
      <dsp:txXfrm>
        <a:off x="1014984" y="711199"/>
        <a:ext cx="713232" cy="711199"/>
      </dsp:txXfrm>
    </dsp:sp>
    <dsp:sp modelId="{5E3DD9DB-F0ED-4EA4-BBA3-325A06DFF2CF}">
      <dsp:nvSpPr>
        <dsp:cNvPr id="0" name=""/>
        <dsp:cNvSpPr/>
      </dsp:nvSpPr>
      <dsp:spPr>
        <a:xfrm>
          <a:off x="548640" y="1422399"/>
          <a:ext cx="1645920" cy="711199"/>
        </a:xfrm>
        <a:prstGeom prst="trapezoid">
          <a:avLst>
            <a:gd name="adj" fmla="val 38571"/>
          </a:avLst>
        </a:prstGeom>
        <a:solidFill>
          <a:schemeClr val="accent1">
            <a:shade val="80000"/>
            <a:hueOff val="24281"/>
            <a:satOff val="1520"/>
            <a:lumOff val="8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3</a:t>
          </a:r>
          <a:endParaRPr lang="zh-CN" altLang="en-US" sz="1600" kern="1200" dirty="0"/>
        </a:p>
      </dsp:txBody>
      <dsp:txXfrm>
        <a:off x="836676" y="1422399"/>
        <a:ext cx="1069848" cy="711199"/>
      </dsp:txXfrm>
    </dsp:sp>
    <dsp:sp modelId="{48127C07-0AD7-45C5-81EE-0AF5D0A39829}">
      <dsp:nvSpPr>
        <dsp:cNvPr id="0" name=""/>
        <dsp:cNvSpPr/>
      </dsp:nvSpPr>
      <dsp:spPr>
        <a:xfrm>
          <a:off x="274320" y="2133599"/>
          <a:ext cx="2194559" cy="711199"/>
        </a:xfrm>
        <a:prstGeom prst="trapezoid">
          <a:avLst>
            <a:gd name="adj" fmla="val 38571"/>
          </a:avLst>
        </a:prstGeom>
        <a:solidFill>
          <a:schemeClr val="accent1">
            <a:shade val="80000"/>
            <a:hueOff val="36421"/>
            <a:satOff val="2280"/>
            <a:lumOff val="130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a:t>
          </a:r>
          <a:endParaRPr lang="zh-CN" altLang="en-US" sz="1600" kern="1200" dirty="0"/>
        </a:p>
      </dsp:txBody>
      <dsp:txXfrm>
        <a:off x="658368" y="2133599"/>
        <a:ext cx="1426464" cy="711199"/>
      </dsp:txXfrm>
    </dsp:sp>
    <dsp:sp modelId="{4DFFDEEC-0125-4486-9F10-55A05B1EE772}">
      <dsp:nvSpPr>
        <dsp:cNvPr id="0" name=""/>
        <dsp:cNvSpPr/>
      </dsp:nvSpPr>
      <dsp:spPr>
        <a:xfrm>
          <a:off x="0" y="2844799"/>
          <a:ext cx="2743200" cy="711199"/>
        </a:xfrm>
        <a:prstGeom prst="trapezoid">
          <a:avLst>
            <a:gd name="adj" fmla="val 38571"/>
          </a:avLst>
        </a:prstGeom>
        <a:solidFill>
          <a:schemeClr val="accent1">
            <a:shade val="80000"/>
            <a:hueOff val="48561"/>
            <a:satOff val="3040"/>
            <a:lumOff val="174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m</a:t>
          </a:r>
          <a:endParaRPr lang="zh-CN" altLang="en-US" sz="1600" kern="1200" dirty="0"/>
        </a:p>
      </dsp:txBody>
      <dsp:txXfrm>
        <a:off x="480059" y="2844799"/>
        <a:ext cx="1783080" cy="7111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F4E98-787B-4206-A404-CF35352A6C30}">
      <dsp:nvSpPr>
        <dsp:cNvPr id="0" name=""/>
        <dsp:cNvSpPr/>
      </dsp:nvSpPr>
      <dsp:spPr>
        <a:xfrm>
          <a:off x="1097280" y="0"/>
          <a:ext cx="548639" cy="711199"/>
        </a:xfrm>
        <a:prstGeom prst="trapezoid">
          <a:avLst>
            <a:gd name="adj" fmla="val 5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1</a:t>
          </a:r>
          <a:endParaRPr lang="zh-CN" altLang="en-US" sz="1600" kern="1200" dirty="0"/>
        </a:p>
      </dsp:txBody>
      <dsp:txXfrm>
        <a:off x="1097280" y="0"/>
        <a:ext cx="548639" cy="711199"/>
      </dsp:txXfrm>
    </dsp:sp>
    <dsp:sp modelId="{EF870063-7454-48E7-B4E0-60DA5EED927B}">
      <dsp:nvSpPr>
        <dsp:cNvPr id="0" name=""/>
        <dsp:cNvSpPr/>
      </dsp:nvSpPr>
      <dsp:spPr>
        <a:xfrm>
          <a:off x="822960" y="711199"/>
          <a:ext cx="1097279" cy="711199"/>
        </a:xfrm>
        <a:prstGeom prst="trapezoid">
          <a:avLst>
            <a:gd name="adj" fmla="val 38571"/>
          </a:avLst>
        </a:prstGeom>
        <a:solidFill>
          <a:schemeClr val="accent1">
            <a:shade val="80000"/>
            <a:hueOff val="12140"/>
            <a:satOff val="760"/>
            <a:lumOff val="43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2</a:t>
          </a:r>
          <a:r>
            <a:rPr lang="en-US" altLang="zh-CN" sz="1600" kern="1200" baseline="-25000" smtClean="0"/>
            <a:t>1</a:t>
          </a:r>
          <a:r>
            <a:rPr lang="en-US" altLang="zh-CN" sz="1600" kern="1200" smtClean="0"/>
            <a:t>, 2</a:t>
          </a:r>
          <a:r>
            <a:rPr lang="en-US" altLang="zh-CN" sz="1600" kern="1200" baseline="-25000" smtClean="0"/>
            <a:t>2</a:t>
          </a:r>
          <a:endParaRPr lang="zh-CN" altLang="en-US" sz="1600" kern="1200" baseline="-25000" dirty="0"/>
        </a:p>
      </dsp:txBody>
      <dsp:txXfrm>
        <a:off x="1014984" y="711199"/>
        <a:ext cx="713232" cy="711199"/>
      </dsp:txXfrm>
    </dsp:sp>
    <dsp:sp modelId="{5E3DD9DB-F0ED-4EA4-BBA3-325A06DFF2CF}">
      <dsp:nvSpPr>
        <dsp:cNvPr id="0" name=""/>
        <dsp:cNvSpPr/>
      </dsp:nvSpPr>
      <dsp:spPr>
        <a:xfrm>
          <a:off x="548640" y="1422399"/>
          <a:ext cx="1645920" cy="711199"/>
        </a:xfrm>
        <a:prstGeom prst="trapezoid">
          <a:avLst>
            <a:gd name="adj" fmla="val 38571"/>
          </a:avLst>
        </a:prstGeom>
        <a:solidFill>
          <a:schemeClr val="accent1">
            <a:shade val="80000"/>
            <a:hueOff val="24281"/>
            <a:satOff val="1520"/>
            <a:lumOff val="8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3</a:t>
          </a:r>
          <a:endParaRPr lang="zh-CN" altLang="en-US" sz="1600" kern="1200" dirty="0"/>
        </a:p>
      </dsp:txBody>
      <dsp:txXfrm>
        <a:off x="836676" y="1422399"/>
        <a:ext cx="1069848" cy="711199"/>
      </dsp:txXfrm>
    </dsp:sp>
    <dsp:sp modelId="{48127C07-0AD7-45C5-81EE-0AF5D0A39829}">
      <dsp:nvSpPr>
        <dsp:cNvPr id="0" name=""/>
        <dsp:cNvSpPr/>
      </dsp:nvSpPr>
      <dsp:spPr>
        <a:xfrm>
          <a:off x="274320" y="2133599"/>
          <a:ext cx="2194559" cy="711199"/>
        </a:xfrm>
        <a:prstGeom prst="trapezoid">
          <a:avLst>
            <a:gd name="adj" fmla="val 38571"/>
          </a:avLst>
        </a:prstGeom>
        <a:solidFill>
          <a:schemeClr val="accent1">
            <a:shade val="80000"/>
            <a:hueOff val="36421"/>
            <a:satOff val="2280"/>
            <a:lumOff val="130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a:t>
          </a:r>
          <a:endParaRPr lang="zh-CN" altLang="en-US" sz="1600" kern="1200" dirty="0"/>
        </a:p>
      </dsp:txBody>
      <dsp:txXfrm>
        <a:off x="658368" y="2133599"/>
        <a:ext cx="1426464" cy="711199"/>
      </dsp:txXfrm>
    </dsp:sp>
    <dsp:sp modelId="{4DFFDEEC-0125-4486-9F10-55A05B1EE772}">
      <dsp:nvSpPr>
        <dsp:cNvPr id="0" name=""/>
        <dsp:cNvSpPr/>
      </dsp:nvSpPr>
      <dsp:spPr>
        <a:xfrm>
          <a:off x="0" y="2844799"/>
          <a:ext cx="2743200" cy="711199"/>
        </a:xfrm>
        <a:prstGeom prst="trapezoid">
          <a:avLst>
            <a:gd name="adj" fmla="val 38571"/>
          </a:avLst>
        </a:prstGeom>
        <a:solidFill>
          <a:schemeClr val="accent1">
            <a:shade val="80000"/>
            <a:hueOff val="48561"/>
            <a:satOff val="3040"/>
            <a:lumOff val="174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m</a:t>
          </a:r>
          <a:endParaRPr lang="zh-CN" altLang="en-US" sz="1600" kern="1200" dirty="0"/>
        </a:p>
      </dsp:txBody>
      <dsp:txXfrm>
        <a:off x="480059" y="2844799"/>
        <a:ext cx="1783080" cy="71119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ECAEE-4A96-4F7E-80F5-250C95A09FE4}">
      <dsp:nvSpPr>
        <dsp:cNvPr id="0" name=""/>
        <dsp:cNvSpPr/>
      </dsp:nvSpPr>
      <dsp:spPr>
        <a:xfrm>
          <a:off x="508000" y="0"/>
          <a:ext cx="508000" cy="1219199"/>
        </a:xfrm>
        <a:prstGeom prst="trapezoid">
          <a:avLst>
            <a:gd name="adj" fmla="val 5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t>1</a:t>
          </a:r>
          <a:endParaRPr lang="zh-CN" altLang="en-US" sz="1800" kern="1200" dirty="0"/>
        </a:p>
      </dsp:txBody>
      <dsp:txXfrm>
        <a:off x="508000" y="0"/>
        <a:ext cx="508000" cy="1219199"/>
      </dsp:txXfrm>
    </dsp:sp>
    <dsp:sp modelId="{48F81DF3-D672-47A8-B957-37721055C2EE}">
      <dsp:nvSpPr>
        <dsp:cNvPr id="0" name=""/>
        <dsp:cNvSpPr/>
      </dsp:nvSpPr>
      <dsp:spPr>
        <a:xfrm>
          <a:off x="254000" y="1219199"/>
          <a:ext cx="1016000" cy="1219199"/>
        </a:xfrm>
        <a:prstGeom prst="trapezoid">
          <a:avLst>
            <a:gd name="adj" fmla="val 25000"/>
          </a:avLst>
        </a:prstGeom>
        <a:solidFill>
          <a:schemeClr val="accent1">
            <a:shade val="80000"/>
            <a:hueOff val="24281"/>
            <a:satOff val="1520"/>
            <a:lumOff val="8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smtClean="0"/>
            <a:t>2</a:t>
          </a:r>
          <a:endParaRPr lang="zh-CN" altLang="en-US" sz="1800" kern="1200" dirty="0"/>
        </a:p>
      </dsp:txBody>
      <dsp:txXfrm>
        <a:off x="431800" y="1219199"/>
        <a:ext cx="660400" cy="1219199"/>
      </dsp:txXfrm>
    </dsp:sp>
    <dsp:sp modelId="{250DA068-0B38-4A50-A085-3EBBE31D0E29}">
      <dsp:nvSpPr>
        <dsp:cNvPr id="0" name=""/>
        <dsp:cNvSpPr/>
      </dsp:nvSpPr>
      <dsp:spPr>
        <a:xfrm>
          <a:off x="0" y="2438399"/>
          <a:ext cx="1524000" cy="1219199"/>
        </a:xfrm>
        <a:prstGeom prst="trapezoid">
          <a:avLst>
            <a:gd name="adj" fmla="val 20833"/>
          </a:avLst>
        </a:prstGeom>
        <a:solidFill>
          <a:schemeClr val="accent1">
            <a:shade val="80000"/>
            <a:hueOff val="48561"/>
            <a:satOff val="3040"/>
            <a:lumOff val="174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smtClean="0"/>
            <a:t>3</a:t>
          </a:r>
          <a:endParaRPr lang="zh-CN" altLang="en-US" sz="1800" kern="1200" dirty="0"/>
        </a:p>
      </dsp:txBody>
      <dsp:txXfrm>
        <a:off x="266699" y="2438399"/>
        <a:ext cx="990600" cy="12191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ECAEE-4A96-4F7E-80F5-250C95A09FE4}">
      <dsp:nvSpPr>
        <dsp:cNvPr id="0" name=""/>
        <dsp:cNvSpPr/>
      </dsp:nvSpPr>
      <dsp:spPr>
        <a:xfrm>
          <a:off x="508000" y="0"/>
          <a:ext cx="508000" cy="1219199"/>
        </a:xfrm>
        <a:prstGeom prst="trapezoid">
          <a:avLst>
            <a:gd name="adj"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bg1"/>
              </a:solidFill>
            </a:rPr>
            <a:t>1</a:t>
          </a:r>
          <a:endParaRPr lang="zh-CN" altLang="en-US" sz="1800" kern="1200" dirty="0">
            <a:solidFill>
              <a:schemeClr val="bg1"/>
            </a:solidFill>
          </a:endParaRPr>
        </a:p>
      </dsp:txBody>
      <dsp:txXfrm>
        <a:off x="508000" y="0"/>
        <a:ext cx="508000" cy="1219199"/>
      </dsp:txXfrm>
    </dsp:sp>
    <dsp:sp modelId="{48F81DF3-D672-47A8-B957-37721055C2EE}">
      <dsp:nvSpPr>
        <dsp:cNvPr id="0" name=""/>
        <dsp:cNvSpPr/>
      </dsp:nvSpPr>
      <dsp:spPr>
        <a:xfrm>
          <a:off x="254000" y="1219199"/>
          <a:ext cx="1016000" cy="1219199"/>
        </a:xfrm>
        <a:prstGeom prst="trapezoid">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bg1"/>
              </a:solidFill>
            </a:rPr>
            <a:t>2</a:t>
          </a:r>
          <a:endParaRPr lang="zh-CN" altLang="en-US" sz="1800" kern="1200" dirty="0">
            <a:solidFill>
              <a:schemeClr val="bg1"/>
            </a:solidFill>
          </a:endParaRPr>
        </a:p>
      </dsp:txBody>
      <dsp:txXfrm>
        <a:off x="431800" y="1219199"/>
        <a:ext cx="660400" cy="1219199"/>
      </dsp:txXfrm>
    </dsp:sp>
    <dsp:sp modelId="{250DA068-0B38-4A50-A085-3EBBE31D0E29}">
      <dsp:nvSpPr>
        <dsp:cNvPr id="0" name=""/>
        <dsp:cNvSpPr/>
      </dsp:nvSpPr>
      <dsp:spPr>
        <a:xfrm>
          <a:off x="0" y="2438399"/>
          <a:ext cx="1524000" cy="1219199"/>
        </a:xfrm>
        <a:prstGeom prst="trapezoid">
          <a:avLst>
            <a:gd name="adj" fmla="val 2083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bg1"/>
              </a:solidFill>
            </a:rPr>
            <a:t>3</a:t>
          </a:r>
          <a:endParaRPr lang="zh-CN" altLang="en-US" sz="1800" kern="1200" dirty="0">
            <a:solidFill>
              <a:schemeClr val="bg1"/>
            </a:solidFill>
          </a:endParaRPr>
        </a:p>
      </dsp:txBody>
      <dsp:txXfrm>
        <a:off x="266699" y="2438399"/>
        <a:ext cx="990600" cy="12191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ECAEE-4A96-4F7E-80F5-250C95A09FE4}">
      <dsp:nvSpPr>
        <dsp:cNvPr id="0" name=""/>
        <dsp:cNvSpPr/>
      </dsp:nvSpPr>
      <dsp:spPr>
        <a:xfrm>
          <a:off x="508000" y="0"/>
          <a:ext cx="508000" cy="1219199"/>
        </a:xfrm>
        <a:prstGeom prst="trapezoid">
          <a:avLst>
            <a:gd name="adj"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bg1"/>
              </a:solidFill>
            </a:rPr>
            <a:t>1</a:t>
          </a:r>
          <a:endParaRPr lang="zh-CN" altLang="en-US" sz="1800" kern="1200" dirty="0">
            <a:solidFill>
              <a:schemeClr val="bg1"/>
            </a:solidFill>
          </a:endParaRPr>
        </a:p>
      </dsp:txBody>
      <dsp:txXfrm>
        <a:off x="508000" y="0"/>
        <a:ext cx="508000" cy="1219199"/>
      </dsp:txXfrm>
    </dsp:sp>
    <dsp:sp modelId="{48F81DF3-D672-47A8-B957-37721055C2EE}">
      <dsp:nvSpPr>
        <dsp:cNvPr id="0" name=""/>
        <dsp:cNvSpPr/>
      </dsp:nvSpPr>
      <dsp:spPr>
        <a:xfrm>
          <a:off x="254000" y="1219199"/>
          <a:ext cx="1016000" cy="1219199"/>
        </a:xfrm>
        <a:prstGeom prst="trapezoid">
          <a:avLst>
            <a:gd name="adj" fmla="val 2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bg1"/>
              </a:solidFill>
            </a:rPr>
            <a:t>2</a:t>
          </a:r>
          <a:endParaRPr lang="zh-CN" altLang="en-US" sz="1800" kern="1200" dirty="0">
            <a:solidFill>
              <a:schemeClr val="bg1"/>
            </a:solidFill>
          </a:endParaRPr>
        </a:p>
      </dsp:txBody>
      <dsp:txXfrm>
        <a:off x="431800" y="1219199"/>
        <a:ext cx="660400" cy="1219199"/>
      </dsp:txXfrm>
    </dsp:sp>
    <dsp:sp modelId="{250DA068-0B38-4A50-A085-3EBBE31D0E29}">
      <dsp:nvSpPr>
        <dsp:cNvPr id="0" name=""/>
        <dsp:cNvSpPr/>
      </dsp:nvSpPr>
      <dsp:spPr>
        <a:xfrm>
          <a:off x="0" y="2438399"/>
          <a:ext cx="1524000" cy="1219199"/>
        </a:xfrm>
        <a:prstGeom prst="trapezoid">
          <a:avLst>
            <a:gd name="adj" fmla="val 2083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solidFill>
                <a:schemeClr val="bg1"/>
              </a:solidFill>
            </a:rPr>
            <a:t>3</a:t>
          </a:r>
          <a:endParaRPr lang="zh-CN" altLang="en-US" sz="1800" kern="1200" dirty="0">
            <a:solidFill>
              <a:schemeClr val="bg1"/>
            </a:solidFill>
          </a:endParaRPr>
        </a:p>
      </dsp:txBody>
      <dsp:txXfrm>
        <a:off x="266699" y="2438399"/>
        <a:ext cx="990600" cy="1219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6FFB3-D181-4BB6-A0AF-AF66A42959E4}">
      <dsp:nvSpPr>
        <dsp:cNvPr id="0" name=""/>
        <dsp:cNvSpPr/>
      </dsp:nvSpPr>
      <dsp:spPr>
        <a:xfrm>
          <a:off x="6375915" y="2854320"/>
          <a:ext cx="91440" cy="333753"/>
        </a:xfrm>
        <a:custGeom>
          <a:avLst/>
          <a:gdLst/>
          <a:ahLst/>
          <a:cxnLst/>
          <a:rect l="0" t="0" r="0" b="0"/>
          <a:pathLst>
            <a:path>
              <a:moveTo>
                <a:pt x="45720" y="0"/>
              </a:moveTo>
              <a:lnTo>
                <a:pt x="4572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A4D970-D354-4302-8CDA-44F44406E3D1}">
      <dsp:nvSpPr>
        <dsp:cNvPr id="0" name=""/>
        <dsp:cNvSpPr/>
      </dsp:nvSpPr>
      <dsp:spPr>
        <a:xfrm>
          <a:off x="5720339" y="1791856"/>
          <a:ext cx="701296" cy="333753"/>
        </a:xfrm>
        <a:custGeom>
          <a:avLst/>
          <a:gdLst/>
          <a:ahLst/>
          <a:cxnLst/>
          <a:rect l="0" t="0" r="0" b="0"/>
          <a:pathLst>
            <a:path>
              <a:moveTo>
                <a:pt x="0" y="0"/>
              </a:moveTo>
              <a:lnTo>
                <a:pt x="0" y="227443"/>
              </a:lnTo>
              <a:lnTo>
                <a:pt x="701296" y="227443"/>
              </a:lnTo>
              <a:lnTo>
                <a:pt x="701296"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1732B-CB24-4A72-82A4-F2AC78232348}">
      <dsp:nvSpPr>
        <dsp:cNvPr id="0" name=""/>
        <dsp:cNvSpPr/>
      </dsp:nvSpPr>
      <dsp:spPr>
        <a:xfrm>
          <a:off x="5019042" y="1791856"/>
          <a:ext cx="701296" cy="325409"/>
        </a:xfrm>
        <a:custGeom>
          <a:avLst/>
          <a:gdLst/>
          <a:ahLst/>
          <a:cxnLst/>
          <a:rect l="0" t="0" r="0" b="0"/>
          <a:pathLst>
            <a:path>
              <a:moveTo>
                <a:pt x="701296" y="0"/>
              </a:moveTo>
              <a:lnTo>
                <a:pt x="701296" y="219099"/>
              </a:lnTo>
              <a:lnTo>
                <a:pt x="0" y="219099"/>
              </a:lnTo>
              <a:lnTo>
                <a:pt x="0" y="3254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4F02C2-5E56-42E9-AE81-A54DA96E11A9}">
      <dsp:nvSpPr>
        <dsp:cNvPr id="0" name=""/>
        <dsp:cNvSpPr/>
      </dsp:nvSpPr>
      <dsp:spPr>
        <a:xfrm>
          <a:off x="4317745" y="729391"/>
          <a:ext cx="1402593" cy="333753"/>
        </a:xfrm>
        <a:custGeom>
          <a:avLst/>
          <a:gdLst/>
          <a:ahLst/>
          <a:cxnLst/>
          <a:rect l="0" t="0" r="0" b="0"/>
          <a:pathLst>
            <a:path>
              <a:moveTo>
                <a:pt x="0" y="0"/>
              </a:moveTo>
              <a:lnTo>
                <a:pt x="0" y="227443"/>
              </a:lnTo>
              <a:lnTo>
                <a:pt x="1402593" y="227443"/>
              </a:lnTo>
              <a:lnTo>
                <a:pt x="1402593" y="333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59019D-9D17-4AEA-9532-1AB1DED7ABCB}">
      <dsp:nvSpPr>
        <dsp:cNvPr id="0" name=""/>
        <dsp:cNvSpPr/>
      </dsp:nvSpPr>
      <dsp:spPr>
        <a:xfrm>
          <a:off x="3570729" y="2854320"/>
          <a:ext cx="91440" cy="333753"/>
        </a:xfrm>
        <a:custGeom>
          <a:avLst/>
          <a:gdLst/>
          <a:ahLst/>
          <a:cxnLst/>
          <a:rect l="0" t="0" r="0" b="0"/>
          <a:pathLst>
            <a:path>
              <a:moveTo>
                <a:pt x="45720" y="0"/>
              </a:moveTo>
              <a:lnTo>
                <a:pt x="4572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B1137B-F166-48FC-8E04-721A6B3B5249}">
      <dsp:nvSpPr>
        <dsp:cNvPr id="0" name=""/>
        <dsp:cNvSpPr/>
      </dsp:nvSpPr>
      <dsp:spPr>
        <a:xfrm>
          <a:off x="2915152" y="1791856"/>
          <a:ext cx="701296" cy="333753"/>
        </a:xfrm>
        <a:custGeom>
          <a:avLst/>
          <a:gdLst/>
          <a:ahLst/>
          <a:cxnLst/>
          <a:rect l="0" t="0" r="0" b="0"/>
          <a:pathLst>
            <a:path>
              <a:moveTo>
                <a:pt x="0" y="0"/>
              </a:moveTo>
              <a:lnTo>
                <a:pt x="0" y="227443"/>
              </a:lnTo>
              <a:lnTo>
                <a:pt x="701296" y="227443"/>
              </a:lnTo>
              <a:lnTo>
                <a:pt x="701296"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3A6153-E126-4E64-AB8D-66E3CC61FBD1}">
      <dsp:nvSpPr>
        <dsp:cNvPr id="0" name=""/>
        <dsp:cNvSpPr/>
      </dsp:nvSpPr>
      <dsp:spPr>
        <a:xfrm>
          <a:off x="2213855" y="1791856"/>
          <a:ext cx="701296" cy="333753"/>
        </a:xfrm>
        <a:custGeom>
          <a:avLst/>
          <a:gdLst/>
          <a:ahLst/>
          <a:cxnLst/>
          <a:rect l="0" t="0" r="0" b="0"/>
          <a:pathLst>
            <a:path>
              <a:moveTo>
                <a:pt x="701296" y="0"/>
              </a:moveTo>
              <a:lnTo>
                <a:pt x="701296" y="227443"/>
              </a:lnTo>
              <a:lnTo>
                <a:pt x="0" y="227443"/>
              </a:lnTo>
              <a:lnTo>
                <a:pt x="0" y="333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46169-85BA-4625-ADB1-9DE700DA28A0}">
      <dsp:nvSpPr>
        <dsp:cNvPr id="0" name=""/>
        <dsp:cNvSpPr/>
      </dsp:nvSpPr>
      <dsp:spPr>
        <a:xfrm>
          <a:off x="2915152" y="729391"/>
          <a:ext cx="1402593" cy="333753"/>
        </a:xfrm>
        <a:custGeom>
          <a:avLst/>
          <a:gdLst/>
          <a:ahLst/>
          <a:cxnLst/>
          <a:rect l="0" t="0" r="0" b="0"/>
          <a:pathLst>
            <a:path>
              <a:moveTo>
                <a:pt x="1402593" y="0"/>
              </a:moveTo>
              <a:lnTo>
                <a:pt x="1402593" y="227443"/>
              </a:lnTo>
              <a:lnTo>
                <a:pt x="0" y="227443"/>
              </a:lnTo>
              <a:lnTo>
                <a:pt x="0" y="333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369830-53D4-4559-82BD-A57A8E953E24}">
      <dsp:nvSpPr>
        <dsp:cNvPr id="0" name=""/>
        <dsp:cNvSpPr/>
      </dsp:nvSpPr>
      <dsp:spPr>
        <a:xfrm>
          <a:off x="3743957" y="680"/>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E401C3-E2F8-4765-8DA2-42DB36D4B40F}">
      <dsp:nvSpPr>
        <dsp:cNvPr id="0" name=""/>
        <dsp:cNvSpPr/>
      </dsp:nvSpPr>
      <dsp:spPr>
        <a:xfrm>
          <a:off x="3871466" y="121813"/>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Graph</a:t>
          </a:r>
          <a:endParaRPr lang="en-US" sz="1300" kern="1200" dirty="0"/>
        </a:p>
      </dsp:txBody>
      <dsp:txXfrm>
        <a:off x="3892809" y="143156"/>
        <a:ext cx="1104890" cy="686025"/>
      </dsp:txXfrm>
    </dsp:sp>
    <dsp:sp modelId="{C6EE842D-9830-44E2-8084-D4C7213BECD4}">
      <dsp:nvSpPr>
        <dsp:cNvPr id="0" name=""/>
        <dsp:cNvSpPr/>
      </dsp:nvSpPr>
      <dsp:spPr>
        <a:xfrm>
          <a:off x="2341364" y="106314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9FEFEC-E53F-458D-97B5-13A81C6ACD51}">
      <dsp:nvSpPr>
        <dsp:cNvPr id="0" name=""/>
        <dsp:cNvSpPr/>
      </dsp:nvSpPr>
      <dsp:spPr>
        <a:xfrm>
          <a:off x="2468872" y="1184278"/>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Structure Information</a:t>
          </a:r>
          <a:endParaRPr lang="en-US" sz="1300" kern="1200" dirty="0"/>
        </a:p>
      </dsp:txBody>
      <dsp:txXfrm>
        <a:off x="2490215" y="1205621"/>
        <a:ext cx="1104890" cy="686025"/>
      </dsp:txXfrm>
    </dsp:sp>
    <dsp:sp modelId="{5CBDC0D2-AB89-4B4C-845A-5BE20B027F27}">
      <dsp:nvSpPr>
        <dsp:cNvPr id="0" name=""/>
        <dsp:cNvSpPr/>
      </dsp:nvSpPr>
      <dsp:spPr>
        <a:xfrm>
          <a:off x="1640067"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58337A2-8E17-4DD6-B71E-5D05DFA54A0F}">
      <dsp:nvSpPr>
        <dsp:cNvPr id="0" name=""/>
        <dsp:cNvSpPr/>
      </dsp:nvSpPr>
      <dsp:spPr>
        <a:xfrm>
          <a:off x="1767575"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degree</a:t>
          </a:r>
          <a:endParaRPr lang="en-US" sz="1300" kern="1200" dirty="0"/>
        </a:p>
      </dsp:txBody>
      <dsp:txXfrm>
        <a:off x="1788918" y="2268085"/>
        <a:ext cx="1104890" cy="686025"/>
      </dsp:txXfrm>
    </dsp:sp>
    <dsp:sp modelId="{78DD55DE-507D-47DD-9819-7483F1654A49}">
      <dsp:nvSpPr>
        <dsp:cNvPr id="0" name=""/>
        <dsp:cNvSpPr/>
      </dsp:nvSpPr>
      <dsp:spPr>
        <a:xfrm>
          <a:off x="3042660"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C8BD80-460A-4D27-8615-1AABD6C683B9}">
      <dsp:nvSpPr>
        <dsp:cNvPr id="0" name=""/>
        <dsp:cNvSpPr/>
      </dsp:nvSpPr>
      <dsp:spPr>
        <a:xfrm>
          <a:off x="3170169"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Sub-graph</a:t>
          </a:r>
          <a:endParaRPr lang="en-US" sz="1300" kern="1200" dirty="0"/>
        </a:p>
      </dsp:txBody>
      <dsp:txXfrm>
        <a:off x="3191512" y="2268085"/>
        <a:ext cx="1104890" cy="686025"/>
      </dsp:txXfrm>
    </dsp:sp>
    <dsp:sp modelId="{70F53104-AC6B-4528-93CF-8E5CED18007F}">
      <dsp:nvSpPr>
        <dsp:cNvPr id="0" name=""/>
        <dsp:cNvSpPr/>
      </dsp:nvSpPr>
      <dsp:spPr>
        <a:xfrm>
          <a:off x="3042660" y="3188074"/>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68A556B-E144-4DEB-8247-C844E0A70EEE}">
      <dsp:nvSpPr>
        <dsp:cNvPr id="0" name=""/>
        <dsp:cNvSpPr/>
      </dsp:nvSpPr>
      <dsp:spPr>
        <a:xfrm>
          <a:off x="3170169" y="3309207"/>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Node relationship</a:t>
          </a:r>
          <a:endParaRPr lang="en-US" sz="1300" kern="1200" dirty="0"/>
        </a:p>
      </dsp:txBody>
      <dsp:txXfrm>
        <a:off x="3191512" y="3330550"/>
        <a:ext cx="1104890" cy="686025"/>
      </dsp:txXfrm>
    </dsp:sp>
    <dsp:sp modelId="{0E2BA69E-341E-4AAE-9583-31085634BA79}">
      <dsp:nvSpPr>
        <dsp:cNvPr id="0" name=""/>
        <dsp:cNvSpPr/>
      </dsp:nvSpPr>
      <dsp:spPr>
        <a:xfrm>
          <a:off x="5146550" y="106314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BD29C43-86DD-4281-B929-1A3CC1C7AB48}">
      <dsp:nvSpPr>
        <dsp:cNvPr id="0" name=""/>
        <dsp:cNvSpPr/>
      </dsp:nvSpPr>
      <dsp:spPr>
        <a:xfrm>
          <a:off x="5274059" y="1184278"/>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Information</a:t>
          </a:r>
          <a:endParaRPr lang="en-US" sz="1300" kern="1200" dirty="0"/>
        </a:p>
      </dsp:txBody>
      <dsp:txXfrm>
        <a:off x="5295402" y="1205621"/>
        <a:ext cx="1104890" cy="686025"/>
      </dsp:txXfrm>
    </dsp:sp>
    <dsp:sp modelId="{B5F7F0EB-2BC0-4DE9-9E8C-8DC038A9655C}">
      <dsp:nvSpPr>
        <dsp:cNvPr id="0" name=""/>
        <dsp:cNvSpPr/>
      </dsp:nvSpPr>
      <dsp:spPr>
        <a:xfrm>
          <a:off x="4445254" y="2117265"/>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4ED6117-4398-49BF-A382-D4EC1D03A684}">
      <dsp:nvSpPr>
        <dsp:cNvPr id="0" name=""/>
        <dsp:cNvSpPr/>
      </dsp:nvSpPr>
      <dsp:spPr>
        <a:xfrm>
          <a:off x="4572762" y="2238399"/>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of  Nodes</a:t>
          </a:r>
          <a:endParaRPr lang="en-US" sz="1300" kern="1200" dirty="0"/>
        </a:p>
      </dsp:txBody>
      <dsp:txXfrm>
        <a:off x="4594105" y="2259742"/>
        <a:ext cx="1104890" cy="686025"/>
      </dsp:txXfrm>
    </dsp:sp>
    <dsp:sp modelId="{5281BE0B-5DFF-4B44-B4E9-FBF16E0A7F60}">
      <dsp:nvSpPr>
        <dsp:cNvPr id="0" name=""/>
        <dsp:cNvSpPr/>
      </dsp:nvSpPr>
      <dsp:spPr>
        <a:xfrm>
          <a:off x="5847847" y="2125609"/>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AE5624A-62B8-4D1D-B6BD-465A00C80106}">
      <dsp:nvSpPr>
        <dsp:cNvPr id="0" name=""/>
        <dsp:cNvSpPr/>
      </dsp:nvSpPr>
      <dsp:spPr>
        <a:xfrm>
          <a:off x="5975356" y="2246742"/>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Attributes of edge</a:t>
          </a:r>
          <a:endParaRPr lang="en-US" sz="1300" kern="1200" dirty="0"/>
        </a:p>
      </dsp:txBody>
      <dsp:txXfrm>
        <a:off x="5996699" y="2268085"/>
        <a:ext cx="1104890" cy="686025"/>
      </dsp:txXfrm>
    </dsp:sp>
    <dsp:sp modelId="{024EC1C8-E26C-4458-B3CD-EC43304C6A1D}">
      <dsp:nvSpPr>
        <dsp:cNvPr id="0" name=""/>
        <dsp:cNvSpPr/>
      </dsp:nvSpPr>
      <dsp:spPr>
        <a:xfrm>
          <a:off x="5847847" y="3188074"/>
          <a:ext cx="1147576" cy="7287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88F5A64-1891-489F-93CA-DE7C2E300EDD}">
      <dsp:nvSpPr>
        <dsp:cNvPr id="0" name=""/>
        <dsp:cNvSpPr/>
      </dsp:nvSpPr>
      <dsp:spPr>
        <a:xfrm>
          <a:off x="5975356" y="3309207"/>
          <a:ext cx="1147576" cy="7287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Weight</a:t>
          </a:r>
          <a:endParaRPr lang="en-US" sz="1300" kern="1200" dirty="0"/>
        </a:p>
      </dsp:txBody>
      <dsp:txXfrm>
        <a:off x="5996699" y="3330550"/>
        <a:ext cx="1104890" cy="6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75AB7-CA78-42AC-96EB-8019B9BBEDFC}">
      <dsp:nvSpPr>
        <dsp:cNvPr id="0" name=""/>
        <dsp:cNvSpPr/>
      </dsp:nvSpPr>
      <dsp:spPr>
        <a:xfrm>
          <a:off x="757808" y="0"/>
          <a:ext cx="2971800" cy="2971800"/>
        </a:xfrm>
        <a:prstGeom prst="ellipse">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K-</a:t>
          </a:r>
          <a:r>
            <a:rPr lang="en-US" sz="1000" kern="1200" dirty="0" err="1" smtClean="0"/>
            <a:t>automorphism</a:t>
          </a:r>
          <a:endParaRPr lang="en-US" sz="1000" kern="1200" dirty="0"/>
        </a:p>
      </dsp:txBody>
      <dsp:txXfrm>
        <a:off x="1724385" y="148589"/>
        <a:ext cx="1038644" cy="445770"/>
      </dsp:txXfrm>
    </dsp:sp>
    <dsp:sp modelId="{7AC1BA4C-0CA8-4B3A-B727-3EB1B17159BF}">
      <dsp:nvSpPr>
        <dsp:cNvPr id="0" name=""/>
        <dsp:cNvSpPr/>
      </dsp:nvSpPr>
      <dsp:spPr>
        <a:xfrm>
          <a:off x="1129282" y="742949"/>
          <a:ext cx="2228850" cy="2228850"/>
        </a:xfrm>
        <a:prstGeom prst="ellipse">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K-neighborhood</a:t>
          </a:r>
          <a:endParaRPr lang="en-US" sz="900" kern="1200" dirty="0"/>
        </a:p>
      </dsp:txBody>
      <dsp:txXfrm>
        <a:off x="1724385" y="882253"/>
        <a:ext cx="1038644" cy="417909"/>
      </dsp:txXfrm>
    </dsp:sp>
    <dsp:sp modelId="{A4F31690-1C62-4294-8508-7FCA04B4237A}">
      <dsp:nvSpPr>
        <dsp:cNvPr id="0" name=""/>
        <dsp:cNvSpPr/>
      </dsp:nvSpPr>
      <dsp:spPr>
        <a:xfrm>
          <a:off x="1500758" y="1485900"/>
          <a:ext cx="1485900" cy="1485900"/>
        </a:xfrm>
        <a:prstGeom prst="ellipse">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K-degree</a:t>
          </a:r>
          <a:endParaRPr lang="en-US" sz="900" kern="1200" dirty="0"/>
        </a:p>
      </dsp:txBody>
      <dsp:txXfrm>
        <a:off x="1718363" y="1857375"/>
        <a:ext cx="1050689" cy="7429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6F59D-D284-43F7-A04C-E2DD805BCE8B}">
      <dsp:nvSpPr>
        <dsp:cNvPr id="0" name=""/>
        <dsp:cNvSpPr/>
      </dsp:nvSpPr>
      <dsp:spPr>
        <a:xfrm>
          <a:off x="798576"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813306" y="14730"/>
        <a:ext cx="875796" cy="473460"/>
      </dsp:txXfrm>
    </dsp:sp>
    <dsp:sp modelId="{7C5FFCBB-D199-4D3F-B7A4-4818A2E9FB6F}">
      <dsp:nvSpPr>
        <dsp:cNvPr id="0" name=""/>
        <dsp:cNvSpPr/>
      </dsp:nvSpPr>
      <dsp:spPr>
        <a:xfrm>
          <a:off x="2106168"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2120898" y="14730"/>
        <a:ext cx="875796" cy="473460"/>
      </dsp:txXfrm>
    </dsp:sp>
    <dsp:sp modelId="{3602C979-9681-471B-8C90-B00F725E1236}">
      <dsp:nvSpPr>
        <dsp:cNvPr id="0" name=""/>
        <dsp:cNvSpPr/>
      </dsp:nvSpPr>
      <dsp:spPr>
        <a:xfrm>
          <a:off x="1716404" y="2137410"/>
          <a:ext cx="377190" cy="377190"/>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414B5-8D56-435A-BF4C-BC06B1F75C75}">
      <dsp:nvSpPr>
        <dsp:cNvPr id="0" name=""/>
        <dsp:cNvSpPr/>
      </dsp:nvSpPr>
      <dsp:spPr>
        <a:xfrm rot="21360000">
          <a:off x="773084" y="1975779"/>
          <a:ext cx="2263831" cy="158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A90CD5-280F-493B-B340-6928C266926A}">
      <dsp:nvSpPr>
        <dsp:cNvPr id="0" name=""/>
        <dsp:cNvSpPr/>
      </dsp:nvSpPr>
      <dsp:spPr>
        <a:xfrm rot="21360000">
          <a:off x="774434" y="1579984"/>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miner</a:t>
          </a:r>
          <a:endParaRPr lang="en-US" sz="1700" kern="1200" dirty="0"/>
        </a:p>
      </dsp:txBody>
      <dsp:txXfrm>
        <a:off x="794977" y="1600527"/>
        <a:ext cx="862161" cy="379734"/>
      </dsp:txXfrm>
    </dsp:sp>
    <dsp:sp modelId="{E4DC25E0-69CC-4BE8-B4B0-6D296E95C8E9}">
      <dsp:nvSpPr>
        <dsp:cNvPr id="0" name=""/>
        <dsp:cNvSpPr/>
      </dsp:nvSpPr>
      <dsp:spPr>
        <a:xfrm rot="21360000">
          <a:off x="741744" y="1127356"/>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Miner</a:t>
          </a:r>
          <a:endParaRPr lang="en-US" sz="1700" kern="1200" dirty="0"/>
        </a:p>
      </dsp:txBody>
      <dsp:txXfrm>
        <a:off x="762287" y="1147899"/>
        <a:ext cx="862161" cy="379734"/>
      </dsp:txXfrm>
    </dsp:sp>
    <dsp:sp modelId="{C1FA9FBF-B4C1-4AD0-ABB5-9AC0B896001D}">
      <dsp:nvSpPr>
        <dsp:cNvPr id="0" name=""/>
        <dsp:cNvSpPr/>
      </dsp:nvSpPr>
      <dsp:spPr>
        <a:xfrm rot="21360000">
          <a:off x="709054" y="684787"/>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miner</a:t>
          </a:r>
          <a:endParaRPr lang="en-US" sz="1700" kern="1200" dirty="0"/>
        </a:p>
      </dsp:txBody>
      <dsp:txXfrm>
        <a:off x="729597" y="705330"/>
        <a:ext cx="862161" cy="379734"/>
      </dsp:txXfrm>
    </dsp:sp>
    <dsp:sp modelId="{A504CB9D-8941-4EDF-8378-68B82435ED76}">
      <dsp:nvSpPr>
        <dsp:cNvPr id="0" name=""/>
        <dsp:cNvSpPr/>
      </dsp:nvSpPr>
      <dsp:spPr>
        <a:xfrm rot="21360000">
          <a:off x="2069453" y="1489459"/>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a:t>
          </a:r>
          <a:endParaRPr lang="en-US" sz="1700" kern="1200" dirty="0"/>
        </a:p>
      </dsp:txBody>
      <dsp:txXfrm>
        <a:off x="2089996" y="1510002"/>
        <a:ext cx="862161" cy="3797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6F59D-D284-43F7-A04C-E2DD805BCE8B}">
      <dsp:nvSpPr>
        <dsp:cNvPr id="0" name=""/>
        <dsp:cNvSpPr/>
      </dsp:nvSpPr>
      <dsp:spPr>
        <a:xfrm>
          <a:off x="798576"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813306" y="14730"/>
        <a:ext cx="875796" cy="473460"/>
      </dsp:txXfrm>
    </dsp:sp>
    <dsp:sp modelId="{7C5FFCBB-D199-4D3F-B7A4-4818A2E9FB6F}">
      <dsp:nvSpPr>
        <dsp:cNvPr id="0" name=""/>
        <dsp:cNvSpPr/>
      </dsp:nvSpPr>
      <dsp:spPr>
        <a:xfrm>
          <a:off x="2106168"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2120898" y="14730"/>
        <a:ext cx="875796" cy="473460"/>
      </dsp:txXfrm>
    </dsp:sp>
    <dsp:sp modelId="{3602C979-9681-471B-8C90-B00F725E1236}">
      <dsp:nvSpPr>
        <dsp:cNvPr id="0" name=""/>
        <dsp:cNvSpPr/>
      </dsp:nvSpPr>
      <dsp:spPr>
        <a:xfrm>
          <a:off x="1716404" y="2137410"/>
          <a:ext cx="377190" cy="377190"/>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684103-9DF7-4C86-959C-E60FD460EEB9}">
      <dsp:nvSpPr>
        <dsp:cNvPr id="0" name=""/>
        <dsp:cNvSpPr/>
      </dsp:nvSpPr>
      <dsp:spPr>
        <a:xfrm rot="240000">
          <a:off x="773084" y="1975779"/>
          <a:ext cx="2263831" cy="1583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1E32D7-CCAF-4050-ACE5-25B6A6CB6A55}">
      <dsp:nvSpPr>
        <dsp:cNvPr id="0" name=""/>
        <dsp:cNvSpPr/>
      </dsp:nvSpPr>
      <dsp:spPr>
        <a:xfrm rot="240000">
          <a:off x="2132318" y="1579984"/>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a:t>
          </a:r>
          <a:endParaRPr lang="en-US" sz="1700" kern="1200" dirty="0"/>
        </a:p>
      </dsp:txBody>
      <dsp:txXfrm>
        <a:off x="2152861" y="1600527"/>
        <a:ext cx="862161" cy="379734"/>
      </dsp:txXfrm>
    </dsp:sp>
    <dsp:sp modelId="{CA48054B-FB69-4902-B3D4-58C3CFE40C0F}">
      <dsp:nvSpPr>
        <dsp:cNvPr id="0" name=""/>
        <dsp:cNvSpPr/>
      </dsp:nvSpPr>
      <dsp:spPr>
        <a:xfrm rot="240000">
          <a:off x="2165008" y="1127356"/>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a:t>
          </a:r>
          <a:endParaRPr lang="en-US" sz="1700" kern="1200" dirty="0"/>
        </a:p>
      </dsp:txBody>
      <dsp:txXfrm>
        <a:off x="2185551" y="1147899"/>
        <a:ext cx="862161" cy="379734"/>
      </dsp:txXfrm>
    </dsp:sp>
    <dsp:sp modelId="{CA08809C-47E5-4773-A8BE-1EE31AADA557}">
      <dsp:nvSpPr>
        <dsp:cNvPr id="0" name=""/>
        <dsp:cNvSpPr/>
      </dsp:nvSpPr>
      <dsp:spPr>
        <a:xfrm rot="240000">
          <a:off x="2197697" y="684787"/>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a:t>
          </a:r>
          <a:endParaRPr lang="en-US" sz="1700" kern="1200" dirty="0"/>
        </a:p>
      </dsp:txBody>
      <dsp:txXfrm>
        <a:off x="2218240" y="705330"/>
        <a:ext cx="862161" cy="379734"/>
      </dsp:txXfrm>
    </dsp:sp>
    <dsp:sp modelId="{1D70CD95-FECA-44F0-9A6A-635484CBDFA6}">
      <dsp:nvSpPr>
        <dsp:cNvPr id="0" name=""/>
        <dsp:cNvSpPr/>
      </dsp:nvSpPr>
      <dsp:spPr>
        <a:xfrm rot="240000">
          <a:off x="837299" y="1489459"/>
          <a:ext cx="903247" cy="420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miner</a:t>
          </a:r>
          <a:endParaRPr lang="en-US" sz="1700" kern="1200" dirty="0"/>
        </a:p>
      </dsp:txBody>
      <dsp:txXfrm>
        <a:off x="857842" y="1510002"/>
        <a:ext cx="862161" cy="3797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6F59D-D284-43F7-A04C-E2DD805BCE8B}">
      <dsp:nvSpPr>
        <dsp:cNvPr id="0" name=""/>
        <dsp:cNvSpPr/>
      </dsp:nvSpPr>
      <dsp:spPr>
        <a:xfrm>
          <a:off x="798576"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813306" y="14730"/>
        <a:ext cx="875796" cy="473460"/>
      </dsp:txXfrm>
    </dsp:sp>
    <dsp:sp modelId="{7C5FFCBB-D199-4D3F-B7A4-4818A2E9FB6F}">
      <dsp:nvSpPr>
        <dsp:cNvPr id="0" name=""/>
        <dsp:cNvSpPr/>
      </dsp:nvSpPr>
      <dsp:spPr>
        <a:xfrm>
          <a:off x="2106168" y="0"/>
          <a:ext cx="905256" cy="50292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ym typeface="Wingdings" pitchFamily="2" charset="2"/>
            </a:rPr>
            <a:t></a:t>
          </a:r>
          <a:endParaRPr lang="en-US" sz="2100" kern="1200" dirty="0"/>
        </a:p>
      </dsp:txBody>
      <dsp:txXfrm>
        <a:off x="2120898" y="14730"/>
        <a:ext cx="875796" cy="473460"/>
      </dsp:txXfrm>
    </dsp:sp>
    <dsp:sp modelId="{3602C979-9681-471B-8C90-B00F725E1236}">
      <dsp:nvSpPr>
        <dsp:cNvPr id="0" name=""/>
        <dsp:cNvSpPr/>
      </dsp:nvSpPr>
      <dsp:spPr>
        <a:xfrm>
          <a:off x="1716404" y="2137410"/>
          <a:ext cx="377190" cy="377190"/>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3DB71-450D-420E-9787-8621961C26D7}">
      <dsp:nvSpPr>
        <dsp:cNvPr id="0" name=""/>
        <dsp:cNvSpPr/>
      </dsp:nvSpPr>
      <dsp:spPr>
        <a:xfrm>
          <a:off x="773430" y="1979493"/>
          <a:ext cx="2263140" cy="1528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68BB89-214A-47BC-9E44-9240D9C7DCA3}">
      <dsp:nvSpPr>
        <dsp:cNvPr id="0" name=""/>
        <dsp:cNvSpPr/>
      </dsp:nvSpPr>
      <dsp:spPr>
        <a:xfrm>
          <a:off x="2106168" y="1317650"/>
          <a:ext cx="905256" cy="643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user</a:t>
          </a:r>
          <a:endParaRPr lang="en-US" sz="1800" kern="1200" dirty="0"/>
        </a:p>
      </dsp:txBody>
      <dsp:txXfrm>
        <a:off x="2137593" y="1349075"/>
        <a:ext cx="842406" cy="580887"/>
      </dsp:txXfrm>
    </dsp:sp>
    <dsp:sp modelId="{C3228450-EAAD-4240-80C2-3DD048B51B4E}">
      <dsp:nvSpPr>
        <dsp:cNvPr id="0" name=""/>
        <dsp:cNvSpPr/>
      </dsp:nvSpPr>
      <dsp:spPr>
        <a:xfrm>
          <a:off x="2106168" y="643737"/>
          <a:ext cx="905256" cy="643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user</a:t>
          </a:r>
          <a:endParaRPr lang="en-US" sz="1800" kern="1200" dirty="0"/>
        </a:p>
      </dsp:txBody>
      <dsp:txXfrm>
        <a:off x="2137593" y="675162"/>
        <a:ext cx="842406" cy="580887"/>
      </dsp:txXfrm>
    </dsp:sp>
    <dsp:sp modelId="{A8DF6590-091D-4245-B2CA-E09768354032}">
      <dsp:nvSpPr>
        <dsp:cNvPr id="0" name=""/>
        <dsp:cNvSpPr/>
      </dsp:nvSpPr>
      <dsp:spPr>
        <a:xfrm>
          <a:off x="798576" y="1317650"/>
          <a:ext cx="905256" cy="643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miner</a:t>
          </a:r>
          <a:endParaRPr lang="en-US" sz="1800" kern="1200" dirty="0"/>
        </a:p>
      </dsp:txBody>
      <dsp:txXfrm>
        <a:off x="830001" y="1349075"/>
        <a:ext cx="842406" cy="580887"/>
      </dsp:txXfrm>
    </dsp:sp>
    <dsp:sp modelId="{DBC36474-9AAD-4821-B4E7-FB552A122496}">
      <dsp:nvSpPr>
        <dsp:cNvPr id="0" name=""/>
        <dsp:cNvSpPr/>
      </dsp:nvSpPr>
      <dsp:spPr>
        <a:xfrm>
          <a:off x="798576" y="643737"/>
          <a:ext cx="905256" cy="643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miner</a:t>
          </a:r>
          <a:endParaRPr lang="en-US" sz="1800" kern="1200" dirty="0"/>
        </a:p>
      </dsp:txBody>
      <dsp:txXfrm>
        <a:off x="830001" y="675162"/>
        <a:ext cx="842406" cy="5808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F4E98-787B-4206-A404-CF35352A6C30}">
      <dsp:nvSpPr>
        <dsp:cNvPr id="0" name=""/>
        <dsp:cNvSpPr/>
      </dsp:nvSpPr>
      <dsp:spPr>
        <a:xfrm>
          <a:off x="1097280" y="0"/>
          <a:ext cx="548639" cy="711199"/>
        </a:xfrm>
        <a:prstGeom prst="trapezoid">
          <a:avLst>
            <a:gd name="adj" fmla="val 5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1</a:t>
          </a:r>
          <a:endParaRPr lang="zh-CN" altLang="en-US" sz="1600" kern="1200" dirty="0"/>
        </a:p>
      </dsp:txBody>
      <dsp:txXfrm>
        <a:off x="1097280" y="0"/>
        <a:ext cx="548639" cy="711199"/>
      </dsp:txXfrm>
    </dsp:sp>
    <dsp:sp modelId="{EF870063-7454-48E7-B4E0-60DA5EED927B}">
      <dsp:nvSpPr>
        <dsp:cNvPr id="0" name=""/>
        <dsp:cNvSpPr/>
      </dsp:nvSpPr>
      <dsp:spPr>
        <a:xfrm>
          <a:off x="822960" y="711199"/>
          <a:ext cx="1097279" cy="711199"/>
        </a:xfrm>
        <a:prstGeom prst="trapezoid">
          <a:avLst>
            <a:gd name="adj" fmla="val 38571"/>
          </a:avLst>
        </a:prstGeom>
        <a:solidFill>
          <a:schemeClr val="accent1">
            <a:shade val="80000"/>
            <a:hueOff val="12140"/>
            <a:satOff val="760"/>
            <a:lumOff val="43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2</a:t>
          </a:r>
          <a:r>
            <a:rPr lang="en-US" altLang="zh-CN" sz="1600" kern="1200" baseline="-25000" smtClean="0"/>
            <a:t>1</a:t>
          </a:r>
          <a:r>
            <a:rPr lang="en-US" altLang="zh-CN" sz="1600" kern="1200" smtClean="0"/>
            <a:t>, 2</a:t>
          </a:r>
          <a:r>
            <a:rPr lang="en-US" altLang="zh-CN" sz="1600" kern="1200" baseline="-25000" smtClean="0"/>
            <a:t>2</a:t>
          </a:r>
          <a:endParaRPr lang="zh-CN" altLang="en-US" sz="1600" kern="1200" baseline="-25000" dirty="0"/>
        </a:p>
      </dsp:txBody>
      <dsp:txXfrm>
        <a:off x="1014984" y="711199"/>
        <a:ext cx="713232" cy="711199"/>
      </dsp:txXfrm>
    </dsp:sp>
    <dsp:sp modelId="{5E3DD9DB-F0ED-4EA4-BBA3-325A06DFF2CF}">
      <dsp:nvSpPr>
        <dsp:cNvPr id="0" name=""/>
        <dsp:cNvSpPr/>
      </dsp:nvSpPr>
      <dsp:spPr>
        <a:xfrm>
          <a:off x="548640" y="1422399"/>
          <a:ext cx="1645920" cy="711199"/>
        </a:xfrm>
        <a:prstGeom prst="trapezoid">
          <a:avLst>
            <a:gd name="adj" fmla="val 38571"/>
          </a:avLst>
        </a:prstGeom>
        <a:solidFill>
          <a:schemeClr val="accent1">
            <a:shade val="80000"/>
            <a:hueOff val="24281"/>
            <a:satOff val="1520"/>
            <a:lumOff val="8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3</a:t>
          </a:r>
          <a:endParaRPr lang="zh-CN" altLang="en-US" sz="1600" kern="1200" dirty="0"/>
        </a:p>
      </dsp:txBody>
      <dsp:txXfrm>
        <a:off x="836676" y="1422399"/>
        <a:ext cx="1069848" cy="711199"/>
      </dsp:txXfrm>
    </dsp:sp>
    <dsp:sp modelId="{48127C07-0AD7-45C5-81EE-0AF5D0A39829}">
      <dsp:nvSpPr>
        <dsp:cNvPr id="0" name=""/>
        <dsp:cNvSpPr/>
      </dsp:nvSpPr>
      <dsp:spPr>
        <a:xfrm>
          <a:off x="274320" y="2133599"/>
          <a:ext cx="2194559" cy="711199"/>
        </a:xfrm>
        <a:prstGeom prst="trapezoid">
          <a:avLst>
            <a:gd name="adj" fmla="val 38571"/>
          </a:avLst>
        </a:prstGeom>
        <a:solidFill>
          <a:schemeClr val="accent1">
            <a:shade val="80000"/>
            <a:hueOff val="36421"/>
            <a:satOff val="2280"/>
            <a:lumOff val="130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smtClean="0"/>
            <a:t>…</a:t>
          </a:r>
          <a:endParaRPr lang="zh-CN" altLang="en-US" sz="1600" kern="1200" dirty="0"/>
        </a:p>
      </dsp:txBody>
      <dsp:txXfrm>
        <a:off x="658368" y="2133599"/>
        <a:ext cx="1426464" cy="711199"/>
      </dsp:txXfrm>
    </dsp:sp>
    <dsp:sp modelId="{4DFFDEEC-0125-4486-9F10-55A05B1EE772}">
      <dsp:nvSpPr>
        <dsp:cNvPr id="0" name=""/>
        <dsp:cNvSpPr/>
      </dsp:nvSpPr>
      <dsp:spPr>
        <a:xfrm>
          <a:off x="0" y="2844799"/>
          <a:ext cx="2743200" cy="711199"/>
        </a:xfrm>
        <a:prstGeom prst="trapezoid">
          <a:avLst>
            <a:gd name="adj" fmla="val 38571"/>
          </a:avLst>
        </a:prstGeom>
        <a:solidFill>
          <a:schemeClr val="accent1">
            <a:shade val="80000"/>
            <a:hueOff val="48561"/>
            <a:satOff val="3040"/>
            <a:lumOff val="174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altLang="zh-CN" sz="1600" kern="1200" dirty="0" smtClean="0"/>
            <a:t>m</a:t>
          </a:r>
          <a:endParaRPr lang="zh-CN" altLang="en-US" sz="1600" kern="1200" dirty="0"/>
        </a:p>
      </dsp:txBody>
      <dsp:txXfrm>
        <a:off x="480059" y="2844799"/>
        <a:ext cx="1783080" cy="7111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7.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8.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9.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4" Type="http://schemas.openxmlformats.org/officeDocument/2006/relationships/image" Target="../media/image4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47.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spcBef>
                <a:spcPct val="0"/>
              </a:spcBef>
              <a:defRPr sz="13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defRPr sz="1300">
                <a:latin typeface="Arial" charset="0"/>
                <a:ea typeface="宋体" pitchFamily="2" charset="-122"/>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spcBef>
                <a:spcPct val="0"/>
              </a:spcBef>
              <a:defRPr sz="13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defRPr sz="1300">
                <a:latin typeface="Arial" charset="0"/>
                <a:ea typeface="宋体" pitchFamily="2" charset="-122"/>
              </a:defRPr>
            </a:lvl1pPr>
          </a:lstStyle>
          <a:p>
            <a:pPr>
              <a:defRPr/>
            </a:pPr>
            <a:fld id="{24B613D2-7A9B-4379-ACBD-0AEE6954282A}" type="slidenum">
              <a:rPr lang="en-US" altLang="zh-CN"/>
              <a:pPr>
                <a:defRPr/>
              </a:pPr>
              <a:t>‹#›</a:t>
            </a:fld>
            <a:endParaRPr lang="en-US" altLang="zh-CN"/>
          </a:p>
        </p:txBody>
      </p:sp>
    </p:spTree>
    <p:extLst>
      <p:ext uri="{BB962C8B-B14F-4D97-AF65-F5344CB8AC3E}">
        <p14:creationId xmlns:p14="http://schemas.microsoft.com/office/powerpoint/2010/main" val="3638933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a:t>
            </a:fld>
            <a:endParaRPr lang="zh-CN" altLang="en-US"/>
          </a:p>
        </p:txBody>
      </p:sp>
    </p:spTree>
    <p:extLst>
      <p:ext uri="{BB962C8B-B14F-4D97-AF65-F5344CB8AC3E}">
        <p14:creationId xmlns:p14="http://schemas.microsoft.com/office/powerpoint/2010/main" val="324639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dirty="0" smtClean="0"/>
              <a:t>[1]</a:t>
            </a:r>
            <a:r>
              <a:rPr lang="en-US" baseline="0" dirty="0" smtClean="0"/>
              <a:t> Besides the challenges from the complexity of graph data, a new type of attack that is different with traditional tabular data protection appears.</a:t>
            </a:r>
          </a:p>
          <a:p>
            <a:r>
              <a:rPr lang="en-US" baseline="0" dirty="0" smtClean="0"/>
              <a:t>[2]  If the attacker only analyzes the </a:t>
            </a:r>
            <a:r>
              <a:rPr lang="en-US" baseline="0" dirty="0" err="1" smtClean="0"/>
              <a:t>anonymized</a:t>
            </a:r>
            <a:r>
              <a:rPr lang="en-US" baseline="0" dirty="0" smtClean="0"/>
              <a:t> data using the background knowledge he knows, we call this attack as a passive attacker. </a:t>
            </a:r>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12</a:t>
            </a:fld>
            <a:endParaRPr lang="zh-CN" altLang="en-US"/>
          </a:p>
        </p:txBody>
      </p:sp>
    </p:spTree>
    <p:extLst>
      <p:ext uri="{BB962C8B-B14F-4D97-AF65-F5344CB8AC3E}">
        <p14:creationId xmlns:p14="http://schemas.microsoft.com/office/powerpoint/2010/main" val="19348046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However, leave them blank</a:t>
            </a:r>
            <a:r>
              <a:rPr lang="en-US" altLang="zh-CN" baseline="0" dirty="0" smtClean="0"/>
              <a:t> cannot guarantee the protection of these attributes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103</a:t>
            </a:fld>
            <a:endParaRPr lang="en-US" altLang="zh-CN"/>
          </a:p>
        </p:txBody>
      </p:sp>
    </p:spTree>
    <p:extLst>
      <p:ext uri="{BB962C8B-B14F-4D97-AF65-F5344CB8AC3E}">
        <p14:creationId xmlns:p14="http://schemas.microsoft.com/office/powerpoint/2010/main" val="301020626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As we learned in the previous classes.</a:t>
            </a:r>
            <a:r>
              <a:rPr lang="en-US" altLang="zh-CN" baseline="0" dirty="0" smtClean="0"/>
              <a:t> There are many method to infer the blank attributes.</a:t>
            </a:r>
          </a:p>
          <a:p>
            <a:endParaRPr lang="en-US" altLang="zh-CN" baseline="0" dirty="0" smtClean="0"/>
          </a:p>
          <a:p>
            <a:r>
              <a:rPr lang="en-US" altLang="zh-CN" dirty="0" smtClean="0"/>
              <a:t>Privacy information can be inferred from</a:t>
            </a:r>
          </a:p>
          <a:p>
            <a:pPr lvl="1"/>
            <a:r>
              <a:rPr lang="en-US" altLang="zh-CN" dirty="0" smtClean="0"/>
              <a:t>Your public profile, friendships, group memberships, etc.</a:t>
            </a:r>
          </a:p>
          <a:p>
            <a:r>
              <a:rPr lang="en-US" altLang="zh-CN" dirty="0" smtClean="0"/>
              <a:t>Private information can be inferred using</a:t>
            </a:r>
          </a:p>
          <a:p>
            <a:pPr lvl="1"/>
            <a:r>
              <a:rPr lang="en-US" altLang="zh-CN" dirty="0" smtClean="0"/>
              <a:t>Majority voting</a:t>
            </a:r>
            <a:r>
              <a:rPr lang="en-US" altLang="zh-CN" baseline="30000" dirty="0" smtClean="0"/>
              <a:t>[1][2]</a:t>
            </a:r>
          </a:p>
          <a:p>
            <a:pPr lvl="1"/>
            <a:r>
              <a:rPr lang="en-US" altLang="zh-CN" dirty="0" smtClean="0"/>
              <a:t>Community detection</a:t>
            </a:r>
            <a:r>
              <a:rPr lang="en-US" altLang="zh-CN" baseline="30000" dirty="0" smtClean="0"/>
              <a:t>[3]</a:t>
            </a:r>
          </a:p>
          <a:p>
            <a:pPr lvl="1"/>
            <a:r>
              <a:rPr lang="en-US" altLang="zh-CN" dirty="0" smtClean="0"/>
              <a:t>Classification</a:t>
            </a:r>
            <a:r>
              <a:rPr lang="en-US" altLang="zh-CN" baseline="30000" dirty="0" smtClean="0"/>
              <a:t>[1][4]</a:t>
            </a:r>
            <a:endParaRPr lang="zh-CN" altLang="en-US" baseline="300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104</a:t>
            </a:fld>
            <a:endParaRPr lang="en-US" altLang="zh-CN"/>
          </a:p>
        </p:txBody>
      </p:sp>
    </p:spTree>
    <p:extLst>
      <p:ext uri="{BB962C8B-B14F-4D97-AF65-F5344CB8AC3E}">
        <p14:creationId xmlns:p14="http://schemas.microsoft.com/office/powerpoint/2010/main" val="351395495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There are many</a:t>
            </a:r>
            <a:r>
              <a:rPr lang="en-US" altLang="zh-CN" baseline="0" dirty="0" smtClean="0"/>
              <a:t> inference algorithms.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105</a:t>
            </a:fld>
            <a:endParaRPr lang="en-US" altLang="zh-CN"/>
          </a:p>
        </p:txBody>
      </p:sp>
    </p:spTree>
    <p:extLst>
      <p:ext uri="{BB962C8B-B14F-4D97-AF65-F5344CB8AC3E}">
        <p14:creationId xmlns:p14="http://schemas.microsoft.com/office/powerpoint/2010/main" val="81502346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last category of work is how</a:t>
            </a:r>
            <a:r>
              <a:rPr lang="en-US" altLang="zh-CN" baseline="0" dirty="0" smtClean="0"/>
              <a:t> to design proper tools to visualize the users’ privacy policies.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106</a:t>
            </a:fld>
            <a:endParaRPr lang="en-US" altLang="zh-CN"/>
          </a:p>
        </p:txBody>
      </p:sp>
    </p:spTree>
    <p:extLst>
      <p:ext uri="{BB962C8B-B14F-4D97-AF65-F5344CB8AC3E}">
        <p14:creationId xmlns:p14="http://schemas.microsoft.com/office/powerpoint/2010/main" val="90099393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Here are some examples of the visualization tools. The </a:t>
            </a:r>
            <a:r>
              <a:rPr lang="en-US" altLang="zh-CN" sz="1200" dirty="0" smtClean="0"/>
              <a:t>visualizations significantly impact users’ understanding of their privacy settings</a:t>
            </a:r>
            <a:r>
              <a:rPr lang="en-US" altLang="zh-CN" sz="1200" baseline="30000" dirty="0" smtClean="0"/>
              <a:t>[5][6] </a:t>
            </a:r>
            <a:r>
              <a:rPr lang="en-US" altLang="zh-CN" sz="1200" baseline="0" dirty="0" smtClean="0"/>
              <a:t>. </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107</a:t>
            </a:fld>
            <a:endParaRPr lang="en-US" altLang="zh-CN"/>
          </a:p>
        </p:txBody>
      </p:sp>
    </p:spTree>
    <p:extLst>
      <p:ext uri="{BB962C8B-B14F-4D97-AF65-F5344CB8AC3E}">
        <p14:creationId xmlns:p14="http://schemas.microsoft.com/office/powerpoint/2010/main" val="32003027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aseline="0" dirty="0" smtClean="0"/>
              <a:t>Actually, you can </a:t>
            </a:r>
            <a:r>
              <a:rPr lang="en-US" altLang="zh-CN" sz="1200" baseline="0" dirty="0" err="1" smtClean="0"/>
              <a:t>facebook’s</a:t>
            </a:r>
            <a:r>
              <a:rPr lang="en-US" altLang="zh-CN" sz="1200" baseline="0" dirty="0" smtClean="0"/>
              <a:t> privacy setting panel. This is a simple example to display users’ privacy rules.</a:t>
            </a:r>
            <a:endParaRPr lang="zh-CN" altLang="en-US" sz="1200" baseline="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108</a:t>
            </a:fld>
            <a:endParaRPr lang="en-US" altLang="zh-CN"/>
          </a:p>
        </p:txBody>
      </p:sp>
    </p:spTree>
    <p:extLst>
      <p:ext uri="{BB962C8B-B14F-4D97-AF65-F5344CB8AC3E}">
        <p14:creationId xmlns:p14="http://schemas.microsoft.com/office/powerpoint/2010/main" val="17012480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other important category of works is to design good privacy wizard</a:t>
            </a:r>
            <a:r>
              <a:rPr lang="en-US" altLang="zh-CN" baseline="0" dirty="0" smtClean="0"/>
              <a:t> to help users to manage users’ privacy</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109</a:t>
            </a:fld>
            <a:endParaRPr lang="en-US" altLang="zh-CN"/>
          </a:p>
        </p:txBody>
      </p:sp>
    </p:spTree>
    <p:extLst>
      <p:ext uri="{BB962C8B-B14F-4D97-AF65-F5344CB8AC3E}">
        <p14:creationId xmlns:p14="http://schemas.microsoft.com/office/powerpoint/2010/main" val="240137743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privacy manage of individuals includes three categories:</a:t>
            </a:r>
          </a:p>
          <a:p>
            <a:r>
              <a:rPr lang="en-US" altLang="zh-CN" dirty="0" smtClean="0"/>
              <a:t>Management</a:t>
            </a:r>
            <a:r>
              <a:rPr lang="en-US" altLang="zh-CN" baseline="0" dirty="0" smtClean="0"/>
              <a:t> in social navigation</a:t>
            </a:r>
          </a:p>
          <a:p>
            <a:endParaRPr lang="en-US" altLang="zh-CN" baseline="0" dirty="0" smtClean="0"/>
          </a:p>
          <a:p>
            <a:r>
              <a:rPr lang="en-US" altLang="zh-CN" baseline="0" dirty="0" smtClean="0"/>
              <a:t>Preventing inference attacks</a:t>
            </a:r>
          </a:p>
          <a:p>
            <a:endParaRPr lang="en-US" altLang="zh-CN" baseline="0" dirty="0" smtClean="0"/>
          </a:p>
          <a:p>
            <a:r>
              <a:rPr lang="en-US" altLang="zh-CN" baseline="0" dirty="0" smtClean="0"/>
              <a:t>And</a:t>
            </a:r>
          </a:p>
          <a:p>
            <a:endParaRPr lang="en-US" altLang="zh-CN" baseline="0" dirty="0" smtClean="0"/>
          </a:p>
          <a:p>
            <a:r>
              <a:rPr lang="en-US" altLang="zh-CN" baseline="0" dirty="0" smtClean="0"/>
              <a:t>Learning Privacy preferences with limited user inputs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110</a:t>
            </a:fld>
            <a:endParaRPr lang="en-US" altLang="zh-CN"/>
          </a:p>
        </p:txBody>
      </p:sp>
    </p:spTree>
    <p:extLst>
      <p:ext uri="{BB962C8B-B14F-4D97-AF65-F5344CB8AC3E}">
        <p14:creationId xmlns:p14="http://schemas.microsoft.com/office/powerpoint/2010/main" val="19962963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Social navigation helps users make better privacy decisions using community knowledge and expertise.</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111</a:t>
            </a:fld>
            <a:endParaRPr lang="en-US" altLang="zh-CN"/>
          </a:p>
        </p:txBody>
      </p:sp>
    </p:spTree>
    <p:extLst>
      <p:ext uri="{BB962C8B-B14F-4D97-AF65-F5344CB8AC3E}">
        <p14:creationId xmlns:p14="http://schemas.microsoft.com/office/powerpoint/2010/main" val="409405870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To prevent inference attacks. We can remove or hide risky links, profiles or groups that contributed most to the inference attacks.</a:t>
            </a:r>
          </a:p>
          <a:p>
            <a:endParaRPr lang="en-US" altLang="zh-CN" dirty="0" smtClean="0"/>
          </a:p>
          <a:p>
            <a:r>
              <a:rPr lang="en-US" altLang="zh-CN" dirty="0" smtClean="0"/>
              <a:t>For</a:t>
            </a:r>
            <a:r>
              <a:rPr lang="en-US" altLang="zh-CN" baseline="0" dirty="0" smtClean="0"/>
              <a:t> example, the probability to guess a user’s political views can be greatly decreased by removing some public information.</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112</a:t>
            </a:fld>
            <a:endParaRPr lang="en-US" altLang="zh-CN"/>
          </a:p>
        </p:txBody>
      </p:sp>
    </p:spTree>
    <p:extLst>
      <p:ext uri="{BB962C8B-B14F-4D97-AF65-F5344CB8AC3E}">
        <p14:creationId xmlns:p14="http://schemas.microsoft.com/office/powerpoint/2010/main" val="1756905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dirty="0" smtClean="0"/>
              <a:t>[1]</a:t>
            </a:r>
            <a:r>
              <a:rPr lang="en-US" baseline="0" dirty="0" smtClean="0"/>
              <a:t> However, an attacker can actively add some special connections into the social network when web agents are collecting data.</a:t>
            </a:r>
          </a:p>
          <a:p>
            <a:r>
              <a:rPr lang="en-US" baseline="0" dirty="0" smtClean="0"/>
              <a:t>[2] Then, using the special connections he created, he can quickly re-identify the </a:t>
            </a:r>
            <a:r>
              <a:rPr lang="en-US" baseline="0" dirty="0" err="1" smtClean="0"/>
              <a:t>subgraphs</a:t>
            </a:r>
            <a:r>
              <a:rPr lang="en-US" baseline="0" dirty="0" smtClean="0"/>
              <a:t> he embedded in the </a:t>
            </a:r>
            <a:r>
              <a:rPr lang="en-US" baseline="0" dirty="0" err="1" smtClean="0"/>
              <a:t>anonymized</a:t>
            </a:r>
            <a:r>
              <a:rPr lang="en-US" baseline="0" dirty="0" smtClean="0"/>
              <a:t> data.  Then He can attack other nodes from the embedded parts. </a:t>
            </a:r>
          </a:p>
          <a:p>
            <a:r>
              <a:rPr lang="en-US" baseline="0" dirty="0" smtClean="0"/>
              <a:t>[3] Since this user actively changed the published graph, we call the attack he makes as active attack</a:t>
            </a:r>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13</a:t>
            </a:fld>
            <a:endParaRPr lang="zh-CN" altLang="en-US"/>
          </a:p>
        </p:txBody>
      </p:sp>
    </p:spTree>
    <p:extLst>
      <p:ext uri="{BB962C8B-B14F-4D97-AF65-F5344CB8AC3E}">
        <p14:creationId xmlns:p14="http://schemas.microsoft.com/office/powerpoint/2010/main" val="19028804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An</a:t>
            </a:r>
            <a:r>
              <a:rPr lang="en-US" altLang="zh-CN" baseline="0" dirty="0" smtClean="0"/>
              <a:t> important problem is to design convenient tools to support users’ privacy setting. It is better to be easy understanding, easy manipulating and </a:t>
            </a:r>
            <a:r>
              <a:rPr lang="en-US" altLang="zh-CN" baseline="0" dirty="0" err="1" smtClean="0"/>
              <a:t>intellegent</a:t>
            </a:r>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113</a:t>
            </a:fld>
            <a:endParaRPr lang="en-US" altLang="zh-CN"/>
          </a:p>
        </p:txBody>
      </p:sp>
    </p:spTree>
    <p:extLst>
      <p:ext uri="{BB962C8B-B14F-4D97-AF65-F5344CB8AC3E}">
        <p14:creationId xmlns:p14="http://schemas.microsoft.com/office/powerpoint/2010/main" val="21803321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Here is the privacy setting tools used by </a:t>
            </a:r>
            <a:r>
              <a:rPr lang="en-US" altLang="zh-CN" dirty="0" err="1" smtClean="0"/>
              <a:t>facebook</a:t>
            </a:r>
            <a:r>
              <a:rPr lang="en-US" altLang="zh-CN" dirty="0" smtClean="0"/>
              <a:t>. It allows user to set which part of a user’s </a:t>
            </a:r>
            <a:r>
              <a:rPr lang="en-US" altLang="zh-CN" dirty="0" err="1" smtClean="0"/>
              <a:t>prifle</a:t>
            </a:r>
            <a:r>
              <a:rPr lang="en-US" altLang="zh-CN" dirty="0" smtClean="0"/>
              <a:t> can be seen or cannot be seen by which categories</a:t>
            </a:r>
            <a:r>
              <a:rPr lang="en-US" altLang="zh-CN" baseline="0" dirty="0" smtClean="0"/>
              <a:t> of people.</a:t>
            </a:r>
            <a:endParaRPr lang="en-US" altLang="zh-CN" dirty="0" smtClean="0"/>
          </a:p>
          <a:p>
            <a:endParaRPr lang="en-US" altLang="zh-CN" dirty="0" smtClean="0"/>
          </a:p>
          <a:p>
            <a:r>
              <a:rPr lang="en-US" altLang="zh-CN" dirty="0" smtClean="0"/>
              <a:t>It is reported that most people actually use this wizard.</a:t>
            </a:r>
          </a:p>
          <a:p>
            <a:endParaRPr lang="en-US" altLang="zh-CN" dirty="0" smtClean="0"/>
          </a:p>
          <a:p>
            <a:r>
              <a:rPr lang="en-US" altLang="zh-CN" dirty="0" smtClean="0"/>
              <a:t>How</a:t>
            </a:r>
            <a:r>
              <a:rPr lang="en-US" altLang="zh-CN" baseline="0" dirty="0" smtClean="0"/>
              <a:t> many of you use </a:t>
            </a:r>
            <a:r>
              <a:rPr lang="en-US" altLang="zh-CN" baseline="0" dirty="0" err="1" smtClean="0"/>
              <a:t>facebook</a:t>
            </a:r>
            <a:r>
              <a:rPr lang="en-US" altLang="zh-CN" baseline="0" dirty="0" smtClean="0"/>
              <a:t>, please rise your hand?</a:t>
            </a:r>
          </a:p>
          <a:p>
            <a:endParaRPr lang="en-US" altLang="zh-CN" baseline="0" dirty="0" smtClean="0"/>
          </a:p>
          <a:p>
            <a:r>
              <a:rPr lang="en-US" altLang="zh-CN" baseline="0" dirty="0" smtClean="0"/>
              <a:t>How many of you have ever configured your privacy through </a:t>
            </a:r>
            <a:r>
              <a:rPr lang="en-US" altLang="zh-CN" baseline="0" dirty="0" err="1" smtClean="0"/>
              <a:t>facebook’s</a:t>
            </a:r>
            <a:r>
              <a:rPr lang="en-US" altLang="zh-CN" baseline="0" dirty="0" smtClean="0"/>
              <a:t> wizard?</a:t>
            </a:r>
          </a:p>
          <a:p>
            <a:endParaRPr lang="en-US" altLang="zh-CN" baseline="0" dirty="0" smtClean="0"/>
          </a:p>
          <a:p>
            <a:r>
              <a:rPr lang="en-US" altLang="zh-CN" baseline="0" dirty="0" smtClean="0"/>
              <a:t>So, people begin to use machine learning algorithms to design better privacy setting tools. Let’s one work in WWW 2010, which is the best student paper from UM.</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114</a:t>
            </a:fld>
            <a:endParaRPr lang="en-US" altLang="zh-CN"/>
          </a:p>
        </p:txBody>
      </p:sp>
    </p:spTree>
    <p:extLst>
      <p:ext uri="{BB962C8B-B14F-4D97-AF65-F5344CB8AC3E}">
        <p14:creationId xmlns:p14="http://schemas.microsoft.com/office/powerpoint/2010/main" val="381402283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Nowadays, with the rapid</a:t>
            </a:r>
            <a:r>
              <a:rPr lang="en-US" altLang="zh-CN" baseline="0" dirty="0" smtClean="0"/>
              <a:t> growth of social networks, each people many have hundreds even thousands of friends. If there are M items in a user’s profile and this user has N friends. There are M times N mappings. If setting one by one, it becomes an impossible task. </a:t>
            </a:r>
          </a:p>
          <a:p>
            <a:endParaRPr lang="en-US" altLang="zh-CN" baseline="0" dirty="0" smtClean="0"/>
          </a:p>
          <a:p>
            <a:r>
              <a:rPr lang="en-US" altLang="zh-CN" baseline="0" dirty="0" smtClean="0"/>
              <a:t>The challenges here is:</a:t>
            </a:r>
          </a:p>
          <a:p>
            <a:pPr lvl="1"/>
            <a:r>
              <a:rPr lang="en-US" altLang="zh-CN" dirty="0" smtClean="0"/>
              <a:t>User need to manually create user lists</a:t>
            </a:r>
          </a:p>
          <a:p>
            <a:pPr lvl="1"/>
            <a:r>
              <a:rPr lang="en-US" altLang="zh-CN" dirty="0" smtClean="0"/>
              <a:t>Too many friends (average 130 in </a:t>
            </a:r>
            <a:r>
              <a:rPr lang="en-US" altLang="zh-CN" dirty="0" err="1" smtClean="0"/>
              <a:t>facebook</a:t>
            </a:r>
            <a:r>
              <a:rPr lang="en-US" altLang="zh-CN" dirty="0" smtClean="0"/>
              <a:t>)</a:t>
            </a:r>
          </a:p>
          <a:p>
            <a:pPr lvl="1"/>
            <a:r>
              <a:rPr lang="en-US" altLang="zh-CN" dirty="0" smtClean="0"/>
              <a:t>Users are not familiar with complex privacy rules</a:t>
            </a:r>
          </a:p>
          <a:p>
            <a:pPr lvl="1"/>
            <a:endParaRPr lang="en-US" altLang="zh-CN" dirty="0" smtClean="0"/>
          </a:p>
          <a:p>
            <a:pPr lvl="1"/>
            <a:r>
              <a:rPr lang="en-US" altLang="zh-CN" dirty="0" smtClean="0"/>
              <a:t>This makes the privacy setting very time consuming, even not possible to do the setting.</a:t>
            </a:r>
          </a:p>
          <a:p>
            <a:pPr lvl="1"/>
            <a:endParaRPr lang="en-US" altLang="zh-CN" dirty="0" smtClean="0"/>
          </a:p>
          <a:p>
            <a:pPr lvl="1"/>
            <a:r>
              <a:rPr lang="en-US" altLang="zh-CN" smtClean="0"/>
              <a:t>The</a:t>
            </a:r>
            <a:r>
              <a:rPr lang="en-US" altLang="zh-CN" baseline="0" smtClean="0"/>
              <a:t> solution</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115</a:t>
            </a:fld>
            <a:endParaRPr lang="en-US" altLang="zh-CN"/>
          </a:p>
        </p:txBody>
      </p:sp>
    </p:spTree>
    <p:extLst>
      <p:ext uri="{BB962C8B-B14F-4D97-AF65-F5344CB8AC3E}">
        <p14:creationId xmlns:p14="http://schemas.microsoft.com/office/powerpoint/2010/main" val="3539595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sz="1400" dirty="0" smtClean="0"/>
              <a:t>[1]</a:t>
            </a:r>
            <a:r>
              <a:rPr lang="en-US" sz="1400" baseline="0" dirty="0" smtClean="0"/>
              <a:t> The basic method to prevent an active attack is adding a “Filtering” step before generating the </a:t>
            </a:r>
            <a:r>
              <a:rPr lang="en-US" sz="1400" baseline="0" dirty="0" err="1" smtClean="0"/>
              <a:t>anonymized</a:t>
            </a:r>
            <a:r>
              <a:rPr lang="en-US" sz="1400" baseline="0" dirty="0" smtClean="0"/>
              <a:t> data</a:t>
            </a:r>
          </a:p>
          <a:p>
            <a:r>
              <a:rPr lang="en-US" sz="1400" baseline="0" dirty="0" smtClean="0"/>
              <a:t>[2]  The “Filtering” step tries to filter the noise nodes created by the attacker out.  The filtering is based on the difference of a normal node and  a noise node.</a:t>
            </a:r>
          </a:p>
          <a:p>
            <a:r>
              <a:rPr lang="en-US" sz="1400" baseline="0" dirty="0" smtClean="0"/>
              <a:t>[3] There are two works discussed how to filter these nodes accurately in an email social network.</a:t>
            </a:r>
          </a:p>
          <a:p>
            <a:r>
              <a:rPr lang="en-US" sz="1400" baseline="0" dirty="0" smtClean="0"/>
              <a:t>[4]  There’s also another special  work discuss about how  an attacker can efficiently embed a </a:t>
            </a:r>
            <a:r>
              <a:rPr lang="en-US" sz="1400" baseline="0" dirty="0" err="1" smtClean="0"/>
              <a:t>subgraph</a:t>
            </a:r>
            <a:r>
              <a:rPr lang="en-US" sz="1400" baseline="0" dirty="0" smtClean="0"/>
              <a:t>  with minimum noise nodes.</a:t>
            </a:r>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14</a:t>
            </a:fld>
            <a:endParaRPr lang="zh-CN" altLang="en-US"/>
          </a:p>
        </p:txBody>
      </p:sp>
    </p:spTree>
    <p:extLst>
      <p:ext uri="{BB962C8B-B14F-4D97-AF65-F5344CB8AC3E}">
        <p14:creationId xmlns:p14="http://schemas.microsoft.com/office/powerpoint/2010/main" val="3499463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So the current</a:t>
            </a:r>
            <a:r>
              <a:rPr lang="en-US" altLang="zh-CN" sz="1400" baseline="0" dirty="0" smtClean="0"/>
              <a:t> works can be divided into the following categories.</a:t>
            </a:r>
            <a:r>
              <a:rPr lang="zh-CN" altLang="en-US" sz="1400" baseline="0" dirty="0" smtClean="0"/>
              <a:t> </a:t>
            </a:r>
            <a:r>
              <a:rPr lang="en-US" altLang="zh-CN" sz="1400" baseline="0" dirty="0" smtClean="0"/>
              <a:t>….</a:t>
            </a:r>
          </a:p>
          <a:p>
            <a:r>
              <a:rPr lang="en-US" altLang="zh-CN" sz="1400" baseline="0" dirty="0" smtClean="0"/>
              <a:t>[2] Next, we  introduce several of them in detail</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15</a:t>
            </a:fld>
            <a:endParaRPr lang="en-US" altLang="zh-CN"/>
          </a:p>
        </p:txBody>
      </p:sp>
    </p:spTree>
    <p:extLst>
      <p:ext uri="{BB962C8B-B14F-4D97-AF65-F5344CB8AC3E}">
        <p14:creationId xmlns:p14="http://schemas.microsoft.com/office/powerpoint/2010/main" val="1162671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We</a:t>
            </a:r>
            <a:r>
              <a:rPr lang="en-US" altLang="zh-CN" sz="1400" baseline="0" dirty="0" smtClean="0"/>
              <a:t> show the proposed edge editing based models in the table.</a:t>
            </a:r>
          </a:p>
          <a:p>
            <a:r>
              <a:rPr lang="en-US" altLang="zh-CN" sz="1400" baseline="0" dirty="0" smtClean="0"/>
              <a:t>[2] Most works follow the idea of k-anonymous in tabular data’s protection. Based on different  assumptions  of the structure information that can be known by an attacker and different protection objectives, a group of anonymous model is developed.</a:t>
            </a:r>
          </a:p>
          <a:p>
            <a:r>
              <a:rPr lang="en-US" altLang="zh-CN" sz="1400" baseline="0" dirty="0" smtClean="0"/>
              <a:t>[3] Besides the anonymous models, a work that published the graph by randomly adding, deleting and switching the edges is proposed.  Since a large portion of edges are changed in the published graph, the nodes and edges are protected.</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17</a:t>
            </a:fld>
            <a:endParaRPr lang="en-US" altLang="zh-CN"/>
          </a:p>
        </p:txBody>
      </p:sp>
    </p:spTree>
    <p:extLst>
      <p:ext uri="{BB962C8B-B14F-4D97-AF65-F5344CB8AC3E}">
        <p14:creationId xmlns:p14="http://schemas.microsoft.com/office/powerpoint/2010/main" val="816561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K-degree anonymous model requires …</a:t>
            </a:r>
          </a:p>
          <a:p>
            <a:r>
              <a:rPr lang="en-US" altLang="zh-CN" sz="1400" baseline="0" dirty="0" smtClean="0"/>
              <a:t>[2] For this graph, the degrees of nodes are …</a:t>
            </a:r>
          </a:p>
          <a:p>
            <a:r>
              <a:rPr lang="en-US" altLang="zh-CN" sz="1400" baseline="0" dirty="0" smtClean="0"/>
              <a:t>[3] In it, the degree of nodes 1, 2 and 7 are unique.  If we want to change this graph to be a 2-degree anonymous graph, we can add an edge between  2 and 7. Then the degree table becomes …  each degree in it appears at least 2 times. When an attacker uses degree information to re-identify a node, he will always get at least two candidates.</a:t>
            </a:r>
          </a:p>
          <a:p>
            <a:r>
              <a:rPr lang="en-US" altLang="zh-CN" sz="1400" baseline="0" dirty="0" smtClean="0"/>
              <a:t>[4] So, the basic method to implement a k-degree model is by adding/deleting edges</a:t>
            </a:r>
          </a:p>
          <a:p>
            <a:endParaRPr lang="en-US" altLang="zh-CN" sz="1400" baseline="0" dirty="0" smtClean="0"/>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18</a:t>
            </a:fld>
            <a:endParaRPr lang="en-US" altLang="zh-CN"/>
          </a:p>
        </p:txBody>
      </p:sp>
    </p:spTree>
    <p:extLst>
      <p:ext uri="{BB962C8B-B14F-4D97-AF65-F5344CB8AC3E}">
        <p14:creationId xmlns:p14="http://schemas.microsoft.com/office/powerpoint/2010/main" val="3207958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To get a k-degree anonymous graph,  the algorithm first gets the sorted degree vector of the original graph.</a:t>
            </a:r>
          </a:p>
          <a:p>
            <a:r>
              <a:rPr lang="en-US" altLang="zh-CN" sz="1400" baseline="0" dirty="0" smtClean="0"/>
              <a:t>[2] For example, for this graph, the sorted degree vector is …</a:t>
            </a:r>
          </a:p>
          <a:p>
            <a:r>
              <a:rPr lang="en-US" altLang="zh-CN" sz="1400" baseline="0" dirty="0" smtClean="0"/>
              <a:t>[3] Then, a new degree vector can be generated from this degree vector. The new degree vector should be a stage function such that each stage’s size is at least k. Then, if we change the original graph to let it reach the new degree vector. This graph becomes a k-degree anonymous graph.</a:t>
            </a:r>
          </a:p>
          <a:p>
            <a:r>
              <a:rPr lang="en-US" altLang="zh-CN" sz="1400" dirty="0" smtClean="0"/>
              <a:t>[4] It</a:t>
            </a:r>
            <a:r>
              <a:rPr lang="en-US" altLang="zh-CN" sz="1400" baseline="0" dirty="0" smtClean="0"/>
              <a:t> is obviously that if the sum of degree change between two vectors is minimized,  the graph needs minimum edge change to achieve the k-degree anonymous.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19</a:t>
            </a:fld>
            <a:endParaRPr lang="en-US" altLang="zh-CN"/>
          </a:p>
        </p:txBody>
      </p:sp>
    </p:spTree>
    <p:extLst>
      <p:ext uri="{BB962C8B-B14F-4D97-AF65-F5344CB8AC3E}">
        <p14:creationId xmlns:p14="http://schemas.microsoft.com/office/powerpoint/2010/main" val="1915921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baseline="0" dirty="0" smtClean="0"/>
              <a:t>[1] For this graph, we can generate a new degree vector like V1</a:t>
            </a:r>
          </a:p>
          <a:p>
            <a:r>
              <a:rPr lang="en-US" altLang="zh-CN" sz="1400" baseline="0" dirty="0" smtClean="0"/>
              <a:t>[2] The next step is to construct a new graph based on V1</a:t>
            </a:r>
          </a:p>
          <a:p>
            <a:r>
              <a:rPr lang="en-US" altLang="zh-CN" sz="1400" baseline="0" dirty="0" smtClean="0"/>
              <a:t>[3] In this graph, the V1 can be implemented by adding one edge between 7 and 2.</a:t>
            </a:r>
            <a:br>
              <a:rPr lang="en-US" altLang="zh-CN" sz="1400" baseline="0" dirty="0" smtClean="0"/>
            </a:br>
            <a:r>
              <a:rPr lang="en-US" altLang="zh-CN" sz="1400" baseline="0" dirty="0" smtClean="0"/>
              <a:t>[4] If V1 cannot be generated, the algorithm randomly changes V0 by adding one degree by 1. It repeats this process until a new graph can be constructed. </a:t>
            </a:r>
          </a:p>
          <a:p>
            <a:r>
              <a:rPr lang="en-US" altLang="zh-CN" sz="1400" dirty="0" smtClean="0"/>
              <a:t>[5] The k-degree</a:t>
            </a:r>
            <a:r>
              <a:rPr lang="en-US" altLang="zh-CN" sz="1400" baseline="0" dirty="0" smtClean="0"/>
              <a:t> anonymous model only targets on the degree information. Stronger models should be designed to against the background knowledge such as </a:t>
            </a:r>
            <a:r>
              <a:rPr lang="en-US" altLang="zh-CN" sz="1400" baseline="0" dirty="0" err="1" smtClean="0"/>
              <a:t>subgraphs</a:t>
            </a:r>
            <a:r>
              <a:rPr lang="en-US" altLang="zh-CN" sz="1400" baseline="0" dirty="0" smtClean="0"/>
              <a:t>.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20</a:t>
            </a:fld>
            <a:endParaRPr lang="en-US" altLang="zh-CN"/>
          </a:p>
        </p:txBody>
      </p:sp>
    </p:spTree>
    <p:extLst>
      <p:ext uri="{BB962C8B-B14F-4D97-AF65-F5344CB8AC3E}">
        <p14:creationId xmlns:p14="http://schemas.microsoft.com/office/powerpoint/2010/main" val="2379112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k-neighborhood anonymous</a:t>
            </a:r>
            <a:r>
              <a:rPr lang="en-US" altLang="zh-CN" sz="1400" baseline="0" dirty="0" smtClean="0"/>
              <a:t> model is designed  to against attacks using the neighborhood graph of nodes.</a:t>
            </a:r>
          </a:p>
          <a:p>
            <a:r>
              <a:rPr lang="en-US" altLang="zh-CN" sz="1400" baseline="0" dirty="0" smtClean="0"/>
              <a:t>[2] For example, for a published graph (click) like this.  If an attacker knows Bob’s neighborhood graph (click), he can uniquely re-identify this node is “Bob”. </a:t>
            </a:r>
          </a:p>
          <a:p>
            <a:r>
              <a:rPr lang="en-US" altLang="zh-CN" sz="1400" baseline="0" dirty="0" smtClean="0"/>
              <a:t>[3] If some node labels and edges are changes (click), a new graph can be published. In this graph, the neighborhood graph of each node appears at least 2 times. In this graph, (click) there are two candidates for Bob.</a:t>
            </a:r>
          </a:p>
          <a:p>
            <a:r>
              <a:rPr lang="en-US" altLang="zh-CN" sz="1400" baseline="0" dirty="0" smtClean="0"/>
              <a:t>[4] Obviously, a k-neighborhood graph is also a k-degree graph. K-neighborhood anonymous is a stronger model than k-degree anonymous.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21</a:t>
            </a:fld>
            <a:endParaRPr lang="en-US" altLang="zh-CN"/>
          </a:p>
        </p:txBody>
      </p:sp>
    </p:spTree>
    <p:extLst>
      <p:ext uri="{BB962C8B-B14F-4D97-AF65-F5344CB8AC3E}">
        <p14:creationId xmlns:p14="http://schemas.microsoft.com/office/powerpoint/2010/main" val="778715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fontScale="62500" lnSpcReduction="20000"/>
          </a:bodyPr>
          <a:lstStyle/>
          <a:p>
            <a:r>
              <a:rPr lang="en-US" altLang="zh-CN" sz="1400" dirty="0" smtClean="0"/>
              <a:t>[1] The algorithm to generate a k-neighborhood anonymous graph is recursively adjusting two nodes’ neighborhood graphs to be the same until the whole graph reaches the k-neighborhood anonymous.</a:t>
            </a:r>
            <a:endParaRPr lang="en-US" altLang="zh-CN" sz="1400" baseline="0" dirty="0" smtClean="0"/>
          </a:p>
          <a:p>
            <a:r>
              <a:rPr lang="en-US" altLang="zh-CN" sz="1400" baseline="0" dirty="0" smtClean="0"/>
              <a:t>[2] The neighborhood graphs of each node are represented as the minimum DFS code which is unique. The algorithm uses minimum DFS code to quickly check whether two </a:t>
            </a:r>
            <a:r>
              <a:rPr lang="en-US" altLang="zh-CN" sz="1400" baseline="0" dirty="0" err="1" smtClean="0"/>
              <a:t>subgraphs</a:t>
            </a:r>
            <a:r>
              <a:rPr lang="en-US" altLang="zh-CN" sz="1400" baseline="0" dirty="0" smtClean="0"/>
              <a:t> are isomorphism.</a:t>
            </a:r>
          </a:p>
          <a:p>
            <a:r>
              <a:rPr lang="en-US" altLang="zh-CN" sz="1400" baseline="0" dirty="0" smtClean="0"/>
              <a:t>[3] To make two </a:t>
            </a:r>
            <a:r>
              <a:rPr lang="en-US" altLang="zh-CN" sz="1400" baseline="0" dirty="0" err="1" smtClean="0"/>
              <a:t>subgraphs</a:t>
            </a:r>
            <a:r>
              <a:rPr lang="en-US" altLang="zh-CN" sz="1400" baseline="0" dirty="0" smtClean="0"/>
              <a:t> to be the same, the algorithm matches two nodes in each </a:t>
            </a:r>
            <a:r>
              <a:rPr lang="en-US" altLang="zh-CN" sz="1400" baseline="0" dirty="0" err="1" smtClean="0"/>
              <a:t>subgraph</a:t>
            </a:r>
            <a:r>
              <a:rPr lang="en-US" altLang="zh-CN" sz="1400" baseline="0" dirty="0" smtClean="0"/>
              <a:t> with most similar labels and degrees each time. And adjusting them to be identical by generalizing labels and adding/deleting edges.</a:t>
            </a:r>
          </a:p>
          <a:p>
            <a:r>
              <a:rPr lang="en-US" altLang="zh-CN" sz="1400" baseline="0" dirty="0" smtClean="0"/>
              <a:t>[4] For example,  this is </a:t>
            </a:r>
            <a:r>
              <a:rPr lang="en-US" altLang="zh-CN" sz="1400" baseline="0" dirty="0" err="1" smtClean="0"/>
              <a:t>u’s</a:t>
            </a:r>
            <a:r>
              <a:rPr lang="en-US" altLang="zh-CN" sz="1400" baseline="0" dirty="0" smtClean="0"/>
              <a:t> neighborhood graph and this is </a:t>
            </a:r>
            <a:r>
              <a:rPr lang="en-US" altLang="zh-CN" sz="1400" baseline="0" dirty="0" err="1" smtClean="0"/>
              <a:t>v’s</a:t>
            </a:r>
            <a:r>
              <a:rPr lang="en-US" altLang="zh-CN" sz="1400" baseline="0" dirty="0" smtClean="0"/>
              <a:t> neighborhood graph. The category tree of the node labels is like this. </a:t>
            </a:r>
          </a:p>
          <a:p>
            <a:r>
              <a:rPr lang="en-US" altLang="zh-CN" sz="1400" baseline="0" dirty="0" smtClean="0"/>
              <a:t>(Click to begin the animation), to make these two graphs to be the same, </a:t>
            </a:r>
          </a:p>
          <a:p>
            <a:r>
              <a:rPr lang="en-US" altLang="zh-CN" sz="1400" baseline="0" dirty="0" smtClean="0"/>
              <a:t>The algorithm first matches the maximum degree nodes u3 and v3. </a:t>
            </a:r>
          </a:p>
          <a:p>
            <a:r>
              <a:rPr lang="en-US" altLang="zh-CN" sz="1400" baseline="0" dirty="0" smtClean="0"/>
              <a:t>(click)</a:t>
            </a:r>
          </a:p>
          <a:p>
            <a:r>
              <a:rPr lang="en-US" altLang="zh-CN" sz="1400" baseline="0" dirty="0" smtClean="0"/>
              <a:t>Then using broad first search from u3 and v3,  u2 and v2 are most similar, since n2 and v2’s labels are different, from the category tree (click, the corresponding nodes in the category tree will flash), l7 is the nearest common root of l4 and l5, u2 and v2’s label will be replaced as l7.</a:t>
            </a:r>
          </a:p>
          <a:p>
            <a:r>
              <a:rPr lang="en-US" altLang="zh-CN" sz="1400" baseline="0" dirty="0" smtClean="0"/>
              <a:t>(click)</a:t>
            </a:r>
          </a:p>
          <a:p>
            <a:r>
              <a:rPr lang="en-US" altLang="zh-CN" sz="1400" baseline="0" dirty="0" smtClean="0"/>
              <a:t>Then n1 matches v1.</a:t>
            </a:r>
          </a:p>
          <a:p>
            <a:r>
              <a:rPr lang="en-US" altLang="zh-CN" sz="1400" baseline="0" dirty="0" smtClean="0"/>
              <a:t>(click)</a:t>
            </a:r>
          </a:p>
          <a:p>
            <a:r>
              <a:rPr lang="en-US" altLang="zh-CN" sz="1400" baseline="0" dirty="0" smtClean="0"/>
              <a:t>When checking u4, there’s no corresponding node in </a:t>
            </a:r>
            <a:r>
              <a:rPr lang="en-US" altLang="zh-CN" sz="1400" baseline="0" dirty="0" err="1" smtClean="0"/>
              <a:t>v’s</a:t>
            </a:r>
            <a:r>
              <a:rPr lang="en-US" altLang="zh-CN" sz="1400" baseline="0" dirty="0" smtClean="0"/>
              <a:t> neighborhood graph. (click) The algorithm add a node S4 which is </a:t>
            </a:r>
            <a:r>
              <a:rPr lang="en-US" altLang="zh-CN" sz="1400" baseline="0" dirty="0" err="1" smtClean="0"/>
              <a:t>unanonymized</a:t>
            </a:r>
            <a:r>
              <a:rPr lang="en-US" altLang="zh-CN" sz="1400" baseline="0" dirty="0" smtClean="0"/>
              <a:t> which has the smallest degree and most similar label as u4 into </a:t>
            </a:r>
            <a:r>
              <a:rPr lang="en-US" altLang="zh-CN" sz="1400" baseline="0" dirty="0" err="1" smtClean="0"/>
              <a:t>v’s</a:t>
            </a:r>
            <a:r>
              <a:rPr lang="en-US" altLang="zh-CN" sz="1400" baseline="0" dirty="0" smtClean="0"/>
              <a:t> neighborhood. u4 matches s4</a:t>
            </a:r>
          </a:p>
          <a:p>
            <a:r>
              <a:rPr lang="en-US" altLang="zh-CN" sz="1400" baseline="0" dirty="0" smtClean="0"/>
              <a:t>(continue the animation) similarly, all the other nodes are operated until the two neighborhood graphs becomes the same.</a:t>
            </a:r>
          </a:p>
          <a:p>
            <a:endParaRPr lang="en-US" altLang="zh-CN" sz="1400" baseline="0" dirty="0" smtClean="0"/>
          </a:p>
          <a:p>
            <a:r>
              <a:rPr lang="en-US" altLang="zh-CN" sz="1400" baseline="0" dirty="0" smtClean="0"/>
              <a:t>[5] By recursively adjusting each node’s neighborhood graph, the algorithm finally generates a k-neighborhood graph.</a:t>
            </a:r>
          </a:p>
          <a:p>
            <a:r>
              <a:rPr lang="en-US" altLang="zh-CN" sz="1400" baseline="0" dirty="0" smtClean="0"/>
              <a:t> </a:t>
            </a:r>
          </a:p>
          <a:p>
            <a:r>
              <a:rPr lang="en-US" altLang="zh-CN" sz="1400" baseline="0" dirty="0" smtClean="0"/>
              <a:t>[6] However, an attacker’s background knowledge can be stronger than neighborhood graph.  He may know 2-hop neighborhood graph, 3-hop neighborhood graph or any </a:t>
            </a:r>
            <a:r>
              <a:rPr lang="en-US" altLang="zh-CN" sz="1400" baseline="0" dirty="0" err="1" smtClean="0"/>
              <a:t>subgraphs</a:t>
            </a:r>
            <a:r>
              <a:rPr lang="en-US" altLang="zh-CN" sz="1400" baseline="0" dirty="0" smtClean="0"/>
              <a:t>.</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22</a:t>
            </a:fld>
            <a:endParaRPr lang="en-US" altLang="zh-CN"/>
          </a:p>
        </p:txBody>
      </p:sp>
    </p:spTree>
    <p:extLst>
      <p:ext uri="{BB962C8B-B14F-4D97-AF65-F5344CB8AC3E}">
        <p14:creationId xmlns:p14="http://schemas.microsoft.com/office/powerpoint/2010/main" val="13575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Social</a:t>
            </a:r>
            <a:r>
              <a:rPr lang="en-US" altLang="zh-CN" sz="1400" baseline="0" dirty="0" smtClean="0"/>
              <a:t> networks are getting more and more popular usage in recent years.  As a result,  studying and mining on the social networks become more and more important.  For example, government can make proper policy to prevent the spreading of a certain disease by studying the spreading its rules. A company can  issue advertisement more efficiently by studying how people influence each other. A  social network website needs to publish its data to some customers.</a:t>
            </a:r>
          </a:p>
          <a:p>
            <a:r>
              <a:rPr lang="en-US" altLang="zh-CN" sz="1400" baseline="0" dirty="0" smtClean="0"/>
              <a:t>[2] However, the social network data cannot be directly released due to the privacy request of the users who involve in the social network.</a:t>
            </a:r>
          </a:p>
          <a:p>
            <a:r>
              <a:rPr lang="en-US" altLang="zh-CN" sz="1400" baseline="0" dirty="0" smtClean="0"/>
              <a:t>[3] The graph data must be sanitized before publishing to void the customers to analyze or reveal some privacy information.</a:t>
            </a:r>
          </a:p>
          <a:p>
            <a:r>
              <a:rPr lang="en-US" altLang="zh-CN" sz="1400" baseline="0" dirty="0" smtClean="0"/>
              <a:t>[4] The customers here refer to the people who use the published data. And the users refer to the social network users who join those networks.</a:t>
            </a:r>
          </a:p>
        </p:txBody>
      </p:sp>
      <p:sp>
        <p:nvSpPr>
          <p:cNvPr id="4" name="Slide Number Placeholder 3"/>
          <p:cNvSpPr>
            <a:spLocks noGrp="1"/>
          </p:cNvSpPr>
          <p:nvPr>
            <p:ph type="sldNum" sz="quarter" idx="10"/>
          </p:nvPr>
        </p:nvSpPr>
        <p:spPr/>
        <p:txBody>
          <a:bodyPr/>
          <a:lstStyle/>
          <a:p>
            <a:fld id="{8317E73D-DDAA-446A-8AC1-0634FF75BF48}" type="slidenum">
              <a:rPr lang="zh-CN" altLang="en-US" smtClean="0"/>
              <a:pPr/>
              <a:t>2</a:t>
            </a:fld>
            <a:endParaRPr lang="zh-CN" altLang="en-US"/>
          </a:p>
        </p:txBody>
      </p:sp>
    </p:spTree>
    <p:extLst>
      <p:ext uri="{BB962C8B-B14F-4D97-AF65-F5344CB8AC3E}">
        <p14:creationId xmlns:p14="http://schemas.microsoft.com/office/powerpoint/2010/main" val="2966609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k-</a:t>
            </a:r>
            <a:r>
              <a:rPr lang="en-US" altLang="zh-CN" sz="1400" dirty="0" err="1" smtClean="0"/>
              <a:t>automorphism</a:t>
            </a:r>
            <a:r>
              <a:rPr lang="en-US" altLang="zh-CN" sz="1400" dirty="0" smtClean="0"/>
              <a:t> </a:t>
            </a:r>
            <a:r>
              <a:rPr lang="en-US" altLang="zh-CN" sz="1400" baseline="0" dirty="0" smtClean="0"/>
              <a:t> </a:t>
            </a:r>
            <a:r>
              <a:rPr lang="en-US" altLang="zh-CN" sz="1400" dirty="0" smtClean="0"/>
              <a:t>(or k-symmetric)  anonymous</a:t>
            </a:r>
            <a:r>
              <a:rPr lang="en-US" altLang="zh-CN" sz="1400" baseline="0" dirty="0" smtClean="0"/>
              <a:t> model assumes an attacker can have any </a:t>
            </a:r>
            <a:r>
              <a:rPr lang="en-US" altLang="zh-CN" sz="1400" baseline="0" dirty="0" err="1" smtClean="0"/>
              <a:t>subgraph</a:t>
            </a:r>
            <a:r>
              <a:rPr lang="en-US" altLang="zh-CN" sz="1400" baseline="0" dirty="0" smtClean="0"/>
              <a:t> knowledge</a:t>
            </a:r>
          </a:p>
          <a:p>
            <a:r>
              <a:rPr lang="en-US" altLang="zh-CN" sz="1400" baseline="0" dirty="0" smtClean="0"/>
              <a:t>[2]  It requires ….</a:t>
            </a:r>
          </a:p>
          <a:p>
            <a:r>
              <a:rPr lang="en-US" altLang="zh-CN" sz="1400" dirty="0" smtClean="0"/>
              <a:t>[3]  Obviously, a k-</a:t>
            </a:r>
            <a:r>
              <a:rPr lang="en-US" altLang="zh-CN" sz="1400" dirty="0" err="1" smtClean="0"/>
              <a:t>automorphism</a:t>
            </a:r>
            <a:r>
              <a:rPr lang="en-US" altLang="zh-CN" sz="1400" baseline="0" dirty="0" smtClean="0"/>
              <a:t> graph is also a k-neighborhood graph.</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[4]  </a:t>
            </a:r>
            <a:r>
              <a:rPr lang="en-US" altLang="zh-CN" sz="1400" dirty="0" smtClean="0"/>
              <a:t>When k-neighborhood consider the neighborhood of nodes in l step, l = the longest path in graph,  k-neighborhood = k-</a:t>
            </a:r>
            <a:r>
              <a:rPr lang="en-US" altLang="zh-CN" sz="1400" dirty="0" err="1" smtClean="0"/>
              <a:t>automorphism</a:t>
            </a:r>
            <a:endParaRPr lang="en-US" altLang="zh-CN" sz="140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23</a:t>
            </a:fld>
            <a:endParaRPr lang="en-US" altLang="zh-CN"/>
          </a:p>
        </p:txBody>
      </p:sp>
    </p:spTree>
    <p:extLst>
      <p:ext uri="{BB962C8B-B14F-4D97-AF65-F5344CB8AC3E}">
        <p14:creationId xmlns:p14="http://schemas.microsoft.com/office/powerpoint/2010/main" val="3787261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 basic steps to generate</a:t>
            </a:r>
            <a:r>
              <a:rPr lang="en-US" altLang="zh-CN" sz="1400" baseline="0" dirty="0" smtClean="0"/>
              <a:t> </a:t>
            </a:r>
            <a:r>
              <a:rPr lang="en-US" altLang="zh-CN" sz="1400" dirty="0" smtClean="0"/>
              <a:t>a k-</a:t>
            </a:r>
            <a:r>
              <a:rPr lang="en-US" altLang="zh-CN" sz="1400" dirty="0" err="1" smtClean="0"/>
              <a:t>automorphism</a:t>
            </a:r>
            <a:r>
              <a:rPr lang="en-US" altLang="zh-CN" sz="1400" baseline="0" dirty="0" smtClean="0"/>
              <a:t> graph includes: … (click and show each step)</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24</a:t>
            </a:fld>
            <a:endParaRPr lang="en-US" altLang="zh-CN"/>
          </a:p>
        </p:txBody>
      </p:sp>
    </p:spTree>
    <p:extLst>
      <p:ext uri="{BB962C8B-B14F-4D97-AF65-F5344CB8AC3E}">
        <p14:creationId xmlns:p14="http://schemas.microsoft.com/office/powerpoint/2010/main" val="1683695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6EBBBF99-7E0D-42E9-ACC9-AFF1A2AC8701}" type="slidenum">
              <a:rPr lang="en-US" altLang="zh-CN" sz="1300">
                <a:solidFill>
                  <a:srgbClr val="000000"/>
                </a:solidFill>
                <a:latin typeface="Arial" panose="020B0604020202020204" pitchFamily="34" charset="0"/>
              </a:rPr>
              <a:pPr eaLnBrk="1" hangingPunct="1"/>
              <a:t>25</a:t>
            </a:fld>
            <a:endParaRPr lang="en-US" altLang="zh-CN" sz="1300">
              <a:solidFill>
                <a:srgbClr val="000000"/>
              </a:solidFill>
              <a:latin typeface="Arial" panose="020B0604020202020204" pitchFamily="34" charset="0"/>
            </a:endParaRPr>
          </a:p>
        </p:txBody>
      </p:sp>
      <p:sp>
        <p:nvSpPr>
          <p:cNvPr id="68611" name="Rectangle 2"/>
          <p:cNvSpPr>
            <a:spLocks noRot="1" noChangeArrowheads="1" noTextEdit="1"/>
          </p:cNvSpPr>
          <p:nvPr>
            <p:ph type="sldImg"/>
          </p:nvPr>
        </p:nvSpPr>
        <p:spPr>
          <a:xfrm>
            <a:off x="992188" y="768350"/>
            <a:ext cx="5114925" cy="3836988"/>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325248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59F2982F-9DA3-4232-B82C-1BA4DFEE958A}" type="slidenum">
              <a:rPr lang="en-US" altLang="zh-CN" sz="1300">
                <a:solidFill>
                  <a:srgbClr val="000000"/>
                </a:solidFill>
                <a:latin typeface="Arial" panose="020B0604020202020204" pitchFamily="34" charset="0"/>
              </a:rPr>
              <a:pPr eaLnBrk="1" hangingPunct="1"/>
              <a:t>26</a:t>
            </a:fld>
            <a:endParaRPr lang="en-US" altLang="zh-CN" sz="1300">
              <a:solidFill>
                <a:srgbClr val="000000"/>
              </a:solidFill>
              <a:latin typeface="Arial" panose="020B0604020202020204" pitchFamily="34" charset="0"/>
            </a:endParaRPr>
          </a:p>
        </p:txBody>
      </p:sp>
      <p:sp>
        <p:nvSpPr>
          <p:cNvPr id="69635" name="Rectangle 2"/>
          <p:cNvSpPr>
            <a:spLocks noRot="1" noChangeArrowheads="1" noTextEdit="1"/>
          </p:cNvSpPr>
          <p:nvPr>
            <p:ph type="sldImg"/>
          </p:nvPr>
        </p:nvSpPr>
        <p:spPr>
          <a:xfrm>
            <a:off x="992188" y="768350"/>
            <a:ext cx="5114925" cy="3836988"/>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138657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E7B69CDC-6E1D-4A17-A7FB-60816F63A9B7}" type="slidenum">
              <a:rPr lang="en-US" altLang="zh-CN" sz="1300">
                <a:solidFill>
                  <a:srgbClr val="000000"/>
                </a:solidFill>
                <a:latin typeface="Arial" panose="020B0604020202020204" pitchFamily="34" charset="0"/>
              </a:rPr>
              <a:pPr eaLnBrk="1" hangingPunct="1"/>
              <a:t>27</a:t>
            </a:fld>
            <a:endParaRPr lang="en-US" altLang="zh-CN" sz="1300">
              <a:solidFill>
                <a:srgbClr val="000000"/>
              </a:solidFill>
              <a:latin typeface="Arial" panose="020B0604020202020204" pitchFamily="34" charset="0"/>
            </a:endParaRPr>
          </a:p>
        </p:txBody>
      </p:sp>
      <p:sp>
        <p:nvSpPr>
          <p:cNvPr id="70659" name="Rectangle 2"/>
          <p:cNvSpPr>
            <a:spLocks noRot="1" noChangeArrowheads="1" noTextEdit="1"/>
          </p:cNvSpPr>
          <p:nvPr>
            <p:ph type="sldImg"/>
          </p:nvPr>
        </p:nvSpPr>
        <p:spPr>
          <a:xfrm>
            <a:off x="992188" y="768350"/>
            <a:ext cx="5114925" cy="3836988"/>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smtClean="0">
                <a:latin typeface="Times New Roman" panose="02020603050405020304" pitchFamily="18" charset="0"/>
              </a:rPr>
              <a:t>In this example, we first partition the graph G’ into two blocks, P1 and P2. </a:t>
            </a:r>
          </a:p>
          <a:p>
            <a:pPr eaLnBrk="1" hangingPunct="1"/>
            <a:r>
              <a:rPr lang="en-US" altLang="zh-CN" sz="2400" smtClean="0">
                <a:latin typeface="Times New Roman" panose="02020603050405020304" pitchFamily="18" charset="0"/>
              </a:rPr>
              <a:t>Then, we perform block alignment over these two blocks. In the example, we add edge“2-4”. </a:t>
            </a:r>
            <a:br>
              <a:rPr lang="en-US" altLang="zh-CN" sz="2400" smtClean="0">
                <a:latin typeface="Times New Roman" panose="02020603050405020304" pitchFamily="18" charset="0"/>
              </a:rPr>
            </a:br>
            <a:r>
              <a:rPr lang="en-US" altLang="zh-CN" sz="2400" smtClean="0">
                <a:latin typeface="Times New Roman" panose="02020603050405020304" pitchFamily="18" charset="0"/>
              </a:rPr>
              <a:t>After block alignment, we duplicate the “crossing edge”, called “edge copy”. In this way, we can get </a:t>
            </a:r>
            <a:r>
              <a:rPr lang="en-US" altLang="zh-CN" sz="2400" smtClean="0">
                <a:latin typeface="Arial" panose="020B0604020202020204" pitchFamily="34" charset="0"/>
              </a:rPr>
              <a:t>K-Automorphism graph. </a:t>
            </a:r>
          </a:p>
          <a:p>
            <a:pPr eaLnBrk="1" hangingPunct="1"/>
            <a:endParaRPr lang="en-US" altLang="zh-CN" sz="2400" smtClean="0">
              <a:latin typeface="Times New Roman" panose="02020603050405020304" pitchFamily="18" charset="0"/>
            </a:endParaRPr>
          </a:p>
          <a:p>
            <a:pPr eaLnBrk="1" hangingPunct="1"/>
            <a:endParaRPr lang="en-US" altLang="zh-CN" sz="2400" smtClean="0">
              <a:latin typeface="Times New Roman" panose="02020603050405020304" pitchFamily="18" charset="0"/>
            </a:endParaRPr>
          </a:p>
        </p:txBody>
      </p:sp>
    </p:spTree>
    <p:extLst>
      <p:ext uri="{BB962C8B-B14F-4D97-AF65-F5344CB8AC3E}">
        <p14:creationId xmlns:p14="http://schemas.microsoft.com/office/powerpoint/2010/main" val="554409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207447E-3517-48BC-9EF0-C91589BE6961}" type="slidenum">
              <a:rPr lang="en-US" altLang="zh-CN" sz="1300">
                <a:solidFill>
                  <a:srgbClr val="000000"/>
                </a:solidFill>
                <a:latin typeface="Arial" panose="020B0604020202020204" pitchFamily="34" charset="0"/>
              </a:rPr>
              <a:pPr eaLnBrk="1" hangingPunct="1"/>
              <a:t>28</a:t>
            </a:fld>
            <a:endParaRPr lang="en-US" altLang="zh-CN" sz="1300">
              <a:solidFill>
                <a:srgbClr val="000000"/>
              </a:solidFill>
              <a:latin typeface="Arial" panose="020B0604020202020204" pitchFamily="34" charset="0"/>
            </a:endParaRPr>
          </a:p>
        </p:txBody>
      </p:sp>
      <p:sp>
        <p:nvSpPr>
          <p:cNvPr id="71683" name="Rectangle 2"/>
          <p:cNvSpPr>
            <a:spLocks noRot="1" noChangeArrowheads="1" noTextEdit="1"/>
          </p:cNvSpPr>
          <p:nvPr>
            <p:ph type="sldImg"/>
          </p:nvPr>
        </p:nvSpPr>
        <p:spPr>
          <a:xfrm>
            <a:off x="992188" y="768350"/>
            <a:ext cx="5114925" cy="3836988"/>
          </a:xfrm>
          <a:ln/>
        </p:spPr>
      </p:sp>
      <p:sp>
        <p:nvSpPr>
          <p:cNvPr id="70660" name="Rectangle 3"/>
          <p:cNvSpPr>
            <a:spLocks noGrp="1" noChangeArrowheads="1"/>
          </p:cNvSpPr>
          <p:nvPr>
            <p:ph type="body" idx="1"/>
          </p:nvPr>
        </p:nvSpPr>
        <p:spPr>
          <a:ln/>
        </p:spPr>
        <p:txBody>
          <a:bodyPr/>
          <a:lstStyle/>
          <a:p>
            <a:pPr eaLnBrk="1" hangingPunct="1">
              <a:defRPr/>
            </a:pPr>
            <a:r>
              <a:rPr lang="en-US" altLang="zh-CN" sz="2000" dirty="0" smtClean="0"/>
              <a:t>Generally, the framework of our approach is as follows:</a:t>
            </a:r>
          </a:p>
          <a:p>
            <a:pPr marL="457200" indent="-457200" eaLnBrk="1" hangingPunct="1">
              <a:buFontTx/>
              <a:buAutoNum type="arabicPeriod"/>
              <a:defRPr/>
            </a:pPr>
            <a:r>
              <a:rPr lang="en-US" altLang="zh-CN" sz="2000" dirty="0" smtClean="0"/>
              <a:t>Given a original graph G, we remove </a:t>
            </a:r>
            <a:r>
              <a:rPr lang="en-US" altLang="zh-CN" dirty="0" smtClean="0"/>
              <a:t>all “identifiable information”, such as names, to obtain a graph G’.</a:t>
            </a:r>
          </a:p>
          <a:p>
            <a:pPr marL="457200" indent="-457200" eaLnBrk="1" hangingPunct="1">
              <a:buFontTx/>
              <a:buAutoNum type="arabicPeriod"/>
              <a:defRPr/>
            </a:pPr>
            <a:r>
              <a:rPr lang="en-US" altLang="zh-CN" dirty="0" smtClean="0"/>
              <a:t>Then, we perform block alignment over G’ to obtain graph G’’.</a:t>
            </a:r>
          </a:p>
          <a:p>
            <a:pPr marL="457200" indent="-457200" eaLnBrk="1" hangingPunct="1">
              <a:buFontTx/>
              <a:buAutoNum type="arabicPeriod"/>
              <a:defRPr/>
            </a:pPr>
            <a:r>
              <a:rPr lang="en-US" altLang="zh-CN" dirty="0" smtClean="0"/>
              <a:t>After that, in “edge copy ” process, we duplicate all “crossing edges” to obtain G*, where G* is k-</a:t>
            </a:r>
            <a:r>
              <a:rPr lang="en-US" altLang="zh-CN" dirty="0" err="1" smtClean="0"/>
              <a:t>automorphism</a:t>
            </a:r>
            <a:r>
              <a:rPr lang="en-US" altLang="zh-CN" dirty="0" smtClean="0"/>
              <a:t> network. </a:t>
            </a:r>
          </a:p>
        </p:txBody>
      </p:sp>
    </p:spTree>
    <p:extLst>
      <p:ext uri="{BB962C8B-B14F-4D97-AF65-F5344CB8AC3E}">
        <p14:creationId xmlns:p14="http://schemas.microsoft.com/office/powerpoint/2010/main" val="2340503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992188" y="768350"/>
            <a:ext cx="5114925" cy="3836988"/>
          </a:xfrm>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In order to perform “block alignment”, we first partition graph G’ into n blocks. </a:t>
            </a:r>
          </a:p>
          <a:p>
            <a:r>
              <a:rPr lang="en-US" altLang="zh-CN" smtClean="0">
                <a:latin typeface="Arial" panose="020B0604020202020204" pitchFamily="34" charset="0"/>
              </a:rPr>
              <a:t>After that, according to “structural similarity”, we cluster these blocks into m groups, where each group has at least k blocks. </a:t>
            </a:r>
          </a:p>
          <a:p>
            <a:r>
              <a:rPr lang="en-US" altLang="zh-CN" smtClean="0">
                <a:latin typeface="Arial" panose="020B0604020202020204" pitchFamily="34" charset="0"/>
              </a:rPr>
              <a:t>For each group, we perform “block alignment” over all blocks in this group. </a:t>
            </a:r>
            <a:endParaRPr lang="zh-CN" altLang="en-US" smtClean="0">
              <a:latin typeface="Arial" panose="020B0604020202020204" pitchFamily="34" charset="0"/>
            </a:endParaRP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A3D10253-844C-436F-B3AE-7AC3D5DF6052}" type="slidenum">
              <a:rPr lang="en-US" altLang="zh-CN" sz="1300">
                <a:solidFill>
                  <a:srgbClr val="000000"/>
                </a:solidFill>
                <a:latin typeface="Arial" panose="020B0604020202020204" pitchFamily="34" charset="0"/>
              </a:rPr>
              <a:pPr eaLnBrk="1" hangingPunct="1"/>
              <a:t>29</a:t>
            </a:fld>
            <a:endParaRPr lang="en-US" altLang="zh-CN" sz="1300">
              <a:solidFill>
                <a:srgbClr val="000000"/>
              </a:solidFill>
              <a:latin typeface="Arial" panose="020B0604020202020204" pitchFamily="34" charset="0"/>
            </a:endParaRPr>
          </a:p>
        </p:txBody>
      </p:sp>
    </p:spTree>
    <p:extLst>
      <p:ext uri="{BB962C8B-B14F-4D97-AF65-F5344CB8AC3E}">
        <p14:creationId xmlns:p14="http://schemas.microsoft.com/office/powerpoint/2010/main" val="379431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E7B37D06-2467-4D48-9C7A-CDEE274B6A06}" type="slidenum">
              <a:rPr lang="en-US" altLang="zh-CN" sz="1300">
                <a:solidFill>
                  <a:srgbClr val="000000"/>
                </a:solidFill>
                <a:latin typeface="Arial" panose="020B0604020202020204" pitchFamily="34" charset="0"/>
              </a:rPr>
              <a:pPr eaLnBrk="1" hangingPunct="1"/>
              <a:t>30</a:t>
            </a:fld>
            <a:endParaRPr lang="en-US" altLang="zh-CN" sz="1300">
              <a:solidFill>
                <a:srgbClr val="000000"/>
              </a:solidFill>
              <a:latin typeface="Arial" panose="020B0604020202020204" pitchFamily="34" charset="0"/>
            </a:endParaRPr>
          </a:p>
        </p:txBody>
      </p:sp>
      <p:sp>
        <p:nvSpPr>
          <p:cNvPr id="7373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6CFD2187-2507-4B07-A485-DF980B2DB0A7}" type="slidenum">
              <a:rPr lang="en-US" altLang="zh-CN" sz="1300" smtClean="0">
                <a:solidFill>
                  <a:srgbClr val="000000"/>
                </a:solidFill>
                <a:latin typeface="Arial" panose="020B0604020202020204" pitchFamily="34" charset="0"/>
              </a:rPr>
              <a:pPr algn="r" eaLnBrk="1" hangingPunct="1">
                <a:spcBef>
                  <a:spcPct val="0"/>
                </a:spcBef>
              </a:pPr>
              <a:t>30</a:t>
            </a:fld>
            <a:endParaRPr lang="en-US" altLang="zh-CN" sz="1300" smtClean="0">
              <a:solidFill>
                <a:srgbClr val="000000"/>
              </a:solidFill>
              <a:latin typeface="Arial" panose="020B0604020202020204" pitchFamily="34" charset="0"/>
            </a:endParaRPr>
          </a:p>
        </p:txBody>
      </p:sp>
      <p:sp>
        <p:nvSpPr>
          <p:cNvPr id="73732" name="Rectangle 2"/>
          <p:cNvSpPr>
            <a:spLocks noRot="1" noChangeArrowheads="1" noTextEdit="1"/>
          </p:cNvSpPr>
          <p:nvPr>
            <p:ph type="sldImg"/>
          </p:nvPr>
        </p:nvSpPr>
        <p:spPr>
          <a:xfrm>
            <a:off x="992188" y="768350"/>
            <a:ext cx="5114925" cy="3836988"/>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As we know, different graph partitions will lead to different performance. Since the graph partition is related to block alignment, thus, we delay the discussion about “graph partition”. </a:t>
            </a:r>
          </a:p>
          <a:p>
            <a:pPr eaLnBrk="1" hangingPunct="1"/>
            <a:r>
              <a:rPr lang="en-US" altLang="zh-CN" smtClean="0">
                <a:latin typeface="Arial" panose="020B0604020202020204" pitchFamily="34" charset="0"/>
              </a:rPr>
              <a:t>We first discuss how to perform block alignment. </a:t>
            </a:r>
          </a:p>
          <a:p>
            <a:pPr eaLnBrk="1" hangingPunct="1"/>
            <a:r>
              <a:rPr lang="en-US" altLang="zh-CN" smtClean="0">
                <a:latin typeface="Arial" panose="020B0604020202020204" pitchFamily="34" charset="0"/>
              </a:rPr>
              <a:t>Assume that the original graph is partitioned into two parts P11 and P12, and they are in the same group. Thus, we need to alignment P11 and P12. </a:t>
            </a:r>
          </a:p>
        </p:txBody>
      </p:sp>
    </p:spTree>
    <p:extLst>
      <p:ext uri="{BB962C8B-B14F-4D97-AF65-F5344CB8AC3E}">
        <p14:creationId xmlns:p14="http://schemas.microsoft.com/office/powerpoint/2010/main" val="149214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992188" y="768350"/>
            <a:ext cx="5114925" cy="3836988"/>
          </a:xfrm>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In this example, the optimal block alignment is to add edge“2-4”. </a:t>
            </a:r>
          </a:p>
          <a:p>
            <a:r>
              <a:rPr lang="en-US" altLang="zh-CN" smtClean="0">
                <a:latin typeface="Arial" panose="020B0604020202020204" pitchFamily="34" charset="0"/>
              </a:rPr>
              <a:t>After block alignment, we can get two isomorphic blocks. For each vertex in one block, there exist the corresponding vertex in another block. </a:t>
            </a:r>
          </a:p>
          <a:p>
            <a:r>
              <a:rPr lang="en-US" altLang="zh-CN" smtClean="0">
                <a:latin typeface="Arial" panose="020B0604020202020204" pitchFamily="34" charset="0"/>
              </a:rPr>
              <a:t>We use “AVT” to denote the corresponding vertices. </a:t>
            </a:r>
            <a:br>
              <a:rPr lang="en-US" altLang="zh-CN" smtClean="0">
                <a:latin typeface="Arial" panose="020B0604020202020204" pitchFamily="34" charset="0"/>
              </a:rPr>
            </a:br>
            <a:r>
              <a:rPr lang="en-US" altLang="zh-CN" smtClean="0">
                <a:latin typeface="Arial" panose="020B0604020202020204" pitchFamily="34" charset="0"/>
              </a:rPr>
              <a:t/>
            </a:r>
            <a:br>
              <a:rPr lang="en-US" altLang="zh-CN" smtClean="0">
                <a:latin typeface="Arial" panose="020B0604020202020204" pitchFamily="34" charset="0"/>
              </a:rPr>
            </a:br>
            <a:r>
              <a:rPr lang="en-US" altLang="zh-CN" smtClean="0">
                <a:latin typeface="Arial" panose="020B0604020202020204" pitchFamily="34" charset="0"/>
              </a:rPr>
              <a:t>However, the optimal block alignment is NP-hard. Thus, we propose the heuristic algorithm, called degree-based block alignment. </a:t>
            </a:r>
            <a:endParaRPr lang="zh-CN" altLang="en-US" smtClean="0">
              <a:latin typeface="Arial" panose="020B0604020202020204" pitchFamily="34" charset="0"/>
            </a:endParaRP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13859CDE-35BD-434C-891A-008F6A3F6081}" type="slidenum">
              <a:rPr lang="en-US" altLang="zh-CN" sz="1300">
                <a:solidFill>
                  <a:srgbClr val="000000"/>
                </a:solidFill>
                <a:latin typeface="Arial" panose="020B0604020202020204" pitchFamily="34" charset="0"/>
              </a:rPr>
              <a:pPr eaLnBrk="1" hangingPunct="1"/>
              <a:t>31</a:t>
            </a:fld>
            <a:endParaRPr lang="en-US" altLang="zh-CN" sz="1300">
              <a:solidFill>
                <a:srgbClr val="000000"/>
              </a:solidFill>
              <a:latin typeface="Arial" panose="020B0604020202020204" pitchFamily="34" charset="0"/>
            </a:endParaRPr>
          </a:p>
        </p:txBody>
      </p:sp>
    </p:spTree>
    <p:extLst>
      <p:ext uri="{BB962C8B-B14F-4D97-AF65-F5344CB8AC3E}">
        <p14:creationId xmlns:p14="http://schemas.microsoft.com/office/powerpoint/2010/main" val="3271726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644B394B-33B8-47D2-BBBF-CF0FF393DCD4}" type="slidenum">
              <a:rPr lang="en-US" altLang="zh-CN" sz="1300">
                <a:solidFill>
                  <a:srgbClr val="000000"/>
                </a:solidFill>
                <a:latin typeface="Arial" panose="020B0604020202020204" pitchFamily="34" charset="0"/>
              </a:rPr>
              <a:pPr eaLnBrk="1" hangingPunct="1"/>
              <a:t>32</a:t>
            </a:fld>
            <a:endParaRPr lang="en-US" altLang="zh-CN" sz="1300">
              <a:solidFill>
                <a:srgbClr val="000000"/>
              </a:solidFill>
              <a:latin typeface="Arial" panose="020B0604020202020204" pitchFamily="34" charset="0"/>
            </a:endParaRPr>
          </a:p>
        </p:txBody>
      </p:sp>
      <p:sp>
        <p:nvSpPr>
          <p:cNvPr id="75779" name="幻灯片图像占位符 1"/>
          <p:cNvSpPr>
            <a:spLocks noGrp="1" noRot="1" noChangeAspect="1" noTextEdit="1"/>
          </p:cNvSpPr>
          <p:nvPr>
            <p:ph type="sldImg"/>
          </p:nvPr>
        </p:nvSpPr>
        <p:spPr>
          <a:xfrm>
            <a:off x="992188" y="768350"/>
            <a:ext cx="5114925" cy="3836988"/>
          </a:xfrm>
          <a:ln/>
        </p:spPr>
      </p:sp>
      <p:sp>
        <p:nvSpPr>
          <p:cNvPr id="7578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
            </a:r>
            <a:br>
              <a:rPr lang="en-US" altLang="zh-CN" smtClean="0">
                <a:latin typeface="Arial" panose="020B0604020202020204" pitchFamily="34" charset="0"/>
              </a:rPr>
            </a:br>
            <a:r>
              <a:rPr lang="en-US" altLang="zh-CN" smtClean="0">
                <a:latin typeface="Arial" panose="020B0604020202020204" pitchFamily="34" charset="0"/>
              </a:rPr>
              <a:t>In degree-based alignment, we always pair-up the vertices with large degrees. The similar method is also adopted in “1-neighbor graph attack ”in [</a:t>
            </a:r>
            <a:r>
              <a:rPr lang="en-US" altLang="zh-CN" smtClean="0">
                <a:latin typeface="Times New Roman" panose="02020603050405020304" pitchFamily="18" charset="0"/>
                <a:cs typeface="Times New Roman" panose="02020603050405020304" pitchFamily="18" charset="0"/>
              </a:rPr>
              <a:t>B. Zhou, ICDE08</a:t>
            </a:r>
            <a:r>
              <a:rPr lang="en-US" altLang="zh-CN" smtClean="0">
                <a:latin typeface="Arial" panose="020B0604020202020204" pitchFamily="34" charset="0"/>
              </a:rPr>
              <a:t>]. </a:t>
            </a: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First, vertex 4 and 8 has the same degree. Furthermore, the degree is the largest one. Therefore, initially, we pair up vertex “4” and “8”. </a:t>
            </a:r>
          </a:p>
          <a:p>
            <a:pPr eaLnBrk="1" hangingPunct="1"/>
            <a:r>
              <a:rPr lang="en-US" altLang="zh-CN" smtClean="0">
                <a:latin typeface="Arial" panose="020B0604020202020204" pitchFamily="34" charset="0"/>
              </a:rPr>
              <a:t>After that, we perform “Breath-first-search ” from vertex 4 and 8 in two blocks in parallel. </a:t>
            </a:r>
          </a:p>
          <a:p>
            <a:pPr eaLnBrk="1" hangingPunct="1"/>
            <a:r>
              <a:rPr lang="en-US" altLang="zh-CN" smtClean="0">
                <a:latin typeface="Arial" panose="020B0604020202020204" pitchFamily="34" charset="0"/>
              </a:rPr>
              <a:t>During the BFS, we pair-up vertices with same or similar degrees.  </a:t>
            </a: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At last, according to AVT, we introduce “corresponding” edges to perform “block alignment”</a:t>
            </a: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Obviously, this method will no lead to the optimal result, since it introduces  5 edges in this example. </a:t>
            </a:r>
            <a:br>
              <a:rPr lang="en-US" altLang="zh-CN" smtClean="0">
                <a:latin typeface="Arial" panose="020B0604020202020204" pitchFamily="34" charset="0"/>
              </a:rPr>
            </a:br>
            <a:r>
              <a:rPr lang="en-US" altLang="zh-CN" smtClean="0">
                <a:latin typeface="Arial" panose="020B0604020202020204" pitchFamily="34" charset="0"/>
              </a:rPr>
              <a:t/>
            </a:r>
            <a:br>
              <a:rPr lang="en-US" altLang="zh-CN" smtClean="0">
                <a:latin typeface="Arial" panose="020B0604020202020204" pitchFamily="34" charset="0"/>
              </a:rPr>
            </a:br>
            <a:r>
              <a:rPr lang="en-US" altLang="zh-CN" smtClean="0">
                <a:latin typeface="Arial" panose="020B0604020202020204" pitchFamily="34" charset="0"/>
              </a:rPr>
              <a:t>In the following running examples, we assume that we obtain the optimal “block alignment” and the corresponding VAT. </a:t>
            </a:r>
            <a:br>
              <a:rPr lang="en-US" altLang="zh-CN" smtClean="0">
                <a:latin typeface="Arial" panose="020B0604020202020204" pitchFamily="34" charset="0"/>
              </a:rPr>
            </a:br>
            <a:r>
              <a:rPr lang="en-US" altLang="zh-CN" smtClean="0">
                <a:latin typeface="Arial" panose="020B0604020202020204" pitchFamily="34" charset="0"/>
              </a:rPr>
              <a:t>This assumption is only for ease of “presentation”. It does not affect the correctness. </a:t>
            </a:r>
          </a:p>
        </p:txBody>
      </p:sp>
      <p:sp>
        <p:nvSpPr>
          <p:cNvPr id="75781"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6964AD40-2191-4A81-BB7A-2BE35BCEC4F8}" type="slidenum">
              <a:rPr lang="en-US" altLang="zh-CN" sz="1300" smtClean="0">
                <a:solidFill>
                  <a:srgbClr val="000000"/>
                </a:solidFill>
                <a:latin typeface="Arial" panose="020B0604020202020204" pitchFamily="34" charset="0"/>
              </a:rPr>
              <a:pPr algn="r" eaLnBrk="1" hangingPunct="1">
                <a:spcBef>
                  <a:spcPct val="0"/>
                </a:spcBef>
              </a:pPr>
              <a:t>32</a:t>
            </a:fld>
            <a:endParaRPr lang="en-US" altLang="zh-CN" sz="13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61750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Basically,</a:t>
            </a:r>
            <a:r>
              <a:rPr lang="en-US" altLang="zh-CN" baseline="0" dirty="0" smtClean="0"/>
              <a:t> there are two methods to publish a privacy preserving graph.</a:t>
            </a:r>
          </a:p>
          <a:p>
            <a:endParaRPr lang="en-US" altLang="zh-CN" baseline="0" dirty="0" smtClean="0"/>
          </a:p>
          <a:p>
            <a:r>
              <a:rPr lang="en-US" altLang="zh-CN" baseline="0" dirty="0" smtClean="0"/>
              <a:t>The first method is to publish a sanitized graph instead of the original graph. The sanitized graph guarantees that certain privacy protection objectives can be achieved.</a:t>
            </a:r>
          </a:p>
          <a:p>
            <a:endParaRPr lang="en-US" altLang="zh-CN" baseline="0" dirty="0" smtClean="0"/>
          </a:p>
          <a:p>
            <a:r>
              <a:rPr lang="en-US" altLang="zh-CN" baseline="0" dirty="0" smtClean="0"/>
              <a:t>The second method is to publish the noised aggregate information of the original graph. To guarantee the aggregate information do not release personal private information, </a:t>
            </a:r>
          </a:p>
          <a:p>
            <a:r>
              <a:rPr lang="en-US" altLang="zh-CN" baseline="0" dirty="0" smtClean="0"/>
              <a:t>the noise adding mechanism should satisfy the differential privacy protection requirement.</a:t>
            </a:r>
          </a:p>
          <a:p>
            <a:endParaRPr lang="en-US" altLang="zh-CN" baseline="0" dirty="0" smtClean="0"/>
          </a:p>
          <a:p>
            <a:r>
              <a:rPr lang="en-US" altLang="zh-CN" baseline="0" dirty="0" smtClean="0"/>
              <a:t>Next, let’s introduce these two methods.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3</a:t>
            </a:fld>
            <a:endParaRPr lang="en-US" altLang="zh-CN"/>
          </a:p>
        </p:txBody>
      </p:sp>
    </p:spTree>
    <p:extLst>
      <p:ext uri="{BB962C8B-B14F-4D97-AF65-F5344CB8AC3E}">
        <p14:creationId xmlns:p14="http://schemas.microsoft.com/office/powerpoint/2010/main" val="6544840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992188" y="768350"/>
            <a:ext cx="5114925" cy="3836988"/>
          </a:xfrm>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88211C0B-C89B-448E-800A-04A4307381FA}" type="slidenum">
              <a:rPr lang="en-US" altLang="zh-CN" sz="1300">
                <a:solidFill>
                  <a:srgbClr val="000000"/>
                </a:solidFill>
                <a:latin typeface="Arial" panose="020B0604020202020204" pitchFamily="34" charset="0"/>
              </a:rPr>
              <a:pPr eaLnBrk="1" hangingPunct="1"/>
              <a:t>33</a:t>
            </a:fld>
            <a:endParaRPr lang="en-US" altLang="zh-CN" sz="1300">
              <a:solidFill>
                <a:srgbClr val="000000"/>
              </a:solidFill>
              <a:latin typeface="Arial" panose="020B0604020202020204" pitchFamily="34" charset="0"/>
            </a:endParaRPr>
          </a:p>
        </p:txBody>
      </p:sp>
    </p:spTree>
    <p:extLst>
      <p:ext uri="{BB962C8B-B14F-4D97-AF65-F5344CB8AC3E}">
        <p14:creationId xmlns:p14="http://schemas.microsoft.com/office/powerpoint/2010/main" val="2602742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CDA1C4EE-E5A0-4DC2-B82D-8E7895FCF353}" type="slidenum">
              <a:rPr lang="en-US" altLang="zh-CN" sz="1300">
                <a:solidFill>
                  <a:srgbClr val="000000"/>
                </a:solidFill>
                <a:latin typeface="Arial" panose="020B0604020202020204" pitchFamily="34" charset="0"/>
              </a:rPr>
              <a:pPr eaLnBrk="1" hangingPunct="1"/>
              <a:t>34</a:t>
            </a:fld>
            <a:endParaRPr lang="en-US" altLang="zh-CN" sz="1300">
              <a:solidFill>
                <a:srgbClr val="000000"/>
              </a:solidFill>
              <a:latin typeface="Arial" panose="020B0604020202020204" pitchFamily="34" charset="0"/>
            </a:endParaRPr>
          </a:p>
        </p:txBody>
      </p:sp>
      <p:sp>
        <p:nvSpPr>
          <p:cNvPr id="7782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3A118B3E-8D48-4927-AD22-3D0CBCEE0F36}" type="slidenum">
              <a:rPr lang="en-US" altLang="zh-CN" sz="1300" smtClean="0">
                <a:solidFill>
                  <a:srgbClr val="000000"/>
                </a:solidFill>
                <a:latin typeface="Arial" panose="020B0604020202020204" pitchFamily="34" charset="0"/>
              </a:rPr>
              <a:pPr algn="r" eaLnBrk="1" hangingPunct="1">
                <a:spcBef>
                  <a:spcPct val="0"/>
                </a:spcBef>
              </a:pPr>
              <a:t>34</a:t>
            </a:fld>
            <a:endParaRPr lang="en-US" altLang="zh-CN" sz="1300" smtClean="0">
              <a:solidFill>
                <a:srgbClr val="000000"/>
              </a:solidFill>
              <a:latin typeface="Arial" panose="020B0604020202020204" pitchFamily="34" charset="0"/>
            </a:endParaRPr>
          </a:p>
        </p:txBody>
      </p:sp>
      <p:sp>
        <p:nvSpPr>
          <p:cNvPr id="77828" name="Rectangle 2"/>
          <p:cNvSpPr>
            <a:spLocks noRot="1" noChangeArrowheads="1" noTextEdit="1"/>
          </p:cNvSpPr>
          <p:nvPr>
            <p:ph type="sldImg"/>
          </p:nvPr>
        </p:nvSpPr>
        <p:spPr>
          <a:xfrm>
            <a:off x="992188" y="768350"/>
            <a:ext cx="5114925" cy="3836988"/>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53799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AF7361DA-B81F-4FBF-A565-A7104EB06093}" type="slidenum">
              <a:rPr lang="en-US" altLang="zh-CN" sz="1300">
                <a:solidFill>
                  <a:srgbClr val="000000"/>
                </a:solidFill>
                <a:latin typeface="Arial" panose="020B0604020202020204" pitchFamily="34" charset="0"/>
              </a:rPr>
              <a:pPr eaLnBrk="1" hangingPunct="1"/>
              <a:t>35</a:t>
            </a:fld>
            <a:endParaRPr lang="en-US" altLang="zh-CN" sz="1300">
              <a:solidFill>
                <a:srgbClr val="000000"/>
              </a:solidFill>
              <a:latin typeface="Arial" panose="020B0604020202020204" pitchFamily="34" charset="0"/>
            </a:endParaRPr>
          </a:p>
        </p:txBody>
      </p:sp>
      <p:sp>
        <p:nvSpPr>
          <p:cNvPr id="7885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32F65B02-A67E-4426-B77F-92100EC92D39}" type="slidenum">
              <a:rPr lang="en-US" altLang="zh-CN" sz="1300" smtClean="0">
                <a:solidFill>
                  <a:srgbClr val="000000"/>
                </a:solidFill>
                <a:latin typeface="Arial" panose="020B0604020202020204" pitchFamily="34" charset="0"/>
              </a:rPr>
              <a:pPr algn="r" eaLnBrk="1" hangingPunct="1">
                <a:spcBef>
                  <a:spcPct val="0"/>
                </a:spcBef>
              </a:pPr>
              <a:t>35</a:t>
            </a:fld>
            <a:endParaRPr lang="en-US" altLang="zh-CN" sz="1300" smtClean="0">
              <a:solidFill>
                <a:srgbClr val="000000"/>
              </a:solidFill>
              <a:latin typeface="Arial" panose="020B0604020202020204" pitchFamily="34" charset="0"/>
            </a:endParaRPr>
          </a:p>
        </p:txBody>
      </p:sp>
      <p:sp>
        <p:nvSpPr>
          <p:cNvPr id="78852" name="Rectangle 2"/>
          <p:cNvSpPr>
            <a:spLocks noRot="1" noChangeArrowheads="1" noTextEdit="1"/>
          </p:cNvSpPr>
          <p:nvPr>
            <p:ph type="sldImg"/>
          </p:nvPr>
        </p:nvSpPr>
        <p:spPr>
          <a:xfrm>
            <a:off x="992188" y="768350"/>
            <a:ext cx="5114925" cy="3836988"/>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We use this example to show the method of “edge copy”.</a:t>
            </a:r>
          </a:p>
          <a:p>
            <a:pPr eaLnBrk="1" hangingPunct="1"/>
            <a:r>
              <a:rPr lang="en-US" altLang="zh-CN" smtClean="0">
                <a:latin typeface="Arial" panose="020B0604020202020204" pitchFamily="34" charset="0"/>
              </a:rPr>
              <a:t>The edge “1-6”is a crossing edge. According to AVT, we can find the corresponding vertices, that are “9” and “5”. </a:t>
            </a:r>
          </a:p>
          <a:p>
            <a:pPr eaLnBrk="1" hangingPunct="1"/>
            <a:r>
              <a:rPr lang="en-US" altLang="zh-CN" smtClean="0">
                <a:latin typeface="Arial" panose="020B0604020202020204" pitchFamily="34" charset="0"/>
              </a:rPr>
              <a:t>Thus, we introduce an edge “5-9”.</a:t>
            </a:r>
            <a:endParaRPr lang="zh-CN" altLang="zh-CN" smtClean="0">
              <a:latin typeface="Arial" panose="020B0604020202020204" pitchFamily="34" charset="0"/>
            </a:endParaRPr>
          </a:p>
        </p:txBody>
      </p:sp>
    </p:spTree>
    <p:extLst>
      <p:ext uri="{BB962C8B-B14F-4D97-AF65-F5344CB8AC3E}">
        <p14:creationId xmlns:p14="http://schemas.microsoft.com/office/powerpoint/2010/main" val="39773170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C68B8208-0A99-4519-B6A1-4068E84C4E74}" type="slidenum">
              <a:rPr lang="en-US" altLang="zh-CN" sz="1300">
                <a:solidFill>
                  <a:srgbClr val="000000"/>
                </a:solidFill>
                <a:latin typeface="Arial" panose="020B0604020202020204" pitchFamily="34" charset="0"/>
              </a:rPr>
              <a:pPr eaLnBrk="1" hangingPunct="1"/>
              <a:t>36</a:t>
            </a:fld>
            <a:endParaRPr lang="en-US" altLang="zh-CN" sz="1300">
              <a:solidFill>
                <a:srgbClr val="000000"/>
              </a:solidFill>
              <a:latin typeface="Arial" panose="020B0604020202020204" pitchFamily="34" charset="0"/>
            </a:endParaRPr>
          </a:p>
        </p:txBody>
      </p:sp>
      <p:sp>
        <p:nvSpPr>
          <p:cNvPr id="79875" name="Rectangle 2"/>
          <p:cNvSpPr>
            <a:spLocks noRot="1" noChangeArrowheads="1" noTextEdit="1"/>
          </p:cNvSpPr>
          <p:nvPr>
            <p:ph type="sldImg"/>
          </p:nvPr>
        </p:nvSpPr>
        <p:spPr>
          <a:xfrm>
            <a:off x="992188" y="768350"/>
            <a:ext cx="5114925" cy="3836988"/>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The cost is defined to be the number of introduced edges.</a:t>
            </a:r>
          </a:p>
          <a:p>
            <a:pPr eaLnBrk="1" hangingPunct="1"/>
            <a:r>
              <a:rPr lang="en-US" altLang="zh-CN" smtClean="0">
                <a:latin typeface="Arial" panose="020B0604020202020204" pitchFamily="34" charset="0"/>
              </a:rPr>
              <a:t>According to our framework, we introduce edges in both “block alignment” and “edge copy”. </a:t>
            </a:r>
          </a:p>
          <a:p>
            <a:pPr eaLnBrk="1" hangingPunct="1"/>
            <a:endParaRPr lang="en-US" altLang="zh-CN" smtClean="0">
              <a:latin typeface="Arial" panose="020B0604020202020204" pitchFamily="34" charset="0"/>
            </a:endParaRPr>
          </a:p>
          <a:p>
            <a:pPr eaLnBrk="1" hangingPunct="1"/>
            <a:r>
              <a:rPr lang="en-US" altLang="zh-CN" smtClean="0">
                <a:latin typeface="Times New Roman" panose="02020603050405020304" pitchFamily="18" charset="0"/>
              </a:rPr>
              <a:t>Given a group U</a:t>
            </a:r>
            <a:r>
              <a:rPr lang="en-US" altLang="zh-CN" baseline="-25000" smtClean="0">
                <a:latin typeface="Times New Roman" panose="02020603050405020304" pitchFamily="18" charset="0"/>
              </a:rPr>
              <a:t>i</a:t>
            </a:r>
            <a:r>
              <a:rPr lang="en-US" altLang="zh-CN" smtClean="0">
                <a:latin typeface="Times New Roman" panose="02020603050405020304" pitchFamily="18" charset="0"/>
              </a:rPr>
              <a:t> of blocks P</a:t>
            </a:r>
            <a:r>
              <a:rPr lang="en-US" altLang="zh-CN" baseline="-25000" smtClean="0">
                <a:latin typeface="Times New Roman" panose="02020603050405020304" pitchFamily="18" charset="0"/>
              </a:rPr>
              <a:t>ij</a:t>
            </a:r>
            <a:r>
              <a:rPr lang="en-US" altLang="zh-CN" smtClean="0">
                <a:latin typeface="Times New Roman" panose="02020603050405020304" pitchFamily="18" charset="0"/>
              </a:rPr>
              <a:t>, j=1,…,k, the number of introduced edges is denoted as “AlCost(Ui)”. </a:t>
            </a:r>
          </a:p>
          <a:p>
            <a:pPr eaLnBrk="1" hangingPunct="1"/>
            <a:endParaRPr lang="en-US" altLang="zh-CN" smtClean="0">
              <a:latin typeface="Times New Roman" panose="02020603050405020304" pitchFamily="18" charset="0"/>
            </a:endParaRPr>
          </a:p>
          <a:p>
            <a:pPr eaLnBrk="1" hangingPunct="1"/>
            <a:r>
              <a:rPr lang="en-US" altLang="zh-CN" smtClean="0">
                <a:latin typeface="Times New Roman" panose="02020603050405020304" pitchFamily="18" charset="0"/>
              </a:rPr>
              <a:t>|CrossEdge(Pij)| denotes the number of “crossing edges” attached to this block. </a:t>
            </a:r>
          </a:p>
          <a:p>
            <a:pPr eaLnBrk="1" hangingPunct="1"/>
            <a:r>
              <a:rPr lang="en-US" altLang="zh-CN" smtClean="0">
                <a:latin typeface="Times New Roman" panose="02020603050405020304" pitchFamily="18" charset="0"/>
              </a:rPr>
              <a:t>For each crossing edge, we need to introduce “k-1” edges at most in “edge copy”. </a:t>
            </a:r>
            <a:br>
              <a:rPr lang="en-US" altLang="zh-CN" smtClean="0">
                <a:latin typeface="Times New Roman" panose="02020603050405020304" pitchFamily="18" charset="0"/>
              </a:rPr>
            </a:br>
            <a:r>
              <a:rPr lang="en-US" altLang="zh-CN" smtClean="0">
                <a:latin typeface="Times New Roman" panose="02020603050405020304" pitchFamily="18" charset="0"/>
              </a:rPr>
              <a:t>Each crossing edge is attached to two blocks. Therefore, 0.5 *(k-1)*|CrossEdge(Pij)| denotes the number of introduced edges in “edge copy” for block “Pij”. </a:t>
            </a:r>
          </a:p>
          <a:p>
            <a:pPr eaLnBrk="1" hangingPunct="1"/>
            <a:endParaRPr lang="en-US" altLang="zh-CN" smtClean="0">
              <a:latin typeface="Times New Roman" panose="02020603050405020304" pitchFamily="18" charset="0"/>
            </a:endParaRPr>
          </a:p>
          <a:p>
            <a:pPr eaLnBrk="1" hangingPunct="1"/>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4478721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CCD75D27-7398-4308-AB89-95DBB05D0EED}" type="slidenum">
              <a:rPr lang="en-US" altLang="zh-CN" sz="1300">
                <a:solidFill>
                  <a:srgbClr val="000000"/>
                </a:solidFill>
                <a:latin typeface="Arial" panose="020B0604020202020204" pitchFamily="34" charset="0"/>
              </a:rPr>
              <a:pPr eaLnBrk="1" hangingPunct="1"/>
              <a:t>37</a:t>
            </a:fld>
            <a:endParaRPr lang="en-US" altLang="zh-CN" sz="1300">
              <a:solidFill>
                <a:srgbClr val="000000"/>
              </a:solidFill>
              <a:latin typeface="Arial" panose="020B0604020202020204" pitchFamily="34" charset="0"/>
            </a:endParaRPr>
          </a:p>
        </p:txBody>
      </p:sp>
      <p:sp>
        <p:nvSpPr>
          <p:cNvPr id="8089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DA7B81BB-9EA5-445C-AFFD-9BC7C6A82933}" type="slidenum">
              <a:rPr lang="en-US" altLang="zh-CN" sz="1300" smtClean="0">
                <a:solidFill>
                  <a:srgbClr val="000000"/>
                </a:solidFill>
                <a:latin typeface="Arial" panose="020B0604020202020204" pitchFamily="34" charset="0"/>
              </a:rPr>
              <a:pPr algn="r" eaLnBrk="1" hangingPunct="1">
                <a:spcBef>
                  <a:spcPct val="0"/>
                </a:spcBef>
              </a:pPr>
              <a:t>37</a:t>
            </a:fld>
            <a:endParaRPr lang="en-US" altLang="zh-CN" sz="1300" smtClean="0">
              <a:solidFill>
                <a:srgbClr val="000000"/>
              </a:solidFill>
              <a:latin typeface="Arial" panose="020B0604020202020204" pitchFamily="34" charset="0"/>
            </a:endParaRPr>
          </a:p>
        </p:txBody>
      </p:sp>
      <p:sp>
        <p:nvSpPr>
          <p:cNvPr id="80900" name="Rectangle 2"/>
          <p:cNvSpPr>
            <a:spLocks noRot="1" noChangeArrowheads="1" noTextEdit="1"/>
          </p:cNvSpPr>
          <p:nvPr>
            <p:ph type="sldImg"/>
          </p:nvPr>
        </p:nvSpPr>
        <p:spPr>
          <a:xfrm>
            <a:off x="992188" y="768350"/>
            <a:ext cx="5114925" cy="3836988"/>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As we know, different graph partitions will lead to different performance. Since the graph partition is related to block alignment, thus, we delay the discussion about “graph partition”. We first discuss how to perform block alignment. Assume that the original graph is partitioned into two parts P11 and P12, and they are in the same group. Thus, we need to alignment P11 and P12. As we know, different partitions will lead to different perforamnce. </a:t>
            </a:r>
            <a:br>
              <a:rPr lang="en-US" altLang="zh-CN" smtClean="0">
                <a:latin typeface="Arial" panose="020B0604020202020204" pitchFamily="34" charset="0"/>
              </a:rPr>
            </a:br>
            <a:r>
              <a:rPr lang="en-US" altLang="zh-CN" smtClean="0">
                <a:latin typeface="Arial" panose="020B0604020202020204" pitchFamily="34" charset="0"/>
              </a:rPr>
              <a:t>We will delay the discussion about “graph partition”, which is related to other problems..</a:t>
            </a:r>
          </a:p>
          <a:p>
            <a:pPr eaLnBrk="1" hangingPunct="1"/>
            <a:r>
              <a:rPr lang="en-US" altLang="zh-CN" smtClean="0">
                <a:latin typeface="Arial" panose="020B0604020202020204" pitchFamily="34" charset="0"/>
              </a:rPr>
              <a:t>In the following discussion, we assume that the whole graph is partitioned into n blocks. These blocks are clustered into m groups. Each group has no less than k blocks. </a:t>
            </a: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1701129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992188" y="768350"/>
            <a:ext cx="5114925" cy="3836988"/>
          </a:xfrm>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We first use the frequent subgraph algorithm to find frequent subgraph. </a:t>
            </a:r>
            <a:br>
              <a:rPr lang="en-US" altLang="zh-CN" smtClean="0">
                <a:latin typeface="Arial" panose="020B0604020202020204" pitchFamily="34" charset="0"/>
              </a:rPr>
            </a:br>
            <a:r>
              <a:rPr lang="en-US" altLang="zh-CN" smtClean="0">
                <a:latin typeface="Arial" panose="020B0604020202020204" pitchFamily="34" charset="0"/>
              </a:rPr>
              <a:t>One subgraph is said to be frequent, if it has more than min_sup non-overlapping matches in the large graph G. </a:t>
            </a:r>
            <a:br>
              <a:rPr lang="en-US" altLang="zh-CN" smtClean="0">
                <a:latin typeface="Arial" panose="020B0604020202020204" pitchFamily="34" charset="0"/>
              </a:rPr>
            </a:br>
            <a:r>
              <a:rPr lang="en-US" altLang="zh-CN" smtClean="0">
                <a:latin typeface="Arial" panose="020B0604020202020204" pitchFamily="34" charset="0"/>
              </a:rPr>
              <a:t>The mining algorithm is proposed in [M. Kuramochi DMKD 05]. </a:t>
            </a:r>
          </a:p>
          <a:p>
            <a:r>
              <a:rPr lang="en-US" altLang="zh-CN" smtClean="0">
                <a:latin typeface="Arial" panose="020B0604020202020204" pitchFamily="34" charset="0"/>
              </a:rPr>
              <a:t>We set the support min_sup to be k. </a:t>
            </a:r>
          </a:p>
          <a:p>
            <a:endParaRPr lang="en-US" altLang="zh-CN" smtClean="0">
              <a:latin typeface="Arial" panose="020B0604020202020204" pitchFamily="34" charset="0"/>
            </a:endParaRPr>
          </a:p>
          <a:p>
            <a:r>
              <a:rPr lang="en-US" altLang="zh-CN" smtClean="0">
                <a:latin typeface="Arial" panose="020B0604020202020204" pitchFamily="34" charset="0"/>
              </a:rPr>
              <a:t>Then, we find all matches of the largest frequent subgraph. These matches are collected to form the initial group U of blocks. </a:t>
            </a:r>
          </a:p>
          <a:p>
            <a:endParaRPr lang="en-US" altLang="zh-CN" smtClean="0">
              <a:latin typeface="Arial" panose="020B0604020202020204" pitchFamily="34" charset="0"/>
            </a:endParaRPr>
          </a:p>
          <a:p>
            <a:r>
              <a:rPr lang="en-US" altLang="zh-CN" smtClean="0">
                <a:latin typeface="Arial" panose="020B0604020202020204" pitchFamily="34" charset="0"/>
              </a:rPr>
              <a:t>Then, we expand and alignment all bocks in group U. If the group cost is increasing, we stop the expansion. </a:t>
            </a:r>
          </a:p>
          <a:p>
            <a:endParaRPr lang="en-US" altLang="zh-CN" smtClean="0">
              <a:latin typeface="Arial" panose="020B0604020202020204" pitchFamily="34" charset="0"/>
            </a:endParaRPr>
          </a:p>
          <a:p>
            <a:r>
              <a:rPr lang="en-US" altLang="zh-CN" smtClean="0">
                <a:latin typeface="Arial" panose="020B0604020202020204" pitchFamily="34" charset="0"/>
              </a:rPr>
              <a:t>After that, we extract all blocks in group U for the original graph G. </a:t>
            </a:r>
          </a:p>
          <a:p>
            <a:endParaRPr lang="en-US" altLang="zh-CN" smtClean="0">
              <a:latin typeface="Arial" panose="020B0604020202020204" pitchFamily="34" charset="0"/>
            </a:endParaRPr>
          </a:p>
          <a:p>
            <a:r>
              <a:rPr lang="en-US" altLang="zh-CN" smtClean="0">
                <a:latin typeface="Arial" panose="020B0604020202020204" pitchFamily="34" charset="0"/>
              </a:rPr>
              <a:t>At last, we </a:t>
            </a:r>
            <a:r>
              <a:rPr lang="en-US" altLang="zh-CN" smtClean="0">
                <a:latin typeface="Times New Roman" panose="02020603050405020304" pitchFamily="18" charset="0"/>
              </a:rPr>
              <a:t>iterate Steps 1-3 until no vertices in Graph left</a:t>
            </a:r>
            <a:endParaRPr lang="en-US" altLang="zh-CN" smtClean="0">
              <a:latin typeface="Arial" panose="020B0604020202020204" pitchFamily="34" charset="0"/>
            </a:endParaRPr>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2A2FE354-7A12-4180-9E17-4076E9473F68}" type="slidenum">
              <a:rPr lang="en-US" altLang="zh-CN" sz="1300">
                <a:solidFill>
                  <a:srgbClr val="000000"/>
                </a:solidFill>
                <a:latin typeface="Arial" panose="020B0604020202020204" pitchFamily="34" charset="0"/>
              </a:rPr>
              <a:pPr eaLnBrk="1" hangingPunct="1"/>
              <a:t>38</a:t>
            </a:fld>
            <a:endParaRPr lang="en-US" altLang="zh-CN" sz="1300">
              <a:solidFill>
                <a:srgbClr val="000000"/>
              </a:solidFill>
              <a:latin typeface="Arial" panose="020B0604020202020204" pitchFamily="34" charset="0"/>
            </a:endParaRPr>
          </a:p>
        </p:txBody>
      </p:sp>
    </p:spTree>
    <p:extLst>
      <p:ext uri="{BB962C8B-B14F-4D97-AF65-F5344CB8AC3E}">
        <p14:creationId xmlns:p14="http://schemas.microsoft.com/office/powerpoint/2010/main" val="115226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8EE6D8CF-D817-419F-9B4C-8E0CF19C3B0F}" type="slidenum">
              <a:rPr lang="en-US" altLang="zh-CN" sz="1300">
                <a:solidFill>
                  <a:srgbClr val="000000"/>
                </a:solidFill>
                <a:latin typeface="Arial" panose="020B0604020202020204" pitchFamily="34" charset="0"/>
              </a:rPr>
              <a:pPr eaLnBrk="1" hangingPunct="1"/>
              <a:t>39</a:t>
            </a:fld>
            <a:endParaRPr lang="en-US" altLang="zh-CN" sz="1300">
              <a:solidFill>
                <a:srgbClr val="000000"/>
              </a:solidFill>
              <a:latin typeface="Arial" panose="020B0604020202020204" pitchFamily="34" charset="0"/>
            </a:endParaRPr>
          </a:p>
        </p:txBody>
      </p:sp>
      <p:sp>
        <p:nvSpPr>
          <p:cNvPr id="8294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8F596F08-B927-4E14-B145-CAF9E1DDC79E}" type="slidenum">
              <a:rPr lang="en-US" altLang="zh-CN" sz="1300" smtClean="0">
                <a:solidFill>
                  <a:srgbClr val="000000"/>
                </a:solidFill>
                <a:latin typeface="Arial" panose="020B0604020202020204" pitchFamily="34" charset="0"/>
              </a:rPr>
              <a:pPr algn="r" eaLnBrk="1" hangingPunct="1">
                <a:spcBef>
                  <a:spcPct val="0"/>
                </a:spcBef>
              </a:pPr>
              <a:t>39</a:t>
            </a:fld>
            <a:endParaRPr lang="en-US" altLang="zh-CN" sz="1300" smtClean="0">
              <a:solidFill>
                <a:srgbClr val="000000"/>
              </a:solidFill>
              <a:latin typeface="Arial" panose="020B0604020202020204" pitchFamily="34" charset="0"/>
            </a:endParaRPr>
          </a:p>
        </p:txBody>
      </p:sp>
      <p:sp>
        <p:nvSpPr>
          <p:cNvPr id="82948" name="Rectangle 2"/>
          <p:cNvSpPr>
            <a:spLocks noRot="1" noChangeArrowheads="1" noTextEdit="1"/>
          </p:cNvSpPr>
          <p:nvPr>
            <p:ph type="sldImg"/>
          </p:nvPr>
        </p:nvSpPr>
        <p:spPr>
          <a:xfrm>
            <a:off x="992188" y="768350"/>
            <a:ext cx="5114925" cy="3836988"/>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en-US" altLang="zh-CN" smtClean="0">
                <a:latin typeface="Arial" panose="020B0604020202020204" pitchFamily="34" charset="0"/>
              </a:rPr>
              <a:t>Example 2: </a:t>
            </a:r>
            <a:br>
              <a:rPr lang="en-US" altLang="zh-CN" smtClean="0">
                <a:latin typeface="Arial" panose="020B0604020202020204" pitchFamily="34" charset="0"/>
              </a:rPr>
            </a:br>
            <a:r>
              <a:rPr lang="en-US" altLang="zh-CN" smtClean="0">
                <a:latin typeface="Arial" panose="020B0604020202020204" pitchFamily="34" charset="0"/>
              </a:rPr>
              <a:t>There are two released networks G1* and G2* in time T1 and T2, which both satisfy 2-automorphism principle. </a:t>
            </a:r>
          </a:p>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068406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33CF775C-F39C-43D0-A670-1C7DBED32B9F}" type="slidenum">
              <a:rPr lang="en-US" altLang="zh-CN" sz="1300">
                <a:solidFill>
                  <a:srgbClr val="000000"/>
                </a:solidFill>
                <a:latin typeface="Arial" panose="020B0604020202020204" pitchFamily="34" charset="0"/>
              </a:rPr>
              <a:pPr eaLnBrk="1" hangingPunct="1"/>
              <a:t>40</a:t>
            </a:fld>
            <a:endParaRPr lang="en-US" altLang="zh-CN" sz="1300">
              <a:solidFill>
                <a:srgbClr val="000000"/>
              </a:solidFill>
              <a:latin typeface="Arial" panose="020B0604020202020204" pitchFamily="34" charset="0"/>
            </a:endParaRPr>
          </a:p>
        </p:txBody>
      </p:sp>
      <p:sp>
        <p:nvSpPr>
          <p:cNvPr id="839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56C130DE-55C6-48F6-A150-2F128D2F13AF}" type="slidenum">
              <a:rPr lang="en-US" altLang="zh-CN" sz="1300" smtClean="0">
                <a:solidFill>
                  <a:srgbClr val="000000"/>
                </a:solidFill>
                <a:latin typeface="Arial" panose="020B0604020202020204" pitchFamily="34" charset="0"/>
              </a:rPr>
              <a:pPr algn="r" eaLnBrk="1" hangingPunct="1">
                <a:spcBef>
                  <a:spcPct val="0"/>
                </a:spcBef>
              </a:pPr>
              <a:t>40</a:t>
            </a:fld>
            <a:endParaRPr lang="en-US" altLang="zh-CN" sz="1300" smtClean="0">
              <a:solidFill>
                <a:srgbClr val="000000"/>
              </a:solidFill>
              <a:latin typeface="Arial" panose="020B0604020202020204" pitchFamily="34" charset="0"/>
            </a:endParaRPr>
          </a:p>
        </p:txBody>
      </p:sp>
      <p:sp>
        <p:nvSpPr>
          <p:cNvPr id="83972" name="Rectangle 2"/>
          <p:cNvSpPr>
            <a:spLocks noRot="1" noChangeArrowheads="1" noTextEdit="1"/>
          </p:cNvSpPr>
          <p:nvPr>
            <p:ph type="sldImg"/>
          </p:nvPr>
        </p:nvSpPr>
        <p:spPr>
          <a:xfrm>
            <a:off x="992188" y="768350"/>
            <a:ext cx="5114925" cy="3836988"/>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537788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9E7F2997-3C01-4D19-9DDE-F505461FE960}" type="slidenum">
              <a:rPr lang="en-US" altLang="zh-CN" sz="1300">
                <a:solidFill>
                  <a:srgbClr val="000000"/>
                </a:solidFill>
                <a:latin typeface="Arial" panose="020B0604020202020204" pitchFamily="34" charset="0"/>
              </a:rPr>
              <a:pPr eaLnBrk="1" hangingPunct="1"/>
              <a:t>41</a:t>
            </a:fld>
            <a:endParaRPr lang="en-US" altLang="zh-CN" sz="1300">
              <a:solidFill>
                <a:srgbClr val="000000"/>
              </a:solidFill>
              <a:latin typeface="Arial" panose="020B0604020202020204" pitchFamily="34" charset="0"/>
            </a:endParaRPr>
          </a:p>
        </p:txBody>
      </p:sp>
      <p:sp>
        <p:nvSpPr>
          <p:cNvPr id="8499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F54680A6-1650-45E3-ABB6-F0060B0D4CBC}" type="slidenum">
              <a:rPr lang="en-US" altLang="zh-CN" sz="1300" smtClean="0">
                <a:solidFill>
                  <a:srgbClr val="000000"/>
                </a:solidFill>
                <a:latin typeface="Arial" panose="020B0604020202020204" pitchFamily="34" charset="0"/>
              </a:rPr>
              <a:pPr algn="r" eaLnBrk="1" hangingPunct="1">
                <a:spcBef>
                  <a:spcPct val="0"/>
                </a:spcBef>
              </a:pPr>
              <a:t>41</a:t>
            </a:fld>
            <a:endParaRPr lang="en-US" altLang="zh-CN" sz="1300" smtClean="0">
              <a:solidFill>
                <a:srgbClr val="000000"/>
              </a:solidFill>
              <a:latin typeface="Arial" panose="020B0604020202020204" pitchFamily="34" charset="0"/>
            </a:endParaRPr>
          </a:p>
        </p:txBody>
      </p:sp>
      <p:sp>
        <p:nvSpPr>
          <p:cNvPr id="84996" name="Rectangle 2"/>
          <p:cNvSpPr>
            <a:spLocks noRot="1" noChangeArrowheads="1" noTextEdit="1"/>
          </p:cNvSpPr>
          <p:nvPr>
            <p:ph type="sldImg"/>
          </p:nvPr>
        </p:nvSpPr>
        <p:spPr>
          <a:xfrm>
            <a:off x="992188" y="768350"/>
            <a:ext cx="5114925" cy="3836988"/>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473063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 K-degree</a:t>
            </a:r>
            <a:r>
              <a:rPr lang="en-US" altLang="zh-CN" sz="1400" baseline="0" dirty="0" smtClean="0"/>
              <a:t> anonymous, K-neighborhood anonymous and K-</a:t>
            </a:r>
            <a:r>
              <a:rPr lang="en-US" altLang="zh-CN" sz="1400" baseline="0" dirty="0" err="1" smtClean="0"/>
              <a:t>automorphism</a:t>
            </a:r>
            <a:r>
              <a:rPr lang="en-US" altLang="zh-CN" sz="1400" baseline="0" dirty="0" smtClean="0"/>
              <a:t>  anonymous models all focus on preventing node re-identification. In some applications, the link information is sensitive too. These protection models should be extended to support Link Protection</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42</a:t>
            </a:fld>
            <a:endParaRPr lang="en-US" altLang="zh-CN"/>
          </a:p>
        </p:txBody>
      </p:sp>
    </p:spTree>
    <p:extLst>
      <p:ext uri="{BB962C8B-B14F-4D97-AF65-F5344CB8AC3E}">
        <p14:creationId xmlns:p14="http://schemas.microsoft.com/office/powerpoint/2010/main" val="38622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lnSpcReduction="10000"/>
          </a:bodyPr>
          <a:lstStyle/>
          <a:p>
            <a:r>
              <a:rPr lang="en-US" altLang="zh-CN" sz="1400" dirty="0" smtClean="0"/>
              <a:t>[1] </a:t>
            </a:r>
            <a:r>
              <a:rPr lang="en-US" altLang="zh-CN" sz="1400" baseline="0" dirty="0" smtClean="0"/>
              <a:t> Privacy protection for tabula data has been well studied in recent years.  Let’s briefly review how an attacker attacks the published </a:t>
            </a:r>
            <a:r>
              <a:rPr lang="en-US" altLang="zh-CN" sz="1400" baseline="0" dirty="0" err="1" smtClean="0"/>
              <a:t>anonymized</a:t>
            </a:r>
            <a:r>
              <a:rPr lang="en-US" altLang="zh-CN" sz="1400" baseline="0" dirty="0" smtClean="0"/>
              <a:t> data.</a:t>
            </a:r>
          </a:p>
          <a:p>
            <a:r>
              <a:rPr lang="en-US" altLang="zh-CN" sz="1400" baseline="0" dirty="0" smtClean="0"/>
              <a:t>[2] When publishing a table, this table may contain both the public available information and sensitive information about users.  For example, a hospital needs to publish its patient data to some researchers. Besides the disease each patient has, the data also contains the  information such as Zip code, Birth date etc. While the information such as Zip code, Birth date are public available from the published voter list. So, even the hospital has removed all the names of patients, the diseases of some users are still released.</a:t>
            </a:r>
          </a:p>
          <a:p>
            <a:r>
              <a:rPr lang="en-US" altLang="zh-CN" sz="1400" baseline="0" dirty="0" smtClean="0"/>
              <a:t>[3] The public available information that an attacker can use to attack the </a:t>
            </a:r>
            <a:r>
              <a:rPr lang="en-US" altLang="zh-CN" sz="1400" baseline="0" dirty="0" err="1" smtClean="0"/>
              <a:t>anonymized</a:t>
            </a:r>
            <a:r>
              <a:rPr lang="en-US" altLang="zh-CN" sz="1400" baseline="0" dirty="0" smtClean="0"/>
              <a:t> data is called the “background knowledge”.</a:t>
            </a:r>
          </a:p>
          <a:p>
            <a:r>
              <a:rPr lang="en-US" altLang="zh-CN" sz="1400" baseline="0" dirty="0" smtClean="0"/>
              <a:t>[4] The sensitive information that a user does not want others to know is called the “sensitive information”.  The </a:t>
            </a:r>
            <a:r>
              <a:rPr lang="en-US" altLang="zh-CN" sz="1400" baseline="0" dirty="0" err="1" smtClean="0"/>
              <a:t>anonymized</a:t>
            </a:r>
            <a:r>
              <a:rPr lang="en-US" altLang="zh-CN" sz="1400" baseline="0" dirty="0" smtClean="0"/>
              <a:t> data should be carefully designed before publishing to make sure the sensitive information is safe according to the corresponding background knowledge. The process that an attacker use the back ground knowledge around a user to learn his sensitive information is called the node re-identification. </a:t>
            </a:r>
          </a:p>
          <a:p>
            <a:r>
              <a:rPr lang="en-US" altLang="zh-CN" sz="1400" baseline="0" dirty="0" smtClean="0"/>
              <a:t>[5] There are a lot of works have been done to publish tabular data</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6</a:t>
            </a:fld>
            <a:endParaRPr lang="en-US" altLang="zh-CN"/>
          </a:p>
        </p:txBody>
      </p:sp>
    </p:spTree>
    <p:extLst>
      <p:ext uri="{BB962C8B-B14F-4D97-AF65-F5344CB8AC3E}">
        <p14:creationId xmlns:p14="http://schemas.microsoft.com/office/powerpoint/2010/main" val="32855151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Let’s use the k-</a:t>
            </a:r>
            <a:r>
              <a:rPr lang="en-US" altLang="zh-CN" sz="1400" dirty="0" err="1" smtClean="0"/>
              <a:t>automorphism</a:t>
            </a:r>
            <a:r>
              <a:rPr lang="en-US" altLang="zh-CN" sz="1400" dirty="0" smtClean="0"/>
              <a:t> model to show the problem of these anonymous models when considering link protection.</a:t>
            </a:r>
          </a:p>
          <a:p>
            <a:r>
              <a:rPr lang="en-US" altLang="zh-CN" sz="1400" baseline="0" dirty="0" smtClean="0"/>
              <a:t>[2] This graph is a 2-automorphism graph.  There are two candidates for Bob and two candidates for Alice. Although the attacker cannot know which node is exactly Bob or Alice,  since both candidates of Bob have links to both candidates of Alice.</a:t>
            </a:r>
          </a:p>
          <a:p>
            <a:r>
              <a:rPr lang="en-US" altLang="zh-CN" sz="1400" baseline="0" dirty="0" smtClean="0"/>
              <a:t>[3] This attacker knows Bob and Alice has a link with 100% probability.</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43</a:t>
            </a:fld>
            <a:endParaRPr lang="en-US" altLang="zh-CN"/>
          </a:p>
        </p:txBody>
      </p:sp>
    </p:spTree>
    <p:extLst>
      <p:ext uri="{BB962C8B-B14F-4D97-AF65-F5344CB8AC3E}">
        <p14:creationId xmlns:p14="http://schemas.microsoft.com/office/powerpoint/2010/main" val="1942218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 k-isomorphism model is proposed in </a:t>
            </a:r>
            <a:r>
              <a:rPr lang="en-US" altLang="zh-CN" sz="1400" dirty="0" err="1" smtClean="0"/>
              <a:t>Sigmod</a:t>
            </a:r>
            <a:r>
              <a:rPr lang="en-US" altLang="zh-CN" sz="1400" dirty="0" smtClean="0"/>
              <a:t> 2010 which</a:t>
            </a:r>
            <a:r>
              <a:rPr lang="en-US" altLang="zh-CN" sz="1400" baseline="0" dirty="0" smtClean="0"/>
              <a:t> enhanced the k-</a:t>
            </a:r>
            <a:r>
              <a:rPr lang="en-US" altLang="zh-CN" sz="1400" baseline="0" dirty="0" err="1" smtClean="0"/>
              <a:t>automorphism</a:t>
            </a:r>
            <a:r>
              <a:rPr lang="en-US" altLang="zh-CN" sz="1400" baseline="0" dirty="0" smtClean="0"/>
              <a:t> model to support link protection</a:t>
            </a:r>
          </a:p>
          <a:p>
            <a:r>
              <a:rPr lang="en-US" altLang="zh-CN" sz="1400" baseline="0" dirty="0" smtClean="0"/>
              <a:t>[2] A k-isomorphism graph is a graph ….</a:t>
            </a:r>
          </a:p>
          <a:p>
            <a:r>
              <a:rPr lang="en-US" altLang="zh-CN" sz="1400" baseline="0" dirty="0" smtClean="0"/>
              <a:t>[3] (click) The candidates of a nodes will appears in all the isomorphism </a:t>
            </a:r>
            <a:r>
              <a:rPr lang="en-US" altLang="zh-CN" sz="1400" baseline="0" dirty="0" err="1" smtClean="0"/>
              <a:t>subgraphs</a:t>
            </a:r>
            <a:r>
              <a:rPr lang="en-US" altLang="zh-CN" sz="1400" baseline="0" dirty="0" smtClean="0"/>
              <a:t>. For two users,  only the two candidates of them appear in the same </a:t>
            </a:r>
            <a:r>
              <a:rPr lang="en-US" altLang="zh-CN" sz="1400" baseline="0" dirty="0" err="1" smtClean="0"/>
              <a:t>subgraph</a:t>
            </a:r>
            <a:r>
              <a:rPr lang="en-US" altLang="zh-CN" sz="1400" baseline="0" dirty="0" smtClean="0"/>
              <a:t>, the have connections. Thus the probability an attacker can find two users have any connection is at most 1/k</a:t>
            </a:r>
          </a:p>
          <a:p>
            <a:r>
              <a:rPr lang="en-US" altLang="zh-CN" sz="1400" baseline="0" dirty="0" smtClean="0"/>
              <a:t>[4] In this example, there are four possible assignments of Bob and Alice. (Click)  only in assignments 1 and 2, Bob and Alice may have connections. Then the probability an attacker finds two nodes have relations is at most ½.</a:t>
            </a:r>
          </a:p>
          <a:p>
            <a:r>
              <a:rPr lang="en-US" altLang="zh-CN" sz="1400" baseline="0" dirty="0" smtClean="0"/>
              <a:t>[5] Note here the connection is not restricted to direct link. The information such as two node is two hop or three hop neighbors is also connection information.  Two nodes have connection only when they are in the same </a:t>
            </a:r>
            <a:r>
              <a:rPr lang="en-US" altLang="zh-CN" sz="1400" baseline="0" dirty="0" err="1" smtClean="0"/>
              <a:t>subgraph</a:t>
            </a:r>
            <a:r>
              <a:rPr lang="en-US" altLang="zh-CN" sz="1400" baseline="0" dirty="0" smtClean="0"/>
              <a:t>.</a:t>
            </a:r>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44</a:t>
            </a:fld>
            <a:endParaRPr lang="en-US" altLang="zh-CN"/>
          </a:p>
        </p:txBody>
      </p:sp>
    </p:spTree>
    <p:extLst>
      <p:ext uri="{BB962C8B-B14F-4D97-AF65-F5344CB8AC3E}">
        <p14:creationId xmlns:p14="http://schemas.microsoft.com/office/powerpoint/2010/main" val="19229760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Next we introduce clustering based protection models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45</a:t>
            </a:fld>
            <a:endParaRPr lang="en-US" altLang="zh-CN"/>
          </a:p>
        </p:txBody>
      </p:sp>
    </p:spTree>
    <p:extLst>
      <p:ext uri="{BB962C8B-B14F-4D97-AF65-F5344CB8AC3E}">
        <p14:creationId xmlns:p14="http://schemas.microsoft.com/office/powerpoint/2010/main" val="31736181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a:t>
            </a:r>
            <a:r>
              <a:rPr lang="en-US" altLang="zh-CN" sz="1400" baseline="0" dirty="0" smtClean="0"/>
              <a:t> clustering based protection model firstly partition nodes . Each partition contains at least k nodes.</a:t>
            </a:r>
          </a:p>
          <a:p>
            <a:r>
              <a:rPr lang="en-US" altLang="zh-CN" sz="1400" baseline="0" dirty="0" smtClean="0"/>
              <a:t>[2] Then, for each partition, a super node is generated to represent it.</a:t>
            </a:r>
          </a:p>
          <a:p>
            <a:r>
              <a:rPr lang="en-US" altLang="zh-CN" sz="1400" baseline="0" dirty="0" smtClean="0"/>
              <a:t>[3] Since the nodes are represented as super nodes, the edges are between super nodes now. There may be multiple edges between two super nodes. For example, between super node 1 and 2, there are three edges. These three edges are displayed as a super edge with weight 3.</a:t>
            </a:r>
          </a:p>
          <a:p>
            <a:r>
              <a:rPr lang="en-US" altLang="zh-CN" sz="1400" baseline="0" dirty="0" smtClean="0"/>
              <a:t>[4] Similarly, the super edges between the nodes in one super nodes can be represented as super </a:t>
            </a:r>
            <a:r>
              <a:rPr lang="en-US" altLang="zh-CN" sz="1400" baseline="0" dirty="0" err="1" smtClean="0"/>
              <a:t>sel</a:t>
            </a:r>
            <a:r>
              <a:rPr lang="en-US" altLang="zh-CN" sz="1400" baseline="0" dirty="0" smtClean="0"/>
              <a:t>-edges. </a:t>
            </a:r>
          </a:p>
          <a:p>
            <a:r>
              <a:rPr lang="en-US" altLang="zh-CN" sz="1400" baseline="0" dirty="0" smtClean="0"/>
              <a:t>[5] To prevent node re-identification, a clustering model just needs to make sure each super node’s size is at least k.  Note the clustering based model can prevent the attack using any kind of </a:t>
            </a:r>
            <a:r>
              <a:rPr lang="en-US" altLang="zh-CN" sz="1400" baseline="0" dirty="0" err="1" smtClean="0"/>
              <a:t>subgraph</a:t>
            </a:r>
            <a:r>
              <a:rPr lang="en-US" altLang="zh-CN" sz="1400" baseline="0" dirty="0" smtClean="0"/>
              <a:t> knowledge since the nodes in the same cluster cannot be distinguished.</a:t>
            </a:r>
          </a:p>
          <a:p>
            <a:r>
              <a:rPr lang="en-US" altLang="zh-CN" sz="1400" baseline="0" dirty="0" smtClean="0"/>
              <a:t>[6] Different clustering models use different cost function to do the partition. In paper [8], they </a:t>
            </a:r>
            <a:r>
              <a:rPr lang="en-US" altLang="zh-CN" sz="1400" dirty="0" smtClean="0"/>
              <a:t>used Simulated Annealing to minimize the number of sampling graphs.</a:t>
            </a:r>
            <a:r>
              <a:rPr lang="en-US" altLang="zh-CN" sz="1400" baseline="0" dirty="0" smtClean="0"/>
              <a:t>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46</a:t>
            </a:fld>
            <a:endParaRPr lang="en-US" altLang="zh-CN"/>
          </a:p>
        </p:txBody>
      </p:sp>
    </p:spTree>
    <p:extLst>
      <p:ext uri="{BB962C8B-B14F-4D97-AF65-F5344CB8AC3E}">
        <p14:creationId xmlns:p14="http://schemas.microsoft.com/office/powerpoint/2010/main" val="3782125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Other</a:t>
            </a:r>
            <a:r>
              <a:rPr lang="en-US" altLang="zh-CN" sz="1400" baseline="0" dirty="0" smtClean="0"/>
              <a:t> people also use a cost function which contain both the node labels and structures to guide the partition</a:t>
            </a:r>
          </a:p>
          <a:p>
            <a:r>
              <a:rPr lang="en-US" altLang="zh-CN" sz="1400" baseline="0" dirty="0" smtClean="0"/>
              <a:t>[2] For example, each node has a group of attributes.</a:t>
            </a:r>
          </a:p>
          <a:p>
            <a:r>
              <a:rPr lang="en-US" altLang="zh-CN" sz="1400" baseline="0" dirty="0" smtClean="0"/>
              <a:t>[3] When a group of nodes are put into a super node, their attributes will either be permuted or generalized as what tabular data does. Therefore, the information lost of node attributes can be represented as the generalization cost when make all the nodes in a super node have same attributes.</a:t>
            </a:r>
          </a:p>
          <a:p>
            <a:r>
              <a:rPr lang="en-US" altLang="zh-CN" sz="1400" baseline="0" dirty="0" smtClean="0"/>
              <a:t>[4] The information loss on structures can be represented the possibility to correctly guess the position of an edge.</a:t>
            </a:r>
          </a:p>
          <a:p>
            <a:r>
              <a:rPr lang="en-US" altLang="zh-CN" sz="1400" baseline="0" dirty="0" smtClean="0"/>
              <a:t>[5] A </a:t>
            </a:r>
            <a:r>
              <a:rPr lang="en-US" altLang="zh-CN" sz="1400" baseline="0" dirty="0" err="1" smtClean="0"/>
              <a:t>pinkdd</a:t>
            </a:r>
            <a:r>
              <a:rPr lang="en-US" altLang="zh-CN" sz="1400" baseline="0" dirty="0" smtClean="0"/>
              <a:t> 2008 paper designed such kind cost function and designed a heuristic algorithm to partition nodes target this cost function.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47</a:t>
            </a:fld>
            <a:endParaRPr lang="en-US" altLang="zh-CN"/>
          </a:p>
        </p:txBody>
      </p:sp>
    </p:spTree>
    <p:extLst>
      <p:ext uri="{BB962C8B-B14F-4D97-AF65-F5344CB8AC3E}">
        <p14:creationId xmlns:p14="http://schemas.microsoft.com/office/powerpoint/2010/main" val="33001170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In</a:t>
            </a:r>
            <a:r>
              <a:rPr lang="en-US" altLang="zh-CN" sz="1400" baseline="0" dirty="0" smtClean="0"/>
              <a:t> VLDB 2009, a new clustering model was proposed to provide protections for both node and links</a:t>
            </a:r>
          </a:p>
          <a:p>
            <a:r>
              <a:rPr lang="en-US" altLang="zh-CN" sz="1400" baseline="0" dirty="0" smtClean="0"/>
              <a:t>[2] This paper focused on a heterogeneous social network which can be represented as an undirected bipartite graph.</a:t>
            </a:r>
          </a:p>
          <a:p>
            <a:r>
              <a:rPr lang="en-US" altLang="zh-CN" sz="1400" baseline="0" dirty="0" smtClean="0"/>
              <a:t>[3] The bipartite contains two node sets V and I.</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[4] V is a set of users, each user has a group of attributes.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[5] I is a set of interactions. Each interaction can be involved by multiple users. For example, four users can play a game together.</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[6] An edge (</a:t>
            </a:r>
            <a:r>
              <a:rPr lang="en-US" altLang="zh-CN" sz="1400" baseline="0" dirty="0" err="1" smtClean="0"/>
              <a:t>u,i</a:t>
            </a:r>
            <a:r>
              <a:rPr lang="en-US" altLang="zh-CN" sz="1400" baseline="0" dirty="0" smtClean="0"/>
              <a:t>) means user u is involved in interaction I.</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[7] There are three protection objectives achieved by this paper. The first one is to preventing node re-identification. The probability that a user can be re-identified is at most 1/k.  The other two objectives are for link protection. The probability that an attacker finds two nodes are involved in any interaction together is at most 1/k and the probability that can attacker finds a node is involved in an interaction is at most 1/k.</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[8] It should be emphasized that the second privacy objective is the exactly to find whether two users have connection or not as the k-isomorphism model.</a:t>
            </a:r>
            <a:endParaRPr lang="en-US" altLang="zh-CN"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48</a:t>
            </a:fld>
            <a:endParaRPr lang="en-US" altLang="zh-CN"/>
          </a:p>
        </p:txBody>
      </p:sp>
    </p:spTree>
    <p:extLst>
      <p:ext uri="{BB962C8B-B14F-4D97-AF65-F5344CB8AC3E}">
        <p14:creationId xmlns:p14="http://schemas.microsoft.com/office/powerpoint/2010/main" val="17891955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This is an example of heterogeneous social network which is represented as a bipartite</a:t>
            </a:r>
            <a:r>
              <a:rPr lang="en-US" altLang="zh-CN" sz="1400" baseline="0" dirty="0" smtClean="0"/>
              <a:t> graph.</a:t>
            </a:r>
          </a:p>
          <a:p>
            <a:r>
              <a:rPr lang="en-US" altLang="zh-CN" sz="1400" baseline="0" dirty="0" smtClean="0"/>
              <a:t>[2]  Each user has a group of attributes such as name, sex and position.</a:t>
            </a:r>
          </a:p>
          <a:p>
            <a:r>
              <a:rPr lang="en-US" altLang="zh-CN" sz="1400" baseline="0" dirty="0" smtClean="0"/>
              <a:t>[3] Two nodes can be involved in more than one interaction. For example, node 1 and 2 are friends. At the same time, they communicated by email.</a:t>
            </a:r>
          </a:p>
          <a:p>
            <a:r>
              <a:rPr lang="en-US" altLang="zh-CN" sz="1400" baseline="0" dirty="0" smtClean="0"/>
              <a:t>[4]  An interaction can also contain more than 2 users. For example, node 3, 4 and 5 play game1 together.</a:t>
            </a:r>
          </a:p>
          <a:p>
            <a:r>
              <a:rPr lang="en-US" altLang="zh-CN" sz="1400" baseline="0" dirty="0" smtClean="0"/>
              <a:t>[5]  The basic idea to publish such a graph is clustering the users in V.</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49</a:t>
            </a:fld>
            <a:endParaRPr lang="en-US" altLang="zh-CN"/>
          </a:p>
        </p:txBody>
      </p:sp>
    </p:spTree>
    <p:extLst>
      <p:ext uri="{BB962C8B-B14F-4D97-AF65-F5344CB8AC3E}">
        <p14:creationId xmlns:p14="http://schemas.microsoft.com/office/powerpoint/2010/main" val="3470243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 published graphs</a:t>
            </a:r>
            <a:r>
              <a:rPr lang="en-US" altLang="zh-CN" sz="1400" baseline="0" dirty="0" smtClean="0"/>
              <a:t> are like these.</a:t>
            </a:r>
          </a:p>
          <a:p>
            <a:r>
              <a:rPr lang="en-US" altLang="zh-CN" sz="1400" baseline="0" dirty="0" smtClean="0"/>
              <a:t>[2]  If an attacker can only use node attributes, after clustering, publish a graph with permutated node in each cluster is ok. </a:t>
            </a:r>
          </a:p>
          <a:p>
            <a:r>
              <a:rPr lang="en-US" altLang="zh-CN" sz="1400" baseline="0" dirty="0" smtClean="0"/>
              <a:t>[3]  If an attacker can use both node attributes and the structure information, as same as other clustering models, the connections are only displayed on clusters.</a:t>
            </a:r>
          </a:p>
          <a:p>
            <a:r>
              <a:rPr lang="en-US" altLang="zh-CN" sz="1400" baseline="0" dirty="0" smtClean="0"/>
              <a:t>[4]  It is obviously if each cluster has size at least k, the node protection is guaranteed. Next we show how to achieve the two link protection objectives.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50</a:t>
            </a:fld>
            <a:endParaRPr lang="en-US" altLang="zh-CN"/>
          </a:p>
        </p:txBody>
      </p:sp>
    </p:spTree>
    <p:extLst>
      <p:ext uri="{BB962C8B-B14F-4D97-AF65-F5344CB8AC3E}">
        <p14:creationId xmlns:p14="http://schemas.microsoft.com/office/powerpoint/2010/main" val="1474812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It showed if the clustering satisfies “Class Safety Property”, the two link protection objectives can be guaranteed.</a:t>
            </a:r>
            <a:endParaRPr lang="en-US" altLang="zh-CN" sz="1400" baseline="0" dirty="0" smtClean="0"/>
          </a:p>
          <a:p>
            <a:r>
              <a:rPr lang="en-US" altLang="zh-CN" sz="1400" baseline="0" dirty="0" smtClean="0"/>
              <a:t>[2] If we call two users who are involved in any interaction together as “friends”, this condition requires any two users who are put into the same super node cannot be friend or share common friends. </a:t>
            </a:r>
          </a:p>
          <a:p>
            <a:r>
              <a:rPr lang="en-US" altLang="zh-CN" sz="1400" baseline="0" dirty="0" smtClean="0"/>
              <a:t>[3] If u and v (point to Case 1) are involved in the same interaction, they are friends, in this case,  (click), u and v cannot be put into the same cluster</a:t>
            </a:r>
          </a:p>
          <a:p>
            <a:r>
              <a:rPr lang="en-US" altLang="zh-CN" sz="1400" baseline="0" dirty="0" smtClean="0"/>
              <a:t>[4] If u and v share the same friend w (point to Case 2), (click) u and v are also not allowed to be assigned into the same cluster</a:t>
            </a:r>
          </a:p>
          <a:p>
            <a:r>
              <a:rPr lang="en-US" altLang="zh-CN" sz="1400" baseline="0" dirty="0" smtClean="0"/>
              <a:t>[5] Next let’s demonstrate the intuitive logics behind this safety condition.</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51</a:t>
            </a:fld>
            <a:endParaRPr lang="en-US" altLang="zh-CN"/>
          </a:p>
        </p:txBody>
      </p:sp>
    </p:spTree>
    <p:extLst>
      <p:ext uri="{BB962C8B-B14F-4D97-AF65-F5344CB8AC3E}">
        <p14:creationId xmlns:p14="http://schemas.microsoft.com/office/powerpoint/2010/main" val="39626178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If case 1 is not satisfied, (click), then this case may happens after clustering.</a:t>
            </a:r>
          </a:p>
          <a:p>
            <a:r>
              <a:rPr lang="en-US" altLang="zh-CN" sz="1400" baseline="0" dirty="0" smtClean="0"/>
              <a:t>[2] Then, the probability that v or u is involved in </a:t>
            </a:r>
            <a:r>
              <a:rPr lang="en-US" altLang="zh-CN" sz="1400" baseline="0" dirty="0" err="1" smtClean="0"/>
              <a:t>i</a:t>
            </a:r>
            <a:r>
              <a:rPr lang="en-US" altLang="zh-CN" sz="1400" baseline="0" dirty="0" smtClean="0"/>
              <a:t> is 2/2 which is bigger than 1/2 (click)</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52</a:t>
            </a:fld>
            <a:endParaRPr lang="en-US" altLang="zh-CN"/>
          </a:p>
        </p:txBody>
      </p:sp>
    </p:spTree>
    <p:extLst>
      <p:ext uri="{BB962C8B-B14F-4D97-AF65-F5344CB8AC3E}">
        <p14:creationId xmlns:p14="http://schemas.microsoft.com/office/powerpoint/2010/main" val="340274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t>
            </a:r>
            <a:r>
              <a:rPr lang="en-US" altLang="zh-CN" sz="1400" baseline="0" dirty="0" smtClean="0"/>
              <a:t> For example,  a 2-anonymouse table can be published. In which there are at least two </a:t>
            </a:r>
            <a:r>
              <a:rPr lang="en-US" altLang="zh-CN" sz="1400" baseline="0" dirty="0" err="1" smtClean="0"/>
              <a:t>tuples</a:t>
            </a:r>
            <a:r>
              <a:rPr lang="en-US" altLang="zh-CN" sz="1400" baseline="0" dirty="0" smtClean="0"/>
              <a:t> for any background knowledge.  There are also many other models have been developed, such as l-diversity, t-closeness etc.</a:t>
            </a:r>
          </a:p>
          <a:p>
            <a:r>
              <a:rPr lang="en-US" altLang="zh-CN" sz="1400" baseline="0" dirty="0" smtClean="0"/>
              <a:t>[2]  However, a social network is a graph. A graph is a more complex data structure than tabular data. How to publish a privacy preserved social network becomes a challenge problem.</a:t>
            </a:r>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7</a:t>
            </a:fld>
            <a:endParaRPr lang="en-US" altLang="zh-CN"/>
          </a:p>
        </p:txBody>
      </p:sp>
    </p:spTree>
    <p:extLst>
      <p:ext uri="{BB962C8B-B14F-4D97-AF65-F5344CB8AC3E}">
        <p14:creationId xmlns:p14="http://schemas.microsoft.com/office/powerpoint/2010/main" val="480115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If two nodes are involved in the interaction k, we call they have relationship </a:t>
            </a:r>
            <a:r>
              <a:rPr lang="en-US" altLang="zh-CN" sz="1400" baseline="0" dirty="0" err="1" smtClean="0"/>
              <a:t>friend_k</a:t>
            </a:r>
            <a:r>
              <a:rPr lang="en-US" altLang="zh-CN" sz="1400" baseline="0" dirty="0" smtClean="0"/>
              <a:t>. For case 2, if it is violated, then this case may happens after clustering.</a:t>
            </a:r>
          </a:p>
          <a:p>
            <a:r>
              <a:rPr lang="en-US" altLang="zh-CN" sz="1400" baseline="0" dirty="0" smtClean="0"/>
              <a:t>[2] Then, for node u and w, the probability that an attacker find they have connection is ¾, which is bigger than 1/k.</a:t>
            </a:r>
            <a:endParaRPr lang="zh-CN" altLang="en-US" sz="1400" dirty="0" smtClean="0"/>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53</a:t>
            </a:fld>
            <a:endParaRPr lang="en-US" altLang="zh-CN"/>
          </a:p>
        </p:txBody>
      </p:sp>
    </p:spTree>
    <p:extLst>
      <p:ext uri="{BB962C8B-B14F-4D97-AF65-F5344CB8AC3E}">
        <p14:creationId xmlns:p14="http://schemas.microsoft.com/office/powerpoint/2010/main" val="11414375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For case 1, any two nodes who are friends cannot be put into the same cluster, then we can get (click)</a:t>
            </a:r>
          </a:p>
          <a:p>
            <a:r>
              <a:rPr lang="en-US" altLang="zh-CN" sz="1400" baseline="0" dirty="0" smtClean="0"/>
              <a:t>[2] For any cluster C and any interaction </a:t>
            </a:r>
            <a:r>
              <a:rPr lang="en-US" altLang="zh-CN" sz="1400" baseline="0" dirty="0" err="1" smtClean="0"/>
              <a:t>i</a:t>
            </a:r>
            <a:r>
              <a:rPr lang="en-US" altLang="zh-CN" sz="1400" baseline="0" dirty="0" smtClean="0"/>
              <a:t>, at most 1 node in C can be involved in </a:t>
            </a:r>
            <a:r>
              <a:rPr lang="en-US" altLang="zh-CN" sz="1400" baseline="0" dirty="0" err="1" smtClean="0"/>
              <a:t>i</a:t>
            </a:r>
            <a:r>
              <a:rPr lang="en-US" altLang="zh-CN" sz="1400" baseline="0" dirty="0" smtClean="0"/>
              <a:t>.  (click) Since any cluster’s size is at least k, the probability that an attacker can link a user to a specific link is at most 1/k. The link protection objective 2 can be guaranteed.</a:t>
            </a:r>
          </a:p>
          <a:p>
            <a:endParaRPr lang="en-US" altLang="zh-CN" sz="1400" baseline="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54</a:t>
            </a:fld>
            <a:endParaRPr lang="en-US" altLang="zh-CN"/>
          </a:p>
        </p:txBody>
      </p:sp>
    </p:spTree>
    <p:extLst>
      <p:ext uri="{BB962C8B-B14F-4D97-AF65-F5344CB8AC3E}">
        <p14:creationId xmlns:p14="http://schemas.microsoft.com/office/powerpoint/2010/main" val="3652425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There are also two works which do not care about node link protection. They suppose a weighted graph is published and only the weights on the edges should be protected. Nodes and links do not need to be protected.</a:t>
            </a:r>
          </a:p>
          <a:p>
            <a:r>
              <a:rPr lang="en-US" altLang="zh-CN" sz="1400" baseline="0" dirty="0" smtClean="0"/>
              <a:t>[2] Next we introduce them respectively.</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55</a:t>
            </a:fld>
            <a:endParaRPr lang="en-US" altLang="zh-CN"/>
          </a:p>
        </p:txBody>
      </p:sp>
    </p:spTree>
    <p:extLst>
      <p:ext uri="{BB962C8B-B14F-4D97-AF65-F5344CB8AC3E}">
        <p14:creationId xmlns:p14="http://schemas.microsoft.com/office/powerpoint/2010/main" val="18029792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In ****,  a paper discussed</a:t>
            </a:r>
            <a:r>
              <a:rPr lang="en-US" altLang="zh-CN" sz="1400" baseline="0" dirty="0" smtClean="0"/>
              <a:t> about how to protect the edge weights. </a:t>
            </a:r>
            <a:r>
              <a:rPr lang="en-US" altLang="zh-CN" sz="1400" dirty="0" smtClean="0"/>
              <a:t>They</a:t>
            </a:r>
            <a:r>
              <a:rPr lang="en-US" altLang="zh-CN" sz="1400" baseline="0" dirty="0" smtClean="0"/>
              <a:t> suppose the published graph is a weighted graph with weight on each edges.</a:t>
            </a:r>
          </a:p>
          <a:p>
            <a:r>
              <a:rPr lang="en-US" altLang="zh-CN" sz="1400" baseline="0" dirty="0" smtClean="0"/>
              <a:t>[2] The protection objective is to hide the real value of edge weights.</a:t>
            </a:r>
          </a:p>
          <a:p>
            <a:r>
              <a:rPr lang="en-US" altLang="zh-CN" sz="1400" baseline="0" dirty="0" smtClean="0"/>
              <a:t>[3] They suppose an attacker will observe the edge weights in the published graph and using them to guess the original  values.</a:t>
            </a:r>
          </a:p>
          <a:p>
            <a:r>
              <a:rPr lang="en-US" altLang="zh-CN" sz="1400" baseline="0" dirty="0" smtClean="0"/>
              <a:t>[4]  So, the basic method to do the protection is adding random noise to edge weights.</a:t>
            </a:r>
          </a:p>
          <a:p>
            <a:r>
              <a:rPr lang="en-US" altLang="zh-CN" sz="1400" baseline="0" dirty="0" smtClean="0"/>
              <a:t>[5]  This paper designed a </a:t>
            </a:r>
            <a:r>
              <a:rPr lang="en-US" altLang="zh-CN" sz="1400" baseline="0" dirty="0" err="1" smtClean="0"/>
              <a:t>gaussian</a:t>
            </a:r>
            <a:r>
              <a:rPr lang="en-US" altLang="zh-CN" sz="1400" baseline="0" dirty="0" smtClean="0"/>
              <a:t> randomization multiplication noise adding mechanism. They prove this mechanism has high probability to preserve the length of shortest paths.</a:t>
            </a:r>
            <a:endParaRPr lang="zh-CN" altLang="en-US" sz="1400" dirty="0"/>
          </a:p>
        </p:txBody>
      </p:sp>
      <p:sp>
        <p:nvSpPr>
          <p:cNvPr id="4" name="Slide Number Placeholder 3"/>
          <p:cNvSpPr>
            <a:spLocks noGrp="1"/>
          </p:cNvSpPr>
          <p:nvPr>
            <p:ph type="sldNum" sz="quarter" idx="10"/>
          </p:nvPr>
        </p:nvSpPr>
        <p:spPr/>
        <p:txBody>
          <a:bodyPr/>
          <a:lstStyle/>
          <a:p>
            <a:fld id="{2BAD5ADD-5620-473D-B2BA-65ACCBC91F0C}" type="slidenum">
              <a:rPr lang="zh-CN" altLang="en-US" smtClean="0"/>
              <a:pPr/>
              <a:t>56</a:t>
            </a:fld>
            <a:endParaRPr lang="zh-CN" altLang="en-US"/>
          </a:p>
        </p:txBody>
      </p:sp>
    </p:spTree>
    <p:extLst>
      <p:ext uri="{BB962C8B-B14F-4D97-AF65-F5344CB8AC3E}">
        <p14:creationId xmlns:p14="http://schemas.microsoft.com/office/powerpoint/2010/main" val="9634058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Another work in ICDE 2010 considered a similar problem.</a:t>
            </a:r>
          </a:p>
          <a:p>
            <a:r>
              <a:rPr lang="en-US" altLang="zh-CN" sz="1400" dirty="0" smtClean="0"/>
              <a:t>[2] They want to</a:t>
            </a:r>
            <a:r>
              <a:rPr lang="en-US" altLang="zh-CN" sz="1400" baseline="0" dirty="0" smtClean="0"/>
              <a:t> protect the weights and the order of the weights.</a:t>
            </a:r>
          </a:p>
          <a:p>
            <a:r>
              <a:rPr lang="en-US" altLang="zh-CN" sz="1400" baseline="0" dirty="0" smtClean="0"/>
              <a:t>[3] When setting new edge weights, they want to preserve certain graph metrics such as the single source shortest path tree or some shortest paths. Note different with the previous work, this work thought it is more important to preserve the paths themselves instead of their lengths.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57</a:t>
            </a:fld>
            <a:endParaRPr lang="en-US" altLang="zh-CN"/>
          </a:p>
        </p:txBody>
      </p:sp>
    </p:spTree>
    <p:extLst>
      <p:ext uri="{BB962C8B-B14F-4D97-AF65-F5344CB8AC3E}">
        <p14:creationId xmlns:p14="http://schemas.microsoft.com/office/powerpoint/2010/main" val="1192315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They show the naïve method to protect edge weights by randomly assigning new edge weights always destroy some important graph structures such as the shortest path tree or shortest paths.</a:t>
            </a:r>
          </a:p>
          <a:p>
            <a:r>
              <a:rPr lang="en-US" altLang="zh-CN" sz="1400" dirty="0" smtClean="0"/>
              <a:t>[2] For example</a:t>
            </a:r>
            <a:r>
              <a:rPr lang="en-US" altLang="zh-CN" sz="1400" baseline="0" dirty="0" smtClean="0"/>
              <a:t> ….</a:t>
            </a:r>
            <a:endParaRPr lang="zh-CN" altLang="en-US" sz="1400" dirty="0"/>
          </a:p>
        </p:txBody>
      </p:sp>
      <p:sp>
        <p:nvSpPr>
          <p:cNvPr id="4" name="Slide Number Placeholder 3"/>
          <p:cNvSpPr>
            <a:spLocks noGrp="1"/>
          </p:cNvSpPr>
          <p:nvPr>
            <p:ph type="sldNum" sz="quarter" idx="10"/>
          </p:nvPr>
        </p:nvSpPr>
        <p:spPr/>
        <p:txBody>
          <a:bodyPr/>
          <a:lstStyle/>
          <a:p>
            <a:fld id="{2BAD5ADD-5620-473D-B2BA-65ACCBC91F0C}" type="slidenum">
              <a:rPr lang="zh-CN" altLang="en-US" smtClean="0"/>
              <a:pPr/>
              <a:t>58</a:t>
            </a:fld>
            <a:endParaRPr lang="zh-CN" altLang="en-US"/>
          </a:p>
        </p:txBody>
      </p:sp>
    </p:spTree>
    <p:extLst>
      <p:ext uri="{BB962C8B-B14F-4D97-AF65-F5344CB8AC3E}">
        <p14:creationId xmlns:p14="http://schemas.microsoft.com/office/powerpoint/2010/main" val="42824149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Fortunately, these graph structure characteristics can be represented as linear constrains among edge weights.</a:t>
            </a:r>
          </a:p>
          <a:p>
            <a:r>
              <a:rPr lang="en-US" altLang="zh-CN" sz="1400" dirty="0" smtClean="0"/>
              <a:t>[2] If the</a:t>
            </a:r>
            <a:r>
              <a:rPr lang="en-US" altLang="zh-CN" sz="1400" baseline="0" dirty="0" smtClean="0"/>
              <a:t> new edge weights satisfy these linear constraints, the corresponding graph structure characteristics are preserved.</a:t>
            </a:r>
          </a:p>
          <a:p>
            <a:r>
              <a:rPr lang="en-US" altLang="zh-CN" sz="1400" baseline="0" dirty="0" smtClean="0"/>
              <a:t>[3] The linear programming is exactly designed to solve the problem with linear constrains.</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[4] So, the basic idea of this paper is “</a:t>
            </a:r>
            <a:r>
              <a:rPr lang="en-US" altLang="zh-CN" sz="1400" dirty="0" smtClean="0">
                <a:solidFill>
                  <a:srgbClr val="FF0000"/>
                </a:solidFill>
              </a:rPr>
              <a:t>Use Linear Programming solver to assign new weights</a:t>
            </a:r>
            <a:r>
              <a:rPr lang="en-US" altLang="zh-CN" sz="1400" baseline="0" dirty="0" smtClean="0">
                <a:solidFill>
                  <a:srgbClr val="FF0000"/>
                </a:solidFill>
              </a:rPr>
              <a:t> to preserve utilities better</a:t>
            </a:r>
            <a:r>
              <a:rPr lang="en-US" altLang="zh-CN" sz="1400" baseline="0" dirty="0" smtClean="0"/>
              <a:t>”.</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59</a:t>
            </a:fld>
            <a:endParaRPr lang="en-US" altLang="zh-CN"/>
          </a:p>
        </p:txBody>
      </p:sp>
    </p:spTree>
    <p:extLst>
      <p:ext uri="{BB962C8B-B14F-4D97-AF65-F5344CB8AC3E}">
        <p14:creationId xmlns:p14="http://schemas.microsoft.com/office/powerpoint/2010/main" val="9308635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This</a:t>
            </a:r>
            <a:r>
              <a:rPr lang="en-US" altLang="zh-CN" sz="1400" baseline="0" dirty="0" smtClean="0"/>
              <a:t> is the solution skeleton, …  Edge weights are variables.  The utilities that will be preserved are modeled as linear constraints. For example, if the utility is “shortest path tree”, the linear constraints can be gotten from the construction process of this tree. </a:t>
            </a:r>
          </a:p>
          <a:p>
            <a:r>
              <a:rPr lang="en-US" altLang="zh-CN" sz="1400" baseline="0" dirty="0" smtClean="0"/>
              <a:t>[2] For example, in our previous example, an ILP model can be built by make all edge weight as variables (Click, Click)</a:t>
            </a:r>
          </a:p>
          <a:p>
            <a:r>
              <a:rPr lang="en-US" altLang="zh-CN" sz="1400" baseline="0" dirty="0" smtClean="0"/>
              <a:t>[3] Then, this model can be put to a solver to solver. (click), This LP solver can assign values to these weight variables by solving this model (click).</a:t>
            </a:r>
          </a:p>
          <a:p>
            <a:r>
              <a:rPr lang="en-US" altLang="zh-CN" sz="1400" baseline="0" dirty="0" smtClean="0"/>
              <a:t>[4] So,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60</a:t>
            </a:fld>
            <a:endParaRPr lang="en-US" altLang="zh-CN"/>
          </a:p>
        </p:txBody>
      </p:sp>
    </p:spTree>
    <p:extLst>
      <p:ext uri="{BB962C8B-B14F-4D97-AF65-F5344CB8AC3E}">
        <p14:creationId xmlns:p14="http://schemas.microsoft.com/office/powerpoint/2010/main" val="3932875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a:t>
            </a:r>
            <a:r>
              <a:rPr lang="en-US" altLang="zh-CN" sz="1400" baseline="0" dirty="0" smtClean="0"/>
              <a:t> By replace all the edge weights with the output of the LP solver, a new weighted graph can be published</a:t>
            </a:r>
          </a:p>
          <a:p>
            <a:r>
              <a:rPr lang="en-US" altLang="zh-CN" sz="1400" baseline="0" dirty="0" smtClean="0"/>
              <a:t>[2] This guarantees certain utilities such as some shortest paths are preserved.</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61</a:t>
            </a:fld>
            <a:endParaRPr lang="en-US" altLang="zh-CN"/>
          </a:p>
        </p:txBody>
      </p:sp>
    </p:spTree>
    <p:extLst>
      <p:ext uri="{BB962C8B-B14F-4D97-AF65-F5344CB8AC3E}">
        <p14:creationId xmlns:p14="http://schemas.microsoft.com/office/powerpoint/2010/main" val="2171875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a:xfrm>
            <a:off x="992188" y="768350"/>
            <a:ext cx="5114925" cy="3836988"/>
          </a:xfrm>
          <a:ln/>
        </p:spPr>
      </p:sp>
      <p:sp>
        <p:nvSpPr>
          <p:cNvPr id="286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[1] A data publisher should make the published data satisfy the requirements of both the customers who require the graph data and the users who involve in the graph.</a:t>
            </a:r>
          </a:p>
          <a:p>
            <a:r>
              <a:rPr lang="en-US" altLang="en-US" smtClean="0">
                <a:latin typeface="Arial" panose="020B0604020202020204" pitchFamily="34" charset="0"/>
              </a:rPr>
              <a:t>[2] The customers prefer the published data close to the original graph. </a:t>
            </a:r>
          </a:p>
          <a:p>
            <a:r>
              <a:rPr lang="en-US" altLang="en-US" smtClean="0">
                <a:latin typeface="Arial" panose="020B0604020202020204" pitchFamily="34" charset="0"/>
              </a:rPr>
              <a:t>[3] For the users who join in the social network, they need to make sure their privacy information is protected. This is a hard request since if a user’s privacy cannot be guaranteed, he will refuse to join the social network.</a:t>
            </a:r>
          </a:p>
          <a:p>
            <a:r>
              <a:rPr lang="en-US" altLang="en-US" smtClean="0">
                <a:latin typeface="Arial" panose="020B0604020202020204" pitchFamily="34" charset="0"/>
              </a:rPr>
              <a:t>[4] If using the current  techniques, all the users can only be protected at the same level. If all the users' privacy is protected well, we must choose the strongest protection for all of them. In this case, the published graph is often faraway from the original graph. As a result, the data obtained by the customers is not useful. The customers will refuse to use this data.</a:t>
            </a:r>
          </a:p>
          <a:p>
            <a:r>
              <a:rPr lang="en-US" altLang="en-US" smtClean="0">
                <a:latin typeface="Arial" panose="020B0604020202020204" pitchFamily="34" charset="0"/>
              </a:rPr>
              <a:t>[5] If the publisher satisfies the customer who requires the graph data by providing a weak protection to all users,  some users may worry about their privacy and quit this social network. </a:t>
            </a:r>
          </a:p>
        </p:txBody>
      </p:sp>
      <p:sp>
        <p:nvSpPr>
          <p:cNvPr id="286724"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528203F7-5A4C-44F7-B2F6-C38436AF6C1D}" type="slidenum">
              <a:rPr lang="zh-CN" altLang="en-US" sz="1300">
                <a:latin typeface="Arial" panose="020B0604020202020204" pitchFamily="34" charset="0"/>
              </a:rPr>
              <a:pPr algn="r" eaLnBrk="1" hangingPunct="1">
                <a:spcBef>
                  <a:spcPct val="0"/>
                </a:spcBef>
              </a:pPr>
              <a:t>62</a:t>
            </a:fld>
            <a:endParaRPr lang="en-US" altLang="zh-CN" sz="1300">
              <a:latin typeface="Arial" panose="020B0604020202020204" pitchFamily="34" charset="0"/>
            </a:endParaRPr>
          </a:p>
        </p:txBody>
      </p:sp>
    </p:spTree>
    <p:extLst>
      <p:ext uri="{BB962C8B-B14F-4D97-AF65-F5344CB8AC3E}">
        <p14:creationId xmlns:p14="http://schemas.microsoft.com/office/powerpoint/2010/main" val="405220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lnSpcReduction="10000"/>
          </a:bodyPr>
          <a:lstStyle/>
          <a:p>
            <a:r>
              <a:rPr lang="en-US" altLang="zh-CN" sz="1400" dirty="0" smtClean="0"/>
              <a:t>[1] Besides</a:t>
            </a:r>
            <a:r>
              <a:rPr lang="en-US" altLang="zh-CN" sz="1400" baseline="0" dirty="0" smtClean="0"/>
              <a:t> the attributes on nodes and edges, a graph also contains the connection information between users. We call the connection between users as the structure information.  </a:t>
            </a:r>
          </a:p>
          <a:p>
            <a:r>
              <a:rPr lang="en-US" altLang="zh-CN" sz="1400" baseline="0" dirty="0" smtClean="0"/>
              <a:t>[2] The structure information contains the information such as node degrees, the </a:t>
            </a:r>
            <a:r>
              <a:rPr lang="en-US" altLang="zh-CN" sz="1400" baseline="0" dirty="0" err="1" smtClean="0"/>
              <a:t>subgraph</a:t>
            </a:r>
            <a:r>
              <a:rPr lang="en-US" altLang="zh-CN" sz="1400" baseline="0" dirty="0" smtClean="0"/>
              <a:t> around a user etc.</a:t>
            </a:r>
          </a:p>
          <a:p>
            <a:r>
              <a:rPr lang="en-US" altLang="zh-CN" sz="1400" baseline="0" dirty="0" smtClean="0"/>
              <a:t>[3] For the attributes of nodes, it can be seen as the traditional tabular data. The normal attributes of a node work as the background knowledge and the sensitive attributes of a node is the information that should be protected.</a:t>
            </a:r>
          </a:p>
          <a:p>
            <a:r>
              <a:rPr lang="en-US" altLang="zh-CN" sz="1400" baseline="0" dirty="0" smtClean="0"/>
              <a:t>[4] In a lot of applications, their social networks are represented as weighted graphs. The weights on edges are new information that is different with the traditional tabular data. In some applications, such as the discussion network of a forum, the weights on edges work as background knowledge to re-identify nodes.  In some applications, such as the cooperation network of companies, the edge weights themselves are sensitive information which should be protected.</a:t>
            </a:r>
          </a:p>
          <a:p>
            <a:r>
              <a:rPr lang="en-US" altLang="zh-CN" sz="1400" baseline="0" dirty="0" smtClean="0"/>
              <a:t>[5]  Besides the attributes information,  the structure information brings new challenges to protection too. The structure information can be used as background knowledge to do the attack. </a:t>
            </a:r>
          </a:p>
          <a:p>
            <a:endParaRPr lang="en-US" altLang="zh-CN" sz="1400" baseline="0" dirty="0" smtClean="0"/>
          </a:p>
          <a:p>
            <a:r>
              <a:rPr lang="en-US" altLang="zh-CN" sz="1400" baseline="0" dirty="0" smtClean="0"/>
              <a:t>(Jump to the attack demonstration slides)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a:t>
            </a:fld>
            <a:endParaRPr lang="en-US" altLang="zh-CN"/>
          </a:p>
        </p:txBody>
      </p:sp>
    </p:spTree>
    <p:extLst>
      <p:ext uri="{BB962C8B-B14F-4D97-AF65-F5344CB8AC3E}">
        <p14:creationId xmlns:p14="http://schemas.microsoft.com/office/powerpoint/2010/main" val="40162682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Image Placeholder 1"/>
          <p:cNvSpPr>
            <a:spLocks noGrp="1" noRot="1" noChangeAspect="1" noTextEdit="1"/>
          </p:cNvSpPr>
          <p:nvPr>
            <p:ph type="sldImg"/>
          </p:nvPr>
        </p:nvSpPr>
        <p:spPr>
          <a:xfrm>
            <a:off x="992188" y="768350"/>
            <a:ext cx="5114925" cy="3836988"/>
          </a:xfrm>
          <a:ln/>
        </p:spPr>
      </p:sp>
      <p:sp>
        <p:nvSpPr>
          <p:cNvPr id="288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Is it possible to find a solution to satisfy the requirements of both the customers who require the graph data and the users who involve in the graph? </a:t>
            </a:r>
          </a:p>
        </p:txBody>
      </p:sp>
      <p:sp>
        <p:nvSpPr>
          <p:cNvPr id="288772"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D6029A00-5D48-4561-9F50-7548B6D30627}" type="slidenum">
              <a:rPr lang="zh-CN" altLang="en-US" sz="1300">
                <a:latin typeface="Arial" panose="020B0604020202020204" pitchFamily="34" charset="0"/>
              </a:rPr>
              <a:pPr algn="r" eaLnBrk="1" hangingPunct="1">
                <a:spcBef>
                  <a:spcPct val="0"/>
                </a:spcBef>
              </a:pPr>
              <a:t>63</a:t>
            </a:fld>
            <a:endParaRPr lang="en-US" altLang="zh-CN" sz="1300">
              <a:latin typeface="Arial" panose="020B0604020202020204" pitchFamily="34" charset="0"/>
            </a:endParaRPr>
          </a:p>
        </p:txBody>
      </p:sp>
    </p:spTree>
    <p:extLst>
      <p:ext uri="{BB962C8B-B14F-4D97-AF65-F5344CB8AC3E}">
        <p14:creationId xmlns:p14="http://schemas.microsoft.com/office/powerpoint/2010/main" val="7450211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p:cNvSpPr>
            <a:spLocks noGrp="1" noRot="1" noChangeAspect="1" noTextEdit="1"/>
          </p:cNvSpPr>
          <p:nvPr>
            <p:ph type="sldImg"/>
          </p:nvPr>
        </p:nvSpPr>
        <p:spPr>
          <a:xfrm>
            <a:off x="992188" y="768350"/>
            <a:ext cx="5114925" cy="3836988"/>
          </a:xfrm>
          <a:ln/>
        </p:spPr>
      </p:sp>
      <p:sp>
        <p:nvSpPr>
          <p:cNvPr id="290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[1] Let’s see what is supported by the current social network websites. This is the customize privacy setting panel provided by Facebook.</a:t>
            </a:r>
          </a:p>
          <a:p>
            <a:r>
              <a:rPr lang="en-US" altLang="en-US" smtClean="0">
                <a:latin typeface="Arial" panose="020B0604020202020204" pitchFamily="34" charset="0"/>
              </a:rPr>
              <a:t>[2] We can see, each user is freely to set how part of information can be seen by others</a:t>
            </a:r>
          </a:p>
          <a:p>
            <a:r>
              <a:rPr lang="en-US" altLang="en-US" smtClean="0">
                <a:latin typeface="Arial" panose="020B0604020202020204" pitchFamily="34" charset="0"/>
              </a:rPr>
              <a:t>[3] He can set who can see his profile information and who can see his connection information as well.</a:t>
            </a:r>
          </a:p>
        </p:txBody>
      </p:sp>
      <p:sp>
        <p:nvSpPr>
          <p:cNvPr id="290820"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C2B0C4C9-E8D8-4A72-82FB-91A188A0AF83}" type="slidenum">
              <a:rPr lang="zh-CN" altLang="en-US" sz="1300">
                <a:latin typeface="Arial" panose="020B0604020202020204" pitchFamily="34" charset="0"/>
              </a:rPr>
              <a:pPr algn="r" eaLnBrk="1" hangingPunct="1">
                <a:spcBef>
                  <a:spcPct val="0"/>
                </a:spcBef>
              </a:pPr>
              <a:t>64</a:t>
            </a:fld>
            <a:endParaRPr lang="en-US" altLang="zh-CN" sz="1300">
              <a:latin typeface="Arial" panose="020B0604020202020204" pitchFamily="34" charset="0"/>
            </a:endParaRPr>
          </a:p>
        </p:txBody>
      </p:sp>
    </p:spTree>
    <p:extLst>
      <p:ext uri="{BB962C8B-B14F-4D97-AF65-F5344CB8AC3E}">
        <p14:creationId xmlns:p14="http://schemas.microsoft.com/office/powerpoint/2010/main" val="34008167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Slide Image Placeholder 1"/>
          <p:cNvSpPr>
            <a:spLocks noGrp="1" noRot="1" noChangeAspect="1" noTextEdit="1"/>
          </p:cNvSpPr>
          <p:nvPr>
            <p:ph type="sldImg"/>
          </p:nvPr>
        </p:nvSpPr>
        <p:spPr>
          <a:xfrm>
            <a:off x="992188" y="768350"/>
            <a:ext cx="5114925" cy="3836988"/>
          </a:xfrm>
          <a:ln/>
        </p:spPr>
      </p:sp>
      <p:sp>
        <p:nvSpPr>
          <p:cNvPr id="292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[1] As a result, the knowledge that an attacker can use to attack a user is only the information that this user released out</a:t>
            </a:r>
          </a:p>
          <a:p>
            <a:r>
              <a:rPr lang="en-US" altLang="en-US" smtClean="0">
                <a:latin typeface="Arial" panose="020B0604020202020204" pitchFamily="34" charset="0"/>
              </a:rPr>
              <a:t>[2] For example, Alice …,  Bob published more information than Alice, …, Chilly published even more than Bob …  </a:t>
            </a:r>
          </a:p>
          <a:p>
            <a:r>
              <a:rPr lang="en-US" altLang="en-US" smtClean="0">
                <a:latin typeface="Arial" panose="020B0604020202020204" pitchFamily="34" charset="0"/>
              </a:rPr>
              <a:t>[3] Each user has a clear definition about the knowledge that can be used by an attacker</a:t>
            </a:r>
          </a:p>
          <a:p>
            <a:r>
              <a:rPr lang="en-US" altLang="en-US" smtClean="0">
                <a:latin typeface="Arial" panose="020B0604020202020204" pitchFamily="34" charset="0"/>
              </a:rPr>
              <a:t>[3] Although the privacy requirement is a hard request that must be satisfied, it is not necessary to provide the same protection to all the users. </a:t>
            </a:r>
          </a:p>
          <a:p>
            <a:r>
              <a:rPr lang="en-US" altLang="en-US" smtClean="0">
                <a:latin typeface="Arial" panose="020B0604020202020204" pitchFamily="34" charset="0"/>
              </a:rPr>
              <a:t>[3] We can take the advantage of the customized setting to increase the utility of the published graph </a:t>
            </a:r>
          </a:p>
        </p:txBody>
      </p:sp>
      <p:sp>
        <p:nvSpPr>
          <p:cNvPr id="292868"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221D756C-715F-418A-B52F-58EFCD0D1BA6}" type="slidenum">
              <a:rPr lang="zh-CN" altLang="en-US" sz="1300">
                <a:latin typeface="Arial" panose="020B0604020202020204" pitchFamily="34" charset="0"/>
              </a:rPr>
              <a:pPr algn="r" eaLnBrk="1" hangingPunct="1">
                <a:spcBef>
                  <a:spcPct val="0"/>
                </a:spcBef>
              </a:pPr>
              <a:t>65</a:t>
            </a:fld>
            <a:endParaRPr lang="en-US" altLang="zh-CN" sz="1300">
              <a:latin typeface="Arial" panose="020B0604020202020204" pitchFamily="34" charset="0"/>
            </a:endParaRPr>
          </a:p>
        </p:txBody>
      </p:sp>
    </p:spTree>
    <p:extLst>
      <p:ext uri="{BB962C8B-B14F-4D97-AF65-F5344CB8AC3E}">
        <p14:creationId xmlns:p14="http://schemas.microsoft.com/office/powerpoint/2010/main" val="2281492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Slide Image Placeholder 1"/>
          <p:cNvSpPr>
            <a:spLocks noGrp="1" noRot="1" noChangeAspect="1" noTextEdit="1"/>
          </p:cNvSpPr>
          <p:nvPr>
            <p:ph type="sldImg"/>
          </p:nvPr>
        </p:nvSpPr>
        <p:spPr>
          <a:xfrm>
            <a:off x="992188" y="768350"/>
            <a:ext cx="5114925" cy="3836988"/>
          </a:xfrm>
          <a:ln/>
        </p:spPr>
      </p:sp>
      <p:sp>
        <p:nvSpPr>
          <p:cNvPr id="3" name="Notes Placeholder 2"/>
          <p:cNvSpPr>
            <a:spLocks noGrp="1"/>
          </p:cNvSpPr>
          <p:nvPr>
            <p:ph type="body" idx="1"/>
          </p:nvPr>
        </p:nvSpPr>
        <p:spPr/>
        <p:txBody>
          <a:bodyPr>
            <a:normAutofit/>
          </a:bodyPr>
          <a:lstStyle/>
          <a:p>
            <a:pPr defTabSz="990478" eaLnBrk="1" fontAlgn="auto" hangingPunct="1">
              <a:spcBef>
                <a:spcPts val="0"/>
              </a:spcBef>
              <a:spcAft>
                <a:spcPts val="0"/>
              </a:spcAft>
              <a:defRPr/>
            </a:pPr>
            <a:r>
              <a:rPr lang="en-US" dirty="0" smtClean="0"/>
              <a:t>[1] depends on the different settings of users, the published information can be organized as a </a:t>
            </a:r>
            <a:r>
              <a:rPr lang="en-US" altLang="zh-CN" sz="1300" dirty="0" smtClean="0">
                <a:latin typeface="+mn-lt"/>
                <a:ea typeface="+mn-ea"/>
              </a:rPr>
              <a:t>Pyramidal</a:t>
            </a:r>
            <a:endParaRPr lang="zh-CN" altLang="en-US" sz="1300" dirty="0" smtClean="0">
              <a:latin typeface="+mn-lt"/>
              <a:ea typeface="+mn-ea"/>
            </a:endParaRPr>
          </a:p>
          <a:p>
            <a:pPr>
              <a:defRPr/>
            </a:pPr>
            <a:endParaRPr lang="en-US" dirty="0"/>
          </a:p>
        </p:txBody>
      </p:sp>
      <p:sp>
        <p:nvSpPr>
          <p:cNvPr id="294916"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DC1562BF-8A83-4C9B-823A-9231C63EBA34}" type="slidenum">
              <a:rPr lang="zh-CN" altLang="en-US" sz="1300">
                <a:latin typeface="Arial" panose="020B0604020202020204" pitchFamily="34" charset="0"/>
              </a:rPr>
              <a:pPr algn="r" eaLnBrk="1" hangingPunct="1">
                <a:spcBef>
                  <a:spcPct val="0"/>
                </a:spcBef>
              </a:pPr>
              <a:t>66</a:t>
            </a:fld>
            <a:endParaRPr lang="en-US" altLang="zh-CN" sz="1300">
              <a:latin typeface="Arial" panose="020B0604020202020204" pitchFamily="34" charset="0"/>
            </a:endParaRPr>
          </a:p>
        </p:txBody>
      </p:sp>
    </p:spTree>
    <p:extLst>
      <p:ext uri="{BB962C8B-B14F-4D97-AF65-F5344CB8AC3E}">
        <p14:creationId xmlns:p14="http://schemas.microsoft.com/office/powerpoint/2010/main" val="17869880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Slide Image Placeholder 1"/>
          <p:cNvSpPr>
            <a:spLocks noGrp="1" noRot="1" noChangeAspect="1" noTextEdit="1"/>
          </p:cNvSpPr>
          <p:nvPr>
            <p:ph type="sldImg"/>
          </p:nvPr>
        </p:nvSpPr>
        <p:spPr>
          <a:xfrm>
            <a:off x="992188" y="768350"/>
            <a:ext cx="5114925" cy="3836988"/>
          </a:xfrm>
          <a:ln/>
        </p:spPr>
      </p:sp>
      <p:sp>
        <p:nvSpPr>
          <p:cNvPr id="3" name="Notes Placeholder 2"/>
          <p:cNvSpPr>
            <a:spLocks noGrp="1"/>
          </p:cNvSpPr>
          <p:nvPr>
            <p:ph type="body" idx="1"/>
          </p:nvPr>
        </p:nvSpPr>
        <p:spPr/>
        <p:txBody>
          <a:bodyPr>
            <a:normAutofit/>
          </a:bodyPr>
          <a:lstStyle/>
          <a:p>
            <a:pPr defTabSz="990478" eaLnBrk="1" fontAlgn="auto" hangingPunct="1">
              <a:spcBef>
                <a:spcPts val="0"/>
              </a:spcBef>
              <a:spcAft>
                <a:spcPts val="0"/>
              </a:spcAft>
              <a:defRPr/>
            </a:pPr>
            <a:r>
              <a:rPr lang="en-US" dirty="0" smtClean="0"/>
              <a:t>[1] If for each user, we can prevent the attacks based on the corresponding information, then all the users’ privacy requirements are satisfied</a:t>
            </a:r>
            <a:endParaRPr lang="zh-CN" altLang="en-US" sz="1300" dirty="0" smtClean="0">
              <a:latin typeface="+mn-lt"/>
              <a:ea typeface="+mn-ea"/>
            </a:endParaRPr>
          </a:p>
          <a:p>
            <a:pPr>
              <a:defRPr/>
            </a:pPr>
            <a:endParaRPr lang="zh-CN" altLang="en-US" dirty="0"/>
          </a:p>
        </p:txBody>
      </p:sp>
      <p:sp>
        <p:nvSpPr>
          <p:cNvPr id="296964"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C86C9356-82C9-4134-AD38-FBA3773221D6}" type="slidenum">
              <a:rPr lang="zh-CN" altLang="en-US" sz="1300">
                <a:latin typeface="Arial" panose="020B0604020202020204" pitchFamily="34" charset="0"/>
              </a:rPr>
              <a:pPr algn="r" eaLnBrk="1" hangingPunct="1">
                <a:spcBef>
                  <a:spcPct val="0"/>
                </a:spcBef>
              </a:pPr>
              <a:t>67</a:t>
            </a:fld>
            <a:endParaRPr lang="en-US" altLang="zh-CN" sz="1300">
              <a:latin typeface="Arial" panose="020B0604020202020204" pitchFamily="34" charset="0"/>
            </a:endParaRPr>
          </a:p>
        </p:txBody>
      </p:sp>
    </p:spTree>
    <p:extLst>
      <p:ext uri="{BB962C8B-B14F-4D97-AF65-F5344CB8AC3E}">
        <p14:creationId xmlns:p14="http://schemas.microsoft.com/office/powerpoint/2010/main" val="18648901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Slide Image Placeholder 1"/>
          <p:cNvSpPr>
            <a:spLocks noGrp="1" noRot="1" noChangeAspect="1" noTextEdit="1"/>
          </p:cNvSpPr>
          <p:nvPr>
            <p:ph type="sldImg"/>
          </p:nvPr>
        </p:nvSpPr>
        <p:spPr>
          <a:xfrm>
            <a:off x="992188" y="768350"/>
            <a:ext cx="5114925" cy="3836988"/>
          </a:xfrm>
          <a:ln/>
        </p:spPr>
      </p:sp>
      <p:sp>
        <p:nvSpPr>
          <p:cNvPr id="299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As we mentioned before, if using the current techniques, one choice is to provide the strongest protection to all the users. Then users are satisfied but the customers might not like it</a:t>
            </a:r>
            <a:endParaRPr lang="zh-CN" altLang="en-US" smtClean="0">
              <a:latin typeface="Arial" panose="020B0604020202020204" pitchFamily="34" charset="0"/>
            </a:endParaRPr>
          </a:p>
        </p:txBody>
      </p:sp>
      <p:sp>
        <p:nvSpPr>
          <p:cNvPr id="299012"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7B3811CF-2D86-4BBA-93DF-DF2DBC5AB1C7}" type="slidenum">
              <a:rPr lang="zh-CN" altLang="en-US" sz="1300">
                <a:latin typeface="Arial" panose="020B0604020202020204" pitchFamily="34" charset="0"/>
              </a:rPr>
              <a:pPr algn="r" eaLnBrk="1" hangingPunct="1">
                <a:spcBef>
                  <a:spcPct val="0"/>
                </a:spcBef>
              </a:pPr>
              <a:t>68</a:t>
            </a:fld>
            <a:endParaRPr lang="en-US" altLang="zh-CN" sz="1300">
              <a:latin typeface="Arial" panose="020B0604020202020204" pitchFamily="34" charset="0"/>
            </a:endParaRPr>
          </a:p>
        </p:txBody>
      </p:sp>
    </p:spTree>
    <p:extLst>
      <p:ext uri="{BB962C8B-B14F-4D97-AF65-F5344CB8AC3E}">
        <p14:creationId xmlns:p14="http://schemas.microsoft.com/office/powerpoint/2010/main" val="17640981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Slide Image Placeholder 1"/>
          <p:cNvSpPr>
            <a:spLocks noGrp="1" noRot="1" noChangeAspect="1" noTextEdit="1"/>
          </p:cNvSpPr>
          <p:nvPr>
            <p:ph type="sldImg"/>
          </p:nvPr>
        </p:nvSpPr>
        <p:spPr>
          <a:xfrm>
            <a:off x="992188" y="768350"/>
            <a:ext cx="5114925" cy="3836988"/>
          </a:xfrm>
          <a:ln/>
        </p:spPr>
      </p:sp>
      <p:sp>
        <p:nvSpPr>
          <p:cNvPr id="301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89013" eaLnBrk="1" hangingPunct="1">
              <a:spcBef>
                <a:spcPct val="0"/>
              </a:spcBef>
            </a:pPr>
            <a:r>
              <a:rPr lang="en-US" altLang="zh-CN" smtClean="0">
                <a:latin typeface="Arial" panose="020B0604020202020204" pitchFamily="34" charset="0"/>
              </a:rPr>
              <a:t>[1] The other choice is to provide a middle level protection to all the users. The customers may be satisfied but some users may in trouble</a:t>
            </a:r>
            <a:endParaRPr lang="zh-CN" altLang="en-US" smtClean="0">
              <a:latin typeface="Arial" panose="020B0604020202020204" pitchFamily="34" charset="0"/>
            </a:endParaRPr>
          </a:p>
          <a:p>
            <a:pPr defTabSz="989013"/>
            <a:endParaRPr lang="zh-CN" altLang="en-US" smtClean="0">
              <a:latin typeface="Arial" panose="020B0604020202020204" pitchFamily="34" charset="0"/>
            </a:endParaRPr>
          </a:p>
        </p:txBody>
      </p:sp>
      <p:sp>
        <p:nvSpPr>
          <p:cNvPr id="301060"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B4D159C4-0D84-4869-B018-3F979A39906C}" type="slidenum">
              <a:rPr lang="zh-CN" altLang="en-US" sz="1300">
                <a:latin typeface="Arial" panose="020B0604020202020204" pitchFamily="34" charset="0"/>
              </a:rPr>
              <a:pPr algn="r" eaLnBrk="1" hangingPunct="1">
                <a:spcBef>
                  <a:spcPct val="0"/>
                </a:spcBef>
              </a:pPr>
              <a:t>69</a:t>
            </a:fld>
            <a:endParaRPr lang="en-US" altLang="zh-CN" sz="1300">
              <a:latin typeface="Arial" panose="020B0604020202020204" pitchFamily="34" charset="0"/>
            </a:endParaRPr>
          </a:p>
        </p:txBody>
      </p:sp>
    </p:spTree>
    <p:extLst>
      <p:ext uri="{BB962C8B-B14F-4D97-AF65-F5344CB8AC3E}">
        <p14:creationId xmlns:p14="http://schemas.microsoft.com/office/powerpoint/2010/main" val="710740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Image Placeholder 1"/>
          <p:cNvSpPr>
            <a:spLocks noGrp="1" noRot="1" noChangeAspect="1" noTextEdit="1"/>
          </p:cNvSpPr>
          <p:nvPr>
            <p:ph type="sldImg"/>
          </p:nvPr>
        </p:nvSpPr>
        <p:spPr>
          <a:xfrm>
            <a:off x="992188" y="768350"/>
            <a:ext cx="5114925" cy="3836988"/>
          </a:xfrm>
          <a:ln/>
        </p:spPr>
      </p:sp>
      <p:sp>
        <p:nvSpPr>
          <p:cNvPr id="303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The function of social network websites that allows users to do </a:t>
            </a:r>
            <a:r>
              <a:rPr lang="en-US" altLang="en-US" smtClean="0">
                <a:latin typeface="Arial" panose="020B0604020202020204" pitchFamily="34" charset="0"/>
              </a:rPr>
              <a:t>customized setting  provides us a good opportunity to solve this problem</a:t>
            </a:r>
            <a:endParaRPr lang="en-US" altLang="zh-CN" smtClean="0">
              <a:latin typeface="Arial" panose="020B0604020202020204" pitchFamily="34" charset="0"/>
            </a:endParaRPr>
          </a:p>
          <a:p>
            <a:r>
              <a:rPr lang="en-US" altLang="zh-CN" smtClean="0">
                <a:latin typeface="Arial" panose="020B0604020202020204" pitchFamily="34" charset="0"/>
              </a:rPr>
              <a:t>[2] If we can build a protection framework that provides different user protections based on their </a:t>
            </a:r>
            <a:r>
              <a:rPr lang="en-US" altLang="en-US" smtClean="0">
                <a:latin typeface="Arial" panose="020B0604020202020204" pitchFamily="34" charset="0"/>
              </a:rPr>
              <a:t>customized setting, we can satisfy both the requirements of the customers and users. That is we maximize the utility of the published graph without violating users’ privacy.</a:t>
            </a:r>
            <a:endParaRPr lang="zh-CN" altLang="en-US" smtClean="0">
              <a:latin typeface="Arial" panose="020B0604020202020204" pitchFamily="34" charset="0"/>
            </a:endParaRPr>
          </a:p>
        </p:txBody>
      </p:sp>
      <p:sp>
        <p:nvSpPr>
          <p:cNvPr id="303108"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12AD8366-CACE-421F-82AF-B3D9408583F4}" type="slidenum">
              <a:rPr lang="zh-CN" altLang="en-US" sz="1300">
                <a:latin typeface="Arial" panose="020B0604020202020204" pitchFamily="34" charset="0"/>
              </a:rPr>
              <a:pPr algn="r" eaLnBrk="1" hangingPunct="1">
                <a:spcBef>
                  <a:spcPct val="0"/>
                </a:spcBef>
              </a:pPr>
              <a:t>70</a:t>
            </a:fld>
            <a:endParaRPr lang="en-US" altLang="zh-CN" sz="1300">
              <a:latin typeface="Arial" panose="020B0604020202020204" pitchFamily="34" charset="0"/>
            </a:endParaRPr>
          </a:p>
        </p:txBody>
      </p:sp>
    </p:spTree>
    <p:extLst>
      <p:ext uri="{BB962C8B-B14F-4D97-AF65-F5344CB8AC3E}">
        <p14:creationId xmlns:p14="http://schemas.microsoft.com/office/powerpoint/2010/main" val="25880005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Image Placeholder 1"/>
          <p:cNvSpPr>
            <a:spLocks noGrp="1" noRot="1" noChangeAspect="1" noTextEdit="1"/>
          </p:cNvSpPr>
          <p:nvPr>
            <p:ph type="sldImg"/>
          </p:nvPr>
        </p:nvSpPr>
        <p:spPr>
          <a:xfrm>
            <a:off x="992188" y="768350"/>
            <a:ext cx="5114925" cy="3836988"/>
          </a:xfrm>
          <a:ln/>
        </p:spPr>
      </p:sp>
      <p:sp>
        <p:nvSpPr>
          <p:cNvPr id="305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In this paper, suppose there are three levels of information.  The weakest one is ….  The second one is …. The strongest one is ….  Of course there may exist stronger information such as the 1-hop, 2-hop neighborhood graphs etc. We focus on demonstrating a framework which can publish a social network and satisfy different levels of privacy protection requirements. We will not enumerate all of them.</a:t>
            </a:r>
          </a:p>
          <a:p>
            <a:r>
              <a:rPr lang="en-US" altLang="zh-CN" smtClean="0">
                <a:latin typeface="Arial" panose="020B0604020202020204" pitchFamily="34" charset="0"/>
              </a:rPr>
              <a:t>[2] We call the level X knowledge as Knowledge X and the protection to it as Level X protection.</a:t>
            </a:r>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305156"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CDBC7D6E-FBE4-4101-95CB-0DD03E247774}" type="slidenum">
              <a:rPr lang="zh-CN" altLang="en-US" sz="1300">
                <a:latin typeface="Arial" panose="020B0604020202020204" pitchFamily="34" charset="0"/>
              </a:rPr>
              <a:pPr algn="r" eaLnBrk="1" hangingPunct="1">
                <a:spcBef>
                  <a:spcPct val="0"/>
                </a:spcBef>
              </a:pPr>
              <a:t>71</a:t>
            </a:fld>
            <a:endParaRPr lang="en-US" altLang="zh-CN" sz="1300">
              <a:latin typeface="Arial" panose="020B0604020202020204" pitchFamily="34" charset="0"/>
            </a:endParaRPr>
          </a:p>
        </p:txBody>
      </p:sp>
    </p:spTree>
    <p:extLst>
      <p:ext uri="{BB962C8B-B14F-4D97-AF65-F5344CB8AC3E}">
        <p14:creationId xmlns:p14="http://schemas.microsoft.com/office/powerpoint/2010/main" val="37949835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Slide Image Placeholder 1"/>
          <p:cNvSpPr>
            <a:spLocks noGrp="1" noRot="1" noChangeAspect="1" noTextEdit="1"/>
          </p:cNvSpPr>
          <p:nvPr>
            <p:ph type="sldImg"/>
          </p:nvPr>
        </p:nvSpPr>
        <p:spPr>
          <a:xfrm>
            <a:off x="992188" y="768350"/>
            <a:ext cx="5114925" cy="3836988"/>
          </a:xfrm>
          <a:ln/>
        </p:spPr>
      </p:sp>
      <p:sp>
        <p:nvSpPr>
          <p:cNvPr id="307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[1]  We provide protections for both nodes and edges in our framework</a:t>
            </a:r>
          </a:p>
          <a:p>
            <a:r>
              <a:rPr lang="en-US" altLang="en-US" smtClean="0">
                <a:latin typeface="Arial" panose="020B0604020202020204" pitchFamily="34" charset="0"/>
              </a:rPr>
              <a:t>[2]  For nodes …</a:t>
            </a:r>
          </a:p>
          <a:p>
            <a:r>
              <a:rPr lang="en-US" altLang="en-US" smtClean="0">
                <a:latin typeface="Arial" panose="020B0604020202020204" pitchFamily="34" charset="0"/>
              </a:rPr>
              <a:t>[3]  For edges …</a:t>
            </a:r>
          </a:p>
        </p:txBody>
      </p:sp>
      <p:sp>
        <p:nvSpPr>
          <p:cNvPr id="307204"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F06F8D61-93AD-4E1F-86AA-F68E001C441F}" type="slidenum">
              <a:rPr lang="zh-CN" altLang="en-US" sz="1300">
                <a:latin typeface="Arial" panose="020B0604020202020204" pitchFamily="34" charset="0"/>
              </a:rPr>
              <a:pPr algn="r" eaLnBrk="1" hangingPunct="1">
                <a:spcBef>
                  <a:spcPct val="0"/>
                </a:spcBef>
              </a:pPr>
              <a:t>72</a:t>
            </a:fld>
            <a:endParaRPr lang="en-US" altLang="zh-CN" sz="1300">
              <a:latin typeface="Arial" panose="020B0604020202020204" pitchFamily="34" charset="0"/>
            </a:endParaRPr>
          </a:p>
        </p:txBody>
      </p:sp>
    </p:spTree>
    <p:extLst>
      <p:ext uri="{BB962C8B-B14F-4D97-AF65-F5344CB8AC3E}">
        <p14:creationId xmlns:p14="http://schemas.microsoft.com/office/powerpoint/2010/main" val="3268071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US" altLang="zh-CN" sz="1400" baseline="0" dirty="0" smtClean="0"/>
          </a:p>
          <a:p>
            <a:r>
              <a:rPr lang="en-US" altLang="zh-CN" sz="1400" baseline="0" dirty="0" smtClean="0"/>
              <a:t>(Jump back from the attack demonstration slides)</a:t>
            </a:r>
          </a:p>
          <a:p>
            <a:endParaRPr lang="en-US" altLang="zh-CN" sz="1400" baseline="0" dirty="0" smtClean="0"/>
          </a:p>
          <a:p>
            <a:r>
              <a:rPr lang="en-US" altLang="zh-CN" sz="1400" baseline="0" dirty="0" smtClean="0"/>
              <a:t>[6] Furthermore, in some applications, the social relationship between users is also sensitive.</a:t>
            </a:r>
          </a:p>
          <a:p>
            <a:r>
              <a:rPr lang="en-US" altLang="zh-CN" sz="1400" baseline="0" dirty="0" smtClean="0"/>
              <a:t>[7] All these bring new challenges to publish a social network.</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a:t>
            </a:fld>
            <a:endParaRPr lang="en-US" altLang="zh-CN"/>
          </a:p>
        </p:txBody>
      </p:sp>
    </p:spTree>
    <p:extLst>
      <p:ext uri="{BB962C8B-B14F-4D97-AF65-F5344CB8AC3E}">
        <p14:creationId xmlns:p14="http://schemas.microsoft.com/office/powerpoint/2010/main" val="6558446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Slide Image Placeholder 1"/>
          <p:cNvSpPr>
            <a:spLocks noGrp="1" noRot="1" noChangeAspect="1" noTextEdit="1"/>
          </p:cNvSpPr>
          <p:nvPr>
            <p:ph type="sldImg"/>
          </p:nvPr>
        </p:nvSpPr>
        <p:spPr>
          <a:xfrm>
            <a:off x="992188" y="768350"/>
            <a:ext cx="5114925" cy="3836988"/>
          </a:xfrm>
          <a:ln/>
        </p:spPr>
      </p:sp>
      <p:sp>
        <p:nvSpPr>
          <p:cNvPr id="310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Here is our solution. The published information is from the weakest to the strongest.</a:t>
            </a:r>
          </a:p>
          <a:p>
            <a:endParaRPr lang="en-US" altLang="zh-CN" smtClean="0">
              <a:latin typeface="Arial" panose="020B0604020202020204" pitchFamily="34" charset="0"/>
            </a:endParaRPr>
          </a:p>
          <a:p>
            <a:r>
              <a:rPr lang="en-US" altLang="zh-CN" smtClean="0">
                <a:latin typeface="Arial" panose="020B0604020202020204" pitchFamily="34" charset="0"/>
              </a:rPr>
              <a:t>[2] Level 1 is node attribute protection. Level 2 is node attribute protection and degree protection. Level 3 is node attribute protection , degree protection and edge attribute protection. It is obviously that level 3 contains level 2, level 2 contains level 1. </a:t>
            </a:r>
          </a:p>
          <a:p>
            <a:endParaRPr lang="en-US" altLang="zh-CN" smtClean="0">
              <a:latin typeface="Arial" panose="020B0604020202020204" pitchFamily="34" charset="0"/>
            </a:endParaRPr>
          </a:p>
        </p:txBody>
      </p:sp>
      <p:sp>
        <p:nvSpPr>
          <p:cNvPr id="310276"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AA3D6B26-1E7E-42D2-9770-F75CD7093F52}" type="slidenum">
              <a:rPr lang="zh-CN" altLang="en-US" sz="1300">
                <a:latin typeface="Arial" panose="020B0604020202020204" pitchFamily="34" charset="0"/>
              </a:rPr>
              <a:pPr algn="r" eaLnBrk="1" hangingPunct="1">
                <a:spcBef>
                  <a:spcPct val="0"/>
                </a:spcBef>
              </a:pPr>
              <a:t>73</a:t>
            </a:fld>
            <a:endParaRPr lang="en-US" altLang="zh-CN" sz="1300">
              <a:latin typeface="Arial" panose="020B0604020202020204" pitchFamily="34" charset="0"/>
            </a:endParaRPr>
          </a:p>
        </p:txBody>
      </p:sp>
    </p:spTree>
    <p:extLst>
      <p:ext uri="{BB962C8B-B14F-4D97-AF65-F5344CB8AC3E}">
        <p14:creationId xmlns:p14="http://schemas.microsoft.com/office/powerpoint/2010/main" val="16430448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Slide Image Placeholder 1"/>
          <p:cNvSpPr>
            <a:spLocks noGrp="1" noRot="1" noChangeAspect="1" noTextEdit="1"/>
          </p:cNvSpPr>
          <p:nvPr>
            <p:ph type="sldImg"/>
          </p:nvPr>
        </p:nvSpPr>
        <p:spPr>
          <a:xfrm>
            <a:off x="992188" y="768350"/>
            <a:ext cx="5114925" cy="3836988"/>
          </a:xfrm>
          <a:ln/>
        </p:spPr>
      </p:sp>
      <p:sp>
        <p:nvSpPr>
          <p:cNvPr id="312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So the nodes which need level 3 protection by default need level 2 and level 1 protection. The nodes can be organized as a pyramidal and we can implement the personalized protection  from the bottom to top</a:t>
            </a:r>
          </a:p>
          <a:p>
            <a:r>
              <a:rPr lang="en-US" altLang="zh-CN" smtClean="0">
                <a:latin typeface="Arial" panose="020B0604020202020204" pitchFamily="34" charset="0"/>
              </a:rPr>
              <a:t>[2] Firstly, we provide protections based one level 1 knowledge for all the nodes</a:t>
            </a:r>
          </a:p>
          <a:p>
            <a:r>
              <a:rPr lang="en-US" altLang="zh-CN" smtClean="0">
                <a:latin typeface="Arial" panose="020B0604020202020204" pitchFamily="34" charset="0"/>
              </a:rPr>
              <a:t>[3] Then we enhance the nodes that need level 2 and level 3 protections to reach level 2 protection</a:t>
            </a:r>
          </a:p>
          <a:p>
            <a:r>
              <a:rPr lang="en-US" altLang="zh-CN" smtClean="0">
                <a:latin typeface="Arial" panose="020B0604020202020204" pitchFamily="34" charset="0"/>
              </a:rPr>
              <a:t>[4] Finally we enhance the nodes that need level 3 protection to reach level 3 protection</a:t>
            </a:r>
          </a:p>
        </p:txBody>
      </p:sp>
      <p:sp>
        <p:nvSpPr>
          <p:cNvPr id="312324"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E92FBE5A-B02A-47F0-AA4B-186CC145EA0E}" type="slidenum">
              <a:rPr lang="zh-CN" altLang="en-US" sz="1300">
                <a:latin typeface="Arial" panose="020B0604020202020204" pitchFamily="34" charset="0"/>
              </a:rPr>
              <a:pPr algn="r" eaLnBrk="1" hangingPunct="1">
                <a:spcBef>
                  <a:spcPct val="0"/>
                </a:spcBef>
              </a:pPr>
              <a:t>74</a:t>
            </a:fld>
            <a:endParaRPr lang="en-US" altLang="zh-CN" sz="1300">
              <a:latin typeface="Arial" panose="020B0604020202020204" pitchFamily="34" charset="0"/>
            </a:endParaRPr>
          </a:p>
        </p:txBody>
      </p:sp>
    </p:spTree>
    <p:extLst>
      <p:ext uri="{BB962C8B-B14F-4D97-AF65-F5344CB8AC3E}">
        <p14:creationId xmlns:p14="http://schemas.microsoft.com/office/powerpoint/2010/main" val="39382636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Slide Image Placeholder 1"/>
          <p:cNvSpPr>
            <a:spLocks noGrp="1" noRot="1" noChangeAspect="1" noTextEdit="1"/>
          </p:cNvSpPr>
          <p:nvPr>
            <p:ph type="sldImg"/>
          </p:nvPr>
        </p:nvSpPr>
        <p:spPr>
          <a:xfrm>
            <a:off x="992188" y="768350"/>
            <a:ext cx="5114925" cy="3836988"/>
          </a:xfrm>
          <a:ln/>
        </p:spPr>
      </p:sp>
      <p:sp>
        <p:nvSpPr>
          <p:cNvPr id="314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For level 1 protection, since the attacker knows the node attributes, we use the grouping plus node attributes permutation method. We divide the nodes into groups such that each group has size at least k. Then the node attributed are published based on groups.</a:t>
            </a:r>
          </a:p>
          <a:p>
            <a:r>
              <a:rPr lang="en-US" altLang="zh-CN" smtClean="0">
                <a:latin typeface="Arial" panose="020B0604020202020204" pitchFamily="34" charset="0"/>
              </a:rPr>
              <a:t>[2] Since each group has size at least k, we can guarantee the success probability of node re-identification is at most 1/k</a:t>
            </a:r>
            <a:endParaRPr lang="zh-CN" altLang="en-US" smtClean="0">
              <a:latin typeface="Arial" panose="020B0604020202020204" pitchFamily="34" charset="0"/>
            </a:endParaRPr>
          </a:p>
        </p:txBody>
      </p:sp>
      <p:sp>
        <p:nvSpPr>
          <p:cNvPr id="314372"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5368F6D4-AC6B-492C-B265-B56206804572}" type="slidenum">
              <a:rPr lang="zh-CN" altLang="en-US" sz="1300">
                <a:latin typeface="Arial" panose="020B0604020202020204" pitchFamily="34" charset="0"/>
              </a:rPr>
              <a:pPr algn="r" eaLnBrk="1" hangingPunct="1">
                <a:spcBef>
                  <a:spcPct val="0"/>
                </a:spcBef>
              </a:pPr>
              <a:t>75</a:t>
            </a:fld>
            <a:endParaRPr lang="en-US" altLang="zh-CN" sz="1300">
              <a:latin typeface="Arial" panose="020B0604020202020204" pitchFamily="34" charset="0"/>
            </a:endParaRPr>
          </a:p>
        </p:txBody>
      </p:sp>
    </p:spTree>
    <p:extLst>
      <p:ext uri="{BB962C8B-B14F-4D97-AF65-F5344CB8AC3E}">
        <p14:creationId xmlns:p14="http://schemas.microsoft.com/office/powerpoint/2010/main" val="14601652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noTextEdit="1"/>
          </p:cNvSpPr>
          <p:nvPr>
            <p:ph type="sldImg"/>
          </p:nvPr>
        </p:nvSpPr>
        <p:spPr>
          <a:xfrm>
            <a:off x="992188" y="768350"/>
            <a:ext cx="5114925" cy="3836988"/>
          </a:xfrm>
          <a:ln/>
        </p:spPr>
      </p:sp>
      <p:sp>
        <p:nvSpPr>
          <p:cNvPr id="316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To protect edges, we let the dividing of nodes satisfy two safety conditions</a:t>
            </a:r>
          </a:p>
          <a:p>
            <a:r>
              <a:rPr lang="en-US" altLang="zh-CN" smtClean="0">
                <a:latin typeface="Arial" panose="020B0604020202020204" pitchFamily="34" charset="0"/>
              </a:rPr>
              <a:t>[2] The first condition is to make sure there is no edge within a group. This is to guarantee the probability that an attacker finds a user is involved in an edge is at most 1/k</a:t>
            </a:r>
          </a:p>
          <a:p>
            <a:r>
              <a:rPr lang="en-US" altLang="zh-CN" smtClean="0">
                <a:latin typeface="Arial" panose="020B0604020202020204" pitchFamily="34" charset="0"/>
              </a:rPr>
              <a:t>[3] For example, if there is an edge within a group, based on the node attributes related with this group, an attacker knows Bob, Alice and Chilly are in this group. Then any of them has probability 2/k to be involved in this edge. This violates one of the edge protection requirements</a:t>
            </a:r>
            <a:endParaRPr lang="zh-CN" altLang="en-US" smtClean="0">
              <a:latin typeface="Arial" panose="020B0604020202020204" pitchFamily="34" charset="0"/>
            </a:endParaRPr>
          </a:p>
        </p:txBody>
      </p:sp>
      <p:sp>
        <p:nvSpPr>
          <p:cNvPr id="316420"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82AAB713-64DB-4CF3-80A7-66FC7D62E7F5}" type="slidenum">
              <a:rPr lang="zh-CN" altLang="en-US" sz="1300">
                <a:latin typeface="Arial" panose="020B0604020202020204" pitchFamily="34" charset="0"/>
              </a:rPr>
              <a:pPr algn="r" eaLnBrk="1" hangingPunct="1">
                <a:spcBef>
                  <a:spcPct val="0"/>
                </a:spcBef>
              </a:pPr>
              <a:t>76</a:t>
            </a:fld>
            <a:endParaRPr lang="en-US" altLang="zh-CN" sz="1300">
              <a:latin typeface="Arial" panose="020B0604020202020204" pitchFamily="34" charset="0"/>
            </a:endParaRPr>
          </a:p>
        </p:txBody>
      </p:sp>
    </p:spTree>
    <p:extLst>
      <p:ext uri="{BB962C8B-B14F-4D97-AF65-F5344CB8AC3E}">
        <p14:creationId xmlns:p14="http://schemas.microsoft.com/office/powerpoint/2010/main" val="22527641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Slide Image Placeholder 1"/>
          <p:cNvSpPr>
            <a:spLocks noGrp="1" noRot="1" noChangeAspect="1" noTextEdit="1"/>
          </p:cNvSpPr>
          <p:nvPr>
            <p:ph type="sldImg"/>
          </p:nvPr>
        </p:nvSpPr>
        <p:spPr>
          <a:xfrm>
            <a:off x="992188" y="768350"/>
            <a:ext cx="5114925" cy="3836988"/>
          </a:xfrm>
          <a:ln/>
        </p:spPr>
      </p:sp>
      <p:sp>
        <p:nvSpPr>
          <p:cNvPr id="318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The second condition controls the number of edges between any two groups must be less than a threshold</a:t>
            </a:r>
          </a:p>
          <a:p>
            <a:r>
              <a:rPr lang="en-US" altLang="zh-CN" smtClean="0">
                <a:latin typeface="Arial" panose="020B0604020202020204" pitchFamily="34" charset="0"/>
              </a:rPr>
              <a:t>[2] For example, if there are d edges between two groups, an attacker may find users {p1,p2,p3} are in group X and users {p4, p5, p6} are in group Y based on their attributes. If the d/(|X||Y|) is less than 1/k, we can make sure the probability an attacker finds two users have a connection is less than 1/k</a:t>
            </a:r>
            <a:endParaRPr lang="zh-CN" altLang="en-US" smtClean="0">
              <a:latin typeface="Arial" panose="020B0604020202020204" pitchFamily="34" charset="0"/>
            </a:endParaRPr>
          </a:p>
        </p:txBody>
      </p:sp>
      <p:sp>
        <p:nvSpPr>
          <p:cNvPr id="318468"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BD1BCB40-1766-4C9F-A125-1FF98DDFF909}" type="slidenum">
              <a:rPr lang="zh-CN" altLang="en-US" sz="1300">
                <a:latin typeface="Arial" panose="020B0604020202020204" pitchFamily="34" charset="0"/>
              </a:rPr>
              <a:pPr algn="r" eaLnBrk="1" hangingPunct="1">
                <a:spcBef>
                  <a:spcPct val="0"/>
                </a:spcBef>
              </a:pPr>
              <a:t>77</a:t>
            </a:fld>
            <a:endParaRPr lang="en-US" altLang="zh-CN" sz="1300">
              <a:latin typeface="Arial" panose="020B0604020202020204" pitchFamily="34" charset="0"/>
            </a:endParaRPr>
          </a:p>
        </p:txBody>
      </p:sp>
    </p:spTree>
    <p:extLst>
      <p:ext uri="{BB962C8B-B14F-4D97-AF65-F5344CB8AC3E}">
        <p14:creationId xmlns:p14="http://schemas.microsoft.com/office/powerpoint/2010/main" val="11153352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Slide Image Placeholder 1"/>
          <p:cNvSpPr>
            <a:spLocks noGrp="1" noRot="1" noChangeAspect="1" noTextEdit="1"/>
          </p:cNvSpPr>
          <p:nvPr>
            <p:ph type="sldImg"/>
          </p:nvPr>
        </p:nvSpPr>
        <p:spPr>
          <a:xfrm>
            <a:off x="992188" y="768350"/>
            <a:ext cx="5114925" cy="3836988"/>
          </a:xfrm>
          <a:ln/>
        </p:spPr>
      </p:sp>
      <p:sp>
        <p:nvSpPr>
          <p:cNvPr id="320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After all nodes reach level 1 protection, we need to enhance protection of the nodes who need level 2 protection or above to level 2 protection</a:t>
            </a:r>
          </a:p>
          <a:p>
            <a:r>
              <a:rPr lang="en-US" altLang="zh-CN" smtClean="0">
                <a:latin typeface="Arial" panose="020B0604020202020204" pitchFamily="34" charset="0"/>
              </a:rPr>
              <a:t>[2] Since the level 2’s information is node attributes and node degree, we can make all the groups which have nodes that need level 2 protection or above only contain nodes with the same degree. We implement this by increasing the node degrees</a:t>
            </a:r>
            <a:endParaRPr lang="zh-CN" altLang="en-US" smtClean="0">
              <a:latin typeface="Arial" panose="020B0604020202020204" pitchFamily="34" charset="0"/>
            </a:endParaRPr>
          </a:p>
        </p:txBody>
      </p:sp>
      <p:sp>
        <p:nvSpPr>
          <p:cNvPr id="320516"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2D210FAD-9CAC-413F-9FC6-61D358034EBE}" type="slidenum">
              <a:rPr lang="zh-CN" altLang="en-US" sz="1300">
                <a:latin typeface="Arial" panose="020B0604020202020204" pitchFamily="34" charset="0"/>
              </a:rPr>
              <a:pPr algn="r" eaLnBrk="1" hangingPunct="1">
                <a:spcBef>
                  <a:spcPct val="0"/>
                </a:spcBef>
              </a:pPr>
              <a:t>78</a:t>
            </a:fld>
            <a:endParaRPr lang="en-US" altLang="zh-CN" sz="1300">
              <a:latin typeface="Arial" panose="020B0604020202020204" pitchFamily="34" charset="0"/>
            </a:endParaRPr>
          </a:p>
        </p:txBody>
      </p:sp>
    </p:spTree>
    <p:extLst>
      <p:ext uri="{BB962C8B-B14F-4D97-AF65-F5344CB8AC3E}">
        <p14:creationId xmlns:p14="http://schemas.microsoft.com/office/powerpoint/2010/main" val="26905450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Slide Image Placeholder 1"/>
          <p:cNvSpPr>
            <a:spLocks noGrp="1" noRot="1" noChangeAspect="1" noTextEdit="1"/>
          </p:cNvSpPr>
          <p:nvPr>
            <p:ph type="sldImg"/>
          </p:nvPr>
        </p:nvSpPr>
        <p:spPr>
          <a:xfrm>
            <a:off x="992188" y="768350"/>
            <a:ext cx="5114925" cy="3836988"/>
          </a:xfrm>
          <a:ln/>
        </p:spPr>
      </p:sp>
      <p:sp>
        <p:nvSpPr>
          <p:cNvPr id="322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We first create edges between nodes whose degree needs to be increased under the two safety conditions</a:t>
            </a:r>
          </a:p>
          <a:p>
            <a:r>
              <a:rPr lang="en-US" altLang="zh-CN" smtClean="0">
                <a:latin typeface="Arial" panose="020B0604020202020204" pitchFamily="34" charset="0"/>
              </a:rPr>
              <a:t>[2] If there are still some nodes cannot reach their target degrees, we use some noise nodes to achieve the goal</a:t>
            </a:r>
            <a:endParaRPr lang="zh-CN" altLang="en-US" smtClean="0">
              <a:latin typeface="Arial" panose="020B0604020202020204" pitchFamily="34" charset="0"/>
            </a:endParaRPr>
          </a:p>
        </p:txBody>
      </p:sp>
      <p:sp>
        <p:nvSpPr>
          <p:cNvPr id="322564"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D7CA61D3-4740-4867-BB6A-79F032BD4E3B}" type="slidenum">
              <a:rPr lang="zh-CN" altLang="en-US" sz="1300">
                <a:latin typeface="Arial" panose="020B0604020202020204" pitchFamily="34" charset="0"/>
              </a:rPr>
              <a:pPr algn="r" eaLnBrk="1" hangingPunct="1">
                <a:spcBef>
                  <a:spcPct val="0"/>
                </a:spcBef>
              </a:pPr>
              <a:t>79</a:t>
            </a:fld>
            <a:endParaRPr lang="en-US" altLang="zh-CN" sz="1300">
              <a:latin typeface="Arial" panose="020B0604020202020204" pitchFamily="34" charset="0"/>
            </a:endParaRPr>
          </a:p>
        </p:txBody>
      </p:sp>
    </p:spTree>
    <p:extLst>
      <p:ext uri="{BB962C8B-B14F-4D97-AF65-F5344CB8AC3E}">
        <p14:creationId xmlns:p14="http://schemas.microsoft.com/office/powerpoint/2010/main" val="39665817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Slide Image Placeholder 1"/>
          <p:cNvSpPr>
            <a:spLocks noGrp="1" noRot="1" noChangeAspect="1" noTextEdit="1"/>
          </p:cNvSpPr>
          <p:nvPr>
            <p:ph type="sldImg"/>
          </p:nvPr>
        </p:nvSpPr>
        <p:spPr>
          <a:xfrm>
            <a:off x="992188" y="768350"/>
            <a:ext cx="5114925" cy="3836988"/>
          </a:xfrm>
          <a:ln/>
        </p:spPr>
      </p:sp>
      <p:sp>
        <p:nvSpPr>
          <p:cNvPr id="324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We create noise node groups and connect the noise nodes with the nodes whose degrees need to be increased</a:t>
            </a:r>
          </a:p>
          <a:p>
            <a:r>
              <a:rPr lang="en-US" altLang="zh-CN" smtClean="0">
                <a:latin typeface="Arial" panose="020B0604020202020204" pitchFamily="34" charset="0"/>
              </a:rPr>
              <a:t>[2] We make sure this process does not violate the two safety conditions and the noise nodes do not stand out.</a:t>
            </a:r>
          </a:p>
        </p:txBody>
      </p:sp>
      <p:sp>
        <p:nvSpPr>
          <p:cNvPr id="324612"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8DFA8524-6E36-4555-9EF8-0E53DE581547}" type="slidenum">
              <a:rPr lang="zh-CN" altLang="en-US" sz="1300">
                <a:latin typeface="Arial" panose="020B0604020202020204" pitchFamily="34" charset="0"/>
              </a:rPr>
              <a:pPr algn="r" eaLnBrk="1" hangingPunct="1">
                <a:spcBef>
                  <a:spcPct val="0"/>
                </a:spcBef>
              </a:pPr>
              <a:t>80</a:t>
            </a:fld>
            <a:endParaRPr lang="en-US" altLang="zh-CN" sz="1300">
              <a:latin typeface="Arial" panose="020B0604020202020204" pitchFamily="34" charset="0"/>
            </a:endParaRPr>
          </a:p>
        </p:txBody>
      </p:sp>
    </p:spTree>
    <p:extLst>
      <p:ext uri="{BB962C8B-B14F-4D97-AF65-F5344CB8AC3E}">
        <p14:creationId xmlns:p14="http://schemas.microsoft.com/office/powerpoint/2010/main" val="15444617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Slide Image Placeholder 1"/>
          <p:cNvSpPr>
            <a:spLocks noGrp="1" noRot="1" noChangeAspect="1" noTextEdit="1"/>
          </p:cNvSpPr>
          <p:nvPr>
            <p:ph type="sldImg"/>
          </p:nvPr>
        </p:nvSpPr>
        <p:spPr>
          <a:xfrm>
            <a:off x="992188" y="768350"/>
            <a:ext cx="5114925" cy="3836988"/>
          </a:xfrm>
          <a:ln/>
        </p:spPr>
      </p:sp>
      <p:sp>
        <p:nvSpPr>
          <p:cNvPr id="326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In the last step, we enhance the protections to those nodes who need level three protection</a:t>
            </a:r>
          </a:p>
          <a:p>
            <a:r>
              <a:rPr lang="en-US" altLang="zh-CN" smtClean="0">
                <a:latin typeface="Arial" panose="020B0604020202020204" pitchFamily="34" charset="0"/>
              </a:rPr>
              <a:t>[2] Since the level 3’s knowledge is the node attributes, degree and edge labels, we generalize the edge labels to those groups that contain at least one node needing level 3 protection</a:t>
            </a:r>
          </a:p>
          <a:p>
            <a:r>
              <a:rPr lang="en-US" altLang="zh-CN" smtClean="0">
                <a:latin typeface="Arial" panose="020B0604020202020204" pitchFamily="34" charset="0"/>
              </a:rPr>
              <a:t>[3] Suppose this group contains one node who needs level 3 protection</a:t>
            </a:r>
          </a:p>
          <a:p>
            <a:endParaRPr lang="zh-CN" altLang="en-US" smtClean="0">
              <a:latin typeface="Arial" panose="020B0604020202020204" pitchFamily="34" charset="0"/>
            </a:endParaRPr>
          </a:p>
        </p:txBody>
      </p:sp>
      <p:sp>
        <p:nvSpPr>
          <p:cNvPr id="326660"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40A25CF5-FC8E-453A-A3B1-3BCEC615263B}" type="slidenum">
              <a:rPr lang="zh-CN" altLang="en-US" sz="1300">
                <a:latin typeface="Arial" panose="020B0604020202020204" pitchFamily="34" charset="0"/>
              </a:rPr>
              <a:pPr algn="r" eaLnBrk="1" hangingPunct="1">
                <a:spcBef>
                  <a:spcPct val="0"/>
                </a:spcBef>
              </a:pPr>
              <a:t>81</a:t>
            </a:fld>
            <a:endParaRPr lang="en-US" altLang="zh-CN" sz="1300">
              <a:latin typeface="Arial" panose="020B0604020202020204" pitchFamily="34" charset="0"/>
            </a:endParaRPr>
          </a:p>
        </p:txBody>
      </p:sp>
    </p:spTree>
    <p:extLst>
      <p:ext uri="{BB962C8B-B14F-4D97-AF65-F5344CB8AC3E}">
        <p14:creationId xmlns:p14="http://schemas.microsoft.com/office/powerpoint/2010/main" val="15678542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Slide Image Placeholder 1"/>
          <p:cNvSpPr>
            <a:spLocks noGrp="1" noRot="1" noChangeAspect="1" noTextEdit="1"/>
          </p:cNvSpPr>
          <p:nvPr>
            <p:ph type="sldImg"/>
          </p:nvPr>
        </p:nvSpPr>
        <p:spPr>
          <a:xfrm>
            <a:off x="992188" y="768350"/>
            <a:ext cx="5114925" cy="3836988"/>
          </a:xfrm>
          <a:ln/>
        </p:spPr>
      </p:sp>
      <p:sp>
        <p:nvSpPr>
          <p:cNvPr id="328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 If the edge labels on these three edges are generalized, level 3 protection is achieved</a:t>
            </a:r>
            <a:endParaRPr lang="zh-CN" altLang="en-US" smtClean="0">
              <a:latin typeface="Arial" panose="020B0604020202020204" pitchFamily="34" charset="0"/>
            </a:endParaRPr>
          </a:p>
        </p:txBody>
      </p:sp>
      <p:sp>
        <p:nvSpPr>
          <p:cNvPr id="328708" name="Slide Number Placeholder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500">
                <a:solidFill>
                  <a:schemeClr val="tx1"/>
                </a:solidFill>
                <a:latin typeface="Verdana" panose="020B0604030504040204" pitchFamily="34" charset="0"/>
                <a:ea typeface="宋体" panose="02010600030101010101" pitchFamily="2" charset="-122"/>
              </a:defRPr>
            </a:lvl1pPr>
            <a:lvl2pPr marL="742950" indent="-285750" defTabSz="990600" eaLnBrk="0" hangingPunct="0">
              <a:defRPr sz="2500">
                <a:solidFill>
                  <a:schemeClr val="tx1"/>
                </a:solidFill>
                <a:latin typeface="Verdana" panose="020B0604030504040204" pitchFamily="34" charset="0"/>
                <a:ea typeface="宋体" panose="02010600030101010101" pitchFamily="2" charset="-122"/>
              </a:defRPr>
            </a:lvl2pPr>
            <a:lvl3pPr marL="1143000" indent="-228600" defTabSz="990600" eaLnBrk="0" hangingPunct="0">
              <a:defRPr sz="2500">
                <a:solidFill>
                  <a:schemeClr val="tx1"/>
                </a:solidFill>
                <a:latin typeface="Verdana" panose="020B0604030504040204" pitchFamily="34" charset="0"/>
                <a:ea typeface="宋体" panose="02010600030101010101" pitchFamily="2" charset="-122"/>
              </a:defRPr>
            </a:lvl3pPr>
            <a:lvl4pPr marL="1600200" indent="-228600" defTabSz="990600" eaLnBrk="0" hangingPunct="0">
              <a:defRPr sz="2500">
                <a:solidFill>
                  <a:schemeClr val="tx1"/>
                </a:solidFill>
                <a:latin typeface="Verdana" panose="020B0604030504040204" pitchFamily="34" charset="0"/>
                <a:ea typeface="宋体" panose="02010600030101010101" pitchFamily="2" charset="-122"/>
              </a:defRPr>
            </a:lvl4pPr>
            <a:lvl5pPr marL="2057400" indent="-228600" defTabSz="990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defTabSz="990600"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D3F3F673-5EA5-4D68-99B4-EFB34B0877C1}" type="slidenum">
              <a:rPr lang="zh-CN" altLang="en-US" sz="1300">
                <a:latin typeface="Arial" panose="020B0604020202020204" pitchFamily="34" charset="0"/>
              </a:rPr>
              <a:pPr algn="r" eaLnBrk="1" hangingPunct="1">
                <a:spcBef>
                  <a:spcPct val="0"/>
                </a:spcBef>
              </a:pPr>
              <a:t>82</a:t>
            </a:fld>
            <a:endParaRPr lang="en-US" altLang="zh-CN" sz="1300">
              <a:latin typeface="Arial" panose="020B0604020202020204" pitchFamily="34" charset="0"/>
            </a:endParaRPr>
          </a:p>
        </p:txBody>
      </p:sp>
    </p:spTree>
    <p:extLst>
      <p:ext uri="{BB962C8B-B14F-4D97-AF65-F5344CB8AC3E}">
        <p14:creationId xmlns:p14="http://schemas.microsoft.com/office/powerpoint/2010/main" val="112559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baseline="0" dirty="0" smtClean="0"/>
              <a:t>[1] The current works on graph protection  focus on the following three objectives respectively</a:t>
            </a:r>
          </a:p>
          <a:p>
            <a:r>
              <a:rPr lang="en-US" altLang="zh-CN" sz="1400" baseline="0" dirty="0" smtClean="0"/>
              <a:t>[2] The first is to avoid node re-identification. Node re-identification is to correctly re-identify a user in the published graph with high probability based on certain knowledge. This is the same as the node re-identification on the </a:t>
            </a:r>
            <a:r>
              <a:rPr lang="en-US" altLang="zh-CN" sz="1400" baseline="0" dirty="0" err="1" smtClean="0"/>
              <a:t>anonymized</a:t>
            </a:r>
            <a:r>
              <a:rPr lang="en-US" altLang="zh-CN" sz="1400" baseline="0" dirty="0" smtClean="0"/>
              <a:t> tabular data except the knowledge used by an attacker may contain some connection information.  Several models have been proposed to prevent node re-identification based on different assumptions of the knowledge can be used by an attacker. </a:t>
            </a:r>
          </a:p>
          <a:p>
            <a:r>
              <a:rPr lang="en-US" altLang="zh-CN" sz="1400" baseline="0" dirty="0" smtClean="0"/>
              <a:t>[3] Since the social connection information of a user is often sensitive, the other privacy requirement is to prevent the edge discovery in the published graph.  Edge discovery is to either find two users have a connection or find a user is involved in a connection based on certain knowledge. </a:t>
            </a:r>
          </a:p>
          <a:p>
            <a:r>
              <a:rPr lang="en-US" altLang="zh-CN" sz="1400" baseline="0" dirty="0" smtClean="0"/>
              <a:t>[4]  Several works also considered how to protect the edge weights in weighted graphs. They either hide the real edge weights or further to hide the relative order between weights by replace the original weight values with new values. Next,  we show the basic techniques to protect node and link.</a:t>
            </a:r>
            <a:endParaRPr lang="en-US" altLang="zh-CN" sz="14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a:t>
            </a:fld>
            <a:endParaRPr lang="en-US" altLang="zh-CN"/>
          </a:p>
        </p:txBody>
      </p:sp>
    </p:spTree>
    <p:extLst>
      <p:ext uri="{BB962C8B-B14F-4D97-AF65-F5344CB8AC3E}">
        <p14:creationId xmlns:p14="http://schemas.microsoft.com/office/powerpoint/2010/main" val="19652069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Next, we introduce two works that target</a:t>
            </a:r>
            <a:r>
              <a:rPr lang="en-US" altLang="zh-CN" sz="1400" baseline="0" dirty="0" smtClean="0"/>
              <a:t> on active attacks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83</a:t>
            </a:fld>
            <a:endParaRPr lang="en-US" altLang="zh-CN"/>
          </a:p>
        </p:txBody>
      </p:sp>
    </p:spTree>
    <p:extLst>
      <p:ext uri="{BB962C8B-B14F-4D97-AF65-F5344CB8AC3E}">
        <p14:creationId xmlns:p14="http://schemas.microsoft.com/office/powerpoint/2010/main" val="27087363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sz="1400" dirty="0" smtClean="0"/>
              <a:t>[1] The key point to preventing an active</a:t>
            </a:r>
            <a:r>
              <a:rPr lang="en-US" sz="1400" baseline="0" dirty="0" smtClean="0"/>
              <a:t> attack is filtering the noise nodes out.</a:t>
            </a:r>
          </a:p>
          <a:p>
            <a:r>
              <a:rPr lang="en-US" sz="1400" baseline="0" dirty="0" smtClean="0"/>
              <a:t>[2] The filtering is based on the differences between the normal nodes and noise nodes.</a:t>
            </a:r>
          </a:p>
          <a:p>
            <a:r>
              <a:rPr lang="en-US" sz="1400" baseline="0" dirty="0" smtClean="0"/>
              <a:t>[3]  So the filtering depends on how an attacker changes the network.</a:t>
            </a:r>
          </a:p>
          <a:p>
            <a:r>
              <a:rPr lang="en-US" sz="1400" baseline="0" dirty="0" smtClean="0"/>
              <a:t>[4] The current two works all focus on a special attack named Random Link Attack on email social networks. </a:t>
            </a:r>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84</a:t>
            </a:fld>
            <a:endParaRPr lang="zh-CN" altLang="en-US"/>
          </a:p>
        </p:txBody>
      </p:sp>
    </p:spTree>
    <p:extLst>
      <p:ext uri="{BB962C8B-B14F-4D97-AF65-F5344CB8AC3E}">
        <p14:creationId xmlns:p14="http://schemas.microsoft.com/office/powerpoint/2010/main" val="3152749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 random link attack is that an attacker uses a group of noise nodes to connect a large number of normal nodes.  That is, sending spam emails to a lot of users, even a small portion replied, a lot of connections are successfully built.</a:t>
            </a:r>
          </a:p>
          <a:p>
            <a:r>
              <a:rPr lang="en-US" altLang="zh-CN" sz="1400" dirty="0" smtClean="0"/>
              <a:t>[2] Since a normal user will form communities</a:t>
            </a:r>
            <a:r>
              <a:rPr lang="en-US" altLang="zh-CN" sz="1400" baseline="0" dirty="0" smtClean="0"/>
              <a:t> with his friends,  the attacker always make the noise nodes densely connected to avoid be filtering out as outliers.  </a:t>
            </a:r>
          </a:p>
          <a:p>
            <a:r>
              <a:rPr lang="en-US" altLang="zh-CN" sz="1400" baseline="0" dirty="0" smtClean="0"/>
              <a:t>[3] So there are two basic characteristics of RLA: the first is that the noise nodes form communities themselves; the other is these noise nodes connect with a large number of victims.</a:t>
            </a:r>
          </a:p>
          <a:p>
            <a:r>
              <a:rPr lang="en-US" altLang="zh-CN" sz="1400" baseline="0" dirty="0" smtClean="0"/>
              <a:t>[4] Based on these two characteristics, noise nodes may be filtered out.</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85</a:t>
            </a:fld>
            <a:endParaRPr lang="en-US" altLang="zh-CN"/>
          </a:p>
        </p:txBody>
      </p:sp>
    </p:spTree>
    <p:extLst>
      <p:ext uri="{BB962C8B-B14F-4D97-AF65-F5344CB8AC3E}">
        <p14:creationId xmlns:p14="http://schemas.microsoft.com/office/powerpoint/2010/main" val="3595960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For a noise nodes, since the victims he connected is randomly selected and he can not expect who will reply</a:t>
            </a:r>
            <a:r>
              <a:rPr lang="en-US" altLang="zh-CN" sz="1400" baseline="0" dirty="0" smtClean="0"/>
              <a:t> his spam email, most of the victims do not have connection.</a:t>
            </a:r>
          </a:p>
          <a:p>
            <a:r>
              <a:rPr lang="en-US" altLang="zh-CN" sz="1400" baseline="0" dirty="0" smtClean="0"/>
              <a:t>[2] (Click) As a result, the neighborhood of a noise node has small cluster coefficient and the triangle ratio is very low. </a:t>
            </a:r>
          </a:p>
          <a:p>
            <a:r>
              <a:rPr lang="en-US" altLang="zh-CN" sz="1400" baseline="0" dirty="0" smtClean="0"/>
              <a:t>[3] For a normal node, most of its friends know each other. </a:t>
            </a:r>
          </a:p>
          <a:p>
            <a:r>
              <a:rPr lang="en-US" altLang="zh-CN" sz="1400" baseline="0" dirty="0" smtClean="0"/>
              <a:t>[4] (Click) As a result, the neighborhood of a normal node has large cluster coefficient and the triangle ratio is high. </a:t>
            </a:r>
          </a:p>
          <a:p>
            <a:r>
              <a:rPr lang="en-US" altLang="zh-CN" sz="1400" baseline="0" dirty="0" smtClean="0"/>
              <a:t>[5] (Click) Another character of noise nodes is that the noise node form communities.</a:t>
            </a:r>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86</a:t>
            </a:fld>
            <a:endParaRPr lang="en-US" altLang="zh-CN"/>
          </a:p>
        </p:txBody>
      </p:sp>
    </p:spTree>
    <p:extLst>
      <p:ext uri="{BB962C8B-B14F-4D97-AF65-F5344CB8AC3E}">
        <p14:creationId xmlns:p14="http://schemas.microsoft.com/office/powerpoint/2010/main" val="216674723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 work in ICDE</a:t>
            </a:r>
            <a:r>
              <a:rPr lang="en-US" altLang="zh-CN" sz="1400" baseline="0" dirty="0" smtClean="0"/>
              <a:t> 07 designed a two step filtering algorithm based on these observations.</a:t>
            </a:r>
          </a:p>
          <a:p>
            <a:r>
              <a:rPr lang="en-US" altLang="zh-CN" sz="1400" baseline="0" dirty="0" smtClean="0"/>
              <a:t>[2] Firstly, based on the difference between the neighborhood graphs of noise and normal nodes, the algorithm finds a group of suspects.</a:t>
            </a:r>
          </a:p>
          <a:p>
            <a:r>
              <a:rPr lang="en-US" altLang="zh-CN" sz="1400" baseline="0" dirty="0" smtClean="0"/>
              <a:t>[3] Since the noise nodes form communities, the second step searches the neighborhood of each suspects and removes all the densely connected nodes around these suspects.</a:t>
            </a:r>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87</a:t>
            </a:fld>
            <a:endParaRPr lang="en-US" altLang="zh-CN"/>
          </a:p>
        </p:txBody>
      </p:sp>
    </p:spTree>
    <p:extLst>
      <p:ext uri="{BB962C8B-B14F-4D97-AF65-F5344CB8AC3E}">
        <p14:creationId xmlns:p14="http://schemas.microsoft.com/office/powerpoint/2010/main" val="36364250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 work in ICDE</a:t>
            </a:r>
            <a:r>
              <a:rPr lang="en-US" altLang="zh-CN" sz="1400" baseline="0" dirty="0" smtClean="0"/>
              <a:t> 07 designed a two step filtering algorithm based on these observations.</a:t>
            </a:r>
          </a:p>
          <a:p>
            <a:r>
              <a:rPr lang="en-US" altLang="zh-CN" sz="1400" baseline="0" dirty="0" smtClean="0"/>
              <a:t>[2] Firstly, based on the difference between the neighborhood graphs of noise and normal nodes, the algorithm finds a group of suspects.</a:t>
            </a:r>
          </a:p>
          <a:p>
            <a:r>
              <a:rPr lang="en-US" altLang="zh-CN" sz="1400" baseline="0" dirty="0" smtClean="0"/>
              <a:t>[3] Since the noise nodes form communities, the second step searches the neighborhood of each suspects and removes all the densely connected nodes around these suspects.</a:t>
            </a:r>
          </a:p>
          <a:p>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88</a:t>
            </a:fld>
            <a:endParaRPr lang="en-US" altLang="zh-CN"/>
          </a:p>
        </p:txBody>
      </p:sp>
    </p:spTree>
    <p:extLst>
      <p:ext uri="{BB962C8B-B14F-4D97-AF65-F5344CB8AC3E}">
        <p14:creationId xmlns:p14="http://schemas.microsoft.com/office/powerpoint/2010/main" val="15481783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An work in ICDE 2011 find the spectral values of a noise node and a normal nodes have obvious difference.</a:t>
            </a:r>
          </a:p>
          <a:p>
            <a:r>
              <a:rPr lang="en-US" altLang="zh-CN" sz="1400" dirty="0" smtClean="0"/>
              <a:t>[2] They proposed a new method based on the spectral analysis of the adjacent matrix to find suspects.</a:t>
            </a:r>
          </a:p>
          <a:p>
            <a:r>
              <a:rPr lang="en-US" altLang="zh-CN" sz="1400" dirty="0" smtClean="0"/>
              <a:t>[3] The second</a:t>
            </a:r>
            <a:r>
              <a:rPr lang="en-US" altLang="zh-CN" sz="1400" baseline="0" dirty="0" smtClean="0"/>
              <a:t> step is the same. …</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89</a:t>
            </a:fld>
            <a:endParaRPr lang="en-US" altLang="zh-CN"/>
          </a:p>
        </p:txBody>
      </p:sp>
    </p:spTree>
    <p:extLst>
      <p:ext uri="{BB962C8B-B14F-4D97-AF65-F5344CB8AC3E}">
        <p14:creationId xmlns:p14="http://schemas.microsoft.com/office/powerpoint/2010/main" val="35849630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altLang="zh-CN" sz="1400" dirty="0" smtClean="0"/>
              <a:t>[1]  There</a:t>
            </a:r>
            <a:r>
              <a:rPr lang="en-US" altLang="zh-CN" sz="1400" baseline="0" dirty="0" smtClean="0"/>
              <a:t> are  two related works which are not in “Preventing passive” attacks and “Preventing active attacks”.</a:t>
            </a:r>
            <a:endParaRPr lang="zh-CN" altLang="en-US" sz="14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90</a:t>
            </a:fld>
            <a:endParaRPr lang="en-US" altLang="zh-CN"/>
          </a:p>
        </p:txBody>
      </p:sp>
    </p:spTree>
    <p:extLst>
      <p:ext uri="{BB962C8B-B14F-4D97-AF65-F5344CB8AC3E}">
        <p14:creationId xmlns:p14="http://schemas.microsoft.com/office/powerpoint/2010/main" val="22584849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dirty="0" smtClean="0"/>
              <a:t>[1] There’s one work in www 07 talks</a:t>
            </a:r>
            <a:r>
              <a:rPr lang="en-US" altLang="zh-CN" sz="1400" baseline="0" dirty="0" smtClean="0"/>
              <a:t> about “</a:t>
            </a:r>
            <a:r>
              <a:rPr lang="en-US" altLang="zh-CN" sz="1400" dirty="0" smtClean="0"/>
              <a:t>How to embed a re-identifiable </a:t>
            </a:r>
            <a:r>
              <a:rPr lang="en-US" altLang="zh-CN" sz="1400" dirty="0" err="1" smtClean="0"/>
              <a:t>subgraph</a:t>
            </a:r>
            <a:r>
              <a:rPr lang="en-US" altLang="zh-CN" sz="1400" dirty="0" smtClean="0"/>
              <a:t> with minimum nodes</a:t>
            </a:r>
            <a:r>
              <a:rPr lang="en-US" altLang="zh-CN" sz="1400" baseline="0" dirty="0" smtClean="0"/>
              <a:t>”.   Since this work does not focus on protection models, we ignore the detailed introducing to it.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[2] Another work studies “</a:t>
            </a:r>
            <a:r>
              <a:rPr lang="en-US" altLang="zh-CN" sz="1400" dirty="0" smtClean="0"/>
              <a:t>How to safely compose a large id </a:t>
            </a:r>
            <a:r>
              <a:rPr lang="en-US" altLang="zh-CN" sz="1400" dirty="0" err="1" smtClean="0"/>
              <a:t>anonymized</a:t>
            </a:r>
            <a:r>
              <a:rPr lang="en-US" altLang="zh-CN" sz="1400" dirty="0" smtClean="0"/>
              <a:t> graph through the sub-graphs gathered from agencies</a:t>
            </a:r>
            <a:r>
              <a:rPr lang="en-US" altLang="zh-CN" sz="1400" baseline="0" dirty="0" smtClean="0"/>
              <a:t>”.  Here the id </a:t>
            </a:r>
            <a:r>
              <a:rPr lang="en-US" altLang="zh-CN" sz="1400" baseline="0" dirty="0" err="1" smtClean="0"/>
              <a:t>anonymized</a:t>
            </a:r>
            <a:r>
              <a:rPr lang="en-US" altLang="zh-CN" sz="1400" baseline="0" dirty="0" smtClean="0"/>
              <a:t> means only remove all the names of nodes.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baseline="0" dirty="0" smtClean="0"/>
              <a:t>[3] In real life, each web agent only holds the sub-graph of users who trust it. There does not exist a server whom all agents trust. Thus no agent will give its </a:t>
            </a:r>
            <a:r>
              <a:rPr lang="en-US" altLang="zh-CN" sz="1400" baseline="0" dirty="0" err="1" smtClean="0"/>
              <a:t>subgraph</a:t>
            </a:r>
            <a:r>
              <a:rPr lang="en-US" altLang="zh-CN" sz="1400" baseline="0" dirty="0" smtClean="0"/>
              <a:t> to others. A cryptographic based protocol should be designed to aggregate </a:t>
            </a:r>
            <a:r>
              <a:rPr lang="en-US" altLang="zh-CN" sz="1400" baseline="0" dirty="0" err="1" smtClean="0"/>
              <a:t>subgraphs</a:t>
            </a:r>
            <a:r>
              <a:rPr lang="en-US" altLang="zh-CN" sz="1400" baseline="0" dirty="0" smtClean="0"/>
              <a:t> to a large graph. </a:t>
            </a:r>
            <a:r>
              <a:rPr lang="zh-CN" altLang="en-US" sz="1400" baseline="0" dirty="0" smtClean="0"/>
              <a:t> </a:t>
            </a:r>
            <a:r>
              <a:rPr lang="en-US" altLang="zh-CN" sz="1400" baseline="0" dirty="0" smtClean="0"/>
              <a:t>This work used </a:t>
            </a:r>
            <a:r>
              <a:rPr lang="en-US" altLang="zh-CN" sz="1400" dirty="0" smtClean="0"/>
              <a:t>commutative encryption to implement this protocol</a:t>
            </a:r>
            <a:endParaRPr lang="en-US" altLang="zh-CN" sz="1400" baseline="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91</a:t>
            </a:fld>
            <a:endParaRPr lang="en-US" altLang="zh-CN"/>
          </a:p>
        </p:txBody>
      </p:sp>
    </p:spTree>
    <p:extLst>
      <p:ext uri="{BB962C8B-B14F-4D97-AF65-F5344CB8AC3E}">
        <p14:creationId xmlns:p14="http://schemas.microsoft.com/office/powerpoint/2010/main" val="204177904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This is the outline of this class.</a:t>
            </a:r>
          </a:p>
          <a:p>
            <a:r>
              <a:rPr lang="en-US" altLang="zh-CN" dirty="0" smtClean="0"/>
              <a:t>We firstly</a:t>
            </a:r>
            <a:r>
              <a:rPr lang="en-US" altLang="zh-CN" baseline="0" dirty="0" smtClean="0"/>
              <a:t> demonstrate the information sharing in on-line social networks</a:t>
            </a:r>
          </a:p>
          <a:p>
            <a:r>
              <a:rPr lang="en-US" altLang="zh-CN" baseline="0" dirty="0" smtClean="0"/>
              <a:t>Then we discuss some works who designed strategies to help on-line users understanding their privacy risk</a:t>
            </a:r>
          </a:p>
          <a:p>
            <a:r>
              <a:rPr lang="en-US" altLang="zh-CN" baseline="0" dirty="0" smtClean="0"/>
              <a:t>Finally, we introduce some works on designing tools to support users’ privacy management in on-line social networks.</a:t>
            </a: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92</a:t>
            </a:fld>
            <a:endParaRPr lang="en-US" altLang="zh-CN"/>
          </a:p>
        </p:txBody>
      </p:sp>
    </p:spTree>
    <p:extLst>
      <p:ext uri="{BB962C8B-B14F-4D97-AF65-F5344CB8AC3E}">
        <p14:creationId xmlns:p14="http://schemas.microsoft.com/office/powerpoint/2010/main" val="98701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lnSpcReduction="10000"/>
          </a:bodyPr>
          <a:lstStyle/>
          <a:p>
            <a:r>
              <a:rPr lang="en-US" dirty="0" smtClean="0"/>
              <a:t>[1] There are two basic methods to implement the protection,</a:t>
            </a:r>
            <a:r>
              <a:rPr lang="en-US" baseline="0" dirty="0" smtClean="0"/>
              <a:t> </a:t>
            </a:r>
            <a:r>
              <a:rPr lang="en-US" dirty="0" smtClean="0"/>
              <a:t>editing and clustering.</a:t>
            </a:r>
          </a:p>
          <a:p>
            <a:r>
              <a:rPr lang="en-US" dirty="0" smtClean="0"/>
              <a:t>[2]</a:t>
            </a:r>
            <a:r>
              <a:rPr lang="en-US" baseline="0" dirty="0" smtClean="0"/>
              <a:t> For example, the privacy requirement is to make sure that an attacker can only </a:t>
            </a:r>
            <a:r>
              <a:rPr lang="en-US" sz="1300" dirty="0" smtClean="0"/>
              <a:t>correctly re-identify a node with probability at most 50%.</a:t>
            </a:r>
          </a:p>
          <a:p>
            <a:r>
              <a:rPr lang="en-US" sz="1300" dirty="0" smtClean="0"/>
              <a:t>[3] One method is to publish a clustered graph.</a:t>
            </a:r>
          </a:p>
          <a:p>
            <a:r>
              <a:rPr lang="en-US" sz="1300" dirty="0" smtClean="0"/>
              <a:t>[4] A clustered graph is a graph that each node represents at least k nodes in the original graph and each edge represents several edges in the original graph.  A node is called as the super node and an edge is called as super edge in the clustered graph.  If an attacker knows the neighborhood graph of Lily, he always finds that Lily belongs to at least 1 super node in the published graph. Since each super node’s size is at least k, an attacker can only correctly re-identify a node with probability at most 1/k=50%</a:t>
            </a:r>
          </a:p>
          <a:p>
            <a:r>
              <a:rPr lang="en-US" sz="1300" dirty="0" smtClean="0"/>
              <a:t>[5] Another method is editing the original graph by adding or deleting edges and nodes to make the graph satisfy certain property. For example, by adding one edge, every node in the graph has the same neighborhood graph with at least one other node in the graph. Then an attacker who knows the neighborhood graph of Lily will always get at least two candidates in the published graph.</a:t>
            </a:r>
          </a:p>
          <a:p>
            <a:r>
              <a:rPr lang="en-US" sz="1300" dirty="0" smtClean="0"/>
              <a:t>[6] Current protection models use either of these two methods to provide the same protection for all the users in the graph, this cannot satisfy the requirement of a publisher.</a:t>
            </a:r>
          </a:p>
          <a:p>
            <a:endParaRPr lang="en-US" sz="1300" dirty="0"/>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11</a:t>
            </a:fld>
            <a:endParaRPr lang="zh-CN" altLang="en-US"/>
          </a:p>
        </p:txBody>
      </p:sp>
    </p:spTree>
    <p:extLst>
      <p:ext uri="{BB962C8B-B14F-4D97-AF65-F5344CB8AC3E}">
        <p14:creationId xmlns:p14="http://schemas.microsoft.com/office/powerpoint/2010/main" val="7811588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There are numerous social networks now. People may join</a:t>
            </a:r>
            <a:r>
              <a:rPr lang="en-US" altLang="zh-CN" baseline="0" dirty="0" smtClean="0"/>
              <a:t> different networks to get different services. As a result, a lot of personal information are shared out. The privacy issue becomes a key challenge. </a:t>
            </a:r>
            <a:r>
              <a:rPr lang="en-US" altLang="zh-CN" sz="1200" i="1" dirty="0" smtClean="0"/>
              <a:t>Millions of users share details of their personal lives with vast networks of friends, and often, strangers</a:t>
            </a:r>
            <a:endParaRPr lang="zh-CN" altLang="en-US" sz="1200" i="1"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93</a:t>
            </a:fld>
            <a:endParaRPr lang="en-US" altLang="zh-CN"/>
          </a:p>
        </p:txBody>
      </p:sp>
    </p:spTree>
    <p:extLst>
      <p:ext uri="{BB962C8B-B14F-4D97-AF65-F5344CB8AC3E}">
        <p14:creationId xmlns:p14="http://schemas.microsoft.com/office/powerpoint/2010/main" val="31946788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information</a:t>
            </a:r>
            <a:r>
              <a:rPr lang="en-US" altLang="zh-CN" baseline="0" dirty="0" smtClean="0"/>
              <a:t> a user share, such as name, age, gender, phone, address, can  lead to identify theft.</a:t>
            </a:r>
          </a:p>
          <a:p>
            <a:r>
              <a:rPr lang="en-US" altLang="zh-CN" baseline="0" dirty="0" smtClean="0"/>
              <a:t>We must have a tool to let a user know the privacy </a:t>
            </a:r>
            <a:r>
              <a:rPr lang="en-US" altLang="zh-CN" baseline="0" dirty="0" err="1" smtClean="0"/>
              <a:t>riak</a:t>
            </a:r>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94</a:t>
            </a:fld>
            <a:endParaRPr lang="en-US" altLang="zh-CN"/>
          </a:p>
        </p:txBody>
      </p:sp>
    </p:spTree>
    <p:extLst>
      <p:ext uri="{BB962C8B-B14F-4D97-AF65-F5344CB8AC3E}">
        <p14:creationId xmlns:p14="http://schemas.microsoft.com/office/powerpoint/2010/main" val="328945416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Sometimes,</a:t>
            </a:r>
            <a:r>
              <a:rPr lang="en-US" altLang="zh-CN" baseline="0" dirty="0" smtClean="0"/>
              <a:t> even you did not share explicit information, there may still have privacy problem.</a:t>
            </a:r>
          </a:p>
          <a:p>
            <a:r>
              <a:rPr lang="en-US" altLang="zh-CN" baseline="0" dirty="0" smtClean="0"/>
              <a:t>The information can be derived from your public profile, friendship connections or even micro-targeted advertising system.</a:t>
            </a:r>
          </a:p>
          <a:p>
            <a:endParaRPr lang="en-US" altLang="zh-CN" baseline="0" dirty="0" smtClean="0"/>
          </a:p>
          <a:p>
            <a:r>
              <a:rPr lang="en-US" altLang="zh-CN" baseline="0" dirty="0" smtClean="0"/>
              <a:t>There are many works have demonstrated this problem.</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95</a:t>
            </a:fld>
            <a:endParaRPr lang="en-US" altLang="zh-CN"/>
          </a:p>
        </p:txBody>
      </p:sp>
    </p:spTree>
    <p:extLst>
      <p:ext uri="{BB962C8B-B14F-4D97-AF65-F5344CB8AC3E}">
        <p14:creationId xmlns:p14="http://schemas.microsoft.com/office/powerpoint/2010/main" val="126597230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sad situation</a:t>
            </a:r>
            <a:r>
              <a:rPr lang="en-US" altLang="zh-CN" baseline="0" dirty="0" smtClean="0"/>
              <a:t> now is that the privacy protection tools for on-line users are far behind the information sharing speed since the social networks are explosion in recent years.</a:t>
            </a:r>
          </a:p>
          <a:p>
            <a:endParaRPr lang="en-US" altLang="zh-CN" baseline="0" dirty="0" smtClean="0"/>
          </a:p>
          <a:p>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96</a:t>
            </a:fld>
            <a:endParaRPr lang="en-US" altLang="zh-CN"/>
          </a:p>
        </p:txBody>
      </p:sp>
    </p:spTree>
    <p:extLst>
      <p:ext uri="{BB962C8B-B14F-4D97-AF65-F5344CB8AC3E}">
        <p14:creationId xmlns:p14="http://schemas.microsoft.com/office/powerpoint/2010/main" val="131445388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sz="1200" dirty="0" smtClean="0"/>
              <a:t>You have control on what information you want to share, who you want to connect with</a:t>
            </a:r>
          </a:p>
          <a:p>
            <a:endParaRPr lang="en-US" altLang="zh-CN" sz="1200" dirty="0" smtClean="0"/>
          </a:p>
          <a:p>
            <a:r>
              <a:rPr lang="en-US" altLang="zh-CN" sz="1200" dirty="0" smtClean="0"/>
              <a:t>You do not have comprehensive and accurate idea of the information you have explicitly and implicitly disclosed</a:t>
            </a:r>
          </a:p>
          <a:p>
            <a:endParaRPr lang="en-US" altLang="zh-CN" sz="1200" dirty="0" smtClean="0"/>
          </a:p>
          <a:p>
            <a:r>
              <a:rPr lang="en-US" altLang="zh-CN" sz="1200" dirty="0" smtClean="0"/>
              <a:t>Setting online privacy is time consuming and many of you choose to accept the default setting</a:t>
            </a:r>
          </a:p>
          <a:p>
            <a:endParaRPr lang="en-US" altLang="zh-CN" sz="1200" dirty="0" smtClean="0"/>
          </a:p>
          <a:p>
            <a:r>
              <a:rPr lang="en-US" altLang="zh-CN" sz="1200" dirty="0" smtClean="0"/>
              <a:t>Eventually you lose control … and you are facing privacy risk</a:t>
            </a:r>
            <a:endParaRPr lang="zh-CN" altLang="en-US" sz="12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97</a:t>
            </a:fld>
            <a:endParaRPr lang="en-US" altLang="zh-CN"/>
          </a:p>
        </p:txBody>
      </p:sp>
    </p:spTree>
    <p:extLst>
      <p:ext uri="{BB962C8B-B14F-4D97-AF65-F5344CB8AC3E}">
        <p14:creationId xmlns:p14="http://schemas.microsoft.com/office/powerpoint/2010/main" val="329183131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So, the first important work is to design</a:t>
            </a:r>
            <a:r>
              <a:rPr lang="en-US" altLang="zh-CN" baseline="0" dirty="0" smtClean="0"/>
              <a:t> strategies to help users understand their privacy risk due to that they shared explicitly</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98</a:t>
            </a:fld>
            <a:endParaRPr lang="en-US" altLang="zh-CN"/>
          </a:p>
        </p:txBody>
      </p:sp>
    </p:spTree>
    <p:extLst>
      <p:ext uri="{BB962C8B-B14F-4D97-AF65-F5344CB8AC3E}">
        <p14:creationId xmlns:p14="http://schemas.microsoft.com/office/powerpoint/2010/main" val="205094147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basic</a:t>
            </a:r>
            <a:r>
              <a:rPr lang="en-US" altLang="zh-CN" baseline="0" dirty="0" smtClean="0"/>
              <a:t> idea is to measure the privacy risk by a privacy score.</a:t>
            </a:r>
          </a:p>
          <a:p>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smtClean="0"/>
              <a:t>Privacy Score takes into account what information you’ve shared and who can view that information</a:t>
            </a:r>
          </a:p>
          <a:p>
            <a:endParaRPr lang="en-US" altLang="zh-CN" dirty="0" smtClean="0"/>
          </a:p>
          <a:p>
            <a:endParaRPr lang="en-US" altLang="zh-CN" dirty="0" smtClean="0"/>
          </a:p>
          <a:p>
            <a:r>
              <a:rPr lang="en-US" altLang="zh-CN" sz="2800" dirty="0" smtClean="0"/>
              <a:t>Basic Premises of Privacy Score includes</a:t>
            </a:r>
          </a:p>
          <a:p>
            <a:pPr lvl="1"/>
            <a:r>
              <a:rPr lang="en-US" altLang="zh-CN" sz="2400" dirty="0" smtClean="0"/>
              <a:t>Sensitivity</a:t>
            </a:r>
          </a:p>
          <a:p>
            <a:pPr lvl="2"/>
            <a:r>
              <a:rPr lang="en-US" altLang="zh-CN" sz="1800" dirty="0" smtClean="0"/>
              <a:t>The more sensitive the information revealed by a user, the higher his privacy risk</a:t>
            </a:r>
          </a:p>
          <a:p>
            <a:pPr lvl="1"/>
            <a:r>
              <a:rPr lang="en-US" altLang="zh-CN" dirty="0" smtClean="0"/>
              <a:t> </a:t>
            </a:r>
            <a:r>
              <a:rPr lang="en-US" altLang="zh-CN" sz="2400" dirty="0" smtClean="0"/>
              <a:t>Visibility</a:t>
            </a:r>
          </a:p>
          <a:p>
            <a:pPr lvl="2"/>
            <a:r>
              <a:rPr lang="en-US" altLang="zh-CN" sz="1800" dirty="0" smtClean="0"/>
              <a:t>The wider the information about a user spreads, the higher his privacy risk</a:t>
            </a:r>
            <a:endParaRPr lang="zh-CN" altLang="en-US" sz="18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99</a:t>
            </a:fld>
            <a:endParaRPr lang="en-US" altLang="zh-CN"/>
          </a:p>
        </p:txBody>
      </p:sp>
    </p:spTree>
    <p:extLst>
      <p:ext uri="{BB962C8B-B14F-4D97-AF65-F5344CB8AC3E}">
        <p14:creationId xmlns:p14="http://schemas.microsoft.com/office/powerpoint/2010/main" val="10672354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a:t>
            </a:r>
            <a:r>
              <a:rPr lang="en-US" altLang="zh-CN" baseline="0" dirty="0" smtClean="0"/>
              <a:t> privacy score of user j due to Profile item </a:t>
            </a:r>
            <a:r>
              <a:rPr lang="en-US" altLang="zh-CN" baseline="0" dirty="0" err="1" smtClean="0"/>
              <a:t>i</a:t>
            </a:r>
            <a:r>
              <a:rPr lang="en-US" altLang="zh-CN" baseline="0" dirty="0" smtClean="0"/>
              <a:t> can be computed use this formula.</a:t>
            </a:r>
          </a:p>
          <a:p>
            <a:endParaRPr lang="en-US" altLang="zh-CN" baseline="0" dirty="0" smtClean="0"/>
          </a:p>
          <a:p>
            <a:r>
              <a:rPr lang="en-US" altLang="zh-CN" baseline="0" dirty="0" smtClean="0"/>
              <a:t>In it, *****</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100</a:t>
            </a:fld>
            <a:endParaRPr lang="en-US" altLang="zh-CN"/>
          </a:p>
        </p:txBody>
      </p:sp>
    </p:spTree>
    <p:extLst>
      <p:ext uri="{BB962C8B-B14F-4D97-AF65-F5344CB8AC3E}">
        <p14:creationId xmlns:p14="http://schemas.microsoft.com/office/powerpoint/2010/main" val="189178023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second category</a:t>
            </a:r>
            <a:r>
              <a:rPr lang="en-US" altLang="zh-CN" baseline="0" dirty="0" smtClean="0"/>
              <a:t> of works is to analyze the privacy risk due to what you shared implicitly</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101</a:t>
            </a:fld>
            <a:endParaRPr lang="en-US" altLang="zh-CN"/>
          </a:p>
        </p:txBody>
      </p:sp>
    </p:spTree>
    <p:extLst>
      <p:ext uri="{BB962C8B-B14F-4D97-AF65-F5344CB8AC3E}">
        <p14:creationId xmlns:p14="http://schemas.microsoft.com/office/powerpoint/2010/main" val="141148268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For example, we have this network, some people do not provide some attributes in their</a:t>
            </a:r>
            <a:r>
              <a:rPr lang="en-US" altLang="zh-CN" baseline="0" dirty="0" smtClean="0"/>
              <a:t> profile since they do not want to share them.</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102</a:t>
            </a:fld>
            <a:endParaRPr lang="en-US" altLang="zh-CN"/>
          </a:p>
        </p:txBody>
      </p:sp>
    </p:spTree>
    <p:extLst>
      <p:ext uri="{BB962C8B-B14F-4D97-AF65-F5344CB8AC3E}">
        <p14:creationId xmlns:p14="http://schemas.microsoft.com/office/powerpoint/2010/main" val="305125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E45D1CD-AC6F-4706-9676-97361CE7B9BB}" type="datetime1">
              <a:rPr lang="en-US" altLang="zh-CN" smtClean="0"/>
              <a:pPr>
                <a:defRPr/>
              </a:pPr>
              <a:t>11/17/2016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F264A50-C5F4-4B07-9F17-DB7FC1E869E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D4E9582-0425-41E6-A1E4-D7604041202E}" type="datetime1">
              <a:rPr lang="en-US" altLang="zh-CN" smtClean="0"/>
              <a:pPr>
                <a:defRPr/>
              </a:pPr>
              <a:t>11/17/2016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0F830F8-6FB9-4C62-BF1E-EF7AEACD6F0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529043D-E0D8-4655-9BF8-6C7CA69D2C7E}" type="datetime1">
              <a:rPr lang="en-US" altLang="zh-CN" smtClean="0"/>
              <a:pPr>
                <a:defRPr/>
              </a:pPr>
              <a:t>11/17/2016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31E3594-4B18-4131-A59A-0E8BD00BFB0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spcBef>
                <a:spcPct val="0"/>
              </a:spcBef>
              <a:defRPr/>
            </a:pPr>
            <a:endParaRPr lang="en-US" sz="2400">
              <a:solidFill>
                <a:srgbClr val="000000"/>
              </a:solidFill>
              <a:latin typeface="Times New Roman" pitchFamily="18" charset="0"/>
              <a:ea typeface="宋体" panose="02010600030101010101" pitchFamily="2" charset="-122"/>
            </a:endParaRPr>
          </a:p>
        </p:txBody>
      </p:sp>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ltLang="zh-CN"/>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ltLang="zh-CN"/>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E6F91756-2ACB-4F6C-8015-7DD6E8EA269D}" type="datetime1">
              <a:rPr lang="zh-CN" altLang="en-US">
                <a:solidFill>
                  <a:srgbClr val="000000"/>
                </a:solidFill>
              </a:rPr>
              <a:pPr>
                <a:defRPr/>
              </a:pPr>
              <a:t>2016/11/17</a:t>
            </a:fld>
            <a:endParaRPr lang="en-US" altLang="zh-CN">
              <a:solidFill>
                <a:srgbClr val="000000"/>
              </a:solidFill>
            </a:endParaRPr>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71F69C74-2C34-4281-8198-C12422AAE4C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49200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FACC01DE-34F6-45F8-AF4D-F0ADFF8CB1E6}" type="datetime1">
              <a:rPr lang="zh-CN" altLang="en-US">
                <a:solidFill>
                  <a:srgbClr val="000000"/>
                </a:solidFill>
              </a:rPr>
              <a:pPr>
                <a:defRPr/>
              </a:pPr>
              <a:t>2016/11/17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AC43779A-4227-43DA-94C3-7F29E3AE5BE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04368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0FB8784B-F501-48A1-BDEF-C4131EC73DDF}" type="datetime1">
              <a:rPr lang="zh-CN" altLang="en-US">
                <a:solidFill>
                  <a:srgbClr val="000000"/>
                </a:solidFill>
              </a:rPr>
              <a:pPr>
                <a:defRPr/>
              </a:pPr>
              <a:t>2016/11/17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A17E6046-70F2-489B-B7E2-C5E0ECA06E0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5029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62955240-C94B-4ECB-8EE8-E02605E6B5BC}" type="datetime1">
              <a:rPr lang="zh-CN" altLang="en-US">
                <a:solidFill>
                  <a:srgbClr val="000000"/>
                </a:solidFill>
              </a:rPr>
              <a:pPr>
                <a:defRPr/>
              </a:pPr>
              <a:t>2016/11/17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D9C63347-0676-4CAB-8335-348189CAF8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45365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4CD2FE64-819F-4B8D-925D-D5CE98CDACC9}" type="datetime1">
              <a:rPr lang="zh-CN" altLang="en-US">
                <a:solidFill>
                  <a:srgbClr val="000000"/>
                </a:solidFill>
              </a:rPr>
              <a:pPr>
                <a:defRPr/>
              </a:pPr>
              <a:t>2016/11/17</a:t>
            </a:fld>
            <a:endParaRPr lang="en-US" altLang="zh-CN">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fld id="{0081FDBD-3BF8-41EC-9698-6327A5699C2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4569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6C416F44-E6E4-4A4E-88A1-CFF8E0B4D1A4}" type="datetime1">
              <a:rPr lang="zh-CN" altLang="en-US">
                <a:solidFill>
                  <a:srgbClr val="000000"/>
                </a:solidFill>
              </a:rPr>
              <a:pPr>
                <a:defRPr/>
              </a:pPr>
              <a:t>2016/11/17</a:t>
            </a:fld>
            <a:endParaRPr lang="en-US" altLang="zh-CN">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fld id="{2E580791-AEBE-42DD-933B-B74A1A31052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89425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3E802A22-6F08-4CF6-B9DE-D22636A4C972}" type="datetime1">
              <a:rPr lang="zh-CN" altLang="en-US">
                <a:solidFill>
                  <a:srgbClr val="000000"/>
                </a:solidFill>
              </a:rPr>
              <a:pPr>
                <a:defRPr/>
              </a:pPr>
              <a:t>2016/11/17</a:t>
            </a:fld>
            <a:endParaRPr lang="en-US" altLang="zh-CN">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fld id="{B625B565-560C-41AF-A0EB-D47008670E2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09362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6655C80D-4345-43D1-A581-8A06A8441F3A}" type="datetime1">
              <a:rPr lang="zh-CN" altLang="en-US">
                <a:solidFill>
                  <a:srgbClr val="000000"/>
                </a:solidFill>
              </a:rPr>
              <a:pPr>
                <a:defRPr/>
              </a:pPr>
              <a:t>2016/11/17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1F9A4839-8A8B-4CD2-B801-EF120E2D147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3645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B0DB3B57-E521-4D6A-BED5-76BE30EF54E1}" type="datetime1">
              <a:rPr lang="en-US" altLang="zh-CN" smtClean="0"/>
              <a:pPr>
                <a:defRPr/>
              </a:pPr>
              <a:t>11/17/2016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4EAC58D-E475-449A-8174-0C3E03329341}"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1226E16-6E27-45A9-8DC9-7C97726607DC}" type="datetime1">
              <a:rPr lang="zh-CN" altLang="en-US">
                <a:solidFill>
                  <a:srgbClr val="000000"/>
                </a:solidFill>
              </a:rPr>
              <a:pPr>
                <a:defRPr/>
              </a:pPr>
              <a:t>2016/11/17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FECD94AE-8D0E-425C-B458-6FA0532DF02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52752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A4E3836D-2AD8-4696-8886-663946523370}" type="datetime1">
              <a:rPr lang="zh-CN" altLang="en-US">
                <a:solidFill>
                  <a:srgbClr val="000000"/>
                </a:solidFill>
              </a:rPr>
              <a:pPr>
                <a:defRPr/>
              </a:pPr>
              <a:t>2016/11/17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F6503927-9C20-4DD5-B57A-B6F88E6CFB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70851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73BCA190-3142-4A77-962E-F3DA791C5B59}" type="datetime1">
              <a:rPr lang="zh-CN" altLang="en-US">
                <a:solidFill>
                  <a:srgbClr val="000000"/>
                </a:solidFill>
              </a:rPr>
              <a:pPr>
                <a:defRPr/>
              </a:pPr>
              <a:t>2016/11/17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DFB63942-B027-4174-B894-6B2B07FC3C9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17252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C4839A7D-59BE-47AC-87CB-9BA0374E9F67}" type="datetime1">
              <a:rPr lang="zh-CN" altLang="en-US">
                <a:solidFill>
                  <a:srgbClr val="000000"/>
                </a:solidFill>
              </a:rPr>
              <a:pPr>
                <a:defRPr/>
              </a:pPr>
              <a:t>2016/11/17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E2E5A7C2-CB67-4B9B-8783-F020CA6732C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5492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A8EE2442-A98E-41AE-8B0C-84C916BD8C1A}" type="datetime1">
              <a:rPr lang="zh-CN" altLang="en-US">
                <a:solidFill>
                  <a:srgbClr val="000000"/>
                </a:solidFill>
              </a:rPr>
              <a:pPr>
                <a:defRPr/>
              </a:pPr>
              <a:t>2016/11/17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9F6B95E7-C500-4E39-BA5C-6D0390B73E2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393742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CF5A63F6-D949-4659-AAF3-263E71CB5A7D}" type="datetime1">
              <a:rPr lang="zh-CN" altLang="en-US">
                <a:solidFill>
                  <a:srgbClr val="000000"/>
                </a:solidFill>
              </a:rPr>
              <a:pPr>
                <a:defRPr/>
              </a:pPr>
              <a:t>2016/11/17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0745B218-B80B-437B-B9A2-496344F8E87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766796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0809F1EF-88E5-428B-AB44-D2AFB5718F5F}" type="datetime1">
              <a:rPr lang="zh-CN" altLang="en-US">
                <a:solidFill>
                  <a:srgbClr val="000000"/>
                </a:solidFill>
              </a:rPr>
              <a:pPr>
                <a:defRPr/>
              </a:pPr>
              <a:t>2016/11/17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24A7F106-497D-4E5C-8C22-D82F4E1D607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87894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975BF0F3-1CCC-473D-A0CA-1108E74F2A12}" type="datetime1">
              <a:rPr lang="zh-CN" altLang="en-US">
                <a:solidFill>
                  <a:srgbClr val="000000"/>
                </a:solidFill>
              </a:rPr>
              <a:pPr>
                <a:defRPr/>
              </a:pPr>
              <a:t>2016/11/17</a:t>
            </a:fld>
            <a:endParaRPr lang="en-US" altLang="zh-CN">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fld id="{425D3156-0245-443C-ACEA-0B5C69EB094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542675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18DFD04D-D22F-404F-89D3-FF962E535A4A}" type="datetime1">
              <a:rPr lang="zh-CN" altLang="en-US">
                <a:solidFill>
                  <a:srgbClr val="000000"/>
                </a:solidFill>
              </a:rPr>
              <a:pPr>
                <a:defRPr/>
              </a:pPr>
              <a:t>2016/11/17</a:t>
            </a:fld>
            <a:endParaRPr lang="en-US" altLang="zh-CN">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fld id="{81C2E2F6-0D4D-41CC-967A-B9309F1020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510982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A123DF24-16D1-4A12-9302-BC13B77AE561}" type="datetime1">
              <a:rPr lang="zh-CN" altLang="en-US">
                <a:solidFill>
                  <a:srgbClr val="000000"/>
                </a:solidFill>
              </a:rPr>
              <a:pPr>
                <a:defRPr/>
              </a:pPr>
              <a:t>2016/11/17</a:t>
            </a:fld>
            <a:endParaRPr lang="en-US" altLang="zh-CN">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fld id="{E557F9E9-F50D-426B-8357-8731AEE4D32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0634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3481E321-7D28-47E8-92C8-D305F61A3276}" type="datetime1">
              <a:rPr lang="en-US" altLang="zh-CN" smtClean="0"/>
              <a:pPr>
                <a:defRPr/>
              </a:pPr>
              <a:t>11/17/2016</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535E960-80E9-466B-A451-BEB95D306731}"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746D7425-9A92-462C-8A6E-C0EB650A2838}" type="datetime1">
              <a:rPr lang="zh-CN" altLang="en-US">
                <a:solidFill>
                  <a:srgbClr val="000000"/>
                </a:solidFill>
              </a:rPr>
              <a:pPr>
                <a:defRPr/>
              </a:pPr>
              <a:t>2016/11/17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A6F08A05-4659-44B0-986B-700BE78EAA1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189729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96FCB0E-C4EE-4877-8B8A-14D1D0FC966A}" type="datetime1">
              <a:rPr lang="zh-CN" altLang="en-US">
                <a:solidFill>
                  <a:srgbClr val="000000"/>
                </a:solidFill>
              </a:rPr>
              <a:pPr>
                <a:defRPr/>
              </a:pPr>
              <a:t>2016/11/17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ADCAF2DB-23C8-4BE6-85FB-11F3622D1F3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902628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7E6631EC-ADFD-4EEF-8ABC-E8A8D423ECC1}" type="datetime1">
              <a:rPr lang="zh-CN" altLang="en-US">
                <a:solidFill>
                  <a:srgbClr val="000000"/>
                </a:solidFill>
              </a:rPr>
              <a:pPr>
                <a:defRPr/>
              </a:pPr>
              <a:t>2016/11/17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60180500-9349-4CFF-9FAA-C4A20676858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81405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DEEDE98E-7476-4D45-A20A-6F8706041A60}" type="datetime1">
              <a:rPr lang="zh-CN" altLang="en-US">
                <a:solidFill>
                  <a:srgbClr val="000000"/>
                </a:solidFill>
              </a:rPr>
              <a:pPr>
                <a:defRPr/>
              </a:pPr>
              <a:t>2016/11/17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6F6B0A-77D7-4A95-8C67-10829F7F42B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6740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C6B2D5BF-2B31-4F13-A758-C6F9C026E24B}" type="datetime1">
              <a:rPr lang="en-US" altLang="zh-CN" smtClean="0"/>
              <a:pPr>
                <a:defRPr/>
              </a:pPr>
              <a:t>11/17/2016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7C81576-1066-4D85-8D12-0F84DF283BE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B745D14-AB4B-4E5B-A31B-2E1A541C1D77}" type="datetime1">
              <a:rPr lang="en-US" altLang="zh-CN" smtClean="0"/>
              <a:pPr>
                <a:defRPr/>
              </a:pPr>
              <a:t>11/17/2016</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244E464B-4DBD-4009-95E8-798768F57D4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40BE28E7-B5CE-4C3B-890C-F22B858AEEAB}" type="datetime1">
              <a:rPr lang="en-US" altLang="zh-CN" smtClean="0"/>
              <a:pPr>
                <a:defRPr/>
              </a:pPr>
              <a:t>11/17/2016</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861E7FBC-A4EB-4D71-9AAF-2719EFE6009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8168172-74B3-45F4-851C-47C617F52857}" type="datetime1">
              <a:rPr lang="en-US" altLang="zh-CN" smtClean="0"/>
              <a:pPr>
                <a:defRPr/>
              </a:pPr>
              <a:t>11/17/2016</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F0302925-3668-4AC1-84CB-7ED1210FB6F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0415C080-DE6A-49F3-AD88-42A8B5EF9ED0}" type="datetime1">
              <a:rPr lang="en-US" altLang="zh-CN" smtClean="0"/>
              <a:pPr>
                <a:defRPr/>
              </a:pPr>
              <a:t>11/17/2016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50623A0-0873-4BD2-B4ED-BB13B2A49CD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F5A724D-244B-46B7-8F0C-2FDC4DB761C4}" type="datetime1">
              <a:rPr lang="en-US" altLang="zh-CN" smtClean="0"/>
              <a:pPr>
                <a:defRPr/>
              </a:pPr>
              <a:t>11/17/2016</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B22AD63-CA5D-4C2A-A9A0-9A0B41466EA8}"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433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spcBef>
                <a:spcPct val="0"/>
              </a:spcBef>
              <a:defRPr/>
            </a:pPr>
            <a:endParaRPr lang="zh-CN" altLang="zh-CN" sz="2400">
              <a:latin typeface="Times New Roman" pitchFamily="18" charset="0"/>
              <a:ea typeface="宋体" pitchFamily="2" charset="-122"/>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a:defRPr/>
            </a:pPr>
            <a:fld id="{DB71202D-63CE-4304-90D5-D9F30CA5F49B}" type="datetime1">
              <a:rPr lang="en-US" altLang="zh-CN" smtClean="0"/>
              <a:pPr>
                <a:defRPr/>
              </a:pPr>
              <a:t>11/17/2016</a:t>
            </a:fld>
            <a:endParaRPr lang="en-US" altLang="zh-CN"/>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ea typeface="宋体" pitchFamily="2" charset="-122"/>
              </a:defRPr>
            </a:lvl1pPr>
          </a:lstStyle>
          <a:p>
            <a:pPr>
              <a:defRPr/>
            </a:pPr>
            <a:endParaRPr lang="en-US" altLang="zh-CN"/>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a:defRPr/>
            </a:pPr>
            <a:fld id="{D5333623-E85B-4431-B46A-650B45AB497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3315"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spcBef>
                <a:spcPct val="0"/>
              </a:spcBef>
              <a:defRPr/>
            </a:pPr>
            <a:endParaRPr lang="en-US" sz="2400">
              <a:solidFill>
                <a:srgbClr val="000000"/>
              </a:solidFill>
              <a:latin typeface="Times New Roman" pitchFamily="18" charset="0"/>
              <a:ea typeface="宋体" panose="02010600030101010101" pitchFamily="2" charset="-122"/>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solidFill>
                <a:srgbClr val="000000"/>
              </a:solidFill>
              <a:ea typeface="宋体" panose="02010600030101010101" pitchFamily="2" charset="-122"/>
            </a:endParaRPr>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vl1pPr>
          </a:lstStyle>
          <a:p>
            <a:pPr>
              <a:defRPr/>
            </a:pPr>
            <a:fld id="{D4212AF7-E747-4317-BCE7-D81C09F76509}" type="datetime1">
              <a:rPr lang="zh-CN" altLang="en-US">
                <a:solidFill>
                  <a:srgbClr val="000000"/>
                </a:solidFill>
                <a:ea typeface="宋体" panose="02010600030101010101" pitchFamily="2" charset="-122"/>
              </a:rPr>
              <a:pPr>
                <a:defRPr/>
              </a:pPr>
              <a:t>2016/11/17</a:t>
            </a:fld>
            <a:endParaRPr lang="en-US" altLang="zh-CN">
              <a:solidFill>
                <a:srgbClr val="000000"/>
              </a:solidFill>
              <a:ea typeface="宋体" panose="02010600030101010101" pitchFamily="2" charset="-122"/>
            </a:endParaRPr>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en-US" altLang="zh-CN">
              <a:solidFill>
                <a:srgbClr val="000000"/>
              </a:solidFill>
              <a:ea typeface="宋体" panose="02010600030101010101" pitchFamily="2" charset="-122"/>
            </a:endParaRPr>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fld id="{A180C9AD-25F0-4D40-9CDB-5F0A76C7E24E}" type="slidenum">
              <a:rPr lang="en-US" altLang="zh-CN" smtClean="0">
                <a:solidFill>
                  <a:srgbClr val="000000"/>
                </a:solidFill>
                <a:ea typeface="宋体" panose="02010600030101010101" pitchFamily="2" charset="-122"/>
              </a:rPr>
              <a:pPr/>
              <a:t>‹#›</a:t>
            </a:fld>
            <a:endParaRPr lang="en-US" altLang="zh-CN" smtClean="0">
              <a:solidFill>
                <a:srgbClr val="000000"/>
              </a:solidFill>
              <a:ea typeface="宋体" panose="02010600030101010101" pitchFamily="2" charset="-122"/>
            </a:endParaRPr>
          </a:p>
        </p:txBody>
      </p:sp>
    </p:spTree>
    <p:extLst>
      <p:ext uri="{BB962C8B-B14F-4D97-AF65-F5344CB8AC3E}">
        <p14:creationId xmlns:p14="http://schemas.microsoft.com/office/powerpoint/2010/main" val="293138608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4339"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spcBef>
                <a:spcPct val="0"/>
              </a:spcBef>
              <a:defRPr/>
            </a:pPr>
            <a:endParaRPr lang="zh-CN" altLang="zh-CN" sz="2400">
              <a:solidFill>
                <a:srgbClr val="000000"/>
              </a:solidFill>
              <a:latin typeface="Times New Roman" pitchFamily="18" charset="0"/>
              <a:ea typeface="宋体" panose="02010600030101010101" pitchFamily="2" charset="-122"/>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solidFill>
                <a:srgbClr val="000000"/>
              </a:solidFill>
              <a:ea typeface="宋体" panose="02010600030101010101" pitchFamily="2" charset="-122"/>
            </a:endParaRPr>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vl1pPr>
          </a:lstStyle>
          <a:p>
            <a:pPr>
              <a:defRPr/>
            </a:pPr>
            <a:fld id="{80E3949E-8A5F-43C0-A518-8DB6F65D4D80}" type="datetime1">
              <a:rPr lang="zh-CN" altLang="en-US">
                <a:solidFill>
                  <a:srgbClr val="000000"/>
                </a:solidFill>
                <a:ea typeface="宋体" panose="02010600030101010101" pitchFamily="2" charset="-122"/>
              </a:rPr>
              <a:pPr>
                <a:defRPr/>
              </a:pPr>
              <a:t>2016/11/17</a:t>
            </a:fld>
            <a:endParaRPr lang="en-US" altLang="zh-CN">
              <a:solidFill>
                <a:srgbClr val="000000"/>
              </a:solidFill>
              <a:ea typeface="宋体" panose="02010600030101010101" pitchFamily="2" charset="-122"/>
            </a:endParaRPr>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en-US" altLang="zh-CN">
              <a:solidFill>
                <a:srgbClr val="000000"/>
              </a:solidFill>
              <a:ea typeface="宋体" panose="02010600030101010101" pitchFamily="2" charset="-122"/>
            </a:endParaRPr>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fld id="{C455E83A-10FF-4D48-8541-DED9154787F0}" type="slidenum">
              <a:rPr lang="en-US" altLang="zh-CN" smtClean="0">
                <a:solidFill>
                  <a:srgbClr val="000000"/>
                </a:solidFill>
                <a:ea typeface="宋体" panose="02010600030101010101" pitchFamily="2" charset="-122"/>
              </a:rPr>
              <a:pPr/>
              <a:t>‹#›</a:t>
            </a:fld>
            <a:endParaRPr lang="en-US" altLang="zh-CN" smtClean="0">
              <a:solidFill>
                <a:srgbClr val="000000"/>
              </a:solidFill>
              <a:ea typeface="宋体" panose="02010600030101010101" pitchFamily="2" charset="-122"/>
            </a:endParaRPr>
          </a:p>
        </p:txBody>
      </p:sp>
    </p:spTree>
    <p:extLst>
      <p:ext uri="{BB962C8B-B14F-4D97-AF65-F5344CB8AC3E}">
        <p14:creationId xmlns:p14="http://schemas.microsoft.com/office/powerpoint/2010/main" val="372770782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8.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10" Type="http://schemas.openxmlformats.org/officeDocument/2006/relationships/image" Target="../media/image14.wmf"/><Relationship Id="rId4" Type="http://schemas.openxmlformats.org/officeDocument/2006/relationships/slide" Target="slide45.xml"/><Relationship Id="rId9" Type="http://schemas.openxmlformats.org/officeDocument/2006/relationships/oleObject" Target="../embeddings/oleObject3.bin"/></Relationships>
</file>

<file path=ppt/slides/_rels/slide10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dx.doi.org/10.1145/1456403.1456406"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7.xml"/><Relationship Id="rId7" Type="http://schemas.openxmlformats.org/officeDocument/2006/relationships/image" Target="../media/image21.emf"/><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0.emf"/><Relationship Id="rId4" Type="http://schemas.openxmlformats.org/officeDocument/2006/relationships/oleObject" Target="../embeddings/oleObject5.bin"/><Relationship Id="rId9" Type="http://schemas.openxmlformats.org/officeDocument/2006/relationships/image" Target="../media/image22.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2.emf"/><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20.e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9.xml"/><Relationship Id="rId1" Type="http://schemas.openxmlformats.org/officeDocument/2006/relationships/vmlDrawing" Target="../drawings/vmlDrawing5.vml"/><Relationship Id="rId5" Type="http://schemas.openxmlformats.org/officeDocument/2006/relationships/image" Target="../media/image28.emf"/><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9.xml"/><Relationship Id="rId1" Type="http://schemas.openxmlformats.org/officeDocument/2006/relationships/vmlDrawing" Target="../drawings/vmlDrawing6.vml"/><Relationship Id="rId6" Type="http://schemas.openxmlformats.org/officeDocument/2006/relationships/image" Target="../media/image38.emf"/><Relationship Id="rId5" Type="http://schemas.openxmlformats.org/officeDocument/2006/relationships/oleObject" Target="../embeddings/oleObject11.bin"/><Relationship Id="rId4" Type="http://schemas.openxmlformats.org/officeDocument/2006/relationships/image" Target="../media/image3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8.xml"/><Relationship Id="rId7" Type="http://schemas.openxmlformats.org/officeDocument/2006/relationships/image" Target="../media/image42.emf"/><Relationship Id="rId2" Type="http://schemas.openxmlformats.org/officeDocument/2006/relationships/slideLayout" Target="../slideLayouts/slideLayout29.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image" Target="../media/image44.emf"/><Relationship Id="rId5" Type="http://schemas.openxmlformats.org/officeDocument/2006/relationships/image" Target="../media/image41.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43.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45.wmf"/><Relationship Id="rId4" Type="http://schemas.openxmlformats.org/officeDocument/2006/relationships/oleObject" Target="../embeddings/oleObject16.bin"/></Relationships>
</file>

<file path=ppt/slides/_rels/slide47.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notesSlide" Target="../notesSlides/notesSlide45.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wmf"/><Relationship Id="rId5" Type="http://schemas.openxmlformats.org/officeDocument/2006/relationships/oleObject" Target="../embeddings/oleObject18.bin"/><Relationship Id="rId10" Type="http://schemas.openxmlformats.org/officeDocument/2006/relationships/image" Target="../media/image14.wmf"/><Relationship Id="rId4" Type="http://schemas.openxmlformats.org/officeDocument/2006/relationships/slide" Target="slide45.xml"/><Relationship Id="rId9" Type="http://schemas.openxmlformats.org/officeDocument/2006/relationships/oleObject" Target="../embeddings/oleObject20.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image" Target="../media/image48.wmf"/><Relationship Id="rId4" Type="http://schemas.openxmlformats.org/officeDocument/2006/relationships/oleObject" Target="../embeddings/oleObject21.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50.wmf"/><Relationship Id="rId4" Type="http://schemas.openxmlformats.org/officeDocument/2006/relationships/oleObject" Target="../embeddings/oleObject2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51.wmf"/><Relationship Id="rId4" Type="http://schemas.openxmlformats.org/officeDocument/2006/relationships/oleObject" Target="../embeddings/oleObject24.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2.wmf"/><Relationship Id="rId4" Type="http://schemas.openxmlformats.org/officeDocument/2006/relationships/oleObject" Target="../embeddings/oleObject25.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70.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71.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55.wmf"/><Relationship Id="rId4" Type="http://schemas.openxmlformats.org/officeDocument/2006/relationships/oleObject" Target="../embeddings/oleObject26.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8.bin"/><Relationship Id="rId5" Type="http://schemas.openxmlformats.org/officeDocument/2006/relationships/image" Target="../media/image56.wmf"/><Relationship Id="rId4" Type="http://schemas.openxmlformats.org/officeDocument/2006/relationships/oleObject" Target="../embeddings/oleObject27.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b="1" dirty="0" smtClean="0"/>
              <a:t>Privacy Preserving Graph Publication</a:t>
            </a:r>
            <a:endParaRPr lang="zh-CN" altLang="en-US" dirty="0"/>
          </a:p>
        </p:txBody>
      </p:sp>
      <p:sp>
        <p:nvSpPr>
          <p:cNvPr id="3" name="Subtitle 2"/>
          <p:cNvSpPr>
            <a:spLocks noGrp="1"/>
          </p:cNvSpPr>
          <p:nvPr>
            <p:ph type="subTitle" idx="1"/>
          </p:nvPr>
        </p:nvSpPr>
        <p:spPr/>
        <p:txBody>
          <a:bodyPr/>
          <a:lstStyle/>
          <a:p>
            <a:endParaRPr lang="zh-CN" altLang="en-US" dirty="0"/>
          </a:p>
        </p:txBody>
      </p:sp>
      <p:pic>
        <p:nvPicPr>
          <p:cNvPr id="4" name="Picture 13" descr="HKUST_logo"/>
          <p:cNvPicPr>
            <a:picLocks noChangeAspect="1" noChangeArrowheads="1"/>
          </p:cNvPicPr>
          <p:nvPr/>
        </p:nvPicPr>
        <p:blipFill>
          <a:blip r:embed="rId3" cstate="print"/>
          <a:srcRect/>
          <a:stretch>
            <a:fillRect/>
          </a:stretch>
        </p:blipFill>
        <p:spPr bwMode="auto">
          <a:xfrm>
            <a:off x="6187132" y="4732338"/>
            <a:ext cx="2273300" cy="12890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10277680-3A9A-4834-ACB2-16CB01014CBC}" type="datetime1">
              <a:rPr lang="en-US" altLang="zh-CN" smtClean="0"/>
              <a:pPr>
                <a:defRPr/>
              </a:pPr>
              <a:t>11/17/2016</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Protection objectives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graphicFrame>
        <p:nvGraphicFramePr>
          <p:cNvPr id="5" name="Table 4"/>
          <p:cNvGraphicFramePr>
            <a:graphicFrameLocks noGrp="1"/>
          </p:cNvGraphicFramePr>
          <p:nvPr/>
        </p:nvGraphicFramePr>
        <p:xfrm>
          <a:off x="683568" y="2060848"/>
          <a:ext cx="7920880" cy="3816424"/>
        </p:xfrm>
        <a:graphic>
          <a:graphicData uri="http://schemas.openxmlformats.org/drawingml/2006/table">
            <a:tbl>
              <a:tblPr firstRow="1" bandRow="1">
                <a:tableStyleId>{5940675A-B579-460E-94D1-54222C63F5DA}</a:tableStyleId>
              </a:tblPr>
              <a:tblGrid>
                <a:gridCol w="1527361"/>
                <a:gridCol w="2361071"/>
                <a:gridCol w="2520280"/>
                <a:gridCol w="1512168"/>
              </a:tblGrid>
              <a:tr h="362954">
                <a:tc>
                  <a:txBody>
                    <a:bodyPr/>
                    <a:lstStyle/>
                    <a:p>
                      <a:pPr algn="ctr"/>
                      <a:r>
                        <a:rPr lang="en-US" altLang="zh-CN" sz="1200" kern="1200" dirty="0" smtClean="0">
                          <a:solidFill>
                            <a:schemeClr val="tx1"/>
                          </a:solidFill>
                          <a:latin typeface="+mn-lt"/>
                          <a:ea typeface="+mn-ea"/>
                          <a:cs typeface="+mn-cs"/>
                        </a:rPr>
                        <a:t>Graph Model</a:t>
                      </a:r>
                    </a:p>
                  </a:txBody>
                  <a:tcPr/>
                </a:tc>
                <a:tc gridSpan="2">
                  <a:txBody>
                    <a:bodyPr/>
                    <a:lstStyle/>
                    <a:p>
                      <a:r>
                        <a:rPr lang="en-US" altLang="zh-CN" sz="1200" kern="1200" dirty="0" smtClean="0">
                          <a:solidFill>
                            <a:schemeClr val="tx1"/>
                          </a:solidFill>
                          <a:latin typeface="+mn-lt"/>
                          <a:ea typeface="+mn-ea"/>
                          <a:cs typeface="+mn-cs"/>
                        </a:rPr>
                        <a:t>Protection</a:t>
                      </a:r>
                      <a:endParaRPr lang="zh-CN" altLang="en-US" sz="1200" kern="1200" dirty="0" smtClean="0">
                        <a:solidFill>
                          <a:schemeClr val="tx1"/>
                        </a:solidFill>
                        <a:latin typeface="+mn-lt"/>
                        <a:ea typeface="+mn-ea"/>
                        <a:cs typeface="+mn-cs"/>
                      </a:endParaRPr>
                    </a:p>
                  </a:txBody>
                  <a:tcPr/>
                </a:tc>
                <a:tc hMerge="1">
                  <a:txBody>
                    <a:bodyPr/>
                    <a:lstStyle/>
                    <a:p>
                      <a:pPr lvl="0" algn="ctr"/>
                      <a:endParaRPr lang="zh-CN" altLang="en-US" sz="1400" dirty="0"/>
                    </a:p>
                  </a:txBody>
                  <a:tcPr/>
                </a:tc>
                <a:tc>
                  <a:txBody>
                    <a:bodyPr/>
                    <a:lstStyle/>
                    <a:p>
                      <a:pPr lvl="0" algn="l"/>
                      <a:r>
                        <a:rPr lang="en-US" altLang="zh-CN" sz="1200" dirty="0" smtClean="0"/>
                        <a:t>Works</a:t>
                      </a:r>
                      <a:endParaRPr lang="zh-CN" altLang="en-US" sz="1200" dirty="0"/>
                    </a:p>
                  </a:txBody>
                  <a:tcPr/>
                </a:tc>
              </a:tr>
              <a:tr h="857467">
                <a:tc rowSpan="3">
                  <a:txBody>
                    <a:bodyPr/>
                    <a:lstStyle/>
                    <a:p>
                      <a:pPr algn="ctr"/>
                      <a:endParaRPr lang="en-US" altLang="zh-CN" sz="1200" kern="1200" dirty="0" smtClean="0">
                        <a:solidFill>
                          <a:schemeClr val="tx1"/>
                        </a:solidFill>
                        <a:latin typeface="+mn-lt"/>
                        <a:ea typeface="+mn-ea"/>
                        <a:cs typeface="+mn-cs"/>
                      </a:endParaRPr>
                    </a:p>
                    <a:p>
                      <a:pPr algn="ctr"/>
                      <a:endParaRPr lang="en-US" altLang="zh-CN" sz="1200" kern="1200" dirty="0" smtClean="0">
                        <a:solidFill>
                          <a:schemeClr val="tx1"/>
                        </a:solidFill>
                        <a:latin typeface="+mn-lt"/>
                        <a:ea typeface="+mn-ea"/>
                        <a:cs typeface="+mn-cs"/>
                      </a:endParaRPr>
                    </a:p>
                    <a:p>
                      <a:pPr algn="ctr"/>
                      <a:endParaRPr lang="en-US" altLang="zh-CN" sz="1200" kern="1200" dirty="0" smtClean="0">
                        <a:solidFill>
                          <a:schemeClr val="tx1"/>
                        </a:solidFill>
                        <a:latin typeface="+mn-lt"/>
                        <a:ea typeface="+mn-ea"/>
                        <a:cs typeface="+mn-cs"/>
                      </a:endParaRPr>
                    </a:p>
                    <a:p>
                      <a:pPr algn="ctr"/>
                      <a:r>
                        <a:rPr lang="en-US" altLang="zh-CN" sz="1200" kern="1200" dirty="0" err="1" smtClean="0">
                          <a:solidFill>
                            <a:schemeClr val="tx1"/>
                          </a:solidFill>
                          <a:latin typeface="+mn-lt"/>
                          <a:ea typeface="+mn-ea"/>
                          <a:cs typeface="+mn-cs"/>
                        </a:rPr>
                        <a:t>Unweighted</a:t>
                      </a:r>
                      <a:r>
                        <a:rPr lang="en-US" altLang="zh-CN" sz="1200" kern="1200" baseline="0" dirty="0" smtClean="0">
                          <a:solidFill>
                            <a:schemeClr val="tx1"/>
                          </a:solidFill>
                          <a:latin typeface="+mn-lt"/>
                          <a:ea typeface="+mn-ea"/>
                          <a:cs typeface="+mn-cs"/>
                        </a:rPr>
                        <a:t> Graph</a:t>
                      </a:r>
                      <a:endParaRPr lang="en-US" altLang="zh-CN" sz="1200" kern="1200" dirty="0" smtClean="0">
                        <a:solidFill>
                          <a:schemeClr val="tx1"/>
                        </a:solidFill>
                        <a:latin typeface="+mn-lt"/>
                        <a:ea typeface="+mn-ea"/>
                        <a:cs typeface="+mn-cs"/>
                      </a:endParaRPr>
                    </a:p>
                  </a:txBody>
                  <a:tcPr/>
                </a:tc>
                <a:tc>
                  <a:txBody>
                    <a:bodyPr/>
                    <a:lstStyle/>
                    <a:p>
                      <a:r>
                        <a:rPr lang="en-US" altLang="zh-CN" sz="1200" kern="1200" dirty="0" smtClean="0">
                          <a:solidFill>
                            <a:schemeClr val="tx1"/>
                          </a:solidFill>
                          <a:latin typeface="+mn-lt"/>
                          <a:ea typeface="+mn-ea"/>
                          <a:cs typeface="+mn-cs"/>
                        </a:rPr>
                        <a:t>Node Protection</a:t>
                      </a:r>
                    </a:p>
                    <a:p>
                      <a:r>
                        <a:rPr lang="en-US" altLang="zh-CN" sz="1200" kern="1200" dirty="0" smtClean="0">
                          <a:solidFill>
                            <a:schemeClr val="tx1"/>
                          </a:solidFill>
                          <a:latin typeface="+mn-lt"/>
                          <a:ea typeface="+mn-ea"/>
                          <a:cs typeface="+mn-cs"/>
                        </a:rPr>
                        <a:t>(Anti Node re-identification)</a:t>
                      </a:r>
                      <a:endParaRPr lang="zh-CN" altLang="en-US" sz="1200" kern="1200" dirty="0" smtClean="0">
                        <a:solidFill>
                          <a:schemeClr val="tx1"/>
                        </a:solidFill>
                        <a:latin typeface="+mn-lt"/>
                        <a:ea typeface="+mn-ea"/>
                        <a:cs typeface="+mn-cs"/>
                      </a:endParaRPr>
                    </a:p>
                  </a:txBody>
                  <a:tcPr/>
                </a:tc>
                <a:tc>
                  <a:txBody>
                    <a:bodyPr/>
                    <a:lstStyle/>
                    <a:p>
                      <a:pPr lvl="0" algn="ctr"/>
                      <a:endParaRPr lang="zh-CN" altLang="en-US" sz="1200" dirty="0"/>
                    </a:p>
                  </a:txBody>
                  <a:tcPr/>
                </a:tc>
                <a:tc>
                  <a:txBody>
                    <a:bodyPr/>
                    <a:lstStyle/>
                    <a:p>
                      <a:pPr lvl="0" algn="l"/>
                      <a:r>
                        <a:rPr lang="en-US" altLang="zh-CN" sz="1200" dirty="0" smtClean="0"/>
                        <a:t>[8][12][13][14]</a:t>
                      </a:r>
                    </a:p>
                    <a:p>
                      <a:pPr lvl="0" algn="l"/>
                      <a:r>
                        <a:rPr lang="en-US" altLang="zh-CN" sz="1200" dirty="0" smtClean="0"/>
                        <a:t>[15][21][22][23]</a:t>
                      </a:r>
                      <a:endParaRPr lang="zh-CN" altLang="en-US" sz="1200" dirty="0"/>
                    </a:p>
                  </a:txBody>
                  <a:tcPr/>
                </a:tc>
              </a:tr>
              <a:tr h="637492">
                <a:tc vMerge="1">
                  <a:txBody>
                    <a:bodyPr/>
                    <a:lstStyle/>
                    <a:p>
                      <a:endParaRPr lang="zh-CN" altLang="en-US"/>
                    </a:p>
                  </a:txBody>
                  <a:tcPr/>
                </a:tc>
                <a:tc rowSpan="2">
                  <a:txBody>
                    <a:bodyPr/>
                    <a:lstStyle/>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Link Protection</a:t>
                      </a:r>
                      <a:endParaRPr lang="zh-CN" altLang="en-US" sz="1200" kern="1200" dirty="0" smtClean="0">
                        <a:solidFill>
                          <a:schemeClr val="tx1"/>
                        </a:solidFill>
                        <a:latin typeface="+mn-lt"/>
                        <a:ea typeface="+mn-ea"/>
                        <a:cs typeface="+mn-cs"/>
                      </a:endParaRPr>
                    </a:p>
                  </a:txBody>
                  <a:tcPr/>
                </a:tc>
                <a:tc>
                  <a:txBody>
                    <a:bodyPr/>
                    <a:lstStyle/>
                    <a:p>
                      <a:pPr lvl="0" algn="ctr"/>
                      <a:endParaRPr lang="zh-CN" altLang="en-US" sz="1200" dirty="0"/>
                    </a:p>
                  </a:txBody>
                  <a:tcPr/>
                </a:tc>
                <a:tc>
                  <a:txBody>
                    <a:bodyPr/>
                    <a:lstStyle/>
                    <a:p>
                      <a:pPr lvl="0" algn="l"/>
                      <a:r>
                        <a:rPr lang="en-US" altLang="zh-CN" sz="1200" dirty="0" smtClean="0"/>
                        <a:t>[13][22]</a:t>
                      </a:r>
                      <a:endParaRPr lang="zh-CN" altLang="en-US" sz="1200" dirty="0"/>
                    </a:p>
                  </a:txBody>
                  <a:tcPr/>
                </a:tc>
              </a:tr>
              <a:tr h="483938">
                <a:tc vMerge="1">
                  <a:txBody>
                    <a:bodyPr/>
                    <a:lstStyle/>
                    <a:p>
                      <a:endParaRPr lang="zh-CN" altLang="en-US"/>
                    </a:p>
                  </a:txBody>
                  <a:tcPr/>
                </a:tc>
                <a:tc vMerge="1">
                  <a:txBody>
                    <a:bodyPr/>
                    <a:lstStyle/>
                    <a:p>
                      <a:endParaRPr lang="zh-CN" altLang="en-US"/>
                    </a:p>
                  </a:txBody>
                  <a:tcPr/>
                </a:tc>
                <a:tc>
                  <a:txBody>
                    <a:bodyPr/>
                    <a:lstStyle/>
                    <a:p>
                      <a:endParaRPr lang="zh-CN" altLang="en-US"/>
                    </a:p>
                  </a:txBody>
                  <a:tcPr/>
                </a:tc>
                <a:tc>
                  <a:txBody>
                    <a:bodyPr/>
                    <a:lstStyle/>
                    <a:p>
                      <a:pPr lvl="0" algn="l"/>
                      <a:r>
                        <a:rPr lang="en-US" altLang="zh-CN" sz="1200" dirty="0" smtClean="0"/>
                        <a:t>[13]</a:t>
                      </a:r>
                      <a:endParaRPr lang="zh-CN" altLang="en-US" sz="1200" dirty="0"/>
                    </a:p>
                  </a:txBody>
                  <a:tcPr/>
                </a:tc>
              </a:tr>
              <a:tr h="715852">
                <a:tc rowSpan="2">
                  <a:txBody>
                    <a:bodyPr/>
                    <a:lstStyle/>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pPr algn="ctr"/>
                      <a:r>
                        <a:rPr lang="en-US" altLang="zh-CN" sz="1200" kern="1200" dirty="0" smtClean="0">
                          <a:solidFill>
                            <a:schemeClr val="tx1"/>
                          </a:solidFill>
                          <a:latin typeface="+mn-lt"/>
                          <a:ea typeface="+mn-ea"/>
                          <a:cs typeface="+mn-cs"/>
                        </a:rPr>
                        <a:t>Weighted Graph</a:t>
                      </a:r>
                      <a:endParaRPr lang="zh-CN" altLang="en-US" sz="1200" kern="1200" dirty="0">
                        <a:solidFill>
                          <a:schemeClr val="tx1"/>
                        </a:solidFill>
                        <a:latin typeface="+mn-lt"/>
                        <a:ea typeface="+mn-ea"/>
                        <a:cs typeface="+mn-cs"/>
                      </a:endParaRPr>
                    </a:p>
                  </a:txBody>
                  <a:tcPr/>
                </a:tc>
                <a:tc rowSpan="2">
                  <a:txBody>
                    <a:bodyPr/>
                    <a:lstStyle/>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Edge weights</a:t>
                      </a:r>
                      <a:endParaRPr lang="zh-CN" altLang="en-US" sz="1200" kern="1200" dirty="0" smtClean="0">
                        <a:solidFill>
                          <a:schemeClr val="tx1"/>
                        </a:solidFill>
                        <a:latin typeface="+mn-lt"/>
                        <a:ea typeface="+mn-ea"/>
                        <a:cs typeface="+mn-cs"/>
                      </a:endParaRPr>
                    </a:p>
                  </a:txBody>
                  <a:tcPr/>
                </a:tc>
                <a:tc>
                  <a:txBody>
                    <a:bodyPr/>
                    <a:lstStyle/>
                    <a:p>
                      <a:pPr lvl="0" algn="l"/>
                      <a:r>
                        <a:rPr lang="en-US" altLang="zh-CN" sz="1200" dirty="0" smtClean="0"/>
                        <a:t>Hide the real edge weights</a:t>
                      </a:r>
                      <a:endParaRPr lang="zh-CN" altLang="en-US" sz="1200" dirty="0"/>
                    </a:p>
                  </a:txBody>
                  <a:tcPr/>
                </a:tc>
                <a:tc>
                  <a:txBody>
                    <a:bodyPr/>
                    <a:lstStyle/>
                    <a:p>
                      <a:pPr lvl="0" algn="l"/>
                      <a:r>
                        <a:rPr lang="en-US" altLang="zh-CN" sz="1200" dirty="0" smtClean="0"/>
                        <a:t>[17][24]</a:t>
                      </a:r>
                      <a:endParaRPr lang="zh-CN" altLang="en-US" sz="1200" dirty="0"/>
                    </a:p>
                  </a:txBody>
                  <a:tcPr/>
                </a:tc>
              </a:tr>
              <a:tr h="758721">
                <a:tc vMerge="1">
                  <a:txBody>
                    <a:bodyPr/>
                    <a:lstStyle/>
                    <a:p>
                      <a:endParaRPr lang="zh-CN" altLang="en-US"/>
                    </a:p>
                  </a:txBody>
                  <a:tcPr/>
                </a:tc>
                <a:tc vMerge="1">
                  <a:txBody>
                    <a:bodyPr/>
                    <a:lstStyle/>
                    <a:p>
                      <a:endParaRPr lang="zh-CN" altLang="en-US"/>
                    </a:p>
                  </a:txBody>
                  <a:tcPr/>
                </a:tc>
                <a:tc>
                  <a:txBody>
                    <a:bodyPr/>
                    <a:lstStyle/>
                    <a:p>
                      <a:pPr lvl="0" algn="l"/>
                      <a:r>
                        <a:rPr lang="en-US" altLang="zh-CN" sz="1200" dirty="0" smtClean="0"/>
                        <a:t>Hide the relative order between weights</a:t>
                      </a:r>
                      <a:endParaRPr lang="zh-CN" altLang="en-US" sz="1200" dirty="0"/>
                    </a:p>
                  </a:txBody>
                  <a:tcPr/>
                </a:tc>
                <a:tc>
                  <a:txBody>
                    <a:bodyPr/>
                    <a:lstStyle/>
                    <a:p>
                      <a:pPr lvl="0" algn="l"/>
                      <a:r>
                        <a:rPr lang="en-US" altLang="zh-CN" sz="1200" dirty="0" smtClean="0"/>
                        <a:t>[24]</a:t>
                      </a:r>
                      <a:endParaRPr lang="zh-CN" altLang="en-US" sz="1200" dirty="0"/>
                    </a:p>
                  </a:txBody>
                  <a:tcPr/>
                </a:tc>
              </a:tr>
            </a:tbl>
          </a:graphicData>
        </a:graphic>
      </p:graphicFrame>
      <p:graphicFrame>
        <p:nvGraphicFramePr>
          <p:cNvPr id="41985" name="Object 1">
            <a:hlinkClick r:id="rId4" action="ppaction://hlinksldjump"/>
          </p:cNvPr>
          <p:cNvGraphicFramePr>
            <a:graphicFrameLocks noChangeAspect="1"/>
          </p:cNvGraphicFramePr>
          <p:nvPr/>
        </p:nvGraphicFramePr>
        <p:xfrm>
          <a:off x="4949676" y="2636912"/>
          <a:ext cx="1092200" cy="393700"/>
        </p:xfrm>
        <a:graphic>
          <a:graphicData uri="http://schemas.openxmlformats.org/presentationml/2006/ole">
            <mc:AlternateContent xmlns:mc="http://schemas.openxmlformats.org/markup-compatibility/2006">
              <mc:Choice xmlns:v="urn:schemas-microsoft-com:vml" Requires="v">
                <p:oleObj spid="_x0000_s42312" name="Equation" r:id="rId5" imgW="1091880" imgH="393480" progId="Equation.3">
                  <p:embed/>
                </p:oleObj>
              </mc:Choice>
              <mc:Fallback>
                <p:oleObj name="Equation" r:id="rId5" imgW="1091880" imgH="39348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9676" y="2636912"/>
                        <a:ext cx="10922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6" name="Object 2"/>
          <p:cNvGraphicFramePr>
            <a:graphicFrameLocks noChangeAspect="1"/>
          </p:cNvGraphicFramePr>
          <p:nvPr/>
        </p:nvGraphicFramePr>
        <p:xfrm>
          <a:off x="4849813" y="3357563"/>
          <a:ext cx="1371600" cy="393700"/>
        </p:xfrm>
        <a:graphic>
          <a:graphicData uri="http://schemas.openxmlformats.org/presentationml/2006/ole">
            <mc:AlternateContent xmlns:mc="http://schemas.openxmlformats.org/markup-compatibility/2006">
              <mc:Choice xmlns:v="urn:schemas-microsoft-com:vml" Requires="v">
                <p:oleObj spid="_x0000_s42313" name="Equation" r:id="rId7" imgW="1371600" imgH="393480" progId="Equation.3">
                  <p:embed/>
                </p:oleObj>
              </mc:Choice>
              <mc:Fallback>
                <p:oleObj name="Equation" r:id="rId7" imgW="1371600" imgH="39348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9813" y="3357563"/>
                        <a:ext cx="1371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4932040" y="3971404"/>
          <a:ext cx="1016000" cy="393700"/>
        </p:xfrm>
        <a:graphic>
          <a:graphicData uri="http://schemas.openxmlformats.org/presentationml/2006/ole">
            <mc:AlternateContent xmlns:mc="http://schemas.openxmlformats.org/markup-compatibility/2006">
              <mc:Choice xmlns:v="urn:schemas-microsoft-com:vml" Requires="v">
                <p:oleObj spid="_x0000_s42314" name="Equation" r:id="rId9" imgW="1015920" imgH="393480" progId="Equation.3">
                  <p:embed/>
                </p:oleObj>
              </mc:Choice>
              <mc:Fallback>
                <p:oleObj name="Equation" r:id="rId9" imgW="1015920" imgH="39348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040" y="3971404"/>
                        <a:ext cx="10160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framework</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pic>
        <p:nvPicPr>
          <p:cNvPr id="203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701" y="1673616"/>
            <a:ext cx="7677747" cy="456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2606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Information Sharing in On-line Social networks</a:t>
            </a:r>
          </a:p>
          <a:p>
            <a:r>
              <a:rPr lang="en-US" altLang="zh-CN" dirty="0" smtClean="0"/>
              <a:t>Understanding Your Privacy Risk</a:t>
            </a:r>
          </a:p>
          <a:p>
            <a:pPr lvl="1"/>
            <a:r>
              <a:rPr lang="en-US" altLang="zh-CN" dirty="0" smtClean="0"/>
              <a:t>Privacy risk due to what you shared explicitly</a:t>
            </a:r>
          </a:p>
          <a:p>
            <a:pPr lvl="1"/>
            <a:r>
              <a:rPr lang="en-US" altLang="zh-CN" dirty="0" smtClean="0">
                <a:solidFill>
                  <a:srgbClr val="FF0000"/>
                </a:solidFill>
              </a:rPr>
              <a:t>Privacy risk due to what you shared implicitly</a:t>
            </a:r>
          </a:p>
          <a:p>
            <a:r>
              <a:rPr lang="en-US" altLang="zh-CN" dirty="0" smtClean="0"/>
              <a:t>Managing Your Privacy Control </a:t>
            </a:r>
            <a:endParaRPr lang="zh-CN" altLang="en-US" dirty="0"/>
          </a:p>
        </p:txBody>
      </p:sp>
    </p:spTree>
    <p:extLst>
      <p:ext uri="{BB962C8B-B14F-4D97-AF65-F5344CB8AC3E}">
        <p14:creationId xmlns:p14="http://schemas.microsoft.com/office/powerpoint/2010/main" val="15562482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node classification?</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grpSp>
        <p:nvGrpSpPr>
          <p:cNvPr id="9" name="组合 72"/>
          <p:cNvGrpSpPr/>
          <p:nvPr/>
        </p:nvGrpSpPr>
        <p:grpSpPr>
          <a:xfrm>
            <a:off x="2692533" y="2348880"/>
            <a:ext cx="4575150" cy="3240360"/>
            <a:chOff x="2571698" y="7391400"/>
            <a:chExt cx="3859030" cy="2667000"/>
          </a:xfrm>
        </p:grpSpPr>
        <p:sp>
          <p:nvSpPr>
            <p:cNvPr id="10" name="Oval 3"/>
            <p:cNvSpPr/>
            <p:nvPr/>
          </p:nvSpPr>
          <p:spPr>
            <a:xfrm>
              <a:off x="4959723" y="7848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1" name="Oval 4"/>
            <p:cNvSpPr/>
            <p:nvPr/>
          </p:nvSpPr>
          <p:spPr>
            <a:xfrm>
              <a:off x="4267200" y="73914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2" name="Oval 5"/>
            <p:cNvSpPr/>
            <p:nvPr/>
          </p:nvSpPr>
          <p:spPr>
            <a:xfrm>
              <a:off x="3207122" y="7848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3" name="Oval 6"/>
            <p:cNvSpPr/>
            <p:nvPr/>
          </p:nvSpPr>
          <p:spPr>
            <a:xfrm>
              <a:off x="2971800" y="885086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4" name="Oval 7"/>
            <p:cNvSpPr/>
            <p:nvPr/>
          </p:nvSpPr>
          <p:spPr>
            <a:xfrm>
              <a:off x="4502523" y="8229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5" name="Oval 8"/>
            <p:cNvSpPr/>
            <p:nvPr/>
          </p:nvSpPr>
          <p:spPr>
            <a:xfrm>
              <a:off x="5569323" y="89154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6" name="Oval 9"/>
            <p:cNvSpPr/>
            <p:nvPr/>
          </p:nvSpPr>
          <p:spPr>
            <a:xfrm>
              <a:off x="3740523" y="94488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7" name="Oval 10"/>
            <p:cNvSpPr/>
            <p:nvPr/>
          </p:nvSpPr>
          <p:spPr>
            <a:xfrm>
              <a:off x="4953000" y="98298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cxnSp>
          <p:nvCxnSpPr>
            <p:cNvPr id="18" name="Straight Connector 11"/>
            <p:cNvCxnSpPr>
              <a:stCxn id="12" idx="6"/>
              <a:endCxn id="11" idx="3"/>
            </p:cNvCxnSpPr>
            <p:nvPr/>
          </p:nvCxnSpPr>
          <p:spPr>
            <a:xfrm flipV="1">
              <a:off x="3435722" y="7586522"/>
              <a:ext cx="864956" cy="376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2"/>
            <p:cNvCxnSpPr>
              <a:stCxn id="10" idx="3"/>
              <a:endCxn id="14" idx="7"/>
            </p:cNvCxnSpPr>
            <p:nvPr/>
          </p:nvCxnSpPr>
          <p:spPr>
            <a:xfrm rot="5400000">
              <a:off x="4735745" y="8005622"/>
              <a:ext cx="2193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3"/>
            <p:cNvCxnSpPr>
              <a:stCxn id="12" idx="6"/>
              <a:endCxn id="14" idx="1"/>
            </p:cNvCxnSpPr>
            <p:nvPr/>
          </p:nvCxnSpPr>
          <p:spPr>
            <a:xfrm>
              <a:off x="3435722" y="7962900"/>
              <a:ext cx="1100279" cy="30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14"/>
            <p:cNvCxnSpPr>
              <a:stCxn id="11" idx="4"/>
              <a:endCxn id="14" idx="1"/>
            </p:cNvCxnSpPr>
            <p:nvPr/>
          </p:nvCxnSpPr>
          <p:spPr>
            <a:xfrm rot="16200000" flipH="1">
              <a:off x="4137211" y="7864288"/>
              <a:ext cx="643078" cy="154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15"/>
            <p:cNvCxnSpPr>
              <a:stCxn id="16" idx="6"/>
              <a:endCxn id="17" idx="1"/>
            </p:cNvCxnSpPr>
            <p:nvPr/>
          </p:nvCxnSpPr>
          <p:spPr>
            <a:xfrm>
              <a:off x="3969123" y="9563100"/>
              <a:ext cx="1017355" cy="30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16"/>
            <p:cNvCxnSpPr>
              <a:stCxn id="14" idx="4"/>
              <a:endCxn id="16" idx="7"/>
            </p:cNvCxnSpPr>
            <p:nvPr/>
          </p:nvCxnSpPr>
          <p:spPr>
            <a:xfrm rot="5400000">
              <a:off x="3764195" y="8629650"/>
              <a:ext cx="1024078" cy="681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17"/>
            <p:cNvCxnSpPr>
              <a:stCxn id="17" idx="0"/>
              <a:endCxn id="15" idx="2"/>
            </p:cNvCxnSpPr>
            <p:nvPr/>
          </p:nvCxnSpPr>
          <p:spPr>
            <a:xfrm rot="5400000" flipH="1" flipV="1">
              <a:off x="4918261" y="9178739"/>
              <a:ext cx="800100" cy="502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18"/>
            <p:cNvCxnSpPr>
              <a:stCxn id="10" idx="4"/>
              <a:endCxn id="15" idx="2"/>
            </p:cNvCxnSpPr>
            <p:nvPr/>
          </p:nvCxnSpPr>
          <p:spPr>
            <a:xfrm rot="16200000" flipH="1">
              <a:off x="4845423" y="8305800"/>
              <a:ext cx="9525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19"/>
            <p:cNvCxnSpPr>
              <a:stCxn id="16" idx="2"/>
              <a:endCxn id="13" idx="4"/>
            </p:cNvCxnSpPr>
            <p:nvPr/>
          </p:nvCxnSpPr>
          <p:spPr>
            <a:xfrm rot="10800000">
              <a:off x="3086101" y="9079468"/>
              <a:ext cx="654423" cy="483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0"/>
            <p:cNvCxnSpPr>
              <a:stCxn id="16" idx="6"/>
              <a:endCxn id="15" idx="2"/>
            </p:cNvCxnSpPr>
            <p:nvPr/>
          </p:nvCxnSpPr>
          <p:spPr>
            <a:xfrm flipV="1">
              <a:off x="3969123" y="9029700"/>
              <a:ext cx="16002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9677400"/>
              <a:ext cx="983877" cy="227986"/>
            </a:xfrm>
            <a:prstGeom prst="rect">
              <a:avLst/>
            </a:prstGeom>
            <a:noFill/>
          </p:spPr>
          <p:txBody>
            <a:bodyPr wrap="square" rtlCol="0">
              <a:spAutoFit/>
            </a:bodyPr>
            <a:lstStyle/>
            <a:p>
              <a:r>
                <a:rPr lang="en-US" sz="1200" dirty="0" smtClean="0"/>
                <a:t>40, UHK</a:t>
              </a:r>
              <a:endParaRPr lang="en-US" sz="1200" dirty="0"/>
            </a:p>
          </p:txBody>
        </p:sp>
        <p:sp>
          <p:nvSpPr>
            <p:cNvPr id="29" name="TextBox 28"/>
            <p:cNvSpPr txBox="1"/>
            <p:nvPr/>
          </p:nvSpPr>
          <p:spPr>
            <a:xfrm>
              <a:off x="2590800" y="7543800"/>
              <a:ext cx="914400" cy="227986"/>
            </a:xfrm>
            <a:prstGeom prst="rect">
              <a:avLst/>
            </a:prstGeom>
            <a:noFill/>
          </p:spPr>
          <p:txBody>
            <a:bodyPr wrap="square" rtlCol="0">
              <a:spAutoFit/>
            </a:bodyPr>
            <a:lstStyle/>
            <a:p>
              <a:r>
                <a:rPr lang="en-US" sz="1200" dirty="0" smtClean="0"/>
                <a:t>19 UST</a:t>
              </a:r>
              <a:endParaRPr lang="en-US" sz="1200" dirty="0"/>
            </a:p>
          </p:txBody>
        </p:sp>
        <p:sp>
          <p:nvSpPr>
            <p:cNvPr id="30" name="TextBox 29"/>
            <p:cNvSpPr txBox="1"/>
            <p:nvPr/>
          </p:nvSpPr>
          <p:spPr>
            <a:xfrm>
              <a:off x="3753388" y="8230214"/>
              <a:ext cx="828755" cy="227986"/>
            </a:xfrm>
            <a:prstGeom prst="rect">
              <a:avLst/>
            </a:prstGeom>
            <a:noFill/>
          </p:spPr>
          <p:txBody>
            <a:bodyPr wrap="square" rtlCol="0">
              <a:spAutoFit/>
            </a:bodyPr>
            <a:lstStyle/>
            <a:p>
              <a:r>
                <a:rPr lang="en-US" sz="1200" dirty="0" smtClean="0"/>
                <a:t>20 UST</a:t>
              </a:r>
              <a:endParaRPr lang="en-US" sz="1200" dirty="0"/>
            </a:p>
          </p:txBody>
        </p:sp>
        <p:sp>
          <p:nvSpPr>
            <p:cNvPr id="31" name="TextBox 30"/>
            <p:cNvSpPr txBox="1"/>
            <p:nvPr/>
          </p:nvSpPr>
          <p:spPr>
            <a:xfrm>
              <a:off x="5557702" y="8534400"/>
              <a:ext cx="419419" cy="227986"/>
            </a:xfrm>
            <a:prstGeom prst="rect">
              <a:avLst/>
            </a:prstGeom>
            <a:noFill/>
          </p:spPr>
          <p:txBody>
            <a:bodyPr wrap="none" rtlCol="0">
              <a:spAutoFit/>
            </a:bodyPr>
            <a:lstStyle/>
            <a:p>
              <a:r>
                <a:rPr lang="en-US" sz="1200" dirty="0" smtClean="0"/>
                <a:t>UST</a:t>
              </a:r>
              <a:endParaRPr lang="en-US" sz="1200" dirty="0"/>
            </a:p>
          </p:txBody>
        </p:sp>
        <p:sp>
          <p:nvSpPr>
            <p:cNvPr id="32" name="TextBox 31"/>
            <p:cNvSpPr txBox="1"/>
            <p:nvPr/>
          </p:nvSpPr>
          <p:spPr>
            <a:xfrm>
              <a:off x="2571698" y="8839200"/>
              <a:ext cx="320717" cy="227986"/>
            </a:xfrm>
            <a:prstGeom prst="rect">
              <a:avLst/>
            </a:prstGeom>
            <a:noFill/>
          </p:spPr>
          <p:txBody>
            <a:bodyPr wrap="none" rtlCol="0">
              <a:spAutoFit/>
            </a:bodyPr>
            <a:lstStyle/>
            <a:p>
              <a:r>
                <a:rPr lang="en-US" sz="1200" dirty="0" smtClean="0"/>
                <a:t>20</a:t>
              </a:r>
              <a:endParaRPr lang="en-US" sz="1200" dirty="0"/>
            </a:p>
          </p:txBody>
        </p:sp>
        <p:cxnSp>
          <p:nvCxnSpPr>
            <p:cNvPr id="33" name="Straight Connector 26"/>
            <p:cNvCxnSpPr>
              <a:stCxn id="13" idx="0"/>
              <a:endCxn id="14" idx="2"/>
            </p:cNvCxnSpPr>
            <p:nvPr/>
          </p:nvCxnSpPr>
          <p:spPr>
            <a:xfrm rot="5400000" flipH="1" flipV="1">
              <a:off x="3540827" y="7889173"/>
              <a:ext cx="506968" cy="1416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27"/>
            <p:cNvCxnSpPr>
              <a:stCxn id="12" idx="4"/>
              <a:endCxn id="13" idx="1"/>
            </p:cNvCxnSpPr>
            <p:nvPr/>
          </p:nvCxnSpPr>
          <p:spPr>
            <a:xfrm rot="5400000">
              <a:off x="2759777" y="8322701"/>
              <a:ext cx="807146" cy="316144"/>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058580" y="8165068"/>
              <a:ext cx="1053552" cy="227986"/>
            </a:xfrm>
            <a:prstGeom prst="rect">
              <a:avLst/>
            </a:prstGeom>
            <a:noFill/>
          </p:spPr>
          <p:txBody>
            <a:bodyPr wrap="none" rtlCol="0">
              <a:spAutoFit/>
            </a:bodyPr>
            <a:lstStyle/>
            <a:p>
              <a:r>
                <a:rPr lang="en-US" sz="1200" dirty="0" smtClean="0"/>
                <a:t>College friend</a:t>
              </a:r>
              <a:endParaRPr lang="en-US" sz="1200" dirty="0"/>
            </a:p>
          </p:txBody>
        </p:sp>
        <p:sp>
          <p:nvSpPr>
            <p:cNvPr id="36" name="TextBox 35"/>
            <p:cNvSpPr txBox="1"/>
            <p:nvPr/>
          </p:nvSpPr>
          <p:spPr>
            <a:xfrm>
              <a:off x="5099996" y="9384269"/>
              <a:ext cx="1330732" cy="227986"/>
            </a:xfrm>
            <a:prstGeom prst="rect">
              <a:avLst/>
            </a:prstGeom>
            <a:noFill/>
          </p:spPr>
          <p:txBody>
            <a:bodyPr wrap="none" rtlCol="0">
              <a:spAutoFit/>
            </a:bodyPr>
            <a:lstStyle/>
            <a:p>
              <a:r>
                <a:rPr lang="en-US" sz="1200" dirty="0" smtClean="0"/>
                <a:t>High school friend</a:t>
              </a:r>
              <a:endParaRPr lang="en-US" sz="1200" dirty="0"/>
            </a:p>
          </p:txBody>
        </p:sp>
        <p:sp>
          <p:nvSpPr>
            <p:cNvPr id="37" name="TextBox 36"/>
            <p:cNvSpPr txBox="1"/>
            <p:nvPr/>
          </p:nvSpPr>
          <p:spPr>
            <a:xfrm>
              <a:off x="5322378" y="7696200"/>
              <a:ext cx="419419" cy="227986"/>
            </a:xfrm>
            <a:prstGeom prst="rect">
              <a:avLst/>
            </a:prstGeom>
            <a:noFill/>
          </p:spPr>
          <p:txBody>
            <a:bodyPr wrap="none" rtlCol="0">
              <a:spAutoFit/>
            </a:bodyPr>
            <a:lstStyle/>
            <a:p>
              <a:r>
                <a:rPr lang="en-US" sz="1200" dirty="0" smtClean="0"/>
                <a:t>UST</a:t>
              </a:r>
              <a:endParaRPr lang="en-US" sz="1200" dirty="0"/>
            </a:p>
          </p:txBody>
        </p:sp>
      </p:grpSp>
    </p:spTree>
    <p:extLst>
      <p:ext uri="{BB962C8B-B14F-4D97-AF65-F5344CB8AC3E}">
        <p14:creationId xmlns:p14="http://schemas.microsoft.com/office/powerpoint/2010/main" val="161276468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node classification?</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grpSp>
        <p:nvGrpSpPr>
          <p:cNvPr id="9" name="组合 72"/>
          <p:cNvGrpSpPr/>
          <p:nvPr/>
        </p:nvGrpSpPr>
        <p:grpSpPr>
          <a:xfrm>
            <a:off x="2692533" y="2348880"/>
            <a:ext cx="4575150" cy="3240360"/>
            <a:chOff x="2571698" y="7391400"/>
            <a:chExt cx="3859030" cy="2667000"/>
          </a:xfrm>
        </p:grpSpPr>
        <p:sp>
          <p:nvSpPr>
            <p:cNvPr id="10" name="Oval 3"/>
            <p:cNvSpPr/>
            <p:nvPr/>
          </p:nvSpPr>
          <p:spPr>
            <a:xfrm>
              <a:off x="4959723" y="7848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1" name="Oval 4"/>
            <p:cNvSpPr/>
            <p:nvPr/>
          </p:nvSpPr>
          <p:spPr>
            <a:xfrm>
              <a:off x="4267200" y="73914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2" name="Oval 5"/>
            <p:cNvSpPr/>
            <p:nvPr/>
          </p:nvSpPr>
          <p:spPr>
            <a:xfrm>
              <a:off x="3207122" y="7848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3" name="Oval 6"/>
            <p:cNvSpPr/>
            <p:nvPr/>
          </p:nvSpPr>
          <p:spPr>
            <a:xfrm>
              <a:off x="2971800" y="885086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4" name="Oval 7"/>
            <p:cNvSpPr/>
            <p:nvPr/>
          </p:nvSpPr>
          <p:spPr>
            <a:xfrm>
              <a:off x="4502523" y="82296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5" name="Oval 8"/>
            <p:cNvSpPr/>
            <p:nvPr/>
          </p:nvSpPr>
          <p:spPr>
            <a:xfrm>
              <a:off x="5569323" y="89154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6" name="Oval 9"/>
            <p:cNvSpPr/>
            <p:nvPr/>
          </p:nvSpPr>
          <p:spPr>
            <a:xfrm>
              <a:off x="3740523" y="94488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sp>
          <p:nvSpPr>
            <p:cNvPr id="17" name="Oval 10"/>
            <p:cNvSpPr/>
            <p:nvPr/>
          </p:nvSpPr>
          <p:spPr>
            <a:xfrm>
              <a:off x="4953000" y="9829800"/>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200"/>
            </a:p>
          </p:txBody>
        </p:sp>
        <p:cxnSp>
          <p:nvCxnSpPr>
            <p:cNvPr id="18" name="Straight Connector 11"/>
            <p:cNvCxnSpPr>
              <a:stCxn id="12" idx="6"/>
              <a:endCxn id="11" idx="3"/>
            </p:cNvCxnSpPr>
            <p:nvPr/>
          </p:nvCxnSpPr>
          <p:spPr>
            <a:xfrm flipV="1">
              <a:off x="3435722" y="7586522"/>
              <a:ext cx="864956" cy="376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2"/>
            <p:cNvCxnSpPr>
              <a:stCxn id="10" idx="3"/>
              <a:endCxn id="14" idx="7"/>
            </p:cNvCxnSpPr>
            <p:nvPr/>
          </p:nvCxnSpPr>
          <p:spPr>
            <a:xfrm rot="5400000">
              <a:off x="4735745" y="8005622"/>
              <a:ext cx="2193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3"/>
            <p:cNvCxnSpPr>
              <a:stCxn id="12" idx="6"/>
              <a:endCxn id="14" idx="1"/>
            </p:cNvCxnSpPr>
            <p:nvPr/>
          </p:nvCxnSpPr>
          <p:spPr>
            <a:xfrm>
              <a:off x="3435722" y="7962900"/>
              <a:ext cx="1100279" cy="30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14"/>
            <p:cNvCxnSpPr>
              <a:stCxn id="11" idx="4"/>
              <a:endCxn id="14" idx="1"/>
            </p:cNvCxnSpPr>
            <p:nvPr/>
          </p:nvCxnSpPr>
          <p:spPr>
            <a:xfrm rot="16200000" flipH="1">
              <a:off x="4137211" y="7864288"/>
              <a:ext cx="643078" cy="154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15"/>
            <p:cNvCxnSpPr>
              <a:stCxn id="16" idx="6"/>
              <a:endCxn id="17" idx="1"/>
            </p:cNvCxnSpPr>
            <p:nvPr/>
          </p:nvCxnSpPr>
          <p:spPr>
            <a:xfrm>
              <a:off x="3969123" y="9563100"/>
              <a:ext cx="1017355" cy="30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16"/>
            <p:cNvCxnSpPr>
              <a:stCxn id="14" idx="4"/>
              <a:endCxn id="16" idx="7"/>
            </p:cNvCxnSpPr>
            <p:nvPr/>
          </p:nvCxnSpPr>
          <p:spPr>
            <a:xfrm rot="5400000">
              <a:off x="3764195" y="8629650"/>
              <a:ext cx="1024078" cy="681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17"/>
            <p:cNvCxnSpPr>
              <a:stCxn id="17" idx="0"/>
              <a:endCxn id="15" idx="2"/>
            </p:cNvCxnSpPr>
            <p:nvPr/>
          </p:nvCxnSpPr>
          <p:spPr>
            <a:xfrm rot="5400000" flipH="1" flipV="1">
              <a:off x="4918261" y="9178739"/>
              <a:ext cx="800100" cy="502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18"/>
            <p:cNvCxnSpPr>
              <a:stCxn id="10" idx="4"/>
              <a:endCxn id="15" idx="2"/>
            </p:cNvCxnSpPr>
            <p:nvPr/>
          </p:nvCxnSpPr>
          <p:spPr>
            <a:xfrm rot="16200000" flipH="1">
              <a:off x="4845423" y="8305800"/>
              <a:ext cx="9525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19"/>
            <p:cNvCxnSpPr>
              <a:stCxn id="16" idx="2"/>
              <a:endCxn id="13" idx="4"/>
            </p:cNvCxnSpPr>
            <p:nvPr/>
          </p:nvCxnSpPr>
          <p:spPr>
            <a:xfrm rot="10800000">
              <a:off x="3086101" y="9079468"/>
              <a:ext cx="654423" cy="483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0"/>
            <p:cNvCxnSpPr>
              <a:stCxn id="16" idx="6"/>
              <a:endCxn id="15" idx="2"/>
            </p:cNvCxnSpPr>
            <p:nvPr/>
          </p:nvCxnSpPr>
          <p:spPr>
            <a:xfrm flipV="1">
              <a:off x="3969123" y="9029700"/>
              <a:ext cx="16002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9677400"/>
              <a:ext cx="983877" cy="227986"/>
            </a:xfrm>
            <a:prstGeom prst="rect">
              <a:avLst/>
            </a:prstGeom>
            <a:noFill/>
          </p:spPr>
          <p:txBody>
            <a:bodyPr wrap="square" rtlCol="0">
              <a:spAutoFit/>
            </a:bodyPr>
            <a:lstStyle/>
            <a:p>
              <a:r>
                <a:rPr lang="en-US" sz="1200" dirty="0" smtClean="0"/>
                <a:t>40, UHK</a:t>
              </a:r>
              <a:endParaRPr lang="en-US" sz="1200" dirty="0"/>
            </a:p>
          </p:txBody>
        </p:sp>
        <p:sp>
          <p:nvSpPr>
            <p:cNvPr id="29" name="TextBox 28"/>
            <p:cNvSpPr txBox="1"/>
            <p:nvPr/>
          </p:nvSpPr>
          <p:spPr>
            <a:xfrm>
              <a:off x="2590800" y="7543800"/>
              <a:ext cx="914400" cy="227986"/>
            </a:xfrm>
            <a:prstGeom prst="rect">
              <a:avLst/>
            </a:prstGeom>
            <a:noFill/>
          </p:spPr>
          <p:txBody>
            <a:bodyPr wrap="square" rtlCol="0">
              <a:spAutoFit/>
            </a:bodyPr>
            <a:lstStyle/>
            <a:p>
              <a:r>
                <a:rPr lang="en-US" sz="1200" dirty="0" smtClean="0"/>
                <a:t>19 UST</a:t>
              </a:r>
              <a:endParaRPr lang="en-US" sz="1200" dirty="0"/>
            </a:p>
          </p:txBody>
        </p:sp>
        <p:sp>
          <p:nvSpPr>
            <p:cNvPr id="30" name="TextBox 29"/>
            <p:cNvSpPr txBox="1"/>
            <p:nvPr/>
          </p:nvSpPr>
          <p:spPr>
            <a:xfrm>
              <a:off x="3753388" y="8230214"/>
              <a:ext cx="828755" cy="227986"/>
            </a:xfrm>
            <a:prstGeom prst="rect">
              <a:avLst/>
            </a:prstGeom>
            <a:noFill/>
          </p:spPr>
          <p:txBody>
            <a:bodyPr wrap="square" rtlCol="0">
              <a:spAutoFit/>
            </a:bodyPr>
            <a:lstStyle/>
            <a:p>
              <a:r>
                <a:rPr lang="en-US" sz="1200" dirty="0" smtClean="0"/>
                <a:t>20 UST</a:t>
              </a:r>
              <a:endParaRPr lang="en-US" sz="1200" dirty="0"/>
            </a:p>
          </p:txBody>
        </p:sp>
        <p:sp>
          <p:nvSpPr>
            <p:cNvPr id="31" name="TextBox 30"/>
            <p:cNvSpPr txBox="1"/>
            <p:nvPr/>
          </p:nvSpPr>
          <p:spPr>
            <a:xfrm>
              <a:off x="5557702" y="8534400"/>
              <a:ext cx="419419" cy="227986"/>
            </a:xfrm>
            <a:prstGeom prst="rect">
              <a:avLst/>
            </a:prstGeom>
            <a:noFill/>
          </p:spPr>
          <p:txBody>
            <a:bodyPr wrap="none" rtlCol="0">
              <a:spAutoFit/>
            </a:bodyPr>
            <a:lstStyle/>
            <a:p>
              <a:r>
                <a:rPr lang="en-US" sz="1200" dirty="0" smtClean="0"/>
                <a:t>UST</a:t>
              </a:r>
              <a:endParaRPr lang="en-US" sz="1200" dirty="0"/>
            </a:p>
          </p:txBody>
        </p:sp>
        <p:sp>
          <p:nvSpPr>
            <p:cNvPr id="32" name="TextBox 31"/>
            <p:cNvSpPr txBox="1"/>
            <p:nvPr/>
          </p:nvSpPr>
          <p:spPr>
            <a:xfrm>
              <a:off x="2571698" y="8839200"/>
              <a:ext cx="320717" cy="227986"/>
            </a:xfrm>
            <a:prstGeom prst="rect">
              <a:avLst/>
            </a:prstGeom>
            <a:noFill/>
          </p:spPr>
          <p:txBody>
            <a:bodyPr wrap="none" rtlCol="0">
              <a:spAutoFit/>
            </a:bodyPr>
            <a:lstStyle/>
            <a:p>
              <a:r>
                <a:rPr lang="en-US" sz="1200" dirty="0" smtClean="0"/>
                <a:t>20</a:t>
              </a:r>
              <a:endParaRPr lang="en-US" sz="1200" dirty="0"/>
            </a:p>
          </p:txBody>
        </p:sp>
        <p:cxnSp>
          <p:nvCxnSpPr>
            <p:cNvPr id="33" name="Straight Connector 26"/>
            <p:cNvCxnSpPr>
              <a:stCxn id="13" idx="0"/>
              <a:endCxn id="14" idx="2"/>
            </p:cNvCxnSpPr>
            <p:nvPr/>
          </p:nvCxnSpPr>
          <p:spPr>
            <a:xfrm rot="5400000" flipH="1" flipV="1">
              <a:off x="3540827" y="7889173"/>
              <a:ext cx="506968" cy="1416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27"/>
            <p:cNvCxnSpPr>
              <a:stCxn id="12" idx="4"/>
              <a:endCxn id="13" idx="1"/>
            </p:cNvCxnSpPr>
            <p:nvPr/>
          </p:nvCxnSpPr>
          <p:spPr>
            <a:xfrm rot="5400000">
              <a:off x="2759777" y="8322701"/>
              <a:ext cx="807146" cy="316144"/>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058580" y="8165068"/>
              <a:ext cx="1053552" cy="227986"/>
            </a:xfrm>
            <a:prstGeom prst="rect">
              <a:avLst/>
            </a:prstGeom>
            <a:noFill/>
          </p:spPr>
          <p:txBody>
            <a:bodyPr wrap="none" rtlCol="0">
              <a:spAutoFit/>
            </a:bodyPr>
            <a:lstStyle/>
            <a:p>
              <a:r>
                <a:rPr lang="en-US" sz="1200" dirty="0" smtClean="0"/>
                <a:t>College friend</a:t>
              </a:r>
              <a:endParaRPr lang="en-US" sz="1200" dirty="0"/>
            </a:p>
          </p:txBody>
        </p:sp>
        <p:sp>
          <p:nvSpPr>
            <p:cNvPr id="36" name="TextBox 35"/>
            <p:cNvSpPr txBox="1"/>
            <p:nvPr/>
          </p:nvSpPr>
          <p:spPr>
            <a:xfrm>
              <a:off x="5099996" y="9384269"/>
              <a:ext cx="1330732" cy="227986"/>
            </a:xfrm>
            <a:prstGeom prst="rect">
              <a:avLst/>
            </a:prstGeom>
            <a:noFill/>
          </p:spPr>
          <p:txBody>
            <a:bodyPr wrap="none" rtlCol="0">
              <a:spAutoFit/>
            </a:bodyPr>
            <a:lstStyle/>
            <a:p>
              <a:r>
                <a:rPr lang="en-US" sz="1200" dirty="0" smtClean="0"/>
                <a:t>High school friend</a:t>
              </a:r>
              <a:endParaRPr lang="en-US" sz="1200" dirty="0"/>
            </a:p>
          </p:txBody>
        </p:sp>
        <p:sp>
          <p:nvSpPr>
            <p:cNvPr id="37" name="TextBox 36"/>
            <p:cNvSpPr txBox="1"/>
            <p:nvPr/>
          </p:nvSpPr>
          <p:spPr>
            <a:xfrm>
              <a:off x="5322378" y="7696200"/>
              <a:ext cx="419419" cy="227986"/>
            </a:xfrm>
            <a:prstGeom prst="rect">
              <a:avLst/>
            </a:prstGeom>
            <a:noFill/>
          </p:spPr>
          <p:txBody>
            <a:bodyPr wrap="none" rtlCol="0">
              <a:spAutoFit/>
            </a:bodyPr>
            <a:lstStyle/>
            <a:p>
              <a:r>
                <a:rPr lang="en-US" sz="1200" dirty="0" smtClean="0"/>
                <a:t>UST</a:t>
              </a:r>
              <a:endParaRPr lang="en-US" sz="1200" dirty="0"/>
            </a:p>
          </p:txBody>
        </p:sp>
      </p:grpSp>
      <p:sp>
        <p:nvSpPr>
          <p:cNvPr id="3" name="TextBox 2"/>
          <p:cNvSpPr txBox="1"/>
          <p:nvPr/>
        </p:nvSpPr>
        <p:spPr>
          <a:xfrm>
            <a:off x="2987824" y="4092312"/>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38" name="TextBox 37"/>
          <p:cNvSpPr txBox="1"/>
          <p:nvPr/>
        </p:nvSpPr>
        <p:spPr>
          <a:xfrm>
            <a:off x="5035615" y="2113111"/>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39" name="TextBox 38"/>
          <p:cNvSpPr txBox="1"/>
          <p:nvPr/>
        </p:nvSpPr>
        <p:spPr>
          <a:xfrm>
            <a:off x="5796136" y="2689175"/>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40" name="TextBox 39"/>
          <p:cNvSpPr txBox="1"/>
          <p:nvPr/>
        </p:nvSpPr>
        <p:spPr>
          <a:xfrm>
            <a:off x="5251639" y="2113111"/>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41" name="TextBox 40"/>
          <p:cNvSpPr txBox="1"/>
          <p:nvPr/>
        </p:nvSpPr>
        <p:spPr>
          <a:xfrm>
            <a:off x="6115735" y="3717032"/>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42" name="TextBox 41"/>
          <p:cNvSpPr txBox="1"/>
          <p:nvPr/>
        </p:nvSpPr>
        <p:spPr>
          <a:xfrm>
            <a:off x="5868144" y="5281463"/>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
        <p:nvSpPr>
          <p:cNvPr id="43" name="TextBox 42"/>
          <p:cNvSpPr txBox="1"/>
          <p:nvPr/>
        </p:nvSpPr>
        <p:spPr>
          <a:xfrm>
            <a:off x="6084168" y="5281463"/>
            <a:ext cx="184457" cy="307777"/>
          </a:xfrm>
          <a:prstGeom prst="rect">
            <a:avLst/>
          </a:prstGeom>
          <a:noFill/>
        </p:spPr>
        <p:txBody>
          <a:bodyPr wrap="square" rtlCol="0">
            <a:spAutoFit/>
          </a:bodyPr>
          <a:lstStyle/>
          <a:p>
            <a:r>
              <a:rPr lang="en-US" altLang="zh-CN" sz="1400" b="1" i="1" dirty="0" smtClean="0">
                <a:solidFill>
                  <a:srgbClr val="FF0000"/>
                </a:solidFill>
              </a:rPr>
              <a:t>?</a:t>
            </a:r>
            <a:endParaRPr lang="zh-CN" altLang="en-US" sz="1400" b="1" i="1" dirty="0">
              <a:solidFill>
                <a:srgbClr val="FF0000"/>
              </a:solidFill>
            </a:endParaRPr>
          </a:p>
        </p:txBody>
      </p:sp>
    </p:spTree>
    <p:extLst>
      <p:ext uri="{BB962C8B-B14F-4D97-AF65-F5344CB8AC3E}">
        <p14:creationId xmlns:p14="http://schemas.microsoft.com/office/powerpoint/2010/main" val="269036521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Privacy Risk due to What You Shared Implicitly</a:t>
            </a:r>
            <a:endParaRPr lang="zh-CN" altLang="en-US" sz="3200" dirty="0"/>
          </a:p>
        </p:txBody>
      </p:sp>
      <p:sp>
        <p:nvSpPr>
          <p:cNvPr id="3" name="Content Placeholder 2"/>
          <p:cNvSpPr>
            <a:spLocks noGrp="1"/>
          </p:cNvSpPr>
          <p:nvPr>
            <p:ph idx="1"/>
          </p:nvPr>
        </p:nvSpPr>
        <p:spPr/>
        <p:txBody>
          <a:bodyPr/>
          <a:lstStyle/>
          <a:p>
            <a:r>
              <a:rPr lang="en-US" altLang="zh-CN" dirty="0" smtClean="0"/>
              <a:t>Privacy information can be inferred from</a:t>
            </a:r>
          </a:p>
          <a:p>
            <a:pPr lvl="1"/>
            <a:r>
              <a:rPr lang="en-US" altLang="zh-CN" dirty="0" smtClean="0"/>
              <a:t>Your public profile, friendships, group memberships, etc.</a:t>
            </a:r>
          </a:p>
          <a:p>
            <a:r>
              <a:rPr lang="en-US" altLang="zh-CN" dirty="0" smtClean="0"/>
              <a:t>Private information can be inferred using</a:t>
            </a:r>
          </a:p>
          <a:p>
            <a:pPr lvl="1"/>
            <a:r>
              <a:rPr lang="en-US" altLang="zh-CN" dirty="0" smtClean="0"/>
              <a:t>Majority voting</a:t>
            </a:r>
            <a:r>
              <a:rPr lang="en-US" altLang="zh-CN" baseline="30000" dirty="0" smtClean="0"/>
              <a:t>[1][2]</a:t>
            </a:r>
          </a:p>
          <a:p>
            <a:pPr lvl="1"/>
            <a:r>
              <a:rPr lang="en-US" altLang="zh-CN" dirty="0" smtClean="0"/>
              <a:t>Community detection</a:t>
            </a:r>
            <a:r>
              <a:rPr lang="en-US" altLang="zh-CN" baseline="30000" dirty="0" smtClean="0"/>
              <a:t>[3]</a:t>
            </a:r>
          </a:p>
          <a:p>
            <a:pPr lvl="1"/>
            <a:r>
              <a:rPr lang="en-US" altLang="zh-CN" dirty="0" smtClean="0"/>
              <a:t>Classification</a:t>
            </a:r>
            <a:r>
              <a:rPr lang="en-US" altLang="zh-CN" baseline="30000" dirty="0" smtClean="0"/>
              <a:t>[1][4]</a:t>
            </a:r>
            <a:endParaRPr lang="zh-CN" altLang="en-US" baseline="30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Tree>
    <p:extLst>
      <p:ext uri="{BB962C8B-B14F-4D97-AF65-F5344CB8AC3E}">
        <p14:creationId xmlns:p14="http://schemas.microsoft.com/office/powerpoint/2010/main" val="32716585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Classification Methods</a:t>
            </a:r>
            <a:endParaRPr lang="zh-CN" altLang="en-US" dirty="0"/>
          </a:p>
        </p:txBody>
      </p:sp>
      <p:sp>
        <p:nvSpPr>
          <p:cNvPr id="3" name="Content Placeholder 2"/>
          <p:cNvSpPr>
            <a:spLocks noGrp="1"/>
          </p:cNvSpPr>
          <p:nvPr>
            <p:ph idx="1"/>
          </p:nvPr>
        </p:nvSpPr>
        <p:spPr>
          <a:xfrm>
            <a:off x="611560" y="1754088"/>
            <a:ext cx="8001000" cy="4267200"/>
          </a:xfrm>
        </p:spPr>
        <p:txBody>
          <a:bodyPr/>
          <a:lstStyle/>
          <a:p>
            <a:r>
              <a:rPr lang="en-US" altLang="zh-CN" sz="2600" dirty="0" smtClean="0"/>
              <a:t>Naive Method</a:t>
            </a:r>
          </a:p>
          <a:p>
            <a:pPr lvl="1"/>
            <a:r>
              <a:rPr lang="en-US" altLang="zh-CN" sz="2200" dirty="0"/>
              <a:t>Based on network </a:t>
            </a:r>
            <a:r>
              <a:rPr lang="en-US" altLang="zh-CN" sz="2200" dirty="0" smtClean="0"/>
              <a:t>distribution</a:t>
            </a:r>
          </a:p>
          <a:p>
            <a:r>
              <a:rPr lang="en-US" altLang="zh-CN" sz="2600" dirty="0" smtClean="0"/>
              <a:t>Local Classification Methods</a:t>
            </a:r>
          </a:p>
          <a:p>
            <a:pPr lvl="1"/>
            <a:r>
              <a:rPr lang="en-US" altLang="zh-CN" sz="2200" dirty="0"/>
              <a:t>Based on friendship links</a:t>
            </a:r>
          </a:p>
          <a:p>
            <a:pPr lvl="2"/>
            <a:r>
              <a:rPr lang="en-US" altLang="zh-CN" sz="1600" dirty="0"/>
              <a:t>AGG, </a:t>
            </a:r>
            <a:r>
              <a:rPr lang="en-US" altLang="zh-CN" sz="1600" dirty="0" smtClean="0"/>
              <a:t>BLOCK</a:t>
            </a:r>
            <a:r>
              <a:rPr lang="en-US" altLang="zh-CN" sz="1600" dirty="0"/>
              <a:t>, LINK</a:t>
            </a:r>
          </a:p>
          <a:p>
            <a:pPr lvl="1"/>
            <a:r>
              <a:rPr lang="en-US" altLang="zh-CN" sz="2200" dirty="0"/>
              <a:t>Based on social groups</a:t>
            </a:r>
          </a:p>
          <a:p>
            <a:pPr lvl="2"/>
            <a:r>
              <a:rPr lang="en-US" altLang="zh-CN" sz="1600" dirty="0"/>
              <a:t>CLIQUE, GROUP, GROUP*</a:t>
            </a:r>
          </a:p>
          <a:p>
            <a:pPr lvl="1"/>
            <a:r>
              <a:rPr lang="en-US" altLang="zh-CN" sz="2200" dirty="0"/>
              <a:t>Based on both links and groups</a:t>
            </a:r>
          </a:p>
          <a:p>
            <a:pPr lvl="2"/>
            <a:r>
              <a:rPr lang="en-US" altLang="zh-CN" sz="1600" dirty="0" smtClean="0"/>
              <a:t>LINK-GROUP</a:t>
            </a:r>
          </a:p>
          <a:p>
            <a:pPr lvl="1"/>
            <a:r>
              <a:rPr lang="en-US" altLang="zh-CN" sz="2200" dirty="0"/>
              <a:t>Iterative Classification </a:t>
            </a:r>
            <a:r>
              <a:rPr lang="en-US" altLang="zh-CN" sz="2200" dirty="0" smtClean="0"/>
              <a:t>Method (CC)</a:t>
            </a:r>
            <a:endParaRPr lang="en-US" altLang="zh-CN" sz="2200" dirty="0"/>
          </a:p>
          <a:p>
            <a:r>
              <a:rPr lang="en-US" altLang="zh-CN" sz="2600" dirty="0"/>
              <a:t>Random Walk Based Methods</a:t>
            </a:r>
            <a:endParaRPr lang="zh-CN" altLang="en-US" sz="26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Tree>
    <p:extLst>
      <p:ext uri="{BB962C8B-B14F-4D97-AF65-F5344CB8AC3E}">
        <p14:creationId xmlns:p14="http://schemas.microsoft.com/office/powerpoint/2010/main" val="2342845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Information Sharing in On-line Social networks</a:t>
            </a:r>
          </a:p>
          <a:p>
            <a:r>
              <a:rPr lang="en-US" altLang="zh-CN" dirty="0" smtClean="0"/>
              <a:t>Understanding Your Privacy Risk</a:t>
            </a:r>
          </a:p>
          <a:p>
            <a:pPr lvl="1"/>
            <a:r>
              <a:rPr lang="en-US" altLang="zh-CN" dirty="0" smtClean="0"/>
              <a:t>Privacy risk due to what you shared explicitly</a:t>
            </a:r>
          </a:p>
          <a:p>
            <a:pPr lvl="1"/>
            <a:r>
              <a:rPr lang="en-US" altLang="zh-CN" dirty="0" smtClean="0"/>
              <a:t>Privacy risk due to what you shared implicitly</a:t>
            </a:r>
          </a:p>
          <a:p>
            <a:pPr lvl="1"/>
            <a:r>
              <a:rPr lang="en-US" altLang="zh-CN" dirty="0" smtClean="0">
                <a:solidFill>
                  <a:srgbClr val="FF0000"/>
                </a:solidFill>
              </a:rPr>
              <a:t>Tools to visualize your privacy policies</a:t>
            </a:r>
          </a:p>
          <a:p>
            <a:r>
              <a:rPr lang="en-US" altLang="zh-CN" dirty="0" smtClean="0"/>
              <a:t>Managing Your Privacy Control </a:t>
            </a:r>
            <a:endParaRPr lang="zh-CN" altLang="en-US" dirty="0"/>
          </a:p>
        </p:txBody>
      </p:sp>
    </p:spTree>
    <p:extLst>
      <p:ext uri="{BB962C8B-B14F-4D97-AF65-F5344CB8AC3E}">
        <p14:creationId xmlns:p14="http://schemas.microsoft.com/office/powerpoint/2010/main" val="21584558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Tools to </a:t>
            </a:r>
            <a:r>
              <a:rPr lang="en-US" altLang="zh-CN" sz="3200" dirty="0"/>
              <a:t>V</a:t>
            </a:r>
            <a:r>
              <a:rPr lang="en-US" altLang="zh-CN" sz="3200" dirty="0" smtClean="0"/>
              <a:t>isualize </a:t>
            </a:r>
            <a:r>
              <a:rPr lang="en-US" altLang="zh-CN" sz="3200" dirty="0"/>
              <a:t>P</a:t>
            </a:r>
            <a:r>
              <a:rPr lang="en-US" altLang="zh-CN" sz="3200" dirty="0" smtClean="0"/>
              <a:t>rivacy Policies</a:t>
            </a:r>
            <a:endParaRPr lang="zh-CN" altLang="en-US" sz="3200" dirty="0"/>
          </a:p>
        </p:txBody>
      </p:sp>
      <p:sp>
        <p:nvSpPr>
          <p:cNvPr id="3" name="Content Placeholder 2"/>
          <p:cNvSpPr>
            <a:spLocks noGrp="1"/>
          </p:cNvSpPr>
          <p:nvPr>
            <p:ph idx="1"/>
          </p:nvPr>
        </p:nvSpPr>
        <p:spPr>
          <a:xfrm>
            <a:off x="531440" y="1700808"/>
            <a:ext cx="8001000" cy="4267200"/>
          </a:xfrm>
        </p:spPr>
        <p:txBody>
          <a:bodyPr/>
          <a:lstStyle/>
          <a:p>
            <a:r>
              <a:rPr lang="en-US" altLang="zh-CN" sz="2400" dirty="0" smtClean="0"/>
              <a:t>Visualizations significantly impact users’ understanding of their privacy settings</a:t>
            </a:r>
            <a:r>
              <a:rPr lang="en-US" altLang="zh-CN" sz="2400" baseline="30000" dirty="0" smtClean="0"/>
              <a:t>[5][6]</a:t>
            </a:r>
            <a:endParaRPr lang="zh-CN" altLang="en-US" sz="2400" baseline="30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pic>
        <p:nvPicPr>
          <p:cNvPr id="204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43" y="2564952"/>
            <a:ext cx="7820397" cy="4320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7110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Facebook</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pic>
        <p:nvPicPr>
          <p:cNvPr id="5" name="Picture 2"/>
          <p:cNvPicPr>
            <a:picLocks noGrp="1" noChangeAspect="1" noChangeArrowheads="1"/>
          </p:cNvPicPr>
          <p:nvPr>
            <p:ph idx="1"/>
          </p:nvPr>
        </p:nvPicPr>
        <p:blipFill>
          <a:blip r:embed="rId3" cstate="print"/>
          <a:stretch>
            <a:fillRect/>
          </a:stretch>
        </p:blipFill>
        <p:spPr bwMode="auto">
          <a:xfrm>
            <a:off x="1097657" y="1806576"/>
            <a:ext cx="7002735" cy="4245962"/>
          </a:xfrm>
          <a:prstGeom prst="rect">
            <a:avLst/>
          </a:prstGeom>
          <a:noFill/>
          <a:ln w="9525">
            <a:noFill/>
            <a:miter lim="800000"/>
            <a:headEnd/>
            <a:tailEnd/>
          </a:ln>
        </p:spPr>
      </p:pic>
    </p:spTree>
    <p:extLst>
      <p:ext uri="{BB962C8B-B14F-4D97-AF65-F5344CB8AC3E}">
        <p14:creationId xmlns:p14="http://schemas.microsoft.com/office/powerpoint/2010/main" val="16130982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Information Sharing in On-line Social networks</a:t>
            </a:r>
          </a:p>
          <a:p>
            <a:r>
              <a:rPr lang="en-US" altLang="zh-CN" dirty="0" smtClean="0"/>
              <a:t>Understanding Your Privacy Risk</a:t>
            </a:r>
          </a:p>
          <a:p>
            <a:pPr lvl="1"/>
            <a:r>
              <a:rPr lang="en-US" altLang="zh-CN" dirty="0" smtClean="0"/>
              <a:t>Privacy risk due to what you shared explicitly</a:t>
            </a:r>
          </a:p>
          <a:p>
            <a:pPr lvl="1"/>
            <a:r>
              <a:rPr lang="en-US" altLang="zh-CN" dirty="0" smtClean="0"/>
              <a:t>Privacy risk due to what you shared implicitly</a:t>
            </a:r>
          </a:p>
          <a:p>
            <a:pPr lvl="1"/>
            <a:r>
              <a:rPr lang="en-US" altLang="zh-CN" dirty="0" smtClean="0"/>
              <a:t>Tools to visualize your privacy policies</a:t>
            </a:r>
          </a:p>
          <a:p>
            <a:r>
              <a:rPr lang="en-US" altLang="zh-CN" dirty="0" smtClean="0">
                <a:solidFill>
                  <a:srgbClr val="FF0000"/>
                </a:solidFill>
              </a:rPr>
              <a:t>Managing Your Privacy Control </a:t>
            </a:r>
            <a:endParaRPr lang="zh-CN" altLang="en-US" dirty="0">
              <a:solidFill>
                <a:srgbClr val="FF0000"/>
              </a:solidFill>
            </a:endParaRPr>
          </a:p>
        </p:txBody>
      </p:sp>
    </p:spTree>
    <p:extLst>
      <p:ext uri="{BB962C8B-B14F-4D97-AF65-F5344CB8AC3E}">
        <p14:creationId xmlns:p14="http://schemas.microsoft.com/office/powerpoint/2010/main" val="106544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zh-CN" dirty="0" smtClean="0"/>
              <a:t>Privacy Protection Method</a:t>
            </a:r>
            <a:endParaRPr lang="en-US" dirty="0"/>
          </a:p>
        </p:txBody>
      </p:sp>
      <p:sp>
        <p:nvSpPr>
          <p:cNvPr id="6" name="Oval 5"/>
          <p:cNvSpPr/>
          <p:nvPr/>
        </p:nvSpPr>
        <p:spPr>
          <a:xfrm>
            <a:off x="381000" y="3429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Times New Roman" pitchFamily="18" charset="0"/>
              <a:cs typeface="Times New Roman" pitchFamily="18" charset="0"/>
            </a:endParaRPr>
          </a:p>
        </p:txBody>
      </p:sp>
      <p:sp>
        <p:nvSpPr>
          <p:cNvPr id="7" name="Oval 6"/>
          <p:cNvSpPr/>
          <p:nvPr/>
        </p:nvSpPr>
        <p:spPr>
          <a:xfrm>
            <a:off x="1828800" y="3429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 name="Oval 7"/>
          <p:cNvSpPr/>
          <p:nvPr/>
        </p:nvSpPr>
        <p:spPr>
          <a:xfrm>
            <a:off x="685800" y="378904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Times New Roman" pitchFamily="18" charset="0"/>
              <a:cs typeface="Times New Roman" pitchFamily="18" charset="0"/>
            </a:endParaRPr>
          </a:p>
        </p:txBody>
      </p:sp>
      <p:sp>
        <p:nvSpPr>
          <p:cNvPr id="9" name="Oval 8"/>
          <p:cNvSpPr/>
          <p:nvPr/>
        </p:nvSpPr>
        <p:spPr>
          <a:xfrm>
            <a:off x="1524000" y="378904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3" name="Straight Connector 12"/>
          <p:cNvCxnSpPr>
            <a:stCxn id="6" idx="5"/>
            <a:endCxn id="8" idx="0"/>
          </p:cNvCxnSpPr>
          <p:nvPr/>
        </p:nvCxnSpPr>
        <p:spPr>
          <a:xfrm rot="16200000" flipH="1">
            <a:off x="521562" y="3548602"/>
            <a:ext cx="229958" cy="250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9" idx="0"/>
          </p:cNvCxnSpPr>
          <p:nvPr/>
        </p:nvCxnSpPr>
        <p:spPr>
          <a:xfrm rot="5400000">
            <a:off x="1610680" y="3548602"/>
            <a:ext cx="229958" cy="250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6"/>
            <a:endCxn id="9" idx="2"/>
          </p:cNvCxnSpPr>
          <p:nvPr/>
        </p:nvCxnSpPr>
        <p:spPr>
          <a:xfrm>
            <a:off x="838200" y="3865240"/>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81000" y="417004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7" name="Straight Connector 16"/>
          <p:cNvCxnSpPr>
            <a:stCxn id="16" idx="6"/>
            <a:endCxn id="8" idx="4"/>
          </p:cNvCxnSpPr>
          <p:nvPr/>
        </p:nvCxnSpPr>
        <p:spPr>
          <a:xfrm flipV="1">
            <a:off x="533400" y="3941440"/>
            <a:ext cx="228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828800" y="409384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25" name="Straight Connector 24"/>
          <p:cNvCxnSpPr>
            <a:stCxn id="24" idx="2"/>
            <a:endCxn id="9" idx="4"/>
          </p:cNvCxnSpPr>
          <p:nvPr/>
        </p:nvCxnSpPr>
        <p:spPr>
          <a:xfrm rot="10800000">
            <a:off x="1600200" y="394144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4"/>
            <a:endCxn id="16" idx="0"/>
          </p:cNvCxnSpPr>
          <p:nvPr/>
        </p:nvCxnSpPr>
        <p:spPr>
          <a:xfrm rot="5400000">
            <a:off x="162880" y="3875720"/>
            <a:ext cx="58864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9248" y="4800600"/>
            <a:ext cx="2242922" cy="477054"/>
          </a:xfrm>
          <a:prstGeom prst="rect">
            <a:avLst/>
          </a:prstGeom>
          <a:noFill/>
        </p:spPr>
        <p:txBody>
          <a:bodyPr wrap="none" rtlCol="0">
            <a:spAutoFit/>
          </a:bodyPr>
          <a:lstStyle/>
          <a:p>
            <a:r>
              <a:rPr lang="en-US" b="1" i="1" dirty="0" smtClean="0">
                <a:solidFill>
                  <a:srgbClr val="C00000"/>
                </a:solidFill>
                <a:latin typeface="Times New Roman" pitchFamily="18" charset="0"/>
                <a:cs typeface="Times New Roman" pitchFamily="18" charset="0"/>
              </a:rPr>
              <a:t>Original Graph</a:t>
            </a:r>
            <a:endParaRPr lang="en-US" b="1" i="1" dirty="0">
              <a:solidFill>
                <a:srgbClr val="C00000"/>
              </a:solidFill>
              <a:latin typeface="Times New Roman" pitchFamily="18" charset="0"/>
              <a:cs typeface="Times New Roman" pitchFamily="18" charset="0"/>
            </a:endParaRPr>
          </a:p>
        </p:txBody>
      </p:sp>
      <p:sp>
        <p:nvSpPr>
          <p:cNvPr id="32" name="TextBox 31"/>
          <p:cNvSpPr txBox="1"/>
          <p:nvPr/>
        </p:nvSpPr>
        <p:spPr>
          <a:xfrm>
            <a:off x="172518" y="3090446"/>
            <a:ext cx="513282" cy="338554"/>
          </a:xfrm>
          <a:prstGeom prst="rect">
            <a:avLst/>
          </a:prstGeom>
          <a:noFill/>
        </p:spPr>
        <p:txBody>
          <a:bodyPr wrap="none" rtlCol="0">
            <a:spAutoFit/>
          </a:bodyPr>
          <a:lstStyle/>
          <a:p>
            <a:r>
              <a:rPr lang="en-US" sz="1600" dirty="0" smtClean="0"/>
              <a:t>Bob</a:t>
            </a:r>
            <a:endParaRPr lang="en-US" sz="1600" dirty="0"/>
          </a:p>
        </p:txBody>
      </p:sp>
      <p:sp>
        <p:nvSpPr>
          <p:cNvPr id="33" name="TextBox 32"/>
          <p:cNvSpPr txBox="1"/>
          <p:nvPr/>
        </p:nvSpPr>
        <p:spPr>
          <a:xfrm>
            <a:off x="594451" y="3471446"/>
            <a:ext cx="527710"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Lily</a:t>
            </a:r>
            <a:endParaRPr lang="en-US" sz="1600" dirty="0">
              <a:latin typeface="Times New Roman" pitchFamily="18" charset="0"/>
              <a:cs typeface="Times New Roman" pitchFamily="18" charset="0"/>
            </a:endParaRPr>
          </a:p>
        </p:txBody>
      </p:sp>
      <p:sp>
        <p:nvSpPr>
          <p:cNvPr id="34" name="TextBox 33"/>
          <p:cNvSpPr txBox="1"/>
          <p:nvPr/>
        </p:nvSpPr>
        <p:spPr>
          <a:xfrm>
            <a:off x="217403" y="4309646"/>
            <a:ext cx="55015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Jack</a:t>
            </a:r>
            <a:endParaRPr lang="en-US" sz="1600" dirty="0">
              <a:latin typeface="Times New Roman" pitchFamily="18" charset="0"/>
              <a:cs typeface="Times New Roman" pitchFamily="18" charset="0"/>
            </a:endParaRPr>
          </a:p>
        </p:txBody>
      </p:sp>
      <p:sp>
        <p:nvSpPr>
          <p:cNvPr id="35" name="TextBox 34"/>
          <p:cNvSpPr txBox="1"/>
          <p:nvPr/>
        </p:nvSpPr>
        <p:spPr>
          <a:xfrm>
            <a:off x="1666430" y="3048000"/>
            <a:ext cx="558294"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Tom</a:t>
            </a:r>
            <a:endParaRPr lang="en-US" sz="1600" dirty="0">
              <a:latin typeface="Times New Roman" pitchFamily="18" charset="0"/>
              <a:cs typeface="Times New Roman" pitchFamily="18" charset="0"/>
            </a:endParaRPr>
          </a:p>
        </p:txBody>
      </p:sp>
      <p:sp>
        <p:nvSpPr>
          <p:cNvPr id="36" name="TextBox 35"/>
          <p:cNvSpPr txBox="1"/>
          <p:nvPr/>
        </p:nvSpPr>
        <p:spPr>
          <a:xfrm>
            <a:off x="1282216" y="3471446"/>
            <a:ext cx="520463"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Tim</a:t>
            </a:r>
            <a:endParaRPr lang="en-US" sz="1600" dirty="0">
              <a:latin typeface="Times New Roman" pitchFamily="18" charset="0"/>
              <a:cs typeface="Times New Roman" pitchFamily="18" charset="0"/>
            </a:endParaRPr>
          </a:p>
        </p:txBody>
      </p:sp>
      <p:sp>
        <p:nvSpPr>
          <p:cNvPr id="37" name="TextBox 36"/>
          <p:cNvSpPr txBox="1"/>
          <p:nvPr/>
        </p:nvSpPr>
        <p:spPr>
          <a:xfrm>
            <a:off x="1667519" y="4267200"/>
            <a:ext cx="606256" cy="338554"/>
          </a:xfrm>
          <a:prstGeom prst="rect">
            <a:avLst/>
          </a:prstGeom>
          <a:noFill/>
        </p:spPr>
        <p:txBody>
          <a:bodyPr wrap="none" rtlCol="0">
            <a:spAutoFit/>
          </a:bodyPr>
          <a:lstStyle/>
          <a:p>
            <a:r>
              <a:rPr lang="en-US" sz="1600" dirty="0" err="1" smtClean="0">
                <a:latin typeface="Times New Roman" pitchFamily="18" charset="0"/>
                <a:cs typeface="Times New Roman" pitchFamily="18" charset="0"/>
              </a:rPr>
              <a:t>Aron</a:t>
            </a:r>
            <a:endParaRPr lang="en-US" sz="1600" dirty="0">
              <a:latin typeface="Times New Roman" pitchFamily="18" charset="0"/>
              <a:cs typeface="Times New Roman" pitchFamily="18" charset="0"/>
            </a:endParaRPr>
          </a:p>
        </p:txBody>
      </p:sp>
      <p:grpSp>
        <p:nvGrpSpPr>
          <p:cNvPr id="3" name="Group 84"/>
          <p:cNvGrpSpPr/>
          <p:nvPr/>
        </p:nvGrpSpPr>
        <p:grpSpPr>
          <a:xfrm>
            <a:off x="2743200" y="2286000"/>
            <a:ext cx="2667000" cy="1447800"/>
            <a:chOff x="2743200" y="2286000"/>
            <a:chExt cx="2667000" cy="1447800"/>
          </a:xfrm>
        </p:grpSpPr>
        <p:cxnSp>
          <p:nvCxnSpPr>
            <p:cNvPr id="39" name="Straight Arrow Connector 38"/>
            <p:cNvCxnSpPr/>
            <p:nvPr/>
          </p:nvCxnSpPr>
          <p:spPr>
            <a:xfrm flipV="1">
              <a:off x="2743200" y="2286000"/>
              <a:ext cx="2667000" cy="14478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45" name="TextBox 44"/>
            <p:cNvSpPr txBox="1"/>
            <p:nvPr/>
          </p:nvSpPr>
          <p:spPr>
            <a:xfrm>
              <a:off x="3563888" y="2996952"/>
              <a:ext cx="1576072" cy="477054"/>
            </a:xfrm>
            <a:prstGeom prst="rect">
              <a:avLst/>
            </a:prstGeom>
            <a:noFill/>
          </p:spPr>
          <p:txBody>
            <a:bodyPr wrap="none" rtlCol="0">
              <a:spAutoFit/>
            </a:bodyPr>
            <a:lstStyle/>
            <a:p>
              <a:r>
                <a:rPr lang="en-US" b="1" i="1" dirty="0" smtClean="0">
                  <a:solidFill>
                    <a:srgbClr val="C00000"/>
                  </a:solidFill>
                  <a:latin typeface="Times New Roman" pitchFamily="18" charset="0"/>
                  <a:cs typeface="Times New Roman" pitchFamily="18" charset="0"/>
                </a:rPr>
                <a:t>Clustering</a:t>
              </a:r>
              <a:endParaRPr lang="en-US" b="1" i="1" dirty="0">
                <a:solidFill>
                  <a:srgbClr val="C00000"/>
                </a:solidFill>
                <a:latin typeface="Times New Roman" pitchFamily="18" charset="0"/>
                <a:cs typeface="Times New Roman" pitchFamily="18" charset="0"/>
              </a:endParaRPr>
            </a:p>
          </p:txBody>
        </p:sp>
      </p:grpSp>
      <p:grpSp>
        <p:nvGrpSpPr>
          <p:cNvPr id="4" name="Group 85"/>
          <p:cNvGrpSpPr/>
          <p:nvPr/>
        </p:nvGrpSpPr>
        <p:grpSpPr>
          <a:xfrm>
            <a:off x="5486400" y="3124200"/>
            <a:ext cx="2495550" cy="490954"/>
            <a:chOff x="5505450" y="2095500"/>
            <a:chExt cx="2495550" cy="490954"/>
          </a:xfrm>
        </p:grpSpPr>
        <p:sp>
          <p:nvSpPr>
            <p:cNvPr id="64" name="Oval 63"/>
            <p:cNvSpPr/>
            <p:nvPr/>
          </p:nvSpPr>
          <p:spPr>
            <a:xfrm>
              <a:off x="6064250" y="2276475"/>
              <a:ext cx="228600" cy="228600"/>
            </a:xfrm>
            <a:prstGeom prst="ellipse">
              <a:avLst/>
            </a:prstGeom>
            <a:solidFill>
              <a:schemeClr val="accent5">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latin typeface="Times New Roman" pitchFamily="18" charset="0"/>
                  <a:cs typeface="Times New Roman" pitchFamily="18" charset="0"/>
                </a:rPr>
                <a:t>1</a:t>
              </a:r>
              <a:endParaRPr lang="en-US" sz="1400" dirty="0">
                <a:solidFill>
                  <a:schemeClr val="tx2"/>
                </a:solidFill>
                <a:latin typeface="Times New Roman" pitchFamily="18" charset="0"/>
                <a:cs typeface="Times New Roman" pitchFamily="18" charset="0"/>
              </a:endParaRPr>
            </a:p>
          </p:txBody>
        </p:sp>
        <p:sp>
          <p:nvSpPr>
            <p:cNvPr id="66" name="Freeform 65"/>
            <p:cNvSpPr/>
            <p:nvPr/>
          </p:nvSpPr>
          <p:spPr>
            <a:xfrm>
              <a:off x="5791200" y="2286000"/>
              <a:ext cx="349250" cy="209550"/>
            </a:xfrm>
            <a:custGeom>
              <a:avLst/>
              <a:gdLst>
                <a:gd name="connsiteX0" fmla="*/ 311150 w 349250"/>
                <a:gd name="connsiteY0" fmla="*/ 0 h 209550"/>
                <a:gd name="connsiteX1" fmla="*/ 6350 w 349250"/>
                <a:gd name="connsiteY1" fmla="*/ 152400 h 209550"/>
                <a:gd name="connsiteX2" fmla="*/ 349250 w 349250"/>
                <a:gd name="connsiteY2" fmla="*/ 209550 h 209550"/>
                <a:gd name="connsiteX3" fmla="*/ 349250 w 349250"/>
                <a:gd name="connsiteY3" fmla="*/ 209550 h 209550"/>
              </a:gdLst>
              <a:ahLst/>
              <a:cxnLst>
                <a:cxn ang="0">
                  <a:pos x="connsiteX0" y="connsiteY0"/>
                </a:cxn>
                <a:cxn ang="0">
                  <a:pos x="connsiteX1" y="connsiteY1"/>
                </a:cxn>
                <a:cxn ang="0">
                  <a:pos x="connsiteX2" y="connsiteY2"/>
                </a:cxn>
                <a:cxn ang="0">
                  <a:pos x="connsiteX3" y="connsiteY3"/>
                </a:cxn>
              </a:cxnLst>
              <a:rect l="l" t="t" r="r" b="b"/>
              <a:pathLst>
                <a:path w="349250" h="209550">
                  <a:moveTo>
                    <a:pt x="311150" y="0"/>
                  </a:moveTo>
                  <a:cubicBezTo>
                    <a:pt x="155575" y="58737"/>
                    <a:pt x="0" y="117475"/>
                    <a:pt x="6350" y="152400"/>
                  </a:cubicBezTo>
                  <a:cubicBezTo>
                    <a:pt x="12700" y="187325"/>
                    <a:pt x="349250" y="209550"/>
                    <a:pt x="349250" y="209550"/>
                  </a:cubicBezTo>
                  <a:lnTo>
                    <a:pt x="349250" y="20955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67" name="Oval 66"/>
            <p:cNvSpPr/>
            <p:nvPr/>
          </p:nvSpPr>
          <p:spPr>
            <a:xfrm>
              <a:off x="6934200" y="2276475"/>
              <a:ext cx="228600" cy="228600"/>
            </a:xfrm>
            <a:prstGeom prst="ellipse">
              <a:avLst/>
            </a:prstGeom>
            <a:solidFill>
              <a:schemeClr val="accent5">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latin typeface="Times New Roman" pitchFamily="18" charset="0"/>
                  <a:cs typeface="Times New Roman" pitchFamily="18" charset="0"/>
                </a:rPr>
                <a:t>2</a:t>
              </a:r>
              <a:endParaRPr lang="en-US" sz="1400" dirty="0">
                <a:solidFill>
                  <a:schemeClr val="tx2"/>
                </a:solidFill>
                <a:latin typeface="Times New Roman" pitchFamily="18" charset="0"/>
                <a:cs typeface="Times New Roman" pitchFamily="18" charset="0"/>
              </a:endParaRPr>
            </a:p>
          </p:txBody>
        </p:sp>
        <p:cxnSp>
          <p:nvCxnSpPr>
            <p:cNvPr id="70" name="Straight Connector 69"/>
            <p:cNvCxnSpPr>
              <a:stCxn id="64" idx="6"/>
              <a:endCxn id="67" idx="2"/>
            </p:cNvCxnSpPr>
            <p:nvPr/>
          </p:nvCxnSpPr>
          <p:spPr>
            <a:xfrm>
              <a:off x="6292850" y="2390775"/>
              <a:ext cx="641350"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492938" y="2099846"/>
              <a:ext cx="28886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72" name="Oval 71"/>
            <p:cNvSpPr/>
            <p:nvPr/>
          </p:nvSpPr>
          <p:spPr>
            <a:xfrm>
              <a:off x="7772400" y="2276475"/>
              <a:ext cx="228600" cy="228600"/>
            </a:xfrm>
            <a:prstGeom prst="ellipse">
              <a:avLst/>
            </a:prstGeom>
            <a:solidFill>
              <a:schemeClr val="accent5">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latin typeface="Times New Roman" pitchFamily="18" charset="0"/>
                  <a:cs typeface="Times New Roman" pitchFamily="18" charset="0"/>
                </a:rPr>
                <a:t>3</a:t>
              </a:r>
              <a:endParaRPr lang="en-US" sz="1400" dirty="0">
                <a:solidFill>
                  <a:schemeClr val="tx2"/>
                </a:solidFill>
                <a:latin typeface="Times New Roman" pitchFamily="18" charset="0"/>
                <a:cs typeface="Times New Roman" pitchFamily="18" charset="0"/>
              </a:endParaRPr>
            </a:p>
          </p:txBody>
        </p:sp>
        <p:cxnSp>
          <p:nvCxnSpPr>
            <p:cNvPr id="73" name="Straight Connector 72"/>
            <p:cNvCxnSpPr>
              <a:stCxn id="67" idx="6"/>
              <a:endCxn id="72" idx="2"/>
            </p:cNvCxnSpPr>
            <p:nvPr/>
          </p:nvCxnSpPr>
          <p:spPr>
            <a:xfrm>
              <a:off x="7162800" y="2390775"/>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315200" y="2095500"/>
              <a:ext cx="28886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p:txBody>
        </p:sp>
        <p:sp>
          <p:nvSpPr>
            <p:cNvPr id="77" name="TextBox 76"/>
            <p:cNvSpPr txBox="1"/>
            <p:nvPr/>
          </p:nvSpPr>
          <p:spPr>
            <a:xfrm>
              <a:off x="5505450" y="2247900"/>
              <a:ext cx="28886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p:txBody>
        </p:sp>
      </p:grpSp>
      <p:sp>
        <p:nvSpPr>
          <p:cNvPr id="84" name="TextBox 83"/>
          <p:cNvSpPr txBox="1"/>
          <p:nvPr/>
        </p:nvSpPr>
        <p:spPr>
          <a:xfrm>
            <a:off x="217668" y="1752600"/>
            <a:ext cx="4081566" cy="1077218"/>
          </a:xfrm>
          <a:prstGeom prst="rect">
            <a:avLst/>
          </a:prstGeom>
          <a:noFill/>
        </p:spPr>
        <p:txBody>
          <a:bodyPr wrap="none" rtlCol="0">
            <a:spAutoFit/>
          </a:bodyPr>
          <a:lstStyle/>
          <a:p>
            <a:r>
              <a:rPr lang="en-US" sz="1600" dirty="0" smtClean="0">
                <a:latin typeface="Times New Roman" pitchFamily="18" charset="0"/>
                <a:cs typeface="Times New Roman" pitchFamily="18" charset="0"/>
              </a:rPr>
              <a:t>k=2</a:t>
            </a:r>
          </a:p>
          <a:p>
            <a:r>
              <a:rPr lang="en-US" sz="1600" dirty="0" smtClean="0">
                <a:latin typeface="Times New Roman" pitchFamily="18" charset="0"/>
                <a:cs typeface="Times New Roman" pitchFamily="18" charset="0"/>
              </a:rPr>
              <a:t>An attack can only correctly re-identify a node </a:t>
            </a:r>
          </a:p>
          <a:p>
            <a:r>
              <a:rPr lang="en-US" sz="1600" dirty="0" smtClean="0">
                <a:latin typeface="Times New Roman" pitchFamily="18" charset="0"/>
                <a:cs typeface="Times New Roman" pitchFamily="18" charset="0"/>
              </a:rPr>
              <a:t>with probability at most 50%</a:t>
            </a:r>
            <a:endParaRPr lang="en-US" sz="1600" dirty="0">
              <a:latin typeface="Times New Roman" pitchFamily="18" charset="0"/>
              <a:cs typeface="Times New Roman" pitchFamily="18" charset="0"/>
            </a:endParaRPr>
          </a:p>
        </p:txBody>
      </p:sp>
      <p:grpSp>
        <p:nvGrpSpPr>
          <p:cNvPr id="5" name="Group 91"/>
          <p:cNvGrpSpPr/>
          <p:nvPr/>
        </p:nvGrpSpPr>
        <p:grpSpPr>
          <a:xfrm>
            <a:off x="5861050" y="1808843"/>
            <a:ext cx="2075402" cy="1387928"/>
            <a:chOff x="5880100" y="780143"/>
            <a:chExt cx="2075402" cy="1387928"/>
          </a:xfrm>
        </p:grpSpPr>
        <p:grpSp>
          <p:nvGrpSpPr>
            <p:cNvPr id="10" name="Group 67"/>
            <p:cNvGrpSpPr/>
            <p:nvPr/>
          </p:nvGrpSpPr>
          <p:grpSpPr>
            <a:xfrm>
              <a:off x="6096000" y="990600"/>
              <a:ext cx="1600200" cy="914400"/>
              <a:chOff x="6096000" y="990600"/>
              <a:chExt cx="1600200" cy="914400"/>
            </a:xfrm>
          </p:grpSpPr>
          <p:sp>
            <p:nvSpPr>
              <p:cNvPr id="46" name="Oval 45"/>
              <p:cNvSpPr/>
              <p:nvPr/>
            </p:nvSpPr>
            <p:spPr>
              <a:xfrm>
                <a:off x="6096000" y="9906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 name="Oval 46"/>
              <p:cNvSpPr/>
              <p:nvPr/>
            </p:nvSpPr>
            <p:spPr>
              <a:xfrm>
                <a:off x="7543800" y="9906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8" name="Oval 47"/>
              <p:cNvSpPr/>
              <p:nvPr/>
            </p:nvSpPr>
            <p:spPr>
              <a:xfrm>
                <a:off x="6400800" y="13716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9" name="Oval 48"/>
              <p:cNvSpPr/>
              <p:nvPr/>
            </p:nvSpPr>
            <p:spPr>
              <a:xfrm>
                <a:off x="7239000" y="13716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50" name="Straight Connector 49"/>
              <p:cNvCxnSpPr>
                <a:stCxn id="46" idx="5"/>
                <a:endCxn id="48" idx="0"/>
              </p:cNvCxnSpPr>
              <p:nvPr/>
            </p:nvCxnSpPr>
            <p:spPr>
              <a:xfrm rot="16200000" flipH="1">
                <a:off x="6226082" y="1120682"/>
                <a:ext cx="250918" cy="250918"/>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3"/>
                <a:endCxn id="49" idx="0"/>
              </p:cNvCxnSpPr>
              <p:nvPr/>
            </p:nvCxnSpPr>
            <p:spPr>
              <a:xfrm rot="5400000">
                <a:off x="7315200" y="1120682"/>
                <a:ext cx="250918" cy="250918"/>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6"/>
                <a:endCxn id="49" idx="2"/>
              </p:cNvCxnSpPr>
              <p:nvPr/>
            </p:nvCxnSpPr>
            <p:spPr>
              <a:xfrm>
                <a:off x="6553200" y="1447800"/>
                <a:ext cx="685800" cy="1588"/>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096000" y="17526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54" name="Straight Connector 53"/>
              <p:cNvCxnSpPr>
                <a:stCxn id="53" idx="6"/>
                <a:endCxn id="48" idx="4"/>
              </p:cNvCxnSpPr>
              <p:nvPr/>
            </p:nvCxnSpPr>
            <p:spPr>
              <a:xfrm flipV="1">
                <a:off x="6248400" y="1524000"/>
                <a:ext cx="228600" cy="3048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7543800" y="16764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56" name="Straight Connector 55"/>
              <p:cNvCxnSpPr>
                <a:stCxn id="55" idx="2"/>
                <a:endCxn id="49" idx="4"/>
              </p:cNvCxnSpPr>
              <p:nvPr/>
            </p:nvCxnSpPr>
            <p:spPr>
              <a:xfrm rot="10800000">
                <a:off x="7315200" y="1524000"/>
                <a:ext cx="228600" cy="2286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6" idx="4"/>
                <a:endCxn id="53" idx="0"/>
              </p:cNvCxnSpPr>
              <p:nvPr/>
            </p:nvCxnSpPr>
            <p:spPr>
              <a:xfrm rot="5400000">
                <a:off x="5867400" y="1447800"/>
                <a:ext cx="609600"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7" name="Freeform 86"/>
            <p:cNvSpPr/>
            <p:nvPr/>
          </p:nvSpPr>
          <p:spPr>
            <a:xfrm>
              <a:off x="5880100" y="780143"/>
              <a:ext cx="508000" cy="1387928"/>
            </a:xfrm>
            <a:custGeom>
              <a:avLst/>
              <a:gdLst>
                <a:gd name="connsiteX0" fmla="*/ 422729 w 508000"/>
                <a:gd name="connsiteY0" fmla="*/ 678543 h 1387928"/>
                <a:gd name="connsiteX1" fmla="*/ 433614 w 508000"/>
                <a:gd name="connsiteY1" fmla="*/ 134257 h 1387928"/>
                <a:gd name="connsiteX2" fmla="*/ 117929 w 508000"/>
                <a:gd name="connsiteY2" fmla="*/ 47171 h 1387928"/>
                <a:gd name="connsiteX3" fmla="*/ 9071 w 508000"/>
                <a:gd name="connsiteY3" fmla="*/ 417286 h 1387928"/>
                <a:gd name="connsiteX4" fmla="*/ 172357 w 508000"/>
                <a:gd name="connsiteY4" fmla="*/ 1266371 h 1387928"/>
                <a:gd name="connsiteX5" fmla="*/ 466271 w 508000"/>
                <a:gd name="connsiteY5" fmla="*/ 1146628 h 1387928"/>
                <a:gd name="connsiteX6" fmla="*/ 422729 w 508000"/>
                <a:gd name="connsiteY6" fmla="*/ 678543 h 138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0" h="1387928">
                  <a:moveTo>
                    <a:pt x="422729" y="678543"/>
                  </a:moveTo>
                  <a:cubicBezTo>
                    <a:pt x="417286" y="509815"/>
                    <a:pt x="484414" y="239486"/>
                    <a:pt x="433614" y="134257"/>
                  </a:cubicBezTo>
                  <a:cubicBezTo>
                    <a:pt x="382814" y="29028"/>
                    <a:pt x="188686" y="0"/>
                    <a:pt x="117929" y="47171"/>
                  </a:cubicBezTo>
                  <a:cubicBezTo>
                    <a:pt x="47172" y="94343"/>
                    <a:pt x="0" y="214086"/>
                    <a:pt x="9071" y="417286"/>
                  </a:cubicBezTo>
                  <a:cubicBezTo>
                    <a:pt x="18142" y="620486"/>
                    <a:pt x="96157" y="1144814"/>
                    <a:pt x="172357" y="1266371"/>
                  </a:cubicBezTo>
                  <a:cubicBezTo>
                    <a:pt x="248557" y="1387928"/>
                    <a:pt x="424542" y="1250042"/>
                    <a:pt x="466271" y="1146628"/>
                  </a:cubicBezTo>
                  <a:cubicBezTo>
                    <a:pt x="508000" y="1043214"/>
                    <a:pt x="428172" y="847271"/>
                    <a:pt x="422729" y="678543"/>
                  </a:cubicBez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0" name="Freeform 89"/>
            <p:cNvSpPr/>
            <p:nvPr/>
          </p:nvSpPr>
          <p:spPr>
            <a:xfrm>
              <a:off x="6315054" y="1197429"/>
              <a:ext cx="1206777" cy="533400"/>
            </a:xfrm>
            <a:custGeom>
              <a:avLst/>
              <a:gdLst>
                <a:gd name="connsiteX0" fmla="*/ 1109003 w 1206777"/>
                <a:gd name="connsiteY0" fmla="*/ 97971 h 533400"/>
                <a:gd name="connsiteX1" fmla="*/ 1076346 w 1206777"/>
                <a:gd name="connsiteY1" fmla="*/ 65314 h 533400"/>
                <a:gd name="connsiteX2" fmla="*/ 956603 w 1206777"/>
                <a:gd name="connsiteY2" fmla="*/ 0 h 533400"/>
                <a:gd name="connsiteX3" fmla="*/ 129289 w 1206777"/>
                <a:gd name="connsiteY3" fmla="*/ 10885 h 533400"/>
                <a:gd name="connsiteX4" fmla="*/ 74860 w 1206777"/>
                <a:gd name="connsiteY4" fmla="*/ 43542 h 533400"/>
                <a:gd name="connsiteX5" fmla="*/ 63975 w 1206777"/>
                <a:gd name="connsiteY5" fmla="*/ 76200 h 533400"/>
                <a:gd name="connsiteX6" fmla="*/ 42203 w 1206777"/>
                <a:gd name="connsiteY6" fmla="*/ 163285 h 533400"/>
                <a:gd name="connsiteX7" fmla="*/ 9546 w 1206777"/>
                <a:gd name="connsiteY7" fmla="*/ 228600 h 533400"/>
                <a:gd name="connsiteX8" fmla="*/ 20432 w 1206777"/>
                <a:gd name="connsiteY8" fmla="*/ 402771 h 533400"/>
                <a:gd name="connsiteX9" fmla="*/ 31317 w 1206777"/>
                <a:gd name="connsiteY9" fmla="*/ 435428 h 533400"/>
                <a:gd name="connsiteX10" fmla="*/ 129289 w 1206777"/>
                <a:gd name="connsiteY10" fmla="*/ 446314 h 533400"/>
                <a:gd name="connsiteX11" fmla="*/ 216375 w 1206777"/>
                <a:gd name="connsiteY11" fmla="*/ 478971 h 533400"/>
                <a:gd name="connsiteX12" fmla="*/ 259917 w 1206777"/>
                <a:gd name="connsiteY12" fmla="*/ 511628 h 533400"/>
                <a:gd name="connsiteX13" fmla="*/ 477632 w 1206777"/>
                <a:gd name="connsiteY13" fmla="*/ 533400 h 533400"/>
                <a:gd name="connsiteX14" fmla="*/ 793317 w 1206777"/>
                <a:gd name="connsiteY14" fmla="*/ 511628 h 533400"/>
                <a:gd name="connsiteX15" fmla="*/ 989260 w 1206777"/>
                <a:gd name="connsiteY15" fmla="*/ 500742 h 533400"/>
                <a:gd name="connsiteX16" fmla="*/ 1021917 w 1206777"/>
                <a:gd name="connsiteY16" fmla="*/ 478971 h 533400"/>
                <a:gd name="connsiteX17" fmla="*/ 1087232 w 1206777"/>
                <a:gd name="connsiteY17" fmla="*/ 446314 h 533400"/>
                <a:gd name="connsiteX18" fmla="*/ 1130775 w 1206777"/>
                <a:gd name="connsiteY18" fmla="*/ 391885 h 533400"/>
                <a:gd name="connsiteX19" fmla="*/ 1163432 w 1206777"/>
                <a:gd name="connsiteY19" fmla="*/ 381000 h 533400"/>
                <a:gd name="connsiteX20" fmla="*/ 1185203 w 1206777"/>
                <a:gd name="connsiteY20" fmla="*/ 359228 h 533400"/>
                <a:gd name="connsiteX21" fmla="*/ 1185203 w 1206777"/>
                <a:gd name="connsiteY21" fmla="*/ 250371 h 533400"/>
                <a:gd name="connsiteX22" fmla="*/ 1174317 w 1206777"/>
                <a:gd name="connsiteY22" fmla="*/ 195942 h 533400"/>
                <a:gd name="connsiteX23" fmla="*/ 1130775 w 1206777"/>
                <a:gd name="connsiteY23" fmla="*/ 130628 h 533400"/>
                <a:gd name="connsiteX24" fmla="*/ 1109003 w 1206777"/>
                <a:gd name="connsiteY24" fmla="*/ 97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777" h="533400">
                  <a:moveTo>
                    <a:pt x="1109003" y="97971"/>
                  </a:moveTo>
                  <a:cubicBezTo>
                    <a:pt x="1099932" y="87085"/>
                    <a:pt x="1088796" y="74369"/>
                    <a:pt x="1076346" y="65314"/>
                  </a:cubicBezTo>
                  <a:cubicBezTo>
                    <a:pt x="1004663" y="13181"/>
                    <a:pt x="1013311" y="18902"/>
                    <a:pt x="956603" y="0"/>
                  </a:cubicBezTo>
                  <a:lnTo>
                    <a:pt x="129289" y="10885"/>
                  </a:lnTo>
                  <a:cubicBezTo>
                    <a:pt x="100294" y="11619"/>
                    <a:pt x="92762" y="25641"/>
                    <a:pt x="74860" y="43542"/>
                  </a:cubicBezTo>
                  <a:cubicBezTo>
                    <a:pt x="71232" y="54428"/>
                    <a:pt x="66758" y="65068"/>
                    <a:pt x="63975" y="76200"/>
                  </a:cubicBezTo>
                  <a:cubicBezTo>
                    <a:pt x="57764" y="101043"/>
                    <a:pt x="54645" y="138401"/>
                    <a:pt x="42203" y="163285"/>
                  </a:cubicBezTo>
                  <a:cubicBezTo>
                    <a:pt x="0" y="247692"/>
                    <a:pt x="36908" y="146515"/>
                    <a:pt x="9546" y="228600"/>
                  </a:cubicBezTo>
                  <a:cubicBezTo>
                    <a:pt x="13175" y="286657"/>
                    <a:pt x="14343" y="344920"/>
                    <a:pt x="20432" y="402771"/>
                  </a:cubicBezTo>
                  <a:cubicBezTo>
                    <a:pt x="21633" y="414182"/>
                    <a:pt x="20663" y="431166"/>
                    <a:pt x="31317" y="435428"/>
                  </a:cubicBezTo>
                  <a:cubicBezTo>
                    <a:pt x="61825" y="447631"/>
                    <a:pt x="96632" y="442685"/>
                    <a:pt x="129289" y="446314"/>
                  </a:cubicBezTo>
                  <a:cubicBezTo>
                    <a:pt x="153728" y="454461"/>
                    <a:pt x="196855" y="468127"/>
                    <a:pt x="216375" y="478971"/>
                  </a:cubicBezTo>
                  <a:cubicBezTo>
                    <a:pt x="232235" y="487782"/>
                    <a:pt x="242577" y="506292"/>
                    <a:pt x="259917" y="511628"/>
                  </a:cubicBezTo>
                  <a:cubicBezTo>
                    <a:pt x="272759" y="515579"/>
                    <a:pt x="477590" y="533396"/>
                    <a:pt x="477632" y="533400"/>
                  </a:cubicBezTo>
                  <a:lnTo>
                    <a:pt x="793317" y="511628"/>
                  </a:lnTo>
                  <a:cubicBezTo>
                    <a:pt x="858599" y="507461"/>
                    <a:pt x="924502" y="509993"/>
                    <a:pt x="989260" y="500742"/>
                  </a:cubicBezTo>
                  <a:cubicBezTo>
                    <a:pt x="1002211" y="498892"/>
                    <a:pt x="1010215" y="484822"/>
                    <a:pt x="1021917" y="478971"/>
                  </a:cubicBezTo>
                  <a:cubicBezTo>
                    <a:pt x="1112055" y="433903"/>
                    <a:pt x="993644" y="508705"/>
                    <a:pt x="1087232" y="446314"/>
                  </a:cubicBezTo>
                  <a:cubicBezTo>
                    <a:pt x="1097121" y="431481"/>
                    <a:pt x="1113540" y="402226"/>
                    <a:pt x="1130775" y="391885"/>
                  </a:cubicBezTo>
                  <a:cubicBezTo>
                    <a:pt x="1140614" y="385982"/>
                    <a:pt x="1152546" y="384628"/>
                    <a:pt x="1163432" y="381000"/>
                  </a:cubicBezTo>
                  <a:cubicBezTo>
                    <a:pt x="1170689" y="373743"/>
                    <a:pt x="1179923" y="368029"/>
                    <a:pt x="1185203" y="359228"/>
                  </a:cubicBezTo>
                  <a:cubicBezTo>
                    <a:pt x="1206777" y="323270"/>
                    <a:pt x="1191955" y="290883"/>
                    <a:pt x="1185203" y="250371"/>
                  </a:cubicBezTo>
                  <a:cubicBezTo>
                    <a:pt x="1182161" y="232120"/>
                    <a:pt x="1181973" y="212786"/>
                    <a:pt x="1174317" y="195942"/>
                  </a:cubicBezTo>
                  <a:cubicBezTo>
                    <a:pt x="1163490" y="172122"/>
                    <a:pt x="1139050" y="155451"/>
                    <a:pt x="1130775" y="130628"/>
                  </a:cubicBezTo>
                  <a:cubicBezTo>
                    <a:pt x="1118741" y="94529"/>
                    <a:pt x="1118075" y="108857"/>
                    <a:pt x="1109003" y="97971"/>
                  </a:cubicBez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1" name="Freeform 90"/>
            <p:cNvSpPr/>
            <p:nvPr/>
          </p:nvSpPr>
          <p:spPr>
            <a:xfrm>
              <a:off x="7434943" y="870857"/>
              <a:ext cx="520559" cy="1110343"/>
            </a:xfrm>
            <a:custGeom>
              <a:avLst/>
              <a:gdLst>
                <a:gd name="connsiteX0" fmla="*/ 293914 w 520559"/>
                <a:gd name="connsiteY0" fmla="*/ 54429 h 1110343"/>
                <a:gd name="connsiteX1" fmla="*/ 185057 w 520559"/>
                <a:gd name="connsiteY1" fmla="*/ 10886 h 1110343"/>
                <a:gd name="connsiteX2" fmla="*/ 152400 w 520559"/>
                <a:gd name="connsiteY2" fmla="*/ 0 h 1110343"/>
                <a:gd name="connsiteX3" fmla="*/ 65314 w 520559"/>
                <a:gd name="connsiteY3" fmla="*/ 21772 h 1110343"/>
                <a:gd name="connsiteX4" fmla="*/ 21771 w 520559"/>
                <a:gd name="connsiteY4" fmla="*/ 119743 h 1110343"/>
                <a:gd name="connsiteX5" fmla="*/ 10886 w 520559"/>
                <a:gd name="connsiteY5" fmla="*/ 152400 h 1110343"/>
                <a:gd name="connsiteX6" fmla="*/ 32657 w 520559"/>
                <a:gd name="connsiteY6" fmla="*/ 315686 h 1110343"/>
                <a:gd name="connsiteX7" fmla="*/ 54428 w 520559"/>
                <a:gd name="connsiteY7" fmla="*/ 413657 h 1110343"/>
                <a:gd name="connsiteX8" fmla="*/ 87086 w 520559"/>
                <a:gd name="connsiteY8" fmla="*/ 511629 h 1110343"/>
                <a:gd name="connsiteX9" fmla="*/ 87086 w 520559"/>
                <a:gd name="connsiteY9" fmla="*/ 685800 h 1110343"/>
                <a:gd name="connsiteX10" fmla="*/ 76200 w 520559"/>
                <a:gd name="connsiteY10" fmla="*/ 718457 h 1110343"/>
                <a:gd name="connsiteX11" fmla="*/ 32657 w 520559"/>
                <a:gd name="connsiteY11" fmla="*/ 772886 h 1110343"/>
                <a:gd name="connsiteX12" fmla="*/ 10886 w 520559"/>
                <a:gd name="connsiteY12" fmla="*/ 849086 h 1110343"/>
                <a:gd name="connsiteX13" fmla="*/ 0 w 520559"/>
                <a:gd name="connsiteY13" fmla="*/ 1023257 h 1110343"/>
                <a:gd name="connsiteX14" fmla="*/ 10886 w 520559"/>
                <a:gd name="connsiteY14" fmla="*/ 1055914 h 1110343"/>
                <a:gd name="connsiteX15" fmla="*/ 54428 w 520559"/>
                <a:gd name="connsiteY15" fmla="*/ 1066800 h 1110343"/>
                <a:gd name="connsiteX16" fmla="*/ 108857 w 520559"/>
                <a:gd name="connsiteY16" fmla="*/ 1099457 h 1110343"/>
                <a:gd name="connsiteX17" fmla="*/ 163286 w 520559"/>
                <a:gd name="connsiteY17" fmla="*/ 1110343 h 1110343"/>
                <a:gd name="connsiteX18" fmla="*/ 261257 w 520559"/>
                <a:gd name="connsiteY18" fmla="*/ 1088572 h 1110343"/>
                <a:gd name="connsiteX19" fmla="*/ 304800 w 520559"/>
                <a:gd name="connsiteY19" fmla="*/ 1034143 h 1110343"/>
                <a:gd name="connsiteX20" fmla="*/ 315686 w 520559"/>
                <a:gd name="connsiteY20" fmla="*/ 1001486 h 1110343"/>
                <a:gd name="connsiteX21" fmla="*/ 370114 w 520559"/>
                <a:gd name="connsiteY21" fmla="*/ 881743 h 1110343"/>
                <a:gd name="connsiteX22" fmla="*/ 381000 w 520559"/>
                <a:gd name="connsiteY22" fmla="*/ 816429 h 1110343"/>
                <a:gd name="connsiteX23" fmla="*/ 435428 w 520559"/>
                <a:gd name="connsiteY23" fmla="*/ 762000 h 1110343"/>
                <a:gd name="connsiteX24" fmla="*/ 457200 w 520559"/>
                <a:gd name="connsiteY24" fmla="*/ 740229 h 1110343"/>
                <a:gd name="connsiteX25" fmla="*/ 489857 w 520559"/>
                <a:gd name="connsiteY25" fmla="*/ 500743 h 1110343"/>
                <a:gd name="connsiteX26" fmla="*/ 500743 w 520559"/>
                <a:gd name="connsiteY26" fmla="*/ 435429 h 1110343"/>
                <a:gd name="connsiteX27" fmla="*/ 511628 w 520559"/>
                <a:gd name="connsiteY27" fmla="*/ 326572 h 1110343"/>
                <a:gd name="connsiteX28" fmla="*/ 457200 w 520559"/>
                <a:gd name="connsiteY28" fmla="*/ 119743 h 1110343"/>
                <a:gd name="connsiteX29" fmla="*/ 424543 w 520559"/>
                <a:gd name="connsiteY29" fmla="*/ 108857 h 1110343"/>
                <a:gd name="connsiteX30" fmla="*/ 381000 w 520559"/>
                <a:gd name="connsiteY30" fmla="*/ 65314 h 1110343"/>
                <a:gd name="connsiteX31" fmla="*/ 293914 w 520559"/>
                <a:gd name="connsiteY31" fmla="*/ 54429 h 111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0559" h="1110343">
                  <a:moveTo>
                    <a:pt x="293914" y="54429"/>
                  </a:moveTo>
                  <a:cubicBezTo>
                    <a:pt x="261257" y="45358"/>
                    <a:pt x="221533" y="24915"/>
                    <a:pt x="185057" y="10886"/>
                  </a:cubicBezTo>
                  <a:cubicBezTo>
                    <a:pt x="174347" y="6767"/>
                    <a:pt x="163875" y="0"/>
                    <a:pt x="152400" y="0"/>
                  </a:cubicBezTo>
                  <a:cubicBezTo>
                    <a:pt x="126127" y="0"/>
                    <a:pt x="91084" y="13182"/>
                    <a:pt x="65314" y="21772"/>
                  </a:cubicBezTo>
                  <a:cubicBezTo>
                    <a:pt x="30814" y="73523"/>
                    <a:pt x="47679" y="42020"/>
                    <a:pt x="21771" y="119743"/>
                  </a:cubicBezTo>
                  <a:lnTo>
                    <a:pt x="10886" y="152400"/>
                  </a:lnTo>
                  <a:cubicBezTo>
                    <a:pt x="37142" y="231173"/>
                    <a:pt x="14898" y="155862"/>
                    <a:pt x="32657" y="315686"/>
                  </a:cubicBezTo>
                  <a:cubicBezTo>
                    <a:pt x="48369" y="457087"/>
                    <a:pt x="35036" y="326390"/>
                    <a:pt x="54428" y="413657"/>
                  </a:cubicBezTo>
                  <a:cubicBezTo>
                    <a:pt x="73982" y="501653"/>
                    <a:pt x="49207" y="454813"/>
                    <a:pt x="87086" y="511629"/>
                  </a:cubicBezTo>
                  <a:cubicBezTo>
                    <a:pt x="111634" y="585277"/>
                    <a:pt x="104199" y="548891"/>
                    <a:pt x="87086" y="685800"/>
                  </a:cubicBezTo>
                  <a:cubicBezTo>
                    <a:pt x="85663" y="697186"/>
                    <a:pt x="82104" y="708618"/>
                    <a:pt x="76200" y="718457"/>
                  </a:cubicBezTo>
                  <a:cubicBezTo>
                    <a:pt x="15453" y="819700"/>
                    <a:pt x="98010" y="642179"/>
                    <a:pt x="32657" y="772886"/>
                  </a:cubicBezTo>
                  <a:cubicBezTo>
                    <a:pt x="24847" y="788507"/>
                    <a:pt x="14375" y="835129"/>
                    <a:pt x="10886" y="849086"/>
                  </a:cubicBezTo>
                  <a:cubicBezTo>
                    <a:pt x="7257" y="907143"/>
                    <a:pt x="0" y="965087"/>
                    <a:pt x="0" y="1023257"/>
                  </a:cubicBezTo>
                  <a:cubicBezTo>
                    <a:pt x="0" y="1034732"/>
                    <a:pt x="1926" y="1048746"/>
                    <a:pt x="10886" y="1055914"/>
                  </a:cubicBezTo>
                  <a:cubicBezTo>
                    <a:pt x="22568" y="1065260"/>
                    <a:pt x="39914" y="1063171"/>
                    <a:pt x="54428" y="1066800"/>
                  </a:cubicBezTo>
                  <a:cubicBezTo>
                    <a:pt x="72571" y="1077686"/>
                    <a:pt x="89212" y="1091599"/>
                    <a:pt x="108857" y="1099457"/>
                  </a:cubicBezTo>
                  <a:cubicBezTo>
                    <a:pt x="126036" y="1106329"/>
                    <a:pt x="144784" y="1110343"/>
                    <a:pt x="163286" y="1110343"/>
                  </a:cubicBezTo>
                  <a:cubicBezTo>
                    <a:pt x="177100" y="1110343"/>
                    <a:pt x="244468" y="1092769"/>
                    <a:pt x="261257" y="1088572"/>
                  </a:cubicBezTo>
                  <a:cubicBezTo>
                    <a:pt x="281505" y="1068323"/>
                    <a:pt x="291068" y="1061605"/>
                    <a:pt x="304800" y="1034143"/>
                  </a:cubicBezTo>
                  <a:cubicBezTo>
                    <a:pt x="309932" y="1023880"/>
                    <a:pt x="310938" y="1011932"/>
                    <a:pt x="315686" y="1001486"/>
                  </a:cubicBezTo>
                  <a:cubicBezTo>
                    <a:pt x="329577" y="970924"/>
                    <a:pt x="361262" y="921576"/>
                    <a:pt x="370114" y="881743"/>
                  </a:cubicBezTo>
                  <a:cubicBezTo>
                    <a:pt x="374902" y="860197"/>
                    <a:pt x="374020" y="837368"/>
                    <a:pt x="381000" y="816429"/>
                  </a:cubicBezTo>
                  <a:cubicBezTo>
                    <a:pt x="392875" y="780804"/>
                    <a:pt x="409039" y="783111"/>
                    <a:pt x="435428" y="762000"/>
                  </a:cubicBezTo>
                  <a:cubicBezTo>
                    <a:pt x="443442" y="755589"/>
                    <a:pt x="449943" y="747486"/>
                    <a:pt x="457200" y="740229"/>
                  </a:cubicBezTo>
                  <a:cubicBezTo>
                    <a:pt x="500403" y="610617"/>
                    <a:pt x="469841" y="720915"/>
                    <a:pt x="489857" y="500743"/>
                  </a:cubicBezTo>
                  <a:cubicBezTo>
                    <a:pt x="491855" y="478762"/>
                    <a:pt x="498005" y="457330"/>
                    <a:pt x="500743" y="435429"/>
                  </a:cubicBezTo>
                  <a:cubicBezTo>
                    <a:pt x="505266" y="399244"/>
                    <a:pt x="508000" y="362858"/>
                    <a:pt x="511628" y="326572"/>
                  </a:cubicBezTo>
                  <a:cubicBezTo>
                    <a:pt x="510357" y="310052"/>
                    <a:pt x="520559" y="140863"/>
                    <a:pt x="457200" y="119743"/>
                  </a:cubicBezTo>
                  <a:lnTo>
                    <a:pt x="424543" y="108857"/>
                  </a:lnTo>
                  <a:lnTo>
                    <a:pt x="381000" y="65314"/>
                  </a:lnTo>
                  <a:cubicBezTo>
                    <a:pt x="341268" y="25583"/>
                    <a:pt x="326571" y="63500"/>
                    <a:pt x="293914" y="54429"/>
                  </a:cubicBez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sp>
        <p:nvSpPr>
          <p:cNvPr id="93" name="TextBox 92"/>
          <p:cNvSpPr txBox="1"/>
          <p:nvPr/>
        </p:nvSpPr>
        <p:spPr>
          <a:xfrm>
            <a:off x="6743033" y="3619500"/>
            <a:ext cx="2008756"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Super node’s size &gt;=2</a:t>
            </a:r>
            <a:endParaRPr lang="en-US" sz="1600" dirty="0">
              <a:latin typeface="Times New Roman" pitchFamily="18" charset="0"/>
              <a:cs typeface="Times New Roman" pitchFamily="18" charset="0"/>
            </a:endParaRPr>
          </a:p>
        </p:txBody>
      </p:sp>
      <p:grpSp>
        <p:nvGrpSpPr>
          <p:cNvPr id="11" name="Group 80"/>
          <p:cNvGrpSpPr/>
          <p:nvPr/>
        </p:nvGrpSpPr>
        <p:grpSpPr>
          <a:xfrm>
            <a:off x="2743200" y="3733800"/>
            <a:ext cx="4856682" cy="1447800"/>
            <a:chOff x="2743200" y="3733800"/>
            <a:chExt cx="4856682" cy="1447800"/>
          </a:xfrm>
        </p:grpSpPr>
        <p:cxnSp>
          <p:nvCxnSpPr>
            <p:cNvPr id="101" name="Straight Connector 100"/>
            <p:cNvCxnSpPr>
              <a:stCxn id="97" idx="6"/>
              <a:endCxn id="98" idx="2"/>
            </p:cNvCxnSpPr>
            <p:nvPr/>
          </p:nvCxnSpPr>
          <p:spPr>
            <a:xfrm>
              <a:off x="6456882" y="47244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743200" y="3733800"/>
              <a:ext cx="2667000" cy="12192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94" name="TextBox 93"/>
            <p:cNvSpPr txBox="1"/>
            <p:nvPr/>
          </p:nvSpPr>
          <p:spPr>
            <a:xfrm>
              <a:off x="3635896" y="4221088"/>
              <a:ext cx="1165705" cy="477054"/>
            </a:xfrm>
            <a:prstGeom prst="rect">
              <a:avLst/>
            </a:prstGeom>
            <a:noFill/>
          </p:spPr>
          <p:txBody>
            <a:bodyPr wrap="none" rtlCol="0">
              <a:spAutoFit/>
            </a:bodyPr>
            <a:lstStyle/>
            <a:p>
              <a:r>
                <a:rPr lang="en-US" b="1" i="1" dirty="0" smtClean="0">
                  <a:solidFill>
                    <a:srgbClr val="C00000"/>
                  </a:solidFill>
                  <a:latin typeface="Times New Roman" pitchFamily="18" charset="0"/>
                  <a:cs typeface="Times New Roman" pitchFamily="18" charset="0"/>
                </a:rPr>
                <a:t>Editing</a:t>
              </a:r>
              <a:endParaRPr lang="en-US" b="1" i="1" dirty="0">
                <a:solidFill>
                  <a:srgbClr val="C00000"/>
                </a:solidFill>
                <a:latin typeface="Times New Roman" pitchFamily="18" charset="0"/>
                <a:cs typeface="Times New Roman" pitchFamily="18" charset="0"/>
              </a:endParaRPr>
            </a:p>
          </p:txBody>
        </p:sp>
        <p:sp>
          <p:nvSpPr>
            <p:cNvPr id="95" name="Oval 94"/>
            <p:cNvSpPr/>
            <p:nvPr/>
          </p:nvSpPr>
          <p:spPr>
            <a:xfrm>
              <a:off x="5999682" y="42672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6" name="Oval 95"/>
            <p:cNvSpPr/>
            <p:nvPr/>
          </p:nvSpPr>
          <p:spPr>
            <a:xfrm>
              <a:off x="7447482" y="42672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7" name="Oval 96"/>
            <p:cNvSpPr/>
            <p:nvPr/>
          </p:nvSpPr>
          <p:spPr>
            <a:xfrm>
              <a:off x="6304482" y="46482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8" name="Oval 97"/>
            <p:cNvSpPr/>
            <p:nvPr/>
          </p:nvSpPr>
          <p:spPr>
            <a:xfrm>
              <a:off x="7142682" y="46482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99" name="Straight Connector 98"/>
            <p:cNvCxnSpPr>
              <a:stCxn id="95" idx="5"/>
              <a:endCxn id="97" idx="0"/>
            </p:cNvCxnSpPr>
            <p:nvPr/>
          </p:nvCxnSpPr>
          <p:spPr>
            <a:xfrm rot="16200000" flipH="1">
              <a:off x="6129764" y="4397282"/>
              <a:ext cx="250918" cy="250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6" idx="3"/>
              <a:endCxn id="98" idx="0"/>
            </p:cNvCxnSpPr>
            <p:nvPr/>
          </p:nvCxnSpPr>
          <p:spPr>
            <a:xfrm rot="5400000">
              <a:off x="7218882" y="4397282"/>
              <a:ext cx="250918" cy="250918"/>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5999682" y="50292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03" name="Straight Connector 102"/>
            <p:cNvCxnSpPr>
              <a:stCxn id="102" idx="6"/>
              <a:endCxn id="97" idx="4"/>
            </p:cNvCxnSpPr>
            <p:nvPr/>
          </p:nvCxnSpPr>
          <p:spPr>
            <a:xfrm flipV="1">
              <a:off x="6152082" y="4800600"/>
              <a:ext cx="228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447482" y="4953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05" name="Straight Connector 104"/>
            <p:cNvCxnSpPr>
              <a:stCxn id="104" idx="2"/>
              <a:endCxn id="98" idx="4"/>
            </p:cNvCxnSpPr>
            <p:nvPr/>
          </p:nvCxnSpPr>
          <p:spPr>
            <a:xfrm rot="10800000">
              <a:off x="7218882" y="48006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5" idx="4"/>
              <a:endCxn id="102" idx="0"/>
            </p:cNvCxnSpPr>
            <p:nvPr/>
          </p:nvCxnSpPr>
          <p:spPr>
            <a:xfrm rot="5400000">
              <a:off x="5771082" y="4724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4" idx="0"/>
              <a:endCxn id="96" idx="4"/>
            </p:cNvCxnSpPr>
            <p:nvPr/>
          </p:nvCxnSpPr>
          <p:spPr>
            <a:xfrm rot="5400000" flipH="1" flipV="1">
              <a:off x="7256982" y="4686300"/>
              <a:ext cx="533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 name="Group 80"/>
          <p:cNvGrpSpPr/>
          <p:nvPr/>
        </p:nvGrpSpPr>
        <p:grpSpPr>
          <a:xfrm>
            <a:off x="2667000" y="5208240"/>
            <a:ext cx="3581400" cy="914400"/>
            <a:chOff x="2667000" y="5715000"/>
            <a:chExt cx="3581400" cy="914400"/>
          </a:xfrm>
        </p:grpSpPr>
        <p:sp>
          <p:nvSpPr>
            <p:cNvPr id="117" name="Oval 116"/>
            <p:cNvSpPr/>
            <p:nvPr/>
          </p:nvSpPr>
          <p:spPr>
            <a:xfrm>
              <a:off x="4953000" y="5715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8" name="Oval 117"/>
            <p:cNvSpPr/>
            <p:nvPr/>
          </p:nvSpPr>
          <p:spPr>
            <a:xfrm>
              <a:off x="5257800" y="6096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9" name="Oval 118"/>
            <p:cNvSpPr/>
            <p:nvPr/>
          </p:nvSpPr>
          <p:spPr>
            <a:xfrm>
              <a:off x="6096000" y="6096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20" name="Straight Connector 119"/>
            <p:cNvCxnSpPr>
              <a:stCxn id="117" idx="5"/>
              <a:endCxn id="118" idx="0"/>
            </p:cNvCxnSpPr>
            <p:nvPr/>
          </p:nvCxnSpPr>
          <p:spPr>
            <a:xfrm rot="16200000" flipH="1">
              <a:off x="5083082" y="5845082"/>
              <a:ext cx="250918" cy="250918"/>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8" idx="6"/>
              <a:endCxn id="119" idx="2"/>
            </p:cNvCxnSpPr>
            <p:nvPr/>
          </p:nvCxnSpPr>
          <p:spPr>
            <a:xfrm>
              <a:off x="5410200" y="6172200"/>
              <a:ext cx="685800" cy="1588"/>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4953000" y="6477000"/>
              <a:ext cx="152400" cy="152400"/>
            </a:xfrm>
            <a:prstGeom prst="ellipse">
              <a:avLst/>
            </a:prstGeom>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23" name="Straight Connector 122"/>
            <p:cNvCxnSpPr>
              <a:stCxn id="122" idx="6"/>
              <a:endCxn id="118" idx="4"/>
            </p:cNvCxnSpPr>
            <p:nvPr/>
          </p:nvCxnSpPr>
          <p:spPr>
            <a:xfrm flipV="1">
              <a:off x="5105400" y="6248400"/>
              <a:ext cx="228600" cy="3048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374933" y="5715000"/>
              <a:ext cx="527710" cy="338554"/>
            </a:xfrm>
            <a:prstGeom prst="rect">
              <a:avLst/>
            </a:prstGeom>
            <a:noFill/>
            <a:ln w="3175">
              <a:noFill/>
            </a:ln>
          </p:spPr>
          <p:txBody>
            <a:bodyPr wrap="none" rtlCol="0">
              <a:spAutoFit/>
            </a:bodyPr>
            <a:lstStyle/>
            <a:p>
              <a:r>
                <a:rPr lang="en-US" sz="1600" dirty="0" smtClean="0">
                  <a:latin typeface="Times New Roman" pitchFamily="18" charset="0"/>
                  <a:cs typeface="Times New Roman" pitchFamily="18" charset="0"/>
                </a:rPr>
                <a:t>Lily</a:t>
              </a:r>
              <a:endParaRPr lang="en-US" sz="1600" dirty="0">
                <a:latin typeface="Times New Roman" pitchFamily="18" charset="0"/>
                <a:cs typeface="Times New Roman" pitchFamily="18" charset="0"/>
              </a:endParaRPr>
            </a:p>
          </p:txBody>
        </p:sp>
        <p:sp>
          <p:nvSpPr>
            <p:cNvPr id="126" name="TextBox 125"/>
            <p:cNvSpPr txBox="1"/>
            <p:nvPr/>
          </p:nvSpPr>
          <p:spPr>
            <a:xfrm>
              <a:off x="2667000" y="5986046"/>
              <a:ext cx="2215030" cy="338554"/>
            </a:xfrm>
            <a:prstGeom prst="rect">
              <a:avLst/>
            </a:prstGeom>
            <a:noFill/>
            <a:ln w="3175">
              <a:noFill/>
            </a:ln>
          </p:spPr>
          <p:txBody>
            <a:bodyPr wrap="none" rtlCol="0">
              <a:spAutoFit/>
            </a:bodyPr>
            <a:lstStyle/>
            <a:p>
              <a:r>
                <a:rPr lang="en-US" sz="1600" dirty="0" smtClean="0">
                  <a:latin typeface="Times New Roman" pitchFamily="18" charset="0"/>
                  <a:cs typeface="Times New Roman" pitchFamily="18" charset="0"/>
                </a:rPr>
                <a:t>An attacker’s knowledge</a:t>
              </a:r>
              <a:endParaRPr lang="en-US" sz="1600" dirty="0">
                <a:latin typeface="Times New Roman" pitchFamily="18" charset="0"/>
                <a:cs typeface="Times New Roman" pitchFamily="18" charset="0"/>
              </a:endParaRPr>
            </a:p>
          </p:txBody>
        </p:sp>
      </p:grpSp>
      <p:sp>
        <p:nvSpPr>
          <p:cNvPr id="89" name="Date Placeholder 88"/>
          <p:cNvSpPr>
            <a:spLocks noGrp="1"/>
          </p:cNvSpPr>
          <p:nvPr>
            <p:ph type="dt" sz="half" idx="10"/>
          </p:nvPr>
        </p:nvSpPr>
        <p:spPr/>
        <p:txBody>
          <a:bodyPr/>
          <a:lstStyle/>
          <a:p>
            <a:pPr>
              <a:defRPr/>
            </a:pPr>
            <a:fld id="{E9CF3DAB-C200-423C-83A0-D885F0ECE861}" type="datetime1">
              <a:rPr lang="en-US" altLang="zh-CN" smtClean="0"/>
              <a:pPr>
                <a:defRPr/>
              </a:pPr>
              <a:t>11/17/2016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Privacy Management of Individuals</a:t>
            </a:r>
            <a:endParaRPr lang="zh-CN" altLang="en-US" sz="3200" dirty="0"/>
          </a:p>
        </p:txBody>
      </p:sp>
      <p:sp>
        <p:nvSpPr>
          <p:cNvPr id="3" name="Content Placeholder 2"/>
          <p:cNvSpPr>
            <a:spLocks noGrp="1"/>
          </p:cNvSpPr>
          <p:nvPr>
            <p:ph idx="1"/>
          </p:nvPr>
        </p:nvSpPr>
        <p:spPr/>
        <p:txBody>
          <a:bodyPr/>
          <a:lstStyle/>
          <a:p>
            <a:r>
              <a:rPr lang="en-US" altLang="zh-CN" dirty="0" smtClean="0"/>
              <a:t>Social Navigation</a:t>
            </a:r>
            <a:r>
              <a:rPr lang="en-US" altLang="zh-CN" baseline="30000" dirty="0" smtClean="0"/>
              <a:t>[1][7]</a:t>
            </a:r>
          </a:p>
          <a:p>
            <a:endParaRPr lang="en-US" altLang="zh-CN" dirty="0"/>
          </a:p>
          <a:p>
            <a:r>
              <a:rPr lang="en-US" altLang="zh-CN" dirty="0" smtClean="0"/>
              <a:t>Preventing Inference Attacks</a:t>
            </a:r>
            <a:r>
              <a:rPr lang="en-US" altLang="zh-CN" baseline="30000" dirty="0" smtClean="0"/>
              <a:t>[4]</a:t>
            </a:r>
          </a:p>
          <a:p>
            <a:endParaRPr lang="en-US" altLang="zh-CN" dirty="0"/>
          </a:p>
          <a:p>
            <a:r>
              <a:rPr lang="en-US" altLang="zh-CN" dirty="0" smtClean="0"/>
              <a:t>Learning Privacy Preferences with Limited User Inputs</a:t>
            </a:r>
            <a:r>
              <a:rPr lang="en-US" altLang="zh-CN" baseline="30000" dirty="0" smtClean="0"/>
              <a:t>[8][9]</a:t>
            </a:r>
            <a:endParaRPr lang="zh-CN" altLang="en-US" baseline="30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Tree>
    <p:extLst>
      <p:ext uri="{BB962C8B-B14F-4D97-AF65-F5344CB8AC3E}">
        <p14:creationId xmlns:p14="http://schemas.microsoft.com/office/powerpoint/2010/main" val="39129076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Social Navigation</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pic>
        <p:nvPicPr>
          <p:cNvPr id="205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93785"/>
            <a:ext cx="8496944" cy="531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7411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Preventing Inference Attacks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pic>
        <p:nvPicPr>
          <p:cNvPr id="206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204864"/>
            <a:ext cx="8487414"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6921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Learning Privacy Preferences</a:t>
            </a:r>
            <a:endParaRPr lang="zh-CN" altLang="en-US" dirty="0"/>
          </a:p>
        </p:txBody>
      </p:sp>
      <p:sp>
        <p:nvSpPr>
          <p:cNvPr id="3" name="Content Placeholder 2"/>
          <p:cNvSpPr>
            <a:spLocks noGrp="1"/>
          </p:cNvSpPr>
          <p:nvPr>
            <p:ph idx="1"/>
          </p:nvPr>
        </p:nvSpPr>
        <p:spPr/>
        <p:txBody>
          <a:bodyPr/>
          <a:lstStyle/>
          <a:p>
            <a:r>
              <a:rPr lang="en-US" altLang="zh-CN" sz="2600" dirty="0"/>
              <a:t>Privacy Wizards for Social Networking </a:t>
            </a:r>
            <a:r>
              <a:rPr lang="en-US" altLang="zh-CN" sz="2600" dirty="0" smtClean="0"/>
              <a:t>Sites</a:t>
            </a:r>
          </a:p>
          <a:p>
            <a:pPr lvl="1"/>
            <a:r>
              <a:rPr lang="en-US" altLang="zh-CN" sz="2400" dirty="0"/>
              <a:t>Best student paper in WWW </a:t>
            </a:r>
            <a:r>
              <a:rPr lang="en-US" altLang="zh-CN" sz="2400" dirty="0" smtClean="0"/>
              <a:t>10</a:t>
            </a:r>
            <a:endParaRPr lang="en-US" altLang="zh-CN" sz="24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Tree>
    <p:extLst>
      <p:ext uri="{BB962C8B-B14F-4D97-AF65-F5344CB8AC3E}">
        <p14:creationId xmlns:p14="http://schemas.microsoft.com/office/powerpoint/2010/main" val="31742144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Privacy preference setting in </a:t>
            </a:r>
            <a:r>
              <a:rPr lang="en-US" dirty="0" err="1" smtClean="0"/>
              <a:t>Facebook</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054964" y="1600200"/>
            <a:ext cx="7034071" cy="4525963"/>
          </a:xfrm>
          <a:prstGeom prst="rect">
            <a:avLst/>
          </a:prstGeom>
          <a:noFill/>
          <a:ln w="9525">
            <a:noFill/>
            <a:miter lim="800000"/>
            <a:headEnd/>
            <a:tailEnd/>
          </a:ln>
        </p:spPr>
      </p:pic>
    </p:spTree>
    <p:extLst>
      <p:ext uri="{BB962C8B-B14F-4D97-AF65-F5344CB8AC3E}">
        <p14:creationId xmlns:p14="http://schemas.microsoft.com/office/powerpoint/2010/main" val="288294479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200" dirty="0" smtClean="0"/>
              <a:t>Problem and Challenges</a:t>
            </a:r>
            <a:endParaRPr lang="en-US" sz="3200" dirty="0"/>
          </a:p>
        </p:txBody>
      </p:sp>
      <p:sp>
        <p:nvSpPr>
          <p:cNvPr id="3" name="Content Placeholder 2"/>
          <p:cNvSpPr>
            <a:spLocks noGrp="1"/>
          </p:cNvSpPr>
          <p:nvPr>
            <p:ph idx="1"/>
          </p:nvPr>
        </p:nvSpPr>
        <p:spPr>
          <a:xfrm>
            <a:off x="662880" y="3845768"/>
            <a:ext cx="8229600" cy="2895600"/>
          </a:xfrm>
        </p:spPr>
        <p:txBody>
          <a:bodyPr>
            <a:normAutofit fontScale="70000" lnSpcReduction="20000"/>
          </a:bodyPr>
          <a:lstStyle/>
          <a:p>
            <a:r>
              <a:rPr lang="en-US" dirty="0" smtClean="0"/>
              <a:t>Problem</a:t>
            </a:r>
          </a:p>
          <a:p>
            <a:pPr lvl="1"/>
            <a:r>
              <a:rPr lang="en-US" dirty="0" smtClean="0"/>
              <a:t>User need to manually create user lists</a:t>
            </a:r>
          </a:p>
          <a:p>
            <a:pPr lvl="1"/>
            <a:r>
              <a:rPr lang="en-US" dirty="0" smtClean="0"/>
              <a:t>Too many friends (average 130 in </a:t>
            </a:r>
            <a:r>
              <a:rPr lang="en-US" dirty="0" err="1" smtClean="0"/>
              <a:t>facebook</a:t>
            </a:r>
            <a:r>
              <a:rPr lang="en-US" dirty="0" smtClean="0"/>
              <a:t>)</a:t>
            </a:r>
          </a:p>
          <a:p>
            <a:pPr lvl="1"/>
            <a:r>
              <a:rPr lang="en-US" dirty="0" smtClean="0"/>
              <a:t>Users are not familiar with complex privacy rules</a:t>
            </a:r>
          </a:p>
          <a:p>
            <a:r>
              <a:rPr lang="en-US" dirty="0" smtClean="0"/>
              <a:t>Solution: a privacy wizard based on an implicit set of rules</a:t>
            </a:r>
          </a:p>
          <a:p>
            <a:r>
              <a:rPr lang="en-US" dirty="0" smtClean="0"/>
              <a:t>Challenges</a:t>
            </a:r>
          </a:p>
          <a:p>
            <a:pPr lvl="1"/>
            <a:r>
              <a:rPr lang="en-US" dirty="0" smtClean="0"/>
              <a:t>Low Effort, High Accuracy</a:t>
            </a:r>
          </a:p>
          <a:p>
            <a:pPr lvl="1"/>
            <a:r>
              <a:rPr lang="en-US" dirty="0" smtClean="0"/>
              <a:t>Graceful Degradation</a:t>
            </a:r>
          </a:p>
          <a:p>
            <a:pPr lvl="1"/>
            <a:r>
              <a:rPr lang="en-US" dirty="0" smtClean="0"/>
              <a:t>Visible Data</a:t>
            </a:r>
          </a:p>
          <a:p>
            <a:pPr lvl="1"/>
            <a:endParaRPr lang="en-US" dirty="0"/>
          </a:p>
        </p:txBody>
      </p:sp>
      <p:graphicFrame>
        <p:nvGraphicFramePr>
          <p:cNvPr id="4" name="Table 3"/>
          <p:cNvGraphicFramePr>
            <a:graphicFrameLocks noGrp="1"/>
          </p:cNvGraphicFramePr>
          <p:nvPr>
            <p:extLst/>
          </p:nvPr>
        </p:nvGraphicFramePr>
        <p:xfrm>
          <a:off x="0" y="1509372"/>
          <a:ext cx="1219200" cy="1854200"/>
        </p:xfrm>
        <a:graphic>
          <a:graphicData uri="http://schemas.openxmlformats.org/drawingml/2006/table">
            <a:tbl>
              <a:tblPr firstRow="1" bandRow="1">
                <a:tableStyleId>{5C22544A-7EE6-4342-B048-85BDC9FD1C3A}</a:tableStyleId>
              </a:tblPr>
              <a:tblGrid>
                <a:gridCol w="1219200"/>
              </a:tblGrid>
              <a:tr h="370840">
                <a:tc>
                  <a:txBody>
                    <a:bodyPr/>
                    <a:lstStyle/>
                    <a:p>
                      <a:r>
                        <a:rPr lang="en-US" sz="1600" dirty="0" smtClean="0"/>
                        <a:t>Profile</a:t>
                      </a:r>
                      <a:endParaRPr lang="en-US" sz="1600" dirty="0"/>
                    </a:p>
                  </a:txBody>
                  <a:tcPr/>
                </a:tc>
              </a:tr>
              <a:tr h="370840">
                <a:tc>
                  <a:txBody>
                    <a:bodyPr/>
                    <a:lstStyle/>
                    <a:p>
                      <a:r>
                        <a:rPr lang="en-US" sz="1400" dirty="0" smtClean="0"/>
                        <a:t>Gender</a:t>
                      </a:r>
                      <a:endParaRPr lang="en-US" sz="1400" dirty="0"/>
                    </a:p>
                  </a:txBody>
                  <a:tcPr/>
                </a:tc>
              </a:tr>
              <a:tr h="370840">
                <a:tc>
                  <a:txBody>
                    <a:bodyPr/>
                    <a:lstStyle/>
                    <a:p>
                      <a:r>
                        <a:rPr lang="en-US" sz="1400" dirty="0" smtClean="0"/>
                        <a:t>Age</a:t>
                      </a:r>
                      <a:endParaRPr lang="en-US" sz="1400" dirty="0"/>
                    </a:p>
                  </a:txBody>
                  <a:tcPr/>
                </a:tc>
              </a:tr>
              <a:tr h="370840">
                <a:tc>
                  <a:txBody>
                    <a:bodyPr/>
                    <a:lstStyle/>
                    <a:p>
                      <a:r>
                        <a:rPr lang="en-US" sz="1400" dirty="0" smtClean="0"/>
                        <a:t>…</a:t>
                      </a:r>
                      <a:endParaRPr lang="en-US" sz="1400" dirty="0"/>
                    </a:p>
                  </a:txBody>
                  <a:tcPr/>
                </a:tc>
              </a:tr>
              <a:tr h="370840">
                <a:tc>
                  <a:txBody>
                    <a:bodyPr/>
                    <a:lstStyle/>
                    <a:p>
                      <a:r>
                        <a:rPr lang="en-US" sz="1400" dirty="0" smtClean="0"/>
                        <a:t>Education</a:t>
                      </a:r>
                      <a:endParaRPr lang="en-US" sz="1400" dirty="0"/>
                    </a:p>
                  </a:txBody>
                  <a:tcPr/>
                </a:tc>
              </a:tr>
            </a:tbl>
          </a:graphicData>
        </a:graphic>
      </p:graphicFrame>
      <p:graphicFrame>
        <p:nvGraphicFramePr>
          <p:cNvPr id="5" name="Table 4"/>
          <p:cNvGraphicFramePr>
            <a:graphicFrameLocks noGrp="1"/>
          </p:cNvGraphicFramePr>
          <p:nvPr>
            <p:extLst/>
          </p:nvPr>
        </p:nvGraphicFramePr>
        <p:xfrm>
          <a:off x="2209799" y="1483972"/>
          <a:ext cx="1190625" cy="1854200"/>
        </p:xfrm>
        <a:graphic>
          <a:graphicData uri="http://schemas.openxmlformats.org/drawingml/2006/table">
            <a:tbl>
              <a:tblPr firstRow="1" bandRow="1">
                <a:tableStyleId>{5C22544A-7EE6-4342-B048-85BDC9FD1C3A}</a:tableStyleId>
              </a:tblPr>
              <a:tblGrid>
                <a:gridCol w="1190625"/>
              </a:tblGrid>
              <a:tr h="370840">
                <a:tc>
                  <a:txBody>
                    <a:bodyPr/>
                    <a:lstStyle/>
                    <a:p>
                      <a:r>
                        <a:rPr lang="en-US" sz="1600" dirty="0" smtClean="0"/>
                        <a:t>Friends</a:t>
                      </a:r>
                      <a:endParaRPr lang="en-US" sz="1600" dirty="0"/>
                    </a:p>
                  </a:txBody>
                  <a:tcPr/>
                </a:tc>
              </a:tr>
              <a:tr h="370840">
                <a:tc>
                  <a:txBody>
                    <a:bodyPr/>
                    <a:lstStyle/>
                    <a:p>
                      <a:r>
                        <a:rPr lang="en-US" sz="1400" dirty="0" smtClean="0"/>
                        <a:t>List 1</a:t>
                      </a:r>
                      <a:endParaRPr lang="en-US" sz="1400" dirty="0"/>
                    </a:p>
                  </a:txBody>
                  <a:tcPr/>
                </a:tc>
              </a:tr>
              <a:tr h="370840">
                <a:tc>
                  <a:txBody>
                    <a:bodyPr/>
                    <a:lstStyle/>
                    <a:p>
                      <a:r>
                        <a:rPr lang="en-US" sz="1400" dirty="0" smtClean="0"/>
                        <a:t>List 2</a:t>
                      </a:r>
                      <a:endParaRPr lang="en-US" sz="1400" dirty="0"/>
                    </a:p>
                  </a:txBody>
                  <a:tcPr/>
                </a:tc>
              </a:tr>
              <a:tr h="370840">
                <a:tc>
                  <a:txBody>
                    <a:bodyPr/>
                    <a:lstStyle/>
                    <a:p>
                      <a:r>
                        <a:rPr lang="en-US" sz="1400" dirty="0" smtClean="0"/>
                        <a:t>…</a:t>
                      </a:r>
                      <a:endParaRPr lang="en-US" sz="1400" dirty="0"/>
                    </a:p>
                  </a:txBody>
                  <a:tcPr/>
                </a:tc>
              </a:tr>
              <a:tr h="370840">
                <a:tc>
                  <a:txBody>
                    <a:bodyPr/>
                    <a:lstStyle/>
                    <a:p>
                      <a:r>
                        <a:rPr lang="en-US" sz="1400" dirty="0" smtClean="0"/>
                        <a:t>List N</a:t>
                      </a:r>
                      <a:endParaRPr lang="en-US" sz="1400" dirty="0"/>
                    </a:p>
                  </a:txBody>
                  <a:tcPr/>
                </a:tc>
              </a:tr>
            </a:tbl>
          </a:graphicData>
        </a:graphic>
      </p:graphicFrame>
      <p:cxnSp>
        <p:nvCxnSpPr>
          <p:cNvPr id="7" name="Straight Arrow Connector 6"/>
          <p:cNvCxnSpPr/>
          <p:nvPr/>
        </p:nvCxnSpPr>
        <p:spPr>
          <a:xfrm>
            <a:off x="1219200" y="2017372"/>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219200" y="2017372"/>
            <a:ext cx="990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1181100" y="2055472"/>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219200" y="2017372"/>
            <a:ext cx="990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19200" y="2398372"/>
            <a:ext cx="990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219200" y="2398372"/>
            <a:ext cx="9906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1143000" y="2093572"/>
            <a:ext cx="1143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219200" y="2398372"/>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219200" y="3084172"/>
            <a:ext cx="990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400425" y="210018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400425" y="2557380"/>
            <a:ext cx="533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962400" y="1966830"/>
            <a:ext cx="962025" cy="276999"/>
          </a:xfrm>
          <a:prstGeom prst="rect">
            <a:avLst/>
          </a:prstGeom>
          <a:noFill/>
        </p:spPr>
        <p:txBody>
          <a:bodyPr wrap="square" rtlCol="0">
            <a:spAutoFit/>
          </a:bodyPr>
          <a:lstStyle/>
          <a:p>
            <a:r>
              <a:rPr lang="en-US" sz="1200" dirty="0" smtClean="0"/>
              <a:t>Allow to see</a:t>
            </a:r>
            <a:endParaRPr lang="en-US" sz="1200" dirty="0"/>
          </a:p>
        </p:txBody>
      </p:sp>
      <p:sp>
        <p:nvSpPr>
          <p:cNvPr id="36" name="TextBox 35"/>
          <p:cNvSpPr txBox="1"/>
          <p:nvPr/>
        </p:nvSpPr>
        <p:spPr>
          <a:xfrm>
            <a:off x="3962400" y="2426173"/>
            <a:ext cx="962025" cy="276999"/>
          </a:xfrm>
          <a:prstGeom prst="rect">
            <a:avLst/>
          </a:prstGeom>
          <a:noFill/>
        </p:spPr>
        <p:txBody>
          <a:bodyPr wrap="square" rtlCol="0">
            <a:spAutoFit/>
          </a:bodyPr>
          <a:lstStyle/>
          <a:p>
            <a:r>
              <a:rPr lang="en-US" sz="1200" dirty="0" smtClean="0"/>
              <a:t>Deny to see</a:t>
            </a:r>
            <a:endParaRPr lang="en-US" sz="1200" dirty="0"/>
          </a:p>
        </p:txBody>
      </p:sp>
      <p:grpSp>
        <p:nvGrpSpPr>
          <p:cNvPr id="51" name="Group 50"/>
          <p:cNvGrpSpPr/>
          <p:nvPr/>
        </p:nvGrpSpPr>
        <p:grpSpPr>
          <a:xfrm>
            <a:off x="533400" y="3312772"/>
            <a:ext cx="2209800" cy="400110"/>
            <a:chOff x="533400" y="3200400"/>
            <a:chExt cx="2209800" cy="400110"/>
          </a:xfrm>
        </p:grpSpPr>
        <p:sp>
          <p:nvSpPr>
            <p:cNvPr id="48" name="TextBox 47"/>
            <p:cNvSpPr txBox="1"/>
            <p:nvPr/>
          </p:nvSpPr>
          <p:spPr>
            <a:xfrm>
              <a:off x="533400" y="3200400"/>
              <a:ext cx="304800" cy="400110"/>
            </a:xfrm>
            <a:prstGeom prst="rect">
              <a:avLst/>
            </a:prstGeom>
            <a:noFill/>
          </p:spPr>
          <p:txBody>
            <a:bodyPr wrap="square" rtlCol="0">
              <a:spAutoFit/>
            </a:bodyPr>
            <a:lstStyle/>
            <a:p>
              <a:r>
                <a:rPr lang="en-US" sz="2000" dirty="0" smtClean="0"/>
                <a:t>M</a:t>
              </a:r>
              <a:endParaRPr lang="en-US" sz="2000" dirty="0"/>
            </a:p>
          </p:txBody>
        </p:sp>
        <p:sp>
          <p:nvSpPr>
            <p:cNvPr id="49" name="TextBox 48"/>
            <p:cNvSpPr txBox="1"/>
            <p:nvPr/>
          </p:nvSpPr>
          <p:spPr>
            <a:xfrm>
              <a:off x="2438400" y="3200400"/>
              <a:ext cx="304800" cy="400110"/>
            </a:xfrm>
            <a:prstGeom prst="rect">
              <a:avLst/>
            </a:prstGeom>
            <a:noFill/>
          </p:spPr>
          <p:txBody>
            <a:bodyPr wrap="square" rtlCol="0">
              <a:spAutoFit/>
            </a:bodyPr>
            <a:lstStyle/>
            <a:p>
              <a:r>
                <a:rPr lang="en-US" sz="2000" dirty="0" smtClean="0"/>
                <a:t>N</a:t>
              </a:r>
              <a:endParaRPr lang="en-US" sz="2000" dirty="0"/>
            </a:p>
          </p:txBody>
        </p:sp>
      </p:grpSp>
      <p:sp>
        <p:nvSpPr>
          <p:cNvPr id="50" name="TextBox 49"/>
          <p:cNvSpPr txBox="1"/>
          <p:nvPr/>
        </p:nvSpPr>
        <p:spPr>
          <a:xfrm>
            <a:off x="683568" y="3501302"/>
            <a:ext cx="2333625" cy="400110"/>
          </a:xfrm>
          <a:prstGeom prst="rect">
            <a:avLst/>
          </a:prstGeom>
          <a:noFill/>
        </p:spPr>
        <p:txBody>
          <a:bodyPr wrap="square" rtlCol="0">
            <a:spAutoFit/>
          </a:bodyPr>
          <a:lstStyle/>
          <a:p>
            <a:r>
              <a:rPr lang="en-US" sz="2000" dirty="0" smtClean="0"/>
              <a:t>MN mappings</a:t>
            </a:r>
            <a:endParaRPr lang="en-US" sz="2000" dirty="0"/>
          </a:p>
        </p:txBody>
      </p:sp>
      <p:sp>
        <p:nvSpPr>
          <p:cNvPr id="52" name="Rectangle 51"/>
          <p:cNvSpPr/>
          <p:nvPr/>
        </p:nvSpPr>
        <p:spPr>
          <a:xfrm>
            <a:off x="1676400" y="1483972"/>
            <a:ext cx="76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68439" y="1124744"/>
            <a:ext cx="1345240" cy="400110"/>
          </a:xfrm>
          <a:prstGeom prst="rect">
            <a:avLst/>
          </a:prstGeom>
          <a:noFill/>
        </p:spPr>
        <p:txBody>
          <a:bodyPr wrap="none" rtlCol="0">
            <a:spAutoFit/>
          </a:bodyPr>
          <a:lstStyle/>
          <a:p>
            <a:r>
              <a:rPr lang="en-US" sz="2000" dirty="0" smtClean="0"/>
              <a:t>Interface</a:t>
            </a:r>
            <a:endParaRPr lang="en-US" sz="2000" dirty="0"/>
          </a:p>
        </p:txBody>
      </p:sp>
      <p:grpSp>
        <p:nvGrpSpPr>
          <p:cNvPr id="62" name="Group 61"/>
          <p:cNvGrpSpPr/>
          <p:nvPr/>
        </p:nvGrpSpPr>
        <p:grpSpPr>
          <a:xfrm>
            <a:off x="6073080" y="4302968"/>
            <a:ext cx="2675386" cy="566192"/>
            <a:chOff x="5715000" y="4191000"/>
            <a:chExt cx="2148412" cy="381000"/>
          </a:xfrm>
        </p:grpSpPr>
        <p:cxnSp>
          <p:nvCxnSpPr>
            <p:cNvPr id="55" name="Straight Arrow Connector 54"/>
            <p:cNvCxnSpPr/>
            <p:nvPr/>
          </p:nvCxnSpPr>
          <p:spPr>
            <a:xfrm>
              <a:off x="5715000" y="4191000"/>
              <a:ext cx="762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5715000" y="4419600"/>
              <a:ext cx="762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477000" y="4284115"/>
              <a:ext cx="1386412" cy="186397"/>
            </a:xfrm>
            <a:prstGeom prst="rect">
              <a:avLst/>
            </a:prstGeom>
            <a:noFill/>
            <a:ln>
              <a:solidFill>
                <a:srgbClr val="FF0000"/>
              </a:solidFill>
            </a:ln>
          </p:spPr>
          <p:txBody>
            <a:bodyPr wrap="square" rtlCol="0">
              <a:spAutoFit/>
            </a:bodyPr>
            <a:lstStyle/>
            <a:p>
              <a:r>
                <a:rPr lang="en-US" sz="1200" dirty="0" smtClean="0">
                  <a:solidFill>
                    <a:srgbClr val="FF0000"/>
                  </a:solidFill>
                </a:rPr>
                <a:t>Time consuming</a:t>
              </a:r>
              <a:endParaRPr lang="en-US" sz="1200" dirty="0">
                <a:solidFill>
                  <a:srgbClr val="FF0000"/>
                </a:solidFill>
              </a:endParaRPr>
            </a:p>
          </p:txBody>
        </p:sp>
      </p:grpSp>
      <p:graphicFrame>
        <p:nvGraphicFramePr>
          <p:cNvPr id="63" name="Table 62"/>
          <p:cNvGraphicFramePr>
            <a:graphicFrameLocks noGrp="1"/>
          </p:cNvGraphicFramePr>
          <p:nvPr>
            <p:extLst/>
          </p:nvPr>
        </p:nvGraphicFramePr>
        <p:xfrm>
          <a:off x="5364088" y="1513000"/>
          <a:ext cx="1189112" cy="1854200"/>
        </p:xfrm>
        <a:graphic>
          <a:graphicData uri="http://schemas.openxmlformats.org/drawingml/2006/table">
            <a:tbl>
              <a:tblPr firstRow="1" bandRow="1">
                <a:tableStyleId>{5C22544A-7EE6-4342-B048-85BDC9FD1C3A}</a:tableStyleId>
              </a:tblPr>
              <a:tblGrid>
                <a:gridCol w="1189112"/>
              </a:tblGrid>
              <a:tr h="370840">
                <a:tc>
                  <a:txBody>
                    <a:bodyPr/>
                    <a:lstStyle/>
                    <a:p>
                      <a:r>
                        <a:rPr lang="en-US" sz="1600" dirty="0" smtClean="0"/>
                        <a:t>Profile</a:t>
                      </a:r>
                      <a:endParaRPr lang="en-US" sz="1600" dirty="0"/>
                    </a:p>
                  </a:txBody>
                  <a:tcPr/>
                </a:tc>
              </a:tr>
              <a:tr h="370840">
                <a:tc>
                  <a:txBody>
                    <a:bodyPr/>
                    <a:lstStyle/>
                    <a:p>
                      <a:r>
                        <a:rPr lang="en-US" sz="1400" dirty="0" smtClean="0"/>
                        <a:t>Gender</a:t>
                      </a:r>
                      <a:endParaRPr lang="en-US" sz="1400" dirty="0"/>
                    </a:p>
                  </a:txBody>
                  <a:tcPr/>
                </a:tc>
              </a:tr>
              <a:tr h="370840">
                <a:tc>
                  <a:txBody>
                    <a:bodyPr/>
                    <a:lstStyle/>
                    <a:p>
                      <a:r>
                        <a:rPr lang="en-US" sz="1400" dirty="0" smtClean="0"/>
                        <a:t>Age</a:t>
                      </a:r>
                      <a:endParaRPr lang="en-US" sz="1400" dirty="0"/>
                    </a:p>
                  </a:txBody>
                  <a:tcPr/>
                </a:tc>
              </a:tr>
              <a:tr h="370840">
                <a:tc>
                  <a:txBody>
                    <a:bodyPr/>
                    <a:lstStyle/>
                    <a:p>
                      <a:r>
                        <a:rPr lang="en-US" sz="1400" dirty="0" smtClean="0"/>
                        <a:t>…</a:t>
                      </a:r>
                      <a:endParaRPr lang="en-US" sz="1400" dirty="0"/>
                    </a:p>
                  </a:txBody>
                  <a:tcPr/>
                </a:tc>
              </a:tr>
              <a:tr h="370840">
                <a:tc>
                  <a:txBody>
                    <a:bodyPr/>
                    <a:lstStyle/>
                    <a:p>
                      <a:r>
                        <a:rPr lang="en-US" sz="1400" dirty="0" smtClean="0"/>
                        <a:t>Education</a:t>
                      </a:r>
                      <a:endParaRPr lang="en-US" sz="1400" dirty="0"/>
                    </a:p>
                  </a:txBody>
                  <a:tcPr/>
                </a:tc>
              </a:tr>
            </a:tbl>
          </a:graphicData>
        </a:graphic>
      </p:graphicFrame>
      <p:graphicFrame>
        <p:nvGraphicFramePr>
          <p:cNvPr id="64" name="Table 63"/>
          <p:cNvGraphicFramePr>
            <a:graphicFrameLocks noGrp="1"/>
          </p:cNvGraphicFramePr>
          <p:nvPr>
            <p:extLst/>
          </p:nvPr>
        </p:nvGraphicFramePr>
        <p:xfrm>
          <a:off x="7543800" y="1487600"/>
          <a:ext cx="1276672" cy="1854200"/>
        </p:xfrm>
        <a:graphic>
          <a:graphicData uri="http://schemas.openxmlformats.org/drawingml/2006/table">
            <a:tbl>
              <a:tblPr firstRow="1" bandRow="1">
                <a:tableStyleId>{5C22544A-7EE6-4342-B048-85BDC9FD1C3A}</a:tableStyleId>
              </a:tblPr>
              <a:tblGrid>
                <a:gridCol w="1276672"/>
              </a:tblGrid>
              <a:tr h="370840">
                <a:tc>
                  <a:txBody>
                    <a:bodyPr/>
                    <a:lstStyle/>
                    <a:p>
                      <a:r>
                        <a:rPr lang="en-US" sz="1600" dirty="0" smtClean="0"/>
                        <a:t>Friends</a:t>
                      </a:r>
                      <a:endParaRPr lang="en-US" sz="1600" dirty="0"/>
                    </a:p>
                  </a:txBody>
                  <a:tcPr/>
                </a:tc>
              </a:tr>
              <a:tr h="370840">
                <a:tc>
                  <a:txBody>
                    <a:bodyPr/>
                    <a:lstStyle/>
                    <a:p>
                      <a:r>
                        <a:rPr lang="en-US" sz="1400" dirty="0" smtClean="0"/>
                        <a:t>List 1</a:t>
                      </a:r>
                      <a:endParaRPr lang="en-US" sz="1400" dirty="0"/>
                    </a:p>
                  </a:txBody>
                  <a:tcPr/>
                </a:tc>
              </a:tr>
              <a:tr h="370840">
                <a:tc>
                  <a:txBody>
                    <a:bodyPr/>
                    <a:lstStyle/>
                    <a:p>
                      <a:r>
                        <a:rPr lang="en-US" sz="1400" dirty="0" smtClean="0"/>
                        <a:t>List 2</a:t>
                      </a:r>
                      <a:endParaRPr lang="en-US" sz="1400" dirty="0"/>
                    </a:p>
                  </a:txBody>
                  <a:tcPr/>
                </a:tc>
              </a:tr>
              <a:tr h="370840">
                <a:tc>
                  <a:txBody>
                    <a:bodyPr/>
                    <a:lstStyle/>
                    <a:p>
                      <a:r>
                        <a:rPr lang="en-US" sz="1400" dirty="0" smtClean="0"/>
                        <a:t>…</a:t>
                      </a:r>
                      <a:endParaRPr lang="en-US" sz="1400" dirty="0"/>
                    </a:p>
                  </a:txBody>
                  <a:tcPr/>
                </a:tc>
              </a:tr>
              <a:tr h="370840">
                <a:tc>
                  <a:txBody>
                    <a:bodyPr/>
                    <a:lstStyle/>
                    <a:p>
                      <a:r>
                        <a:rPr lang="en-US" sz="1400" dirty="0" smtClean="0"/>
                        <a:t>List N</a:t>
                      </a:r>
                      <a:endParaRPr lang="en-US" sz="1400" dirty="0"/>
                    </a:p>
                  </a:txBody>
                  <a:tcPr/>
                </a:tc>
              </a:tr>
            </a:tbl>
          </a:graphicData>
        </a:graphic>
      </p:graphicFrame>
      <p:cxnSp>
        <p:nvCxnSpPr>
          <p:cNvPr id="65" name="Straight Arrow Connector 64"/>
          <p:cNvCxnSpPr/>
          <p:nvPr/>
        </p:nvCxnSpPr>
        <p:spPr>
          <a:xfrm>
            <a:off x="6553200" y="2021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553200" y="2021000"/>
            <a:ext cx="990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6200000" flipH="1">
            <a:off x="6515100" y="20591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6553200" y="2021000"/>
            <a:ext cx="990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553200" y="2402000"/>
            <a:ext cx="990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553200" y="2402000"/>
            <a:ext cx="9906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flipH="1" flipV="1">
            <a:off x="6477000" y="2097200"/>
            <a:ext cx="1143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6553200" y="24020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6553200" y="3087800"/>
            <a:ext cx="990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967098" y="1128372"/>
            <a:ext cx="2573141" cy="400110"/>
          </a:xfrm>
          <a:prstGeom prst="rect">
            <a:avLst/>
          </a:prstGeom>
          <a:noFill/>
        </p:spPr>
        <p:txBody>
          <a:bodyPr wrap="none" rtlCol="0">
            <a:spAutoFit/>
          </a:bodyPr>
          <a:lstStyle/>
          <a:p>
            <a:r>
              <a:rPr lang="en-US" sz="2000" dirty="0" smtClean="0"/>
              <a:t>Interface + wizard</a:t>
            </a:r>
            <a:endParaRPr lang="en-US" sz="2000" dirty="0"/>
          </a:p>
        </p:txBody>
      </p:sp>
      <p:sp>
        <p:nvSpPr>
          <p:cNvPr id="79" name="Rectangle 78"/>
          <p:cNvSpPr/>
          <p:nvPr/>
        </p:nvSpPr>
        <p:spPr>
          <a:xfrm>
            <a:off x="7010400" y="1483972"/>
            <a:ext cx="76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Alternate Process 79"/>
          <p:cNvSpPr/>
          <p:nvPr/>
        </p:nvSpPr>
        <p:spPr>
          <a:xfrm>
            <a:off x="5328592" y="3432780"/>
            <a:ext cx="3635896" cy="61264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AI engine that based on communities</a:t>
            </a:r>
            <a:endParaRPr lang="en-US" sz="1200" dirty="0">
              <a:solidFill>
                <a:srgbClr val="0070C0"/>
              </a:solidFill>
            </a:endParaRPr>
          </a:p>
        </p:txBody>
      </p:sp>
    </p:spTree>
    <p:extLst>
      <p:ext uri="{BB962C8B-B14F-4D97-AF65-F5344CB8AC3E}">
        <p14:creationId xmlns:p14="http://schemas.microsoft.com/office/powerpoint/2010/main" val="25726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78" grpId="0"/>
      <p:bldP spid="79" grpId="0" animBg="1"/>
      <p:bldP spid="8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188640"/>
            <a:ext cx="8001000" cy="1216025"/>
          </a:xfrm>
        </p:spPr>
        <p:txBody>
          <a:bodyPr/>
          <a:lstStyle/>
          <a:p>
            <a:r>
              <a:rPr lang="en-US" dirty="0" smtClean="0"/>
              <a:t>Basic </a:t>
            </a:r>
            <a:r>
              <a:rPr lang="en-US" sz="3200" dirty="0" smtClean="0"/>
              <a:t>observation</a:t>
            </a:r>
            <a:endParaRPr lang="en-US" sz="32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1360905"/>
            <a:ext cx="4572000" cy="5380463"/>
          </a:xfrm>
          <a:prstGeom prst="rect">
            <a:avLst/>
          </a:prstGeom>
          <a:noFill/>
          <a:ln w="9525">
            <a:noFill/>
            <a:miter lim="800000"/>
            <a:headEnd/>
            <a:tailEnd/>
          </a:ln>
        </p:spPr>
      </p:pic>
      <p:sp>
        <p:nvSpPr>
          <p:cNvPr id="5" name="TextBox 4"/>
          <p:cNvSpPr txBox="1"/>
          <p:nvPr/>
        </p:nvSpPr>
        <p:spPr>
          <a:xfrm>
            <a:off x="5562600" y="1412776"/>
            <a:ext cx="3200400" cy="830997"/>
          </a:xfrm>
          <a:prstGeom prst="rect">
            <a:avLst/>
          </a:prstGeom>
          <a:noFill/>
        </p:spPr>
        <p:txBody>
          <a:bodyPr wrap="square" rtlCol="0">
            <a:spAutoFit/>
          </a:bodyPr>
          <a:lstStyle/>
          <a:p>
            <a:r>
              <a:rPr lang="en-US" sz="1600" dirty="0" smtClean="0"/>
              <a:t>The privacy setting is related with the communities in a user’s neighborhood graph</a:t>
            </a:r>
            <a:endParaRPr lang="en-US" sz="1600" dirty="0"/>
          </a:p>
        </p:txBody>
      </p:sp>
      <p:grpSp>
        <p:nvGrpSpPr>
          <p:cNvPr id="19" name="Group 18"/>
          <p:cNvGrpSpPr/>
          <p:nvPr/>
        </p:nvGrpSpPr>
        <p:grpSpPr>
          <a:xfrm>
            <a:off x="3657600" y="2438399"/>
            <a:ext cx="5334001" cy="1801852"/>
            <a:chOff x="3657600" y="2438400"/>
            <a:chExt cx="5085249" cy="1485557"/>
          </a:xfrm>
        </p:grpSpPr>
        <p:cxnSp>
          <p:nvCxnSpPr>
            <p:cNvPr id="7" name="Straight Arrow Connector 6"/>
            <p:cNvCxnSpPr>
              <a:endCxn id="2050" idx="3"/>
            </p:cNvCxnSpPr>
            <p:nvPr/>
          </p:nvCxnSpPr>
          <p:spPr>
            <a:xfrm>
              <a:off x="3657600" y="2438400"/>
              <a:ext cx="1234989" cy="13296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72607" y="3492582"/>
              <a:ext cx="3870242" cy="431375"/>
            </a:xfrm>
            <a:prstGeom prst="rect">
              <a:avLst/>
            </a:prstGeom>
            <a:noFill/>
            <a:ln>
              <a:solidFill>
                <a:srgbClr val="FF0000"/>
              </a:solidFill>
            </a:ln>
          </p:spPr>
          <p:txBody>
            <a:bodyPr wrap="square" rtlCol="0">
              <a:spAutoFit/>
            </a:bodyPr>
            <a:lstStyle/>
            <a:p>
              <a:r>
                <a:rPr lang="en-US" sz="1400" dirty="0" smtClean="0">
                  <a:solidFill>
                    <a:srgbClr val="FF0000"/>
                  </a:solidFill>
                </a:rPr>
                <a:t>Using classifier to recommend the friend list based on users current settings</a:t>
              </a:r>
              <a:endParaRPr lang="en-US" sz="1400" dirty="0">
                <a:solidFill>
                  <a:srgbClr val="FF0000"/>
                </a:solidFill>
              </a:endParaRPr>
            </a:p>
          </p:txBody>
        </p:sp>
      </p:grpSp>
      <p:sp>
        <p:nvSpPr>
          <p:cNvPr id="12" name="TextBox 11"/>
          <p:cNvSpPr txBox="1"/>
          <p:nvPr/>
        </p:nvSpPr>
        <p:spPr>
          <a:xfrm>
            <a:off x="5410200" y="2450068"/>
            <a:ext cx="3581400" cy="954107"/>
          </a:xfrm>
          <a:prstGeom prst="rect">
            <a:avLst/>
          </a:prstGeom>
          <a:noFill/>
          <a:ln>
            <a:solidFill>
              <a:srgbClr val="FF0000"/>
            </a:solidFill>
          </a:ln>
        </p:spPr>
        <p:txBody>
          <a:bodyPr wrap="square" rtlCol="0">
            <a:spAutoFit/>
          </a:bodyPr>
          <a:lstStyle/>
          <a:p>
            <a:r>
              <a:rPr lang="en-US" sz="1400" dirty="0" smtClean="0">
                <a:solidFill>
                  <a:srgbClr val="FF0000"/>
                </a:solidFill>
              </a:rPr>
              <a:t>Off-line extract features:</a:t>
            </a:r>
          </a:p>
          <a:p>
            <a:r>
              <a:rPr lang="en-US" sz="1400" dirty="0" smtClean="0">
                <a:solidFill>
                  <a:srgbClr val="FF0000"/>
                </a:solidFill>
              </a:rPr>
              <a:t>     [1] Community Structure</a:t>
            </a:r>
          </a:p>
          <a:p>
            <a:r>
              <a:rPr lang="en-US" sz="1400" dirty="0" smtClean="0">
                <a:solidFill>
                  <a:srgbClr val="FF0000"/>
                </a:solidFill>
              </a:rPr>
              <a:t>     [2] Other profile information</a:t>
            </a:r>
            <a:endParaRPr lang="en-US" sz="1400" dirty="0">
              <a:solidFill>
                <a:srgbClr val="FF0000"/>
              </a:solidFill>
            </a:endParaRPr>
          </a:p>
        </p:txBody>
      </p:sp>
      <p:grpSp>
        <p:nvGrpSpPr>
          <p:cNvPr id="20" name="Group 19"/>
          <p:cNvGrpSpPr/>
          <p:nvPr/>
        </p:nvGrpSpPr>
        <p:grpSpPr>
          <a:xfrm>
            <a:off x="3657600" y="4537747"/>
            <a:ext cx="5404792" cy="1182462"/>
            <a:chOff x="3657600" y="4537747"/>
            <a:chExt cx="5404792" cy="1182462"/>
          </a:xfrm>
        </p:grpSpPr>
        <p:sp>
          <p:nvSpPr>
            <p:cNvPr id="16" name="TextBox 15"/>
            <p:cNvSpPr txBox="1"/>
            <p:nvPr/>
          </p:nvSpPr>
          <p:spPr>
            <a:xfrm>
              <a:off x="4572000" y="4658380"/>
              <a:ext cx="4490392" cy="1061829"/>
            </a:xfrm>
            <a:prstGeom prst="rect">
              <a:avLst/>
            </a:prstGeom>
            <a:noFill/>
            <a:ln>
              <a:solidFill>
                <a:srgbClr val="FF0000"/>
              </a:solidFill>
            </a:ln>
          </p:spPr>
          <p:txBody>
            <a:bodyPr wrap="square" rtlCol="0">
              <a:spAutoFit/>
            </a:bodyPr>
            <a:lstStyle/>
            <a:p>
              <a:r>
                <a:rPr lang="en-US" sz="1400" dirty="0" smtClean="0">
                  <a:solidFill>
                    <a:srgbClr val="FF0000"/>
                  </a:solidFill>
                </a:rPr>
                <a:t>Using classifier to recommend the friends that the classifier is most uncertain about them.</a:t>
              </a:r>
            </a:p>
            <a:p>
              <a:r>
                <a:rPr lang="en-US" sz="1400" dirty="0" smtClean="0">
                  <a:solidFill>
                    <a:srgbClr val="FF0000"/>
                  </a:solidFill>
                </a:rPr>
                <a:t>Recommend the user to set these </a:t>
              </a:r>
              <a:r>
                <a:rPr lang="en-US" sz="1400" dirty="0" err="1" smtClean="0">
                  <a:solidFill>
                    <a:srgbClr val="FF0000"/>
                  </a:solidFill>
                </a:rPr>
                <a:t>friends’s</a:t>
              </a:r>
              <a:r>
                <a:rPr lang="en-US" sz="1400" dirty="0" smtClean="0">
                  <a:solidFill>
                    <a:srgbClr val="FF0000"/>
                  </a:solidFill>
                </a:rPr>
                <a:t> privacy in the next step</a:t>
              </a:r>
              <a:endParaRPr lang="en-US" sz="1400" dirty="0">
                <a:solidFill>
                  <a:srgbClr val="FF0000"/>
                </a:solidFill>
              </a:endParaRPr>
            </a:p>
          </p:txBody>
        </p:sp>
        <p:cxnSp>
          <p:nvCxnSpPr>
            <p:cNvPr id="18" name="Straight Arrow Connector 17"/>
            <p:cNvCxnSpPr>
              <a:endCxn id="16" idx="1"/>
            </p:cNvCxnSpPr>
            <p:nvPr/>
          </p:nvCxnSpPr>
          <p:spPr>
            <a:xfrm>
              <a:off x="3657600" y="4537747"/>
              <a:ext cx="914400" cy="6515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777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and Enhancement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2400" y="1340768"/>
            <a:ext cx="4724400" cy="2099733"/>
          </a:xfrm>
          <a:prstGeom prst="rect">
            <a:avLst/>
          </a:prstGeom>
          <a:noFill/>
          <a:ln w="9525">
            <a:noFill/>
            <a:miter lim="800000"/>
            <a:headEnd/>
            <a:tailEnd/>
          </a:ln>
        </p:spPr>
      </p:pic>
      <p:sp>
        <p:nvSpPr>
          <p:cNvPr id="5" name="TextBox 4"/>
          <p:cNvSpPr txBox="1"/>
          <p:nvPr/>
        </p:nvSpPr>
        <p:spPr>
          <a:xfrm>
            <a:off x="5105400" y="1600200"/>
            <a:ext cx="3505200" cy="1785104"/>
          </a:xfrm>
          <a:prstGeom prst="rect">
            <a:avLst/>
          </a:prstGeom>
          <a:noFill/>
        </p:spPr>
        <p:txBody>
          <a:bodyPr wrap="square" rtlCol="0">
            <a:spAutoFit/>
          </a:bodyPr>
          <a:lstStyle/>
          <a:p>
            <a:r>
              <a:rPr lang="en-US" sz="2000" dirty="0" smtClean="0"/>
              <a:t>For experienced users, let himself to select the next setting friends</a:t>
            </a:r>
          </a:p>
          <a:p>
            <a:r>
              <a:rPr lang="en-US" sz="2000" dirty="0" smtClean="0"/>
              <a:t>Display a decision tree to represent the classifier</a:t>
            </a:r>
            <a:endParaRPr lang="en-US" sz="2000" dirty="0"/>
          </a:p>
        </p:txBody>
      </p:sp>
      <p:pic>
        <p:nvPicPr>
          <p:cNvPr id="3075" name="Picture 3"/>
          <p:cNvPicPr>
            <a:picLocks noChangeAspect="1" noChangeArrowheads="1"/>
          </p:cNvPicPr>
          <p:nvPr/>
        </p:nvPicPr>
        <p:blipFill>
          <a:blip r:embed="rId3" cstate="print"/>
          <a:srcRect/>
          <a:stretch>
            <a:fillRect/>
          </a:stretch>
        </p:blipFill>
        <p:spPr bwMode="auto">
          <a:xfrm>
            <a:off x="685800" y="3390900"/>
            <a:ext cx="4286250" cy="3467100"/>
          </a:xfrm>
          <a:prstGeom prst="rect">
            <a:avLst/>
          </a:prstGeom>
          <a:noFill/>
          <a:ln w="9525">
            <a:noFill/>
            <a:miter lim="800000"/>
            <a:headEnd/>
            <a:tailEnd/>
          </a:ln>
        </p:spPr>
      </p:pic>
      <p:grpSp>
        <p:nvGrpSpPr>
          <p:cNvPr id="10" name="Group 9"/>
          <p:cNvGrpSpPr/>
          <p:nvPr/>
        </p:nvGrpSpPr>
        <p:grpSpPr>
          <a:xfrm>
            <a:off x="2786744" y="3461658"/>
            <a:ext cx="5529672" cy="299943"/>
            <a:chOff x="2786744" y="3461658"/>
            <a:chExt cx="4680856" cy="276999"/>
          </a:xfrm>
        </p:grpSpPr>
        <p:cxnSp>
          <p:nvCxnSpPr>
            <p:cNvPr id="8" name="Straight Arrow Connector 7"/>
            <p:cNvCxnSpPr/>
            <p:nvPr/>
          </p:nvCxnSpPr>
          <p:spPr>
            <a:xfrm>
              <a:off x="2786744" y="3592286"/>
              <a:ext cx="3048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67400" y="3461658"/>
              <a:ext cx="1600200" cy="276999"/>
            </a:xfrm>
            <a:prstGeom prst="rect">
              <a:avLst/>
            </a:prstGeom>
            <a:noFill/>
            <a:ln>
              <a:solidFill>
                <a:srgbClr val="FF0000"/>
              </a:solidFill>
            </a:ln>
          </p:spPr>
          <p:txBody>
            <a:bodyPr wrap="square" rtlCol="0">
              <a:spAutoFit/>
            </a:bodyPr>
            <a:lstStyle/>
            <a:p>
              <a:r>
                <a:rPr lang="en-US" sz="1200" dirty="0" smtClean="0">
                  <a:solidFill>
                    <a:srgbClr val="FF0000"/>
                  </a:solidFill>
                </a:rPr>
                <a:t>Decision distribution</a:t>
              </a:r>
              <a:endParaRPr lang="en-US" sz="1200" dirty="0">
                <a:solidFill>
                  <a:srgbClr val="FF0000"/>
                </a:solidFill>
              </a:endParaRPr>
            </a:p>
          </p:txBody>
        </p:sp>
      </p:grpSp>
      <p:grpSp>
        <p:nvGrpSpPr>
          <p:cNvPr id="11" name="Group 10"/>
          <p:cNvGrpSpPr/>
          <p:nvPr/>
        </p:nvGrpSpPr>
        <p:grpSpPr>
          <a:xfrm>
            <a:off x="2775858" y="3933056"/>
            <a:ext cx="6302288" cy="531495"/>
            <a:chOff x="2786744" y="3513487"/>
            <a:chExt cx="5249457" cy="276999"/>
          </a:xfrm>
        </p:grpSpPr>
        <p:cxnSp>
          <p:nvCxnSpPr>
            <p:cNvPr id="12" name="Straight Arrow Connector 11"/>
            <p:cNvCxnSpPr/>
            <p:nvPr/>
          </p:nvCxnSpPr>
          <p:spPr>
            <a:xfrm flipV="1">
              <a:off x="2786744" y="3586257"/>
              <a:ext cx="2810493" cy="60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42383" y="3513487"/>
              <a:ext cx="2493818" cy="276999"/>
            </a:xfrm>
            <a:prstGeom prst="rect">
              <a:avLst/>
            </a:prstGeom>
            <a:noFill/>
            <a:ln>
              <a:solidFill>
                <a:srgbClr val="FF0000"/>
              </a:solidFill>
            </a:ln>
          </p:spPr>
          <p:txBody>
            <a:bodyPr wrap="square" rtlCol="0">
              <a:spAutoFit/>
            </a:bodyPr>
            <a:lstStyle/>
            <a:p>
              <a:r>
                <a:rPr lang="en-US" sz="1200" dirty="0" smtClean="0">
                  <a:solidFill>
                    <a:srgbClr val="FF0000"/>
                  </a:solidFill>
                </a:rPr>
                <a:t>Number of labeled friends in each node</a:t>
              </a:r>
              <a:endParaRPr lang="en-US" sz="1200" dirty="0">
                <a:solidFill>
                  <a:srgbClr val="FF0000"/>
                </a:solidFill>
              </a:endParaRPr>
            </a:p>
          </p:txBody>
        </p:sp>
      </p:grpSp>
    </p:spTree>
    <p:extLst>
      <p:ext uri="{BB962C8B-B14F-4D97-AF65-F5344CB8AC3E}">
        <p14:creationId xmlns:p14="http://schemas.microsoft.com/office/powerpoint/2010/main" val="29154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Content Placeholder 2"/>
          <p:cNvSpPr>
            <a:spLocks noGrp="1"/>
          </p:cNvSpPr>
          <p:nvPr>
            <p:ph idx="1"/>
          </p:nvPr>
        </p:nvSpPr>
        <p:spPr/>
        <p:txBody>
          <a:bodyPr/>
          <a:lstStyle/>
          <a:p>
            <a:r>
              <a:rPr lang="en-US" altLang="zh-CN" sz="2000" dirty="0" smtClean="0"/>
              <a:t>You have certain control of the information you are sharing</a:t>
            </a:r>
          </a:p>
          <a:p>
            <a:endParaRPr lang="en-US" altLang="zh-CN" sz="2000" dirty="0"/>
          </a:p>
          <a:p>
            <a:r>
              <a:rPr lang="en-US" altLang="zh-CN" sz="2000" dirty="0" smtClean="0"/>
              <a:t>You often cannot estimate the long term risk vs. shot term gain</a:t>
            </a:r>
          </a:p>
          <a:p>
            <a:endParaRPr lang="en-US" altLang="zh-CN" sz="2000" dirty="0"/>
          </a:p>
          <a:p>
            <a:r>
              <a:rPr lang="en-US" altLang="zh-CN" sz="2000" dirty="0" smtClean="0"/>
              <a:t>Algorithms to measure potential privacy risks due to information shared either explicitly or implicitly</a:t>
            </a:r>
          </a:p>
          <a:p>
            <a:endParaRPr lang="en-US" altLang="zh-CN" sz="2000" dirty="0"/>
          </a:p>
          <a:p>
            <a:r>
              <a:rPr lang="en-US" altLang="zh-CN" sz="2000" dirty="0" smtClean="0"/>
              <a:t>Models to alleviate your burden on privacy management</a:t>
            </a:r>
          </a:p>
          <a:p>
            <a:endParaRPr lang="en-US" altLang="zh-CN" sz="2000" dirty="0"/>
          </a:p>
          <a:p>
            <a:endParaRPr lang="zh-CN" altLang="en-US" sz="2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Tree>
    <p:extLst>
      <p:ext uri="{BB962C8B-B14F-4D97-AF65-F5344CB8AC3E}">
        <p14:creationId xmlns:p14="http://schemas.microsoft.com/office/powerpoint/2010/main" val="1002985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Future Works</a:t>
            </a:r>
            <a:endParaRPr lang="zh-CN" altLang="en-US" dirty="0"/>
          </a:p>
        </p:txBody>
      </p:sp>
      <p:sp>
        <p:nvSpPr>
          <p:cNvPr id="3" name="Content Placeholder 2"/>
          <p:cNvSpPr>
            <a:spLocks noGrp="1"/>
          </p:cNvSpPr>
          <p:nvPr>
            <p:ph idx="1"/>
          </p:nvPr>
        </p:nvSpPr>
        <p:spPr/>
        <p:txBody>
          <a:bodyPr/>
          <a:lstStyle/>
          <a:p>
            <a:r>
              <a:rPr lang="en-US" altLang="zh-CN" sz="2000" dirty="0" smtClean="0"/>
              <a:t>A widely accepted privacy score that boosts public awareness of the privacy risk</a:t>
            </a:r>
          </a:p>
          <a:p>
            <a:endParaRPr lang="en-US" altLang="zh-CN" sz="2000" dirty="0"/>
          </a:p>
          <a:p>
            <a:r>
              <a:rPr lang="en-US" altLang="zh-CN" sz="2000" dirty="0" smtClean="0"/>
              <a:t>An end-to-end practical system to measure and manage privacy online</a:t>
            </a:r>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Tree>
    <p:extLst>
      <p:ext uri="{BB962C8B-B14F-4D97-AF65-F5344CB8AC3E}">
        <p14:creationId xmlns:p14="http://schemas.microsoft.com/office/powerpoint/2010/main" val="76308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 and Active attack</a:t>
            </a:r>
            <a:endParaRPr lang="en-US" dirty="0"/>
          </a:p>
        </p:txBody>
      </p:sp>
      <p:sp>
        <p:nvSpPr>
          <p:cNvPr id="43" name="Date Placeholder 42"/>
          <p:cNvSpPr>
            <a:spLocks noGrp="1"/>
          </p:cNvSpPr>
          <p:nvPr>
            <p:ph type="dt" sz="half" idx="10"/>
          </p:nvPr>
        </p:nvSpPr>
        <p:spPr/>
        <p:txBody>
          <a:bodyPr/>
          <a:lstStyle/>
          <a:p>
            <a:pPr>
              <a:defRPr/>
            </a:pPr>
            <a:fld id="{EDD2B36B-6AD3-4FB9-AD00-7D9CA6A978F6}" type="datetime1">
              <a:rPr lang="en-US" altLang="zh-CN" smtClean="0"/>
              <a:pPr>
                <a:defRPr/>
              </a:pPr>
              <a:t>11/17/2016</a:t>
            </a:fld>
            <a:endParaRPr lang="en-US" altLang="zh-CN"/>
          </a:p>
        </p:txBody>
      </p:sp>
      <p:sp>
        <p:nvSpPr>
          <p:cNvPr id="41" name="Rectangle 40"/>
          <p:cNvSpPr/>
          <p:nvPr/>
        </p:nvSpPr>
        <p:spPr>
          <a:xfrm>
            <a:off x="427112" y="2285256"/>
            <a:ext cx="3505200"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5" name="Picture 2"/>
          <p:cNvPicPr>
            <a:picLocks noChangeAspect="1" noChangeArrowheads="1"/>
          </p:cNvPicPr>
          <p:nvPr/>
        </p:nvPicPr>
        <p:blipFill>
          <a:blip r:embed="rId3" cstate="print"/>
          <a:srcRect/>
          <a:stretch>
            <a:fillRect/>
          </a:stretch>
        </p:blipFill>
        <p:spPr bwMode="auto">
          <a:xfrm>
            <a:off x="6096000" y="5625829"/>
            <a:ext cx="257175" cy="363719"/>
          </a:xfrm>
          <a:prstGeom prst="rect">
            <a:avLst/>
          </a:prstGeom>
          <a:noFill/>
          <a:ln w="9525">
            <a:noFill/>
            <a:miter lim="800000"/>
            <a:headEnd/>
            <a:tailEnd/>
          </a:ln>
          <a:effectLst/>
        </p:spPr>
      </p:pic>
      <p:pic>
        <p:nvPicPr>
          <p:cNvPr id="46" name="Picture 2"/>
          <p:cNvPicPr>
            <a:picLocks noChangeAspect="1" noChangeArrowheads="1"/>
          </p:cNvPicPr>
          <p:nvPr/>
        </p:nvPicPr>
        <p:blipFill>
          <a:blip r:embed="rId3" cstate="print"/>
          <a:srcRect/>
          <a:stretch>
            <a:fillRect/>
          </a:stretch>
        </p:blipFill>
        <p:spPr bwMode="auto">
          <a:xfrm>
            <a:off x="6858000" y="5625829"/>
            <a:ext cx="257175" cy="363719"/>
          </a:xfrm>
          <a:prstGeom prst="rect">
            <a:avLst/>
          </a:prstGeom>
          <a:noFill/>
          <a:ln w="9525">
            <a:noFill/>
            <a:miter lim="800000"/>
            <a:headEnd/>
            <a:tailEnd/>
          </a:ln>
          <a:effectLst/>
        </p:spPr>
      </p:pic>
      <p:pic>
        <p:nvPicPr>
          <p:cNvPr id="47" name="Picture 2"/>
          <p:cNvPicPr>
            <a:picLocks noChangeAspect="1" noChangeArrowheads="1"/>
          </p:cNvPicPr>
          <p:nvPr/>
        </p:nvPicPr>
        <p:blipFill>
          <a:blip r:embed="rId3" cstate="print"/>
          <a:srcRect/>
          <a:stretch>
            <a:fillRect/>
          </a:stretch>
        </p:blipFill>
        <p:spPr bwMode="auto">
          <a:xfrm>
            <a:off x="8458200" y="5625829"/>
            <a:ext cx="257175" cy="363719"/>
          </a:xfrm>
          <a:prstGeom prst="rect">
            <a:avLst/>
          </a:prstGeom>
          <a:noFill/>
          <a:ln w="9525">
            <a:noFill/>
            <a:miter lim="800000"/>
            <a:headEnd/>
            <a:tailEnd/>
          </a:ln>
          <a:effectLst/>
        </p:spPr>
      </p:pic>
      <p:pic>
        <p:nvPicPr>
          <p:cNvPr id="48" name="Picture 2"/>
          <p:cNvPicPr>
            <a:picLocks noChangeAspect="1" noChangeArrowheads="1"/>
          </p:cNvPicPr>
          <p:nvPr/>
        </p:nvPicPr>
        <p:blipFill>
          <a:blip r:embed="rId3" cstate="print"/>
          <a:srcRect/>
          <a:stretch>
            <a:fillRect/>
          </a:stretch>
        </p:blipFill>
        <p:spPr bwMode="auto">
          <a:xfrm>
            <a:off x="7743825" y="5625829"/>
            <a:ext cx="257175" cy="363719"/>
          </a:xfrm>
          <a:prstGeom prst="rect">
            <a:avLst/>
          </a:prstGeom>
          <a:noFill/>
          <a:ln w="9525">
            <a:noFill/>
            <a:miter lim="800000"/>
            <a:headEnd/>
            <a:tailEnd/>
          </a:ln>
          <a:effectLst/>
        </p:spPr>
      </p:pic>
      <p:pic>
        <p:nvPicPr>
          <p:cNvPr id="49" name="Picture 3"/>
          <p:cNvPicPr>
            <a:picLocks noChangeAspect="1" noChangeArrowheads="1"/>
          </p:cNvPicPr>
          <p:nvPr/>
        </p:nvPicPr>
        <p:blipFill>
          <a:blip r:embed="rId4" cstate="print"/>
          <a:srcRect/>
          <a:stretch>
            <a:fillRect/>
          </a:stretch>
        </p:blipFill>
        <p:spPr bwMode="auto">
          <a:xfrm>
            <a:off x="5715000" y="4368552"/>
            <a:ext cx="435915" cy="619125"/>
          </a:xfrm>
          <a:prstGeom prst="rect">
            <a:avLst/>
          </a:prstGeom>
          <a:noFill/>
          <a:ln w="9525">
            <a:noFill/>
            <a:miter lim="800000"/>
            <a:headEnd/>
            <a:tailEnd/>
          </a:ln>
          <a:effectLst/>
        </p:spPr>
      </p:pic>
      <p:pic>
        <p:nvPicPr>
          <p:cNvPr id="50" name="Picture 3"/>
          <p:cNvPicPr>
            <a:picLocks noChangeAspect="1" noChangeArrowheads="1"/>
          </p:cNvPicPr>
          <p:nvPr/>
        </p:nvPicPr>
        <p:blipFill>
          <a:blip r:embed="rId4" cstate="print"/>
          <a:srcRect/>
          <a:stretch>
            <a:fillRect/>
          </a:stretch>
        </p:blipFill>
        <p:spPr bwMode="auto">
          <a:xfrm>
            <a:off x="7010400" y="4368552"/>
            <a:ext cx="435915" cy="619125"/>
          </a:xfrm>
          <a:prstGeom prst="rect">
            <a:avLst/>
          </a:prstGeom>
          <a:noFill/>
          <a:ln w="9525">
            <a:noFill/>
            <a:miter lim="800000"/>
            <a:headEnd/>
            <a:tailEnd/>
          </a:ln>
          <a:effectLst/>
        </p:spPr>
      </p:pic>
      <p:pic>
        <p:nvPicPr>
          <p:cNvPr id="51" name="Picture 3"/>
          <p:cNvPicPr>
            <a:picLocks noChangeAspect="1" noChangeArrowheads="1"/>
          </p:cNvPicPr>
          <p:nvPr/>
        </p:nvPicPr>
        <p:blipFill>
          <a:blip r:embed="rId4" cstate="print"/>
          <a:srcRect/>
          <a:stretch>
            <a:fillRect/>
          </a:stretch>
        </p:blipFill>
        <p:spPr bwMode="auto">
          <a:xfrm>
            <a:off x="8229600" y="4368552"/>
            <a:ext cx="435915" cy="619125"/>
          </a:xfrm>
          <a:prstGeom prst="rect">
            <a:avLst/>
          </a:prstGeom>
          <a:noFill/>
          <a:ln w="9525">
            <a:noFill/>
            <a:miter lim="800000"/>
            <a:headEnd/>
            <a:tailEnd/>
          </a:ln>
          <a:effectLst/>
        </p:spPr>
      </p:pic>
      <p:cxnSp>
        <p:nvCxnSpPr>
          <p:cNvPr id="52" name="Straight Connector 51"/>
          <p:cNvCxnSpPr>
            <a:endCxn id="45" idx="0"/>
          </p:cNvCxnSpPr>
          <p:nvPr/>
        </p:nvCxnSpPr>
        <p:spPr>
          <a:xfrm rot="16200000" flipH="1">
            <a:off x="5740636" y="5141876"/>
            <a:ext cx="676275" cy="29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0"/>
          </p:cNvCxnSpPr>
          <p:nvPr/>
        </p:nvCxnSpPr>
        <p:spPr>
          <a:xfrm rot="5400000" flipH="1" flipV="1">
            <a:off x="6997936" y="4176207"/>
            <a:ext cx="676275" cy="222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6" idx="0"/>
          </p:cNvCxnSpPr>
          <p:nvPr/>
        </p:nvCxnSpPr>
        <p:spPr>
          <a:xfrm rot="5400000" flipH="1" flipV="1">
            <a:off x="6769336" y="5166807"/>
            <a:ext cx="676275" cy="24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6" idx="0"/>
          </p:cNvCxnSpPr>
          <p:nvPr/>
        </p:nvCxnSpPr>
        <p:spPr>
          <a:xfrm rot="5400000" flipH="1" flipV="1">
            <a:off x="7378936" y="4557207"/>
            <a:ext cx="676275" cy="14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8" idx="0"/>
          </p:cNvCxnSpPr>
          <p:nvPr/>
        </p:nvCxnSpPr>
        <p:spPr>
          <a:xfrm rot="16200000" flipH="1">
            <a:off x="6564548" y="4317963"/>
            <a:ext cx="6762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8" idx="0"/>
          </p:cNvCxnSpPr>
          <p:nvPr/>
        </p:nvCxnSpPr>
        <p:spPr>
          <a:xfrm rot="16200000" flipV="1">
            <a:off x="7212249" y="4965664"/>
            <a:ext cx="6762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0"/>
          </p:cNvCxnSpPr>
          <p:nvPr/>
        </p:nvCxnSpPr>
        <p:spPr>
          <a:xfrm rot="5400000" flipH="1" flipV="1">
            <a:off x="7821848" y="5000120"/>
            <a:ext cx="6762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0"/>
          </p:cNvCxnSpPr>
          <p:nvPr/>
        </p:nvCxnSpPr>
        <p:spPr>
          <a:xfrm rot="16200000" flipV="1">
            <a:off x="7569436" y="4608477"/>
            <a:ext cx="676275" cy="135843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5"/>
          <p:cNvPicPr>
            <a:picLocks noChangeAspect="1" noChangeArrowheads="1"/>
          </p:cNvPicPr>
          <p:nvPr/>
        </p:nvPicPr>
        <p:blipFill>
          <a:blip r:embed="rId5" cstate="print"/>
          <a:srcRect/>
          <a:stretch>
            <a:fillRect/>
          </a:stretch>
        </p:blipFill>
        <p:spPr bwMode="auto">
          <a:xfrm>
            <a:off x="6236568" y="2213248"/>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1" name="Straight Connector 60"/>
          <p:cNvCxnSpPr>
            <a:stCxn id="49" idx="0"/>
            <a:endCxn id="60" idx="2"/>
          </p:cNvCxnSpPr>
          <p:nvPr/>
        </p:nvCxnSpPr>
        <p:spPr>
          <a:xfrm rot="5400000" flipH="1" flipV="1">
            <a:off x="6402523" y="3420083"/>
            <a:ext cx="478904" cy="1418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0"/>
            <a:endCxn id="60" idx="2"/>
          </p:cNvCxnSpPr>
          <p:nvPr/>
        </p:nvCxnSpPr>
        <p:spPr>
          <a:xfrm rot="5400000" flipH="1" flipV="1">
            <a:off x="7050223" y="4067783"/>
            <a:ext cx="478904" cy="12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1" idx="0"/>
            <a:endCxn id="60" idx="2"/>
          </p:cNvCxnSpPr>
          <p:nvPr/>
        </p:nvCxnSpPr>
        <p:spPr>
          <a:xfrm rot="16200000" flipV="1">
            <a:off x="7659824" y="3580817"/>
            <a:ext cx="478904" cy="1096565"/>
          </a:xfrm>
          <a:prstGeom prst="line">
            <a:avLst/>
          </a:prstGeom>
        </p:spPr>
        <p:style>
          <a:lnRef idx="1">
            <a:schemeClr val="accent1"/>
          </a:lnRef>
          <a:fillRef idx="0">
            <a:schemeClr val="accent1"/>
          </a:fillRef>
          <a:effectRef idx="0">
            <a:schemeClr val="accent1"/>
          </a:effectRef>
          <a:fontRef idx="minor">
            <a:schemeClr val="tx1"/>
          </a:fontRef>
        </p:style>
      </p:cxnSp>
      <p:sp>
        <p:nvSpPr>
          <p:cNvPr id="64" name="Left Arrow 63"/>
          <p:cNvSpPr/>
          <p:nvPr/>
        </p:nvSpPr>
        <p:spPr>
          <a:xfrm>
            <a:off x="2971800" y="4114800"/>
            <a:ext cx="2832720" cy="4572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TextBox 64"/>
          <p:cNvSpPr txBox="1"/>
          <p:nvPr/>
        </p:nvSpPr>
        <p:spPr>
          <a:xfrm>
            <a:off x="605650" y="3810000"/>
            <a:ext cx="1465466"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Government</a:t>
            </a:r>
            <a:endParaRPr lang="en-US" sz="2000" dirty="0">
              <a:latin typeface="Times New Roman" pitchFamily="18" charset="0"/>
              <a:cs typeface="Times New Roman" pitchFamily="18" charset="0"/>
            </a:endParaRPr>
          </a:p>
        </p:txBody>
      </p:sp>
      <p:pic>
        <p:nvPicPr>
          <p:cNvPr id="66" name="Picture 65" descr="u=2376779564,3705762269&amp;fm=0&amp;gp=38.jpg"/>
          <p:cNvPicPr>
            <a:picLocks noChangeAspect="1"/>
          </p:cNvPicPr>
          <p:nvPr/>
        </p:nvPicPr>
        <p:blipFill>
          <a:blip r:embed="rId6" cstate="print"/>
          <a:stretch>
            <a:fillRect/>
          </a:stretch>
        </p:blipFill>
        <p:spPr>
          <a:xfrm>
            <a:off x="2362199" y="2743200"/>
            <a:ext cx="1403685" cy="1143000"/>
          </a:xfrm>
          <a:prstGeom prst="rect">
            <a:avLst/>
          </a:prstGeom>
          <a:noFill/>
        </p:spPr>
      </p:pic>
      <p:sp>
        <p:nvSpPr>
          <p:cNvPr id="67" name="TextBox 66"/>
          <p:cNvSpPr txBox="1"/>
          <p:nvPr/>
        </p:nvSpPr>
        <p:spPr>
          <a:xfrm>
            <a:off x="2492152" y="3797424"/>
            <a:ext cx="126509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Advertiser</a:t>
            </a:r>
            <a:endParaRPr lang="en-US" sz="2000" dirty="0">
              <a:latin typeface="Times New Roman" pitchFamily="18" charset="0"/>
              <a:cs typeface="Times New Roman" pitchFamily="18" charset="0"/>
            </a:endParaRPr>
          </a:p>
        </p:txBody>
      </p:sp>
      <p:sp>
        <p:nvSpPr>
          <p:cNvPr id="68" name="TextBox 67"/>
          <p:cNvSpPr txBox="1"/>
          <p:nvPr/>
        </p:nvSpPr>
        <p:spPr>
          <a:xfrm>
            <a:off x="619944" y="5309592"/>
            <a:ext cx="125066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Marketing</a:t>
            </a:r>
            <a:endParaRPr lang="en-US" sz="2000" dirty="0">
              <a:latin typeface="Times New Roman" pitchFamily="18" charset="0"/>
              <a:cs typeface="Times New Roman" pitchFamily="18" charset="0"/>
            </a:endParaRPr>
          </a:p>
        </p:txBody>
      </p:sp>
      <p:sp>
        <p:nvSpPr>
          <p:cNvPr id="69" name="TextBox 68"/>
          <p:cNvSpPr txBox="1"/>
          <p:nvPr/>
        </p:nvSpPr>
        <p:spPr>
          <a:xfrm>
            <a:off x="7052585" y="6006829"/>
            <a:ext cx="76815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p:txBody>
      </p:sp>
      <p:sp>
        <p:nvSpPr>
          <p:cNvPr id="70" name="TextBox 69"/>
          <p:cNvSpPr txBox="1"/>
          <p:nvPr/>
        </p:nvSpPr>
        <p:spPr>
          <a:xfrm>
            <a:off x="5149957" y="4978152"/>
            <a:ext cx="136640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Web agents</a:t>
            </a:r>
            <a:endParaRPr lang="en-US" sz="2000" dirty="0">
              <a:latin typeface="Times New Roman" pitchFamily="18" charset="0"/>
              <a:cs typeface="Times New Roman" pitchFamily="18" charset="0"/>
            </a:endParaRPr>
          </a:p>
        </p:txBody>
      </p:sp>
      <p:sp>
        <p:nvSpPr>
          <p:cNvPr id="71" name="TextBox 70"/>
          <p:cNvSpPr txBox="1"/>
          <p:nvPr/>
        </p:nvSpPr>
        <p:spPr>
          <a:xfrm>
            <a:off x="3932312" y="1925216"/>
            <a:ext cx="2088232"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Anonymized</a:t>
            </a:r>
            <a:r>
              <a:rPr lang="en-US" sz="2000" dirty="0" smtClean="0">
                <a:latin typeface="Times New Roman" pitchFamily="18" charset="0"/>
                <a:cs typeface="Times New Roman" pitchFamily="18" charset="0"/>
              </a:rPr>
              <a:t> Data</a:t>
            </a:r>
            <a:endParaRPr lang="en-US" sz="2000" dirty="0">
              <a:latin typeface="Times New Roman" pitchFamily="18" charset="0"/>
              <a:cs typeface="Times New Roman" pitchFamily="18" charset="0"/>
            </a:endParaRPr>
          </a:p>
        </p:txBody>
      </p:sp>
      <p:grpSp>
        <p:nvGrpSpPr>
          <p:cNvPr id="72" name="Group 68"/>
          <p:cNvGrpSpPr/>
          <p:nvPr/>
        </p:nvGrpSpPr>
        <p:grpSpPr>
          <a:xfrm>
            <a:off x="4572000" y="2382416"/>
            <a:ext cx="990600" cy="990600"/>
            <a:chOff x="4648200" y="457200"/>
            <a:chExt cx="990600" cy="990600"/>
          </a:xfrm>
        </p:grpSpPr>
        <p:sp>
          <p:nvSpPr>
            <p:cNvPr id="73" name="Oval 72"/>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4" idx="0"/>
              <a:endCxn id="77" idx="5"/>
            </p:cNvCxnSpPr>
            <p:nvPr/>
          </p:nvCxnSpPr>
          <p:spPr>
            <a:xfrm rot="16200000" flipV="1">
              <a:off x="5273582" y="549182"/>
              <a:ext cx="250918" cy="327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3" idx="7"/>
            </p:cNvCxnSpPr>
            <p:nvPr/>
          </p:nvCxnSpPr>
          <p:spPr>
            <a:xfrm rot="5400000">
              <a:off x="4816382" y="549182"/>
              <a:ext cx="273236" cy="349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3" idx="4"/>
              <a:endCxn id="75" idx="0"/>
            </p:cNvCxnSpPr>
            <p:nvPr/>
          </p:nvCxnSpPr>
          <p:spPr>
            <a:xfrm rot="5400000">
              <a:off x="45720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4"/>
              <a:endCxn id="76" idx="0"/>
            </p:cNvCxnSpPr>
            <p:nvPr/>
          </p:nvCxnSpPr>
          <p:spPr>
            <a:xfrm rot="5400000">
              <a:off x="54102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6"/>
              <a:endCxn id="76"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5029200" y="2284512"/>
            <a:ext cx="609600" cy="246221"/>
          </a:xfrm>
          <a:prstGeom prst="rect">
            <a:avLst/>
          </a:prstGeom>
          <a:noFill/>
        </p:spPr>
        <p:txBody>
          <a:bodyPr wrap="square" rtlCol="0">
            <a:spAutoFit/>
          </a:bodyPr>
          <a:lstStyle/>
          <a:p>
            <a:r>
              <a:rPr lang="en-US" sz="1000" dirty="0" smtClean="0"/>
              <a:t>(…)</a:t>
            </a:r>
            <a:endParaRPr lang="en-US" sz="1000" dirty="0"/>
          </a:p>
        </p:txBody>
      </p:sp>
      <p:sp>
        <p:nvSpPr>
          <p:cNvPr id="84" name="TextBox 83"/>
          <p:cNvSpPr txBox="1"/>
          <p:nvPr/>
        </p:nvSpPr>
        <p:spPr>
          <a:xfrm>
            <a:off x="5410200" y="2647891"/>
            <a:ext cx="609600" cy="246221"/>
          </a:xfrm>
          <a:prstGeom prst="rect">
            <a:avLst/>
          </a:prstGeom>
          <a:noFill/>
        </p:spPr>
        <p:txBody>
          <a:bodyPr wrap="square" rtlCol="0">
            <a:spAutoFit/>
          </a:bodyPr>
          <a:lstStyle/>
          <a:p>
            <a:r>
              <a:rPr lang="en-US" sz="1000" dirty="0" smtClean="0"/>
              <a:t>(…)</a:t>
            </a:r>
            <a:endParaRPr lang="en-US" sz="1000" dirty="0"/>
          </a:p>
        </p:txBody>
      </p:sp>
      <p:sp>
        <p:nvSpPr>
          <p:cNvPr id="85" name="TextBox 84"/>
          <p:cNvSpPr txBox="1"/>
          <p:nvPr/>
        </p:nvSpPr>
        <p:spPr>
          <a:xfrm>
            <a:off x="5156448" y="3326160"/>
            <a:ext cx="609600" cy="246221"/>
          </a:xfrm>
          <a:prstGeom prst="rect">
            <a:avLst/>
          </a:prstGeom>
          <a:noFill/>
        </p:spPr>
        <p:txBody>
          <a:bodyPr wrap="square" rtlCol="0">
            <a:spAutoFit/>
          </a:bodyPr>
          <a:lstStyle/>
          <a:p>
            <a:r>
              <a:rPr lang="en-US" sz="1000" dirty="0" smtClean="0"/>
              <a:t>(…)</a:t>
            </a:r>
            <a:endParaRPr lang="en-US" sz="1000" dirty="0"/>
          </a:p>
        </p:txBody>
      </p:sp>
      <p:sp>
        <p:nvSpPr>
          <p:cNvPr id="86" name="TextBox 85"/>
          <p:cNvSpPr txBox="1"/>
          <p:nvPr/>
        </p:nvSpPr>
        <p:spPr>
          <a:xfrm>
            <a:off x="4249056" y="2589312"/>
            <a:ext cx="609600" cy="246221"/>
          </a:xfrm>
          <a:prstGeom prst="rect">
            <a:avLst/>
          </a:prstGeom>
          <a:noFill/>
        </p:spPr>
        <p:txBody>
          <a:bodyPr wrap="square" rtlCol="0">
            <a:spAutoFit/>
          </a:bodyPr>
          <a:lstStyle/>
          <a:p>
            <a:r>
              <a:rPr lang="en-US" sz="1000" dirty="0" smtClean="0"/>
              <a:t>(…)</a:t>
            </a:r>
            <a:endParaRPr lang="en-US" sz="1000" dirty="0"/>
          </a:p>
        </p:txBody>
      </p:sp>
      <p:sp>
        <p:nvSpPr>
          <p:cNvPr id="87" name="TextBox 86"/>
          <p:cNvSpPr txBox="1"/>
          <p:nvPr/>
        </p:nvSpPr>
        <p:spPr>
          <a:xfrm>
            <a:off x="4364360" y="3398168"/>
            <a:ext cx="609600" cy="246221"/>
          </a:xfrm>
          <a:prstGeom prst="rect">
            <a:avLst/>
          </a:prstGeom>
          <a:noFill/>
        </p:spPr>
        <p:txBody>
          <a:bodyPr wrap="square" rtlCol="0">
            <a:spAutoFit/>
          </a:bodyPr>
          <a:lstStyle/>
          <a:p>
            <a:r>
              <a:rPr lang="en-US" sz="1000" dirty="0" smtClean="0"/>
              <a:t>(…)</a:t>
            </a:r>
            <a:endParaRPr lang="en-US" sz="1000" dirty="0"/>
          </a:p>
        </p:txBody>
      </p:sp>
      <p:grpSp>
        <p:nvGrpSpPr>
          <p:cNvPr id="101" name="Group 100"/>
          <p:cNvGrpSpPr/>
          <p:nvPr/>
        </p:nvGrpSpPr>
        <p:grpSpPr>
          <a:xfrm>
            <a:off x="5540282" y="2064186"/>
            <a:ext cx="1470118" cy="721547"/>
            <a:chOff x="5540282" y="2064186"/>
            <a:chExt cx="1470118" cy="721547"/>
          </a:xfrm>
        </p:grpSpPr>
        <p:pic>
          <p:nvPicPr>
            <p:cNvPr id="89" name="Picture 2"/>
            <p:cNvPicPr>
              <a:picLocks noChangeAspect="1" noChangeArrowheads="1"/>
            </p:cNvPicPr>
            <p:nvPr/>
          </p:nvPicPr>
          <p:blipFill>
            <a:blip r:embed="rId7" cstate="print"/>
            <a:srcRect/>
            <a:stretch>
              <a:fillRect/>
            </a:stretch>
          </p:blipFill>
          <p:spPr bwMode="auto">
            <a:xfrm>
              <a:off x="6705600" y="2064186"/>
              <a:ext cx="304800" cy="390525"/>
            </a:xfrm>
            <a:prstGeom prst="rect">
              <a:avLst/>
            </a:prstGeom>
            <a:noFill/>
            <a:ln w="9525">
              <a:noFill/>
              <a:miter lim="800000"/>
              <a:headEnd/>
              <a:tailEnd/>
            </a:ln>
            <a:effectLst/>
          </p:spPr>
        </p:pic>
        <p:cxnSp>
          <p:nvCxnSpPr>
            <p:cNvPr id="90" name="Straight Arrow Connector 89"/>
            <p:cNvCxnSpPr>
              <a:stCxn id="89" idx="1"/>
              <a:endCxn id="74" idx="7"/>
            </p:cNvCxnSpPr>
            <p:nvPr/>
          </p:nvCxnSpPr>
          <p:spPr>
            <a:xfrm rot="10800000" flipV="1">
              <a:off x="5540282" y="2259448"/>
              <a:ext cx="1165318" cy="5262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886200" y="4045386"/>
            <a:ext cx="1600200" cy="738664"/>
          </a:xfrm>
          <a:prstGeom prst="rect">
            <a:avLst/>
          </a:prstGeom>
          <a:noFill/>
        </p:spPr>
        <p:txBody>
          <a:bodyPr wrap="square" rtlCol="0">
            <a:spAutoFit/>
          </a:bodyPr>
          <a:lstStyle/>
          <a:p>
            <a:r>
              <a:rPr lang="en-US" sz="1400" dirty="0" smtClean="0">
                <a:latin typeface="Times New Roman" pitchFamily="18" charset="0"/>
                <a:cs typeface="Times New Roman" pitchFamily="18" charset="0"/>
              </a:rPr>
              <a:t>Analyze and reveal some privacy information</a:t>
            </a:r>
            <a:endParaRPr lang="en-US" sz="1400" dirty="0">
              <a:latin typeface="Times New Roman" pitchFamily="18" charset="0"/>
              <a:cs typeface="Times New Roman" pitchFamily="18" charset="0"/>
            </a:endParaRPr>
          </a:p>
        </p:txBody>
      </p:sp>
      <p:sp>
        <p:nvSpPr>
          <p:cNvPr id="96" name="TextBox 95"/>
          <p:cNvSpPr txBox="1"/>
          <p:nvPr/>
        </p:nvSpPr>
        <p:spPr>
          <a:xfrm>
            <a:off x="6934200" y="2844552"/>
            <a:ext cx="1090491" cy="369332"/>
          </a:xfrm>
          <a:prstGeom prst="rect">
            <a:avLst/>
          </a:prstGeom>
          <a:noFill/>
        </p:spPr>
        <p:txBody>
          <a:bodyPr wrap="none" rtlCol="0">
            <a:spAutoFit/>
          </a:bodyPr>
          <a:lstStyle/>
          <a:p>
            <a:r>
              <a:rPr lang="en-US" b="1" i="1" dirty="0" err="1" smtClean="0">
                <a:solidFill>
                  <a:schemeClr val="accent5">
                    <a:lumMod val="40000"/>
                    <a:lumOff val="60000"/>
                  </a:schemeClr>
                </a:solidFill>
              </a:rPr>
              <a:t>Facebook</a:t>
            </a:r>
            <a:endParaRPr lang="en-US" b="1" i="1" dirty="0">
              <a:solidFill>
                <a:schemeClr val="accent5">
                  <a:lumMod val="40000"/>
                  <a:lumOff val="60000"/>
                </a:schemeClr>
              </a:solidFill>
            </a:endParaRPr>
          </a:p>
        </p:txBody>
      </p:sp>
      <p:sp>
        <p:nvSpPr>
          <p:cNvPr id="97" name="TextBox 96"/>
          <p:cNvSpPr txBox="1"/>
          <p:nvPr/>
        </p:nvSpPr>
        <p:spPr>
          <a:xfrm>
            <a:off x="2857128" y="5793903"/>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Customers</a:t>
            </a:r>
            <a:endParaRPr lang="en-US" sz="1400" dirty="0">
              <a:latin typeface="Times New Roman" pitchFamily="18" charset="0"/>
              <a:cs typeface="Times New Roman" pitchFamily="18" charset="0"/>
            </a:endParaRPr>
          </a:p>
        </p:txBody>
      </p:sp>
      <p:pic>
        <p:nvPicPr>
          <p:cNvPr id="98" name="Picture 97" descr="pharmacy.png"/>
          <p:cNvPicPr>
            <a:picLocks noChangeAspect="1"/>
          </p:cNvPicPr>
          <p:nvPr/>
        </p:nvPicPr>
        <p:blipFill>
          <a:blip r:embed="rId8" cstate="print"/>
          <a:stretch>
            <a:fillRect/>
          </a:stretch>
        </p:blipFill>
        <p:spPr>
          <a:xfrm>
            <a:off x="762000" y="2667000"/>
            <a:ext cx="1219200" cy="1219200"/>
          </a:xfrm>
          <a:prstGeom prst="rect">
            <a:avLst/>
          </a:prstGeom>
        </p:spPr>
      </p:pic>
      <p:pic>
        <p:nvPicPr>
          <p:cNvPr id="99" name="Picture 98" descr="kchart.png"/>
          <p:cNvPicPr>
            <a:picLocks noChangeAspect="1"/>
          </p:cNvPicPr>
          <p:nvPr/>
        </p:nvPicPr>
        <p:blipFill>
          <a:blip r:embed="rId9" cstate="print"/>
          <a:stretch>
            <a:fillRect/>
          </a:stretch>
        </p:blipFill>
        <p:spPr>
          <a:xfrm>
            <a:off x="762000" y="4267200"/>
            <a:ext cx="990600" cy="990600"/>
          </a:xfrm>
          <a:prstGeom prst="rect">
            <a:avLst/>
          </a:prstGeom>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References</a:t>
            </a:r>
            <a:endParaRPr lang="zh-CN" altLang="en-US" dirty="0"/>
          </a:p>
        </p:txBody>
      </p:sp>
      <p:sp>
        <p:nvSpPr>
          <p:cNvPr id="3" name="Content Placeholder 2"/>
          <p:cNvSpPr>
            <a:spLocks noGrp="1"/>
          </p:cNvSpPr>
          <p:nvPr>
            <p:ph idx="1"/>
          </p:nvPr>
        </p:nvSpPr>
        <p:spPr/>
        <p:txBody>
          <a:bodyPr/>
          <a:lstStyle/>
          <a:p>
            <a:pPr marL="514350" indent="-514350">
              <a:buFont typeface="+mj-lt"/>
              <a:buAutoNum type="arabicPeriod"/>
            </a:pPr>
            <a:r>
              <a:rPr lang="en-US" altLang="zh-CN" sz="1400" dirty="0" err="1" smtClean="0"/>
              <a:t>K.Liu</a:t>
            </a:r>
            <a:r>
              <a:rPr lang="en-US" altLang="zh-CN" sz="1400" dirty="0" smtClean="0"/>
              <a:t> and </a:t>
            </a:r>
            <a:r>
              <a:rPr lang="en-US" altLang="zh-CN" sz="1400" dirty="0" err="1" smtClean="0"/>
              <a:t>E.Terzi</a:t>
            </a:r>
            <a:r>
              <a:rPr lang="en-US" altLang="zh-CN" sz="1400" dirty="0" smtClean="0"/>
              <a:t>. A framework for computing privacy scores of users in online social networks. In ICDM 2009</a:t>
            </a:r>
          </a:p>
          <a:p>
            <a:pPr marL="514350" indent="-514350">
              <a:buFont typeface="+mj-lt"/>
              <a:buAutoNum type="arabicPeriod"/>
            </a:pPr>
            <a:r>
              <a:rPr lang="en-US" altLang="zh-CN" sz="1400" dirty="0" err="1"/>
              <a:t>J.Becker</a:t>
            </a:r>
            <a:r>
              <a:rPr lang="en-US" altLang="zh-CN" sz="1400" dirty="0"/>
              <a:t> and </a:t>
            </a:r>
            <a:r>
              <a:rPr lang="en-US" altLang="zh-CN" sz="1400" dirty="0" err="1"/>
              <a:t>H.Chen</a:t>
            </a:r>
            <a:r>
              <a:rPr lang="en-US" altLang="zh-CN" sz="1400" dirty="0"/>
              <a:t>. Measuring privacy risk in online social networks. In W2SP 2009</a:t>
            </a:r>
            <a:r>
              <a:rPr lang="en-US" altLang="zh-CN" sz="1400" dirty="0" smtClean="0"/>
              <a:t>.</a:t>
            </a:r>
            <a:endParaRPr lang="en-US" altLang="zh-CN" sz="1400" dirty="0"/>
          </a:p>
          <a:p>
            <a:pPr marL="514350" indent="-514350">
              <a:buFont typeface="+mj-lt"/>
              <a:buAutoNum type="arabicPeriod"/>
            </a:pPr>
            <a:r>
              <a:rPr lang="en-US" altLang="zh-CN" sz="1400" dirty="0" err="1"/>
              <a:t>A.Mislove</a:t>
            </a:r>
            <a:r>
              <a:rPr lang="en-US" altLang="zh-CN" sz="1400" dirty="0"/>
              <a:t>, </a:t>
            </a:r>
            <a:r>
              <a:rPr lang="en-US" altLang="zh-CN" sz="1400" dirty="0" err="1"/>
              <a:t>B.Viswanath</a:t>
            </a:r>
            <a:r>
              <a:rPr lang="en-US" altLang="zh-CN" sz="1400" dirty="0"/>
              <a:t>, </a:t>
            </a:r>
            <a:r>
              <a:rPr lang="en-US" altLang="zh-CN" sz="1400" dirty="0" err="1"/>
              <a:t>K.Gummadi</a:t>
            </a:r>
            <a:r>
              <a:rPr lang="en-US" altLang="zh-CN" sz="1400" dirty="0"/>
              <a:t>, </a:t>
            </a:r>
            <a:r>
              <a:rPr lang="en-US" altLang="zh-CN" sz="1400" dirty="0" err="1"/>
              <a:t>P.Druschel</a:t>
            </a:r>
            <a:r>
              <a:rPr lang="en-US" altLang="zh-CN" sz="1400" dirty="0"/>
              <a:t>. You are who you know: Inferring user profiles in online social networks. In WSDM 2010</a:t>
            </a:r>
            <a:r>
              <a:rPr lang="en-US" altLang="zh-CN" sz="1400" dirty="0" smtClean="0"/>
              <a:t>.</a:t>
            </a:r>
            <a:endParaRPr lang="en-US" altLang="zh-CN" sz="1400" dirty="0"/>
          </a:p>
          <a:p>
            <a:pPr marL="514350" indent="-514350">
              <a:buFont typeface="+mj-lt"/>
              <a:buAutoNum type="arabicPeriod"/>
            </a:pPr>
            <a:r>
              <a:rPr lang="en-US" altLang="zh-CN" sz="1400" dirty="0" err="1"/>
              <a:t>J.Lindamood</a:t>
            </a:r>
            <a:r>
              <a:rPr lang="en-US" altLang="zh-CN" sz="1400" dirty="0"/>
              <a:t>, </a:t>
            </a:r>
            <a:r>
              <a:rPr lang="en-US" altLang="zh-CN" sz="1400" dirty="0" err="1"/>
              <a:t>R.Heatherly</a:t>
            </a:r>
            <a:r>
              <a:rPr lang="en-US" altLang="zh-CN" sz="1400" dirty="0"/>
              <a:t>, </a:t>
            </a:r>
            <a:r>
              <a:rPr lang="en-US" altLang="zh-CN" sz="1400" dirty="0" err="1"/>
              <a:t>M.Kantarcioglu</a:t>
            </a:r>
            <a:r>
              <a:rPr lang="en-US" altLang="zh-CN" sz="1400" dirty="0"/>
              <a:t>, </a:t>
            </a:r>
            <a:r>
              <a:rPr lang="en-US" altLang="zh-CN" sz="1400" dirty="0" err="1"/>
              <a:t>B.Thuraisingham</a:t>
            </a:r>
            <a:r>
              <a:rPr lang="en-US" altLang="zh-CN" sz="1400" dirty="0"/>
              <a:t>. Inferring private information using social network data. In WWW </a:t>
            </a:r>
            <a:r>
              <a:rPr lang="en-US" altLang="zh-CN" sz="1400" dirty="0" smtClean="0"/>
              <a:t>2009</a:t>
            </a:r>
            <a:endParaRPr lang="en-US" altLang="zh-CN" sz="1400" dirty="0"/>
          </a:p>
          <a:p>
            <a:pPr marL="514350" indent="-514350">
              <a:buFont typeface="+mj-lt"/>
              <a:buAutoNum type="arabicPeriod"/>
            </a:pPr>
            <a:r>
              <a:rPr lang="en-US" altLang="zh-CN" sz="1400" dirty="0" err="1"/>
              <a:t>A.Mazzia</a:t>
            </a:r>
            <a:r>
              <a:rPr lang="en-US" altLang="zh-CN" sz="1400" dirty="0"/>
              <a:t>, </a:t>
            </a:r>
            <a:r>
              <a:rPr lang="en-US" altLang="zh-CN" sz="1400" dirty="0" err="1"/>
              <a:t>K.LeFevre</a:t>
            </a:r>
            <a:r>
              <a:rPr lang="en-US" altLang="zh-CN" sz="1400" dirty="0"/>
              <a:t>, and </a:t>
            </a:r>
            <a:r>
              <a:rPr lang="en-US" altLang="zh-CN" sz="1400" dirty="0" err="1"/>
              <a:t>E.Adar</a:t>
            </a:r>
            <a:r>
              <a:rPr lang="en-US" altLang="zh-CN" sz="1400" dirty="0"/>
              <a:t>. A tool for privacy comprehension. In CHI 2011</a:t>
            </a:r>
            <a:r>
              <a:rPr lang="en-US" altLang="zh-CN" sz="1400" dirty="0" smtClean="0"/>
              <a:t>.</a:t>
            </a:r>
            <a:endParaRPr lang="en-US" altLang="zh-CN" sz="1400" dirty="0"/>
          </a:p>
          <a:p>
            <a:pPr marL="514350" indent="-514350">
              <a:buFont typeface="+mj-lt"/>
              <a:buAutoNum type="arabicPeriod"/>
            </a:pPr>
            <a:r>
              <a:rPr lang="en-US" altLang="zh-CN" sz="1400" dirty="0" err="1"/>
              <a:t>H.Lipford</a:t>
            </a:r>
            <a:r>
              <a:rPr lang="en-US" altLang="zh-CN" sz="1400" dirty="0"/>
              <a:t>, </a:t>
            </a:r>
            <a:r>
              <a:rPr lang="en-US" altLang="zh-CN" sz="1400" dirty="0" err="1"/>
              <a:t>J.Watson</a:t>
            </a:r>
            <a:r>
              <a:rPr lang="en-US" altLang="zh-CN" sz="1400" dirty="0"/>
              <a:t>, </a:t>
            </a:r>
            <a:r>
              <a:rPr lang="en-US" altLang="zh-CN" sz="1400" dirty="0" err="1"/>
              <a:t>M.Whitney</a:t>
            </a:r>
            <a:r>
              <a:rPr lang="en-US" altLang="zh-CN" sz="1400" dirty="0"/>
              <a:t>, </a:t>
            </a:r>
            <a:r>
              <a:rPr lang="en-US" altLang="zh-CN" sz="1400" dirty="0" err="1"/>
              <a:t>K.Froiland</a:t>
            </a:r>
            <a:r>
              <a:rPr lang="en-US" altLang="zh-CN" sz="1400" dirty="0"/>
              <a:t>, </a:t>
            </a:r>
            <a:r>
              <a:rPr lang="en-US" altLang="zh-CN" sz="1400" dirty="0" err="1"/>
              <a:t>R.Reeder</a:t>
            </a:r>
            <a:r>
              <a:rPr lang="en-US" altLang="zh-CN" sz="1400" dirty="0"/>
              <a:t>. Visual vs. compact: a comparison of privacy policy interfaces. In CHI 2010</a:t>
            </a:r>
            <a:r>
              <a:rPr lang="en-US" altLang="zh-CN" sz="1400" dirty="0" smtClean="0"/>
              <a:t>.</a:t>
            </a:r>
          </a:p>
          <a:p>
            <a:pPr marL="514350" indent="-514350">
              <a:buFont typeface="+mj-lt"/>
              <a:buAutoNum type="arabicPeriod"/>
            </a:pPr>
            <a:r>
              <a:rPr lang="en-US" altLang="zh-CN" sz="1400" dirty="0" err="1"/>
              <a:t>A.Besmer</a:t>
            </a:r>
            <a:r>
              <a:rPr lang="en-US" altLang="zh-CN" sz="1400" dirty="0"/>
              <a:t>, </a:t>
            </a:r>
            <a:r>
              <a:rPr lang="en-US" altLang="zh-CN" sz="1400" dirty="0" err="1"/>
              <a:t>J.Watson</a:t>
            </a:r>
            <a:r>
              <a:rPr lang="en-US" altLang="zh-CN" sz="1400" dirty="0"/>
              <a:t>, and </a:t>
            </a:r>
            <a:r>
              <a:rPr lang="en-US" altLang="zh-CN" sz="1400" dirty="0" err="1"/>
              <a:t>H.Lipford</a:t>
            </a:r>
            <a:r>
              <a:rPr lang="en-US" altLang="zh-CN" sz="1400" dirty="0"/>
              <a:t>. The impact of social navigation on privacy policy configuration. In SOUPS 2010</a:t>
            </a:r>
            <a:r>
              <a:rPr lang="en-US" altLang="zh-CN" sz="1400" dirty="0" smtClean="0"/>
              <a:t>.</a:t>
            </a:r>
            <a:endParaRPr lang="en-US" altLang="zh-CN" sz="1400" dirty="0"/>
          </a:p>
          <a:p>
            <a:pPr marL="514350" indent="-514350">
              <a:buFont typeface="+mj-lt"/>
              <a:buAutoNum type="arabicPeriod"/>
            </a:pPr>
            <a:r>
              <a:rPr lang="en-US" altLang="zh-CN" sz="1400" dirty="0" err="1"/>
              <a:t>L.Fang</a:t>
            </a:r>
            <a:r>
              <a:rPr lang="en-US" altLang="zh-CN" sz="1400" dirty="0"/>
              <a:t> and </a:t>
            </a:r>
            <a:r>
              <a:rPr lang="en-US" altLang="zh-CN" sz="1400" dirty="0" err="1"/>
              <a:t>K.LeFevre</a:t>
            </a:r>
            <a:r>
              <a:rPr lang="en-US" altLang="zh-CN" sz="1400" dirty="0"/>
              <a:t>. Privacy wizards for social networking sites. In WWW 2010</a:t>
            </a:r>
            <a:r>
              <a:rPr lang="en-US" altLang="zh-CN" sz="1400" dirty="0" smtClean="0"/>
              <a:t>.</a:t>
            </a:r>
            <a:endParaRPr lang="en-US" altLang="zh-CN" sz="1400" dirty="0"/>
          </a:p>
          <a:p>
            <a:pPr marL="514350" indent="-514350">
              <a:buFont typeface="+mj-lt"/>
              <a:buAutoNum type="arabicPeriod"/>
            </a:pPr>
            <a:r>
              <a:rPr lang="en-US" altLang="zh-CN" sz="1400" dirty="0" err="1"/>
              <a:t>M.Shehab</a:t>
            </a:r>
            <a:r>
              <a:rPr lang="en-US" altLang="zh-CN" sz="1400" dirty="0"/>
              <a:t>, </a:t>
            </a:r>
            <a:r>
              <a:rPr lang="en-US" altLang="zh-CN" sz="1400" dirty="0" err="1"/>
              <a:t>G.Cheek</a:t>
            </a:r>
            <a:r>
              <a:rPr lang="en-US" altLang="zh-CN" sz="1400" dirty="0"/>
              <a:t>, </a:t>
            </a:r>
            <a:r>
              <a:rPr lang="en-US" altLang="zh-CN" sz="1400" dirty="0" err="1"/>
              <a:t>H.Touati</a:t>
            </a:r>
            <a:r>
              <a:rPr lang="en-US" altLang="zh-CN" sz="1400" dirty="0"/>
              <a:t>, </a:t>
            </a:r>
            <a:r>
              <a:rPr lang="en-US" altLang="zh-CN" sz="1400" dirty="0" err="1"/>
              <a:t>A.Squicciarini</a:t>
            </a:r>
            <a:r>
              <a:rPr lang="en-US" altLang="zh-CN" sz="1400" dirty="0"/>
              <a:t>, and </a:t>
            </a:r>
            <a:r>
              <a:rPr lang="en-US" altLang="zh-CN" sz="1400" dirty="0" err="1"/>
              <a:t>P.Cheng</a:t>
            </a:r>
            <a:r>
              <a:rPr lang="en-US" altLang="zh-CN" sz="1400" dirty="0"/>
              <a:t>. Learning based access control in online social networks. In WWW 2010.</a:t>
            </a:r>
            <a:endParaRPr lang="zh-CN" altLang="en-US" sz="14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Tree>
    <p:extLst>
      <p:ext uri="{BB962C8B-B14F-4D97-AF65-F5344CB8AC3E}">
        <p14:creationId xmlns:p14="http://schemas.microsoft.com/office/powerpoint/2010/main" val="26464321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518864" y="1750640"/>
            <a:ext cx="8229600" cy="5638800"/>
          </a:xfrm>
        </p:spPr>
        <p:txBody>
          <a:bodyPr>
            <a:normAutofit/>
          </a:bodyPr>
          <a:lstStyle/>
          <a:p>
            <a:pPr marL="514350" indent="-514350">
              <a:buClrTx/>
              <a:buFont typeface="+mj-lt"/>
              <a:buAutoNum type="arabicPeriod"/>
            </a:pPr>
            <a:r>
              <a:rPr lang="en-US" sz="900" dirty="0" smtClean="0"/>
              <a:t>L</a:t>
            </a:r>
            <a:r>
              <a:rPr lang="en-US" sz="900" dirty="0"/>
              <a:t>. Sweeney, “k-anonymity: a model for </a:t>
            </a:r>
            <a:r>
              <a:rPr lang="en-US" sz="900" dirty="0" smtClean="0"/>
              <a:t>protecting privacy</a:t>
            </a:r>
            <a:r>
              <a:rPr lang="en-US" sz="900" dirty="0"/>
              <a:t>,” </a:t>
            </a:r>
            <a:r>
              <a:rPr lang="en-US" sz="900" i="1" dirty="0"/>
              <a:t>Int. J. Uncertain. </a:t>
            </a:r>
            <a:r>
              <a:rPr lang="en-US" sz="900" i="1" dirty="0" smtClean="0"/>
              <a:t>Fuzziness </a:t>
            </a:r>
            <a:r>
              <a:rPr lang="en-US" sz="900" i="1" dirty="0" err="1" smtClean="0"/>
              <a:t>Knowl</a:t>
            </a:r>
            <a:r>
              <a:rPr lang="en-US" sz="900" i="1" dirty="0"/>
              <a:t>.-Based Syst., vol. 10, no. 5</a:t>
            </a:r>
            <a:r>
              <a:rPr lang="en-US" sz="900" i="1" dirty="0" smtClean="0"/>
              <a:t>, </a:t>
            </a:r>
            <a:r>
              <a:rPr lang="en-US" sz="900" dirty="0" smtClean="0"/>
              <a:t>pp</a:t>
            </a:r>
            <a:r>
              <a:rPr lang="en-US" sz="900" dirty="0"/>
              <a:t>. 557–570, October 2002. [Online]. </a:t>
            </a:r>
          </a:p>
          <a:p>
            <a:pPr marL="514350" indent="-514350">
              <a:buClrTx/>
              <a:buFont typeface="+mj-lt"/>
              <a:buAutoNum type="arabicPeriod"/>
            </a:pPr>
            <a:r>
              <a:rPr lang="en-US" sz="900" dirty="0" smtClean="0"/>
              <a:t>P</a:t>
            </a:r>
            <a:r>
              <a:rPr lang="en-US" sz="900" dirty="0"/>
              <a:t>. </a:t>
            </a:r>
            <a:r>
              <a:rPr lang="en-US" sz="900" dirty="0" err="1"/>
              <a:t>Samarati</a:t>
            </a:r>
            <a:r>
              <a:rPr lang="en-US" sz="900" dirty="0"/>
              <a:t>, “Protecting respondents identities </a:t>
            </a:r>
            <a:r>
              <a:rPr lang="en-US" sz="900" dirty="0" smtClean="0"/>
              <a:t>in </a:t>
            </a:r>
            <a:r>
              <a:rPr lang="en-US" sz="900" dirty="0" err="1" smtClean="0"/>
              <a:t>microdata</a:t>
            </a:r>
            <a:r>
              <a:rPr lang="en-US" sz="900" dirty="0" smtClean="0"/>
              <a:t> </a:t>
            </a:r>
            <a:r>
              <a:rPr lang="en-US" sz="900" dirty="0"/>
              <a:t>release,” </a:t>
            </a:r>
            <a:r>
              <a:rPr lang="en-US" sz="900" i="1" dirty="0"/>
              <a:t>IEEE Transactions on </a:t>
            </a:r>
            <a:r>
              <a:rPr lang="en-US" sz="900" i="1" dirty="0" smtClean="0"/>
              <a:t>Knowledge and </a:t>
            </a:r>
            <a:r>
              <a:rPr lang="en-US" sz="900" i="1" dirty="0"/>
              <a:t>Data Engineering, vol. 13, pp. </a:t>
            </a:r>
            <a:r>
              <a:rPr lang="en-US" sz="900" i="1" dirty="0" smtClean="0"/>
              <a:t>1010–1027, </a:t>
            </a:r>
            <a:r>
              <a:rPr lang="en-US" sz="900" dirty="0" smtClean="0"/>
              <a:t>2001.</a:t>
            </a:r>
          </a:p>
          <a:p>
            <a:pPr marL="514350" indent="-514350">
              <a:buClrTx/>
              <a:buFont typeface="+mj-lt"/>
              <a:buAutoNum type="arabicPeriod"/>
            </a:pPr>
            <a:r>
              <a:rPr lang="en-US" sz="900" dirty="0" smtClean="0"/>
              <a:t>A</a:t>
            </a:r>
            <a:r>
              <a:rPr lang="en-US" sz="900" dirty="0"/>
              <a:t>. </a:t>
            </a:r>
            <a:r>
              <a:rPr lang="en-US" sz="900" dirty="0" err="1"/>
              <a:t>Machanavajjhala</a:t>
            </a:r>
            <a:r>
              <a:rPr lang="en-US" sz="900" dirty="0"/>
              <a:t>, J. </a:t>
            </a:r>
            <a:r>
              <a:rPr lang="en-US" sz="900" dirty="0" err="1"/>
              <a:t>Gehrke</a:t>
            </a:r>
            <a:r>
              <a:rPr lang="en-US" sz="900" dirty="0"/>
              <a:t>, D. </a:t>
            </a:r>
            <a:r>
              <a:rPr lang="en-US" sz="900" dirty="0" err="1" smtClean="0"/>
              <a:t>Kifer</a:t>
            </a:r>
            <a:r>
              <a:rPr lang="en-US" sz="900" dirty="0" smtClean="0"/>
              <a:t>, and M. </a:t>
            </a:r>
            <a:r>
              <a:rPr lang="en-US" sz="900" dirty="0" err="1" smtClean="0"/>
              <a:t>Venkitasubramaniam</a:t>
            </a:r>
            <a:r>
              <a:rPr lang="en-US" sz="900" dirty="0"/>
              <a:t>, “</a:t>
            </a:r>
            <a:r>
              <a:rPr lang="en-US" sz="900" dirty="0" smtClean="0"/>
              <a:t>l-diversity: Privacy </a:t>
            </a:r>
            <a:r>
              <a:rPr lang="en-US" sz="900" dirty="0"/>
              <a:t>beyond k-anonymity,” in </a:t>
            </a:r>
            <a:r>
              <a:rPr lang="en-US" sz="900" i="1" dirty="0" smtClean="0"/>
              <a:t>22</a:t>
            </a:r>
            <a:r>
              <a:rPr lang="en-US" sz="900" i="1" baseline="30000" dirty="0" smtClean="0"/>
              <a:t>nd</a:t>
            </a:r>
            <a:r>
              <a:rPr lang="en-US" sz="900" i="1" dirty="0" smtClean="0"/>
              <a:t> IEEE </a:t>
            </a:r>
            <a:r>
              <a:rPr lang="en-US" sz="900" i="1" dirty="0"/>
              <a:t>International Conference on </a:t>
            </a:r>
            <a:r>
              <a:rPr lang="en-US" sz="900" i="1" dirty="0" smtClean="0"/>
              <a:t>Data Engineering</a:t>
            </a:r>
            <a:r>
              <a:rPr lang="en-US" sz="900" i="1" dirty="0"/>
              <a:t>, 2006. </a:t>
            </a:r>
            <a:r>
              <a:rPr lang="en-US" sz="900" i="1" dirty="0" smtClean="0"/>
              <a:t> </a:t>
            </a:r>
          </a:p>
          <a:p>
            <a:pPr marL="514350" indent="-514350">
              <a:buClrTx/>
              <a:buFont typeface="+mj-lt"/>
              <a:buAutoNum type="arabicPeriod"/>
            </a:pPr>
            <a:r>
              <a:rPr lang="en-US" sz="900" dirty="0" smtClean="0"/>
              <a:t>N</a:t>
            </a:r>
            <a:r>
              <a:rPr lang="en-US" sz="900" dirty="0"/>
              <a:t>. Li and T. Li, “t-closeness: </a:t>
            </a:r>
            <a:r>
              <a:rPr lang="en-US" sz="900" dirty="0" smtClean="0"/>
              <a:t>Privacy beyond </a:t>
            </a:r>
            <a:r>
              <a:rPr lang="en-US" sz="900" dirty="0"/>
              <a:t>k-anonymity and ?-diversity,” in </a:t>
            </a:r>
            <a:r>
              <a:rPr lang="en-US" sz="900" i="1" dirty="0" smtClean="0"/>
              <a:t>In Proceedings </a:t>
            </a:r>
            <a:r>
              <a:rPr lang="en-US" sz="900" i="1" dirty="0"/>
              <a:t>of IEEE International </a:t>
            </a:r>
            <a:r>
              <a:rPr lang="en-US" sz="900" i="1" dirty="0" smtClean="0"/>
              <a:t>Conference on </a:t>
            </a:r>
            <a:r>
              <a:rPr lang="en-US" sz="900" i="1" dirty="0"/>
              <a:t>Data Engineering, 2007. </a:t>
            </a:r>
          </a:p>
          <a:p>
            <a:pPr marL="514350" indent="-514350">
              <a:buClrTx/>
              <a:buFont typeface="+mj-lt"/>
              <a:buAutoNum type="arabicPeriod"/>
            </a:pPr>
            <a:r>
              <a:rPr lang="en-US" sz="900" dirty="0" smtClean="0"/>
              <a:t>X</a:t>
            </a:r>
            <a:r>
              <a:rPr lang="en-US" sz="900" dirty="0"/>
              <a:t>. Xiao and Y. Tao, “M-invariance: towards </a:t>
            </a:r>
            <a:r>
              <a:rPr lang="en-US" sz="900" dirty="0" smtClean="0"/>
              <a:t>privacy preserving </a:t>
            </a:r>
            <a:r>
              <a:rPr lang="en-US" sz="900" dirty="0"/>
              <a:t>re-publication of dynamic datasets,” </a:t>
            </a:r>
            <a:r>
              <a:rPr lang="en-US" sz="900" dirty="0" smtClean="0"/>
              <a:t>in </a:t>
            </a:r>
            <a:r>
              <a:rPr lang="en-US" sz="900" i="1" dirty="0" smtClean="0"/>
              <a:t>SIGMOD </a:t>
            </a:r>
            <a:r>
              <a:rPr lang="en-US" sz="900" i="1" dirty="0"/>
              <a:t>’07: Proceedings of the 2007 ACM </a:t>
            </a:r>
            <a:r>
              <a:rPr lang="en-US" sz="900" i="1" dirty="0" smtClean="0"/>
              <a:t>SIGMOD international </a:t>
            </a:r>
            <a:r>
              <a:rPr lang="en-US" sz="900" i="1" dirty="0"/>
              <a:t>conference on Management </a:t>
            </a:r>
            <a:r>
              <a:rPr lang="en-US" sz="900" i="1" dirty="0" smtClean="0"/>
              <a:t>of </a:t>
            </a:r>
            <a:r>
              <a:rPr lang="nn-NO" sz="900" i="1" dirty="0" smtClean="0"/>
              <a:t>data</a:t>
            </a:r>
            <a:r>
              <a:rPr lang="nn-NO" sz="900" i="1" dirty="0"/>
              <a:t>. New York, NY, USA: ACM, 2007, pp. </a:t>
            </a:r>
            <a:r>
              <a:rPr lang="nn-NO" sz="900" i="1" dirty="0" smtClean="0"/>
              <a:t>689– </a:t>
            </a:r>
            <a:r>
              <a:rPr lang="en-US" sz="900" dirty="0" smtClean="0"/>
              <a:t>700. </a:t>
            </a:r>
          </a:p>
          <a:p>
            <a:pPr marL="514350" indent="-514350">
              <a:buClrTx/>
              <a:buFont typeface="+mj-lt"/>
              <a:buAutoNum type="arabicPeriod"/>
            </a:pPr>
            <a:r>
              <a:rPr lang="en-US" sz="900" dirty="0" smtClean="0"/>
              <a:t>Raymond</a:t>
            </a:r>
            <a:r>
              <a:rPr lang="en-US" sz="900" dirty="0"/>
              <a:t>, </a:t>
            </a:r>
            <a:r>
              <a:rPr lang="en-US" sz="900" dirty="0" err="1"/>
              <a:t>Ada</a:t>
            </a:r>
            <a:r>
              <a:rPr lang="en-US" sz="900" dirty="0"/>
              <a:t>, K. Wang, and J. Pei, “</a:t>
            </a:r>
            <a:r>
              <a:rPr lang="en-US" sz="900" dirty="0" err="1" smtClean="0"/>
              <a:t>Minimality</a:t>
            </a:r>
            <a:r>
              <a:rPr lang="en-US" sz="900" dirty="0" smtClean="0"/>
              <a:t> attack </a:t>
            </a:r>
            <a:r>
              <a:rPr lang="en-US" sz="900" dirty="0"/>
              <a:t>in privacy preserving data publishing,” </a:t>
            </a:r>
            <a:r>
              <a:rPr lang="en-US" sz="900" dirty="0" smtClean="0"/>
              <a:t>in </a:t>
            </a:r>
            <a:r>
              <a:rPr lang="en-US" sz="900" i="1" dirty="0" smtClean="0"/>
              <a:t>VLDB </a:t>
            </a:r>
            <a:r>
              <a:rPr lang="en-US" sz="900" i="1" dirty="0"/>
              <a:t>’07: Proceedings of the 33rd </a:t>
            </a:r>
            <a:r>
              <a:rPr lang="en-US" sz="900" i="1" dirty="0" smtClean="0"/>
              <a:t>international conference </a:t>
            </a:r>
            <a:r>
              <a:rPr lang="en-US" sz="900" i="1" dirty="0"/>
              <a:t>on Very large data bases. </a:t>
            </a:r>
            <a:r>
              <a:rPr lang="en-US" sz="900" i="1" dirty="0" smtClean="0"/>
              <a:t>VLDB </a:t>
            </a:r>
            <a:r>
              <a:rPr lang="en-US" sz="900" dirty="0" smtClean="0"/>
              <a:t>Endowment</a:t>
            </a:r>
            <a:r>
              <a:rPr lang="en-US" sz="900" dirty="0"/>
              <a:t>, 2007, pp. 543–554. </a:t>
            </a:r>
            <a:r>
              <a:rPr lang="en-US" sz="900" dirty="0" smtClean="0"/>
              <a:t> </a:t>
            </a:r>
          </a:p>
          <a:p>
            <a:pPr marL="514350" indent="-514350">
              <a:buClrTx/>
              <a:buFont typeface="+mj-lt"/>
              <a:buAutoNum type="arabicPeriod"/>
            </a:pPr>
            <a:r>
              <a:rPr lang="en-US" sz="900" dirty="0" smtClean="0"/>
              <a:t>M</a:t>
            </a:r>
            <a:r>
              <a:rPr lang="en-US" sz="900" dirty="0"/>
              <a:t>. E. </a:t>
            </a:r>
            <a:r>
              <a:rPr lang="en-US" sz="900" dirty="0" err="1"/>
              <a:t>Nergiz</a:t>
            </a:r>
            <a:r>
              <a:rPr lang="en-US" sz="900" dirty="0"/>
              <a:t>, M. </a:t>
            </a:r>
            <a:r>
              <a:rPr lang="en-US" sz="900" dirty="0" err="1"/>
              <a:t>Atzori</a:t>
            </a:r>
            <a:r>
              <a:rPr lang="en-US" sz="900" dirty="0"/>
              <a:t>, and C. Clifton, “Hiding </a:t>
            </a:r>
            <a:r>
              <a:rPr lang="en-US" sz="900" dirty="0" smtClean="0"/>
              <a:t>the presence </a:t>
            </a:r>
            <a:r>
              <a:rPr lang="en-US" sz="900" dirty="0"/>
              <a:t>of individuals from shared databases,” </a:t>
            </a:r>
            <a:r>
              <a:rPr lang="en-US" sz="900" dirty="0" smtClean="0"/>
              <a:t>in </a:t>
            </a:r>
            <a:r>
              <a:rPr lang="en-US" sz="900" i="1" dirty="0" smtClean="0"/>
              <a:t>SIGMOD </a:t>
            </a:r>
            <a:r>
              <a:rPr lang="en-US" sz="900" i="1" dirty="0"/>
              <a:t>’07: Proceedings of the 2007 ACM </a:t>
            </a:r>
            <a:r>
              <a:rPr lang="en-US" sz="900" i="1" dirty="0" smtClean="0"/>
              <a:t>SIGMOD international </a:t>
            </a:r>
            <a:r>
              <a:rPr lang="en-US" sz="900" i="1" dirty="0"/>
              <a:t>conference on Management </a:t>
            </a:r>
            <a:r>
              <a:rPr lang="en-US" sz="900" i="1" dirty="0" smtClean="0"/>
              <a:t>of </a:t>
            </a:r>
            <a:r>
              <a:rPr lang="nn-NO" sz="900" i="1" dirty="0" smtClean="0"/>
              <a:t>data</a:t>
            </a:r>
            <a:r>
              <a:rPr lang="nn-NO" sz="900" i="1" dirty="0"/>
              <a:t>. New York, NY, USA: ACM, 2007, pp. </a:t>
            </a:r>
            <a:r>
              <a:rPr lang="nn-NO" sz="900" i="1" dirty="0" smtClean="0"/>
              <a:t>665–</a:t>
            </a:r>
            <a:r>
              <a:rPr lang="en-US" sz="900" dirty="0" smtClean="0"/>
              <a:t>676.</a:t>
            </a:r>
          </a:p>
          <a:p>
            <a:pPr marL="514350" indent="-514350">
              <a:buClrTx/>
              <a:buFont typeface="+mj-lt"/>
              <a:buAutoNum type="arabicPeriod"/>
            </a:pPr>
            <a:r>
              <a:rPr lang="en-US" sz="900" dirty="0" smtClean="0"/>
              <a:t>M</a:t>
            </a:r>
            <a:r>
              <a:rPr lang="en-US" sz="900" dirty="0"/>
              <a:t>. Hay, G. </a:t>
            </a:r>
            <a:r>
              <a:rPr lang="en-US" sz="900" dirty="0" err="1"/>
              <a:t>Miklau</a:t>
            </a:r>
            <a:r>
              <a:rPr lang="en-US" sz="900" dirty="0"/>
              <a:t>, D. Jensen, D. </a:t>
            </a:r>
            <a:r>
              <a:rPr lang="en-US" sz="900" dirty="0" err="1"/>
              <a:t>Towsley</a:t>
            </a:r>
            <a:r>
              <a:rPr lang="en-US" sz="900" dirty="0"/>
              <a:t>, </a:t>
            </a:r>
            <a:r>
              <a:rPr lang="en-US" sz="900" dirty="0" smtClean="0"/>
              <a:t>and P</a:t>
            </a:r>
            <a:r>
              <a:rPr lang="en-US" sz="900" dirty="0"/>
              <a:t>. Weis, “Resisting structural re-identification </a:t>
            </a:r>
            <a:r>
              <a:rPr lang="en-US" sz="900" dirty="0" smtClean="0"/>
              <a:t>in </a:t>
            </a:r>
            <a:r>
              <a:rPr lang="en-US" sz="900" dirty="0" err="1" smtClean="0"/>
              <a:t>anonymized</a:t>
            </a:r>
            <a:r>
              <a:rPr lang="en-US" sz="900" dirty="0" smtClean="0"/>
              <a:t> </a:t>
            </a:r>
            <a:r>
              <a:rPr lang="en-US" sz="900" dirty="0"/>
              <a:t>social networks,” </a:t>
            </a:r>
            <a:r>
              <a:rPr lang="en-US" sz="900" i="1" dirty="0"/>
              <a:t>Proc. VLDB Endow</a:t>
            </a:r>
            <a:r>
              <a:rPr lang="en-US" sz="900" i="1" dirty="0" smtClean="0"/>
              <a:t>., </a:t>
            </a:r>
            <a:r>
              <a:rPr lang="en-US" sz="900" dirty="0" smtClean="0"/>
              <a:t>vol</a:t>
            </a:r>
            <a:r>
              <a:rPr lang="en-US" sz="900" dirty="0"/>
              <a:t>. 1, no. 1, pp. 102–114, </a:t>
            </a:r>
            <a:r>
              <a:rPr lang="en-US" sz="900" dirty="0" smtClean="0"/>
              <a:t>2008.</a:t>
            </a:r>
          </a:p>
          <a:p>
            <a:pPr marL="514350" indent="-514350">
              <a:buClrTx/>
              <a:buFont typeface="+mj-lt"/>
              <a:buAutoNum type="arabicPeriod"/>
            </a:pPr>
            <a:r>
              <a:rPr lang="en-US" sz="900" dirty="0" smtClean="0"/>
              <a:t>L</a:t>
            </a:r>
            <a:r>
              <a:rPr lang="en-US" sz="900" dirty="0"/>
              <a:t>. </a:t>
            </a:r>
            <a:r>
              <a:rPr lang="en-US" sz="900" dirty="0" err="1"/>
              <a:t>Backstrom</a:t>
            </a:r>
            <a:r>
              <a:rPr lang="en-US" sz="900" dirty="0"/>
              <a:t>, C. </a:t>
            </a:r>
            <a:r>
              <a:rPr lang="en-US" sz="900" dirty="0" err="1"/>
              <a:t>Dwork</a:t>
            </a:r>
            <a:r>
              <a:rPr lang="en-US" sz="900" dirty="0"/>
              <a:t>, and J. Kleinberg, “</a:t>
            </a:r>
            <a:r>
              <a:rPr lang="en-US" sz="900" dirty="0" smtClean="0"/>
              <a:t>Wherefore art </a:t>
            </a:r>
            <a:r>
              <a:rPr lang="en-US" sz="900" dirty="0"/>
              <a:t>thou r3579x?: </a:t>
            </a:r>
            <a:r>
              <a:rPr lang="en-US" sz="900" dirty="0" err="1"/>
              <a:t>anonymized</a:t>
            </a:r>
            <a:r>
              <a:rPr lang="en-US" sz="900" dirty="0"/>
              <a:t> social </a:t>
            </a:r>
            <a:r>
              <a:rPr lang="en-US" sz="900" dirty="0" smtClean="0"/>
              <a:t>networks, hidden </a:t>
            </a:r>
            <a:r>
              <a:rPr lang="en-US" sz="900" dirty="0"/>
              <a:t>patterns, and structural </a:t>
            </a:r>
            <a:r>
              <a:rPr lang="en-US" sz="900" dirty="0" err="1"/>
              <a:t>steganography</a:t>
            </a:r>
            <a:r>
              <a:rPr lang="en-US" sz="900" dirty="0"/>
              <a:t>,” </a:t>
            </a:r>
            <a:r>
              <a:rPr lang="en-US" sz="900" dirty="0" smtClean="0"/>
              <a:t>in </a:t>
            </a:r>
            <a:r>
              <a:rPr lang="en-US" sz="900" i="1" dirty="0" smtClean="0"/>
              <a:t>WWW </a:t>
            </a:r>
            <a:r>
              <a:rPr lang="en-US" sz="900" i="1" dirty="0"/>
              <a:t>’07: Proceedings of the 16th </a:t>
            </a:r>
            <a:r>
              <a:rPr lang="en-US" sz="900" i="1" dirty="0" smtClean="0"/>
              <a:t>international conference </a:t>
            </a:r>
            <a:r>
              <a:rPr lang="en-US" sz="900" i="1" dirty="0"/>
              <a:t>on World Wide Web. New York, </a:t>
            </a:r>
            <a:r>
              <a:rPr lang="en-US" sz="900" i="1" dirty="0" smtClean="0"/>
              <a:t>NY, </a:t>
            </a:r>
            <a:r>
              <a:rPr lang="nn-NO" sz="900" dirty="0" smtClean="0"/>
              <a:t>USA</a:t>
            </a:r>
            <a:r>
              <a:rPr lang="nn-NO" sz="900" dirty="0"/>
              <a:t>: ACM Press, 2007, pp. </a:t>
            </a:r>
            <a:r>
              <a:rPr lang="nn-NO" sz="900" dirty="0" smtClean="0"/>
              <a:t>181–190.</a:t>
            </a:r>
          </a:p>
          <a:p>
            <a:pPr marL="514350" indent="-514350">
              <a:buClrTx/>
              <a:buFont typeface="+mj-lt"/>
              <a:buAutoNum type="arabicPeriod"/>
            </a:pPr>
            <a:r>
              <a:rPr lang="fi-FI" altLang="zh-CN" sz="900" dirty="0" smtClean="0"/>
              <a:t>N. Shrivastava, A. Majumder, and R. Rastogi,</a:t>
            </a:r>
            <a:r>
              <a:rPr lang="en-US" altLang="zh-CN" sz="900" dirty="0" smtClean="0"/>
              <a:t>“Mining (social) network graphs to detect random link attacks,” in </a:t>
            </a:r>
            <a:r>
              <a:rPr lang="en-US" altLang="zh-CN" sz="900" i="1" dirty="0" smtClean="0"/>
              <a:t>Data Engineering, 2008. ICDE 2008. IEEE 24th International Conference on, 2008, pp. 486–495.</a:t>
            </a:r>
          </a:p>
          <a:p>
            <a:pPr marL="514350" indent="-514350">
              <a:buClrTx/>
              <a:buFont typeface="+mj-lt"/>
              <a:buAutoNum type="arabicPeriod" startAt="11"/>
            </a:pPr>
            <a:r>
              <a:rPr lang="en-US" altLang="zh-CN" sz="900" dirty="0" smtClean="0"/>
              <a:t>X. Ying and X. Wu, “Randomizing social networks: a spectrum preserving approach,” </a:t>
            </a:r>
            <a:r>
              <a:rPr lang="it-IT" altLang="zh-CN" sz="900" dirty="0" smtClean="0"/>
              <a:t>in </a:t>
            </a:r>
            <a:r>
              <a:rPr lang="it-IT" altLang="zh-CN" sz="900" i="1" dirty="0" smtClean="0"/>
              <a:t>SDM. SIAM, 2008, pp. 739–</a:t>
            </a:r>
            <a:r>
              <a:rPr lang="en-US" altLang="zh-CN" sz="900" dirty="0" smtClean="0"/>
              <a:t>750. </a:t>
            </a:r>
            <a:r>
              <a:rPr lang="nn-NO" sz="900" dirty="0" smtClean="0"/>
              <a:t> </a:t>
            </a:r>
          </a:p>
          <a:p>
            <a:pPr marL="514350" indent="-514350">
              <a:buClrTx/>
              <a:buFont typeface="+mj-lt"/>
              <a:buAutoNum type="arabicPeriod" startAt="11"/>
            </a:pPr>
            <a:r>
              <a:rPr lang="en-US" altLang="zh-CN" sz="900" i="1" dirty="0" smtClean="0"/>
              <a:t>K. Liu and E. </a:t>
            </a:r>
            <a:r>
              <a:rPr lang="en-US" altLang="zh-CN" sz="900" i="1" dirty="0" err="1" smtClean="0"/>
              <a:t>Terzi</a:t>
            </a:r>
            <a:r>
              <a:rPr lang="en-US" altLang="zh-CN" sz="900" i="1" dirty="0" smtClean="0"/>
              <a:t>, “Towards identity </a:t>
            </a:r>
            <a:r>
              <a:rPr lang="en-US" altLang="zh-CN" sz="900" i="1" dirty="0" err="1" smtClean="0"/>
              <a:t>anonymization</a:t>
            </a:r>
            <a:r>
              <a:rPr lang="en-US" altLang="zh-CN" sz="900" i="1" dirty="0" smtClean="0"/>
              <a:t> on graphs,” in SIGMOD ’08: Proceedings of the 2008 ACM SIGMOD international conference on Management of data. New York, NY, USA: ACM, 2008, pp. 93–106. </a:t>
            </a:r>
          </a:p>
          <a:p>
            <a:pPr marL="514350" indent="-514350">
              <a:buClrTx/>
              <a:buFont typeface="+mj-lt"/>
              <a:buAutoNum type="arabicPeriod" startAt="11"/>
            </a:pPr>
            <a:r>
              <a:rPr lang="en-US" altLang="zh-CN" sz="900" dirty="0" smtClean="0"/>
              <a:t>S. </a:t>
            </a:r>
            <a:r>
              <a:rPr lang="en-US" altLang="zh-CN" sz="900" dirty="0" err="1" smtClean="0"/>
              <a:t>Bhagat</a:t>
            </a:r>
            <a:r>
              <a:rPr lang="en-US" altLang="zh-CN" sz="900" dirty="0" smtClean="0"/>
              <a:t>, G. </a:t>
            </a:r>
            <a:r>
              <a:rPr lang="en-US" altLang="zh-CN" sz="900" dirty="0" err="1" smtClean="0"/>
              <a:t>Cormode</a:t>
            </a:r>
            <a:r>
              <a:rPr lang="en-US" altLang="zh-CN" sz="900" dirty="0" smtClean="0"/>
              <a:t>, B. Krishnamurthy, and D. </a:t>
            </a:r>
            <a:r>
              <a:rPr lang="en-US" altLang="zh-CN" sz="900" dirty="0" err="1" smtClean="0"/>
              <a:t>Srivastava</a:t>
            </a:r>
            <a:r>
              <a:rPr lang="en-US" altLang="zh-CN" sz="900" dirty="0" smtClean="0"/>
              <a:t>. Class-based graph </a:t>
            </a:r>
            <a:r>
              <a:rPr lang="en-US" altLang="zh-CN" sz="900" dirty="0" err="1" smtClean="0"/>
              <a:t>anonymization</a:t>
            </a:r>
            <a:r>
              <a:rPr lang="en-US" altLang="zh-CN" sz="900" dirty="0" smtClean="0"/>
              <a:t> for social network data. </a:t>
            </a:r>
            <a:r>
              <a:rPr lang="en-US" altLang="zh-CN" sz="900" i="1" dirty="0" smtClean="0"/>
              <a:t>Proc. VLDB Endow., 2(1): 766–777, 2009.</a:t>
            </a:r>
            <a:endParaRPr lang="nn-NO" sz="900" dirty="0" smtClean="0"/>
          </a:p>
          <a:p>
            <a:pPr marL="514350" indent="-514350">
              <a:buFont typeface="+mj-lt"/>
              <a:buAutoNum type="arabicPeriod"/>
            </a:pPr>
            <a:endParaRPr lang="nn-NO" sz="900" dirty="0"/>
          </a:p>
          <a:p>
            <a:pPr marL="514350" indent="-514350">
              <a:buFont typeface="+mj-lt"/>
              <a:buAutoNum type="arabicPeriod"/>
            </a:pPr>
            <a:endParaRPr lang="en-US" sz="900" dirty="0"/>
          </a:p>
          <a:p>
            <a:pPr marL="514350" indent="-514350">
              <a:buFont typeface="+mj-lt"/>
              <a:buAutoNum type="arabicPeriod"/>
            </a:pPr>
            <a:endParaRPr lang="en-US" sz="900"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18864" y="1882080"/>
            <a:ext cx="8229600" cy="5867400"/>
          </a:xfrm>
          <a:prstGeom prst="rect">
            <a:avLst/>
          </a:prstGeom>
        </p:spPr>
        <p:txBody>
          <a:bodyPr>
            <a:normAutofit/>
          </a:bodyPr>
          <a:lstStyle/>
          <a:p>
            <a:pPr marL="514350" indent="-514350" algn="l">
              <a:buFont typeface="+mj-lt"/>
              <a:buAutoNum type="arabicPeriod" startAt="14"/>
            </a:pPr>
            <a:r>
              <a:rPr lang="en-US" sz="900" i="1" dirty="0" smtClean="0"/>
              <a:t>B</a:t>
            </a:r>
            <a:r>
              <a:rPr lang="en-US" sz="900" i="1" dirty="0"/>
              <a:t>. Zhou and J. Pei, “Preserving privacy in social networks against neighborhood attacks,” in Data Engineering, 2008. ICDE 2008. IEEE 24th International Conference on, 2008, pp. </a:t>
            </a:r>
            <a:r>
              <a:rPr lang="en-US" sz="900" i="1" dirty="0" smtClean="0"/>
              <a:t>506–515.</a:t>
            </a:r>
          </a:p>
          <a:p>
            <a:pPr marL="514350" indent="-514350" algn="l">
              <a:buFont typeface="+mj-lt"/>
              <a:buAutoNum type="arabicPeriod" startAt="14"/>
            </a:pPr>
            <a:r>
              <a:rPr lang="en-US" sz="900" i="1" dirty="0" smtClean="0"/>
              <a:t>A</a:t>
            </a:r>
            <a:r>
              <a:rPr lang="en-US" sz="900" i="1" dirty="0"/>
              <a:t>. </a:t>
            </a:r>
            <a:r>
              <a:rPr lang="en-US" sz="900" i="1" dirty="0" err="1"/>
              <a:t>Campan</a:t>
            </a:r>
            <a:r>
              <a:rPr lang="en-US" sz="900" i="1" dirty="0"/>
              <a:t> and T. M. </a:t>
            </a:r>
            <a:r>
              <a:rPr lang="en-US" sz="900" i="1" dirty="0" err="1"/>
              <a:t>Truta</a:t>
            </a:r>
            <a:r>
              <a:rPr lang="en-US" sz="900" i="1" dirty="0"/>
              <a:t>, “A clustering approach for data and structural anonymity in social networks,” in 2nd ACM SIGKDD International Workshop on Privacy, Security, and Trust in KDD (PinKDD2008), Las Vegas, Nevada, </a:t>
            </a:r>
            <a:r>
              <a:rPr lang="en-US" sz="900" i="1" dirty="0" smtClean="0"/>
              <a:t>2008.</a:t>
            </a:r>
          </a:p>
          <a:p>
            <a:pPr marL="514350" indent="-514350" algn="l">
              <a:buFont typeface="+mj-lt"/>
              <a:buAutoNum type="arabicPeriod" startAt="14"/>
            </a:pPr>
            <a:r>
              <a:rPr lang="en-US" sz="900" i="1" dirty="0" smtClean="0"/>
              <a:t>E</a:t>
            </a:r>
            <a:r>
              <a:rPr lang="en-US" sz="900" i="1" dirty="0"/>
              <a:t>. </a:t>
            </a:r>
            <a:r>
              <a:rPr lang="en-US" sz="900" i="1" dirty="0" err="1"/>
              <a:t>Zheleva</a:t>
            </a:r>
            <a:r>
              <a:rPr lang="en-US" sz="900" i="1" dirty="0"/>
              <a:t> and L. </a:t>
            </a:r>
            <a:r>
              <a:rPr lang="en-US" sz="900" i="1" dirty="0" err="1"/>
              <a:t>Getoor</a:t>
            </a:r>
            <a:r>
              <a:rPr lang="en-US" sz="900" i="1" dirty="0"/>
              <a:t>, “Preserving the privacy of sensitive relationships in graph data,” in First ACM SIGKDD Workshop on Privacy, Security, and Trust in KDD (</a:t>
            </a:r>
            <a:r>
              <a:rPr lang="en-US" sz="900" i="1" dirty="0" err="1"/>
              <a:t>PinKDD</a:t>
            </a:r>
            <a:r>
              <a:rPr lang="en-US" sz="900" i="1" dirty="0"/>
              <a:t> 2007), </a:t>
            </a:r>
            <a:r>
              <a:rPr lang="en-US" sz="900" i="1" dirty="0" smtClean="0"/>
              <a:t>2007.</a:t>
            </a:r>
          </a:p>
          <a:p>
            <a:pPr marL="514350" indent="-514350" algn="l">
              <a:buFont typeface="+mj-lt"/>
              <a:buAutoNum type="arabicPeriod" startAt="14"/>
            </a:pPr>
            <a:r>
              <a:rPr lang="en-US" sz="900" i="1" dirty="0" smtClean="0"/>
              <a:t>L</a:t>
            </a:r>
            <a:r>
              <a:rPr lang="en-US" sz="900" i="1" dirty="0"/>
              <a:t>. Liu, J. Wang, J. Liu, and J. Zhang, “Privacy preserving in social networks against sensitive edge disclosure,” Department of Computer Science, University of Kentucky, Tech. Rep. CMIDA-</a:t>
            </a:r>
            <a:r>
              <a:rPr lang="en-US" sz="900" i="1" dirty="0" err="1"/>
              <a:t>HiPSCCS</a:t>
            </a:r>
            <a:r>
              <a:rPr lang="en-US" sz="900" i="1" dirty="0"/>
              <a:t> 006-08, </a:t>
            </a:r>
            <a:r>
              <a:rPr lang="en-US" sz="900" i="1" dirty="0" smtClean="0"/>
              <a:t>2008.</a:t>
            </a:r>
          </a:p>
          <a:p>
            <a:pPr marL="514350" indent="-514350" algn="l">
              <a:buFont typeface="+mj-lt"/>
              <a:buAutoNum type="arabicPeriod" startAt="14"/>
            </a:pPr>
            <a:r>
              <a:rPr lang="en-US" sz="900" i="1" dirty="0" smtClean="0"/>
              <a:t>C</a:t>
            </a:r>
            <a:r>
              <a:rPr lang="en-US" sz="900" i="1" dirty="0"/>
              <a:t>. Wang and L. Chen, “Protecting data network privacy by breaking the structure-attribute association” </a:t>
            </a:r>
            <a:r>
              <a:rPr lang="en-US" sz="900" i="1" dirty="0" smtClean="0"/>
              <a:t>2008.</a:t>
            </a:r>
          </a:p>
          <a:p>
            <a:pPr marL="514350" indent="-514350" algn="l">
              <a:buFont typeface="+mj-lt"/>
              <a:buAutoNum type="arabicPeriod" startAt="14"/>
            </a:pPr>
            <a:r>
              <a:rPr lang="en-US" sz="900" i="1" dirty="0" smtClean="0"/>
              <a:t>A</a:t>
            </a:r>
            <a:r>
              <a:rPr lang="en-US" sz="900" i="1" dirty="0"/>
              <a:t>. </a:t>
            </a:r>
            <a:r>
              <a:rPr lang="en-US" sz="900" i="1" dirty="0" err="1"/>
              <a:t>Korolova</a:t>
            </a:r>
            <a:r>
              <a:rPr lang="en-US" sz="900" i="1" dirty="0"/>
              <a:t>, R. </a:t>
            </a:r>
            <a:r>
              <a:rPr lang="en-US" sz="900" i="1" dirty="0" err="1"/>
              <a:t>Motwani</a:t>
            </a:r>
            <a:r>
              <a:rPr lang="en-US" sz="900" i="1" dirty="0"/>
              <a:t>, S. U. </a:t>
            </a:r>
            <a:r>
              <a:rPr lang="en-US" sz="900" i="1" dirty="0" err="1"/>
              <a:t>Nabar</a:t>
            </a:r>
            <a:r>
              <a:rPr lang="en-US" sz="900" i="1" dirty="0"/>
              <a:t>, and Y. </a:t>
            </a:r>
            <a:r>
              <a:rPr lang="en-US" sz="900" i="1" dirty="0" err="1"/>
              <a:t>Xu</a:t>
            </a:r>
            <a:r>
              <a:rPr lang="en-US" sz="900" i="1" dirty="0"/>
              <a:t>, “Link privacy in social networks,” in CIKM ’08: Proceeding of the 17th ACM conference on Information and knowledge management. New York, NY, USA: ACM, 2008, pp. </a:t>
            </a:r>
            <a:r>
              <a:rPr lang="en-US" sz="900" i="1" dirty="0" smtClean="0"/>
              <a:t>289</a:t>
            </a:r>
            <a:r>
              <a:rPr lang="en-US" altLang="zh-CN" sz="900" i="1" dirty="0" smtClean="0"/>
              <a:t>–</a:t>
            </a:r>
            <a:r>
              <a:rPr lang="en-US" sz="900" i="1" dirty="0" smtClean="0"/>
              <a:t>298.</a:t>
            </a:r>
          </a:p>
          <a:p>
            <a:pPr marL="514350" indent="-514350" algn="l">
              <a:buFont typeface="+mj-lt"/>
              <a:buAutoNum type="arabicPeriod" startAt="14"/>
            </a:pPr>
            <a:r>
              <a:rPr lang="en-US" sz="900" i="1" dirty="0" smtClean="0"/>
              <a:t>F</a:t>
            </a:r>
            <a:r>
              <a:rPr lang="en-US" sz="900" i="1" dirty="0"/>
              <a:t>. </a:t>
            </a:r>
            <a:r>
              <a:rPr lang="en-US" sz="900" i="1" dirty="0" err="1"/>
              <a:t>Kerschbaum</a:t>
            </a:r>
            <a:r>
              <a:rPr lang="en-US" sz="900" i="1" dirty="0"/>
              <a:t> and A. </a:t>
            </a:r>
            <a:r>
              <a:rPr lang="en-US" sz="900" i="1" dirty="0" err="1"/>
              <a:t>Schaad</a:t>
            </a:r>
            <a:r>
              <a:rPr lang="en-US" sz="900" i="1" dirty="0"/>
              <a:t>, “Privacy-preserving social network analysis for criminal investigations,” in WPES ’08: Proceedings of the 7th ACM workshop on Privacy in the electronic society. New York, NY, USA: ACM, October 2008, pp. 9</a:t>
            </a:r>
            <a:r>
              <a:rPr lang="en-US" altLang="zh-CN" sz="900" i="1" dirty="0"/>
              <a:t>–</a:t>
            </a:r>
            <a:r>
              <a:rPr lang="en-US" sz="900" i="1" dirty="0"/>
              <a:t>14. [Online]. Available: </a:t>
            </a:r>
            <a:r>
              <a:rPr lang="en-US" sz="900" i="1" dirty="0">
                <a:hlinkClick r:id="rId2"/>
              </a:rPr>
              <a:t>http://</a:t>
            </a:r>
            <a:r>
              <a:rPr lang="en-US" sz="900" i="1" dirty="0" smtClean="0">
                <a:hlinkClick r:id="rId2"/>
              </a:rPr>
              <a:t>dx.doi.org/10.1145/1456403.1456406</a:t>
            </a:r>
            <a:endParaRPr lang="en-US" sz="900" i="1" dirty="0" smtClean="0"/>
          </a:p>
          <a:p>
            <a:pPr marL="514350" indent="-514350" algn="l">
              <a:buFont typeface="+mj-lt"/>
              <a:buAutoNum type="arabicPeriod" startAt="14"/>
            </a:pPr>
            <a:r>
              <a:rPr lang="en-US" sz="900" i="1" dirty="0" smtClean="0"/>
              <a:t>"K-</a:t>
            </a:r>
            <a:r>
              <a:rPr lang="en-US" sz="900" i="1" dirty="0" err="1" smtClean="0"/>
              <a:t>automorphism</a:t>
            </a:r>
            <a:r>
              <a:rPr lang="en-US" sz="900" i="1" dirty="0"/>
              <a:t>: A General Framework for Privacy Preserving Network </a:t>
            </a:r>
            <a:r>
              <a:rPr lang="en-US" sz="900" i="1" dirty="0" smtClean="0"/>
              <a:t>Publication“,  VLDB 2009</a:t>
            </a:r>
          </a:p>
          <a:p>
            <a:pPr marL="514350" indent="-514350" algn="l">
              <a:buFont typeface="+mj-lt"/>
              <a:buAutoNum type="arabicPeriod" startAt="14"/>
            </a:pPr>
            <a:r>
              <a:rPr lang="en-US" sz="900" i="1" dirty="0" smtClean="0"/>
              <a:t>“</a:t>
            </a:r>
            <a:r>
              <a:rPr lang="en-US" altLang="zh-CN" sz="900" i="1" dirty="0" smtClean="0"/>
              <a:t>K-isomorphism: privacy preserving network publication against structural attacks</a:t>
            </a:r>
            <a:r>
              <a:rPr lang="en-US" sz="900" i="1" dirty="0" smtClean="0"/>
              <a:t>”, </a:t>
            </a:r>
            <a:r>
              <a:rPr lang="en-US" sz="900" i="1" dirty="0" err="1" smtClean="0"/>
              <a:t>Sigmod</a:t>
            </a:r>
            <a:r>
              <a:rPr lang="en-US" sz="900" i="1" dirty="0" smtClean="0"/>
              <a:t> 2010</a:t>
            </a:r>
          </a:p>
          <a:p>
            <a:pPr marL="514350" indent="-514350" algn="l">
              <a:buFont typeface="+mj-lt"/>
              <a:buAutoNum type="arabicPeriod" startAt="14"/>
            </a:pPr>
            <a:r>
              <a:rPr lang="en-US" sz="900" i="1" dirty="0" smtClean="0"/>
              <a:t>“</a:t>
            </a:r>
            <a:r>
              <a:rPr lang="en-US" altLang="zh-CN" sz="900" i="1" dirty="0" smtClean="0"/>
              <a:t>K-Symmetry Model for Identity </a:t>
            </a:r>
            <a:r>
              <a:rPr lang="en-US" altLang="zh-CN" sz="900" i="1" dirty="0" err="1" smtClean="0"/>
              <a:t>Anonymization</a:t>
            </a:r>
            <a:r>
              <a:rPr lang="en-US" altLang="zh-CN" sz="900" i="1" dirty="0" smtClean="0"/>
              <a:t> in Social Networks</a:t>
            </a:r>
            <a:r>
              <a:rPr lang="en-US" sz="900" i="1" dirty="0" smtClean="0"/>
              <a:t>”, EDBT 2010 </a:t>
            </a:r>
          </a:p>
          <a:p>
            <a:pPr marL="514350" indent="-514350" algn="l">
              <a:buFont typeface="+mj-lt"/>
              <a:buAutoNum type="arabicPeriod" startAt="14"/>
            </a:pPr>
            <a:r>
              <a:rPr lang="en-US" sz="900" i="1" dirty="0" smtClean="0"/>
              <a:t>“</a:t>
            </a:r>
            <a:r>
              <a:rPr lang="en-US" altLang="zh-CN" sz="900" i="1" dirty="0" err="1" smtClean="0"/>
              <a:t>Anonymizing</a:t>
            </a:r>
            <a:r>
              <a:rPr lang="en-US" altLang="zh-CN" sz="900" i="1" dirty="0" smtClean="0"/>
              <a:t> Weighted Social Network Graphs</a:t>
            </a:r>
            <a:r>
              <a:rPr lang="en-US" sz="900" i="1" dirty="0" smtClean="0"/>
              <a:t>”, ICDE 2010</a:t>
            </a:r>
          </a:p>
          <a:p>
            <a:pPr marL="514350" indent="-514350" algn="l">
              <a:buFont typeface="+mj-lt"/>
              <a:buAutoNum type="arabicPeriod" startAt="14"/>
            </a:pPr>
            <a:r>
              <a:rPr lang="en-US" altLang="zh-CN" sz="900" i="1" dirty="0" smtClean="0"/>
              <a:t>“Spectrum Based Fraud Detection in Social Networks”, ICDE 2011</a:t>
            </a:r>
            <a:endParaRPr lang="en-US" sz="900" i="1"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14"/>
              <a:tabLst/>
              <a:defRPr/>
            </a:pPr>
            <a:endParaRPr kumimoji="0" lang="nn-NO" sz="9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14"/>
              <a:tabLst/>
              <a:defRPr/>
            </a:pPr>
            <a:endParaRPr kumimoji="0" lang="en-US" sz="9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14"/>
              <a:tabLst/>
              <a:defRPr/>
            </a:pPr>
            <a:endParaRPr kumimoji="0" lang="en-US" sz="9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itle 1"/>
          <p:cNvSpPr txBox="1">
            <a:spLocks/>
          </p:cNvSpPr>
          <p:nvPr/>
        </p:nvSpPr>
        <p:spPr>
          <a:xfrm>
            <a:off x="467544" y="844823"/>
            <a:ext cx="8001000" cy="12160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800" b="0" i="0" u="none" strike="noStrike" kern="0" cap="none" spc="0" normalizeH="0" baseline="0" noProof="0" dirty="0" smtClean="0">
                <a:ln>
                  <a:noFill/>
                </a:ln>
                <a:solidFill>
                  <a:schemeClr val="tx2"/>
                </a:solidFill>
                <a:effectLst/>
                <a:uLnTx/>
                <a:uFillTx/>
                <a:latin typeface="+mj-lt"/>
                <a:ea typeface="+mj-ea"/>
                <a:cs typeface="+mj-cs"/>
              </a:rPr>
              <a:t>References cont.</a:t>
            </a:r>
            <a:endParaRPr kumimoji="0" lang="en-US" sz="3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attack and Active attack</a:t>
            </a:r>
            <a:endParaRPr lang="en-US" dirty="0"/>
          </a:p>
        </p:txBody>
      </p:sp>
      <p:sp>
        <p:nvSpPr>
          <p:cNvPr id="43" name="Date Placeholder 42"/>
          <p:cNvSpPr>
            <a:spLocks noGrp="1"/>
          </p:cNvSpPr>
          <p:nvPr>
            <p:ph type="dt" sz="half" idx="10"/>
          </p:nvPr>
        </p:nvSpPr>
        <p:spPr/>
        <p:txBody>
          <a:bodyPr/>
          <a:lstStyle/>
          <a:p>
            <a:pPr>
              <a:defRPr/>
            </a:pPr>
            <a:fld id="{EDD2B36B-6AD3-4FB9-AD00-7D9CA6A978F6}" type="datetime1">
              <a:rPr lang="en-US" altLang="zh-CN" smtClean="0"/>
              <a:pPr>
                <a:defRPr/>
              </a:pPr>
              <a:t>11/17/2016</a:t>
            </a:fld>
            <a:endParaRPr lang="en-US" altLang="zh-CN"/>
          </a:p>
        </p:txBody>
      </p:sp>
      <p:sp>
        <p:nvSpPr>
          <p:cNvPr id="41" name="Rectangle 40"/>
          <p:cNvSpPr/>
          <p:nvPr/>
        </p:nvSpPr>
        <p:spPr>
          <a:xfrm>
            <a:off x="427112" y="2285256"/>
            <a:ext cx="3505200"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7" name="Picture 2"/>
          <p:cNvPicPr>
            <a:picLocks noChangeAspect="1" noChangeArrowheads="1"/>
          </p:cNvPicPr>
          <p:nvPr/>
        </p:nvPicPr>
        <p:blipFill>
          <a:blip r:embed="rId3" cstate="print"/>
          <a:srcRect/>
          <a:stretch>
            <a:fillRect/>
          </a:stretch>
        </p:blipFill>
        <p:spPr bwMode="auto">
          <a:xfrm>
            <a:off x="8458200" y="5625829"/>
            <a:ext cx="257175" cy="363719"/>
          </a:xfrm>
          <a:prstGeom prst="rect">
            <a:avLst/>
          </a:prstGeom>
          <a:noFill/>
          <a:ln w="9525">
            <a:noFill/>
            <a:miter lim="800000"/>
            <a:headEnd/>
            <a:tailEnd/>
          </a:ln>
          <a:effectLst/>
        </p:spPr>
      </p:pic>
      <p:pic>
        <p:nvPicPr>
          <p:cNvPr id="48" name="Picture 2"/>
          <p:cNvPicPr>
            <a:picLocks noChangeAspect="1" noChangeArrowheads="1"/>
          </p:cNvPicPr>
          <p:nvPr/>
        </p:nvPicPr>
        <p:blipFill>
          <a:blip r:embed="rId3" cstate="print"/>
          <a:srcRect/>
          <a:stretch>
            <a:fillRect/>
          </a:stretch>
        </p:blipFill>
        <p:spPr bwMode="auto">
          <a:xfrm>
            <a:off x="7743825" y="5625829"/>
            <a:ext cx="257175" cy="363719"/>
          </a:xfrm>
          <a:prstGeom prst="rect">
            <a:avLst/>
          </a:prstGeom>
          <a:noFill/>
          <a:ln w="9525">
            <a:noFill/>
            <a:miter lim="800000"/>
            <a:headEnd/>
            <a:tailEnd/>
          </a:ln>
          <a:effectLst/>
        </p:spPr>
      </p:pic>
      <p:pic>
        <p:nvPicPr>
          <p:cNvPr id="49" name="Picture 3"/>
          <p:cNvPicPr>
            <a:picLocks noChangeAspect="1" noChangeArrowheads="1"/>
          </p:cNvPicPr>
          <p:nvPr/>
        </p:nvPicPr>
        <p:blipFill>
          <a:blip r:embed="rId4" cstate="print"/>
          <a:srcRect/>
          <a:stretch>
            <a:fillRect/>
          </a:stretch>
        </p:blipFill>
        <p:spPr bwMode="auto">
          <a:xfrm>
            <a:off x="5715000" y="4368552"/>
            <a:ext cx="435915" cy="619125"/>
          </a:xfrm>
          <a:prstGeom prst="rect">
            <a:avLst/>
          </a:prstGeom>
          <a:noFill/>
          <a:ln w="9525">
            <a:noFill/>
            <a:miter lim="800000"/>
            <a:headEnd/>
            <a:tailEnd/>
          </a:ln>
          <a:effectLst/>
        </p:spPr>
      </p:pic>
      <p:pic>
        <p:nvPicPr>
          <p:cNvPr id="50" name="Picture 3"/>
          <p:cNvPicPr>
            <a:picLocks noChangeAspect="1" noChangeArrowheads="1"/>
          </p:cNvPicPr>
          <p:nvPr/>
        </p:nvPicPr>
        <p:blipFill>
          <a:blip r:embed="rId4" cstate="print"/>
          <a:srcRect/>
          <a:stretch>
            <a:fillRect/>
          </a:stretch>
        </p:blipFill>
        <p:spPr bwMode="auto">
          <a:xfrm>
            <a:off x="7010400" y="4368552"/>
            <a:ext cx="435915" cy="619125"/>
          </a:xfrm>
          <a:prstGeom prst="rect">
            <a:avLst/>
          </a:prstGeom>
          <a:noFill/>
          <a:ln w="9525">
            <a:noFill/>
            <a:miter lim="800000"/>
            <a:headEnd/>
            <a:tailEnd/>
          </a:ln>
          <a:effectLst/>
        </p:spPr>
      </p:pic>
      <p:pic>
        <p:nvPicPr>
          <p:cNvPr id="51" name="Picture 3"/>
          <p:cNvPicPr>
            <a:picLocks noChangeAspect="1" noChangeArrowheads="1"/>
          </p:cNvPicPr>
          <p:nvPr/>
        </p:nvPicPr>
        <p:blipFill>
          <a:blip r:embed="rId4" cstate="print"/>
          <a:srcRect/>
          <a:stretch>
            <a:fillRect/>
          </a:stretch>
        </p:blipFill>
        <p:spPr bwMode="auto">
          <a:xfrm>
            <a:off x="8229600" y="4368552"/>
            <a:ext cx="435915" cy="619125"/>
          </a:xfrm>
          <a:prstGeom prst="rect">
            <a:avLst/>
          </a:prstGeom>
          <a:noFill/>
          <a:ln w="9525">
            <a:noFill/>
            <a:miter lim="800000"/>
            <a:headEnd/>
            <a:tailEnd/>
          </a:ln>
          <a:effectLst/>
        </p:spPr>
      </p:pic>
      <p:cxnSp>
        <p:nvCxnSpPr>
          <p:cNvPr id="52" name="Straight Connector 51"/>
          <p:cNvCxnSpPr/>
          <p:nvPr/>
        </p:nvCxnSpPr>
        <p:spPr>
          <a:xfrm rot="16200000" flipH="1">
            <a:off x="5740636" y="5141876"/>
            <a:ext cx="676275" cy="29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6997936" y="4176207"/>
            <a:ext cx="676275" cy="222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6769336" y="5166807"/>
            <a:ext cx="676275" cy="24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7378936" y="4557207"/>
            <a:ext cx="676275" cy="14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8" idx="0"/>
          </p:cNvCxnSpPr>
          <p:nvPr/>
        </p:nvCxnSpPr>
        <p:spPr>
          <a:xfrm rot="16200000" flipH="1">
            <a:off x="6564548" y="4317963"/>
            <a:ext cx="6762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8" idx="0"/>
          </p:cNvCxnSpPr>
          <p:nvPr/>
        </p:nvCxnSpPr>
        <p:spPr>
          <a:xfrm rot="16200000" flipV="1">
            <a:off x="7212249" y="4965664"/>
            <a:ext cx="6762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0"/>
          </p:cNvCxnSpPr>
          <p:nvPr/>
        </p:nvCxnSpPr>
        <p:spPr>
          <a:xfrm rot="5400000" flipH="1" flipV="1">
            <a:off x="7821848" y="5000120"/>
            <a:ext cx="6762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0"/>
          </p:cNvCxnSpPr>
          <p:nvPr/>
        </p:nvCxnSpPr>
        <p:spPr>
          <a:xfrm rot="16200000" flipV="1">
            <a:off x="7569436" y="4608477"/>
            <a:ext cx="676275" cy="135843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5"/>
          <p:cNvPicPr>
            <a:picLocks noChangeAspect="1" noChangeArrowheads="1"/>
          </p:cNvPicPr>
          <p:nvPr/>
        </p:nvPicPr>
        <p:blipFill>
          <a:blip r:embed="rId5" cstate="print"/>
          <a:srcRect/>
          <a:stretch>
            <a:fillRect/>
          </a:stretch>
        </p:blipFill>
        <p:spPr bwMode="auto">
          <a:xfrm>
            <a:off x="6236568" y="2213248"/>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1" name="Straight Connector 60"/>
          <p:cNvCxnSpPr>
            <a:stCxn id="49" idx="0"/>
            <a:endCxn id="60" idx="2"/>
          </p:cNvCxnSpPr>
          <p:nvPr/>
        </p:nvCxnSpPr>
        <p:spPr>
          <a:xfrm rot="5400000" flipH="1" flipV="1">
            <a:off x="6402523" y="3420083"/>
            <a:ext cx="478904" cy="1418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0"/>
            <a:endCxn id="60" idx="2"/>
          </p:cNvCxnSpPr>
          <p:nvPr/>
        </p:nvCxnSpPr>
        <p:spPr>
          <a:xfrm rot="5400000" flipH="1" flipV="1">
            <a:off x="7050223" y="4067783"/>
            <a:ext cx="478904" cy="12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1" idx="0"/>
            <a:endCxn id="60" idx="2"/>
          </p:cNvCxnSpPr>
          <p:nvPr/>
        </p:nvCxnSpPr>
        <p:spPr>
          <a:xfrm rot="16200000" flipV="1">
            <a:off x="7659824" y="3580817"/>
            <a:ext cx="478904" cy="1096565"/>
          </a:xfrm>
          <a:prstGeom prst="line">
            <a:avLst/>
          </a:prstGeom>
        </p:spPr>
        <p:style>
          <a:lnRef idx="1">
            <a:schemeClr val="accent1"/>
          </a:lnRef>
          <a:fillRef idx="0">
            <a:schemeClr val="accent1"/>
          </a:fillRef>
          <a:effectRef idx="0">
            <a:schemeClr val="accent1"/>
          </a:effectRef>
          <a:fontRef idx="minor">
            <a:schemeClr val="tx1"/>
          </a:fontRef>
        </p:style>
      </p:cxnSp>
      <p:sp>
        <p:nvSpPr>
          <p:cNvPr id="64" name="Left Arrow 63"/>
          <p:cNvSpPr/>
          <p:nvPr/>
        </p:nvSpPr>
        <p:spPr>
          <a:xfrm>
            <a:off x="2971800" y="4114800"/>
            <a:ext cx="2832720" cy="4572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TextBox 64"/>
          <p:cNvSpPr txBox="1"/>
          <p:nvPr/>
        </p:nvSpPr>
        <p:spPr>
          <a:xfrm>
            <a:off x="605650" y="3810000"/>
            <a:ext cx="1465466"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Government</a:t>
            </a:r>
            <a:endParaRPr lang="en-US" sz="2000" dirty="0">
              <a:latin typeface="Times New Roman" pitchFamily="18" charset="0"/>
              <a:cs typeface="Times New Roman" pitchFamily="18" charset="0"/>
            </a:endParaRPr>
          </a:p>
        </p:txBody>
      </p:sp>
      <p:pic>
        <p:nvPicPr>
          <p:cNvPr id="66" name="Picture 65" descr="u=2376779564,3705762269&amp;fm=0&amp;gp=38.jpg"/>
          <p:cNvPicPr>
            <a:picLocks noChangeAspect="1"/>
          </p:cNvPicPr>
          <p:nvPr/>
        </p:nvPicPr>
        <p:blipFill>
          <a:blip r:embed="rId6" cstate="print"/>
          <a:stretch>
            <a:fillRect/>
          </a:stretch>
        </p:blipFill>
        <p:spPr>
          <a:xfrm>
            <a:off x="2362199" y="2743200"/>
            <a:ext cx="1403685" cy="1143000"/>
          </a:xfrm>
          <a:prstGeom prst="rect">
            <a:avLst/>
          </a:prstGeom>
          <a:noFill/>
        </p:spPr>
      </p:pic>
      <p:sp>
        <p:nvSpPr>
          <p:cNvPr id="67" name="TextBox 66"/>
          <p:cNvSpPr txBox="1"/>
          <p:nvPr/>
        </p:nvSpPr>
        <p:spPr>
          <a:xfrm>
            <a:off x="2492152" y="3797424"/>
            <a:ext cx="126509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Advertiser</a:t>
            </a:r>
            <a:endParaRPr lang="en-US" sz="2000" dirty="0">
              <a:latin typeface="Times New Roman" pitchFamily="18" charset="0"/>
              <a:cs typeface="Times New Roman" pitchFamily="18" charset="0"/>
            </a:endParaRPr>
          </a:p>
        </p:txBody>
      </p:sp>
      <p:sp>
        <p:nvSpPr>
          <p:cNvPr id="68" name="TextBox 67"/>
          <p:cNvSpPr txBox="1"/>
          <p:nvPr/>
        </p:nvSpPr>
        <p:spPr>
          <a:xfrm>
            <a:off x="619944" y="5309592"/>
            <a:ext cx="125066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Marketing</a:t>
            </a:r>
            <a:endParaRPr lang="en-US" sz="2000" dirty="0">
              <a:latin typeface="Times New Roman" pitchFamily="18" charset="0"/>
              <a:cs typeface="Times New Roman" pitchFamily="18" charset="0"/>
            </a:endParaRPr>
          </a:p>
        </p:txBody>
      </p:sp>
      <p:sp>
        <p:nvSpPr>
          <p:cNvPr id="69" name="TextBox 68"/>
          <p:cNvSpPr txBox="1"/>
          <p:nvPr/>
        </p:nvSpPr>
        <p:spPr>
          <a:xfrm>
            <a:off x="7052585" y="6006829"/>
            <a:ext cx="76815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p:txBody>
      </p:sp>
      <p:sp>
        <p:nvSpPr>
          <p:cNvPr id="70" name="TextBox 69"/>
          <p:cNvSpPr txBox="1"/>
          <p:nvPr/>
        </p:nvSpPr>
        <p:spPr>
          <a:xfrm>
            <a:off x="5149957" y="4978152"/>
            <a:ext cx="136640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Web agents</a:t>
            </a:r>
            <a:endParaRPr lang="en-US" sz="2000" dirty="0">
              <a:latin typeface="Times New Roman" pitchFamily="18" charset="0"/>
              <a:cs typeface="Times New Roman" pitchFamily="18" charset="0"/>
            </a:endParaRPr>
          </a:p>
        </p:txBody>
      </p:sp>
      <p:sp>
        <p:nvSpPr>
          <p:cNvPr id="71" name="TextBox 70"/>
          <p:cNvSpPr txBox="1"/>
          <p:nvPr/>
        </p:nvSpPr>
        <p:spPr>
          <a:xfrm>
            <a:off x="3932312" y="1925216"/>
            <a:ext cx="2088232"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Anonymized</a:t>
            </a:r>
            <a:r>
              <a:rPr lang="en-US" sz="2000" dirty="0" smtClean="0">
                <a:latin typeface="Times New Roman" pitchFamily="18" charset="0"/>
                <a:cs typeface="Times New Roman" pitchFamily="18" charset="0"/>
              </a:rPr>
              <a:t> Data</a:t>
            </a:r>
            <a:endParaRPr lang="en-US" sz="2000" dirty="0">
              <a:latin typeface="Times New Roman" pitchFamily="18" charset="0"/>
              <a:cs typeface="Times New Roman" pitchFamily="18" charset="0"/>
            </a:endParaRPr>
          </a:p>
        </p:txBody>
      </p:sp>
      <p:grpSp>
        <p:nvGrpSpPr>
          <p:cNvPr id="3" name="Group 68"/>
          <p:cNvGrpSpPr/>
          <p:nvPr/>
        </p:nvGrpSpPr>
        <p:grpSpPr>
          <a:xfrm>
            <a:off x="4572000" y="2382416"/>
            <a:ext cx="990600" cy="990600"/>
            <a:chOff x="4648200" y="457200"/>
            <a:chExt cx="990600" cy="990600"/>
          </a:xfrm>
        </p:grpSpPr>
        <p:sp>
          <p:nvSpPr>
            <p:cNvPr id="73" name="Oval 72"/>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4" idx="0"/>
              <a:endCxn id="77" idx="5"/>
            </p:cNvCxnSpPr>
            <p:nvPr/>
          </p:nvCxnSpPr>
          <p:spPr>
            <a:xfrm rot="16200000" flipV="1">
              <a:off x="5273582" y="549182"/>
              <a:ext cx="250918" cy="327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3" idx="7"/>
            </p:cNvCxnSpPr>
            <p:nvPr/>
          </p:nvCxnSpPr>
          <p:spPr>
            <a:xfrm rot="5400000">
              <a:off x="4816382" y="549182"/>
              <a:ext cx="273236" cy="349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3" idx="4"/>
              <a:endCxn id="75" idx="0"/>
            </p:cNvCxnSpPr>
            <p:nvPr/>
          </p:nvCxnSpPr>
          <p:spPr>
            <a:xfrm rot="5400000">
              <a:off x="45720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4"/>
              <a:endCxn id="76" idx="0"/>
            </p:cNvCxnSpPr>
            <p:nvPr/>
          </p:nvCxnSpPr>
          <p:spPr>
            <a:xfrm rot="5400000">
              <a:off x="54102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6"/>
              <a:endCxn id="76"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5029200" y="2284512"/>
            <a:ext cx="609600" cy="246221"/>
          </a:xfrm>
          <a:prstGeom prst="rect">
            <a:avLst/>
          </a:prstGeom>
          <a:noFill/>
        </p:spPr>
        <p:txBody>
          <a:bodyPr wrap="square" rtlCol="0">
            <a:spAutoFit/>
          </a:bodyPr>
          <a:lstStyle/>
          <a:p>
            <a:r>
              <a:rPr lang="en-US" sz="1000" dirty="0" smtClean="0"/>
              <a:t>(…)</a:t>
            </a:r>
            <a:endParaRPr lang="en-US" sz="1000" dirty="0"/>
          </a:p>
        </p:txBody>
      </p:sp>
      <p:sp>
        <p:nvSpPr>
          <p:cNvPr id="84" name="TextBox 83"/>
          <p:cNvSpPr txBox="1"/>
          <p:nvPr/>
        </p:nvSpPr>
        <p:spPr>
          <a:xfrm>
            <a:off x="5410200" y="2647891"/>
            <a:ext cx="609600" cy="246221"/>
          </a:xfrm>
          <a:prstGeom prst="rect">
            <a:avLst/>
          </a:prstGeom>
          <a:noFill/>
        </p:spPr>
        <p:txBody>
          <a:bodyPr wrap="square" rtlCol="0">
            <a:spAutoFit/>
          </a:bodyPr>
          <a:lstStyle/>
          <a:p>
            <a:r>
              <a:rPr lang="en-US" sz="1000" dirty="0" smtClean="0"/>
              <a:t>(…)</a:t>
            </a:r>
            <a:endParaRPr lang="en-US" sz="1000" dirty="0"/>
          </a:p>
        </p:txBody>
      </p:sp>
      <p:sp>
        <p:nvSpPr>
          <p:cNvPr id="85" name="TextBox 84"/>
          <p:cNvSpPr txBox="1"/>
          <p:nvPr/>
        </p:nvSpPr>
        <p:spPr>
          <a:xfrm>
            <a:off x="5156448" y="3326160"/>
            <a:ext cx="609600" cy="246221"/>
          </a:xfrm>
          <a:prstGeom prst="rect">
            <a:avLst/>
          </a:prstGeom>
          <a:noFill/>
        </p:spPr>
        <p:txBody>
          <a:bodyPr wrap="square" rtlCol="0">
            <a:spAutoFit/>
          </a:bodyPr>
          <a:lstStyle/>
          <a:p>
            <a:r>
              <a:rPr lang="en-US" sz="1000" dirty="0" smtClean="0"/>
              <a:t>(…)</a:t>
            </a:r>
            <a:endParaRPr lang="en-US" sz="1000" dirty="0"/>
          </a:p>
        </p:txBody>
      </p:sp>
      <p:sp>
        <p:nvSpPr>
          <p:cNvPr id="86" name="TextBox 85"/>
          <p:cNvSpPr txBox="1"/>
          <p:nvPr/>
        </p:nvSpPr>
        <p:spPr>
          <a:xfrm>
            <a:off x="4249056" y="2589312"/>
            <a:ext cx="609600" cy="246221"/>
          </a:xfrm>
          <a:prstGeom prst="rect">
            <a:avLst/>
          </a:prstGeom>
          <a:noFill/>
        </p:spPr>
        <p:txBody>
          <a:bodyPr wrap="square" rtlCol="0">
            <a:spAutoFit/>
          </a:bodyPr>
          <a:lstStyle/>
          <a:p>
            <a:r>
              <a:rPr lang="en-US" sz="1000" dirty="0" smtClean="0"/>
              <a:t>(…)</a:t>
            </a:r>
            <a:endParaRPr lang="en-US" sz="1000" dirty="0"/>
          </a:p>
        </p:txBody>
      </p:sp>
      <p:sp>
        <p:nvSpPr>
          <p:cNvPr id="87" name="TextBox 86"/>
          <p:cNvSpPr txBox="1"/>
          <p:nvPr/>
        </p:nvSpPr>
        <p:spPr>
          <a:xfrm>
            <a:off x="4364360" y="3398168"/>
            <a:ext cx="609600" cy="246221"/>
          </a:xfrm>
          <a:prstGeom prst="rect">
            <a:avLst/>
          </a:prstGeom>
          <a:noFill/>
        </p:spPr>
        <p:txBody>
          <a:bodyPr wrap="square" rtlCol="0">
            <a:spAutoFit/>
          </a:bodyPr>
          <a:lstStyle/>
          <a:p>
            <a:r>
              <a:rPr lang="en-US" sz="1000" dirty="0" smtClean="0"/>
              <a:t>(…)</a:t>
            </a:r>
            <a:endParaRPr lang="en-US" sz="1000" dirty="0"/>
          </a:p>
        </p:txBody>
      </p:sp>
      <p:pic>
        <p:nvPicPr>
          <p:cNvPr id="89" name="Picture 2"/>
          <p:cNvPicPr>
            <a:picLocks noChangeAspect="1" noChangeArrowheads="1"/>
          </p:cNvPicPr>
          <p:nvPr/>
        </p:nvPicPr>
        <p:blipFill>
          <a:blip r:embed="rId7" cstate="print"/>
          <a:srcRect/>
          <a:stretch>
            <a:fillRect/>
          </a:stretch>
        </p:blipFill>
        <p:spPr bwMode="auto">
          <a:xfrm>
            <a:off x="6156176" y="5517232"/>
            <a:ext cx="304800" cy="390525"/>
          </a:xfrm>
          <a:prstGeom prst="rect">
            <a:avLst/>
          </a:prstGeom>
          <a:noFill/>
          <a:ln w="9525">
            <a:noFill/>
            <a:miter lim="800000"/>
            <a:headEnd/>
            <a:tailEnd/>
          </a:ln>
          <a:effectLst/>
        </p:spPr>
      </p:pic>
      <p:cxnSp>
        <p:nvCxnSpPr>
          <p:cNvPr id="90" name="Straight Arrow Connector 89"/>
          <p:cNvCxnSpPr>
            <a:stCxn id="89" idx="1"/>
          </p:cNvCxnSpPr>
          <p:nvPr/>
        </p:nvCxnSpPr>
        <p:spPr>
          <a:xfrm rot="10800000">
            <a:off x="5580112" y="3573017"/>
            <a:ext cx="576064" cy="21394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886200" y="4045386"/>
            <a:ext cx="1600200" cy="738664"/>
          </a:xfrm>
          <a:prstGeom prst="rect">
            <a:avLst/>
          </a:prstGeom>
          <a:noFill/>
        </p:spPr>
        <p:txBody>
          <a:bodyPr wrap="square" rtlCol="0">
            <a:spAutoFit/>
          </a:bodyPr>
          <a:lstStyle/>
          <a:p>
            <a:r>
              <a:rPr lang="en-US" sz="1400" dirty="0" smtClean="0">
                <a:latin typeface="Times New Roman" pitchFamily="18" charset="0"/>
                <a:cs typeface="Times New Roman" pitchFamily="18" charset="0"/>
              </a:rPr>
              <a:t>Analyze and reveal some privacy information</a:t>
            </a:r>
            <a:endParaRPr lang="en-US" sz="1400" dirty="0">
              <a:latin typeface="Times New Roman" pitchFamily="18" charset="0"/>
              <a:cs typeface="Times New Roman" pitchFamily="18" charset="0"/>
            </a:endParaRPr>
          </a:p>
        </p:txBody>
      </p:sp>
      <p:sp>
        <p:nvSpPr>
          <p:cNvPr id="96" name="TextBox 95"/>
          <p:cNvSpPr txBox="1"/>
          <p:nvPr/>
        </p:nvSpPr>
        <p:spPr>
          <a:xfrm>
            <a:off x="6934200" y="2844552"/>
            <a:ext cx="1090491" cy="369332"/>
          </a:xfrm>
          <a:prstGeom prst="rect">
            <a:avLst/>
          </a:prstGeom>
          <a:noFill/>
        </p:spPr>
        <p:txBody>
          <a:bodyPr wrap="none" rtlCol="0">
            <a:spAutoFit/>
          </a:bodyPr>
          <a:lstStyle/>
          <a:p>
            <a:r>
              <a:rPr lang="en-US" b="1" i="1" dirty="0" err="1" smtClean="0">
                <a:solidFill>
                  <a:schemeClr val="accent5">
                    <a:lumMod val="40000"/>
                    <a:lumOff val="60000"/>
                  </a:schemeClr>
                </a:solidFill>
              </a:rPr>
              <a:t>Facebook</a:t>
            </a:r>
            <a:endParaRPr lang="en-US" b="1" i="1" dirty="0">
              <a:solidFill>
                <a:schemeClr val="accent5">
                  <a:lumMod val="40000"/>
                  <a:lumOff val="60000"/>
                </a:schemeClr>
              </a:solidFill>
            </a:endParaRPr>
          </a:p>
        </p:txBody>
      </p:sp>
      <p:sp>
        <p:nvSpPr>
          <p:cNvPr id="97" name="TextBox 96"/>
          <p:cNvSpPr txBox="1"/>
          <p:nvPr/>
        </p:nvSpPr>
        <p:spPr>
          <a:xfrm>
            <a:off x="2857128" y="5793903"/>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Customers</a:t>
            </a:r>
            <a:endParaRPr lang="en-US" sz="1400" dirty="0">
              <a:latin typeface="Times New Roman" pitchFamily="18" charset="0"/>
              <a:cs typeface="Times New Roman" pitchFamily="18" charset="0"/>
            </a:endParaRPr>
          </a:p>
        </p:txBody>
      </p:sp>
      <p:pic>
        <p:nvPicPr>
          <p:cNvPr id="98" name="Picture 97" descr="pharmacy.png"/>
          <p:cNvPicPr>
            <a:picLocks noChangeAspect="1"/>
          </p:cNvPicPr>
          <p:nvPr/>
        </p:nvPicPr>
        <p:blipFill>
          <a:blip r:embed="rId8" cstate="print"/>
          <a:stretch>
            <a:fillRect/>
          </a:stretch>
        </p:blipFill>
        <p:spPr>
          <a:xfrm>
            <a:off x="762000" y="2667000"/>
            <a:ext cx="1219200" cy="1219200"/>
          </a:xfrm>
          <a:prstGeom prst="rect">
            <a:avLst/>
          </a:prstGeom>
        </p:spPr>
      </p:pic>
      <p:pic>
        <p:nvPicPr>
          <p:cNvPr id="99" name="Picture 98" descr="kchart.png"/>
          <p:cNvPicPr>
            <a:picLocks noChangeAspect="1"/>
          </p:cNvPicPr>
          <p:nvPr/>
        </p:nvPicPr>
        <p:blipFill>
          <a:blip r:embed="rId9" cstate="print"/>
          <a:stretch>
            <a:fillRect/>
          </a:stretch>
        </p:blipFill>
        <p:spPr>
          <a:xfrm>
            <a:off x="762000" y="4267200"/>
            <a:ext cx="990600" cy="990600"/>
          </a:xfrm>
          <a:prstGeom prst="rect">
            <a:avLst/>
          </a:prstGeom>
        </p:spPr>
      </p:pic>
      <p:pic>
        <p:nvPicPr>
          <p:cNvPr id="92" name="Picture 2"/>
          <p:cNvPicPr>
            <a:picLocks noChangeAspect="1" noChangeArrowheads="1"/>
          </p:cNvPicPr>
          <p:nvPr/>
        </p:nvPicPr>
        <p:blipFill>
          <a:blip r:embed="rId7" cstate="print"/>
          <a:srcRect/>
          <a:stretch>
            <a:fillRect/>
          </a:stretch>
        </p:blipFill>
        <p:spPr bwMode="auto">
          <a:xfrm>
            <a:off x="6804248" y="5589240"/>
            <a:ext cx="304800" cy="390525"/>
          </a:xfrm>
          <a:prstGeom prst="rect">
            <a:avLst/>
          </a:prstGeom>
          <a:noFill/>
          <a:ln w="9525">
            <a:noFill/>
            <a:miter lim="800000"/>
            <a:headEnd/>
            <a:tailEnd/>
          </a:ln>
          <a:effectLst/>
        </p:spPr>
      </p:pic>
      <p:cxnSp>
        <p:nvCxnSpPr>
          <p:cNvPr id="94" name="Straight Arrow Connector 93"/>
          <p:cNvCxnSpPr/>
          <p:nvPr/>
        </p:nvCxnSpPr>
        <p:spPr>
          <a:xfrm rot="16200000" flipV="1">
            <a:off x="5292080" y="4005064"/>
            <a:ext cx="1872208" cy="1152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9" idx="0"/>
          </p:cNvCxnSpPr>
          <p:nvPr/>
        </p:nvCxnSpPr>
        <p:spPr bwMode="auto">
          <a:xfrm rot="5400000" flipH="1" flipV="1">
            <a:off x="6484404" y="4837348"/>
            <a:ext cx="504056" cy="855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3" name="Straight Connector 102"/>
          <p:cNvCxnSpPr>
            <a:stCxn id="49" idx="2"/>
          </p:cNvCxnSpPr>
          <p:nvPr/>
        </p:nvCxnSpPr>
        <p:spPr bwMode="auto">
          <a:xfrm rot="16200000" flipH="1">
            <a:off x="6211838" y="4708797"/>
            <a:ext cx="529555" cy="108731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6" name="Straight Connector 105"/>
          <p:cNvCxnSpPr/>
          <p:nvPr/>
        </p:nvCxnSpPr>
        <p:spPr bwMode="auto">
          <a:xfrm rot="5400000">
            <a:off x="6840252" y="5193198"/>
            <a:ext cx="504058" cy="144014"/>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Active attack</a:t>
            </a:r>
            <a:endParaRPr lang="en-US" dirty="0"/>
          </a:p>
        </p:txBody>
      </p:sp>
      <p:sp>
        <p:nvSpPr>
          <p:cNvPr id="43" name="Date Placeholder 42"/>
          <p:cNvSpPr>
            <a:spLocks noGrp="1"/>
          </p:cNvSpPr>
          <p:nvPr>
            <p:ph type="dt" sz="half" idx="10"/>
          </p:nvPr>
        </p:nvSpPr>
        <p:spPr/>
        <p:txBody>
          <a:bodyPr/>
          <a:lstStyle/>
          <a:p>
            <a:pPr>
              <a:defRPr/>
            </a:pPr>
            <a:fld id="{EDD2B36B-6AD3-4FB9-AD00-7D9CA6A978F6}" type="datetime1">
              <a:rPr lang="en-US" altLang="zh-CN" smtClean="0"/>
              <a:pPr>
                <a:defRPr/>
              </a:pPr>
              <a:t>11/17/2016</a:t>
            </a:fld>
            <a:endParaRPr lang="en-US" altLang="zh-CN"/>
          </a:p>
        </p:txBody>
      </p:sp>
      <p:sp>
        <p:nvSpPr>
          <p:cNvPr id="41" name="Rectangle 40"/>
          <p:cNvSpPr/>
          <p:nvPr/>
        </p:nvSpPr>
        <p:spPr>
          <a:xfrm>
            <a:off x="427112" y="2285256"/>
            <a:ext cx="3505200"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7" name="Picture 2"/>
          <p:cNvPicPr>
            <a:picLocks noChangeAspect="1" noChangeArrowheads="1"/>
          </p:cNvPicPr>
          <p:nvPr/>
        </p:nvPicPr>
        <p:blipFill>
          <a:blip r:embed="rId3" cstate="print"/>
          <a:srcRect/>
          <a:stretch>
            <a:fillRect/>
          </a:stretch>
        </p:blipFill>
        <p:spPr bwMode="auto">
          <a:xfrm>
            <a:off x="8458200" y="5625829"/>
            <a:ext cx="257175" cy="363719"/>
          </a:xfrm>
          <a:prstGeom prst="rect">
            <a:avLst/>
          </a:prstGeom>
          <a:noFill/>
          <a:ln w="9525">
            <a:noFill/>
            <a:miter lim="800000"/>
            <a:headEnd/>
            <a:tailEnd/>
          </a:ln>
          <a:effectLst/>
        </p:spPr>
      </p:pic>
      <p:pic>
        <p:nvPicPr>
          <p:cNvPr id="48" name="Picture 2"/>
          <p:cNvPicPr>
            <a:picLocks noChangeAspect="1" noChangeArrowheads="1"/>
          </p:cNvPicPr>
          <p:nvPr/>
        </p:nvPicPr>
        <p:blipFill>
          <a:blip r:embed="rId3" cstate="print"/>
          <a:srcRect/>
          <a:stretch>
            <a:fillRect/>
          </a:stretch>
        </p:blipFill>
        <p:spPr bwMode="auto">
          <a:xfrm>
            <a:off x="7743825" y="5625829"/>
            <a:ext cx="257175" cy="363719"/>
          </a:xfrm>
          <a:prstGeom prst="rect">
            <a:avLst/>
          </a:prstGeom>
          <a:noFill/>
          <a:ln w="9525">
            <a:noFill/>
            <a:miter lim="800000"/>
            <a:headEnd/>
            <a:tailEnd/>
          </a:ln>
          <a:effectLst/>
        </p:spPr>
      </p:pic>
      <p:pic>
        <p:nvPicPr>
          <p:cNvPr id="49" name="Picture 3"/>
          <p:cNvPicPr>
            <a:picLocks noChangeAspect="1" noChangeArrowheads="1"/>
          </p:cNvPicPr>
          <p:nvPr/>
        </p:nvPicPr>
        <p:blipFill>
          <a:blip r:embed="rId4" cstate="print"/>
          <a:srcRect/>
          <a:stretch>
            <a:fillRect/>
          </a:stretch>
        </p:blipFill>
        <p:spPr bwMode="auto">
          <a:xfrm>
            <a:off x="5715000" y="4368552"/>
            <a:ext cx="435915" cy="619125"/>
          </a:xfrm>
          <a:prstGeom prst="rect">
            <a:avLst/>
          </a:prstGeom>
          <a:noFill/>
          <a:ln w="9525">
            <a:noFill/>
            <a:miter lim="800000"/>
            <a:headEnd/>
            <a:tailEnd/>
          </a:ln>
          <a:effectLst/>
        </p:spPr>
      </p:pic>
      <p:pic>
        <p:nvPicPr>
          <p:cNvPr id="50" name="Picture 3"/>
          <p:cNvPicPr>
            <a:picLocks noChangeAspect="1" noChangeArrowheads="1"/>
          </p:cNvPicPr>
          <p:nvPr/>
        </p:nvPicPr>
        <p:blipFill>
          <a:blip r:embed="rId4" cstate="print"/>
          <a:srcRect/>
          <a:stretch>
            <a:fillRect/>
          </a:stretch>
        </p:blipFill>
        <p:spPr bwMode="auto">
          <a:xfrm>
            <a:off x="7010400" y="4368552"/>
            <a:ext cx="435915" cy="619125"/>
          </a:xfrm>
          <a:prstGeom prst="rect">
            <a:avLst/>
          </a:prstGeom>
          <a:noFill/>
          <a:ln w="9525">
            <a:noFill/>
            <a:miter lim="800000"/>
            <a:headEnd/>
            <a:tailEnd/>
          </a:ln>
          <a:effectLst/>
        </p:spPr>
      </p:pic>
      <p:pic>
        <p:nvPicPr>
          <p:cNvPr id="51" name="Picture 3"/>
          <p:cNvPicPr>
            <a:picLocks noChangeAspect="1" noChangeArrowheads="1"/>
          </p:cNvPicPr>
          <p:nvPr/>
        </p:nvPicPr>
        <p:blipFill>
          <a:blip r:embed="rId4" cstate="print"/>
          <a:srcRect/>
          <a:stretch>
            <a:fillRect/>
          </a:stretch>
        </p:blipFill>
        <p:spPr bwMode="auto">
          <a:xfrm>
            <a:off x="8229600" y="4368552"/>
            <a:ext cx="435915" cy="619125"/>
          </a:xfrm>
          <a:prstGeom prst="rect">
            <a:avLst/>
          </a:prstGeom>
          <a:noFill/>
          <a:ln w="9525">
            <a:noFill/>
            <a:miter lim="800000"/>
            <a:headEnd/>
            <a:tailEnd/>
          </a:ln>
          <a:effectLst/>
        </p:spPr>
      </p:pic>
      <p:cxnSp>
        <p:nvCxnSpPr>
          <p:cNvPr id="52" name="Straight Connector 51"/>
          <p:cNvCxnSpPr/>
          <p:nvPr/>
        </p:nvCxnSpPr>
        <p:spPr>
          <a:xfrm rot="16200000" flipH="1">
            <a:off x="5740636" y="5141876"/>
            <a:ext cx="676275" cy="29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6997936" y="4176207"/>
            <a:ext cx="676275" cy="222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6769336" y="5166807"/>
            <a:ext cx="676275" cy="24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7378936" y="4557207"/>
            <a:ext cx="676275" cy="14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8" idx="0"/>
          </p:cNvCxnSpPr>
          <p:nvPr/>
        </p:nvCxnSpPr>
        <p:spPr>
          <a:xfrm rot="16200000" flipH="1">
            <a:off x="6564548" y="4317963"/>
            <a:ext cx="6762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8" idx="0"/>
          </p:cNvCxnSpPr>
          <p:nvPr/>
        </p:nvCxnSpPr>
        <p:spPr>
          <a:xfrm rot="16200000" flipV="1">
            <a:off x="7212249" y="4965664"/>
            <a:ext cx="6762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0"/>
          </p:cNvCxnSpPr>
          <p:nvPr/>
        </p:nvCxnSpPr>
        <p:spPr>
          <a:xfrm rot="5400000" flipH="1" flipV="1">
            <a:off x="7821848" y="5000120"/>
            <a:ext cx="6762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0"/>
          </p:cNvCxnSpPr>
          <p:nvPr/>
        </p:nvCxnSpPr>
        <p:spPr>
          <a:xfrm rot="16200000" flipV="1">
            <a:off x="7569436" y="4608477"/>
            <a:ext cx="676275" cy="135843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5"/>
          <p:cNvPicPr>
            <a:picLocks noChangeAspect="1" noChangeArrowheads="1"/>
          </p:cNvPicPr>
          <p:nvPr/>
        </p:nvPicPr>
        <p:blipFill>
          <a:blip r:embed="rId5" cstate="print"/>
          <a:srcRect/>
          <a:stretch>
            <a:fillRect/>
          </a:stretch>
        </p:blipFill>
        <p:spPr bwMode="auto">
          <a:xfrm>
            <a:off x="6236568" y="2213248"/>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1" name="Straight Connector 60"/>
          <p:cNvCxnSpPr>
            <a:stCxn id="49" idx="0"/>
            <a:endCxn id="60" idx="2"/>
          </p:cNvCxnSpPr>
          <p:nvPr/>
        </p:nvCxnSpPr>
        <p:spPr>
          <a:xfrm rot="5400000" flipH="1" flipV="1">
            <a:off x="6402523" y="3420083"/>
            <a:ext cx="478904" cy="1418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0"/>
            <a:endCxn id="60" idx="2"/>
          </p:cNvCxnSpPr>
          <p:nvPr/>
        </p:nvCxnSpPr>
        <p:spPr>
          <a:xfrm rot="5400000" flipH="1" flipV="1">
            <a:off x="7050223" y="4067783"/>
            <a:ext cx="478904" cy="12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1" idx="0"/>
            <a:endCxn id="60" idx="2"/>
          </p:cNvCxnSpPr>
          <p:nvPr/>
        </p:nvCxnSpPr>
        <p:spPr>
          <a:xfrm rot="16200000" flipV="1">
            <a:off x="7659824" y="3580817"/>
            <a:ext cx="478904" cy="1096565"/>
          </a:xfrm>
          <a:prstGeom prst="line">
            <a:avLst/>
          </a:prstGeom>
        </p:spPr>
        <p:style>
          <a:lnRef idx="1">
            <a:schemeClr val="accent1"/>
          </a:lnRef>
          <a:fillRef idx="0">
            <a:schemeClr val="accent1"/>
          </a:fillRef>
          <a:effectRef idx="0">
            <a:schemeClr val="accent1"/>
          </a:effectRef>
          <a:fontRef idx="minor">
            <a:schemeClr val="tx1"/>
          </a:fontRef>
        </p:style>
      </p:cxnSp>
      <p:sp>
        <p:nvSpPr>
          <p:cNvPr id="64" name="Left Arrow 63"/>
          <p:cNvSpPr/>
          <p:nvPr/>
        </p:nvSpPr>
        <p:spPr>
          <a:xfrm>
            <a:off x="2971800" y="4114800"/>
            <a:ext cx="2832720" cy="4572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TextBox 64"/>
          <p:cNvSpPr txBox="1"/>
          <p:nvPr/>
        </p:nvSpPr>
        <p:spPr>
          <a:xfrm>
            <a:off x="605650" y="3810000"/>
            <a:ext cx="1465466"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Government</a:t>
            </a:r>
            <a:endParaRPr lang="en-US" sz="2000" dirty="0">
              <a:latin typeface="Times New Roman" pitchFamily="18" charset="0"/>
              <a:cs typeface="Times New Roman" pitchFamily="18" charset="0"/>
            </a:endParaRPr>
          </a:p>
        </p:txBody>
      </p:sp>
      <p:pic>
        <p:nvPicPr>
          <p:cNvPr id="66" name="Picture 65" descr="u=2376779564,3705762269&amp;fm=0&amp;gp=38.jpg"/>
          <p:cNvPicPr>
            <a:picLocks noChangeAspect="1"/>
          </p:cNvPicPr>
          <p:nvPr/>
        </p:nvPicPr>
        <p:blipFill>
          <a:blip r:embed="rId6" cstate="print"/>
          <a:stretch>
            <a:fillRect/>
          </a:stretch>
        </p:blipFill>
        <p:spPr>
          <a:xfrm>
            <a:off x="2362199" y="2743200"/>
            <a:ext cx="1403685" cy="1143000"/>
          </a:xfrm>
          <a:prstGeom prst="rect">
            <a:avLst/>
          </a:prstGeom>
          <a:noFill/>
        </p:spPr>
      </p:pic>
      <p:sp>
        <p:nvSpPr>
          <p:cNvPr id="67" name="TextBox 66"/>
          <p:cNvSpPr txBox="1"/>
          <p:nvPr/>
        </p:nvSpPr>
        <p:spPr>
          <a:xfrm>
            <a:off x="2492152" y="3797424"/>
            <a:ext cx="126509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Advertiser</a:t>
            </a:r>
            <a:endParaRPr lang="en-US" sz="2000" dirty="0">
              <a:latin typeface="Times New Roman" pitchFamily="18" charset="0"/>
              <a:cs typeface="Times New Roman" pitchFamily="18" charset="0"/>
            </a:endParaRPr>
          </a:p>
        </p:txBody>
      </p:sp>
      <p:sp>
        <p:nvSpPr>
          <p:cNvPr id="68" name="TextBox 67"/>
          <p:cNvSpPr txBox="1"/>
          <p:nvPr/>
        </p:nvSpPr>
        <p:spPr>
          <a:xfrm>
            <a:off x="619944" y="5309592"/>
            <a:ext cx="125066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Marketing</a:t>
            </a:r>
            <a:endParaRPr lang="en-US" sz="2000" dirty="0">
              <a:latin typeface="Times New Roman" pitchFamily="18" charset="0"/>
              <a:cs typeface="Times New Roman" pitchFamily="18" charset="0"/>
            </a:endParaRPr>
          </a:p>
        </p:txBody>
      </p:sp>
      <p:sp>
        <p:nvSpPr>
          <p:cNvPr id="69" name="TextBox 68"/>
          <p:cNvSpPr txBox="1"/>
          <p:nvPr/>
        </p:nvSpPr>
        <p:spPr>
          <a:xfrm>
            <a:off x="7052585" y="6006829"/>
            <a:ext cx="76815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p:txBody>
      </p:sp>
      <p:sp>
        <p:nvSpPr>
          <p:cNvPr id="70" name="TextBox 69"/>
          <p:cNvSpPr txBox="1"/>
          <p:nvPr/>
        </p:nvSpPr>
        <p:spPr>
          <a:xfrm>
            <a:off x="5149957" y="4978152"/>
            <a:ext cx="136640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Web agents</a:t>
            </a:r>
            <a:endParaRPr lang="en-US" sz="2000" dirty="0">
              <a:latin typeface="Times New Roman" pitchFamily="18" charset="0"/>
              <a:cs typeface="Times New Roman" pitchFamily="18" charset="0"/>
            </a:endParaRPr>
          </a:p>
        </p:txBody>
      </p:sp>
      <p:sp>
        <p:nvSpPr>
          <p:cNvPr id="71" name="TextBox 70"/>
          <p:cNvSpPr txBox="1"/>
          <p:nvPr/>
        </p:nvSpPr>
        <p:spPr>
          <a:xfrm>
            <a:off x="3932312" y="1925216"/>
            <a:ext cx="2088232"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Anonymized</a:t>
            </a:r>
            <a:r>
              <a:rPr lang="en-US" sz="2000" dirty="0" smtClean="0">
                <a:latin typeface="Times New Roman" pitchFamily="18" charset="0"/>
                <a:cs typeface="Times New Roman" pitchFamily="18" charset="0"/>
              </a:rPr>
              <a:t> Data</a:t>
            </a:r>
            <a:endParaRPr lang="en-US" sz="2000" dirty="0">
              <a:latin typeface="Times New Roman" pitchFamily="18" charset="0"/>
              <a:cs typeface="Times New Roman" pitchFamily="18" charset="0"/>
            </a:endParaRPr>
          </a:p>
        </p:txBody>
      </p:sp>
      <p:grpSp>
        <p:nvGrpSpPr>
          <p:cNvPr id="3" name="Group 68"/>
          <p:cNvGrpSpPr/>
          <p:nvPr/>
        </p:nvGrpSpPr>
        <p:grpSpPr>
          <a:xfrm>
            <a:off x="4572000" y="2382416"/>
            <a:ext cx="990600" cy="990600"/>
            <a:chOff x="4648200" y="457200"/>
            <a:chExt cx="990600" cy="990600"/>
          </a:xfrm>
        </p:grpSpPr>
        <p:sp>
          <p:nvSpPr>
            <p:cNvPr id="73" name="Oval 72"/>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4" idx="0"/>
              <a:endCxn id="77" idx="5"/>
            </p:cNvCxnSpPr>
            <p:nvPr/>
          </p:nvCxnSpPr>
          <p:spPr>
            <a:xfrm rot="16200000" flipV="1">
              <a:off x="5273582" y="549182"/>
              <a:ext cx="250918" cy="327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3" idx="7"/>
            </p:cNvCxnSpPr>
            <p:nvPr/>
          </p:nvCxnSpPr>
          <p:spPr>
            <a:xfrm rot="5400000">
              <a:off x="4816382" y="549182"/>
              <a:ext cx="273236" cy="349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3" idx="4"/>
              <a:endCxn id="75" idx="0"/>
            </p:cNvCxnSpPr>
            <p:nvPr/>
          </p:nvCxnSpPr>
          <p:spPr>
            <a:xfrm rot="5400000">
              <a:off x="45720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4"/>
              <a:endCxn id="76" idx="0"/>
            </p:cNvCxnSpPr>
            <p:nvPr/>
          </p:nvCxnSpPr>
          <p:spPr>
            <a:xfrm rot="5400000">
              <a:off x="54102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6"/>
              <a:endCxn id="76"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5029200" y="2284512"/>
            <a:ext cx="609600" cy="246221"/>
          </a:xfrm>
          <a:prstGeom prst="rect">
            <a:avLst/>
          </a:prstGeom>
          <a:noFill/>
        </p:spPr>
        <p:txBody>
          <a:bodyPr wrap="square" rtlCol="0">
            <a:spAutoFit/>
          </a:bodyPr>
          <a:lstStyle/>
          <a:p>
            <a:r>
              <a:rPr lang="en-US" sz="1000" dirty="0" smtClean="0"/>
              <a:t>(…)</a:t>
            </a:r>
            <a:endParaRPr lang="en-US" sz="1000" dirty="0"/>
          </a:p>
        </p:txBody>
      </p:sp>
      <p:sp>
        <p:nvSpPr>
          <p:cNvPr id="84" name="TextBox 83"/>
          <p:cNvSpPr txBox="1"/>
          <p:nvPr/>
        </p:nvSpPr>
        <p:spPr>
          <a:xfrm>
            <a:off x="5410200" y="2647891"/>
            <a:ext cx="609600" cy="246221"/>
          </a:xfrm>
          <a:prstGeom prst="rect">
            <a:avLst/>
          </a:prstGeom>
          <a:noFill/>
        </p:spPr>
        <p:txBody>
          <a:bodyPr wrap="square" rtlCol="0">
            <a:spAutoFit/>
          </a:bodyPr>
          <a:lstStyle/>
          <a:p>
            <a:r>
              <a:rPr lang="en-US" sz="1000" dirty="0" smtClean="0"/>
              <a:t>(…)</a:t>
            </a:r>
            <a:endParaRPr lang="en-US" sz="1000" dirty="0"/>
          </a:p>
        </p:txBody>
      </p:sp>
      <p:sp>
        <p:nvSpPr>
          <p:cNvPr id="85" name="TextBox 84"/>
          <p:cNvSpPr txBox="1"/>
          <p:nvPr/>
        </p:nvSpPr>
        <p:spPr>
          <a:xfrm>
            <a:off x="5156448" y="3326160"/>
            <a:ext cx="609600" cy="246221"/>
          </a:xfrm>
          <a:prstGeom prst="rect">
            <a:avLst/>
          </a:prstGeom>
          <a:noFill/>
        </p:spPr>
        <p:txBody>
          <a:bodyPr wrap="square" rtlCol="0">
            <a:spAutoFit/>
          </a:bodyPr>
          <a:lstStyle/>
          <a:p>
            <a:r>
              <a:rPr lang="en-US" sz="1000" dirty="0" smtClean="0"/>
              <a:t>(…)</a:t>
            </a:r>
            <a:endParaRPr lang="en-US" sz="1000" dirty="0"/>
          </a:p>
        </p:txBody>
      </p:sp>
      <p:sp>
        <p:nvSpPr>
          <p:cNvPr id="86" name="TextBox 85"/>
          <p:cNvSpPr txBox="1"/>
          <p:nvPr/>
        </p:nvSpPr>
        <p:spPr>
          <a:xfrm>
            <a:off x="4249056" y="2589312"/>
            <a:ext cx="609600" cy="246221"/>
          </a:xfrm>
          <a:prstGeom prst="rect">
            <a:avLst/>
          </a:prstGeom>
          <a:noFill/>
        </p:spPr>
        <p:txBody>
          <a:bodyPr wrap="square" rtlCol="0">
            <a:spAutoFit/>
          </a:bodyPr>
          <a:lstStyle/>
          <a:p>
            <a:r>
              <a:rPr lang="en-US" sz="1000" dirty="0" smtClean="0"/>
              <a:t>(…)</a:t>
            </a:r>
            <a:endParaRPr lang="en-US" sz="1000" dirty="0"/>
          </a:p>
        </p:txBody>
      </p:sp>
      <p:sp>
        <p:nvSpPr>
          <p:cNvPr id="87" name="TextBox 86"/>
          <p:cNvSpPr txBox="1"/>
          <p:nvPr/>
        </p:nvSpPr>
        <p:spPr>
          <a:xfrm>
            <a:off x="4364360" y="3398168"/>
            <a:ext cx="609600" cy="246221"/>
          </a:xfrm>
          <a:prstGeom prst="rect">
            <a:avLst/>
          </a:prstGeom>
          <a:noFill/>
        </p:spPr>
        <p:txBody>
          <a:bodyPr wrap="square" rtlCol="0">
            <a:spAutoFit/>
          </a:bodyPr>
          <a:lstStyle/>
          <a:p>
            <a:r>
              <a:rPr lang="en-US" sz="1000" dirty="0" smtClean="0"/>
              <a:t>(…)</a:t>
            </a:r>
            <a:endParaRPr lang="en-US" sz="1000" dirty="0"/>
          </a:p>
        </p:txBody>
      </p:sp>
      <p:pic>
        <p:nvPicPr>
          <p:cNvPr id="89" name="Picture 2"/>
          <p:cNvPicPr>
            <a:picLocks noChangeAspect="1" noChangeArrowheads="1"/>
          </p:cNvPicPr>
          <p:nvPr/>
        </p:nvPicPr>
        <p:blipFill>
          <a:blip r:embed="rId7" cstate="print"/>
          <a:srcRect/>
          <a:stretch>
            <a:fillRect/>
          </a:stretch>
        </p:blipFill>
        <p:spPr bwMode="auto">
          <a:xfrm>
            <a:off x="6156176" y="5517232"/>
            <a:ext cx="304800" cy="390525"/>
          </a:xfrm>
          <a:prstGeom prst="rect">
            <a:avLst/>
          </a:prstGeom>
          <a:noFill/>
          <a:ln w="9525">
            <a:noFill/>
            <a:miter lim="800000"/>
            <a:headEnd/>
            <a:tailEnd/>
          </a:ln>
          <a:effectLst/>
        </p:spPr>
      </p:pic>
      <p:cxnSp>
        <p:nvCxnSpPr>
          <p:cNvPr id="90" name="Straight Arrow Connector 89"/>
          <p:cNvCxnSpPr>
            <a:stCxn id="89" idx="1"/>
          </p:cNvCxnSpPr>
          <p:nvPr/>
        </p:nvCxnSpPr>
        <p:spPr>
          <a:xfrm rot="10800000">
            <a:off x="5580112" y="3573017"/>
            <a:ext cx="576064" cy="21394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886200" y="4045386"/>
            <a:ext cx="1600200" cy="738664"/>
          </a:xfrm>
          <a:prstGeom prst="rect">
            <a:avLst/>
          </a:prstGeom>
          <a:noFill/>
        </p:spPr>
        <p:txBody>
          <a:bodyPr wrap="square" rtlCol="0">
            <a:spAutoFit/>
          </a:bodyPr>
          <a:lstStyle/>
          <a:p>
            <a:r>
              <a:rPr lang="en-US" sz="1400" dirty="0" smtClean="0">
                <a:latin typeface="Times New Roman" pitchFamily="18" charset="0"/>
                <a:cs typeface="Times New Roman" pitchFamily="18" charset="0"/>
              </a:rPr>
              <a:t>Analyze and reveal some privacy information</a:t>
            </a:r>
            <a:endParaRPr lang="en-US" sz="1400" dirty="0">
              <a:latin typeface="Times New Roman" pitchFamily="18" charset="0"/>
              <a:cs typeface="Times New Roman" pitchFamily="18" charset="0"/>
            </a:endParaRPr>
          </a:p>
        </p:txBody>
      </p:sp>
      <p:sp>
        <p:nvSpPr>
          <p:cNvPr id="96" name="TextBox 95"/>
          <p:cNvSpPr txBox="1"/>
          <p:nvPr/>
        </p:nvSpPr>
        <p:spPr>
          <a:xfrm>
            <a:off x="6934200" y="2844552"/>
            <a:ext cx="1090491" cy="369332"/>
          </a:xfrm>
          <a:prstGeom prst="rect">
            <a:avLst/>
          </a:prstGeom>
          <a:noFill/>
        </p:spPr>
        <p:txBody>
          <a:bodyPr wrap="none" rtlCol="0">
            <a:spAutoFit/>
          </a:bodyPr>
          <a:lstStyle/>
          <a:p>
            <a:r>
              <a:rPr lang="en-US" b="1" i="1" dirty="0" err="1" smtClean="0">
                <a:solidFill>
                  <a:schemeClr val="accent5">
                    <a:lumMod val="40000"/>
                    <a:lumOff val="60000"/>
                  </a:schemeClr>
                </a:solidFill>
              </a:rPr>
              <a:t>Facebook</a:t>
            </a:r>
            <a:endParaRPr lang="en-US" b="1" i="1" dirty="0">
              <a:solidFill>
                <a:schemeClr val="accent5">
                  <a:lumMod val="40000"/>
                  <a:lumOff val="60000"/>
                </a:schemeClr>
              </a:solidFill>
            </a:endParaRPr>
          </a:p>
        </p:txBody>
      </p:sp>
      <p:sp>
        <p:nvSpPr>
          <p:cNvPr id="97" name="TextBox 96"/>
          <p:cNvSpPr txBox="1"/>
          <p:nvPr/>
        </p:nvSpPr>
        <p:spPr>
          <a:xfrm>
            <a:off x="2857128" y="5793903"/>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Customers</a:t>
            </a:r>
            <a:endParaRPr lang="en-US" sz="1400" dirty="0">
              <a:latin typeface="Times New Roman" pitchFamily="18" charset="0"/>
              <a:cs typeface="Times New Roman" pitchFamily="18" charset="0"/>
            </a:endParaRPr>
          </a:p>
        </p:txBody>
      </p:sp>
      <p:pic>
        <p:nvPicPr>
          <p:cNvPr id="98" name="Picture 97" descr="pharmacy.png"/>
          <p:cNvPicPr>
            <a:picLocks noChangeAspect="1"/>
          </p:cNvPicPr>
          <p:nvPr/>
        </p:nvPicPr>
        <p:blipFill>
          <a:blip r:embed="rId8" cstate="print"/>
          <a:stretch>
            <a:fillRect/>
          </a:stretch>
        </p:blipFill>
        <p:spPr>
          <a:xfrm>
            <a:off x="762000" y="2667000"/>
            <a:ext cx="1219200" cy="1219200"/>
          </a:xfrm>
          <a:prstGeom prst="rect">
            <a:avLst/>
          </a:prstGeom>
        </p:spPr>
      </p:pic>
      <p:pic>
        <p:nvPicPr>
          <p:cNvPr id="99" name="Picture 98" descr="kchart.png"/>
          <p:cNvPicPr>
            <a:picLocks noChangeAspect="1"/>
          </p:cNvPicPr>
          <p:nvPr/>
        </p:nvPicPr>
        <p:blipFill>
          <a:blip r:embed="rId9" cstate="print"/>
          <a:stretch>
            <a:fillRect/>
          </a:stretch>
        </p:blipFill>
        <p:spPr>
          <a:xfrm>
            <a:off x="762000" y="4267200"/>
            <a:ext cx="990600" cy="990600"/>
          </a:xfrm>
          <a:prstGeom prst="rect">
            <a:avLst/>
          </a:prstGeom>
        </p:spPr>
      </p:pic>
      <p:pic>
        <p:nvPicPr>
          <p:cNvPr id="92" name="Picture 2"/>
          <p:cNvPicPr>
            <a:picLocks noChangeAspect="1" noChangeArrowheads="1"/>
          </p:cNvPicPr>
          <p:nvPr/>
        </p:nvPicPr>
        <p:blipFill>
          <a:blip r:embed="rId7" cstate="print"/>
          <a:srcRect/>
          <a:stretch>
            <a:fillRect/>
          </a:stretch>
        </p:blipFill>
        <p:spPr bwMode="auto">
          <a:xfrm>
            <a:off x="6804248" y="5589240"/>
            <a:ext cx="304800" cy="390525"/>
          </a:xfrm>
          <a:prstGeom prst="rect">
            <a:avLst/>
          </a:prstGeom>
          <a:noFill/>
          <a:ln w="9525">
            <a:noFill/>
            <a:miter lim="800000"/>
            <a:headEnd/>
            <a:tailEnd/>
          </a:ln>
          <a:effectLst/>
        </p:spPr>
      </p:pic>
      <p:cxnSp>
        <p:nvCxnSpPr>
          <p:cNvPr id="94" name="Straight Arrow Connector 93"/>
          <p:cNvCxnSpPr/>
          <p:nvPr/>
        </p:nvCxnSpPr>
        <p:spPr>
          <a:xfrm rot="16200000" flipV="1">
            <a:off x="5292080" y="4005064"/>
            <a:ext cx="1872208" cy="1152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9" idx="0"/>
          </p:cNvCxnSpPr>
          <p:nvPr/>
        </p:nvCxnSpPr>
        <p:spPr bwMode="auto">
          <a:xfrm rot="5400000" flipH="1" flipV="1">
            <a:off x="6484404" y="4837348"/>
            <a:ext cx="504056" cy="855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3" name="Straight Connector 102"/>
          <p:cNvCxnSpPr>
            <a:stCxn id="49" idx="2"/>
          </p:cNvCxnSpPr>
          <p:nvPr/>
        </p:nvCxnSpPr>
        <p:spPr bwMode="auto">
          <a:xfrm rot="16200000" flipH="1">
            <a:off x="6211838" y="4708797"/>
            <a:ext cx="529555" cy="108731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6" name="Straight Connector 105"/>
          <p:cNvCxnSpPr/>
          <p:nvPr/>
        </p:nvCxnSpPr>
        <p:spPr bwMode="auto">
          <a:xfrm rot="5400000">
            <a:off x="6840252" y="5193198"/>
            <a:ext cx="504058" cy="144014"/>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88" name="Rounded Rectangle 87"/>
          <p:cNvSpPr/>
          <p:nvPr/>
        </p:nvSpPr>
        <p:spPr bwMode="auto">
          <a:xfrm>
            <a:off x="4572000" y="4077072"/>
            <a:ext cx="1864954" cy="44267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914400" indent="-457200"/>
            <a:r>
              <a:rPr lang="en-US" altLang="zh-CN" sz="2000" i="1" dirty="0" smtClean="0">
                <a:solidFill>
                  <a:srgbClr val="FF0000"/>
                </a:solidFill>
                <a:ea typeface="宋体" pitchFamily="2" charset="-122"/>
              </a:rPr>
              <a:t>Filtering</a:t>
            </a:r>
            <a:endParaRPr lang="zh-CN" altLang="en-US" sz="2000" i="1" dirty="0" smtClean="0">
              <a:solidFill>
                <a:srgbClr val="FF0000"/>
              </a:solidFill>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Current works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graphicFrame>
        <p:nvGraphicFramePr>
          <p:cNvPr id="5" name="Content Placeholder 3"/>
          <p:cNvGraphicFramePr>
            <a:graphicFrameLocks noGrp="1"/>
          </p:cNvGraphicFramePr>
          <p:nvPr>
            <p:ph idx="1"/>
          </p:nvPr>
        </p:nvGraphicFramePr>
        <p:xfrm>
          <a:off x="323529" y="1988840"/>
          <a:ext cx="8496943" cy="3845560"/>
        </p:xfrm>
        <a:graphic>
          <a:graphicData uri="http://schemas.openxmlformats.org/drawingml/2006/table">
            <a:tbl>
              <a:tblPr firstRow="1" bandRow="1">
                <a:tableStyleId>{5C22544A-7EE6-4342-B048-85BDC9FD1C3A}</a:tableStyleId>
              </a:tblPr>
              <a:tblGrid>
                <a:gridCol w="2202911"/>
                <a:gridCol w="2989665"/>
                <a:gridCol w="3304367"/>
              </a:tblGrid>
              <a:tr h="914400">
                <a:tc>
                  <a:txBody>
                    <a:bodyPr/>
                    <a:lstStyle/>
                    <a:p>
                      <a:r>
                        <a:rPr lang="en-US" sz="1800" dirty="0" smtClean="0"/>
                        <a:t>Prevent Attack Type</a:t>
                      </a:r>
                      <a:endParaRPr lang="en-US" sz="1800" dirty="0"/>
                    </a:p>
                  </a:txBody>
                  <a:tcPr/>
                </a:tc>
                <a:tc>
                  <a:txBody>
                    <a:bodyPr/>
                    <a:lstStyle/>
                    <a:p>
                      <a:r>
                        <a:rPr lang="en-US" sz="1800" dirty="0" smtClean="0"/>
                        <a:t>Method</a:t>
                      </a:r>
                      <a:endParaRPr lang="en-US" sz="1800" dirty="0"/>
                    </a:p>
                  </a:txBody>
                  <a:tcPr/>
                </a:tc>
                <a:tc>
                  <a:txBody>
                    <a:bodyPr/>
                    <a:lstStyle/>
                    <a:p>
                      <a:r>
                        <a:rPr lang="en-US" sz="1800" dirty="0" smtClean="0"/>
                        <a:t>Papers</a:t>
                      </a:r>
                      <a:endParaRPr lang="en-US" sz="1800" dirty="0"/>
                    </a:p>
                  </a:txBody>
                  <a:tcPr/>
                </a:tc>
              </a:tr>
              <a:tr h="370840">
                <a:tc rowSpan="3">
                  <a:txBody>
                    <a:bodyPr/>
                    <a:lstStyle/>
                    <a:p>
                      <a:r>
                        <a:rPr lang="en-US" sz="1600" dirty="0" smtClean="0"/>
                        <a:t>Passive</a:t>
                      </a:r>
                      <a:r>
                        <a:rPr lang="en-US" sz="1600" baseline="0" dirty="0" smtClean="0"/>
                        <a:t> Attack</a:t>
                      </a:r>
                      <a:endParaRPr lang="en-US" sz="1600" dirty="0"/>
                    </a:p>
                  </a:txBody>
                  <a:tcPr/>
                </a:tc>
                <a:tc>
                  <a:txBody>
                    <a:bodyPr/>
                    <a:lstStyle/>
                    <a:p>
                      <a:r>
                        <a:rPr lang="en-US" sz="1600" dirty="0" smtClean="0"/>
                        <a:t>Clustering</a:t>
                      </a:r>
                      <a:endParaRPr lang="en-US" sz="1600" dirty="0"/>
                    </a:p>
                  </a:txBody>
                  <a:tcPr/>
                </a:tc>
                <a:tc>
                  <a:txBody>
                    <a:bodyPr/>
                    <a:lstStyle/>
                    <a:p>
                      <a:r>
                        <a:rPr lang="en-US" sz="1600" dirty="0" smtClean="0"/>
                        <a:t>[8][13]</a:t>
                      </a:r>
                      <a:r>
                        <a:rPr lang="en-US" altLang="zh-CN" sz="1600" dirty="0" smtClean="0"/>
                        <a:t> [15][16]</a:t>
                      </a:r>
                      <a:endParaRPr lang="en-US" sz="1600" dirty="0"/>
                    </a:p>
                  </a:txBody>
                  <a:tcPr/>
                </a:tc>
              </a:tr>
              <a:tr h="640080">
                <a:tc vMerge="1">
                  <a:txBody>
                    <a:bodyPr/>
                    <a:lstStyle/>
                    <a:p>
                      <a:endParaRPr lang="en-US" dirty="0"/>
                    </a:p>
                  </a:txBody>
                  <a:tcPr/>
                </a:tc>
                <a:tc>
                  <a:txBody>
                    <a:bodyPr/>
                    <a:lstStyle/>
                    <a:p>
                      <a:r>
                        <a:rPr lang="en-US" sz="1600" dirty="0" smtClean="0"/>
                        <a:t>Node/Edge</a:t>
                      </a:r>
                      <a:r>
                        <a:rPr lang="en-US" sz="1600" baseline="0" dirty="0" smtClean="0"/>
                        <a:t> Editing</a:t>
                      </a:r>
                      <a:endParaRPr lang="en-US" sz="1600" dirty="0"/>
                    </a:p>
                  </a:txBody>
                  <a:tcPr/>
                </a:tc>
                <a:tc>
                  <a:txBody>
                    <a:bodyPr/>
                    <a:lstStyle/>
                    <a:p>
                      <a:r>
                        <a:rPr lang="en-US" sz="1600" dirty="0" smtClean="0"/>
                        <a:t>[10][11][12][14][16][18][21][22][23]</a:t>
                      </a:r>
                      <a:endParaRPr lang="en-US" sz="1600" dirty="0"/>
                    </a:p>
                  </a:txBody>
                  <a:tcPr/>
                </a:tc>
              </a:tr>
              <a:tr h="640080">
                <a:tc vMerge="1">
                  <a:txBody>
                    <a:bodyPr/>
                    <a:lstStyle/>
                    <a:p>
                      <a:endParaRPr lang="en-US" sz="1800" dirty="0"/>
                    </a:p>
                  </a:txBody>
                  <a:tcPr/>
                </a:tc>
                <a:tc>
                  <a:txBody>
                    <a:bodyPr/>
                    <a:lstStyle/>
                    <a:p>
                      <a:r>
                        <a:rPr lang="en-US" sz="1600" dirty="0" smtClean="0"/>
                        <a:t>Protecting</a:t>
                      </a:r>
                      <a:r>
                        <a:rPr lang="en-US" sz="1600" baseline="0" dirty="0" smtClean="0"/>
                        <a:t> edge weights</a:t>
                      </a:r>
                      <a:endParaRPr lang="en-US" sz="1600" dirty="0"/>
                    </a:p>
                  </a:txBody>
                  <a:tcPr/>
                </a:tc>
                <a:tc>
                  <a:txBody>
                    <a:bodyPr/>
                    <a:lstStyle/>
                    <a:p>
                      <a:r>
                        <a:rPr lang="en-US" sz="1600" dirty="0" smtClean="0"/>
                        <a:t>[17][24]</a:t>
                      </a:r>
                      <a:endParaRPr lang="en-US" sz="1600" dirty="0"/>
                    </a:p>
                  </a:txBody>
                  <a:tcPr/>
                </a:tc>
              </a:tr>
              <a:tr h="640080">
                <a:tc rowSpan="2">
                  <a:txBody>
                    <a:bodyPr/>
                    <a:lstStyle/>
                    <a:p>
                      <a:r>
                        <a:rPr lang="en-US" sz="1600" dirty="0" smtClean="0"/>
                        <a:t>Active Attack</a:t>
                      </a:r>
                      <a:endParaRPr lang="en-US" sz="1600" dirty="0"/>
                    </a:p>
                  </a:txBody>
                  <a:tcPr/>
                </a:tc>
                <a:tc>
                  <a:txBody>
                    <a:bodyPr/>
                    <a:lstStyle/>
                    <a:p>
                      <a:r>
                        <a:rPr lang="en-US" sz="1600" dirty="0" smtClean="0"/>
                        <a:t>Fake</a:t>
                      </a:r>
                      <a:r>
                        <a:rPr lang="en-US" sz="1600" baseline="0" dirty="0" smtClean="0"/>
                        <a:t> Nodes Recognition</a:t>
                      </a:r>
                      <a:endParaRPr lang="en-US" sz="1600" dirty="0"/>
                    </a:p>
                  </a:txBody>
                  <a:tcPr/>
                </a:tc>
                <a:tc>
                  <a:txBody>
                    <a:bodyPr/>
                    <a:lstStyle/>
                    <a:p>
                      <a:r>
                        <a:rPr lang="en-US" sz="1600" dirty="0" smtClean="0"/>
                        <a:t>[11][25]</a:t>
                      </a:r>
                      <a:endParaRPr lang="en-US" sz="1600" dirty="0"/>
                    </a:p>
                  </a:txBody>
                  <a:tcPr/>
                </a:tc>
              </a:tr>
              <a:tr h="640080">
                <a:tc vMerge="1">
                  <a:txBody>
                    <a:bodyPr/>
                    <a:lstStyle/>
                    <a:p>
                      <a:endParaRPr lang="en-US" dirty="0"/>
                    </a:p>
                  </a:txBody>
                  <a:tcPr/>
                </a:tc>
                <a:tc>
                  <a:txBody>
                    <a:bodyPr/>
                    <a:lstStyle/>
                    <a:p>
                      <a:r>
                        <a:rPr lang="en-US" sz="1600" dirty="0" smtClean="0"/>
                        <a:t>Parameter Analysis</a:t>
                      </a:r>
                      <a:endParaRPr lang="en-US" sz="1600" dirty="0"/>
                    </a:p>
                  </a:txBody>
                  <a:tcPr/>
                </a:tc>
                <a:tc>
                  <a:txBody>
                    <a:bodyPr/>
                    <a:lstStyle/>
                    <a:p>
                      <a:r>
                        <a:rPr lang="en-US" sz="1600" dirty="0" smtClean="0"/>
                        <a:t>[9]</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Publishing sanitized graph</a:t>
            </a:r>
            <a:endParaRPr lang="zh-CN" altLang="en-US" dirty="0"/>
          </a:p>
        </p:txBody>
      </p:sp>
      <p:sp>
        <p:nvSpPr>
          <p:cNvPr id="3" name="Content Placeholder 2"/>
          <p:cNvSpPr>
            <a:spLocks noGrp="1"/>
          </p:cNvSpPr>
          <p:nvPr>
            <p:ph idx="1"/>
          </p:nvPr>
        </p:nvSpPr>
        <p:spPr/>
        <p:txBody>
          <a:bodyPr/>
          <a:lstStyle/>
          <a:p>
            <a:pPr>
              <a:spcBef>
                <a:spcPct val="50000"/>
              </a:spcBef>
              <a:buFont typeface="+mj-ea"/>
              <a:buAutoNum type="circleNumDbPlain"/>
            </a:pPr>
            <a:r>
              <a:rPr lang="en-US" altLang="zh-CN" sz="2500" kern="1200" dirty="0" smtClean="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solidFill>
                  <a:srgbClr val="FF0000"/>
                </a:solidFill>
                <a:latin typeface="Times New Roman" pitchFamily="18" charset="0"/>
                <a:ea typeface="宋体" charset="-122"/>
                <a:cs typeface="Times New Roman" pitchFamily="18" charset="0"/>
              </a:rPr>
              <a:t>Preventing passive attacks</a:t>
            </a:r>
          </a:p>
          <a:p>
            <a:pPr marL="895350" lvl="1" indent="-457200">
              <a:spcBef>
                <a:spcPct val="50000"/>
              </a:spcBef>
              <a:buFontTx/>
              <a:buAutoNum type="circleNumDbPlain"/>
            </a:pPr>
            <a:r>
              <a:rPr lang="en-US" altLang="zh-CN" sz="2100" kern="1200" dirty="0" smtClean="0">
                <a:solidFill>
                  <a:srgbClr val="FF0000"/>
                </a:solidFill>
                <a:latin typeface="Times New Roman" pitchFamily="18" charset="0"/>
                <a:ea typeface="宋体" charset="-122"/>
                <a:cs typeface="Times New Roman" pitchFamily="18" charset="0"/>
              </a:rPr>
              <a:t>Edge editing based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11/17/2016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Edge editing based models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graphicFrame>
        <p:nvGraphicFramePr>
          <p:cNvPr id="5" name="Content Placeholder 3"/>
          <p:cNvGraphicFramePr>
            <a:graphicFrameLocks/>
          </p:cNvGraphicFramePr>
          <p:nvPr/>
        </p:nvGraphicFramePr>
        <p:xfrm>
          <a:off x="367827" y="1988840"/>
          <a:ext cx="8496943" cy="3788639"/>
        </p:xfrm>
        <a:graphic>
          <a:graphicData uri="http://schemas.openxmlformats.org/drawingml/2006/table">
            <a:tbl>
              <a:tblPr firstRow="1" bandRow="1">
                <a:tableStyleId>{5C22544A-7EE6-4342-B048-85BDC9FD1C3A}</a:tableStyleId>
              </a:tblPr>
              <a:tblGrid>
                <a:gridCol w="2808311"/>
                <a:gridCol w="2448272"/>
                <a:gridCol w="3240360"/>
              </a:tblGrid>
              <a:tr h="597593">
                <a:tc>
                  <a:txBody>
                    <a:bodyPr/>
                    <a:lstStyle/>
                    <a:p>
                      <a:r>
                        <a:rPr lang="en-US" sz="1400" dirty="0" smtClean="0"/>
                        <a:t>Name</a:t>
                      </a:r>
                      <a:endParaRPr lang="en-US" sz="1400" dirty="0"/>
                    </a:p>
                  </a:txBody>
                  <a:tcPr/>
                </a:tc>
                <a:tc>
                  <a:txBody>
                    <a:bodyPr/>
                    <a:lstStyle/>
                    <a:p>
                      <a:r>
                        <a:rPr lang="en-US" sz="1400" dirty="0" smtClean="0"/>
                        <a:t>Structure knowledge</a:t>
                      </a:r>
                      <a:endParaRPr lang="en-US" sz="1400" dirty="0"/>
                    </a:p>
                  </a:txBody>
                  <a:tcPr/>
                </a:tc>
                <a:tc>
                  <a:txBody>
                    <a:bodyPr/>
                    <a:lstStyle/>
                    <a:p>
                      <a:r>
                        <a:rPr lang="en-US" sz="1400" dirty="0" smtClean="0"/>
                        <a:t>Protection objective</a:t>
                      </a:r>
                      <a:endParaRPr lang="en-US" sz="1400" dirty="0"/>
                    </a:p>
                  </a:txBody>
                  <a:tcPr/>
                </a:tc>
              </a:tr>
              <a:tr h="531841">
                <a:tc>
                  <a:txBody>
                    <a:bodyPr/>
                    <a:lstStyle/>
                    <a:p>
                      <a:r>
                        <a:rPr lang="en-US" sz="1400" dirty="0" smtClean="0"/>
                        <a:t>K-degree anonymous</a:t>
                      </a:r>
                      <a:endParaRPr lang="en-US" sz="1400" dirty="0"/>
                    </a:p>
                  </a:txBody>
                  <a:tcPr/>
                </a:tc>
                <a:tc>
                  <a:txBody>
                    <a:bodyPr/>
                    <a:lstStyle/>
                    <a:p>
                      <a:r>
                        <a:rPr lang="en-US" sz="1400" dirty="0" smtClean="0"/>
                        <a:t>Node degrees</a:t>
                      </a:r>
                      <a:endParaRPr lang="en-US" sz="1400" dirty="0"/>
                    </a:p>
                  </a:txBody>
                  <a:tcPr/>
                </a:tc>
                <a:tc>
                  <a:txBody>
                    <a:bodyPr/>
                    <a:lstStyle/>
                    <a:p>
                      <a:r>
                        <a:rPr lang="en-US" altLang="zh-CN" sz="1400" dirty="0" smtClean="0"/>
                        <a:t>Avoid Node re-identification</a:t>
                      </a:r>
                    </a:p>
                  </a:txBody>
                  <a:tcPr/>
                </a:tc>
              </a:tr>
              <a:tr h="531841">
                <a:tc>
                  <a:txBody>
                    <a:bodyPr/>
                    <a:lstStyle/>
                    <a:p>
                      <a:r>
                        <a:rPr lang="en-US" sz="1400" dirty="0" smtClean="0"/>
                        <a:t>K-neighborhood</a:t>
                      </a:r>
                      <a:r>
                        <a:rPr lang="en-US" sz="1400" baseline="0" dirty="0" smtClean="0"/>
                        <a:t> anonymous</a:t>
                      </a:r>
                      <a:endParaRPr lang="en-US" sz="1400" dirty="0"/>
                    </a:p>
                  </a:txBody>
                  <a:tcPr/>
                </a:tc>
                <a:tc>
                  <a:txBody>
                    <a:bodyPr/>
                    <a:lstStyle/>
                    <a:p>
                      <a:r>
                        <a:rPr lang="en-US" sz="1400" dirty="0" smtClean="0"/>
                        <a:t>Neighborhood graph</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Node re-identification</a:t>
                      </a:r>
                    </a:p>
                  </a:txBody>
                  <a:tcPr/>
                </a:tc>
              </a:tr>
              <a:tr h="531841">
                <a:tc>
                  <a:txBody>
                    <a:bodyPr/>
                    <a:lstStyle/>
                    <a:p>
                      <a:r>
                        <a:rPr lang="en-US" sz="1400" dirty="0" smtClean="0"/>
                        <a:t>K-</a:t>
                      </a:r>
                      <a:r>
                        <a:rPr lang="en-US" sz="1400" dirty="0" err="1" smtClean="0"/>
                        <a:t>automorphism</a:t>
                      </a:r>
                      <a:r>
                        <a:rPr lang="en-US" sz="1400" dirty="0" smtClean="0"/>
                        <a:t> anonymous</a:t>
                      </a:r>
                      <a:endParaRPr lang="en-US" sz="1400" dirty="0"/>
                    </a:p>
                  </a:txBody>
                  <a:tcPr/>
                </a:tc>
                <a:tc>
                  <a:txBody>
                    <a:bodyPr/>
                    <a:lstStyle/>
                    <a:p>
                      <a:r>
                        <a:rPr lang="en-US" sz="1400" dirty="0" smtClean="0"/>
                        <a:t>Any </a:t>
                      </a:r>
                      <a:r>
                        <a:rPr lang="en-US" sz="1400" dirty="0" err="1" smtClean="0"/>
                        <a:t>subgraph</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Node re-identification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400" dirty="0" smtClean="0"/>
                    </a:p>
                  </a:txBody>
                  <a:tcPr/>
                </a:tc>
              </a:tr>
              <a:tr h="531841">
                <a:tc>
                  <a:txBody>
                    <a:bodyPr/>
                    <a:lstStyle/>
                    <a:p>
                      <a:r>
                        <a:rPr lang="en-US" sz="1400" dirty="0" smtClean="0"/>
                        <a:t>K-symmetric anonymous</a:t>
                      </a:r>
                      <a:endParaRPr lang="en-US" sz="1400" dirty="0"/>
                    </a:p>
                  </a:txBody>
                  <a:tcPr/>
                </a:tc>
                <a:tc>
                  <a:txBody>
                    <a:bodyPr/>
                    <a:lstStyle/>
                    <a:p>
                      <a:r>
                        <a:rPr lang="en-US" sz="1400" dirty="0" smtClean="0"/>
                        <a:t>Any </a:t>
                      </a:r>
                      <a:r>
                        <a:rPr lang="en-US" sz="1400" dirty="0" err="1" smtClean="0"/>
                        <a:t>subgraph</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Node re-identification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400" dirty="0" smtClean="0"/>
                    </a:p>
                  </a:txBody>
                  <a:tcPr/>
                </a:tc>
              </a:tr>
              <a:tr h="531841">
                <a:tc>
                  <a:txBody>
                    <a:bodyPr/>
                    <a:lstStyle/>
                    <a:p>
                      <a:r>
                        <a:rPr lang="en-US" sz="1400" dirty="0" smtClean="0"/>
                        <a:t>K-isomorphism</a:t>
                      </a:r>
                      <a:endParaRPr lang="en-US" sz="1400" dirty="0"/>
                    </a:p>
                  </a:txBody>
                  <a:tcPr/>
                </a:tc>
                <a:tc>
                  <a:txBody>
                    <a:bodyPr/>
                    <a:lstStyle/>
                    <a:p>
                      <a:r>
                        <a:rPr lang="en-US" sz="1400" dirty="0" smtClean="0"/>
                        <a:t>Any </a:t>
                      </a:r>
                      <a:r>
                        <a:rPr lang="en-US" sz="1400" dirty="0" err="1" smtClean="0"/>
                        <a:t>subgraph</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Node re-identification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Edge discovery</a:t>
                      </a:r>
                    </a:p>
                  </a:txBody>
                  <a:tcPr/>
                </a:tc>
              </a:tr>
              <a:tr h="531841">
                <a:tc>
                  <a:txBody>
                    <a:bodyPr/>
                    <a:lstStyle/>
                    <a:p>
                      <a:r>
                        <a:rPr lang="en-US" sz="1400" dirty="0" smtClean="0"/>
                        <a:t>Random change edge model</a:t>
                      </a:r>
                      <a:endParaRPr lang="en-US" sz="1400" dirty="0"/>
                    </a:p>
                  </a:txBody>
                  <a:tcPr/>
                </a:tc>
                <a:tc>
                  <a:txBody>
                    <a:bodyPr/>
                    <a:lstStyle/>
                    <a:p>
                      <a:r>
                        <a:rPr lang="en-US" sz="1400" dirty="0" smtClean="0"/>
                        <a:t>Neighborhood</a:t>
                      </a:r>
                      <a:r>
                        <a:rPr lang="en-US" sz="1400" baseline="0" dirty="0" smtClean="0"/>
                        <a:t> </a:t>
                      </a:r>
                      <a:r>
                        <a:rPr lang="en-US" sz="1400" dirty="0" smtClean="0"/>
                        <a:t>graph</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Node re-identification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Avoid Edge discovery</a:t>
                      </a:r>
                    </a:p>
                  </a:txBody>
                  <a:tcPr/>
                </a:tc>
              </a:tr>
            </a:tbl>
          </a:graphicData>
        </a:graphic>
      </p:graphicFrame>
      <p:sp>
        <p:nvSpPr>
          <p:cNvPr id="3" name="Rectangle 2">
            <a:hlinkClick r:id="rId3" action="ppaction://hlinksldjump"/>
          </p:cNvPr>
          <p:cNvSpPr/>
          <p:nvPr/>
        </p:nvSpPr>
        <p:spPr bwMode="auto">
          <a:xfrm>
            <a:off x="5737408" y="6115362"/>
            <a:ext cx="3005750" cy="369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914400" marR="0" indent="-457200" defTabSz="914400" rtl="0" eaLnBrk="1" fontAlgn="base" latinLnBrk="0" hangingPunct="1">
              <a:lnSpc>
                <a:spcPct val="100000"/>
              </a:lnSpc>
              <a:spcBef>
                <a:spcPct val="50000"/>
              </a:spcBef>
              <a:spcAft>
                <a:spcPct val="0"/>
              </a:spcAft>
              <a:buClrTx/>
              <a:buSzTx/>
              <a:buFontTx/>
              <a:buNone/>
              <a:tabLst/>
            </a:pPr>
            <a:r>
              <a:rPr kumimoji="0" lang="en-US" altLang="zh-CN" sz="1800" b="1" i="1" u="none" strike="noStrike" cap="none" normalizeH="0" baseline="0" dirty="0" smtClean="0">
                <a:ln>
                  <a:noFill/>
                </a:ln>
                <a:solidFill>
                  <a:srgbClr val="0070C0"/>
                </a:solidFill>
                <a:effectLst/>
                <a:latin typeface="Verdana" pitchFamily="34" charset="0"/>
                <a:ea typeface="宋体" pitchFamily="2" charset="-122"/>
              </a:rPr>
              <a:t>Clustering Model</a:t>
            </a:r>
            <a:endParaRPr kumimoji="0" lang="zh-CN" altLang="en-US" sz="1800" b="1" i="1" u="none" strike="noStrike" cap="none" normalizeH="0" baseline="0" dirty="0" smtClean="0">
              <a:ln>
                <a:noFill/>
              </a:ln>
              <a:solidFill>
                <a:srgbClr val="0070C0"/>
              </a:solidFill>
              <a:effectLst/>
              <a:latin typeface="Verdana" pitchFamily="34" charset="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p:cNvGraphicFramePr>
            <a:graphicFrameLocks noGrp="1"/>
          </p:cNvGraphicFramePr>
          <p:nvPr/>
        </p:nvGraphicFramePr>
        <p:xfrm>
          <a:off x="4876800" y="3276601"/>
          <a:ext cx="1855440" cy="3121660"/>
        </p:xfrm>
        <a:graphic>
          <a:graphicData uri="http://schemas.openxmlformats.org/drawingml/2006/table">
            <a:tbl>
              <a:tblPr firstRow="1" bandRow="1">
                <a:tableStyleId>{5C22544A-7EE6-4342-B048-85BDC9FD1C3A}</a:tableStyleId>
              </a:tblPr>
              <a:tblGrid>
                <a:gridCol w="927720"/>
                <a:gridCol w="927720"/>
              </a:tblGrid>
              <a:tr h="525780">
                <a:tc>
                  <a:txBody>
                    <a:bodyPr/>
                    <a:lstStyle/>
                    <a:p>
                      <a:r>
                        <a:rPr lang="en-US" sz="1400" dirty="0" smtClean="0"/>
                        <a:t>Node</a:t>
                      </a:r>
                      <a:endParaRPr lang="en-US" sz="1400" dirty="0"/>
                    </a:p>
                  </a:txBody>
                  <a:tcPr/>
                </a:tc>
                <a:tc>
                  <a:txBody>
                    <a:bodyPr/>
                    <a:lstStyle/>
                    <a:p>
                      <a:r>
                        <a:rPr lang="en-US" sz="1400" dirty="0" smtClean="0"/>
                        <a:t>Degree</a:t>
                      </a:r>
                      <a:endParaRPr lang="en-US" sz="1400" dirty="0"/>
                    </a:p>
                  </a:txBody>
                  <a:tcPr/>
                </a:tc>
              </a:tr>
              <a:tr h="370840">
                <a:tc>
                  <a:txBody>
                    <a:bodyPr/>
                    <a:lstStyle/>
                    <a:p>
                      <a:r>
                        <a:rPr lang="en-US" sz="1400" dirty="0" smtClean="0"/>
                        <a:t>1</a:t>
                      </a:r>
                      <a:endParaRPr lang="en-US" sz="1400" dirty="0"/>
                    </a:p>
                  </a:txBody>
                  <a:tcPr/>
                </a:tc>
                <a:tc>
                  <a:txBody>
                    <a:bodyPr/>
                    <a:lstStyle/>
                    <a:p>
                      <a:r>
                        <a:rPr lang="en-US" sz="1400" dirty="0" smtClean="0"/>
                        <a:t>5</a:t>
                      </a:r>
                      <a:endParaRPr lang="en-US" sz="1400" dirty="0"/>
                    </a:p>
                  </a:txBody>
                  <a:tcPr/>
                </a:tc>
              </a:tr>
              <a:tr h="370840">
                <a:tc>
                  <a:txBody>
                    <a:bodyPr/>
                    <a:lstStyle/>
                    <a:p>
                      <a:r>
                        <a:rPr lang="en-US" sz="1400" dirty="0" smtClean="0"/>
                        <a:t>2</a:t>
                      </a:r>
                      <a:endParaRPr lang="en-US" sz="1400" dirty="0"/>
                    </a:p>
                  </a:txBody>
                  <a:tcPr/>
                </a:tc>
                <a:tc>
                  <a:txBody>
                    <a:bodyPr/>
                    <a:lstStyle/>
                    <a:p>
                      <a:r>
                        <a:rPr lang="en-US" sz="1400" dirty="0" smtClean="0"/>
                        <a:t>4</a:t>
                      </a:r>
                      <a:endParaRPr lang="en-US" sz="1400" dirty="0"/>
                    </a:p>
                  </a:txBody>
                  <a:tcPr/>
                </a:tc>
              </a:tr>
              <a:tr h="370840">
                <a:tc>
                  <a:txBody>
                    <a:bodyPr/>
                    <a:lstStyle/>
                    <a:p>
                      <a:r>
                        <a:rPr lang="en-US" sz="1400" dirty="0" smtClean="0"/>
                        <a:t>3</a:t>
                      </a:r>
                      <a:endParaRPr lang="en-US" sz="1400" dirty="0"/>
                    </a:p>
                  </a:txBody>
                  <a:tcPr/>
                </a:tc>
                <a:tc>
                  <a:txBody>
                    <a:bodyPr/>
                    <a:lstStyle/>
                    <a:p>
                      <a:r>
                        <a:rPr lang="en-US" sz="1400" dirty="0" smtClean="0"/>
                        <a:t>3</a:t>
                      </a:r>
                      <a:endParaRPr lang="en-US" sz="1400" dirty="0"/>
                    </a:p>
                  </a:txBody>
                  <a:tcPr/>
                </a:tc>
              </a:tr>
              <a:tr h="370840">
                <a:tc>
                  <a:txBody>
                    <a:bodyPr/>
                    <a:lstStyle/>
                    <a:p>
                      <a:r>
                        <a:rPr lang="en-US" sz="1400" dirty="0" smtClean="0"/>
                        <a:t>4</a:t>
                      </a:r>
                      <a:endParaRPr lang="en-US" sz="1400" dirty="0"/>
                    </a:p>
                  </a:txBody>
                  <a:tcPr/>
                </a:tc>
                <a:tc>
                  <a:txBody>
                    <a:bodyPr/>
                    <a:lstStyle/>
                    <a:p>
                      <a:r>
                        <a:rPr lang="en-US" sz="1400" dirty="0" smtClean="0"/>
                        <a:t>3</a:t>
                      </a:r>
                      <a:endParaRPr lang="en-US" sz="1400" dirty="0"/>
                    </a:p>
                  </a:txBody>
                  <a:tcPr/>
                </a:tc>
              </a:tr>
              <a:tr h="370840">
                <a:tc>
                  <a:txBody>
                    <a:bodyPr/>
                    <a:lstStyle/>
                    <a:p>
                      <a:r>
                        <a:rPr lang="en-US" sz="1400" dirty="0" smtClean="0"/>
                        <a:t>5</a:t>
                      </a:r>
                      <a:endParaRPr lang="en-US" sz="1400" dirty="0"/>
                    </a:p>
                  </a:txBody>
                  <a:tcPr/>
                </a:tc>
                <a:tc>
                  <a:txBody>
                    <a:bodyPr/>
                    <a:lstStyle/>
                    <a:p>
                      <a:r>
                        <a:rPr lang="en-US" sz="1400" dirty="0" smtClean="0"/>
                        <a:t>2</a:t>
                      </a:r>
                      <a:endParaRPr lang="en-US" sz="1400" dirty="0"/>
                    </a:p>
                  </a:txBody>
                  <a:tcPr/>
                </a:tc>
              </a:tr>
              <a:tr h="370840">
                <a:tc>
                  <a:txBody>
                    <a:bodyPr/>
                    <a:lstStyle/>
                    <a:p>
                      <a:r>
                        <a:rPr lang="en-US" sz="1400" dirty="0" smtClean="0"/>
                        <a:t>6</a:t>
                      </a:r>
                      <a:endParaRPr lang="en-US" sz="1400" dirty="0"/>
                    </a:p>
                  </a:txBody>
                  <a:tcPr/>
                </a:tc>
                <a:tc>
                  <a:txBody>
                    <a:bodyPr/>
                    <a:lstStyle/>
                    <a:p>
                      <a:r>
                        <a:rPr lang="en-US" sz="1400" dirty="0" smtClean="0"/>
                        <a:t>2</a:t>
                      </a:r>
                      <a:endParaRPr lang="en-US" sz="1400" dirty="0"/>
                    </a:p>
                  </a:txBody>
                  <a:tcPr/>
                </a:tc>
              </a:tr>
              <a:tr h="370840">
                <a:tc>
                  <a:txBody>
                    <a:bodyPr/>
                    <a:lstStyle/>
                    <a:p>
                      <a:r>
                        <a:rPr lang="en-US" sz="1400" dirty="0" smtClean="0"/>
                        <a:t>7</a:t>
                      </a:r>
                      <a:endParaRPr lang="en-US" sz="1400" dirty="0"/>
                    </a:p>
                  </a:txBody>
                  <a:tcPr/>
                </a:tc>
                <a:tc>
                  <a:txBody>
                    <a:bodyPr/>
                    <a:lstStyle/>
                    <a:p>
                      <a:r>
                        <a:rPr lang="en-US" sz="1400" dirty="0" smtClean="0"/>
                        <a:t>1</a:t>
                      </a:r>
                      <a:endParaRPr lang="en-US" sz="1400" dirty="0"/>
                    </a:p>
                  </a:txBody>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319921846"/>
              </p:ext>
            </p:extLst>
          </p:nvPr>
        </p:nvGraphicFramePr>
        <p:xfrm>
          <a:off x="4876800" y="3140968"/>
          <a:ext cx="1855440" cy="3121660"/>
        </p:xfrm>
        <a:graphic>
          <a:graphicData uri="http://schemas.openxmlformats.org/drawingml/2006/table">
            <a:tbl>
              <a:tblPr firstRow="1" bandRow="1">
                <a:tableStyleId>{5C22544A-7EE6-4342-B048-85BDC9FD1C3A}</a:tableStyleId>
              </a:tblPr>
              <a:tblGrid>
                <a:gridCol w="927720"/>
                <a:gridCol w="927720"/>
              </a:tblGrid>
              <a:tr h="525780">
                <a:tc>
                  <a:txBody>
                    <a:bodyPr/>
                    <a:lstStyle/>
                    <a:p>
                      <a:r>
                        <a:rPr lang="en-US" sz="1400" dirty="0" smtClean="0"/>
                        <a:t>Node</a:t>
                      </a:r>
                      <a:endParaRPr lang="en-US" sz="1400" dirty="0"/>
                    </a:p>
                  </a:txBody>
                  <a:tcPr/>
                </a:tc>
                <a:tc>
                  <a:txBody>
                    <a:bodyPr/>
                    <a:lstStyle/>
                    <a:p>
                      <a:r>
                        <a:rPr lang="en-US" sz="1400" dirty="0" smtClean="0"/>
                        <a:t>Degree</a:t>
                      </a:r>
                      <a:endParaRPr lang="en-US" sz="1400" dirty="0"/>
                    </a:p>
                  </a:txBody>
                  <a:tcPr/>
                </a:tc>
              </a:tr>
              <a:tr h="370840">
                <a:tc>
                  <a:txBody>
                    <a:bodyPr/>
                    <a:lstStyle/>
                    <a:p>
                      <a:r>
                        <a:rPr lang="en-US" sz="1400" dirty="0" smtClean="0"/>
                        <a:t>1</a:t>
                      </a:r>
                      <a:endParaRPr lang="en-US" sz="1400" dirty="0"/>
                    </a:p>
                  </a:txBody>
                  <a:tcPr/>
                </a:tc>
                <a:tc>
                  <a:txBody>
                    <a:bodyPr/>
                    <a:lstStyle/>
                    <a:p>
                      <a:r>
                        <a:rPr lang="en-US" sz="1400" dirty="0" smtClean="0"/>
                        <a:t>5</a:t>
                      </a:r>
                      <a:endParaRPr lang="en-US" sz="1400" dirty="0"/>
                    </a:p>
                  </a:txBody>
                  <a:tcPr/>
                </a:tc>
              </a:tr>
              <a:tr h="370840">
                <a:tc>
                  <a:txBody>
                    <a:bodyPr/>
                    <a:lstStyle/>
                    <a:p>
                      <a:r>
                        <a:rPr lang="en-US" sz="1400" dirty="0" smtClean="0"/>
                        <a:t>2</a:t>
                      </a:r>
                      <a:endParaRPr lang="en-US" sz="1400" dirty="0"/>
                    </a:p>
                  </a:txBody>
                  <a:tcPr/>
                </a:tc>
                <a:tc>
                  <a:txBody>
                    <a:bodyPr/>
                    <a:lstStyle/>
                    <a:p>
                      <a:r>
                        <a:rPr lang="en-US" sz="1400" dirty="0" smtClean="0">
                          <a:solidFill>
                            <a:srgbClr val="FF0000"/>
                          </a:solidFill>
                        </a:rPr>
                        <a:t>5</a:t>
                      </a:r>
                      <a:endParaRPr lang="en-US" sz="1400" dirty="0">
                        <a:solidFill>
                          <a:srgbClr val="FF0000"/>
                        </a:solidFill>
                      </a:endParaRPr>
                    </a:p>
                  </a:txBody>
                  <a:tcPr/>
                </a:tc>
              </a:tr>
              <a:tr h="370840">
                <a:tc>
                  <a:txBody>
                    <a:bodyPr/>
                    <a:lstStyle/>
                    <a:p>
                      <a:r>
                        <a:rPr lang="en-US" sz="1400" dirty="0" smtClean="0"/>
                        <a:t>3</a:t>
                      </a:r>
                      <a:endParaRPr lang="en-US" sz="1400" dirty="0"/>
                    </a:p>
                  </a:txBody>
                  <a:tcPr/>
                </a:tc>
                <a:tc>
                  <a:txBody>
                    <a:bodyPr/>
                    <a:lstStyle/>
                    <a:p>
                      <a:r>
                        <a:rPr lang="en-US" sz="1400" dirty="0" smtClean="0"/>
                        <a:t>3</a:t>
                      </a:r>
                      <a:endParaRPr lang="en-US" sz="1400" dirty="0"/>
                    </a:p>
                  </a:txBody>
                  <a:tcPr/>
                </a:tc>
              </a:tr>
              <a:tr h="370840">
                <a:tc>
                  <a:txBody>
                    <a:bodyPr/>
                    <a:lstStyle/>
                    <a:p>
                      <a:r>
                        <a:rPr lang="en-US" sz="1400" dirty="0" smtClean="0"/>
                        <a:t>4</a:t>
                      </a:r>
                      <a:endParaRPr lang="en-US" sz="1400" dirty="0"/>
                    </a:p>
                  </a:txBody>
                  <a:tcPr/>
                </a:tc>
                <a:tc>
                  <a:txBody>
                    <a:bodyPr/>
                    <a:lstStyle/>
                    <a:p>
                      <a:r>
                        <a:rPr lang="en-US" sz="1400" dirty="0" smtClean="0"/>
                        <a:t>3</a:t>
                      </a:r>
                      <a:endParaRPr lang="en-US" sz="1400" dirty="0"/>
                    </a:p>
                  </a:txBody>
                  <a:tcPr/>
                </a:tc>
              </a:tr>
              <a:tr h="370840">
                <a:tc>
                  <a:txBody>
                    <a:bodyPr/>
                    <a:lstStyle/>
                    <a:p>
                      <a:r>
                        <a:rPr lang="en-US" sz="1400" dirty="0" smtClean="0"/>
                        <a:t>5</a:t>
                      </a:r>
                      <a:endParaRPr lang="en-US" sz="1400" dirty="0"/>
                    </a:p>
                  </a:txBody>
                  <a:tcPr/>
                </a:tc>
                <a:tc>
                  <a:txBody>
                    <a:bodyPr/>
                    <a:lstStyle/>
                    <a:p>
                      <a:r>
                        <a:rPr lang="en-US" sz="1400" dirty="0" smtClean="0"/>
                        <a:t>2</a:t>
                      </a:r>
                      <a:endParaRPr lang="en-US" sz="1400" dirty="0"/>
                    </a:p>
                  </a:txBody>
                  <a:tcPr/>
                </a:tc>
              </a:tr>
              <a:tr h="370840">
                <a:tc>
                  <a:txBody>
                    <a:bodyPr/>
                    <a:lstStyle/>
                    <a:p>
                      <a:r>
                        <a:rPr lang="en-US" sz="1400" dirty="0" smtClean="0"/>
                        <a:t>6</a:t>
                      </a:r>
                      <a:endParaRPr lang="en-US" sz="1400" dirty="0"/>
                    </a:p>
                  </a:txBody>
                  <a:tcPr/>
                </a:tc>
                <a:tc>
                  <a:txBody>
                    <a:bodyPr/>
                    <a:lstStyle/>
                    <a:p>
                      <a:r>
                        <a:rPr lang="en-US" sz="1400" dirty="0" smtClean="0"/>
                        <a:t>2</a:t>
                      </a:r>
                      <a:endParaRPr lang="en-US" sz="1400" dirty="0"/>
                    </a:p>
                  </a:txBody>
                  <a:tcPr/>
                </a:tc>
              </a:tr>
              <a:tr h="370840">
                <a:tc>
                  <a:txBody>
                    <a:bodyPr/>
                    <a:lstStyle/>
                    <a:p>
                      <a:r>
                        <a:rPr lang="en-US" sz="1400" dirty="0" smtClean="0"/>
                        <a:t>7</a:t>
                      </a:r>
                      <a:endParaRPr lang="en-US" sz="1400" dirty="0"/>
                    </a:p>
                  </a:txBody>
                  <a:tcPr/>
                </a:tc>
                <a:tc>
                  <a:txBody>
                    <a:bodyPr/>
                    <a:lstStyle/>
                    <a:p>
                      <a:r>
                        <a:rPr lang="en-US" sz="1400" dirty="0" smtClean="0">
                          <a:solidFill>
                            <a:srgbClr val="FF0000"/>
                          </a:solidFill>
                        </a:rPr>
                        <a:t>2</a:t>
                      </a:r>
                      <a:endParaRPr lang="en-US" sz="1400" dirty="0">
                        <a:solidFill>
                          <a:srgbClr val="FF0000"/>
                        </a:solidFill>
                      </a:endParaRPr>
                    </a:p>
                  </a:txBody>
                  <a:tcPr/>
                </a:tc>
              </a:tr>
            </a:tbl>
          </a:graphicData>
        </a:graphic>
      </p:graphicFrame>
      <p:sp>
        <p:nvSpPr>
          <p:cNvPr id="2" name="Title 1"/>
          <p:cNvSpPr>
            <a:spLocks noGrp="1"/>
          </p:cNvSpPr>
          <p:nvPr>
            <p:ph type="title"/>
          </p:nvPr>
        </p:nvSpPr>
        <p:spPr/>
        <p:txBody>
          <a:bodyPr/>
          <a:lstStyle/>
          <a:p>
            <a:r>
              <a:rPr lang="en-US" dirty="0" smtClean="0"/>
              <a:t>K-degree anonymous</a:t>
            </a:r>
            <a:r>
              <a:rPr lang="en-US" baseline="30000" dirty="0" smtClean="0"/>
              <a:t>[12]</a:t>
            </a:r>
            <a:endParaRPr lang="en-US" baseline="30000" dirty="0"/>
          </a:p>
        </p:txBody>
      </p:sp>
      <p:sp>
        <p:nvSpPr>
          <p:cNvPr id="4" name="Content Placeholder 2"/>
          <p:cNvSpPr>
            <a:spLocks noGrp="1"/>
          </p:cNvSpPr>
          <p:nvPr>
            <p:ph idx="1"/>
          </p:nvPr>
        </p:nvSpPr>
        <p:spPr>
          <a:xfrm>
            <a:off x="457200" y="1752600"/>
            <a:ext cx="8229600" cy="1676400"/>
          </a:xfrm>
        </p:spPr>
        <p:txBody>
          <a:bodyPr>
            <a:normAutofit fontScale="85000" lnSpcReduction="20000"/>
          </a:bodyPr>
          <a:lstStyle/>
          <a:p>
            <a:r>
              <a:rPr lang="en-US" dirty="0" smtClean="0"/>
              <a:t>K-degree anonymous</a:t>
            </a:r>
          </a:p>
          <a:p>
            <a:pPr lvl="1"/>
            <a:r>
              <a:rPr lang="en-US" dirty="0" smtClean="0"/>
              <a:t>For every node v, there exist at least k-1 other nodes in the graph with the same degree as</a:t>
            </a:r>
          </a:p>
          <a:p>
            <a:pPr lvl="2"/>
            <a:r>
              <a:rPr lang="en-US" dirty="0" smtClean="0"/>
              <a:t>No single node class is identified at H</a:t>
            </a:r>
            <a:r>
              <a:rPr lang="en-US" baseline="-25000" dirty="0" smtClean="0"/>
              <a:t>0</a:t>
            </a:r>
            <a:r>
              <a:rPr lang="en-US" dirty="0" smtClean="0"/>
              <a:t> vertex  refinement queries</a:t>
            </a:r>
            <a:endParaRPr lang="en-US" dirty="0"/>
          </a:p>
        </p:txBody>
      </p:sp>
      <p:sp>
        <p:nvSpPr>
          <p:cNvPr id="5" name="Oval 4"/>
          <p:cNvSpPr/>
          <p:nvPr/>
        </p:nvSpPr>
        <p:spPr>
          <a:xfrm>
            <a:off x="1219200" y="358140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7</a:t>
            </a:r>
            <a:endParaRPr lang="en-US" sz="1400" dirty="0"/>
          </a:p>
        </p:txBody>
      </p:sp>
      <p:sp>
        <p:nvSpPr>
          <p:cNvPr id="6" name="Oval 5"/>
          <p:cNvSpPr/>
          <p:nvPr/>
        </p:nvSpPr>
        <p:spPr>
          <a:xfrm>
            <a:off x="1371600" y="449580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6</a:t>
            </a:r>
            <a:endParaRPr lang="en-US" sz="1400" dirty="0"/>
          </a:p>
        </p:txBody>
      </p:sp>
      <p:cxnSp>
        <p:nvCxnSpPr>
          <p:cNvPr id="7" name="Straight Connector 6"/>
          <p:cNvCxnSpPr>
            <a:stCxn id="5" idx="4"/>
            <a:endCxn id="6" idx="1"/>
          </p:cNvCxnSpPr>
          <p:nvPr/>
        </p:nvCxnSpPr>
        <p:spPr>
          <a:xfrm rot="16200000" flipH="1">
            <a:off x="1158241" y="4282441"/>
            <a:ext cx="550172" cy="1532"/>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362200" y="537972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1</a:t>
            </a:r>
            <a:endParaRPr lang="en-US" sz="1400" dirty="0"/>
          </a:p>
        </p:txBody>
      </p:sp>
      <p:cxnSp>
        <p:nvCxnSpPr>
          <p:cNvPr id="9" name="Straight Connector 8"/>
          <p:cNvCxnSpPr>
            <a:stCxn id="6" idx="4"/>
            <a:endCxn id="8" idx="0"/>
          </p:cNvCxnSpPr>
          <p:nvPr/>
        </p:nvCxnSpPr>
        <p:spPr>
          <a:xfrm rot="16200000" flipH="1">
            <a:off x="1851660" y="4655820"/>
            <a:ext cx="4572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79320" y="342900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5</a:t>
            </a:r>
            <a:endParaRPr lang="en-US" sz="1400" dirty="0"/>
          </a:p>
        </p:txBody>
      </p:sp>
      <p:sp>
        <p:nvSpPr>
          <p:cNvPr id="11" name="Oval 10"/>
          <p:cNvSpPr/>
          <p:nvPr/>
        </p:nvSpPr>
        <p:spPr>
          <a:xfrm>
            <a:off x="2667000" y="39776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2</a:t>
            </a:r>
            <a:endParaRPr lang="en-US" sz="1400" dirty="0"/>
          </a:p>
        </p:txBody>
      </p:sp>
      <p:sp>
        <p:nvSpPr>
          <p:cNvPr id="12" name="Oval 11"/>
          <p:cNvSpPr/>
          <p:nvPr/>
        </p:nvSpPr>
        <p:spPr>
          <a:xfrm>
            <a:off x="2849880" y="477012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4</a:t>
            </a:r>
            <a:endParaRPr lang="en-US" sz="1400" dirty="0"/>
          </a:p>
        </p:txBody>
      </p:sp>
      <p:sp>
        <p:nvSpPr>
          <p:cNvPr id="13" name="Oval 12"/>
          <p:cNvSpPr/>
          <p:nvPr/>
        </p:nvSpPr>
        <p:spPr>
          <a:xfrm>
            <a:off x="3764280" y="452628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3</a:t>
            </a:r>
            <a:endParaRPr lang="en-US" sz="1400" dirty="0"/>
          </a:p>
        </p:txBody>
      </p:sp>
      <p:cxnSp>
        <p:nvCxnSpPr>
          <p:cNvPr id="14" name="Straight Connector 13"/>
          <p:cNvCxnSpPr>
            <a:stCxn id="10" idx="4"/>
            <a:endCxn id="8" idx="0"/>
          </p:cNvCxnSpPr>
          <p:nvPr/>
        </p:nvCxnSpPr>
        <p:spPr>
          <a:xfrm rot="16200000" flipH="1">
            <a:off x="1722120" y="4526280"/>
            <a:ext cx="152400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4"/>
            <a:endCxn id="11" idx="0"/>
          </p:cNvCxnSpPr>
          <p:nvPr/>
        </p:nvCxnSpPr>
        <p:spPr>
          <a:xfrm rot="16200000" flipH="1">
            <a:off x="2575560" y="3672840"/>
            <a:ext cx="12192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4"/>
            <a:endCxn id="8" idx="0"/>
          </p:cNvCxnSpPr>
          <p:nvPr/>
        </p:nvCxnSpPr>
        <p:spPr>
          <a:xfrm rot="5400000">
            <a:off x="2240280" y="4739640"/>
            <a:ext cx="97536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6"/>
            <a:endCxn id="12" idx="3"/>
          </p:cNvCxnSpPr>
          <p:nvPr/>
        </p:nvCxnSpPr>
        <p:spPr>
          <a:xfrm flipV="1">
            <a:off x="2788921" y="5134348"/>
            <a:ext cx="123452" cy="458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6"/>
            <a:endCxn id="13" idx="2"/>
          </p:cNvCxnSpPr>
          <p:nvPr/>
        </p:nvCxnSpPr>
        <p:spPr>
          <a:xfrm flipV="1">
            <a:off x="2788920" y="4739640"/>
            <a:ext cx="975360" cy="85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4"/>
            <a:endCxn id="12" idx="0"/>
          </p:cNvCxnSpPr>
          <p:nvPr/>
        </p:nvCxnSpPr>
        <p:spPr>
          <a:xfrm rot="16200000" flipH="1">
            <a:off x="2788920" y="4495800"/>
            <a:ext cx="36576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4"/>
            <a:endCxn id="13" idx="2"/>
          </p:cNvCxnSpPr>
          <p:nvPr/>
        </p:nvCxnSpPr>
        <p:spPr>
          <a:xfrm rot="16200000" flipH="1">
            <a:off x="3154680" y="4130040"/>
            <a:ext cx="335280" cy="88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2"/>
            <a:endCxn id="12" idx="6"/>
          </p:cNvCxnSpPr>
          <p:nvPr/>
        </p:nvCxnSpPr>
        <p:spPr>
          <a:xfrm rot="10800000" flipV="1">
            <a:off x="3276600" y="4739640"/>
            <a:ext cx="487680" cy="243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6"/>
            <a:endCxn id="11" idx="2"/>
          </p:cNvCxnSpPr>
          <p:nvPr/>
        </p:nvCxnSpPr>
        <p:spPr>
          <a:xfrm>
            <a:off x="1645920" y="3794760"/>
            <a:ext cx="1021080" cy="396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83568" y="6237312"/>
            <a:ext cx="8229600" cy="477054"/>
          </a:xfrm>
          <a:prstGeom prst="rect">
            <a:avLst/>
          </a:prstGeom>
          <a:noFill/>
        </p:spPr>
        <p:txBody>
          <a:bodyPr wrap="square" rtlCol="0">
            <a:spAutoFit/>
          </a:bodyPr>
          <a:lstStyle/>
          <a:p>
            <a:r>
              <a:rPr lang="en-US" sz="2000" dirty="0" smtClean="0"/>
              <a:t>Achieve k-degree anonymous by adding/deleting</a:t>
            </a:r>
            <a:r>
              <a:rPr lang="en-US" dirty="0" smtClean="0"/>
              <a:t> </a:t>
            </a:r>
            <a:r>
              <a:rPr lang="en-US" sz="2000" dirty="0" smtClean="0"/>
              <a:t>edges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2"/>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2" grpId="0" animBg="1"/>
      <p:bldP spid="13" grpId="0" animBg="1"/>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K-degree algorithm skeleton</a:t>
            </a:r>
            <a:endParaRPr lang="en-US" dirty="0"/>
          </a:p>
        </p:txBody>
      </p:sp>
      <p:sp>
        <p:nvSpPr>
          <p:cNvPr id="4" name="Rectangle 3"/>
          <p:cNvSpPr/>
          <p:nvPr/>
        </p:nvSpPr>
        <p:spPr>
          <a:xfrm>
            <a:off x="5791200" y="1749896"/>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Get the degree vector V</a:t>
            </a:r>
            <a:r>
              <a:rPr lang="en-US" sz="1400" baseline="-25000" dirty="0" smtClean="0"/>
              <a:t>0</a:t>
            </a:r>
            <a:r>
              <a:rPr lang="en-US" sz="1400" dirty="0" smtClean="0"/>
              <a:t> of original graph</a:t>
            </a:r>
            <a:endParaRPr lang="en-US" sz="1400" dirty="0"/>
          </a:p>
        </p:txBody>
      </p:sp>
      <p:sp>
        <p:nvSpPr>
          <p:cNvPr id="5" name="Rectangle 4"/>
          <p:cNvSpPr/>
          <p:nvPr/>
        </p:nvSpPr>
        <p:spPr>
          <a:xfrm>
            <a:off x="5791200" y="2816696"/>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Compute new degree vector V</a:t>
            </a:r>
            <a:r>
              <a:rPr lang="en-US" sz="1400" baseline="-25000" dirty="0" smtClean="0"/>
              <a:t>1</a:t>
            </a:r>
            <a:r>
              <a:rPr lang="en-US" sz="1400" dirty="0" smtClean="0"/>
              <a:t> with min(|V</a:t>
            </a:r>
            <a:r>
              <a:rPr lang="en-US" sz="1400" baseline="-25000" dirty="0" smtClean="0"/>
              <a:t>0</a:t>
            </a:r>
            <a:r>
              <a:rPr lang="en-US" sz="1400" dirty="0" smtClean="0"/>
              <a:t> – V</a:t>
            </a:r>
            <a:r>
              <a:rPr lang="en-US" sz="1400" baseline="-25000" dirty="0" smtClean="0"/>
              <a:t>1</a:t>
            </a:r>
            <a:r>
              <a:rPr lang="en-US" sz="1400" dirty="0" smtClean="0"/>
              <a:t>|)</a:t>
            </a:r>
            <a:endParaRPr lang="en-US" sz="1400" dirty="0"/>
          </a:p>
        </p:txBody>
      </p:sp>
      <p:cxnSp>
        <p:nvCxnSpPr>
          <p:cNvPr id="7" name="Straight Arrow Connector 6"/>
          <p:cNvCxnSpPr>
            <a:stCxn id="4" idx="2"/>
            <a:endCxn id="5" idx="0"/>
          </p:cNvCxnSpPr>
          <p:nvPr/>
        </p:nvCxnSpPr>
        <p:spPr>
          <a:xfrm rot="5400000">
            <a:off x="6705600" y="25880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91200" y="3959696"/>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Construct a new graph based on V</a:t>
            </a:r>
            <a:r>
              <a:rPr lang="en-US" sz="1400" baseline="-25000" dirty="0" smtClean="0"/>
              <a:t>1</a:t>
            </a:r>
            <a:endParaRPr lang="en-US" sz="1400" baseline="-25000" dirty="0"/>
          </a:p>
        </p:txBody>
      </p:sp>
      <p:cxnSp>
        <p:nvCxnSpPr>
          <p:cNvPr id="15" name="Straight Arrow Connector 14"/>
          <p:cNvCxnSpPr>
            <a:stCxn id="5" idx="2"/>
            <a:endCxn id="13" idx="0"/>
          </p:cNvCxnSpPr>
          <p:nvPr/>
        </p:nvCxnSpPr>
        <p:spPr>
          <a:xfrm rot="5400000">
            <a:off x="6667500" y="369299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6781800" y="5026496"/>
            <a:ext cx="304800" cy="2286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Arrow Connector 17"/>
          <p:cNvCxnSpPr>
            <a:stCxn id="13" idx="2"/>
            <a:endCxn id="16" idx="0"/>
          </p:cNvCxnSpPr>
          <p:nvPr/>
        </p:nvCxnSpPr>
        <p:spPr>
          <a:xfrm rot="5400000">
            <a:off x="6705600" y="47978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477000" y="5712296"/>
            <a:ext cx="914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Finish</a:t>
            </a:r>
            <a:endParaRPr lang="en-US" sz="1400" dirty="0"/>
          </a:p>
        </p:txBody>
      </p:sp>
      <p:cxnSp>
        <p:nvCxnSpPr>
          <p:cNvPr id="24" name="Straight Arrow Connector 23"/>
          <p:cNvCxnSpPr>
            <a:stCxn id="16" idx="2"/>
            <a:endCxn id="22" idx="0"/>
          </p:cNvCxnSpPr>
          <p:nvPr/>
        </p:nvCxnSpPr>
        <p:spPr>
          <a:xfrm rot="5400000">
            <a:off x="6705600" y="54836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1542" y="5309527"/>
            <a:ext cx="1270858" cy="307777"/>
          </a:xfrm>
          <a:prstGeom prst="rect">
            <a:avLst/>
          </a:prstGeom>
          <a:noFill/>
        </p:spPr>
        <p:txBody>
          <a:bodyPr wrap="square" rtlCol="0">
            <a:spAutoFit/>
          </a:bodyPr>
          <a:lstStyle/>
          <a:p>
            <a:r>
              <a:rPr lang="en-US" sz="1400" dirty="0" smtClean="0"/>
              <a:t>successful</a:t>
            </a:r>
            <a:endParaRPr lang="en-US" sz="1400" dirty="0"/>
          </a:p>
        </p:txBody>
      </p:sp>
      <p:sp>
        <p:nvSpPr>
          <p:cNvPr id="26" name="TextBox 25"/>
          <p:cNvSpPr txBox="1"/>
          <p:nvPr/>
        </p:nvSpPr>
        <p:spPr>
          <a:xfrm>
            <a:off x="5220072" y="5102697"/>
            <a:ext cx="1409328" cy="307777"/>
          </a:xfrm>
          <a:prstGeom prst="rect">
            <a:avLst/>
          </a:prstGeom>
          <a:noFill/>
        </p:spPr>
        <p:txBody>
          <a:bodyPr wrap="square" rtlCol="0">
            <a:spAutoFit/>
          </a:bodyPr>
          <a:lstStyle/>
          <a:p>
            <a:r>
              <a:rPr lang="en-US" sz="1400" dirty="0" smtClean="0"/>
              <a:t>unsuccessful</a:t>
            </a:r>
            <a:endParaRPr lang="en-US" sz="1400" dirty="0"/>
          </a:p>
        </p:txBody>
      </p:sp>
      <p:sp>
        <p:nvSpPr>
          <p:cNvPr id="28" name="Rectangle 27"/>
          <p:cNvSpPr/>
          <p:nvPr/>
        </p:nvSpPr>
        <p:spPr>
          <a:xfrm>
            <a:off x="3886200" y="3273896"/>
            <a:ext cx="1676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Slightly change the original graph</a:t>
            </a:r>
            <a:endParaRPr lang="en-US" sz="1400" baseline="-25000" dirty="0"/>
          </a:p>
        </p:txBody>
      </p:sp>
      <p:cxnSp>
        <p:nvCxnSpPr>
          <p:cNvPr id="32" name="Shape 31"/>
          <p:cNvCxnSpPr>
            <a:stCxn id="16" idx="1"/>
            <a:endCxn id="28" idx="2"/>
          </p:cNvCxnSpPr>
          <p:nvPr/>
        </p:nvCxnSpPr>
        <p:spPr>
          <a:xfrm rot="10800000">
            <a:off x="4724400" y="3883496"/>
            <a:ext cx="2057400" cy="1257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hape 33"/>
          <p:cNvCxnSpPr>
            <a:stCxn id="28" idx="0"/>
            <a:endCxn id="4" idx="1"/>
          </p:cNvCxnSpPr>
          <p:nvPr/>
        </p:nvCxnSpPr>
        <p:spPr>
          <a:xfrm rot="5400000" flipH="1" flipV="1">
            <a:off x="4648200" y="2130896"/>
            <a:ext cx="1219200"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40080" y="19240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7</a:t>
            </a:r>
            <a:endParaRPr lang="en-US" sz="1400" dirty="0"/>
          </a:p>
        </p:txBody>
      </p:sp>
      <p:sp>
        <p:nvSpPr>
          <p:cNvPr id="37" name="Oval 36"/>
          <p:cNvSpPr/>
          <p:nvPr/>
        </p:nvSpPr>
        <p:spPr>
          <a:xfrm>
            <a:off x="792480" y="28384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6</a:t>
            </a:r>
            <a:endParaRPr lang="en-US" sz="1400" dirty="0"/>
          </a:p>
        </p:txBody>
      </p:sp>
      <p:cxnSp>
        <p:nvCxnSpPr>
          <p:cNvPr id="38" name="Straight Connector 37"/>
          <p:cNvCxnSpPr>
            <a:stCxn id="36" idx="4"/>
            <a:endCxn id="37" idx="1"/>
          </p:cNvCxnSpPr>
          <p:nvPr/>
        </p:nvCxnSpPr>
        <p:spPr>
          <a:xfrm rot="16200000" flipH="1">
            <a:off x="579121" y="2625081"/>
            <a:ext cx="550172" cy="1532"/>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783080" y="372236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1</a:t>
            </a:r>
            <a:endParaRPr lang="en-US" sz="1400" dirty="0"/>
          </a:p>
        </p:txBody>
      </p:sp>
      <p:cxnSp>
        <p:nvCxnSpPr>
          <p:cNvPr id="40" name="Straight Connector 39"/>
          <p:cNvCxnSpPr>
            <a:stCxn id="37" idx="4"/>
            <a:endCxn id="39" idx="0"/>
          </p:cNvCxnSpPr>
          <p:nvPr/>
        </p:nvCxnSpPr>
        <p:spPr>
          <a:xfrm rot="16200000" flipH="1">
            <a:off x="1272540" y="2998460"/>
            <a:ext cx="4572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600200" y="17716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5</a:t>
            </a:r>
            <a:endParaRPr lang="en-US" sz="1400" dirty="0"/>
          </a:p>
        </p:txBody>
      </p:sp>
      <p:sp>
        <p:nvSpPr>
          <p:cNvPr id="42" name="Oval 41"/>
          <p:cNvSpPr/>
          <p:nvPr/>
        </p:nvSpPr>
        <p:spPr>
          <a:xfrm>
            <a:off x="2087880" y="232028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2</a:t>
            </a:r>
            <a:endParaRPr lang="en-US" sz="1400" dirty="0"/>
          </a:p>
        </p:txBody>
      </p:sp>
      <p:sp>
        <p:nvSpPr>
          <p:cNvPr id="43" name="Oval 42"/>
          <p:cNvSpPr/>
          <p:nvPr/>
        </p:nvSpPr>
        <p:spPr>
          <a:xfrm>
            <a:off x="2270760" y="311276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4</a:t>
            </a:r>
            <a:endParaRPr lang="en-US" sz="1400" dirty="0"/>
          </a:p>
        </p:txBody>
      </p:sp>
      <p:sp>
        <p:nvSpPr>
          <p:cNvPr id="44" name="Oval 43"/>
          <p:cNvSpPr/>
          <p:nvPr/>
        </p:nvSpPr>
        <p:spPr>
          <a:xfrm>
            <a:off x="3185160" y="286892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3</a:t>
            </a:r>
            <a:endParaRPr lang="en-US" sz="1400" dirty="0"/>
          </a:p>
        </p:txBody>
      </p:sp>
      <p:cxnSp>
        <p:nvCxnSpPr>
          <p:cNvPr id="45" name="Straight Connector 44"/>
          <p:cNvCxnSpPr>
            <a:stCxn id="41" idx="4"/>
            <a:endCxn id="39" idx="0"/>
          </p:cNvCxnSpPr>
          <p:nvPr/>
        </p:nvCxnSpPr>
        <p:spPr>
          <a:xfrm rot="16200000" flipH="1">
            <a:off x="1143000" y="2868920"/>
            <a:ext cx="152400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4"/>
            <a:endCxn id="42" idx="0"/>
          </p:cNvCxnSpPr>
          <p:nvPr/>
        </p:nvCxnSpPr>
        <p:spPr>
          <a:xfrm rot="16200000" flipH="1">
            <a:off x="1996440" y="2015480"/>
            <a:ext cx="12192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4"/>
            <a:endCxn id="39" idx="0"/>
          </p:cNvCxnSpPr>
          <p:nvPr/>
        </p:nvCxnSpPr>
        <p:spPr>
          <a:xfrm rot="5400000">
            <a:off x="1661160" y="3082280"/>
            <a:ext cx="97536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6"/>
            <a:endCxn id="43" idx="3"/>
          </p:cNvCxnSpPr>
          <p:nvPr/>
        </p:nvCxnSpPr>
        <p:spPr>
          <a:xfrm flipV="1">
            <a:off x="2209801" y="3476988"/>
            <a:ext cx="123452" cy="458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9" idx="6"/>
            <a:endCxn id="44" idx="2"/>
          </p:cNvCxnSpPr>
          <p:nvPr/>
        </p:nvCxnSpPr>
        <p:spPr>
          <a:xfrm flipV="1">
            <a:off x="2209800" y="3082280"/>
            <a:ext cx="975360" cy="85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4"/>
            <a:endCxn id="43" idx="0"/>
          </p:cNvCxnSpPr>
          <p:nvPr/>
        </p:nvCxnSpPr>
        <p:spPr>
          <a:xfrm rot="16200000" flipH="1">
            <a:off x="2209800" y="2838440"/>
            <a:ext cx="36576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4"/>
            <a:endCxn id="44" idx="2"/>
          </p:cNvCxnSpPr>
          <p:nvPr/>
        </p:nvCxnSpPr>
        <p:spPr>
          <a:xfrm rot="16200000" flipH="1">
            <a:off x="2575560" y="2472680"/>
            <a:ext cx="335280" cy="88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4" idx="2"/>
            <a:endCxn id="43" idx="6"/>
          </p:cNvCxnSpPr>
          <p:nvPr/>
        </p:nvCxnSpPr>
        <p:spPr>
          <a:xfrm rot="10800000" flipV="1">
            <a:off x="2697480" y="3082280"/>
            <a:ext cx="487680" cy="24384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39552" y="4181018"/>
            <a:ext cx="3373760" cy="400110"/>
          </a:xfrm>
          <a:prstGeom prst="rect">
            <a:avLst/>
          </a:prstGeom>
          <a:noFill/>
        </p:spPr>
        <p:txBody>
          <a:bodyPr wrap="square" rtlCol="0">
            <a:spAutoFit/>
          </a:bodyPr>
          <a:lstStyle/>
          <a:p>
            <a:r>
              <a:rPr lang="en-US" sz="2000" dirty="0" smtClean="0"/>
              <a:t>V</a:t>
            </a:r>
            <a:r>
              <a:rPr lang="en-US" sz="2000" baseline="-25000" dirty="0" smtClean="0"/>
              <a:t>0</a:t>
            </a:r>
            <a:r>
              <a:rPr lang="en-US" sz="2000" dirty="0" smtClean="0"/>
              <a:t> = [5, 4, 3, 3, 2, 2, 1]</a:t>
            </a:r>
            <a:endParaRPr lang="en-US" sz="2000" dirty="0"/>
          </a:p>
        </p:txBody>
      </p:sp>
      <p:cxnSp>
        <p:nvCxnSpPr>
          <p:cNvPr id="56" name="Straight Arrow Connector 55"/>
          <p:cNvCxnSpPr/>
          <p:nvPr/>
        </p:nvCxnSpPr>
        <p:spPr>
          <a:xfrm>
            <a:off x="685800" y="60198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flipH="1" flipV="1">
            <a:off x="-114300" y="52197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85800" y="4953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1440148" y="5105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600200" y="52578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2057400" y="5486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86000" y="57150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1211548" y="5638800"/>
            <a:ext cx="762000" cy="1588"/>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72" name="Straight Connector 71"/>
          <p:cNvCxnSpPr/>
          <p:nvPr/>
        </p:nvCxnSpPr>
        <p:spPr>
          <a:xfrm rot="5400000">
            <a:off x="2132807" y="5866607"/>
            <a:ext cx="304800" cy="1588"/>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74" name="Straight Connector 73"/>
          <p:cNvCxnSpPr/>
          <p:nvPr/>
        </p:nvCxnSpPr>
        <p:spPr>
          <a:xfrm rot="5400000">
            <a:off x="2666207" y="5866607"/>
            <a:ext cx="304800" cy="1588"/>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75" name="TextBox 74"/>
          <p:cNvSpPr txBox="1"/>
          <p:nvPr/>
        </p:nvSpPr>
        <p:spPr>
          <a:xfrm>
            <a:off x="685800" y="6004176"/>
            <a:ext cx="685800" cy="276999"/>
          </a:xfrm>
          <a:prstGeom prst="rect">
            <a:avLst/>
          </a:prstGeom>
          <a:noFill/>
        </p:spPr>
        <p:txBody>
          <a:bodyPr wrap="square" rtlCol="0">
            <a:spAutoFit/>
          </a:bodyPr>
          <a:lstStyle/>
          <a:p>
            <a:r>
              <a:rPr lang="en-US" sz="1200" dirty="0" smtClean="0"/>
              <a:t>l &gt;= k</a:t>
            </a:r>
            <a:endParaRPr lang="en-US" sz="1200" dirty="0"/>
          </a:p>
        </p:txBody>
      </p:sp>
      <p:sp>
        <p:nvSpPr>
          <p:cNvPr id="76" name="TextBox 75"/>
          <p:cNvSpPr txBox="1"/>
          <p:nvPr/>
        </p:nvSpPr>
        <p:spPr>
          <a:xfrm>
            <a:off x="1600200" y="6004176"/>
            <a:ext cx="685800" cy="276999"/>
          </a:xfrm>
          <a:prstGeom prst="rect">
            <a:avLst/>
          </a:prstGeom>
          <a:noFill/>
        </p:spPr>
        <p:txBody>
          <a:bodyPr wrap="square" rtlCol="0">
            <a:spAutoFit/>
          </a:bodyPr>
          <a:lstStyle/>
          <a:p>
            <a:r>
              <a:rPr lang="en-US" sz="1200" dirty="0" smtClean="0"/>
              <a:t>l &gt;= k</a:t>
            </a:r>
            <a:endParaRPr lang="en-US" sz="1200" dirty="0"/>
          </a:p>
        </p:txBody>
      </p:sp>
      <p:sp>
        <p:nvSpPr>
          <p:cNvPr id="77" name="TextBox 76"/>
          <p:cNvSpPr txBox="1"/>
          <p:nvPr/>
        </p:nvSpPr>
        <p:spPr>
          <a:xfrm>
            <a:off x="2217452" y="6004366"/>
            <a:ext cx="685800" cy="276999"/>
          </a:xfrm>
          <a:prstGeom prst="rect">
            <a:avLst/>
          </a:prstGeom>
          <a:noFill/>
        </p:spPr>
        <p:txBody>
          <a:bodyPr wrap="square" rtlCol="0">
            <a:spAutoFit/>
          </a:bodyPr>
          <a:lstStyle/>
          <a:p>
            <a:r>
              <a:rPr lang="en-US" sz="1200" dirty="0" smtClean="0"/>
              <a:t>l &gt;= k</a:t>
            </a:r>
            <a:endParaRPr lang="en-US" sz="1200" dirty="0"/>
          </a:p>
        </p:txBody>
      </p:sp>
      <p:sp>
        <p:nvSpPr>
          <p:cNvPr id="53" name="TextBox 52"/>
          <p:cNvSpPr txBox="1"/>
          <p:nvPr/>
        </p:nvSpPr>
        <p:spPr>
          <a:xfrm>
            <a:off x="-152818" y="4525708"/>
            <a:ext cx="1008112" cy="276999"/>
          </a:xfrm>
          <a:prstGeom prst="rect">
            <a:avLst/>
          </a:prstGeom>
          <a:noFill/>
        </p:spPr>
        <p:txBody>
          <a:bodyPr wrap="square" rtlCol="0">
            <a:spAutoFit/>
          </a:bodyPr>
          <a:lstStyle/>
          <a:p>
            <a:r>
              <a:rPr lang="en-US" altLang="zh-CN" sz="1200" dirty="0" smtClean="0">
                <a:solidFill>
                  <a:srgbClr val="6699FF"/>
                </a:solidFill>
              </a:rPr>
              <a:t>degree</a:t>
            </a:r>
            <a:endParaRPr lang="zh-CN" altLang="en-US" sz="1200" dirty="0">
              <a:solidFill>
                <a:srgbClr val="6699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7200000" s="0" l="0"/>
                                      </p:by>
                                    </p:animClr>
                                    <p:animClr clrSpc="hsl" dir="cw">
                                      <p:cBhvr>
                                        <p:cTn id="7" dur="500" fill="hold"/>
                                        <p:tgtEl>
                                          <p:spTgt spid="4"/>
                                        </p:tgtEl>
                                        <p:attrNameLst>
                                          <p:attrName>fillcolor</p:attrName>
                                        </p:attrNameLst>
                                      </p:cBhvr>
                                      <p:by>
                                        <p:hsl h="7200000" s="0" l="0"/>
                                      </p:by>
                                    </p:animClr>
                                    <p:animClr clrSpc="hsl" dir="cw">
                                      <p:cBhvr>
                                        <p:cTn id="8" dur="500" fill="hold"/>
                                        <p:tgtEl>
                                          <p:spTgt spid="4"/>
                                        </p:tgtEl>
                                        <p:attrNameLst>
                                          <p:attrName>stroke.color</p:attrName>
                                        </p:attrNameLst>
                                      </p:cBhvr>
                                      <p:by>
                                        <p:hsl h="7200000" s="0" l="0"/>
                                      </p:by>
                                    </p:animClr>
                                    <p:set>
                                      <p:cBhvr>
                                        <p:cTn id="9" dur="500" fill="hold"/>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4" grpId="0"/>
      <p:bldP spid="75" grpId="0"/>
      <p:bldP spid="76" grpId="0"/>
      <p:bldP spid="77"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74712" y="2132856"/>
            <a:ext cx="3505200"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3" cstate="print"/>
          <a:srcRect/>
          <a:stretch>
            <a:fillRect/>
          </a:stretch>
        </p:blipFill>
        <p:spPr bwMode="auto">
          <a:xfrm>
            <a:off x="5943600" y="5473429"/>
            <a:ext cx="257175" cy="363719"/>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6705600" y="5473429"/>
            <a:ext cx="257175" cy="363719"/>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8305800" y="5473429"/>
            <a:ext cx="257175" cy="363719"/>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7591425" y="5473429"/>
            <a:ext cx="257175" cy="36371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562600" y="4216152"/>
            <a:ext cx="435915" cy="619125"/>
          </a:xfrm>
          <a:prstGeom prst="rect">
            <a:avLst/>
          </a:prstGeom>
          <a:noFill/>
          <a:ln w="9525">
            <a:noFill/>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6858000" y="4216152"/>
            <a:ext cx="435915" cy="619125"/>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a:off x="8077200" y="4216152"/>
            <a:ext cx="435915" cy="619125"/>
          </a:xfrm>
          <a:prstGeom prst="rect">
            <a:avLst/>
          </a:prstGeom>
          <a:noFill/>
          <a:ln w="9525">
            <a:noFill/>
            <a:miter lim="800000"/>
            <a:headEnd/>
            <a:tailEnd/>
          </a:ln>
          <a:effectLst/>
        </p:spPr>
      </p:pic>
      <p:cxnSp>
        <p:nvCxnSpPr>
          <p:cNvPr id="12" name="Straight Connector 11"/>
          <p:cNvCxnSpPr>
            <a:endCxn id="1026" idx="0"/>
          </p:cNvCxnSpPr>
          <p:nvPr/>
        </p:nvCxnSpPr>
        <p:spPr>
          <a:xfrm rot="16200000" flipH="1">
            <a:off x="5588236" y="4989476"/>
            <a:ext cx="676275" cy="29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26" idx="0"/>
          </p:cNvCxnSpPr>
          <p:nvPr/>
        </p:nvCxnSpPr>
        <p:spPr>
          <a:xfrm rot="5400000" flipH="1" flipV="1">
            <a:off x="6845536" y="4023807"/>
            <a:ext cx="676275" cy="222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0"/>
          </p:cNvCxnSpPr>
          <p:nvPr/>
        </p:nvCxnSpPr>
        <p:spPr>
          <a:xfrm rot="5400000" flipH="1" flipV="1">
            <a:off x="6616936" y="5014407"/>
            <a:ext cx="676275" cy="24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0"/>
          </p:cNvCxnSpPr>
          <p:nvPr/>
        </p:nvCxnSpPr>
        <p:spPr>
          <a:xfrm rot="5400000" flipH="1" flipV="1">
            <a:off x="7226536" y="4404807"/>
            <a:ext cx="676275" cy="14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7" idx="0"/>
          </p:cNvCxnSpPr>
          <p:nvPr/>
        </p:nvCxnSpPr>
        <p:spPr>
          <a:xfrm rot="16200000" flipH="1">
            <a:off x="6412148" y="4165563"/>
            <a:ext cx="6762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0"/>
          </p:cNvCxnSpPr>
          <p:nvPr/>
        </p:nvCxnSpPr>
        <p:spPr>
          <a:xfrm rot="16200000" flipV="1">
            <a:off x="7059849" y="4813264"/>
            <a:ext cx="6762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0"/>
          </p:cNvCxnSpPr>
          <p:nvPr/>
        </p:nvCxnSpPr>
        <p:spPr>
          <a:xfrm rot="5400000" flipH="1" flipV="1">
            <a:off x="7669448" y="4847720"/>
            <a:ext cx="6762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0"/>
          </p:cNvCxnSpPr>
          <p:nvPr/>
        </p:nvCxnSpPr>
        <p:spPr>
          <a:xfrm rot="16200000" flipV="1">
            <a:off x="7417036" y="4456077"/>
            <a:ext cx="676275" cy="1358430"/>
          </a:xfrm>
          <a:prstGeom prst="line">
            <a:avLst/>
          </a:prstGeom>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5" cstate="print"/>
          <a:srcRect/>
          <a:stretch>
            <a:fillRect/>
          </a:stretch>
        </p:blipFill>
        <p:spPr bwMode="auto">
          <a:xfrm>
            <a:off x="6084168" y="2060848"/>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32" name="Straight Connector 31"/>
          <p:cNvCxnSpPr>
            <a:stCxn id="1027" idx="0"/>
            <a:endCxn id="1029" idx="2"/>
          </p:cNvCxnSpPr>
          <p:nvPr/>
        </p:nvCxnSpPr>
        <p:spPr>
          <a:xfrm rot="5400000" flipH="1" flipV="1">
            <a:off x="6250123" y="3267683"/>
            <a:ext cx="478904" cy="1418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0"/>
            <a:endCxn id="1029" idx="2"/>
          </p:cNvCxnSpPr>
          <p:nvPr/>
        </p:nvCxnSpPr>
        <p:spPr>
          <a:xfrm rot="5400000" flipH="1" flipV="1">
            <a:off x="6897823" y="3915383"/>
            <a:ext cx="478904" cy="12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0"/>
            <a:endCxn id="1029" idx="2"/>
          </p:cNvCxnSpPr>
          <p:nvPr/>
        </p:nvCxnSpPr>
        <p:spPr>
          <a:xfrm rot="16200000" flipV="1">
            <a:off x="7507424" y="3428417"/>
            <a:ext cx="478904" cy="1096565"/>
          </a:xfrm>
          <a:prstGeom prst="line">
            <a:avLst/>
          </a:prstGeom>
        </p:spPr>
        <p:style>
          <a:lnRef idx="1">
            <a:schemeClr val="accent1"/>
          </a:lnRef>
          <a:fillRef idx="0">
            <a:schemeClr val="accent1"/>
          </a:fillRef>
          <a:effectRef idx="0">
            <a:schemeClr val="accent1"/>
          </a:effectRef>
          <a:fontRef idx="minor">
            <a:schemeClr val="tx1"/>
          </a:fontRef>
        </p:style>
      </p:cxnSp>
      <p:sp>
        <p:nvSpPr>
          <p:cNvPr id="40" name="Left Arrow 39"/>
          <p:cNvSpPr/>
          <p:nvPr/>
        </p:nvSpPr>
        <p:spPr>
          <a:xfrm>
            <a:off x="2819400" y="3962400"/>
            <a:ext cx="2832720" cy="4572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2" name="TextBox 41"/>
          <p:cNvSpPr txBox="1"/>
          <p:nvPr/>
        </p:nvSpPr>
        <p:spPr>
          <a:xfrm>
            <a:off x="453250" y="3657600"/>
            <a:ext cx="1465466"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Government</a:t>
            </a:r>
            <a:endParaRPr lang="en-US" sz="2000" dirty="0">
              <a:latin typeface="Times New Roman" pitchFamily="18" charset="0"/>
              <a:cs typeface="Times New Roman" pitchFamily="18" charset="0"/>
            </a:endParaRPr>
          </a:p>
        </p:txBody>
      </p:sp>
      <p:pic>
        <p:nvPicPr>
          <p:cNvPr id="43" name="Picture 42" descr="u=2376779564,3705762269&amp;fm=0&amp;gp=38.jpg"/>
          <p:cNvPicPr>
            <a:picLocks noChangeAspect="1"/>
          </p:cNvPicPr>
          <p:nvPr/>
        </p:nvPicPr>
        <p:blipFill>
          <a:blip r:embed="rId6" cstate="print"/>
          <a:stretch>
            <a:fillRect/>
          </a:stretch>
        </p:blipFill>
        <p:spPr>
          <a:xfrm>
            <a:off x="2209799" y="2590800"/>
            <a:ext cx="1403685" cy="1143000"/>
          </a:xfrm>
          <a:prstGeom prst="rect">
            <a:avLst/>
          </a:prstGeom>
          <a:noFill/>
        </p:spPr>
      </p:pic>
      <p:sp>
        <p:nvSpPr>
          <p:cNvPr id="44" name="TextBox 43"/>
          <p:cNvSpPr txBox="1"/>
          <p:nvPr/>
        </p:nvSpPr>
        <p:spPr>
          <a:xfrm>
            <a:off x="2339752" y="3645024"/>
            <a:ext cx="126509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Advertiser</a:t>
            </a:r>
            <a:endParaRPr lang="en-US" sz="2000" dirty="0">
              <a:latin typeface="Times New Roman" pitchFamily="18" charset="0"/>
              <a:cs typeface="Times New Roman" pitchFamily="18" charset="0"/>
            </a:endParaRPr>
          </a:p>
        </p:txBody>
      </p:sp>
      <p:sp>
        <p:nvSpPr>
          <p:cNvPr id="46" name="TextBox 45"/>
          <p:cNvSpPr txBox="1"/>
          <p:nvPr/>
        </p:nvSpPr>
        <p:spPr>
          <a:xfrm>
            <a:off x="467544" y="5157192"/>
            <a:ext cx="125066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Marketing</a:t>
            </a:r>
            <a:endParaRPr lang="en-US" sz="2000" dirty="0">
              <a:latin typeface="Times New Roman" pitchFamily="18" charset="0"/>
              <a:cs typeface="Times New Roman" pitchFamily="18" charset="0"/>
            </a:endParaRPr>
          </a:p>
        </p:txBody>
      </p:sp>
      <p:sp>
        <p:nvSpPr>
          <p:cNvPr id="51" name="TextBox 50"/>
          <p:cNvSpPr txBox="1"/>
          <p:nvPr/>
        </p:nvSpPr>
        <p:spPr>
          <a:xfrm>
            <a:off x="6900185" y="5854429"/>
            <a:ext cx="76815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p:txBody>
      </p:sp>
      <p:sp>
        <p:nvSpPr>
          <p:cNvPr id="52" name="TextBox 51"/>
          <p:cNvSpPr txBox="1"/>
          <p:nvPr/>
        </p:nvSpPr>
        <p:spPr>
          <a:xfrm>
            <a:off x="4997557" y="4825752"/>
            <a:ext cx="136640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Web agents</a:t>
            </a:r>
            <a:endParaRPr lang="en-US" sz="2000" dirty="0">
              <a:latin typeface="Times New Roman" pitchFamily="18" charset="0"/>
              <a:cs typeface="Times New Roman" pitchFamily="18" charset="0"/>
            </a:endParaRPr>
          </a:p>
        </p:txBody>
      </p:sp>
      <p:sp>
        <p:nvSpPr>
          <p:cNvPr id="53" name="TextBox 52"/>
          <p:cNvSpPr txBox="1"/>
          <p:nvPr/>
        </p:nvSpPr>
        <p:spPr>
          <a:xfrm>
            <a:off x="3779912" y="1772816"/>
            <a:ext cx="2088232"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Anonymized</a:t>
            </a:r>
            <a:r>
              <a:rPr lang="en-US" sz="2000" dirty="0" smtClean="0">
                <a:latin typeface="Times New Roman" pitchFamily="18" charset="0"/>
                <a:cs typeface="Times New Roman" pitchFamily="18" charset="0"/>
              </a:rPr>
              <a:t> Data</a:t>
            </a:r>
            <a:endParaRPr lang="en-US" sz="2000" dirty="0">
              <a:latin typeface="Times New Roman" pitchFamily="18" charset="0"/>
              <a:cs typeface="Times New Roman" pitchFamily="18" charset="0"/>
            </a:endParaRPr>
          </a:p>
        </p:txBody>
      </p:sp>
      <p:grpSp>
        <p:nvGrpSpPr>
          <p:cNvPr id="2" name="Group 68"/>
          <p:cNvGrpSpPr/>
          <p:nvPr/>
        </p:nvGrpSpPr>
        <p:grpSpPr>
          <a:xfrm>
            <a:off x="4419600" y="2230016"/>
            <a:ext cx="990600" cy="990600"/>
            <a:chOff x="4648200" y="457200"/>
            <a:chExt cx="990600" cy="990600"/>
          </a:xfrm>
        </p:grpSpPr>
        <p:sp>
          <p:nvSpPr>
            <p:cNvPr id="39" name="Oval 38"/>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48" idx="0"/>
              <a:endCxn id="54" idx="5"/>
            </p:cNvCxnSpPr>
            <p:nvPr/>
          </p:nvCxnSpPr>
          <p:spPr>
            <a:xfrm rot="16200000" flipV="1">
              <a:off x="5273582" y="549182"/>
              <a:ext cx="250918" cy="327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3"/>
              <a:endCxn id="39" idx="7"/>
            </p:cNvCxnSpPr>
            <p:nvPr/>
          </p:nvCxnSpPr>
          <p:spPr>
            <a:xfrm rot="5400000">
              <a:off x="4816382" y="549182"/>
              <a:ext cx="273236" cy="349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9" idx="4"/>
              <a:endCxn id="49" idx="0"/>
            </p:cNvCxnSpPr>
            <p:nvPr/>
          </p:nvCxnSpPr>
          <p:spPr>
            <a:xfrm rot="5400000">
              <a:off x="45720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8" idx="4"/>
              <a:endCxn id="50" idx="0"/>
            </p:cNvCxnSpPr>
            <p:nvPr/>
          </p:nvCxnSpPr>
          <p:spPr>
            <a:xfrm rot="5400000">
              <a:off x="54102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9" idx="6"/>
              <a:endCxn id="50"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4876800" y="2132112"/>
            <a:ext cx="609600" cy="246221"/>
          </a:xfrm>
          <a:prstGeom prst="rect">
            <a:avLst/>
          </a:prstGeom>
          <a:noFill/>
        </p:spPr>
        <p:txBody>
          <a:bodyPr wrap="square" rtlCol="0">
            <a:spAutoFit/>
          </a:bodyPr>
          <a:lstStyle/>
          <a:p>
            <a:r>
              <a:rPr lang="en-US" sz="1000" dirty="0" smtClean="0"/>
              <a:t>(…)</a:t>
            </a:r>
            <a:endParaRPr lang="en-US" sz="1000" dirty="0"/>
          </a:p>
        </p:txBody>
      </p:sp>
      <p:sp>
        <p:nvSpPr>
          <p:cNvPr id="71" name="TextBox 70"/>
          <p:cNvSpPr txBox="1"/>
          <p:nvPr/>
        </p:nvSpPr>
        <p:spPr>
          <a:xfrm>
            <a:off x="5257800" y="2495491"/>
            <a:ext cx="609600" cy="246221"/>
          </a:xfrm>
          <a:prstGeom prst="rect">
            <a:avLst/>
          </a:prstGeom>
          <a:noFill/>
        </p:spPr>
        <p:txBody>
          <a:bodyPr wrap="square" rtlCol="0">
            <a:spAutoFit/>
          </a:bodyPr>
          <a:lstStyle/>
          <a:p>
            <a:r>
              <a:rPr lang="en-US" sz="1000" dirty="0" smtClean="0"/>
              <a:t>(…)</a:t>
            </a:r>
            <a:endParaRPr lang="en-US" sz="1000" dirty="0"/>
          </a:p>
        </p:txBody>
      </p:sp>
      <p:sp>
        <p:nvSpPr>
          <p:cNvPr id="72" name="TextBox 71"/>
          <p:cNvSpPr txBox="1"/>
          <p:nvPr/>
        </p:nvSpPr>
        <p:spPr>
          <a:xfrm>
            <a:off x="5004048" y="3173760"/>
            <a:ext cx="609600" cy="246221"/>
          </a:xfrm>
          <a:prstGeom prst="rect">
            <a:avLst/>
          </a:prstGeom>
          <a:noFill/>
        </p:spPr>
        <p:txBody>
          <a:bodyPr wrap="square" rtlCol="0">
            <a:spAutoFit/>
          </a:bodyPr>
          <a:lstStyle/>
          <a:p>
            <a:r>
              <a:rPr lang="en-US" sz="1000" dirty="0" smtClean="0"/>
              <a:t>(…)</a:t>
            </a:r>
            <a:endParaRPr lang="en-US" sz="1000" dirty="0"/>
          </a:p>
        </p:txBody>
      </p:sp>
      <p:sp>
        <p:nvSpPr>
          <p:cNvPr id="73" name="TextBox 72"/>
          <p:cNvSpPr txBox="1"/>
          <p:nvPr/>
        </p:nvSpPr>
        <p:spPr>
          <a:xfrm>
            <a:off x="4096656" y="2436912"/>
            <a:ext cx="609600" cy="246221"/>
          </a:xfrm>
          <a:prstGeom prst="rect">
            <a:avLst/>
          </a:prstGeom>
          <a:noFill/>
        </p:spPr>
        <p:txBody>
          <a:bodyPr wrap="square" rtlCol="0">
            <a:spAutoFit/>
          </a:bodyPr>
          <a:lstStyle/>
          <a:p>
            <a:r>
              <a:rPr lang="en-US" sz="1000" dirty="0" smtClean="0"/>
              <a:t>(…)</a:t>
            </a:r>
            <a:endParaRPr lang="en-US" sz="1000" dirty="0"/>
          </a:p>
        </p:txBody>
      </p:sp>
      <p:sp>
        <p:nvSpPr>
          <p:cNvPr id="74" name="TextBox 73"/>
          <p:cNvSpPr txBox="1"/>
          <p:nvPr/>
        </p:nvSpPr>
        <p:spPr>
          <a:xfrm>
            <a:off x="4211960" y="3245768"/>
            <a:ext cx="609600" cy="246221"/>
          </a:xfrm>
          <a:prstGeom prst="rect">
            <a:avLst/>
          </a:prstGeom>
          <a:noFill/>
        </p:spPr>
        <p:txBody>
          <a:bodyPr wrap="square" rtlCol="0">
            <a:spAutoFit/>
          </a:bodyPr>
          <a:lstStyle/>
          <a:p>
            <a:r>
              <a:rPr lang="en-US" sz="1000" dirty="0" smtClean="0"/>
              <a:t>(…)</a:t>
            </a:r>
            <a:endParaRPr lang="en-US" sz="1000" dirty="0"/>
          </a:p>
        </p:txBody>
      </p:sp>
      <p:grpSp>
        <p:nvGrpSpPr>
          <p:cNvPr id="3" name="Group 68"/>
          <p:cNvGrpSpPr/>
          <p:nvPr/>
        </p:nvGrpSpPr>
        <p:grpSpPr>
          <a:xfrm>
            <a:off x="3733800" y="1911786"/>
            <a:ext cx="3124200" cy="2719864"/>
            <a:chOff x="3733800" y="1709057"/>
            <a:chExt cx="3124200" cy="2719864"/>
          </a:xfrm>
        </p:grpSpPr>
        <p:pic>
          <p:nvPicPr>
            <p:cNvPr id="57" name="Picture 2"/>
            <p:cNvPicPr>
              <a:picLocks noChangeAspect="1" noChangeArrowheads="1"/>
            </p:cNvPicPr>
            <p:nvPr/>
          </p:nvPicPr>
          <p:blipFill>
            <a:blip r:embed="rId7" cstate="print"/>
            <a:srcRect/>
            <a:stretch>
              <a:fillRect/>
            </a:stretch>
          </p:blipFill>
          <p:spPr bwMode="auto">
            <a:xfrm>
              <a:off x="6553200" y="1709057"/>
              <a:ext cx="304800" cy="390525"/>
            </a:xfrm>
            <a:prstGeom prst="rect">
              <a:avLst/>
            </a:prstGeom>
            <a:noFill/>
            <a:ln w="9525">
              <a:noFill/>
              <a:miter lim="800000"/>
              <a:headEnd/>
              <a:tailEnd/>
            </a:ln>
            <a:effectLst/>
          </p:spPr>
        </p:pic>
        <p:cxnSp>
          <p:nvCxnSpPr>
            <p:cNvPr id="60" name="Straight Arrow Connector 59"/>
            <p:cNvCxnSpPr>
              <a:stCxn id="57" idx="1"/>
              <a:endCxn id="48" idx="7"/>
            </p:cNvCxnSpPr>
            <p:nvPr/>
          </p:nvCxnSpPr>
          <p:spPr>
            <a:xfrm rot="10800000" flipV="1">
              <a:off x="5387882" y="1904319"/>
              <a:ext cx="1165318" cy="5262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33800" y="3690257"/>
              <a:ext cx="1600200" cy="738664"/>
            </a:xfrm>
            <a:prstGeom prst="rect">
              <a:avLst/>
            </a:prstGeom>
            <a:noFill/>
          </p:spPr>
          <p:txBody>
            <a:bodyPr wrap="square" rtlCol="0">
              <a:spAutoFit/>
            </a:bodyPr>
            <a:lstStyle/>
            <a:p>
              <a:r>
                <a:rPr lang="en-US" sz="1400" dirty="0" smtClean="0">
                  <a:latin typeface="Times New Roman" pitchFamily="18" charset="0"/>
                  <a:cs typeface="Times New Roman" pitchFamily="18" charset="0"/>
                </a:rPr>
                <a:t>Analyze and reveal some privacy information</a:t>
              </a:r>
              <a:endParaRPr lang="en-US" sz="1400" dirty="0">
                <a:latin typeface="Times New Roman" pitchFamily="18" charset="0"/>
                <a:cs typeface="Times New Roman" pitchFamily="18" charset="0"/>
              </a:endParaRPr>
            </a:p>
          </p:txBody>
        </p:sp>
        <p:sp>
          <p:nvSpPr>
            <p:cNvPr id="55" name="Freeform 54"/>
            <p:cNvSpPr/>
            <p:nvPr/>
          </p:nvSpPr>
          <p:spPr>
            <a:xfrm>
              <a:off x="4038600" y="1709057"/>
              <a:ext cx="1807029" cy="1643743"/>
            </a:xfrm>
            <a:custGeom>
              <a:avLst/>
              <a:gdLst>
                <a:gd name="connsiteX0" fmla="*/ 544286 w 1730829"/>
                <a:gd name="connsiteY0" fmla="*/ 43543 h 2024743"/>
                <a:gd name="connsiteX1" fmla="*/ 141515 w 1730829"/>
                <a:gd name="connsiteY1" fmla="*/ 65314 h 2024743"/>
                <a:gd name="connsiteX2" fmla="*/ 87086 w 1730829"/>
                <a:gd name="connsiteY2" fmla="*/ 119743 h 2024743"/>
                <a:gd name="connsiteX3" fmla="*/ 43543 w 1730829"/>
                <a:gd name="connsiteY3" fmla="*/ 217714 h 2024743"/>
                <a:gd name="connsiteX4" fmla="*/ 21772 w 1730829"/>
                <a:gd name="connsiteY4" fmla="*/ 261257 h 2024743"/>
                <a:gd name="connsiteX5" fmla="*/ 0 w 1730829"/>
                <a:gd name="connsiteY5" fmla="*/ 348343 h 2024743"/>
                <a:gd name="connsiteX6" fmla="*/ 10886 w 1730829"/>
                <a:gd name="connsiteY6" fmla="*/ 522514 h 2024743"/>
                <a:gd name="connsiteX7" fmla="*/ 43543 w 1730829"/>
                <a:gd name="connsiteY7" fmla="*/ 664028 h 2024743"/>
                <a:gd name="connsiteX8" fmla="*/ 54429 w 1730829"/>
                <a:gd name="connsiteY8" fmla="*/ 783771 h 2024743"/>
                <a:gd name="connsiteX9" fmla="*/ 76200 w 1730829"/>
                <a:gd name="connsiteY9" fmla="*/ 1153885 h 2024743"/>
                <a:gd name="connsiteX10" fmla="*/ 130629 w 1730829"/>
                <a:gd name="connsiteY10" fmla="*/ 1251857 h 2024743"/>
                <a:gd name="connsiteX11" fmla="*/ 163286 w 1730829"/>
                <a:gd name="connsiteY11" fmla="*/ 1338943 h 2024743"/>
                <a:gd name="connsiteX12" fmla="*/ 185057 w 1730829"/>
                <a:gd name="connsiteY12" fmla="*/ 1371600 h 2024743"/>
                <a:gd name="connsiteX13" fmla="*/ 206829 w 1730829"/>
                <a:gd name="connsiteY13" fmla="*/ 1436914 h 2024743"/>
                <a:gd name="connsiteX14" fmla="*/ 97972 w 1730829"/>
                <a:gd name="connsiteY14" fmla="*/ 1447800 h 2024743"/>
                <a:gd name="connsiteX15" fmla="*/ 130629 w 1730829"/>
                <a:gd name="connsiteY15" fmla="*/ 1502228 h 2024743"/>
                <a:gd name="connsiteX16" fmla="*/ 185057 w 1730829"/>
                <a:gd name="connsiteY16" fmla="*/ 1567543 h 2024743"/>
                <a:gd name="connsiteX17" fmla="*/ 261257 w 1730829"/>
                <a:gd name="connsiteY17" fmla="*/ 1719943 h 2024743"/>
                <a:gd name="connsiteX18" fmla="*/ 283029 w 1730829"/>
                <a:gd name="connsiteY18" fmla="*/ 1752600 h 2024743"/>
                <a:gd name="connsiteX19" fmla="*/ 315686 w 1730829"/>
                <a:gd name="connsiteY19" fmla="*/ 1807028 h 2024743"/>
                <a:gd name="connsiteX20" fmla="*/ 348343 w 1730829"/>
                <a:gd name="connsiteY20" fmla="*/ 1839685 h 2024743"/>
                <a:gd name="connsiteX21" fmla="*/ 391886 w 1730829"/>
                <a:gd name="connsiteY21" fmla="*/ 1894114 h 2024743"/>
                <a:gd name="connsiteX22" fmla="*/ 500743 w 1730829"/>
                <a:gd name="connsiteY22" fmla="*/ 1948543 h 2024743"/>
                <a:gd name="connsiteX23" fmla="*/ 533400 w 1730829"/>
                <a:gd name="connsiteY23" fmla="*/ 1970314 h 2024743"/>
                <a:gd name="connsiteX24" fmla="*/ 631372 w 1730829"/>
                <a:gd name="connsiteY24" fmla="*/ 2013857 h 2024743"/>
                <a:gd name="connsiteX25" fmla="*/ 664029 w 1730829"/>
                <a:gd name="connsiteY25" fmla="*/ 2024743 h 2024743"/>
                <a:gd name="connsiteX26" fmla="*/ 979715 w 1730829"/>
                <a:gd name="connsiteY26" fmla="*/ 2013857 h 2024743"/>
                <a:gd name="connsiteX27" fmla="*/ 1023257 w 1730829"/>
                <a:gd name="connsiteY27" fmla="*/ 2002971 h 2024743"/>
                <a:gd name="connsiteX28" fmla="*/ 1077686 w 1730829"/>
                <a:gd name="connsiteY28" fmla="*/ 1992085 h 2024743"/>
                <a:gd name="connsiteX29" fmla="*/ 1110343 w 1730829"/>
                <a:gd name="connsiteY29" fmla="*/ 1970314 h 2024743"/>
                <a:gd name="connsiteX30" fmla="*/ 1186543 w 1730829"/>
                <a:gd name="connsiteY30" fmla="*/ 1948543 h 2024743"/>
                <a:gd name="connsiteX31" fmla="*/ 1328057 w 1730829"/>
                <a:gd name="connsiteY31" fmla="*/ 1872343 h 2024743"/>
                <a:gd name="connsiteX32" fmla="*/ 1371600 w 1730829"/>
                <a:gd name="connsiteY32" fmla="*/ 1850571 h 2024743"/>
                <a:gd name="connsiteX33" fmla="*/ 1404257 w 1730829"/>
                <a:gd name="connsiteY33" fmla="*/ 1828800 h 2024743"/>
                <a:gd name="connsiteX34" fmla="*/ 1447800 w 1730829"/>
                <a:gd name="connsiteY34" fmla="*/ 1807028 h 2024743"/>
                <a:gd name="connsiteX35" fmla="*/ 1480457 w 1730829"/>
                <a:gd name="connsiteY35" fmla="*/ 1774371 h 2024743"/>
                <a:gd name="connsiteX36" fmla="*/ 1556657 w 1730829"/>
                <a:gd name="connsiteY36" fmla="*/ 1709057 h 2024743"/>
                <a:gd name="connsiteX37" fmla="*/ 1611086 w 1730829"/>
                <a:gd name="connsiteY37" fmla="*/ 1600200 h 2024743"/>
                <a:gd name="connsiteX38" fmla="*/ 1621972 w 1730829"/>
                <a:gd name="connsiteY38" fmla="*/ 1567543 h 2024743"/>
                <a:gd name="connsiteX39" fmla="*/ 1643743 w 1730829"/>
                <a:gd name="connsiteY39" fmla="*/ 1534885 h 2024743"/>
                <a:gd name="connsiteX40" fmla="*/ 1676400 w 1730829"/>
                <a:gd name="connsiteY40" fmla="*/ 1360714 h 2024743"/>
                <a:gd name="connsiteX41" fmla="*/ 1698172 w 1730829"/>
                <a:gd name="connsiteY41" fmla="*/ 1273628 h 2024743"/>
                <a:gd name="connsiteX42" fmla="*/ 1709057 w 1730829"/>
                <a:gd name="connsiteY42" fmla="*/ 1164771 h 2024743"/>
                <a:gd name="connsiteX43" fmla="*/ 1730829 w 1730829"/>
                <a:gd name="connsiteY43" fmla="*/ 1045028 h 2024743"/>
                <a:gd name="connsiteX44" fmla="*/ 1719943 w 1730829"/>
                <a:gd name="connsiteY44" fmla="*/ 664028 h 2024743"/>
                <a:gd name="connsiteX45" fmla="*/ 1676400 w 1730829"/>
                <a:gd name="connsiteY45" fmla="*/ 500743 h 2024743"/>
                <a:gd name="connsiteX46" fmla="*/ 1654629 w 1730829"/>
                <a:gd name="connsiteY46" fmla="*/ 370114 h 2024743"/>
                <a:gd name="connsiteX47" fmla="*/ 1643743 w 1730829"/>
                <a:gd name="connsiteY47" fmla="*/ 326571 h 2024743"/>
                <a:gd name="connsiteX48" fmla="*/ 1600200 w 1730829"/>
                <a:gd name="connsiteY48" fmla="*/ 261257 h 2024743"/>
                <a:gd name="connsiteX49" fmla="*/ 1578429 w 1730829"/>
                <a:gd name="connsiteY49" fmla="*/ 217714 h 2024743"/>
                <a:gd name="connsiteX50" fmla="*/ 1534886 w 1730829"/>
                <a:gd name="connsiteY50" fmla="*/ 130628 h 2024743"/>
                <a:gd name="connsiteX51" fmla="*/ 1458686 w 1730829"/>
                <a:gd name="connsiteY51" fmla="*/ 76200 h 2024743"/>
                <a:gd name="connsiteX52" fmla="*/ 1404257 w 1730829"/>
                <a:gd name="connsiteY52" fmla="*/ 54428 h 2024743"/>
                <a:gd name="connsiteX53" fmla="*/ 1371600 w 1730829"/>
                <a:gd name="connsiteY53" fmla="*/ 32657 h 2024743"/>
                <a:gd name="connsiteX54" fmla="*/ 1295400 w 1730829"/>
                <a:gd name="connsiteY54" fmla="*/ 10885 h 2024743"/>
                <a:gd name="connsiteX55" fmla="*/ 1262743 w 1730829"/>
                <a:gd name="connsiteY55" fmla="*/ 0 h 2024743"/>
                <a:gd name="connsiteX56" fmla="*/ 566057 w 1730829"/>
                <a:gd name="connsiteY56" fmla="*/ 10885 h 2024743"/>
                <a:gd name="connsiteX57" fmla="*/ 544286 w 1730829"/>
                <a:gd name="connsiteY57" fmla="*/ 32657 h 2024743"/>
                <a:gd name="connsiteX58" fmla="*/ 544286 w 1730829"/>
                <a:gd name="connsiteY58" fmla="*/ 43543 h 202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30829" h="2024743">
                  <a:moveTo>
                    <a:pt x="544286" y="43543"/>
                  </a:moveTo>
                  <a:cubicBezTo>
                    <a:pt x="477158" y="48986"/>
                    <a:pt x="274139" y="43210"/>
                    <a:pt x="141515" y="65314"/>
                  </a:cubicBezTo>
                  <a:cubicBezTo>
                    <a:pt x="116206" y="69532"/>
                    <a:pt x="98561" y="96794"/>
                    <a:pt x="87086" y="119743"/>
                  </a:cubicBezTo>
                  <a:cubicBezTo>
                    <a:pt x="33497" y="226922"/>
                    <a:pt x="99134" y="92634"/>
                    <a:pt x="43543" y="217714"/>
                  </a:cubicBezTo>
                  <a:cubicBezTo>
                    <a:pt x="36952" y="232543"/>
                    <a:pt x="26904" y="245862"/>
                    <a:pt x="21772" y="261257"/>
                  </a:cubicBezTo>
                  <a:cubicBezTo>
                    <a:pt x="12310" y="289644"/>
                    <a:pt x="7257" y="319314"/>
                    <a:pt x="0" y="348343"/>
                  </a:cubicBezTo>
                  <a:cubicBezTo>
                    <a:pt x="3629" y="406400"/>
                    <a:pt x="4218" y="464727"/>
                    <a:pt x="10886" y="522514"/>
                  </a:cubicBezTo>
                  <a:cubicBezTo>
                    <a:pt x="19365" y="595996"/>
                    <a:pt x="25774" y="610724"/>
                    <a:pt x="43543" y="664028"/>
                  </a:cubicBezTo>
                  <a:cubicBezTo>
                    <a:pt x="47172" y="703942"/>
                    <a:pt x="51763" y="743781"/>
                    <a:pt x="54429" y="783771"/>
                  </a:cubicBezTo>
                  <a:cubicBezTo>
                    <a:pt x="62650" y="907082"/>
                    <a:pt x="63263" y="1030979"/>
                    <a:pt x="76200" y="1153885"/>
                  </a:cubicBezTo>
                  <a:cubicBezTo>
                    <a:pt x="77529" y="1166509"/>
                    <a:pt x="128615" y="1248500"/>
                    <a:pt x="130629" y="1251857"/>
                  </a:cubicBezTo>
                  <a:cubicBezTo>
                    <a:pt x="142535" y="1299480"/>
                    <a:pt x="137987" y="1294669"/>
                    <a:pt x="163286" y="1338943"/>
                  </a:cubicBezTo>
                  <a:cubicBezTo>
                    <a:pt x="169777" y="1350302"/>
                    <a:pt x="179744" y="1359645"/>
                    <a:pt x="185057" y="1371600"/>
                  </a:cubicBezTo>
                  <a:cubicBezTo>
                    <a:pt x="194378" y="1392571"/>
                    <a:pt x="206829" y="1436914"/>
                    <a:pt x="206829" y="1436914"/>
                  </a:cubicBezTo>
                  <a:cubicBezTo>
                    <a:pt x="170543" y="1440543"/>
                    <a:pt x="125660" y="1424068"/>
                    <a:pt x="97972" y="1447800"/>
                  </a:cubicBezTo>
                  <a:cubicBezTo>
                    <a:pt x="81908" y="1461569"/>
                    <a:pt x="118185" y="1485117"/>
                    <a:pt x="130629" y="1502228"/>
                  </a:cubicBezTo>
                  <a:cubicBezTo>
                    <a:pt x="147298" y="1525148"/>
                    <a:pt x="170476" y="1543242"/>
                    <a:pt x="185057" y="1567543"/>
                  </a:cubicBezTo>
                  <a:cubicBezTo>
                    <a:pt x="214278" y="1616245"/>
                    <a:pt x="229752" y="1672686"/>
                    <a:pt x="261257" y="1719943"/>
                  </a:cubicBezTo>
                  <a:cubicBezTo>
                    <a:pt x="268514" y="1730829"/>
                    <a:pt x="276095" y="1741506"/>
                    <a:pt x="283029" y="1752600"/>
                  </a:cubicBezTo>
                  <a:cubicBezTo>
                    <a:pt x="294243" y="1770542"/>
                    <a:pt x="302991" y="1790102"/>
                    <a:pt x="315686" y="1807028"/>
                  </a:cubicBezTo>
                  <a:cubicBezTo>
                    <a:pt x="324923" y="1819344"/>
                    <a:pt x="338206" y="1828099"/>
                    <a:pt x="348343" y="1839685"/>
                  </a:cubicBezTo>
                  <a:cubicBezTo>
                    <a:pt x="363643" y="1857171"/>
                    <a:pt x="372979" y="1880609"/>
                    <a:pt x="391886" y="1894114"/>
                  </a:cubicBezTo>
                  <a:cubicBezTo>
                    <a:pt x="424898" y="1917694"/>
                    <a:pt x="466988" y="1926040"/>
                    <a:pt x="500743" y="1948543"/>
                  </a:cubicBezTo>
                  <a:cubicBezTo>
                    <a:pt x="511629" y="1955800"/>
                    <a:pt x="522041" y="1963823"/>
                    <a:pt x="533400" y="1970314"/>
                  </a:cubicBezTo>
                  <a:cubicBezTo>
                    <a:pt x="564883" y="1988304"/>
                    <a:pt x="597444" y="2001134"/>
                    <a:pt x="631372" y="2013857"/>
                  </a:cubicBezTo>
                  <a:cubicBezTo>
                    <a:pt x="642116" y="2017886"/>
                    <a:pt x="653143" y="2021114"/>
                    <a:pt x="664029" y="2024743"/>
                  </a:cubicBezTo>
                  <a:cubicBezTo>
                    <a:pt x="769258" y="2021114"/>
                    <a:pt x="874617" y="2020227"/>
                    <a:pt x="979715" y="2013857"/>
                  </a:cubicBezTo>
                  <a:cubicBezTo>
                    <a:pt x="994648" y="2012952"/>
                    <a:pt x="1008653" y="2006217"/>
                    <a:pt x="1023257" y="2002971"/>
                  </a:cubicBezTo>
                  <a:cubicBezTo>
                    <a:pt x="1041319" y="1998957"/>
                    <a:pt x="1059543" y="1995714"/>
                    <a:pt x="1077686" y="1992085"/>
                  </a:cubicBezTo>
                  <a:cubicBezTo>
                    <a:pt x="1088572" y="1984828"/>
                    <a:pt x="1098318" y="1975468"/>
                    <a:pt x="1110343" y="1970314"/>
                  </a:cubicBezTo>
                  <a:cubicBezTo>
                    <a:pt x="1255798" y="1907976"/>
                    <a:pt x="1070068" y="2001485"/>
                    <a:pt x="1186543" y="1948543"/>
                  </a:cubicBezTo>
                  <a:cubicBezTo>
                    <a:pt x="1300357" y="1896810"/>
                    <a:pt x="1240712" y="1920869"/>
                    <a:pt x="1328057" y="1872343"/>
                  </a:cubicBezTo>
                  <a:cubicBezTo>
                    <a:pt x="1342242" y="1864462"/>
                    <a:pt x="1357511" y="1858622"/>
                    <a:pt x="1371600" y="1850571"/>
                  </a:cubicBezTo>
                  <a:cubicBezTo>
                    <a:pt x="1382959" y="1844080"/>
                    <a:pt x="1392898" y="1835291"/>
                    <a:pt x="1404257" y="1828800"/>
                  </a:cubicBezTo>
                  <a:cubicBezTo>
                    <a:pt x="1418346" y="1820749"/>
                    <a:pt x="1434595" y="1816460"/>
                    <a:pt x="1447800" y="1807028"/>
                  </a:cubicBezTo>
                  <a:cubicBezTo>
                    <a:pt x="1460327" y="1798080"/>
                    <a:pt x="1468768" y="1784390"/>
                    <a:pt x="1480457" y="1774371"/>
                  </a:cubicBezTo>
                  <a:cubicBezTo>
                    <a:pt x="1500478" y="1757210"/>
                    <a:pt x="1541580" y="1733556"/>
                    <a:pt x="1556657" y="1709057"/>
                  </a:cubicBezTo>
                  <a:cubicBezTo>
                    <a:pt x="1577919" y="1674506"/>
                    <a:pt x="1598257" y="1638687"/>
                    <a:pt x="1611086" y="1600200"/>
                  </a:cubicBezTo>
                  <a:cubicBezTo>
                    <a:pt x="1614715" y="1589314"/>
                    <a:pt x="1616840" y="1577806"/>
                    <a:pt x="1621972" y="1567543"/>
                  </a:cubicBezTo>
                  <a:cubicBezTo>
                    <a:pt x="1627823" y="1555841"/>
                    <a:pt x="1636486" y="1545771"/>
                    <a:pt x="1643743" y="1534885"/>
                  </a:cubicBezTo>
                  <a:cubicBezTo>
                    <a:pt x="1702470" y="1299984"/>
                    <a:pt x="1632610" y="1594262"/>
                    <a:pt x="1676400" y="1360714"/>
                  </a:cubicBezTo>
                  <a:cubicBezTo>
                    <a:pt x="1681914" y="1331304"/>
                    <a:pt x="1698172" y="1273628"/>
                    <a:pt x="1698172" y="1273628"/>
                  </a:cubicBezTo>
                  <a:cubicBezTo>
                    <a:pt x="1701800" y="1237342"/>
                    <a:pt x="1704534" y="1200956"/>
                    <a:pt x="1709057" y="1164771"/>
                  </a:cubicBezTo>
                  <a:cubicBezTo>
                    <a:pt x="1713699" y="1127636"/>
                    <a:pt x="1723399" y="1082179"/>
                    <a:pt x="1730829" y="1045028"/>
                  </a:cubicBezTo>
                  <a:cubicBezTo>
                    <a:pt x="1727200" y="918028"/>
                    <a:pt x="1728586" y="790786"/>
                    <a:pt x="1719943" y="664028"/>
                  </a:cubicBezTo>
                  <a:cubicBezTo>
                    <a:pt x="1716503" y="613582"/>
                    <a:pt x="1692761" y="549824"/>
                    <a:pt x="1676400" y="500743"/>
                  </a:cubicBezTo>
                  <a:cubicBezTo>
                    <a:pt x="1667312" y="437126"/>
                    <a:pt x="1667364" y="427421"/>
                    <a:pt x="1654629" y="370114"/>
                  </a:cubicBezTo>
                  <a:cubicBezTo>
                    <a:pt x="1651383" y="355509"/>
                    <a:pt x="1650434" y="339953"/>
                    <a:pt x="1643743" y="326571"/>
                  </a:cubicBezTo>
                  <a:cubicBezTo>
                    <a:pt x="1632041" y="303168"/>
                    <a:pt x="1611902" y="284661"/>
                    <a:pt x="1600200" y="261257"/>
                  </a:cubicBezTo>
                  <a:cubicBezTo>
                    <a:pt x="1592943" y="246743"/>
                    <a:pt x="1585020" y="232543"/>
                    <a:pt x="1578429" y="217714"/>
                  </a:cubicBezTo>
                  <a:cubicBezTo>
                    <a:pt x="1565956" y="189651"/>
                    <a:pt x="1558017" y="153759"/>
                    <a:pt x="1534886" y="130628"/>
                  </a:cubicBezTo>
                  <a:cubicBezTo>
                    <a:pt x="1529955" y="125697"/>
                    <a:pt x="1471049" y="82381"/>
                    <a:pt x="1458686" y="76200"/>
                  </a:cubicBezTo>
                  <a:cubicBezTo>
                    <a:pt x="1441208" y="67461"/>
                    <a:pt x="1421735" y="63167"/>
                    <a:pt x="1404257" y="54428"/>
                  </a:cubicBezTo>
                  <a:cubicBezTo>
                    <a:pt x="1392555" y="48577"/>
                    <a:pt x="1383302" y="38508"/>
                    <a:pt x="1371600" y="32657"/>
                  </a:cubicBezTo>
                  <a:cubicBezTo>
                    <a:pt x="1354199" y="23957"/>
                    <a:pt x="1311677" y="15536"/>
                    <a:pt x="1295400" y="10885"/>
                  </a:cubicBezTo>
                  <a:cubicBezTo>
                    <a:pt x="1284367" y="7733"/>
                    <a:pt x="1273629" y="3628"/>
                    <a:pt x="1262743" y="0"/>
                  </a:cubicBezTo>
                  <a:cubicBezTo>
                    <a:pt x="1030514" y="3628"/>
                    <a:pt x="798074" y="339"/>
                    <a:pt x="566057" y="10885"/>
                  </a:cubicBezTo>
                  <a:cubicBezTo>
                    <a:pt x="555804" y="11351"/>
                    <a:pt x="553815" y="28845"/>
                    <a:pt x="544286" y="32657"/>
                  </a:cubicBezTo>
                  <a:cubicBezTo>
                    <a:pt x="534179" y="36700"/>
                    <a:pt x="611414" y="38100"/>
                    <a:pt x="544286" y="43543"/>
                  </a:cubicBezTo>
                  <a:close/>
                </a:path>
              </a:pathLst>
            </a:cu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59" name="Title 1"/>
          <p:cNvSpPr txBox="1">
            <a:spLocks/>
          </p:cNvSpPr>
          <p:nvPr/>
        </p:nvSpPr>
        <p:spPr>
          <a:xfrm>
            <a:off x="457200" y="0"/>
            <a:ext cx="84582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 name="Group 74"/>
          <p:cNvGrpSpPr/>
          <p:nvPr/>
        </p:nvGrpSpPr>
        <p:grpSpPr>
          <a:xfrm>
            <a:off x="6477000" y="1819672"/>
            <a:ext cx="457200" cy="457200"/>
            <a:chOff x="1828800" y="304800"/>
            <a:chExt cx="457200" cy="457200"/>
          </a:xfrm>
        </p:grpSpPr>
        <p:cxnSp>
          <p:nvCxnSpPr>
            <p:cNvPr id="64" name="Straight Connector 63"/>
            <p:cNvCxnSpPr/>
            <p:nvPr/>
          </p:nvCxnSpPr>
          <p:spPr>
            <a:xfrm flipV="1">
              <a:off x="1828800" y="381000"/>
              <a:ext cx="457200" cy="304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Straight Connector 66"/>
            <p:cNvCxnSpPr/>
            <p:nvPr/>
          </p:nvCxnSpPr>
          <p:spPr>
            <a:xfrm rot="16200000" flipH="1">
              <a:off x="1828800" y="381000"/>
              <a:ext cx="457200" cy="30480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63" name="TextBox 62"/>
          <p:cNvSpPr txBox="1"/>
          <p:nvPr/>
        </p:nvSpPr>
        <p:spPr>
          <a:xfrm>
            <a:off x="6781800" y="2692152"/>
            <a:ext cx="1090491" cy="369332"/>
          </a:xfrm>
          <a:prstGeom prst="rect">
            <a:avLst/>
          </a:prstGeom>
          <a:noFill/>
        </p:spPr>
        <p:txBody>
          <a:bodyPr wrap="none" rtlCol="0">
            <a:spAutoFit/>
          </a:bodyPr>
          <a:lstStyle/>
          <a:p>
            <a:r>
              <a:rPr lang="en-US" b="1" i="1" dirty="0" err="1" smtClean="0">
                <a:solidFill>
                  <a:schemeClr val="accent5">
                    <a:lumMod val="40000"/>
                    <a:lumOff val="60000"/>
                  </a:schemeClr>
                </a:solidFill>
              </a:rPr>
              <a:t>Facebook</a:t>
            </a:r>
            <a:endParaRPr lang="en-US" b="1" i="1" dirty="0">
              <a:solidFill>
                <a:schemeClr val="accent5">
                  <a:lumMod val="40000"/>
                  <a:lumOff val="60000"/>
                </a:schemeClr>
              </a:solidFill>
            </a:endParaRPr>
          </a:p>
        </p:txBody>
      </p:sp>
      <p:sp>
        <p:nvSpPr>
          <p:cNvPr id="65" name="TextBox 64"/>
          <p:cNvSpPr txBox="1"/>
          <p:nvPr/>
        </p:nvSpPr>
        <p:spPr>
          <a:xfrm>
            <a:off x="2704728" y="5641503"/>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Customers</a:t>
            </a:r>
            <a:endParaRPr lang="en-US" sz="1400" dirty="0">
              <a:latin typeface="Times New Roman" pitchFamily="18" charset="0"/>
              <a:cs typeface="Times New Roman" pitchFamily="18" charset="0"/>
            </a:endParaRPr>
          </a:p>
        </p:txBody>
      </p:sp>
      <p:sp>
        <p:nvSpPr>
          <p:cNvPr id="76" name="Title 75"/>
          <p:cNvSpPr>
            <a:spLocks noGrp="1"/>
          </p:cNvSpPr>
          <p:nvPr>
            <p:ph type="title"/>
          </p:nvPr>
        </p:nvSpPr>
        <p:spPr>
          <a:xfrm>
            <a:off x="683568" y="692696"/>
            <a:ext cx="8001000" cy="927993"/>
          </a:xfrm>
        </p:spPr>
        <p:txBody>
          <a:bodyPr>
            <a:normAutofit/>
          </a:bodyPr>
          <a:lstStyle/>
          <a:p>
            <a:r>
              <a:rPr lang="en-US" dirty="0" smtClean="0"/>
              <a:t>Social Network Benefits</a:t>
            </a:r>
            <a:endParaRPr lang="en-US" dirty="0"/>
          </a:p>
        </p:txBody>
      </p:sp>
      <p:pic>
        <p:nvPicPr>
          <p:cNvPr id="86" name="Picture 85" descr="pharmacy.png"/>
          <p:cNvPicPr>
            <a:picLocks noChangeAspect="1"/>
          </p:cNvPicPr>
          <p:nvPr/>
        </p:nvPicPr>
        <p:blipFill>
          <a:blip r:embed="rId8" cstate="print"/>
          <a:stretch>
            <a:fillRect/>
          </a:stretch>
        </p:blipFill>
        <p:spPr>
          <a:xfrm>
            <a:off x="609600" y="2514600"/>
            <a:ext cx="1219200" cy="1219200"/>
          </a:xfrm>
          <a:prstGeom prst="rect">
            <a:avLst/>
          </a:prstGeom>
        </p:spPr>
      </p:pic>
      <p:pic>
        <p:nvPicPr>
          <p:cNvPr id="87" name="Picture 86" descr="kchart.png"/>
          <p:cNvPicPr>
            <a:picLocks noChangeAspect="1"/>
          </p:cNvPicPr>
          <p:nvPr/>
        </p:nvPicPr>
        <p:blipFill>
          <a:blip r:embed="rId9" cstate="print"/>
          <a:stretch>
            <a:fillRect/>
          </a:stretch>
        </p:blipFill>
        <p:spPr>
          <a:xfrm>
            <a:off x="609600" y="4114800"/>
            <a:ext cx="990600" cy="990600"/>
          </a:xfrm>
          <a:prstGeom prst="rect">
            <a:avLst/>
          </a:prstGeom>
        </p:spPr>
      </p:pic>
      <p:sp>
        <p:nvSpPr>
          <p:cNvPr id="80" name="Date Placeholder 79"/>
          <p:cNvSpPr>
            <a:spLocks noGrp="1"/>
          </p:cNvSpPr>
          <p:nvPr>
            <p:ph type="dt" sz="half" idx="10"/>
          </p:nvPr>
        </p:nvSpPr>
        <p:spPr/>
        <p:txBody>
          <a:bodyPr/>
          <a:lstStyle/>
          <a:p>
            <a:pPr>
              <a:defRPr/>
            </a:pPr>
            <a:fld id="{15D98EC9-7136-4FCD-83A2-D297D53A388A}" type="datetime1">
              <a:rPr lang="en-US" altLang="zh-CN" smtClean="0"/>
              <a:pPr>
                <a:defRPr/>
              </a:pPr>
              <a:t>11/17/2016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K-degree algorithm skeleton</a:t>
            </a:r>
            <a:endParaRPr lang="en-US" dirty="0"/>
          </a:p>
        </p:txBody>
      </p:sp>
      <p:sp>
        <p:nvSpPr>
          <p:cNvPr id="4" name="Rectangle 3"/>
          <p:cNvSpPr/>
          <p:nvPr/>
        </p:nvSpPr>
        <p:spPr>
          <a:xfrm>
            <a:off x="5791200" y="1749896"/>
            <a:ext cx="2286000" cy="609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smtClean="0"/>
              <a:t>Get the degree vector V</a:t>
            </a:r>
            <a:r>
              <a:rPr lang="en-US" sz="1400" baseline="-25000" dirty="0" smtClean="0"/>
              <a:t>0</a:t>
            </a:r>
            <a:r>
              <a:rPr lang="en-US" sz="1400" dirty="0" smtClean="0"/>
              <a:t> of original graph</a:t>
            </a:r>
            <a:endParaRPr lang="en-US" sz="1400" dirty="0"/>
          </a:p>
        </p:txBody>
      </p:sp>
      <p:sp>
        <p:nvSpPr>
          <p:cNvPr id="5" name="Rectangle 4"/>
          <p:cNvSpPr/>
          <p:nvPr/>
        </p:nvSpPr>
        <p:spPr>
          <a:xfrm>
            <a:off x="5791200" y="2816696"/>
            <a:ext cx="2286000" cy="60960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Compute new degree vector V</a:t>
            </a:r>
            <a:r>
              <a:rPr lang="en-US" sz="1400" baseline="-25000" dirty="0" smtClean="0"/>
              <a:t>1</a:t>
            </a:r>
            <a:r>
              <a:rPr lang="en-US" sz="1400" dirty="0" smtClean="0"/>
              <a:t> with min(|V</a:t>
            </a:r>
            <a:r>
              <a:rPr lang="en-US" sz="1400" baseline="-25000" dirty="0" smtClean="0"/>
              <a:t>0</a:t>
            </a:r>
            <a:r>
              <a:rPr lang="en-US" sz="1400" dirty="0" smtClean="0"/>
              <a:t> – V</a:t>
            </a:r>
            <a:r>
              <a:rPr lang="en-US" sz="1400" baseline="-25000" dirty="0" smtClean="0"/>
              <a:t>1</a:t>
            </a:r>
            <a:r>
              <a:rPr lang="en-US" sz="1400" dirty="0" smtClean="0"/>
              <a:t>|)</a:t>
            </a:r>
            <a:endParaRPr lang="en-US" sz="1400" dirty="0"/>
          </a:p>
        </p:txBody>
      </p:sp>
      <p:cxnSp>
        <p:nvCxnSpPr>
          <p:cNvPr id="7" name="Straight Arrow Connector 6"/>
          <p:cNvCxnSpPr>
            <a:stCxn id="4" idx="2"/>
            <a:endCxn id="5" idx="0"/>
          </p:cNvCxnSpPr>
          <p:nvPr/>
        </p:nvCxnSpPr>
        <p:spPr>
          <a:xfrm rot="5400000">
            <a:off x="6705600" y="25880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91200" y="3959696"/>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Construct a new graph based on V</a:t>
            </a:r>
            <a:r>
              <a:rPr lang="en-US" sz="1400" baseline="-25000" dirty="0" smtClean="0"/>
              <a:t>1</a:t>
            </a:r>
            <a:endParaRPr lang="en-US" sz="1400" baseline="-25000" dirty="0"/>
          </a:p>
        </p:txBody>
      </p:sp>
      <p:cxnSp>
        <p:nvCxnSpPr>
          <p:cNvPr id="15" name="Straight Arrow Connector 14"/>
          <p:cNvCxnSpPr>
            <a:stCxn id="5" idx="2"/>
            <a:endCxn id="13" idx="0"/>
          </p:cNvCxnSpPr>
          <p:nvPr/>
        </p:nvCxnSpPr>
        <p:spPr>
          <a:xfrm rot="5400000">
            <a:off x="6667500" y="369299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6781800" y="5026496"/>
            <a:ext cx="304800" cy="2286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Arrow Connector 17"/>
          <p:cNvCxnSpPr>
            <a:stCxn id="13" idx="2"/>
            <a:endCxn id="16" idx="0"/>
          </p:cNvCxnSpPr>
          <p:nvPr/>
        </p:nvCxnSpPr>
        <p:spPr>
          <a:xfrm rot="5400000">
            <a:off x="6705600" y="47978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477000" y="5712296"/>
            <a:ext cx="914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Finish</a:t>
            </a:r>
            <a:endParaRPr lang="en-US" sz="1400" dirty="0"/>
          </a:p>
        </p:txBody>
      </p:sp>
      <p:cxnSp>
        <p:nvCxnSpPr>
          <p:cNvPr id="24" name="Straight Arrow Connector 23"/>
          <p:cNvCxnSpPr>
            <a:stCxn id="16" idx="2"/>
            <a:endCxn id="22" idx="0"/>
          </p:cNvCxnSpPr>
          <p:nvPr/>
        </p:nvCxnSpPr>
        <p:spPr>
          <a:xfrm rot="5400000">
            <a:off x="6705600" y="548369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1542" y="5309527"/>
            <a:ext cx="1126841" cy="307777"/>
          </a:xfrm>
          <a:prstGeom prst="rect">
            <a:avLst/>
          </a:prstGeom>
          <a:noFill/>
        </p:spPr>
        <p:txBody>
          <a:bodyPr wrap="square" rtlCol="0">
            <a:spAutoFit/>
          </a:bodyPr>
          <a:lstStyle/>
          <a:p>
            <a:r>
              <a:rPr lang="en-US" sz="1400" dirty="0" smtClean="0"/>
              <a:t>successful</a:t>
            </a:r>
            <a:endParaRPr lang="en-US" sz="1400" dirty="0"/>
          </a:p>
        </p:txBody>
      </p:sp>
      <p:sp>
        <p:nvSpPr>
          <p:cNvPr id="26" name="TextBox 25"/>
          <p:cNvSpPr txBox="1"/>
          <p:nvPr/>
        </p:nvSpPr>
        <p:spPr>
          <a:xfrm>
            <a:off x="5292080" y="5102697"/>
            <a:ext cx="1337320" cy="307777"/>
          </a:xfrm>
          <a:prstGeom prst="rect">
            <a:avLst/>
          </a:prstGeom>
          <a:noFill/>
        </p:spPr>
        <p:txBody>
          <a:bodyPr wrap="square" rtlCol="0">
            <a:spAutoFit/>
          </a:bodyPr>
          <a:lstStyle/>
          <a:p>
            <a:r>
              <a:rPr lang="en-US" sz="1400" dirty="0" smtClean="0"/>
              <a:t>unsuccessful</a:t>
            </a:r>
            <a:endParaRPr lang="en-US" sz="1400" dirty="0"/>
          </a:p>
        </p:txBody>
      </p:sp>
      <p:sp>
        <p:nvSpPr>
          <p:cNvPr id="28" name="Rectangle 27"/>
          <p:cNvSpPr/>
          <p:nvPr/>
        </p:nvSpPr>
        <p:spPr>
          <a:xfrm>
            <a:off x="3886200" y="3273896"/>
            <a:ext cx="1676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Slightly change the original graph</a:t>
            </a:r>
            <a:endParaRPr lang="en-US" sz="1400" baseline="-25000" dirty="0"/>
          </a:p>
        </p:txBody>
      </p:sp>
      <p:cxnSp>
        <p:nvCxnSpPr>
          <p:cNvPr id="32" name="Shape 31"/>
          <p:cNvCxnSpPr>
            <a:stCxn id="16" idx="1"/>
            <a:endCxn id="28" idx="2"/>
          </p:cNvCxnSpPr>
          <p:nvPr/>
        </p:nvCxnSpPr>
        <p:spPr>
          <a:xfrm rot="10800000">
            <a:off x="4724400" y="3883496"/>
            <a:ext cx="2057400" cy="1257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hape 33"/>
          <p:cNvCxnSpPr>
            <a:stCxn id="28" idx="0"/>
            <a:endCxn id="4" idx="1"/>
          </p:cNvCxnSpPr>
          <p:nvPr/>
        </p:nvCxnSpPr>
        <p:spPr>
          <a:xfrm rot="5400000" flipH="1" flipV="1">
            <a:off x="4648200" y="2130896"/>
            <a:ext cx="1219200"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40080" y="19240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7</a:t>
            </a:r>
            <a:endParaRPr lang="en-US" sz="1400" dirty="0"/>
          </a:p>
        </p:txBody>
      </p:sp>
      <p:sp>
        <p:nvSpPr>
          <p:cNvPr id="37" name="Oval 36"/>
          <p:cNvSpPr/>
          <p:nvPr/>
        </p:nvSpPr>
        <p:spPr>
          <a:xfrm>
            <a:off x="792480" y="28384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6</a:t>
            </a:r>
            <a:endParaRPr lang="en-US" sz="1400" dirty="0"/>
          </a:p>
        </p:txBody>
      </p:sp>
      <p:cxnSp>
        <p:nvCxnSpPr>
          <p:cNvPr id="38" name="Straight Connector 37"/>
          <p:cNvCxnSpPr>
            <a:stCxn id="36" idx="4"/>
            <a:endCxn id="37" idx="1"/>
          </p:cNvCxnSpPr>
          <p:nvPr/>
        </p:nvCxnSpPr>
        <p:spPr>
          <a:xfrm rot="16200000" flipH="1">
            <a:off x="579121" y="2625081"/>
            <a:ext cx="550172" cy="1532"/>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783080" y="372236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1</a:t>
            </a:r>
            <a:endParaRPr lang="en-US" sz="1400" dirty="0"/>
          </a:p>
        </p:txBody>
      </p:sp>
      <p:cxnSp>
        <p:nvCxnSpPr>
          <p:cNvPr id="40" name="Straight Connector 39"/>
          <p:cNvCxnSpPr>
            <a:stCxn id="37" idx="4"/>
            <a:endCxn id="39" idx="0"/>
          </p:cNvCxnSpPr>
          <p:nvPr/>
        </p:nvCxnSpPr>
        <p:spPr>
          <a:xfrm rot="16200000" flipH="1">
            <a:off x="1272540" y="2998460"/>
            <a:ext cx="4572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600200" y="177164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5</a:t>
            </a:r>
            <a:endParaRPr lang="en-US" sz="1400" dirty="0"/>
          </a:p>
        </p:txBody>
      </p:sp>
      <p:sp>
        <p:nvSpPr>
          <p:cNvPr id="42" name="Oval 41"/>
          <p:cNvSpPr/>
          <p:nvPr/>
        </p:nvSpPr>
        <p:spPr>
          <a:xfrm>
            <a:off x="2087880" y="232028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2</a:t>
            </a:r>
            <a:endParaRPr lang="en-US" sz="1400" dirty="0"/>
          </a:p>
        </p:txBody>
      </p:sp>
      <p:sp>
        <p:nvSpPr>
          <p:cNvPr id="43" name="Oval 42"/>
          <p:cNvSpPr/>
          <p:nvPr/>
        </p:nvSpPr>
        <p:spPr>
          <a:xfrm>
            <a:off x="2270760" y="311276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4</a:t>
            </a:r>
            <a:endParaRPr lang="en-US" sz="1400" dirty="0"/>
          </a:p>
        </p:txBody>
      </p:sp>
      <p:sp>
        <p:nvSpPr>
          <p:cNvPr id="44" name="Oval 43"/>
          <p:cNvSpPr/>
          <p:nvPr/>
        </p:nvSpPr>
        <p:spPr>
          <a:xfrm>
            <a:off x="3185160" y="2868920"/>
            <a:ext cx="426720" cy="426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3</a:t>
            </a:r>
            <a:endParaRPr lang="en-US" sz="1400" dirty="0"/>
          </a:p>
        </p:txBody>
      </p:sp>
      <p:cxnSp>
        <p:nvCxnSpPr>
          <p:cNvPr id="45" name="Straight Connector 44"/>
          <p:cNvCxnSpPr>
            <a:stCxn id="41" idx="4"/>
            <a:endCxn id="39" idx="0"/>
          </p:cNvCxnSpPr>
          <p:nvPr/>
        </p:nvCxnSpPr>
        <p:spPr>
          <a:xfrm rot="16200000" flipH="1">
            <a:off x="1143000" y="2868920"/>
            <a:ext cx="152400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1" idx="4"/>
            <a:endCxn id="42" idx="0"/>
          </p:cNvCxnSpPr>
          <p:nvPr/>
        </p:nvCxnSpPr>
        <p:spPr>
          <a:xfrm rot="16200000" flipH="1">
            <a:off x="1996440" y="2015480"/>
            <a:ext cx="12192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4"/>
            <a:endCxn id="39" idx="0"/>
          </p:cNvCxnSpPr>
          <p:nvPr/>
        </p:nvCxnSpPr>
        <p:spPr>
          <a:xfrm rot="5400000">
            <a:off x="1661160" y="3082280"/>
            <a:ext cx="97536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6"/>
            <a:endCxn id="43" idx="3"/>
          </p:cNvCxnSpPr>
          <p:nvPr/>
        </p:nvCxnSpPr>
        <p:spPr>
          <a:xfrm flipV="1">
            <a:off x="2209801" y="3476988"/>
            <a:ext cx="123452" cy="458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9" idx="6"/>
            <a:endCxn id="44" idx="2"/>
          </p:cNvCxnSpPr>
          <p:nvPr/>
        </p:nvCxnSpPr>
        <p:spPr>
          <a:xfrm flipV="1">
            <a:off x="2209800" y="3082280"/>
            <a:ext cx="975360" cy="85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4"/>
            <a:endCxn id="43" idx="0"/>
          </p:cNvCxnSpPr>
          <p:nvPr/>
        </p:nvCxnSpPr>
        <p:spPr>
          <a:xfrm rot="16200000" flipH="1">
            <a:off x="2209800" y="2838440"/>
            <a:ext cx="36576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4"/>
            <a:endCxn id="44" idx="2"/>
          </p:cNvCxnSpPr>
          <p:nvPr/>
        </p:nvCxnSpPr>
        <p:spPr>
          <a:xfrm rot="16200000" flipH="1">
            <a:off x="2575560" y="2472680"/>
            <a:ext cx="335280" cy="88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4" idx="2"/>
            <a:endCxn id="43" idx="6"/>
          </p:cNvCxnSpPr>
          <p:nvPr/>
        </p:nvCxnSpPr>
        <p:spPr>
          <a:xfrm rot="10800000" flipV="1">
            <a:off x="2697480" y="3082280"/>
            <a:ext cx="487680" cy="243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2115114" y="4863660"/>
            <a:ext cx="6096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7" name="TextBox 56"/>
          <p:cNvSpPr txBox="1"/>
          <p:nvPr/>
        </p:nvSpPr>
        <p:spPr>
          <a:xfrm>
            <a:off x="567262" y="5181601"/>
            <a:ext cx="3301752" cy="400110"/>
          </a:xfrm>
          <a:prstGeom prst="rect">
            <a:avLst/>
          </a:prstGeom>
          <a:noFill/>
        </p:spPr>
        <p:txBody>
          <a:bodyPr wrap="square" rtlCol="0">
            <a:spAutoFit/>
          </a:bodyPr>
          <a:lstStyle/>
          <a:p>
            <a:r>
              <a:rPr lang="en-US" sz="2000" dirty="0" smtClean="0"/>
              <a:t>V</a:t>
            </a:r>
            <a:r>
              <a:rPr lang="en-US" sz="2000" baseline="-25000" dirty="0" smtClean="0"/>
              <a:t>1</a:t>
            </a:r>
            <a:r>
              <a:rPr lang="en-US" sz="2000" dirty="0" smtClean="0"/>
              <a:t> = [5, </a:t>
            </a:r>
            <a:r>
              <a:rPr lang="en-US" sz="2000" dirty="0" smtClean="0">
                <a:solidFill>
                  <a:srgbClr val="FF0000"/>
                </a:solidFill>
              </a:rPr>
              <a:t>5</a:t>
            </a:r>
            <a:r>
              <a:rPr lang="en-US" sz="2000" dirty="0" smtClean="0"/>
              <a:t>, 3, 3, 2, 2, </a:t>
            </a:r>
            <a:r>
              <a:rPr lang="en-US" sz="2000" dirty="0" smtClean="0">
                <a:solidFill>
                  <a:srgbClr val="FF0000"/>
                </a:solidFill>
              </a:rPr>
              <a:t>2</a:t>
            </a:r>
            <a:r>
              <a:rPr lang="en-US" sz="2000" dirty="0" smtClean="0"/>
              <a:t>]</a:t>
            </a:r>
            <a:endParaRPr lang="en-US" sz="2000" dirty="0"/>
          </a:p>
        </p:txBody>
      </p:sp>
      <p:cxnSp>
        <p:nvCxnSpPr>
          <p:cNvPr id="60" name="Straight Connector 59"/>
          <p:cNvCxnSpPr>
            <a:stCxn id="36" idx="6"/>
            <a:endCxn id="42" idx="2"/>
          </p:cNvCxnSpPr>
          <p:nvPr/>
        </p:nvCxnSpPr>
        <p:spPr>
          <a:xfrm>
            <a:off x="1066800" y="2137400"/>
            <a:ext cx="1021080" cy="396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39552" y="4181018"/>
            <a:ext cx="3373760" cy="400110"/>
          </a:xfrm>
          <a:prstGeom prst="rect">
            <a:avLst/>
          </a:prstGeom>
          <a:noFill/>
        </p:spPr>
        <p:txBody>
          <a:bodyPr wrap="square" rtlCol="0">
            <a:spAutoFit/>
          </a:bodyPr>
          <a:lstStyle/>
          <a:p>
            <a:r>
              <a:rPr lang="en-US" sz="2000" dirty="0" smtClean="0"/>
              <a:t>V</a:t>
            </a:r>
            <a:r>
              <a:rPr lang="en-US" sz="2000" baseline="-25000" dirty="0" smtClean="0"/>
              <a:t>0</a:t>
            </a:r>
            <a:r>
              <a:rPr lang="en-US" sz="2000" dirty="0" smtClean="0"/>
              <a:t> = [5, 4, 3, 3, 2, 2, 1]</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mph" presetSubtype="0" fill="hold" grpId="0" nodeType="clickEffect">
                                  <p:stCondLst>
                                    <p:cond delay="0"/>
                                  </p:stCondLst>
                                  <p:childTnLst>
                                    <p:animClr clrSpc="hsl" dir="cw">
                                      <p:cBhvr override="childStyle">
                                        <p:cTn id="10" dur="500" fill="hold"/>
                                        <p:tgtEl>
                                          <p:spTgt spid="13"/>
                                        </p:tgtEl>
                                        <p:attrNameLst>
                                          <p:attrName>style.color</p:attrName>
                                        </p:attrNameLst>
                                      </p:cBhvr>
                                      <p:by>
                                        <p:hsl h="7200000" s="0" l="0"/>
                                      </p:by>
                                    </p:animClr>
                                    <p:animClr clrSpc="hsl" dir="cw">
                                      <p:cBhvr>
                                        <p:cTn id="11" dur="500" fill="hold"/>
                                        <p:tgtEl>
                                          <p:spTgt spid="13"/>
                                        </p:tgtEl>
                                        <p:attrNameLst>
                                          <p:attrName>fillcolor</p:attrName>
                                        </p:attrNameLst>
                                      </p:cBhvr>
                                      <p:by>
                                        <p:hsl h="7200000" s="0" l="0"/>
                                      </p:by>
                                    </p:animClr>
                                    <p:animClr clrSpc="hsl" dir="cw">
                                      <p:cBhvr>
                                        <p:cTn id="12" dur="500" fill="hold"/>
                                        <p:tgtEl>
                                          <p:spTgt spid="13"/>
                                        </p:tgtEl>
                                        <p:attrNameLst>
                                          <p:attrName>stroke.color</p:attrName>
                                        </p:attrNameLst>
                                      </p:cBhvr>
                                      <p:by>
                                        <p:hsl h="7200000" s="0" l="0"/>
                                      </p:by>
                                    </p:animClr>
                                    <p:set>
                                      <p:cBhvr>
                                        <p:cTn id="13" dur="500" fill="hold"/>
                                        <p:tgtEl>
                                          <p:spTgt spid="13"/>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K-neighborhood</a:t>
            </a:r>
            <a:r>
              <a:rPr lang="en-US" baseline="30000" dirty="0" smtClean="0"/>
              <a:t>[14]</a:t>
            </a:r>
            <a:endParaRPr lang="en-US" baseline="30000" dirty="0"/>
          </a:p>
        </p:txBody>
      </p:sp>
      <p:sp>
        <p:nvSpPr>
          <p:cNvPr id="4" name="Content Placeholder 2"/>
          <p:cNvSpPr>
            <a:spLocks noGrp="1"/>
          </p:cNvSpPr>
          <p:nvPr>
            <p:ph idx="1"/>
          </p:nvPr>
        </p:nvSpPr>
        <p:spPr>
          <a:xfrm>
            <a:off x="457200" y="1680592"/>
            <a:ext cx="8229600" cy="1676400"/>
          </a:xfrm>
        </p:spPr>
        <p:txBody>
          <a:bodyPr>
            <a:normAutofit fontScale="77500" lnSpcReduction="20000"/>
          </a:bodyPr>
          <a:lstStyle/>
          <a:p>
            <a:r>
              <a:rPr lang="en-US" dirty="0" smtClean="0"/>
              <a:t>K-neighborhood anonymous</a:t>
            </a:r>
          </a:p>
          <a:p>
            <a:pPr lvl="1"/>
            <a:r>
              <a:rPr lang="en-US" dirty="0" smtClean="0"/>
              <a:t>For every node v, there exist at least k-1 other nodes in the graph with the same m-hop neighborhood sub-graph</a:t>
            </a:r>
          </a:p>
          <a:p>
            <a:pPr lvl="2"/>
            <a:r>
              <a:rPr lang="en-US" dirty="0" smtClean="0"/>
              <a:t>No single node class is identified by sub-graph queries</a:t>
            </a:r>
          </a:p>
          <a:p>
            <a:endParaRPr lang="en-US" dirty="0"/>
          </a:p>
        </p:txBody>
      </p:sp>
      <p:grpSp>
        <p:nvGrpSpPr>
          <p:cNvPr id="3" name="Group 83"/>
          <p:cNvGrpSpPr/>
          <p:nvPr/>
        </p:nvGrpSpPr>
        <p:grpSpPr>
          <a:xfrm>
            <a:off x="962893" y="3060009"/>
            <a:ext cx="2618508" cy="2146968"/>
            <a:chOff x="353292" y="2774373"/>
            <a:chExt cx="2618508" cy="2146968"/>
          </a:xfrm>
        </p:grpSpPr>
        <p:sp>
          <p:nvSpPr>
            <p:cNvPr id="52" name="TextBox 51"/>
            <p:cNvSpPr txBox="1"/>
            <p:nvPr/>
          </p:nvSpPr>
          <p:spPr>
            <a:xfrm>
              <a:off x="935183" y="4600196"/>
              <a:ext cx="457200" cy="307777"/>
            </a:xfrm>
            <a:prstGeom prst="rect">
              <a:avLst/>
            </a:prstGeom>
            <a:noFill/>
          </p:spPr>
          <p:txBody>
            <a:bodyPr wrap="square" rtlCol="0">
              <a:spAutoFit/>
            </a:bodyPr>
            <a:lstStyle/>
            <a:p>
              <a:r>
                <a:rPr lang="en-US" sz="1400" dirty="0" smtClean="0"/>
                <a:t>A</a:t>
              </a:r>
              <a:endParaRPr lang="en-US" sz="1400" dirty="0"/>
            </a:p>
          </p:txBody>
        </p:sp>
        <p:sp>
          <p:nvSpPr>
            <p:cNvPr id="53" name="TextBox 52"/>
            <p:cNvSpPr txBox="1"/>
            <p:nvPr/>
          </p:nvSpPr>
          <p:spPr>
            <a:xfrm>
              <a:off x="2085119" y="4613564"/>
              <a:ext cx="457200" cy="307777"/>
            </a:xfrm>
            <a:prstGeom prst="rect">
              <a:avLst/>
            </a:prstGeom>
            <a:noFill/>
          </p:spPr>
          <p:txBody>
            <a:bodyPr wrap="square" rtlCol="0">
              <a:spAutoFit/>
            </a:bodyPr>
            <a:lstStyle/>
            <a:p>
              <a:r>
                <a:rPr lang="en-US" sz="1400" dirty="0" smtClean="0"/>
                <a:t>A-</a:t>
              </a:r>
              <a:endParaRPr lang="en-US" sz="1400" dirty="0"/>
            </a:p>
          </p:txBody>
        </p:sp>
        <p:grpSp>
          <p:nvGrpSpPr>
            <p:cNvPr id="14" name="Group 81"/>
            <p:cNvGrpSpPr/>
            <p:nvPr/>
          </p:nvGrpSpPr>
          <p:grpSpPr>
            <a:xfrm>
              <a:off x="353292" y="2774373"/>
              <a:ext cx="2618508" cy="1873827"/>
              <a:chOff x="353292" y="2774373"/>
              <a:chExt cx="2618508" cy="1873827"/>
            </a:xfrm>
          </p:grpSpPr>
          <p:sp>
            <p:nvSpPr>
              <p:cNvPr id="5" name="Oval 4"/>
              <p:cNvSpPr/>
              <p:nvPr/>
            </p:nvSpPr>
            <p:spPr>
              <a:xfrm>
                <a:off x="457200" y="30480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6" name="Oval 5"/>
              <p:cNvSpPr/>
              <p:nvPr/>
            </p:nvSpPr>
            <p:spPr>
              <a:xfrm>
                <a:off x="4572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7" name="Oval 6"/>
              <p:cNvSpPr/>
              <p:nvPr/>
            </p:nvSpPr>
            <p:spPr>
              <a:xfrm>
                <a:off x="1066800" y="3505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8" name="Oval 7"/>
              <p:cNvSpPr/>
              <p:nvPr/>
            </p:nvSpPr>
            <p:spPr>
              <a:xfrm>
                <a:off x="1981200" y="3505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 name="Oval 8"/>
              <p:cNvSpPr/>
              <p:nvPr/>
            </p:nvSpPr>
            <p:spPr>
              <a:xfrm>
                <a:off x="2590800" y="30480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0" name="Oval 9"/>
              <p:cNvSpPr/>
              <p:nvPr/>
            </p:nvSpPr>
            <p:spPr>
              <a:xfrm>
                <a:off x="15240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1" name="Oval 10"/>
              <p:cNvSpPr/>
              <p:nvPr/>
            </p:nvSpPr>
            <p:spPr>
              <a:xfrm>
                <a:off x="27432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2" name="Oval 11"/>
              <p:cNvSpPr/>
              <p:nvPr/>
            </p:nvSpPr>
            <p:spPr>
              <a:xfrm>
                <a:off x="990600" y="4419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3" name="Oval 12"/>
              <p:cNvSpPr/>
              <p:nvPr/>
            </p:nvSpPr>
            <p:spPr>
              <a:xfrm>
                <a:off x="2133600" y="4419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15" name="Straight Connector 14"/>
              <p:cNvCxnSpPr>
                <a:stCxn id="5" idx="4"/>
                <a:endCxn id="6" idx="0"/>
              </p:cNvCxnSpPr>
              <p:nvPr/>
            </p:nvCxnSpPr>
            <p:spPr>
              <a:xfrm rot="5400000">
                <a:off x="228600" y="3619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5"/>
                <a:endCxn id="7" idx="1"/>
              </p:cNvCxnSpPr>
              <p:nvPr/>
            </p:nvCxnSpPr>
            <p:spPr>
              <a:xfrm rot="16200000" flipH="1">
                <a:off x="728522" y="3166922"/>
                <a:ext cx="295556" cy="447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7"/>
                <a:endCxn id="7" idx="3"/>
              </p:cNvCxnSpPr>
              <p:nvPr/>
            </p:nvCxnSpPr>
            <p:spPr>
              <a:xfrm rot="5400000" flipH="1" flipV="1">
                <a:off x="728522" y="3624122"/>
                <a:ext cx="295556" cy="447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12" idx="1"/>
              </p:cNvCxnSpPr>
              <p:nvPr/>
            </p:nvCxnSpPr>
            <p:spPr>
              <a:xfrm rot="16200000" flipH="1">
                <a:off x="690422" y="4119422"/>
                <a:ext cx="295556" cy="37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7"/>
                <a:endCxn id="10" idx="3"/>
              </p:cNvCxnSpPr>
              <p:nvPr/>
            </p:nvCxnSpPr>
            <p:spPr>
              <a:xfrm rot="5400000" flipH="1" flipV="1">
                <a:off x="1223822" y="4119422"/>
                <a:ext cx="295556" cy="37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1"/>
                <a:endCxn id="7" idx="5"/>
              </p:cNvCxnSpPr>
              <p:nvPr/>
            </p:nvCxnSpPr>
            <p:spPr>
              <a:xfrm rot="16200000" flipV="1">
                <a:off x="1261922" y="3700322"/>
                <a:ext cx="2955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6"/>
                <a:endCxn id="8" idx="2"/>
              </p:cNvCxnSpPr>
              <p:nvPr/>
            </p:nvCxnSpPr>
            <p:spPr>
              <a:xfrm>
                <a:off x="1295400" y="3619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7"/>
                <a:endCxn id="8" idx="3"/>
              </p:cNvCxnSpPr>
              <p:nvPr/>
            </p:nvCxnSpPr>
            <p:spPr>
              <a:xfrm rot="5400000" flipH="1" flipV="1">
                <a:off x="1719122" y="3700322"/>
                <a:ext cx="2955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5"/>
                <a:endCxn id="13" idx="2"/>
              </p:cNvCxnSpPr>
              <p:nvPr/>
            </p:nvCxnSpPr>
            <p:spPr>
              <a:xfrm rot="16200000" flipH="1">
                <a:off x="1738172" y="4138472"/>
                <a:ext cx="376378" cy="414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6"/>
                <a:endCxn id="9" idx="4"/>
              </p:cNvCxnSpPr>
              <p:nvPr/>
            </p:nvCxnSpPr>
            <p:spPr>
              <a:xfrm flipV="1">
                <a:off x="2209800" y="3276600"/>
                <a:ext cx="4953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9" idx="4"/>
                <a:endCxn id="11" idx="0"/>
              </p:cNvCxnSpPr>
              <p:nvPr/>
            </p:nvCxnSpPr>
            <p:spPr>
              <a:xfrm rot="16200000" flipH="1">
                <a:off x="2438400" y="35433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3" idx="6"/>
                <a:endCxn id="11" idx="4"/>
              </p:cNvCxnSpPr>
              <p:nvPr/>
            </p:nvCxnSpPr>
            <p:spPr>
              <a:xfrm flipV="1">
                <a:off x="2362200" y="4191000"/>
                <a:ext cx="4953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3" idx="0"/>
                <a:endCxn id="9" idx="4"/>
              </p:cNvCxnSpPr>
              <p:nvPr/>
            </p:nvCxnSpPr>
            <p:spPr>
              <a:xfrm rot="5400000" flipH="1" flipV="1">
                <a:off x="1905000" y="3619500"/>
                <a:ext cx="11430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046019" y="3221668"/>
                <a:ext cx="457200" cy="307777"/>
              </a:xfrm>
              <a:prstGeom prst="rect">
                <a:avLst/>
              </a:prstGeom>
              <a:noFill/>
            </p:spPr>
            <p:txBody>
              <a:bodyPr wrap="square" rtlCol="0">
                <a:spAutoFit/>
              </a:bodyPr>
              <a:lstStyle/>
              <a:p>
                <a:r>
                  <a:rPr lang="en-US" sz="1400" dirty="0" smtClean="0"/>
                  <a:t>A</a:t>
                </a:r>
                <a:endParaRPr lang="en-US" sz="1400" dirty="0"/>
              </a:p>
            </p:txBody>
          </p:sp>
          <p:sp>
            <p:nvSpPr>
              <p:cNvPr id="51" name="TextBox 50"/>
              <p:cNvSpPr txBox="1"/>
              <p:nvPr/>
            </p:nvSpPr>
            <p:spPr>
              <a:xfrm>
                <a:off x="1956955" y="3221182"/>
                <a:ext cx="457200" cy="307777"/>
              </a:xfrm>
              <a:prstGeom prst="rect">
                <a:avLst/>
              </a:prstGeom>
              <a:noFill/>
            </p:spPr>
            <p:txBody>
              <a:bodyPr wrap="square" rtlCol="0">
                <a:spAutoFit/>
              </a:bodyPr>
              <a:lstStyle/>
              <a:p>
                <a:r>
                  <a:rPr lang="en-US" sz="1400" dirty="0" smtClean="0"/>
                  <a:t>A+</a:t>
                </a:r>
                <a:endParaRPr lang="en-US" sz="1400" dirty="0"/>
              </a:p>
            </p:txBody>
          </p:sp>
          <p:sp>
            <p:nvSpPr>
              <p:cNvPr id="54" name="TextBox 53"/>
              <p:cNvSpPr txBox="1"/>
              <p:nvPr/>
            </p:nvSpPr>
            <p:spPr>
              <a:xfrm>
                <a:off x="1503219" y="4142996"/>
                <a:ext cx="457200" cy="307777"/>
              </a:xfrm>
              <a:prstGeom prst="rect">
                <a:avLst/>
              </a:prstGeom>
              <a:noFill/>
            </p:spPr>
            <p:txBody>
              <a:bodyPr wrap="square" rtlCol="0">
                <a:spAutoFit/>
              </a:bodyPr>
              <a:lstStyle/>
              <a:p>
                <a:r>
                  <a:rPr lang="en-US" sz="1400" dirty="0" smtClean="0"/>
                  <a:t>A</a:t>
                </a:r>
                <a:endParaRPr lang="en-US" sz="1400" dirty="0"/>
              </a:p>
            </p:txBody>
          </p:sp>
          <p:sp>
            <p:nvSpPr>
              <p:cNvPr id="55" name="TextBox 54"/>
              <p:cNvSpPr txBox="1"/>
              <p:nvPr/>
            </p:nvSpPr>
            <p:spPr>
              <a:xfrm>
                <a:off x="391391" y="2774373"/>
                <a:ext cx="457200" cy="307777"/>
              </a:xfrm>
              <a:prstGeom prst="rect">
                <a:avLst/>
              </a:prstGeom>
              <a:noFill/>
            </p:spPr>
            <p:txBody>
              <a:bodyPr wrap="square" rtlCol="0">
                <a:spAutoFit/>
              </a:bodyPr>
              <a:lstStyle/>
              <a:p>
                <a:r>
                  <a:rPr lang="en-US" sz="1400" dirty="0" smtClean="0"/>
                  <a:t>A-</a:t>
                </a:r>
                <a:endParaRPr lang="en-US" sz="1400" dirty="0"/>
              </a:p>
            </p:txBody>
          </p:sp>
          <p:sp>
            <p:nvSpPr>
              <p:cNvPr id="56" name="TextBox 55"/>
              <p:cNvSpPr txBox="1"/>
              <p:nvPr/>
            </p:nvSpPr>
            <p:spPr>
              <a:xfrm>
                <a:off x="353292" y="4149436"/>
                <a:ext cx="457200" cy="307777"/>
              </a:xfrm>
              <a:prstGeom prst="rect">
                <a:avLst/>
              </a:prstGeom>
              <a:noFill/>
            </p:spPr>
            <p:txBody>
              <a:bodyPr wrap="square" rtlCol="0">
                <a:spAutoFit/>
              </a:bodyPr>
              <a:lstStyle/>
              <a:p>
                <a:r>
                  <a:rPr lang="en-US" sz="1400" dirty="0" smtClean="0"/>
                  <a:t>A+</a:t>
                </a:r>
                <a:endParaRPr lang="en-US" sz="1400" dirty="0"/>
              </a:p>
            </p:txBody>
          </p:sp>
        </p:grpSp>
      </p:grpSp>
      <p:grpSp>
        <p:nvGrpSpPr>
          <p:cNvPr id="16" name="Group 82"/>
          <p:cNvGrpSpPr/>
          <p:nvPr/>
        </p:nvGrpSpPr>
        <p:grpSpPr>
          <a:xfrm>
            <a:off x="1707573" y="5127800"/>
            <a:ext cx="1219200" cy="1613568"/>
            <a:chOff x="1097973" y="4842164"/>
            <a:chExt cx="1219200" cy="1613568"/>
          </a:xfrm>
        </p:grpSpPr>
        <p:sp>
          <p:nvSpPr>
            <p:cNvPr id="57" name="Oval 56"/>
            <p:cNvSpPr/>
            <p:nvPr/>
          </p:nvSpPr>
          <p:spPr>
            <a:xfrm>
              <a:off x="1524000" y="5562600"/>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58" name="Oval 57"/>
            <p:cNvSpPr/>
            <p:nvPr/>
          </p:nvSpPr>
          <p:spPr>
            <a:xfrm>
              <a:off x="1143000" y="5105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59" name="Oval 58"/>
            <p:cNvSpPr/>
            <p:nvPr/>
          </p:nvSpPr>
          <p:spPr>
            <a:xfrm>
              <a:off x="1905000" y="5105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60" name="Oval 59"/>
            <p:cNvSpPr/>
            <p:nvPr/>
          </p:nvSpPr>
          <p:spPr>
            <a:xfrm>
              <a:off x="1143000" y="5943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61" name="Oval 60"/>
            <p:cNvSpPr/>
            <p:nvPr/>
          </p:nvSpPr>
          <p:spPr>
            <a:xfrm>
              <a:off x="1905000" y="5943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63" name="Straight Connector 62"/>
            <p:cNvCxnSpPr>
              <a:stCxn id="58" idx="5"/>
              <a:endCxn id="57" idx="1"/>
            </p:cNvCxnSpPr>
            <p:nvPr/>
          </p:nvCxnSpPr>
          <p:spPr>
            <a:xfrm rot="16200000" flipH="1">
              <a:off x="1300022" y="5338622"/>
              <a:ext cx="295556" cy="21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7" idx="7"/>
              <a:endCxn id="59" idx="3"/>
            </p:cNvCxnSpPr>
            <p:nvPr/>
          </p:nvCxnSpPr>
          <p:spPr>
            <a:xfrm rot="5400000" flipH="1" flipV="1">
              <a:off x="1681022" y="5338622"/>
              <a:ext cx="295556" cy="21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7" idx="3"/>
              <a:endCxn id="60" idx="7"/>
            </p:cNvCxnSpPr>
            <p:nvPr/>
          </p:nvCxnSpPr>
          <p:spPr>
            <a:xfrm rot="5400000">
              <a:off x="1338122" y="5757722"/>
              <a:ext cx="219356" cy="21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7" idx="5"/>
              <a:endCxn id="61" idx="1"/>
            </p:cNvCxnSpPr>
            <p:nvPr/>
          </p:nvCxnSpPr>
          <p:spPr>
            <a:xfrm rot="16200000" flipH="1">
              <a:off x="1719122" y="5757722"/>
              <a:ext cx="219356" cy="219356"/>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752600" y="5527964"/>
              <a:ext cx="533400" cy="307777"/>
            </a:xfrm>
            <a:prstGeom prst="rect">
              <a:avLst/>
            </a:prstGeom>
            <a:noFill/>
          </p:spPr>
          <p:txBody>
            <a:bodyPr wrap="square" rtlCol="0">
              <a:spAutoFit/>
            </a:bodyPr>
            <a:lstStyle/>
            <a:p>
              <a:r>
                <a:rPr lang="en-US" sz="1400" dirty="0" smtClean="0"/>
                <a:t>Bob</a:t>
              </a:r>
              <a:endParaRPr lang="en-US" sz="1400" dirty="0"/>
            </a:p>
          </p:txBody>
        </p:sp>
        <p:cxnSp>
          <p:nvCxnSpPr>
            <p:cNvPr id="77" name="Straight Connector 76"/>
            <p:cNvCxnSpPr>
              <a:stCxn id="58" idx="6"/>
              <a:endCxn id="59" idx="2"/>
            </p:cNvCxnSpPr>
            <p:nvPr/>
          </p:nvCxnSpPr>
          <p:spPr>
            <a:xfrm>
              <a:off x="1371600" y="52197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111828" y="4842164"/>
              <a:ext cx="457200" cy="307777"/>
            </a:xfrm>
            <a:prstGeom prst="rect">
              <a:avLst/>
            </a:prstGeom>
            <a:noFill/>
          </p:spPr>
          <p:txBody>
            <a:bodyPr wrap="square" rtlCol="0">
              <a:spAutoFit/>
            </a:bodyPr>
            <a:lstStyle/>
            <a:p>
              <a:r>
                <a:rPr lang="en-US" sz="1400" dirty="0" smtClean="0"/>
                <a:t>A</a:t>
              </a:r>
              <a:endParaRPr lang="en-US" sz="1400" dirty="0"/>
            </a:p>
          </p:txBody>
        </p:sp>
        <p:sp>
          <p:nvSpPr>
            <p:cNvPr id="79" name="TextBox 78"/>
            <p:cNvSpPr txBox="1"/>
            <p:nvPr/>
          </p:nvSpPr>
          <p:spPr>
            <a:xfrm>
              <a:off x="1856514" y="4842650"/>
              <a:ext cx="457200" cy="307777"/>
            </a:xfrm>
            <a:prstGeom prst="rect">
              <a:avLst/>
            </a:prstGeom>
            <a:noFill/>
          </p:spPr>
          <p:txBody>
            <a:bodyPr wrap="square" rtlCol="0">
              <a:spAutoFit/>
            </a:bodyPr>
            <a:lstStyle/>
            <a:p>
              <a:r>
                <a:rPr lang="en-US" sz="1400" dirty="0" smtClean="0"/>
                <a:t>A+</a:t>
              </a:r>
              <a:endParaRPr lang="en-US" sz="1400" dirty="0"/>
            </a:p>
          </p:txBody>
        </p:sp>
        <p:sp>
          <p:nvSpPr>
            <p:cNvPr id="80" name="TextBox 79"/>
            <p:cNvSpPr txBox="1"/>
            <p:nvPr/>
          </p:nvSpPr>
          <p:spPr>
            <a:xfrm>
              <a:off x="1097973" y="6138050"/>
              <a:ext cx="457200" cy="307777"/>
            </a:xfrm>
            <a:prstGeom prst="rect">
              <a:avLst/>
            </a:prstGeom>
            <a:noFill/>
          </p:spPr>
          <p:txBody>
            <a:bodyPr wrap="square" rtlCol="0">
              <a:spAutoFit/>
            </a:bodyPr>
            <a:lstStyle/>
            <a:p>
              <a:r>
                <a:rPr lang="en-US" sz="1400" dirty="0" smtClean="0"/>
                <a:t>A</a:t>
              </a:r>
              <a:endParaRPr lang="en-US" sz="1400" dirty="0"/>
            </a:p>
          </p:txBody>
        </p:sp>
        <p:sp>
          <p:nvSpPr>
            <p:cNvPr id="81" name="TextBox 80"/>
            <p:cNvSpPr txBox="1"/>
            <p:nvPr/>
          </p:nvSpPr>
          <p:spPr>
            <a:xfrm>
              <a:off x="1859973" y="6147955"/>
              <a:ext cx="457200" cy="307777"/>
            </a:xfrm>
            <a:prstGeom prst="rect">
              <a:avLst/>
            </a:prstGeom>
            <a:noFill/>
          </p:spPr>
          <p:txBody>
            <a:bodyPr wrap="square" rtlCol="0">
              <a:spAutoFit/>
            </a:bodyPr>
            <a:lstStyle/>
            <a:p>
              <a:r>
                <a:rPr lang="en-US" sz="1400" dirty="0" smtClean="0"/>
                <a:t>A-</a:t>
              </a:r>
              <a:endParaRPr lang="en-US" sz="1400" dirty="0"/>
            </a:p>
          </p:txBody>
        </p:sp>
      </p:grpSp>
      <p:sp>
        <p:nvSpPr>
          <p:cNvPr id="85" name="Oval 84"/>
          <p:cNvSpPr/>
          <p:nvPr/>
        </p:nvSpPr>
        <p:spPr>
          <a:xfrm>
            <a:off x="2133600" y="4248036"/>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87" name="Straight Arrow Connector 86"/>
          <p:cNvCxnSpPr/>
          <p:nvPr/>
        </p:nvCxnSpPr>
        <p:spPr>
          <a:xfrm>
            <a:off x="4038600" y="4248036"/>
            <a:ext cx="10668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18" name="Group 87"/>
          <p:cNvGrpSpPr/>
          <p:nvPr/>
        </p:nvGrpSpPr>
        <p:grpSpPr>
          <a:xfrm>
            <a:off x="5611093" y="3060495"/>
            <a:ext cx="2618508" cy="2146968"/>
            <a:chOff x="353292" y="2774373"/>
            <a:chExt cx="2618508" cy="2146968"/>
          </a:xfrm>
        </p:grpSpPr>
        <p:sp>
          <p:nvSpPr>
            <p:cNvPr id="89" name="TextBox 88"/>
            <p:cNvSpPr txBox="1"/>
            <p:nvPr/>
          </p:nvSpPr>
          <p:spPr>
            <a:xfrm>
              <a:off x="935183" y="4600196"/>
              <a:ext cx="457200" cy="307777"/>
            </a:xfrm>
            <a:prstGeom prst="rect">
              <a:avLst/>
            </a:prstGeom>
            <a:noFill/>
          </p:spPr>
          <p:txBody>
            <a:bodyPr wrap="square" rtlCol="0">
              <a:spAutoFit/>
            </a:bodyPr>
            <a:lstStyle/>
            <a:p>
              <a:r>
                <a:rPr lang="en-US" sz="1400" dirty="0" smtClean="0">
                  <a:solidFill>
                    <a:srgbClr val="FF0000"/>
                  </a:solidFill>
                </a:rPr>
                <a:t>A</a:t>
              </a:r>
              <a:endParaRPr lang="en-US" sz="1400" dirty="0">
                <a:solidFill>
                  <a:srgbClr val="FF0000"/>
                </a:solidFill>
              </a:endParaRPr>
            </a:p>
          </p:txBody>
        </p:sp>
        <p:sp>
          <p:nvSpPr>
            <p:cNvPr id="90" name="TextBox 89"/>
            <p:cNvSpPr txBox="1"/>
            <p:nvPr/>
          </p:nvSpPr>
          <p:spPr>
            <a:xfrm>
              <a:off x="2085119" y="4613564"/>
              <a:ext cx="457200" cy="307777"/>
            </a:xfrm>
            <a:prstGeom prst="rect">
              <a:avLst/>
            </a:prstGeom>
            <a:noFill/>
          </p:spPr>
          <p:txBody>
            <a:bodyPr wrap="square" rtlCol="0">
              <a:spAutoFit/>
            </a:bodyPr>
            <a:lstStyle/>
            <a:p>
              <a:r>
                <a:rPr lang="en-US" sz="1400" dirty="0" smtClean="0">
                  <a:solidFill>
                    <a:srgbClr val="FF0000"/>
                  </a:solidFill>
                </a:rPr>
                <a:t>A</a:t>
              </a:r>
              <a:endParaRPr lang="en-US" sz="1400" dirty="0">
                <a:solidFill>
                  <a:srgbClr val="FF0000"/>
                </a:solidFill>
              </a:endParaRPr>
            </a:p>
          </p:txBody>
        </p:sp>
        <p:grpSp>
          <p:nvGrpSpPr>
            <p:cNvPr id="20" name="Group 81"/>
            <p:cNvGrpSpPr/>
            <p:nvPr/>
          </p:nvGrpSpPr>
          <p:grpSpPr>
            <a:xfrm>
              <a:off x="353292" y="2774373"/>
              <a:ext cx="2618508" cy="1873827"/>
              <a:chOff x="353292" y="2774373"/>
              <a:chExt cx="2618508" cy="1873827"/>
            </a:xfrm>
          </p:grpSpPr>
          <p:sp>
            <p:nvSpPr>
              <p:cNvPr id="92" name="Oval 4"/>
              <p:cNvSpPr/>
              <p:nvPr/>
            </p:nvSpPr>
            <p:spPr>
              <a:xfrm>
                <a:off x="457200" y="30480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3" name="Oval 92"/>
              <p:cNvSpPr/>
              <p:nvPr/>
            </p:nvSpPr>
            <p:spPr>
              <a:xfrm>
                <a:off x="4572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4" name="Oval 93"/>
              <p:cNvSpPr/>
              <p:nvPr/>
            </p:nvSpPr>
            <p:spPr>
              <a:xfrm>
                <a:off x="1066800" y="3505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5" name="Oval 94"/>
              <p:cNvSpPr/>
              <p:nvPr/>
            </p:nvSpPr>
            <p:spPr>
              <a:xfrm>
                <a:off x="1981200" y="3505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6" name="Oval 95"/>
              <p:cNvSpPr/>
              <p:nvPr/>
            </p:nvSpPr>
            <p:spPr>
              <a:xfrm>
                <a:off x="2590800" y="30480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7" name="Oval 96"/>
              <p:cNvSpPr/>
              <p:nvPr/>
            </p:nvSpPr>
            <p:spPr>
              <a:xfrm>
                <a:off x="15240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8" name="Oval 97"/>
              <p:cNvSpPr/>
              <p:nvPr/>
            </p:nvSpPr>
            <p:spPr>
              <a:xfrm>
                <a:off x="2743200" y="3962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9" name="Oval 98"/>
              <p:cNvSpPr/>
              <p:nvPr/>
            </p:nvSpPr>
            <p:spPr>
              <a:xfrm>
                <a:off x="990600" y="4419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00" name="Oval 99"/>
              <p:cNvSpPr/>
              <p:nvPr/>
            </p:nvSpPr>
            <p:spPr>
              <a:xfrm>
                <a:off x="2133600" y="4419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101" name="Straight Connector 100"/>
              <p:cNvCxnSpPr>
                <a:endCxn id="93" idx="0"/>
              </p:cNvCxnSpPr>
              <p:nvPr/>
            </p:nvCxnSpPr>
            <p:spPr>
              <a:xfrm rot="5400000">
                <a:off x="228600" y="3619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endCxn id="94" idx="1"/>
              </p:cNvCxnSpPr>
              <p:nvPr/>
            </p:nvCxnSpPr>
            <p:spPr>
              <a:xfrm rot="16200000" flipH="1">
                <a:off x="728522" y="3166922"/>
                <a:ext cx="295556" cy="447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3" idx="7"/>
                <a:endCxn id="94" idx="3"/>
              </p:cNvCxnSpPr>
              <p:nvPr/>
            </p:nvCxnSpPr>
            <p:spPr>
              <a:xfrm rot="5400000" flipH="1" flipV="1">
                <a:off x="728522" y="3624122"/>
                <a:ext cx="295556" cy="447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93" idx="5"/>
                <a:endCxn id="99" idx="1"/>
              </p:cNvCxnSpPr>
              <p:nvPr/>
            </p:nvCxnSpPr>
            <p:spPr>
              <a:xfrm rot="16200000" flipH="1">
                <a:off x="690422" y="4119422"/>
                <a:ext cx="295556" cy="37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9" idx="7"/>
                <a:endCxn id="97" idx="3"/>
              </p:cNvCxnSpPr>
              <p:nvPr/>
            </p:nvCxnSpPr>
            <p:spPr>
              <a:xfrm rot="5400000" flipH="1" flipV="1">
                <a:off x="1223822" y="4119422"/>
                <a:ext cx="295556" cy="37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7" idx="1"/>
                <a:endCxn id="94" idx="5"/>
              </p:cNvCxnSpPr>
              <p:nvPr/>
            </p:nvCxnSpPr>
            <p:spPr>
              <a:xfrm rot="16200000" flipV="1">
                <a:off x="1261922" y="3700322"/>
                <a:ext cx="2955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4" idx="6"/>
                <a:endCxn id="95" idx="2"/>
              </p:cNvCxnSpPr>
              <p:nvPr/>
            </p:nvCxnSpPr>
            <p:spPr>
              <a:xfrm>
                <a:off x="1295400" y="3619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97" idx="7"/>
                <a:endCxn id="95" idx="3"/>
              </p:cNvCxnSpPr>
              <p:nvPr/>
            </p:nvCxnSpPr>
            <p:spPr>
              <a:xfrm rot="5400000" flipH="1" flipV="1">
                <a:off x="1719122" y="3700322"/>
                <a:ext cx="29555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97" idx="5"/>
                <a:endCxn id="100" idx="2"/>
              </p:cNvCxnSpPr>
              <p:nvPr/>
            </p:nvCxnSpPr>
            <p:spPr>
              <a:xfrm rot="16200000" flipH="1">
                <a:off x="1738172" y="4138472"/>
                <a:ext cx="376378" cy="414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95" idx="6"/>
                <a:endCxn id="96" idx="4"/>
              </p:cNvCxnSpPr>
              <p:nvPr/>
            </p:nvCxnSpPr>
            <p:spPr>
              <a:xfrm flipV="1">
                <a:off x="2209800" y="3276600"/>
                <a:ext cx="4953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6" idx="4"/>
                <a:endCxn id="98" idx="0"/>
              </p:cNvCxnSpPr>
              <p:nvPr/>
            </p:nvCxnSpPr>
            <p:spPr>
              <a:xfrm rot="16200000" flipH="1">
                <a:off x="2438400" y="35433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0" idx="6"/>
                <a:endCxn id="98" idx="4"/>
              </p:cNvCxnSpPr>
              <p:nvPr/>
            </p:nvCxnSpPr>
            <p:spPr>
              <a:xfrm flipV="1">
                <a:off x="2362200" y="4191000"/>
                <a:ext cx="4953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0" idx="0"/>
                <a:endCxn id="96" idx="4"/>
              </p:cNvCxnSpPr>
              <p:nvPr/>
            </p:nvCxnSpPr>
            <p:spPr>
              <a:xfrm rot="5400000" flipH="1" flipV="1">
                <a:off x="1905000" y="3619500"/>
                <a:ext cx="11430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046019" y="3221668"/>
                <a:ext cx="457200" cy="307777"/>
              </a:xfrm>
              <a:prstGeom prst="rect">
                <a:avLst/>
              </a:prstGeom>
              <a:noFill/>
            </p:spPr>
            <p:txBody>
              <a:bodyPr wrap="square" rtlCol="0">
                <a:spAutoFit/>
              </a:bodyPr>
              <a:lstStyle/>
              <a:p>
                <a:r>
                  <a:rPr lang="en-US" sz="1400" dirty="0" smtClean="0"/>
                  <a:t>A</a:t>
                </a:r>
                <a:endParaRPr lang="en-US" sz="1400" dirty="0"/>
              </a:p>
            </p:txBody>
          </p:sp>
          <p:sp>
            <p:nvSpPr>
              <p:cNvPr id="115" name="TextBox 114"/>
              <p:cNvSpPr txBox="1"/>
              <p:nvPr/>
            </p:nvSpPr>
            <p:spPr>
              <a:xfrm>
                <a:off x="1956955" y="3221182"/>
                <a:ext cx="457200" cy="307777"/>
              </a:xfrm>
              <a:prstGeom prst="rect">
                <a:avLst/>
              </a:prstGeom>
              <a:noFill/>
            </p:spPr>
            <p:txBody>
              <a:bodyPr wrap="square" rtlCol="0">
                <a:spAutoFit/>
              </a:bodyPr>
              <a:lstStyle/>
              <a:p>
                <a:r>
                  <a:rPr lang="en-US" sz="1400" dirty="0" smtClean="0"/>
                  <a:t>A+</a:t>
                </a:r>
                <a:endParaRPr lang="en-US" sz="1400" dirty="0"/>
              </a:p>
            </p:txBody>
          </p:sp>
          <p:sp>
            <p:nvSpPr>
              <p:cNvPr id="116" name="TextBox 115"/>
              <p:cNvSpPr txBox="1"/>
              <p:nvPr/>
            </p:nvSpPr>
            <p:spPr>
              <a:xfrm>
                <a:off x="1503219" y="4142996"/>
                <a:ext cx="457200" cy="307777"/>
              </a:xfrm>
              <a:prstGeom prst="rect">
                <a:avLst/>
              </a:prstGeom>
              <a:noFill/>
            </p:spPr>
            <p:txBody>
              <a:bodyPr wrap="square" rtlCol="0">
                <a:spAutoFit/>
              </a:bodyPr>
              <a:lstStyle/>
              <a:p>
                <a:r>
                  <a:rPr lang="en-US" sz="1400" dirty="0" smtClean="0"/>
                  <a:t>A</a:t>
                </a:r>
                <a:endParaRPr lang="en-US" sz="1400" dirty="0"/>
              </a:p>
            </p:txBody>
          </p:sp>
          <p:sp>
            <p:nvSpPr>
              <p:cNvPr id="117" name="TextBox 116"/>
              <p:cNvSpPr txBox="1"/>
              <p:nvPr/>
            </p:nvSpPr>
            <p:spPr>
              <a:xfrm>
                <a:off x="391391" y="2774373"/>
                <a:ext cx="457200" cy="307777"/>
              </a:xfrm>
              <a:prstGeom prst="rect">
                <a:avLst/>
              </a:prstGeom>
              <a:noFill/>
            </p:spPr>
            <p:txBody>
              <a:bodyPr wrap="square" rtlCol="0">
                <a:spAutoFit/>
              </a:bodyPr>
              <a:lstStyle/>
              <a:p>
                <a:r>
                  <a:rPr lang="en-US" sz="1400" dirty="0" smtClean="0">
                    <a:solidFill>
                      <a:srgbClr val="FF0000"/>
                    </a:solidFill>
                  </a:rPr>
                  <a:t>A</a:t>
                </a:r>
                <a:endParaRPr lang="en-US" sz="1400" dirty="0">
                  <a:solidFill>
                    <a:srgbClr val="FF0000"/>
                  </a:solidFill>
                </a:endParaRPr>
              </a:p>
            </p:txBody>
          </p:sp>
          <p:sp>
            <p:nvSpPr>
              <p:cNvPr id="118" name="TextBox 117"/>
              <p:cNvSpPr txBox="1"/>
              <p:nvPr/>
            </p:nvSpPr>
            <p:spPr>
              <a:xfrm>
                <a:off x="353292" y="4149436"/>
                <a:ext cx="457200" cy="307777"/>
              </a:xfrm>
              <a:prstGeom prst="rect">
                <a:avLst/>
              </a:prstGeom>
              <a:noFill/>
            </p:spPr>
            <p:txBody>
              <a:bodyPr wrap="square" rtlCol="0">
                <a:spAutoFit/>
              </a:bodyPr>
              <a:lstStyle/>
              <a:p>
                <a:r>
                  <a:rPr lang="en-US" sz="1400" dirty="0" smtClean="0">
                    <a:solidFill>
                      <a:srgbClr val="FF0000"/>
                    </a:solidFill>
                  </a:rPr>
                  <a:t>A</a:t>
                </a:r>
                <a:endParaRPr lang="en-US" sz="1400" dirty="0">
                  <a:solidFill>
                    <a:srgbClr val="FF0000"/>
                  </a:solidFill>
                </a:endParaRPr>
              </a:p>
            </p:txBody>
          </p:sp>
        </p:grpSp>
      </p:grpSp>
      <p:graphicFrame>
        <p:nvGraphicFramePr>
          <p:cNvPr id="119" name="Diagram 118"/>
          <p:cNvGraphicFramePr/>
          <p:nvPr/>
        </p:nvGraphicFramePr>
        <p:xfrm>
          <a:off x="1524000" y="2876436"/>
          <a:ext cx="6096000" cy="287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0" name="Diagram 119"/>
          <p:cNvGraphicFramePr/>
          <p:nvPr/>
        </p:nvGraphicFramePr>
        <p:xfrm>
          <a:off x="3429000" y="4437112"/>
          <a:ext cx="2895600" cy="2336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8" name="Straight Connector 87"/>
          <p:cNvCxnSpPr/>
          <p:nvPr/>
        </p:nvCxnSpPr>
        <p:spPr bwMode="auto">
          <a:xfrm>
            <a:off x="6444208" y="4797152"/>
            <a:ext cx="936104" cy="0"/>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nvGrpSpPr>
          <p:cNvPr id="124" name="Group 123"/>
          <p:cNvGrpSpPr/>
          <p:nvPr/>
        </p:nvGrpSpPr>
        <p:grpSpPr>
          <a:xfrm>
            <a:off x="6328094" y="3789040"/>
            <a:ext cx="683734" cy="688550"/>
            <a:chOff x="6328094" y="3789040"/>
            <a:chExt cx="683734" cy="688550"/>
          </a:xfrm>
        </p:grpSpPr>
        <p:sp>
          <p:nvSpPr>
            <p:cNvPr id="122" name="Oval 121"/>
            <p:cNvSpPr/>
            <p:nvPr/>
          </p:nvSpPr>
          <p:spPr>
            <a:xfrm>
              <a:off x="6328094" y="3789040"/>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123" name="Oval 122"/>
            <p:cNvSpPr/>
            <p:nvPr/>
          </p:nvSpPr>
          <p:spPr>
            <a:xfrm>
              <a:off x="6783228" y="4248990"/>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Graphic spid="120"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Oval 190"/>
          <p:cNvSpPr/>
          <p:nvPr/>
        </p:nvSpPr>
        <p:spPr>
          <a:xfrm>
            <a:off x="7316255" y="4848633"/>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72" name="Rectangle 71"/>
          <p:cNvSpPr/>
          <p:nvPr/>
        </p:nvSpPr>
        <p:spPr>
          <a:xfrm>
            <a:off x="3559533" y="3415632"/>
            <a:ext cx="1752600" cy="2438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 name="Title 1"/>
          <p:cNvSpPr>
            <a:spLocks noGrp="1"/>
          </p:cNvSpPr>
          <p:nvPr>
            <p:ph type="title"/>
          </p:nvPr>
        </p:nvSpPr>
        <p:spPr/>
        <p:txBody>
          <a:bodyPr/>
          <a:lstStyle/>
          <a:p>
            <a:r>
              <a:rPr lang="en-US" dirty="0" smtClean="0"/>
              <a:t>K-neighborhood algorithm skeleton</a:t>
            </a:r>
            <a:endParaRPr lang="en-US" dirty="0"/>
          </a:p>
        </p:txBody>
      </p:sp>
      <p:sp>
        <p:nvSpPr>
          <p:cNvPr id="19" name="Content Placeholder 2"/>
          <p:cNvSpPr>
            <a:spLocks noGrp="1"/>
          </p:cNvSpPr>
          <p:nvPr>
            <p:ph idx="1"/>
          </p:nvPr>
        </p:nvSpPr>
        <p:spPr>
          <a:xfrm>
            <a:off x="457200" y="1700808"/>
            <a:ext cx="8229600" cy="1524000"/>
          </a:xfrm>
        </p:spPr>
        <p:txBody>
          <a:bodyPr>
            <a:normAutofit fontScale="85000" lnSpcReduction="20000"/>
          </a:bodyPr>
          <a:lstStyle/>
          <a:p>
            <a:r>
              <a:rPr lang="en-US" dirty="0" smtClean="0"/>
              <a:t>Neighborhood representation problem</a:t>
            </a:r>
          </a:p>
          <a:p>
            <a:pPr lvl="1"/>
            <a:r>
              <a:rPr lang="en-US" dirty="0" smtClean="0"/>
              <a:t>Minimum DFS code is unique</a:t>
            </a:r>
          </a:p>
          <a:p>
            <a:r>
              <a:rPr lang="en-US" dirty="0" smtClean="0"/>
              <a:t>Two nodes’ neighborhood anonymous problem</a:t>
            </a:r>
          </a:p>
        </p:txBody>
      </p:sp>
      <p:sp>
        <p:nvSpPr>
          <p:cNvPr id="20" name="Oval 19"/>
          <p:cNvSpPr/>
          <p:nvPr/>
        </p:nvSpPr>
        <p:spPr>
          <a:xfrm>
            <a:off x="1579419" y="36936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1" name="Oval 20"/>
          <p:cNvSpPr/>
          <p:nvPr/>
        </p:nvSpPr>
        <p:spPr>
          <a:xfrm>
            <a:off x="969819" y="41508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2" name="Oval 21"/>
          <p:cNvSpPr/>
          <p:nvPr/>
        </p:nvSpPr>
        <p:spPr>
          <a:xfrm>
            <a:off x="2112819" y="41508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3" name="Oval 22"/>
          <p:cNvSpPr/>
          <p:nvPr/>
        </p:nvSpPr>
        <p:spPr>
          <a:xfrm>
            <a:off x="512617" y="46842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4" name="Oval 23"/>
          <p:cNvSpPr/>
          <p:nvPr/>
        </p:nvSpPr>
        <p:spPr>
          <a:xfrm>
            <a:off x="969819" y="46842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5" name="Oval 24"/>
          <p:cNvSpPr/>
          <p:nvPr/>
        </p:nvSpPr>
        <p:spPr>
          <a:xfrm>
            <a:off x="1427019" y="46842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6" name="Oval 25"/>
          <p:cNvSpPr/>
          <p:nvPr/>
        </p:nvSpPr>
        <p:spPr>
          <a:xfrm>
            <a:off x="1884219" y="46842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27" name="Oval 26"/>
          <p:cNvSpPr/>
          <p:nvPr/>
        </p:nvSpPr>
        <p:spPr>
          <a:xfrm>
            <a:off x="2341419" y="4684296"/>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cxnSp>
        <p:nvCxnSpPr>
          <p:cNvPr id="29" name="Straight Connector 28"/>
          <p:cNvCxnSpPr>
            <a:stCxn id="21" idx="7"/>
            <a:endCxn id="20" idx="3"/>
          </p:cNvCxnSpPr>
          <p:nvPr/>
        </p:nvCxnSpPr>
        <p:spPr>
          <a:xfrm rot="5400000" flipH="1" flipV="1">
            <a:off x="1241141" y="3812619"/>
            <a:ext cx="295556" cy="447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5"/>
            <a:endCxn id="22" idx="1"/>
          </p:cNvCxnSpPr>
          <p:nvPr/>
        </p:nvCxnSpPr>
        <p:spPr>
          <a:xfrm rot="16200000" flipH="1">
            <a:off x="1812641" y="3850719"/>
            <a:ext cx="295556" cy="37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1" idx="4"/>
            <a:endCxn id="23" idx="0"/>
          </p:cNvCxnSpPr>
          <p:nvPr/>
        </p:nvCxnSpPr>
        <p:spPr>
          <a:xfrm rot="5400000">
            <a:off x="703119" y="4303296"/>
            <a:ext cx="304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1" idx="4"/>
            <a:endCxn id="24" idx="0"/>
          </p:cNvCxnSpPr>
          <p:nvPr/>
        </p:nvCxnSpPr>
        <p:spPr>
          <a:xfrm rot="5400000">
            <a:off x="931719" y="453189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1" idx="4"/>
            <a:endCxn id="25" idx="0"/>
          </p:cNvCxnSpPr>
          <p:nvPr/>
        </p:nvCxnSpPr>
        <p:spPr>
          <a:xfrm rot="16200000" flipH="1">
            <a:off x="1160317" y="4303296"/>
            <a:ext cx="304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4"/>
            <a:endCxn id="26" idx="0"/>
          </p:cNvCxnSpPr>
          <p:nvPr/>
        </p:nvCxnSpPr>
        <p:spPr>
          <a:xfrm rot="5400000">
            <a:off x="1960419" y="4417596"/>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2" idx="4"/>
            <a:endCxn id="27" idx="0"/>
          </p:cNvCxnSpPr>
          <p:nvPr/>
        </p:nvCxnSpPr>
        <p:spPr>
          <a:xfrm rot="16200000" flipH="1">
            <a:off x="2189017" y="4417596"/>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69027" y="3486365"/>
            <a:ext cx="228600" cy="307777"/>
          </a:xfrm>
          <a:prstGeom prst="rect">
            <a:avLst/>
          </a:prstGeom>
          <a:noFill/>
        </p:spPr>
        <p:txBody>
          <a:bodyPr wrap="square" rtlCol="0">
            <a:spAutoFit/>
          </a:bodyPr>
          <a:lstStyle/>
          <a:p>
            <a:r>
              <a:rPr lang="en-US" sz="1400" dirty="0" smtClean="0"/>
              <a:t>*</a:t>
            </a:r>
            <a:endParaRPr lang="en-US" sz="1400" dirty="0"/>
          </a:p>
        </p:txBody>
      </p:sp>
      <p:sp>
        <p:nvSpPr>
          <p:cNvPr id="43" name="TextBox 42"/>
          <p:cNvSpPr txBox="1"/>
          <p:nvPr/>
        </p:nvSpPr>
        <p:spPr>
          <a:xfrm>
            <a:off x="949037" y="3877270"/>
            <a:ext cx="325583" cy="307777"/>
          </a:xfrm>
          <a:prstGeom prst="rect">
            <a:avLst/>
          </a:prstGeom>
          <a:noFill/>
        </p:spPr>
        <p:txBody>
          <a:bodyPr wrap="square" rtlCol="0">
            <a:spAutoFit/>
          </a:bodyPr>
          <a:lstStyle/>
          <a:p>
            <a:r>
              <a:rPr lang="en-US" sz="1400" dirty="0" smtClean="0"/>
              <a:t>l</a:t>
            </a:r>
            <a:r>
              <a:rPr lang="en-US" sz="1400" baseline="-25000" dirty="0" smtClean="0"/>
              <a:t>6</a:t>
            </a:r>
            <a:endParaRPr lang="en-US" sz="1400" baseline="-25000" dirty="0"/>
          </a:p>
        </p:txBody>
      </p:sp>
      <p:sp>
        <p:nvSpPr>
          <p:cNvPr id="44" name="TextBox 43"/>
          <p:cNvSpPr txBox="1"/>
          <p:nvPr/>
        </p:nvSpPr>
        <p:spPr>
          <a:xfrm>
            <a:off x="2112818" y="3877270"/>
            <a:ext cx="325583" cy="307777"/>
          </a:xfrm>
          <a:prstGeom prst="rect">
            <a:avLst/>
          </a:prstGeom>
          <a:noFill/>
        </p:spPr>
        <p:txBody>
          <a:bodyPr wrap="square" rtlCol="0">
            <a:spAutoFit/>
          </a:bodyPr>
          <a:lstStyle/>
          <a:p>
            <a:r>
              <a:rPr lang="en-US" sz="1400" dirty="0" smtClean="0"/>
              <a:t>l</a:t>
            </a:r>
            <a:r>
              <a:rPr lang="en-US" sz="1400" baseline="-25000" dirty="0" smtClean="0"/>
              <a:t>7</a:t>
            </a:r>
            <a:endParaRPr lang="en-US" sz="1400" baseline="-25000" dirty="0"/>
          </a:p>
        </p:txBody>
      </p:sp>
      <p:sp>
        <p:nvSpPr>
          <p:cNvPr id="45" name="TextBox 44"/>
          <p:cNvSpPr txBox="1"/>
          <p:nvPr/>
        </p:nvSpPr>
        <p:spPr>
          <a:xfrm>
            <a:off x="529938" y="4902505"/>
            <a:ext cx="325583" cy="307777"/>
          </a:xfrm>
          <a:prstGeom prst="rect">
            <a:avLst/>
          </a:prstGeom>
          <a:noFill/>
        </p:spPr>
        <p:txBody>
          <a:bodyPr wrap="square" rtlCol="0">
            <a:spAutoFit/>
          </a:bodyPr>
          <a:lstStyle/>
          <a:p>
            <a:r>
              <a:rPr lang="en-US" sz="1400" dirty="0" smtClean="0"/>
              <a:t>l</a:t>
            </a:r>
            <a:r>
              <a:rPr lang="en-US" sz="1400" baseline="-25000" dirty="0"/>
              <a:t>1</a:t>
            </a:r>
          </a:p>
        </p:txBody>
      </p:sp>
      <p:sp>
        <p:nvSpPr>
          <p:cNvPr id="46" name="TextBox 45"/>
          <p:cNvSpPr txBox="1"/>
          <p:nvPr/>
        </p:nvSpPr>
        <p:spPr>
          <a:xfrm>
            <a:off x="959427" y="4909920"/>
            <a:ext cx="325583" cy="307777"/>
          </a:xfrm>
          <a:prstGeom prst="rect">
            <a:avLst/>
          </a:prstGeom>
          <a:noFill/>
        </p:spPr>
        <p:txBody>
          <a:bodyPr wrap="square" rtlCol="0">
            <a:spAutoFit/>
          </a:bodyPr>
          <a:lstStyle/>
          <a:p>
            <a:r>
              <a:rPr lang="en-US" sz="1400" dirty="0" smtClean="0"/>
              <a:t>l</a:t>
            </a:r>
            <a:r>
              <a:rPr lang="en-US" sz="1400" baseline="-25000" dirty="0"/>
              <a:t>2</a:t>
            </a:r>
          </a:p>
        </p:txBody>
      </p:sp>
      <p:sp>
        <p:nvSpPr>
          <p:cNvPr id="47" name="TextBox 46"/>
          <p:cNvSpPr txBox="1"/>
          <p:nvPr/>
        </p:nvSpPr>
        <p:spPr>
          <a:xfrm>
            <a:off x="1440873" y="4909920"/>
            <a:ext cx="325583" cy="307777"/>
          </a:xfrm>
          <a:prstGeom prst="rect">
            <a:avLst/>
          </a:prstGeom>
          <a:noFill/>
        </p:spPr>
        <p:txBody>
          <a:bodyPr wrap="square" rtlCol="0">
            <a:spAutoFit/>
          </a:bodyPr>
          <a:lstStyle/>
          <a:p>
            <a:r>
              <a:rPr lang="en-US" sz="1400" dirty="0" smtClean="0"/>
              <a:t>l</a:t>
            </a:r>
            <a:r>
              <a:rPr lang="en-US" sz="1400" baseline="-25000" dirty="0"/>
              <a:t>3</a:t>
            </a:r>
          </a:p>
        </p:txBody>
      </p:sp>
      <p:sp>
        <p:nvSpPr>
          <p:cNvPr id="48" name="TextBox 47"/>
          <p:cNvSpPr txBox="1"/>
          <p:nvPr/>
        </p:nvSpPr>
        <p:spPr>
          <a:xfrm>
            <a:off x="1894610" y="4912897"/>
            <a:ext cx="325583" cy="307777"/>
          </a:xfrm>
          <a:prstGeom prst="rect">
            <a:avLst/>
          </a:prstGeom>
          <a:noFill/>
        </p:spPr>
        <p:txBody>
          <a:bodyPr wrap="square" rtlCol="0">
            <a:spAutoFit/>
          </a:bodyPr>
          <a:lstStyle/>
          <a:p>
            <a:r>
              <a:rPr lang="en-US" sz="1400" dirty="0" smtClean="0"/>
              <a:t>l</a:t>
            </a:r>
            <a:r>
              <a:rPr lang="en-US" sz="1400" baseline="-25000" dirty="0"/>
              <a:t>4</a:t>
            </a:r>
          </a:p>
        </p:txBody>
      </p:sp>
      <p:sp>
        <p:nvSpPr>
          <p:cNvPr id="49" name="TextBox 48"/>
          <p:cNvSpPr txBox="1"/>
          <p:nvPr/>
        </p:nvSpPr>
        <p:spPr>
          <a:xfrm>
            <a:off x="2341418" y="4912897"/>
            <a:ext cx="325583" cy="307777"/>
          </a:xfrm>
          <a:prstGeom prst="rect">
            <a:avLst/>
          </a:prstGeom>
          <a:noFill/>
        </p:spPr>
        <p:txBody>
          <a:bodyPr wrap="square" rtlCol="0">
            <a:spAutoFit/>
          </a:bodyPr>
          <a:lstStyle/>
          <a:p>
            <a:r>
              <a:rPr lang="en-US" sz="1400" dirty="0" smtClean="0"/>
              <a:t>l</a:t>
            </a:r>
            <a:r>
              <a:rPr lang="en-US" sz="1400" baseline="-25000" dirty="0"/>
              <a:t>5</a:t>
            </a:r>
          </a:p>
        </p:txBody>
      </p:sp>
      <p:sp>
        <p:nvSpPr>
          <p:cNvPr id="50" name="Oval 49"/>
          <p:cNvSpPr/>
          <p:nvPr/>
        </p:nvSpPr>
        <p:spPr>
          <a:xfrm>
            <a:off x="3711933" y="37204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1" name="Oval 50"/>
          <p:cNvSpPr/>
          <p:nvPr/>
        </p:nvSpPr>
        <p:spPr>
          <a:xfrm>
            <a:off x="3711933" y="43300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2" name="Oval 51"/>
          <p:cNvSpPr/>
          <p:nvPr/>
        </p:nvSpPr>
        <p:spPr>
          <a:xfrm>
            <a:off x="4321533" y="40252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3" name="Oval 52"/>
          <p:cNvSpPr/>
          <p:nvPr/>
        </p:nvSpPr>
        <p:spPr>
          <a:xfrm>
            <a:off x="4321533" y="48634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4" name="Oval 53"/>
          <p:cNvSpPr/>
          <p:nvPr/>
        </p:nvSpPr>
        <p:spPr>
          <a:xfrm>
            <a:off x="3711933" y="48634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5" name="Oval 54"/>
          <p:cNvSpPr/>
          <p:nvPr/>
        </p:nvSpPr>
        <p:spPr>
          <a:xfrm>
            <a:off x="4875714" y="40252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6" name="Oval 55"/>
          <p:cNvSpPr/>
          <p:nvPr/>
        </p:nvSpPr>
        <p:spPr>
          <a:xfrm>
            <a:off x="4321533" y="53968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57" name="Oval 56"/>
          <p:cNvSpPr/>
          <p:nvPr/>
        </p:nvSpPr>
        <p:spPr>
          <a:xfrm>
            <a:off x="3711933" y="5396832"/>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cxnSp>
        <p:nvCxnSpPr>
          <p:cNvPr id="59" name="Straight Connector 58"/>
          <p:cNvCxnSpPr>
            <a:stCxn id="50" idx="4"/>
            <a:endCxn id="51" idx="0"/>
          </p:cNvCxnSpPr>
          <p:nvPr/>
        </p:nvCxnSpPr>
        <p:spPr>
          <a:xfrm rot="5400000">
            <a:off x="3635733" y="413953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0" idx="6"/>
            <a:endCxn id="52" idx="1"/>
          </p:cNvCxnSpPr>
          <p:nvPr/>
        </p:nvCxnSpPr>
        <p:spPr>
          <a:xfrm>
            <a:off x="3940532" y="3834732"/>
            <a:ext cx="414479" cy="223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1" idx="6"/>
            <a:endCxn id="52" idx="3"/>
          </p:cNvCxnSpPr>
          <p:nvPr/>
        </p:nvCxnSpPr>
        <p:spPr>
          <a:xfrm flipV="1">
            <a:off x="3940532" y="4220355"/>
            <a:ext cx="414479" cy="223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2" idx="6"/>
            <a:endCxn id="55" idx="2"/>
          </p:cNvCxnSpPr>
          <p:nvPr/>
        </p:nvCxnSpPr>
        <p:spPr>
          <a:xfrm>
            <a:off x="4550132" y="4139532"/>
            <a:ext cx="32558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3" idx="2"/>
          </p:cNvCxnSpPr>
          <p:nvPr/>
        </p:nvCxnSpPr>
        <p:spPr>
          <a:xfrm>
            <a:off x="3940533" y="4977732"/>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7" idx="6"/>
            <a:endCxn id="56" idx="2"/>
          </p:cNvCxnSpPr>
          <p:nvPr/>
        </p:nvCxnSpPr>
        <p:spPr>
          <a:xfrm>
            <a:off x="3940533" y="5511132"/>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507577" y="3415633"/>
            <a:ext cx="630383" cy="261610"/>
          </a:xfrm>
          <a:prstGeom prst="rect">
            <a:avLst/>
          </a:prstGeom>
          <a:noFill/>
        </p:spPr>
        <p:txBody>
          <a:bodyPr wrap="square" rtlCol="0">
            <a:spAutoFit/>
          </a:bodyPr>
          <a:lstStyle/>
          <a:p>
            <a:r>
              <a:rPr lang="en-US" sz="1100" dirty="0" smtClean="0"/>
              <a:t>(u</a:t>
            </a:r>
            <a:r>
              <a:rPr lang="en-US" sz="1100" baseline="-25000" dirty="0" smtClean="0"/>
              <a:t>1</a:t>
            </a:r>
            <a:r>
              <a:rPr lang="en-US" sz="1100" dirty="0" smtClean="0"/>
              <a:t>,l</a:t>
            </a:r>
            <a:r>
              <a:rPr lang="en-US" sz="1100" baseline="-25000" dirty="0" smtClean="0"/>
              <a:t>2</a:t>
            </a:r>
            <a:r>
              <a:rPr lang="en-US" sz="1100" dirty="0" smtClean="0"/>
              <a:t>)</a:t>
            </a:r>
            <a:endParaRPr lang="en-US" sz="1100" dirty="0"/>
          </a:p>
        </p:txBody>
      </p:sp>
      <p:sp>
        <p:nvSpPr>
          <p:cNvPr id="74" name="TextBox 73"/>
          <p:cNvSpPr txBox="1"/>
          <p:nvPr/>
        </p:nvSpPr>
        <p:spPr>
          <a:xfrm>
            <a:off x="3559532" y="4479456"/>
            <a:ext cx="630383" cy="261610"/>
          </a:xfrm>
          <a:prstGeom prst="rect">
            <a:avLst/>
          </a:prstGeom>
          <a:noFill/>
        </p:spPr>
        <p:txBody>
          <a:bodyPr wrap="square" rtlCol="0">
            <a:spAutoFit/>
          </a:bodyPr>
          <a:lstStyle/>
          <a:p>
            <a:r>
              <a:rPr lang="en-US" sz="1100" dirty="0" smtClean="0"/>
              <a:t>(u</a:t>
            </a:r>
            <a:r>
              <a:rPr lang="en-US" sz="1100" baseline="-25000" dirty="0" smtClean="0"/>
              <a:t>2</a:t>
            </a:r>
            <a:r>
              <a:rPr lang="en-US" sz="1100" dirty="0" smtClean="0"/>
              <a:t>,l</a:t>
            </a:r>
            <a:r>
              <a:rPr lang="en-US" sz="1100" baseline="-25000" dirty="0"/>
              <a:t>4</a:t>
            </a:r>
            <a:r>
              <a:rPr lang="en-US" sz="1100" dirty="0" smtClean="0"/>
              <a:t>)</a:t>
            </a:r>
            <a:endParaRPr lang="en-US" sz="1100" dirty="0"/>
          </a:p>
        </p:txBody>
      </p:sp>
      <p:sp>
        <p:nvSpPr>
          <p:cNvPr id="75" name="TextBox 74"/>
          <p:cNvSpPr txBox="1"/>
          <p:nvPr/>
        </p:nvSpPr>
        <p:spPr>
          <a:xfrm>
            <a:off x="4148351" y="3720433"/>
            <a:ext cx="630383" cy="261610"/>
          </a:xfrm>
          <a:prstGeom prst="rect">
            <a:avLst/>
          </a:prstGeom>
          <a:noFill/>
        </p:spPr>
        <p:txBody>
          <a:bodyPr wrap="square" rtlCol="0">
            <a:spAutoFit/>
          </a:bodyPr>
          <a:lstStyle/>
          <a:p>
            <a:r>
              <a:rPr lang="en-US" sz="1100" dirty="0" smtClean="0"/>
              <a:t>(u</a:t>
            </a:r>
            <a:r>
              <a:rPr lang="en-US" sz="1100" baseline="-25000" dirty="0" smtClean="0"/>
              <a:t>3</a:t>
            </a:r>
            <a:r>
              <a:rPr lang="en-US" sz="1100" dirty="0" smtClean="0"/>
              <a:t>,l</a:t>
            </a:r>
            <a:r>
              <a:rPr lang="en-US" sz="1100" baseline="-25000" dirty="0"/>
              <a:t>1</a:t>
            </a:r>
            <a:r>
              <a:rPr lang="en-US" sz="1100" dirty="0" smtClean="0"/>
              <a:t>)</a:t>
            </a:r>
            <a:endParaRPr lang="en-US" sz="1100" dirty="0"/>
          </a:p>
        </p:txBody>
      </p:sp>
      <p:sp>
        <p:nvSpPr>
          <p:cNvPr id="76" name="TextBox 75"/>
          <p:cNvSpPr txBox="1"/>
          <p:nvPr/>
        </p:nvSpPr>
        <p:spPr>
          <a:xfrm>
            <a:off x="4733705" y="4174656"/>
            <a:ext cx="630383" cy="261610"/>
          </a:xfrm>
          <a:prstGeom prst="rect">
            <a:avLst/>
          </a:prstGeom>
          <a:noFill/>
        </p:spPr>
        <p:txBody>
          <a:bodyPr wrap="square" rtlCol="0">
            <a:spAutoFit/>
          </a:bodyPr>
          <a:lstStyle/>
          <a:p>
            <a:r>
              <a:rPr lang="en-US" sz="1100" dirty="0" smtClean="0"/>
              <a:t>(u</a:t>
            </a:r>
            <a:r>
              <a:rPr lang="en-US" sz="1100" baseline="-25000" dirty="0" smtClean="0"/>
              <a:t>4</a:t>
            </a:r>
            <a:r>
              <a:rPr lang="en-US" sz="1100" dirty="0" smtClean="0"/>
              <a:t>,l</a:t>
            </a:r>
            <a:r>
              <a:rPr lang="en-US" sz="1100" baseline="-25000" dirty="0"/>
              <a:t>4</a:t>
            </a:r>
            <a:r>
              <a:rPr lang="en-US" sz="1100" dirty="0" smtClean="0"/>
              <a:t>)</a:t>
            </a:r>
            <a:endParaRPr lang="en-US" sz="1100" dirty="0"/>
          </a:p>
        </p:txBody>
      </p:sp>
      <p:sp>
        <p:nvSpPr>
          <p:cNvPr id="77" name="TextBox 76"/>
          <p:cNvSpPr txBox="1"/>
          <p:nvPr/>
        </p:nvSpPr>
        <p:spPr>
          <a:xfrm>
            <a:off x="3559532" y="5016319"/>
            <a:ext cx="630383" cy="261610"/>
          </a:xfrm>
          <a:prstGeom prst="rect">
            <a:avLst/>
          </a:prstGeom>
          <a:noFill/>
        </p:spPr>
        <p:txBody>
          <a:bodyPr wrap="square" rtlCol="0">
            <a:spAutoFit/>
          </a:bodyPr>
          <a:lstStyle/>
          <a:p>
            <a:r>
              <a:rPr lang="en-US" sz="1100" dirty="0" smtClean="0"/>
              <a:t>(u</a:t>
            </a:r>
            <a:r>
              <a:rPr lang="en-US" sz="1100" baseline="-25000" dirty="0" smtClean="0"/>
              <a:t>5</a:t>
            </a:r>
            <a:r>
              <a:rPr lang="en-US" sz="1100" dirty="0" smtClean="0"/>
              <a:t>,l</a:t>
            </a:r>
            <a:r>
              <a:rPr lang="en-US" sz="1100" baseline="-25000" dirty="0"/>
              <a:t>1</a:t>
            </a:r>
            <a:r>
              <a:rPr lang="en-US" sz="1100" dirty="0" smtClean="0"/>
              <a:t>)</a:t>
            </a:r>
            <a:endParaRPr lang="en-US" sz="1100" dirty="0"/>
          </a:p>
        </p:txBody>
      </p:sp>
      <p:sp>
        <p:nvSpPr>
          <p:cNvPr id="78" name="TextBox 77"/>
          <p:cNvSpPr txBox="1"/>
          <p:nvPr/>
        </p:nvSpPr>
        <p:spPr>
          <a:xfrm>
            <a:off x="4137960" y="5026224"/>
            <a:ext cx="630383" cy="261610"/>
          </a:xfrm>
          <a:prstGeom prst="rect">
            <a:avLst/>
          </a:prstGeom>
          <a:noFill/>
        </p:spPr>
        <p:txBody>
          <a:bodyPr wrap="square" rtlCol="0">
            <a:spAutoFit/>
          </a:bodyPr>
          <a:lstStyle/>
          <a:p>
            <a:r>
              <a:rPr lang="en-US" sz="1100" dirty="0" smtClean="0"/>
              <a:t>(u</a:t>
            </a:r>
            <a:r>
              <a:rPr lang="en-US" sz="1100" baseline="-25000" dirty="0"/>
              <a:t>6</a:t>
            </a:r>
            <a:r>
              <a:rPr lang="en-US" sz="1100" dirty="0" smtClean="0"/>
              <a:t>,l</a:t>
            </a:r>
            <a:r>
              <a:rPr lang="en-US" sz="1100" baseline="-25000" dirty="0" smtClean="0"/>
              <a:t>2</a:t>
            </a:r>
            <a:r>
              <a:rPr lang="en-US" sz="1100" dirty="0" smtClean="0"/>
              <a:t>)</a:t>
            </a:r>
            <a:endParaRPr lang="en-US" sz="1100" dirty="0"/>
          </a:p>
        </p:txBody>
      </p:sp>
      <p:sp>
        <p:nvSpPr>
          <p:cNvPr id="79" name="TextBox 78"/>
          <p:cNvSpPr txBox="1"/>
          <p:nvPr/>
        </p:nvSpPr>
        <p:spPr>
          <a:xfrm>
            <a:off x="3538751" y="5559624"/>
            <a:ext cx="630383" cy="261610"/>
          </a:xfrm>
          <a:prstGeom prst="rect">
            <a:avLst/>
          </a:prstGeom>
          <a:noFill/>
        </p:spPr>
        <p:txBody>
          <a:bodyPr wrap="square" rtlCol="0">
            <a:spAutoFit/>
          </a:bodyPr>
          <a:lstStyle/>
          <a:p>
            <a:r>
              <a:rPr lang="en-US" sz="1100" dirty="0" smtClean="0"/>
              <a:t>(u</a:t>
            </a:r>
            <a:r>
              <a:rPr lang="en-US" sz="1100" baseline="-25000" dirty="0" smtClean="0"/>
              <a:t>7</a:t>
            </a:r>
            <a:r>
              <a:rPr lang="en-US" sz="1100" dirty="0" smtClean="0"/>
              <a:t>,l</a:t>
            </a:r>
            <a:r>
              <a:rPr lang="en-US" sz="1100" baseline="-25000" dirty="0"/>
              <a:t>1</a:t>
            </a:r>
            <a:r>
              <a:rPr lang="en-US" sz="1100" dirty="0" smtClean="0"/>
              <a:t>)</a:t>
            </a:r>
            <a:endParaRPr lang="en-US" sz="1100" dirty="0"/>
          </a:p>
        </p:txBody>
      </p:sp>
      <p:sp>
        <p:nvSpPr>
          <p:cNvPr id="80" name="TextBox 79"/>
          <p:cNvSpPr txBox="1"/>
          <p:nvPr/>
        </p:nvSpPr>
        <p:spPr>
          <a:xfrm>
            <a:off x="4134496" y="5559624"/>
            <a:ext cx="630383" cy="261610"/>
          </a:xfrm>
          <a:prstGeom prst="rect">
            <a:avLst/>
          </a:prstGeom>
          <a:noFill/>
        </p:spPr>
        <p:txBody>
          <a:bodyPr wrap="square" rtlCol="0">
            <a:spAutoFit/>
          </a:bodyPr>
          <a:lstStyle/>
          <a:p>
            <a:r>
              <a:rPr lang="en-US" sz="1100" dirty="0" smtClean="0"/>
              <a:t>(u</a:t>
            </a:r>
            <a:r>
              <a:rPr lang="en-US" sz="1100" baseline="-25000" dirty="0" smtClean="0"/>
              <a:t>8</a:t>
            </a:r>
            <a:r>
              <a:rPr lang="en-US" sz="1100" dirty="0" smtClean="0"/>
              <a:t>,l</a:t>
            </a:r>
            <a:r>
              <a:rPr lang="en-US" sz="1100" baseline="-25000" dirty="0"/>
              <a:t>3</a:t>
            </a:r>
            <a:r>
              <a:rPr lang="en-US" sz="1100" dirty="0" smtClean="0"/>
              <a:t>)</a:t>
            </a:r>
            <a:endParaRPr lang="en-US" sz="1100" dirty="0"/>
          </a:p>
        </p:txBody>
      </p:sp>
      <p:sp>
        <p:nvSpPr>
          <p:cNvPr id="81" name="Rectangle 80"/>
          <p:cNvSpPr/>
          <p:nvPr/>
        </p:nvSpPr>
        <p:spPr>
          <a:xfrm>
            <a:off x="6553037" y="3402264"/>
            <a:ext cx="1752600" cy="2438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82" name="Oval 81"/>
          <p:cNvSpPr/>
          <p:nvPr/>
        </p:nvSpPr>
        <p:spPr>
          <a:xfrm>
            <a:off x="6705437" y="37070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3" name="Oval 82"/>
          <p:cNvSpPr/>
          <p:nvPr/>
        </p:nvSpPr>
        <p:spPr>
          <a:xfrm>
            <a:off x="6705437" y="43166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4" name="Oval 83"/>
          <p:cNvSpPr/>
          <p:nvPr/>
        </p:nvSpPr>
        <p:spPr>
          <a:xfrm>
            <a:off x="7315037" y="40118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5" name="Oval 84"/>
          <p:cNvSpPr/>
          <p:nvPr/>
        </p:nvSpPr>
        <p:spPr>
          <a:xfrm>
            <a:off x="7315037" y="48500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6" name="Oval 85"/>
          <p:cNvSpPr/>
          <p:nvPr/>
        </p:nvSpPr>
        <p:spPr>
          <a:xfrm>
            <a:off x="6705437" y="48500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8" name="Oval 87"/>
          <p:cNvSpPr/>
          <p:nvPr/>
        </p:nvSpPr>
        <p:spPr>
          <a:xfrm>
            <a:off x="7315037" y="53834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sp>
        <p:nvSpPr>
          <p:cNvPr id="89" name="Oval 88"/>
          <p:cNvSpPr/>
          <p:nvPr/>
        </p:nvSpPr>
        <p:spPr>
          <a:xfrm>
            <a:off x="6705437" y="53834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cxnSp>
        <p:nvCxnSpPr>
          <p:cNvPr id="90" name="Straight Connector 89"/>
          <p:cNvCxnSpPr>
            <a:stCxn id="82" idx="4"/>
            <a:endCxn id="83" idx="0"/>
          </p:cNvCxnSpPr>
          <p:nvPr/>
        </p:nvCxnSpPr>
        <p:spPr>
          <a:xfrm rot="5400000">
            <a:off x="6629237" y="412616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2" idx="6"/>
            <a:endCxn id="84" idx="1"/>
          </p:cNvCxnSpPr>
          <p:nvPr/>
        </p:nvCxnSpPr>
        <p:spPr>
          <a:xfrm>
            <a:off x="6934038" y="3821364"/>
            <a:ext cx="414479" cy="223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3" idx="6"/>
            <a:endCxn id="84" idx="3"/>
          </p:cNvCxnSpPr>
          <p:nvPr/>
        </p:nvCxnSpPr>
        <p:spPr>
          <a:xfrm flipV="1">
            <a:off x="6934038" y="4206987"/>
            <a:ext cx="414479" cy="223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6" idx="6"/>
            <a:endCxn id="85" idx="2"/>
          </p:cNvCxnSpPr>
          <p:nvPr/>
        </p:nvCxnSpPr>
        <p:spPr>
          <a:xfrm>
            <a:off x="6934037" y="496436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9" idx="6"/>
            <a:endCxn id="88" idx="2"/>
          </p:cNvCxnSpPr>
          <p:nvPr/>
        </p:nvCxnSpPr>
        <p:spPr>
          <a:xfrm>
            <a:off x="6934037" y="5497764"/>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501082" y="3402265"/>
            <a:ext cx="630383" cy="261610"/>
          </a:xfrm>
          <a:prstGeom prst="rect">
            <a:avLst/>
          </a:prstGeom>
          <a:noFill/>
        </p:spPr>
        <p:txBody>
          <a:bodyPr wrap="square" rtlCol="0">
            <a:spAutoFit/>
          </a:bodyPr>
          <a:lstStyle/>
          <a:p>
            <a:r>
              <a:rPr lang="en-US" sz="1100" dirty="0" smtClean="0"/>
              <a:t>(v</a:t>
            </a:r>
            <a:r>
              <a:rPr lang="en-US" sz="1100" baseline="-25000" dirty="0" smtClean="0"/>
              <a:t>1</a:t>
            </a:r>
            <a:r>
              <a:rPr lang="en-US" sz="1100" dirty="0" smtClean="0"/>
              <a:t>,l</a:t>
            </a:r>
            <a:r>
              <a:rPr lang="en-US" sz="1100" baseline="-25000" dirty="0" smtClean="0"/>
              <a:t>2</a:t>
            </a:r>
            <a:r>
              <a:rPr lang="en-US" sz="1100" dirty="0" smtClean="0"/>
              <a:t>)</a:t>
            </a:r>
            <a:endParaRPr lang="en-US" sz="1100" dirty="0"/>
          </a:p>
        </p:txBody>
      </p:sp>
      <p:sp>
        <p:nvSpPr>
          <p:cNvPr id="97" name="TextBox 96"/>
          <p:cNvSpPr txBox="1"/>
          <p:nvPr/>
        </p:nvSpPr>
        <p:spPr>
          <a:xfrm>
            <a:off x="6553038" y="4466088"/>
            <a:ext cx="630383" cy="261610"/>
          </a:xfrm>
          <a:prstGeom prst="rect">
            <a:avLst/>
          </a:prstGeom>
          <a:noFill/>
        </p:spPr>
        <p:txBody>
          <a:bodyPr wrap="square" rtlCol="0">
            <a:spAutoFit/>
          </a:bodyPr>
          <a:lstStyle/>
          <a:p>
            <a:r>
              <a:rPr lang="en-US" sz="1100" dirty="0" smtClean="0"/>
              <a:t>(v</a:t>
            </a:r>
            <a:r>
              <a:rPr lang="en-US" sz="1100" baseline="-25000" dirty="0" smtClean="0"/>
              <a:t>2</a:t>
            </a:r>
            <a:r>
              <a:rPr lang="en-US" sz="1100" dirty="0" smtClean="0"/>
              <a:t>,l</a:t>
            </a:r>
            <a:r>
              <a:rPr lang="en-US" sz="1100" baseline="-25000" dirty="0"/>
              <a:t>5</a:t>
            </a:r>
            <a:r>
              <a:rPr lang="en-US" sz="1100" dirty="0" smtClean="0"/>
              <a:t>)</a:t>
            </a:r>
            <a:endParaRPr lang="en-US" sz="1100" dirty="0"/>
          </a:p>
        </p:txBody>
      </p:sp>
      <p:sp>
        <p:nvSpPr>
          <p:cNvPr id="98" name="TextBox 97"/>
          <p:cNvSpPr txBox="1"/>
          <p:nvPr/>
        </p:nvSpPr>
        <p:spPr>
          <a:xfrm>
            <a:off x="7141855" y="3707065"/>
            <a:ext cx="630383" cy="261610"/>
          </a:xfrm>
          <a:prstGeom prst="rect">
            <a:avLst/>
          </a:prstGeom>
          <a:noFill/>
        </p:spPr>
        <p:txBody>
          <a:bodyPr wrap="square" rtlCol="0">
            <a:spAutoFit/>
          </a:bodyPr>
          <a:lstStyle/>
          <a:p>
            <a:r>
              <a:rPr lang="en-US" sz="1100" dirty="0" smtClean="0"/>
              <a:t>(v</a:t>
            </a:r>
            <a:r>
              <a:rPr lang="en-US" sz="1100" baseline="-25000" dirty="0" smtClean="0"/>
              <a:t>3</a:t>
            </a:r>
            <a:r>
              <a:rPr lang="en-US" sz="1100" dirty="0" smtClean="0"/>
              <a:t>,l</a:t>
            </a:r>
            <a:r>
              <a:rPr lang="en-US" sz="1100" baseline="-25000" dirty="0"/>
              <a:t>1</a:t>
            </a:r>
            <a:r>
              <a:rPr lang="en-US" sz="1100" dirty="0" smtClean="0"/>
              <a:t>)</a:t>
            </a:r>
            <a:endParaRPr lang="en-US" sz="1100" dirty="0"/>
          </a:p>
        </p:txBody>
      </p:sp>
      <p:sp>
        <p:nvSpPr>
          <p:cNvPr id="100" name="TextBox 99"/>
          <p:cNvSpPr txBox="1"/>
          <p:nvPr/>
        </p:nvSpPr>
        <p:spPr>
          <a:xfrm>
            <a:off x="6553038" y="5002951"/>
            <a:ext cx="630383" cy="261610"/>
          </a:xfrm>
          <a:prstGeom prst="rect">
            <a:avLst/>
          </a:prstGeom>
          <a:noFill/>
        </p:spPr>
        <p:txBody>
          <a:bodyPr wrap="square" rtlCol="0">
            <a:spAutoFit/>
          </a:bodyPr>
          <a:lstStyle/>
          <a:p>
            <a:r>
              <a:rPr lang="en-US" sz="1100" dirty="0" smtClean="0"/>
              <a:t>(v</a:t>
            </a:r>
            <a:r>
              <a:rPr lang="en-US" sz="1100" baseline="-25000" dirty="0" smtClean="0"/>
              <a:t>4</a:t>
            </a:r>
            <a:r>
              <a:rPr lang="en-US" sz="1100" dirty="0" smtClean="0"/>
              <a:t>,l</a:t>
            </a:r>
            <a:r>
              <a:rPr lang="en-US" sz="1100" baseline="-25000" dirty="0" smtClean="0"/>
              <a:t>2</a:t>
            </a:r>
            <a:r>
              <a:rPr lang="en-US" sz="1100" dirty="0" smtClean="0"/>
              <a:t>)</a:t>
            </a:r>
            <a:endParaRPr lang="en-US" sz="1100" dirty="0"/>
          </a:p>
        </p:txBody>
      </p:sp>
      <p:sp>
        <p:nvSpPr>
          <p:cNvPr id="101" name="TextBox 100"/>
          <p:cNvSpPr txBox="1"/>
          <p:nvPr/>
        </p:nvSpPr>
        <p:spPr>
          <a:xfrm>
            <a:off x="7131465" y="5012856"/>
            <a:ext cx="630383" cy="261610"/>
          </a:xfrm>
          <a:prstGeom prst="rect">
            <a:avLst/>
          </a:prstGeom>
          <a:noFill/>
        </p:spPr>
        <p:txBody>
          <a:bodyPr wrap="square" rtlCol="0">
            <a:spAutoFit/>
          </a:bodyPr>
          <a:lstStyle/>
          <a:p>
            <a:r>
              <a:rPr lang="en-US" sz="1100" dirty="0" smtClean="0"/>
              <a:t>(v</a:t>
            </a:r>
            <a:r>
              <a:rPr lang="en-US" sz="1100" baseline="-25000" dirty="0" smtClean="0"/>
              <a:t>5</a:t>
            </a:r>
            <a:r>
              <a:rPr lang="en-US" sz="1100" dirty="0" smtClean="0"/>
              <a:t>,l</a:t>
            </a:r>
            <a:r>
              <a:rPr lang="en-US" sz="1100" baseline="-25000" dirty="0"/>
              <a:t>1</a:t>
            </a:r>
            <a:r>
              <a:rPr lang="en-US" sz="1100" dirty="0" smtClean="0"/>
              <a:t>)</a:t>
            </a:r>
            <a:endParaRPr lang="en-US" sz="1100" dirty="0"/>
          </a:p>
        </p:txBody>
      </p:sp>
      <p:sp>
        <p:nvSpPr>
          <p:cNvPr id="102" name="TextBox 101"/>
          <p:cNvSpPr txBox="1"/>
          <p:nvPr/>
        </p:nvSpPr>
        <p:spPr>
          <a:xfrm>
            <a:off x="6532255" y="5546256"/>
            <a:ext cx="630383" cy="261610"/>
          </a:xfrm>
          <a:prstGeom prst="rect">
            <a:avLst/>
          </a:prstGeom>
          <a:noFill/>
        </p:spPr>
        <p:txBody>
          <a:bodyPr wrap="square" rtlCol="0">
            <a:spAutoFit/>
          </a:bodyPr>
          <a:lstStyle/>
          <a:p>
            <a:r>
              <a:rPr lang="en-US" sz="1100" dirty="0" smtClean="0"/>
              <a:t>(v</a:t>
            </a:r>
            <a:r>
              <a:rPr lang="en-US" sz="1100" baseline="-25000" dirty="0" smtClean="0"/>
              <a:t>7</a:t>
            </a:r>
            <a:r>
              <a:rPr lang="en-US" sz="1100" dirty="0" smtClean="0"/>
              <a:t>,l</a:t>
            </a:r>
            <a:r>
              <a:rPr lang="en-US" sz="1100" baseline="-25000" dirty="0"/>
              <a:t>1</a:t>
            </a:r>
            <a:r>
              <a:rPr lang="en-US" sz="1100" dirty="0" smtClean="0"/>
              <a:t>)</a:t>
            </a:r>
            <a:endParaRPr lang="en-US" sz="1100" dirty="0"/>
          </a:p>
        </p:txBody>
      </p:sp>
      <p:sp>
        <p:nvSpPr>
          <p:cNvPr id="103" name="TextBox 102"/>
          <p:cNvSpPr txBox="1"/>
          <p:nvPr/>
        </p:nvSpPr>
        <p:spPr>
          <a:xfrm>
            <a:off x="7128002" y="5546256"/>
            <a:ext cx="630383" cy="261610"/>
          </a:xfrm>
          <a:prstGeom prst="rect">
            <a:avLst/>
          </a:prstGeom>
          <a:noFill/>
        </p:spPr>
        <p:txBody>
          <a:bodyPr wrap="square" rtlCol="0">
            <a:spAutoFit/>
          </a:bodyPr>
          <a:lstStyle/>
          <a:p>
            <a:r>
              <a:rPr lang="en-US" sz="1100" dirty="0" smtClean="0"/>
              <a:t>(v</a:t>
            </a:r>
            <a:r>
              <a:rPr lang="en-US" sz="1100" baseline="-25000" dirty="0" smtClean="0"/>
              <a:t>8</a:t>
            </a:r>
            <a:r>
              <a:rPr lang="en-US" sz="1100" dirty="0" smtClean="0"/>
              <a:t>,l</a:t>
            </a:r>
            <a:r>
              <a:rPr lang="en-US" sz="1100" baseline="-25000" dirty="0" smtClean="0"/>
              <a:t>2</a:t>
            </a:r>
            <a:r>
              <a:rPr lang="en-US" sz="1100" dirty="0" smtClean="0"/>
              <a:t>)</a:t>
            </a:r>
            <a:endParaRPr lang="en-US" sz="1100" dirty="0"/>
          </a:p>
        </p:txBody>
      </p:sp>
      <p:sp>
        <p:nvSpPr>
          <p:cNvPr id="104" name="Oval 103"/>
          <p:cNvSpPr/>
          <p:nvPr/>
        </p:nvSpPr>
        <p:spPr>
          <a:xfrm>
            <a:off x="7900392" y="48500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cxnSp>
        <p:nvCxnSpPr>
          <p:cNvPr id="106" name="Straight Connector 105"/>
          <p:cNvCxnSpPr>
            <a:stCxn id="85" idx="6"/>
            <a:endCxn id="104" idx="2"/>
          </p:cNvCxnSpPr>
          <p:nvPr/>
        </p:nvCxnSpPr>
        <p:spPr>
          <a:xfrm>
            <a:off x="7543637" y="4964364"/>
            <a:ext cx="356755"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7727210" y="5012856"/>
            <a:ext cx="630383" cy="261610"/>
          </a:xfrm>
          <a:prstGeom prst="rect">
            <a:avLst/>
          </a:prstGeom>
          <a:noFill/>
        </p:spPr>
        <p:txBody>
          <a:bodyPr wrap="square" rtlCol="0">
            <a:spAutoFit/>
          </a:bodyPr>
          <a:lstStyle/>
          <a:p>
            <a:r>
              <a:rPr lang="en-US" sz="1100" dirty="0" smtClean="0"/>
              <a:t>(v</a:t>
            </a:r>
            <a:r>
              <a:rPr lang="en-US" sz="1100" baseline="-25000" dirty="0" smtClean="0"/>
              <a:t>6</a:t>
            </a:r>
            <a:r>
              <a:rPr lang="en-US" sz="1100" dirty="0" smtClean="0"/>
              <a:t>,l</a:t>
            </a:r>
            <a:r>
              <a:rPr lang="en-US" sz="1100" baseline="-25000" dirty="0"/>
              <a:t>5</a:t>
            </a:r>
            <a:r>
              <a:rPr lang="en-US" sz="1100" dirty="0" smtClean="0"/>
              <a:t>)</a:t>
            </a:r>
            <a:endParaRPr lang="en-US" sz="1100" dirty="0"/>
          </a:p>
        </p:txBody>
      </p:sp>
      <p:sp>
        <p:nvSpPr>
          <p:cNvPr id="133" name="Oval 132"/>
          <p:cNvSpPr/>
          <p:nvPr/>
        </p:nvSpPr>
        <p:spPr>
          <a:xfrm>
            <a:off x="3707904" y="3717032"/>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2</a:t>
            </a:r>
            <a:endParaRPr lang="en-US" sz="1100" b="1" i="1" dirty="0"/>
          </a:p>
        </p:txBody>
      </p:sp>
      <p:sp>
        <p:nvSpPr>
          <p:cNvPr id="134" name="Oval 133"/>
          <p:cNvSpPr/>
          <p:nvPr/>
        </p:nvSpPr>
        <p:spPr>
          <a:xfrm>
            <a:off x="6701975" y="3707064"/>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2</a:t>
            </a:r>
            <a:endParaRPr lang="en-US" sz="1100" b="1" i="1" dirty="0"/>
          </a:p>
        </p:txBody>
      </p:sp>
      <p:sp>
        <p:nvSpPr>
          <p:cNvPr id="138" name="Oval 137"/>
          <p:cNvSpPr/>
          <p:nvPr/>
        </p:nvSpPr>
        <p:spPr>
          <a:xfrm>
            <a:off x="3715397" y="4327055"/>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1</a:t>
            </a:r>
            <a:endParaRPr lang="en-US" sz="1100" b="1" i="1" dirty="0"/>
          </a:p>
        </p:txBody>
      </p:sp>
      <p:sp>
        <p:nvSpPr>
          <p:cNvPr id="139" name="Oval 138"/>
          <p:cNvSpPr/>
          <p:nvPr/>
        </p:nvSpPr>
        <p:spPr>
          <a:xfrm>
            <a:off x="6705437" y="4316664"/>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1</a:t>
            </a:r>
            <a:endParaRPr lang="en-US" sz="1100" b="1" i="1" dirty="0"/>
          </a:p>
        </p:txBody>
      </p:sp>
      <p:sp>
        <p:nvSpPr>
          <p:cNvPr id="144" name="Oval 143"/>
          <p:cNvSpPr/>
          <p:nvPr/>
        </p:nvSpPr>
        <p:spPr>
          <a:xfrm>
            <a:off x="4318069" y="4032646"/>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0</a:t>
            </a:r>
            <a:endParaRPr lang="en-US" sz="1100" b="1" i="1" dirty="0"/>
          </a:p>
        </p:txBody>
      </p:sp>
      <p:sp>
        <p:nvSpPr>
          <p:cNvPr id="145" name="Oval 144"/>
          <p:cNvSpPr/>
          <p:nvPr/>
        </p:nvSpPr>
        <p:spPr>
          <a:xfrm>
            <a:off x="7321965" y="4011864"/>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0</a:t>
            </a:r>
            <a:endParaRPr lang="en-US" sz="1100" b="1" i="1" dirty="0"/>
          </a:p>
        </p:txBody>
      </p:sp>
      <p:sp>
        <p:nvSpPr>
          <p:cNvPr id="149" name="Oval 148"/>
          <p:cNvSpPr/>
          <p:nvPr/>
        </p:nvSpPr>
        <p:spPr>
          <a:xfrm>
            <a:off x="4882642" y="4032646"/>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3</a:t>
            </a:r>
            <a:endParaRPr lang="en-US" sz="1100" b="1" i="1" dirty="0"/>
          </a:p>
        </p:txBody>
      </p:sp>
      <p:sp>
        <p:nvSpPr>
          <p:cNvPr id="163" name="TextBox 162"/>
          <p:cNvSpPr txBox="1"/>
          <p:nvPr/>
        </p:nvSpPr>
        <p:spPr>
          <a:xfrm>
            <a:off x="3203848" y="5857527"/>
            <a:ext cx="2520280" cy="307777"/>
          </a:xfrm>
          <a:prstGeom prst="rect">
            <a:avLst/>
          </a:prstGeom>
          <a:noFill/>
        </p:spPr>
        <p:txBody>
          <a:bodyPr wrap="square" rtlCol="0">
            <a:spAutoFit/>
          </a:bodyPr>
          <a:lstStyle/>
          <a:p>
            <a:r>
              <a:rPr lang="en-US" sz="1400" dirty="0" err="1" smtClean="0"/>
              <a:t>u’s</a:t>
            </a:r>
            <a:r>
              <a:rPr lang="en-US" sz="1400" dirty="0" smtClean="0"/>
              <a:t> neighborhood graph </a:t>
            </a:r>
            <a:endParaRPr lang="en-US" sz="1400" dirty="0"/>
          </a:p>
        </p:txBody>
      </p:sp>
      <p:sp>
        <p:nvSpPr>
          <p:cNvPr id="111" name="TextBox 110"/>
          <p:cNvSpPr txBox="1"/>
          <p:nvPr/>
        </p:nvSpPr>
        <p:spPr>
          <a:xfrm>
            <a:off x="6228184" y="5857527"/>
            <a:ext cx="2520280" cy="307777"/>
          </a:xfrm>
          <a:prstGeom prst="rect">
            <a:avLst/>
          </a:prstGeom>
          <a:noFill/>
        </p:spPr>
        <p:txBody>
          <a:bodyPr wrap="square" rtlCol="0">
            <a:spAutoFit/>
          </a:bodyPr>
          <a:lstStyle/>
          <a:p>
            <a:r>
              <a:rPr lang="en-US" sz="1400" dirty="0" err="1" smtClean="0"/>
              <a:t>v’s</a:t>
            </a:r>
            <a:r>
              <a:rPr lang="en-US" sz="1400" dirty="0" smtClean="0"/>
              <a:t> neighborhood graph </a:t>
            </a:r>
            <a:endParaRPr lang="en-US" sz="1400" dirty="0"/>
          </a:p>
        </p:txBody>
      </p:sp>
      <p:sp>
        <p:nvSpPr>
          <p:cNvPr id="113" name="TextBox 112"/>
          <p:cNvSpPr txBox="1"/>
          <p:nvPr/>
        </p:nvSpPr>
        <p:spPr>
          <a:xfrm>
            <a:off x="251520" y="3193231"/>
            <a:ext cx="2520280" cy="307777"/>
          </a:xfrm>
          <a:prstGeom prst="rect">
            <a:avLst/>
          </a:prstGeom>
          <a:noFill/>
        </p:spPr>
        <p:txBody>
          <a:bodyPr wrap="square" rtlCol="0">
            <a:spAutoFit/>
          </a:bodyPr>
          <a:lstStyle/>
          <a:p>
            <a:r>
              <a:rPr lang="en-US" sz="1400" dirty="0" smtClean="0"/>
              <a:t>Label Category Tree</a:t>
            </a:r>
            <a:endParaRPr lang="en-US" sz="1400" dirty="0"/>
          </a:p>
        </p:txBody>
      </p:sp>
      <p:grpSp>
        <p:nvGrpSpPr>
          <p:cNvPr id="127" name="Group 126"/>
          <p:cNvGrpSpPr/>
          <p:nvPr/>
        </p:nvGrpSpPr>
        <p:grpSpPr>
          <a:xfrm>
            <a:off x="3821476" y="4467556"/>
            <a:ext cx="3538054" cy="278370"/>
            <a:chOff x="3821476" y="4467556"/>
            <a:chExt cx="3538054" cy="278370"/>
          </a:xfrm>
        </p:grpSpPr>
        <p:cxnSp>
          <p:nvCxnSpPr>
            <p:cNvPr id="122" name="Straight Connector 121"/>
            <p:cNvCxnSpPr>
              <a:stCxn id="119" idx="2"/>
            </p:cNvCxnSpPr>
            <p:nvPr/>
          </p:nvCxnSpPr>
          <p:spPr bwMode="auto">
            <a:xfrm rot="16200000" flipH="1">
              <a:off x="3908706" y="4493898"/>
              <a:ext cx="72008" cy="24646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23" name="Straight Connector 122"/>
            <p:cNvCxnSpPr/>
            <p:nvPr/>
          </p:nvCxnSpPr>
          <p:spPr bwMode="auto">
            <a:xfrm rot="16200000" flipH="1">
              <a:off x="6953095" y="4493899"/>
              <a:ext cx="72008" cy="246468"/>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125" name="TextBox 124"/>
            <p:cNvSpPr txBox="1"/>
            <p:nvPr/>
          </p:nvSpPr>
          <p:spPr>
            <a:xfrm>
              <a:off x="4036771" y="4484316"/>
              <a:ext cx="288032" cy="261610"/>
            </a:xfrm>
            <a:prstGeom prst="rect">
              <a:avLst/>
            </a:prstGeom>
            <a:noFill/>
          </p:spPr>
          <p:txBody>
            <a:bodyPr wrap="square" rtlCol="0">
              <a:spAutoFit/>
            </a:bodyPr>
            <a:lstStyle/>
            <a:p>
              <a:r>
                <a:rPr lang="en-US" sz="1100" dirty="0" smtClean="0">
                  <a:solidFill>
                    <a:srgbClr val="FF0000"/>
                  </a:solidFill>
                </a:rPr>
                <a:t>l</a:t>
              </a:r>
              <a:r>
                <a:rPr lang="en-US" sz="1100" baseline="-25000" dirty="0" smtClean="0">
                  <a:solidFill>
                    <a:srgbClr val="FF0000"/>
                  </a:solidFill>
                </a:rPr>
                <a:t>7</a:t>
              </a:r>
              <a:endParaRPr lang="en-US" sz="1100" dirty="0">
                <a:solidFill>
                  <a:srgbClr val="FF0000"/>
                </a:solidFill>
              </a:endParaRPr>
            </a:p>
          </p:txBody>
        </p:sp>
        <p:sp>
          <p:nvSpPr>
            <p:cNvPr id="126" name="TextBox 125"/>
            <p:cNvSpPr txBox="1"/>
            <p:nvPr/>
          </p:nvSpPr>
          <p:spPr>
            <a:xfrm>
              <a:off x="7071498" y="4467556"/>
              <a:ext cx="288032" cy="261610"/>
            </a:xfrm>
            <a:prstGeom prst="rect">
              <a:avLst/>
            </a:prstGeom>
            <a:noFill/>
          </p:spPr>
          <p:txBody>
            <a:bodyPr wrap="square" rtlCol="0">
              <a:spAutoFit/>
            </a:bodyPr>
            <a:lstStyle/>
            <a:p>
              <a:r>
                <a:rPr lang="en-US" sz="1100" dirty="0" smtClean="0">
                  <a:solidFill>
                    <a:srgbClr val="FF0000"/>
                  </a:solidFill>
                </a:rPr>
                <a:t>l</a:t>
              </a:r>
              <a:r>
                <a:rPr lang="en-US" sz="1100" baseline="-25000" dirty="0" smtClean="0">
                  <a:solidFill>
                    <a:srgbClr val="FF0000"/>
                  </a:solidFill>
                </a:rPr>
                <a:t>7</a:t>
              </a:r>
              <a:endParaRPr lang="en-US" sz="1100" dirty="0">
                <a:solidFill>
                  <a:srgbClr val="FF0000"/>
                </a:solidFill>
              </a:endParaRPr>
            </a:p>
          </p:txBody>
        </p:sp>
      </p:grpSp>
      <p:cxnSp>
        <p:nvCxnSpPr>
          <p:cNvPr id="165" name="Straight Arrow Connector 164"/>
          <p:cNvCxnSpPr>
            <a:stCxn id="169" idx="7"/>
          </p:cNvCxnSpPr>
          <p:nvPr/>
        </p:nvCxnSpPr>
        <p:spPr>
          <a:xfrm rot="5400000" flipH="1" flipV="1">
            <a:off x="7638338" y="3504479"/>
            <a:ext cx="969582" cy="98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6588224" y="2710081"/>
            <a:ext cx="2590800" cy="430887"/>
          </a:xfrm>
          <a:prstGeom prst="rect">
            <a:avLst/>
          </a:prstGeom>
          <a:noFill/>
        </p:spPr>
        <p:txBody>
          <a:bodyPr wrap="square" rtlCol="0">
            <a:spAutoFit/>
          </a:bodyPr>
          <a:lstStyle/>
          <a:p>
            <a:r>
              <a:rPr lang="en-US" sz="1100" dirty="0" err="1" smtClean="0"/>
              <a:t>Unanonymoized</a:t>
            </a:r>
            <a:r>
              <a:rPr lang="en-US" sz="1100" dirty="0" smtClean="0"/>
              <a:t>, smallest degree and most similar label</a:t>
            </a:r>
            <a:endParaRPr lang="en-US" sz="1100" dirty="0"/>
          </a:p>
        </p:txBody>
      </p:sp>
      <p:grpSp>
        <p:nvGrpSpPr>
          <p:cNvPr id="171" name="Group 170"/>
          <p:cNvGrpSpPr/>
          <p:nvPr/>
        </p:nvGrpSpPr>
        <p:grpSpPr>
          <a:xfrm>
            <a:off x="7555501" y="4005064"/>
            <a:ext cx="813956" cy="417834"/>
            <a:chOff x="8497238" y="4005064"/>
            <a:chExt cx="813956" cy="417834"/>
          </a:xfrm>
        </p:grpSpPr>
        <p:cxnSp>
          <p:nvCxnSpPr>
            <p:cNvPr id="131" name="Straight Connector 130"/>
            <p:cNvCxnSpPr/>
            <p:nvPr/>
          </p:nvCxnSpPr>
          <p:spPr>
            <a:xfrm>
              <a:off x="8497238" y="4126164"/>
              <a:ext cx="325583"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680811" y="4161288"/>
              <a:ext cx="630383" cy="261610"/>
            </a:xfrm>
            <a:prstGeom prst="rect">
              <a:avLst/>
            </a:prstGeom>
            <a:noFill/>
          </p:spPr>
          <p:txBody>
            <a:bodyPr wrap="square" rtlCol="0">
              <a:spAutoFit/>
            </a:bodyPr>
            <a:lstStyle/>
            <a:p>
              <a:r>
                <a:rPr lang="en-US" sz="1100" dirty="0" smtClean="0"/>
                <a:t>(s</a:t>
              </a:r>
              <a:r>
                <a:rPr lang="en-US" sz="1100" baseline="-25000" dirty="0" smtClean="0"/>
                <a:t>4</a:t>
              </a:r>
              <a:r>
                <a:rPr lang="en-US" sz="1100" dirty="0" smtClean="0"/>
                <a:t>,l</a:t>
              </a:r>
              <a:r>
                <a:rPr lang="en-US" sz="1100" baseline="-25000" dirty="0" smtClean="0"/>
                <a:t>4</a:t>
              </a:r>
              <a:r>
                <a:rPr lang="en-US" sz="1100" dirty="0" smtClean="0"/>
                <a:t>)</a:t>
              </a:r>
              <a:endParaRPr lang="en-US" sz="1100" dirty="0"/>
            </a:p>
          </p:txBody>
        </p:sp>
        <p:sp>
          <p:nvSpPr>
            <p:cNvPr id="169" name="Oval 168"/>
            <p:cNvSpPr/>
            <p:nvPr/>
          </p:nvSpPr>
          <p:spPr>
            <a:xfrm>
              <a:off x="8820472" y="4005064"/>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dirty="0"/>
            </a:p>
          </p:txBody>
        </p:sp>
      </p:grpSp>
      <p:sp>
        <p:nvSpPr>
          <p:cNvPr id="173" name="TextBox 172"/>
          <p:cNvSpPr txBox="1"/>
          <p:nvPr/>
        </p:nvSpPr>
        <p:spPr>
          <a:xfrm>
            <a:off x="7915541" y="3985319"/>
            <a:ext cx="144016" cy="261610"/>
          </a:xfrm>
          <a:prstGeom prst="rect">
            <a:avLst/>
          </a:prstGeom>
          <a:noFill/>
        </p:spPr>
        <p:txBody>
          <a:bodyPr wrap="square" rtlCol="0">
            <a:spAutoFit/>
          </a:bodyPr>
          <a:lstStyle/>
          <a:p>
            <a:r>
              <a:rPr lang="en-US" sz="1100" b="1" i="1" dirty="0" smtClean="0"/>
              <a:t>3</a:t>
            </a:r>
            <a:endParaRPr lang="en-US" sz="1100" b="1" i="1" dirty="0"/>
          </a:p>
        </p:txBody>
      </p:sp>
      <p:grpSp>
        <p:nvGrpSpPr>
          <p:cNvPr id="185" name="Group 184"/>
          <p:cNvGrpSpPr/>
          <p:nvPr/>
        </p:nvGrpSpPr>
        <p:grpSpPr>
          <a:xfrm>
            <a:off x="4532443" y="4885191"/>
            <a:ext cx="813956" cy="416017"/>
            <a:chOff x="4532443" y="4869160"/>
            <a:chExt cx="813956" cy="416017"/>
          </a:xfrm>
        </p:grpSpPr>
        <p:cxnSp>
          <p:nvCxnSpPr>
            <p:cNvPr id="180" name="Straight Connector 179"/>
            <p:cNvCxnSpPr/>
            <p:nvPr/>
          </p:nvCxnSpPr>
          <p:spPr>
            <a:xfrm>
              <a:off x="4532443" y="4964684"/>
              <a:ext cx="356755"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4716016" y="5023567"/>
              <a:ext cx="630383" cy="261610"/>
            </a:xfrm>
            <a:prstGeom prst="rect">
              <a:avLst/>
            </a:prstGeom>
            <a:noFill/>
          </p:spPr>
          <p:txBody>
            <a:bodyPr wrap="square" rtlCol="0">
              <a:spAutoFit/>
            </a:bodyPr>
            <a:lstStyle/>
            <a:p>
              <a:r>
                <a:rPr lang="en-US" sz="1100" dirty="0" smtClean="0"/>
                <a:t>(s</a:t>
              </a:r>
              <a:r>
                <a:rPr lang="en-US" sz="1100" baseline="-25000" dirty="0" smtClean="0"/>
                <a:t>6</a:t>
              </a:r>
              <a:r>
                <a:rPr lang="en-US" sz="1100" dirty="0" smtClean="0"/>
                <a:t>,l</a:t>
              </a:r>
              <a:r>
                <a:rPr lang="en-US" sz="1100" baseline="-25000" dirty="0" smtClean="0"/>
                <a:t>5</a:t>
              </a:r>
              <a:r>
                <a:rPr lang="en-US" sz="1100" dirty="0" smtClean="0"/>
                <a:t>)</a:t>
              </a:r>
              <a:endParaRPr lang="en-US" sz="1100" dirty="0"/>
            </a:p>
          </p:txBody>
        </p:sp>
        <p:sp>
          <p:nvSpPr>
            <p:cNvPr id="182" name="Oval 181"/>
            <p:cNvSpPr/>
            <p:nvPr/>
          </p:nvSpPr>
          <p:spPr>
            <a:xfrm>
              <a:off x="4900867" y="486916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6</a:t>
              </a:r>
              <a:endParaRPr lang="en-US" sz="1100" b="1" i="1" dirty="0"/>
            </a:p>
          </p:txBody>
        </p:sp>
      </p:grpSp>
      <p:grpSp>
        <p:nvGrpSpPr>
          <p:cNvPr id="190" name="Group 189"/>
          <p:cNvGrpSpPr/>
          <p:nvPr/>
        </p:nvGrpSpPr>
        <p:grpSpPr>
          <a:xfrm>
            <a:off x="3719181" y="4848633"/>
            <a:ext cx="3825674" cy="241176"/>
            <a:chOff x="3719181" y="4848633"/>
            <a:chExt cx="3825674" cy="241176"/>
          </a:xfrm>
        </p:grpSpPr>
        <p:sp>
          <p:nvSpPr>
            <p:cNvPr id="188" name="Oval 187"/>
            <p:cNvSpPr/>
            <p:nvPr/>
          </p:nvSpPr>
          <p:spPr>
            <a:xfrm>
              <a:off x="7316255" y="4848633"/>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4</a:t>
              </a:r>
              <a:endParaRPr lang="en-US" sz="1100" b="1" i="1" dirty="0"/>
            </a:p>
          </p:txBody>
        </p:sp>
        <p:sp>
          <p:nvSpPr>
            <p:cNvPr id="189" name="Oval 188"/>
            <p:cNvSpPr/>
            <p:nvPr/>
          </p:nvSpPr>
          <p:spPr>
            <a:xfrm>
              <a:off x="3719181" y="4861209"/>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4</a:t>
              </a:r>
              <a:endParaRPr lang="en-US" sz="1100" b="1" i="1" dirty="0"/>
            </a:p>
          </p:txBody>
        </p:sp>
      </p:grpSp>
      <p:grpSp>
        <p:nvGrpSpPr>
          <p:cNvPr id="194" name="Group 193"/>
          <p:cNvGrpSpPr/>
          <p:nvPr/>
        </p:nvGrpSpPr>
        <p:grpSpPr>
          <a:xfrm>
            <a:off x="4322873" y="4851959"/>
            <a:ext cx="2613665" cy="241176"/>
            <a:chOff x="4322873" y="4851959"/>
            <a:chExt cx="2613665" cy="241176"/>
          </a:xfrm>
        </p:grpSpPr>
        <p:sp>
          <p:nvSpPr>
            <p:cNvPr id="192" name="Oval 191"/>
            <p:cNvSpPr/>
            <p:nvPr/>
          </p:nvSpPr>
          <p:spPr>
            <a:xfrm>
              <a:off x="6707938" y="4851959"/>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5</a:t>
              </a:r>
              <a:endParaRPr lang="en-US" sz="1100" b="1" i="1" dirty="0"/>
            </a:p>
          </p:txBody>
        </p:sp>
        <p:sp>
          <p:nvSpPr>
            <p:cNvPr id="193" name="Oval 192"/>
            <p:cNvSpPr/>
            <p:nvPr/>
          </p:nvSpPr>
          <p:spPr>
            <a:xfrm>
              <a:off x="4322873" y="4864535"/>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5</a:t>
              </a:r>
              <a:endParaRPr lang="en-US" sz="1100" b="1" i="1" dirty="0"/>
            </a:p>
          </p:txBody>
        </p:sp>
      </p:grpSp>
      <p:sp>
        <p:nvSpPr>
          <p:cNvPr id="195" name="Oval 194"/>
          <p:cNvSpPr/>
          <p:nvPr/>
        </p:nvSpPr>
        <p:spPr>
          <a:xfrm>
            <a:off x="7900270" y="4848633"/>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6</a:t>
            </a:r>
            <a:endParaRPr lang="en-US" sz="1100" b="1" i="1" dirty="0"/>
          </a:p>
        </p:txBody>
      </p:sp>
      <p:grpSp>
        <p:nvGrpSpPr>
          <p:cNvPr id="196" name="Group 195"/>
          <p:cNvGrpSpPr/>
          <p:nvPr/>
        </p:nvGrpSpPr>
        <p:grpSpPr>
          <a:xfrm>
            <a:off x="3715855" y="5388268"/>
            <a:ext cx="3220683" cy="233225"/>
            <a:chOff x="4322873" y="4859910"/>
            <a:chExt cx="3220683" cy="233225"/>
          </a:xfrm>
        </p:grpSpPr>
        <p:sp>
          <p:nvSpPr>
            <p:cNvPr id="197" name="Oval 196"/>
            <p:cNvSpPr/>
            <p:nvPr/>
          </p:nvSpPr>
          <p:spPr>
            <a:xfrm>
              <a:off x="7314956" y="4859910"/>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7</a:t>
              </a:r>
              <a:endParaRPr lang="en-US" sz="1100" b="1" i="1" dirty="0"/>
            </a:p>
          </p:txBody>
        </p:sp>
        <p:sp>
          <p:nvSpPr>
            <p:cNvPr id="198" name="Oval 197"/>
            <p:cNvSpPr/>
            <p:nvPr/>
          </p:nvSpPr>
          <p:spPr>
            <a:xfrm>
              <a:off x="4322873" y="4864535"/>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7</a:t>
              </a:r>
              <a:endParaRPr lang="en-US" sz="1100" b="1" i="1" dirty="0"/>
            </a:p>
          </p:txBody>
        </p:sp>
      </p:grpSp>
      <p:grpSp>
        <p:nvGrpSpPr>
          <p:cNvPr id="199" name="Group 198"/>
          <p:cNvGrpSpPr/>
          <p:nvPr/>
        </p:nvGrpSpPr>
        <p:grpSpPr>
          <a:xfrm>
            <a:off x="4315772" y="5381167"/>
            <a:ext cx="3228634" cy="249127"/>
            <a:chOff x="4322873" y="4844008"/>
            <a:chExt cx="3228634" cy="249127"/>
          </a:xfrm>
        </p:grpSpPr>
        <p:sp>
          <p:nvSpPr>
            <p:cNvPr id="200" name="Oval 199"/>
            <p:cNvSpPr/>
            <p:nvPr/>
          </p:nvSpPr>
          <p:spPr>
            <a:xfrm>
              <a:off x="7322907" y="4844008"/>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8</a:t>
              </a:r>
              <a:endParaRPr lang="en-US" sz="1100" b="1" i="1" dirty="0"/>
            </a:p>
          </p:txBody>
        </p:sp>
        <p:sp>
          <p:nvSpPr>
            <p:cNvPr id="201" name="Oval 200"/>
            <p:cNvSpPr/>
            <p:nvPr/>
          </p:nvSpPr>
          <p:spPr>
            <a:xfrm>
              <a:off x="4322873" y="4864535"/>
              <a:ext cx="228600" cy="228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i="1" dirty="0" smtClean="0"/>
                <a:t>8</a:t>
              </a:r>
              <a:endParaRPr lang="en-US" sz="1100" b="1" i="1" dirty="0"/>
            </a:p>
          </p:txBody>
        </p:sp>
      </p:grpSp>
      <p:grpSp>
        <p:nvGrpSpPr>
          <p:cNvPr id="202" name="Group 201"/>
          <p:cNvGrpSpPr/>
          <p:nvPr/>
        </p:nvGrpSpPr>
        <p:grpSpPr>
          <a:xfrm>
            <a:off x="4450575" y="5557436"/>
            <a:ext cx="3505801" cy="278370"/>
            <a:chOff x="3821476" y="4467556"/>
            <a:chExt cx="3505801" cy="278370"/>
          </a:xfrm>
        </p:grpSpPr>
        <p:cxnSp>
          <p:nvCxnSpPr>
            <p:cNvPr id="203" name="Straight Connector 202"/>
            <p:cNvCxnSpPr/>
            <p:nvPr/>
          </p:nvCxnSpPr>
          <p:spPr bwMode="auto">
            <a:xfrm rot="16200000" flipH="1">
              <a:off x="3908706" y="4493898"/>
              <a:ext cx="72008" cy="246468"/>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04" name="Straight Connector 203"/>
            <p:cNvCxnSpPr/>
            <p:nvPr/>
          </p:nvCxnSpPr>
          <p:spPr bwMode="auto">
            <a:xfrm rot="16200000" flipH="1">
              <a:off x="6953095" y="4493899"/>
              <a:ext cx="72008" cy="246468"/>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205" name="TextBox 204"/>
            <p:cNvSpPr txBox="1"/>
            <p:nvPr/>
          </p:nvSpPr>
          <p:spPr>
            <a:xfrm>
              <a:off x="4014909" y="4484316"/>
              <a:ext cx="288032" cy="261610"/>
            </a:xfrm>
            <a:prstGeom prst="rect">
              <a:avLst/>
            </a:prstGeom>
            <a:noFill/>
          </p:spPr>
          <p:txBody>
            <a:bodyPr wrap="square" rtlCol="0">
              <a:spAutoFit/>
            </a:bodyPr>
            <a:lstStyle/>
            <a:p>
              <a:r>
                <a:rPr lang="en-US" sz="1100" dirty="0" smtClean="0">
                  <a:solidFill>
                    <a:srgbClr val="FF0000"/>
                  </a:solidFill>
                </a:rPr>
                <a:t>l</a:t>
              </a:r>
              <a:r>
                <a:rPr lang="en-US" sz="1100" baseline="-25000" dirty="0" smtClean="0">
                  <a:solidFill>
                    <a:srgbClr val="FF0000"/>
                  </a:solidFill>
                </a:rPr>
                <a:t>6</a:t>
              </a:r>
              <a:endParaRPr lang="en-US" sz="1100" dirty="0">
                <a:solidFill>
                  <a:srgbClr val="FF0000"/>
                </a:solidFill>
              </a:endParaRPr>
            </a:p>
          </p:txBody>
        </p:sp>
        <p:sp>
          <p:nvSpPr>
            <p:cNvPr id="206" name="TextBox 205"/>
            <p:cNvSpPr txBox="1"/>
            <p:nvPr/>
          </p:nvSpPr>
          <p:spPr>
            <a:xfrm>
              <a:off x="7039245" y="4467556"/>
              <a:ext cx="288032" cy="261610"/>
            </a:xfrm>
            <a:prstGeom prst="rect">
              <a:avLst/>
            </a:prstGeom>
            <a:noFill/>
          </p:spPr>
          <p:txBody>
            <a:bodyPr wrap="square" rtlCol="0">
              <a:spAutoFit/>
            </a:bodyPr>
            <a:lstStyle/>
            <a:p>
              <a:r>
                <a:rPr lang="en-US" sz="1100" dirty="0" smtClean="0">
                  <a:solidFill>
                    <a:srgbClr val="FF0000"/>
                  </a:solidFill>
                </a:rPr>
                <a:t>l</a:t>
              </a:r>
              <a:r>
                <a:rPr lang="en-US" sz="1100" baseline="-25000" dirty="0" smtClean="0">
                  <a:solidFill>
                    <a:srgbClr val="FF0000"/>
                  </a:solidFill>
                </a:rPr>
                <a:t>6</a:t>
              </a:r>
              <a:endParaRPr lang="en-US" sz="11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26"/>
                                        </p:tgtEl>
                                      </p:cBhvr>
                                    </p:animEffect>
                                    <p:animScale>
                                      <p:cBhvr>
                                        <p:cTn id="19" dur="250" autoRev="1" fill="hold"/>
                                        <p:tgtEl>
                                          <p:spTgt spid="26"/>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27"/>
                                        </p:tgtEl>
                                      </p:cBhvr>
                                    </p:animEffect>
                                    <p:animScale>
                                      <p:cBhvr>
                                        <p:cTn id="22" dur="250" autoRev="1" fill="hold"/>
                                        <p:tgtEl>
                                          <p:spTgt spid="27"/>
                                        </p:tgtEl>
                                      </p:cBhvr>
                                      <p:by x="105000" y="105000"/>
                                    </p:animScale>
                                  </p:childTnLst>
                                </p:cTn>
                              </p:par>
                              <p:par>
                                <p:cTn id="23" presetID="3" presetClass="entr" presetSubtype="1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par>
                                <p:cTn id="26" presetID="3" presetClass="entr" presetSubtype="10" fill="hold" grpId="1"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childTnLst>
                          </p:cTn>
                        </p:par>
                        <p:par>
                          <p:cTn id="29" fill="hold">
                            <p:stCondLst>
                              <p:cond delay="500"/>
                            </p:stCondLst>
                            <p:childTnLst>
                              <p:par>
                                <p:cTn id="30" presetID="26" presetClass="emph" presetSubtype="0" fill="hold" grpId="2" nodeType="afterEffect">
                                  <p:stCondLst>
                                    <p:cond delay="0"/>
                                  </p:stCondLst>
                                  <p:childTnLst>
                                    <p:animEffect transition="out" filter="fade">
                                      <p:cBhvr>
                                        <p:cTn id="31" dur="500" tmFilter="0, 0; .2, .5; .8, .5; 1, 0"/>
                                        <p:tgtEl>
                                          <p:spTgt spid="22"/>
                                        </p:tgtEl>
                                      </p:cBhvr>
                                    </p:animEffect>
                                    <p:animScale>
                                      <p:cBhvr>
                                        <p:cTn id="32" dur="250" autoRev="1" fill="hold"/>
                                        <p:tgtEl>
                                          <p:spTgt spid="22"/>
                                        </p:tgtEl>
                                      </p:cBhvr>
                                      <p:by x="105000" y="105000"/>
                                    </p:animScale>
                                  </p:childTnLst>
                                </p:cTn>
                              </p:par>
                              <p:par>
                                <p:cTn id="33" presetID="20" presetClass="emph" presetSubtype="0" fill="hold" grpId="0" nodeType="withEffect">
                                  <p:stCondLst>
                                    <p:cond delay="0"/>
                                  </p:stCondLst>
                                  <p:iterate type="lt">
                                    <p:tmPct val="10000"/>
                                  </p:iterate>
                                  <p:childTnLst>
                                    <p:set>
                                      <p:cBhvr override="childStyle">
                                        <p:cTn id="34" dur="250" autoRev="1" fill="hold"/>
                                        <p:tgtEl>
                                          <p:spTgt spid="44"/>
                                        </p:tgtEl>
                                        <p:attrNameLst>
                                          <p:attrName>style.color</p:attrName>
                                        </p:attrNameLst>
                                      </p:cBhvr>
                                      <p:to>
                                        <p:clrVal>
                                          <a:schemeClr val="accent2"/>
                                        </p:clrVal>
                                      </p:to>
                                    </p:set>
                                    <p:set>
                                      <p:cBhvr>
                                        <p:cTn id="35" dur="250" autoRev="1" fill="hold"/>
                                        <p:tgtEl>
                                          <p:spTgt spid="44"/>
                                        </p:tgtEl>
                                        <p:attrNameLst>
                                          <p:attrName>fillcolor</p:attrName>
                                        </p:attrNameLst>
                                      </p:cBhvr>
                                      <p:to>
                                        <p:clrVal>
                                          <a:schemeClr val="accent2"/>
                                        </p:clrVal>
                                      </p:to>
                                    </p:set>
                                    <p:set>
                                      <p:cBhvr>
                                        <p:cTn id="36" dur="250" autoRev="1" fill="hold"/>
                                        <p:tgtEl>
                                          <p:spTgt spid="44"/>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9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19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9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2" animBg="1"/>
      <p:bldP spid="26" grpId="0" animBg="1"/>
      <p:bldP spid="26" grpId="1" animBg="1"/>
      <p:bldP spid="27" grpId="0" animBg="1"/>
      <p:bldP spid="27" grpId="1" animBg="1"/>
      <p:bldP spid="44" grpId="0"/>
      <p:bldP spid="133" grpId="0" animBg="1"/>
      <p:bldP spid="134" grpId="0" animBg="1"/>
      <p:bldP spid="138" grpId="0" animBg="1"/>
      <p:bldP spid="139" grpId="0" animBg="1"/>
      <p:bldP spid="144" grpId="0" animBg="1"/>
      <p:bldP spid="145" grpId="0" animBg="1"/>
      <p:bldP spid="149" grpId="0" animBg="1"/>
      <p:bldP spid="168" grpId="0"/>
      <p:bldP spid="173" grpId="0"/>
      <p:bldP spid="19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automorphism</a:t>
            </a:r>
            <a:r>
              <a:rPr lang="en-US" baseline="30000" dirty="0" smtClean="0"/>
              <a:t>[21]</a:t>
            </a:r>
            <a:endParaRPr lang="en-US" baseline="30000" dirty="0"/>
          </a:p>
        </p:txBody>
      </p:sp>
      <p:sp>
        <p:nvSpPr>
          <p:cNvPr id="4" name="Content Placeholder 2"/>
          <p:cNvSpPr txBox="1">
            <a:spLocks/>
          </p:cNvSpPr>
          <p:nvPr/>
        </p:nvSpPr>
        <p:spPr>
          <a:xfrm>
            <a:off x="179512" y="1706488"/>
            <a:ext cx="8507288" cy="2514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900" dirty="0"/>
          </a:p>
        </p:txBody>
      </p:sp>
      <p:graphicFrame>
        <p:nvGraphicFramePr>
          <p:cNvPr id="8" name="Diagram 7"/>
          <p:cNvGraphicFramePr/>
          <p:nvPr/>
        </p:nvGraphicFramePr>
        <p:xfrm>
          <a:off x="228600" y="3140968"/>
          <a:ext cx="4487416"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4343400" y="3482424"/>
            <a:ext cx="3810000" cy="738664"/>
          </a:xfrm>
          <a:prstGeom prst="rect">
            <a:avLst/>
          </a:prstGeom>
          <a:noFill/>
        </p:spPr>
        <p:txBody>
          <a:bodyPr wrap="square" rtlCol="0">
            <a:spAutoFit/>
          </a:bodyPr>
          <a:lstStyle/>
          <a:p>
            <a:r>
              <a:rPr lang="en-US" sz="1400" dirty="0" smtClean="0"/>
              <a:t>When k-neighborhood consider the neighborhood of nodes in l step, l = the longest path in graph,  k-neighborhood = k-</a:t>
            </a:r>
            <a:r>
              <a:rPr lang="en-US" sz="1400" dirty="0" err="1" smtClean="0"/>
              <a:t>automorphism</a:t>
            </a:r>
            <a:endParaRPr lang="en-US" sz="1400" dirty="0"/>
          </a:p>
        </p:txBody>
      </p:sp>
      <p:sp>
        <p:nvSpPr>
          <p:cNvPr id="6" name="Content Placeholder 2"/>
          <p:cNvSpPr>
            <a:spLocks noGrp="1"/>
          </p:cNvSpPr>
          <p:nvPr>
            <p:ph idx="1"/>
          </p:nvPr>
        </p:nvSpPr>
        <p:spPr>
          <a:xfrm>
            <a:off x="467544" y="1700808"/>
            <a:ext cx="8229600" cy="1524000"/>
          </a:xfrm>
        </p:spPr>
        <p:txBody>
          <a:bodyPr>
            <a:normAutofit fontScale="55000" lnSpcReduction="20000"/>
          </a:bodyPr>
          <a:lstStyle/>
          <a:p>
            <a:pPr marL="342900" lvl="0" indent="-342900" eaLnBrk="1" fontAlgn="auto" hangingPunct="1">
              <a:spcAft>
                <a:spcPts val="0"/>
              </a:spcAft>
              <a:buClrTx/>
              <a:buFont typeface="Arial" pitchFamily="34" charset="0"/>
              <a:buChar char="•"/>
              <a:defRPr/>
            </a:pPr>
            <a:r>
              <a:rPr lang="en-US" altLang="zh-CN" sz="3200" kern="1200" dirty="0" smtClean="0"/>
              <a:t>K-</a:t>
            </a:r>
            <a:r>
              <a:rPr lang="en-US" altLang="zh-CN" sz="3200" kern="1200" dirty="0" err="1" smtClean="0"/>
              <a:t>automorphism</a:t>
            </a:r>
            <a:r>
              <a:rPr lang="en-US" altLang="zh-CN" sz="3200" kern="1200" dirty="0" smtClean="0"/>
              <a:t> </a:t>
            </a:r>
            <a:r>
              <a:rPr lang="en-US" altLang="zh-CN" sz="3200" kern="1200" baseline="30000" dirty="0" smtClean="0"/>
              <a:t>[21]</a:t>
            </a:r>
            <a:r>
              <a:rPr lang="en-US" altLang="zh-CN" sz="3200" kern="1200" dirty="0" smtClean="0"/>
              <a:t> (k-symmetric </a:t>
            </a:r>
            <a:r>
              <a:rPr lang="en-US" altLang="zh-CN" sz="3200" kern="1200" baseline="30000" dirty="0" smtClean="0"/>
              <a:t>[23]</a:t>
            </a:r>
            <a:r>
              <a:rPr lang="en-US" altLang="zh-CN" sz="3200" kern="1200" dirty="0" smtClean="0"/>
              <a:t>) anonymous</a:t>
            </a:r>
            <a:endParaRPr lang="en-US" altLang="zh-CN" sz="2800" kern="1200" dirty="0" smtClean="0"/>
          </a:p>
          <a:p>
            <a:pPr marL="1200150" lvl="2" indent="-285750">
              <a:buFont typeface="Arial" pitchFamily="34" charset="0"/>
              <a:buChar char="•"/>
            </a:pPr>
            <a:r>
              <a:rPr lang="en-US" altLang="zh-CN" sz="2800" kern="1200" dirty="0" smtClean="0"/>
              <a:t>For every node v, there exist at least k-1 other nodes in the graph that are same on the</a:t>
            </a:r>
            <a:endParaRPr lang="en-US" altLang="zh-CN" sz="2800" dirty="0" smtClean="0"/>
          </a:p>
          <a:p>
            <a:pPr marL="1200150" lvl="2" indent="-285750">
              <a:buFont typeface="Arial" pitchFamily="34" charset="0"/>
              <a:buChar char="•"/>
            </a:pPr>
            <a:r>
              <a:rPr lang="en-US" altLang="zh-CN" sz="2800" dirty="0" smtClean="0"/>
              <a:t>The graph should be k-symmetry</a:t>
            </a:r>
            <a:endParaRPr lang="en-US" altLang="zh-CN" sz="2800" kern="1200" dirty="0" smtClean="0"/>
          </a:p>
          <a:p>
            <a:pPr marL="1143000" lvl="2" indent="-228600">
              <a:buFont typeface="Arial" pitchFamily="34" charset="0"/>
              <a:buChar char="•"/>
            </a:pPr>
            <a:r>
              <a:rPr lang="en-US" altLang="zh-CN" sz="2900" dirty="0" smtClean="0"/>
              <a:t>No single node class is identified by any kind of structure queries</a:t>
            </a:r>
            <a:endParaRPr lang="en-US" altLang="zh-CN"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a:t>
            </a:r>
            <a:r>
              <a:rPr lang="en-US" dirty="0" err="1" smtClean="0"/>
              <a:t>automorphism</a:t>
            </a:r>
            <a:r>
              <a:rPr lang="en-US" dirty="0" smtClean="0"/>
              <a:t> Algorithm Skeleton</a:t>
            </a:r>
            <a:endParaRPr lang="en-US" dirty="0"/>
          </a:p>
        </p:txBody>
      </p:sp>
      <p:sp>
        <p:nvSpPr>
          <p:cNvPr id="4" name="Rectangle 3"/>
          <p:cNvSpPr/>
          <p:nvPr/>
        </p:nvSpPr>
        <p:spPr>
          <a:xfrm>
            <a:off x="6172200" y="1700808"/>
            <a:ext cx="2286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Partition the graph to groups, each group has at least k blocks</a:t>
            </a:r>
            <a:endParaRPr lang="en-US" sz="1200" dirty="0"/>
          </a:p>
        </p:txBody>
      </p:sp>
      <p:sp>
        <p:nvSpPr>
          <p:cNvPr id="5" name="Rectangle 4"/>
          <p:cNvSpPr/>
          <p:nvPr/>
        </p:nvSpPr>
        <p:spPr>
          <a:xfrm>
            <a:off x="6172200" y="2996208"/>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For each block, perform graph alignment</a:t>
            </a:r>
            <a:endParaRPr lang="en-US" sz="1200" dirty="0"/>
          </a:p>
        </p:txBody>
      </p:sp>
      <p:cxnSp>
        <p:nvCxnSpPr>
          <p:cNvPr id="6" name="Straight Arrow Connector 5"/>
          <p:cNvCxnSpPr>
            <a:stCxn id="4" idx="2"/>
            <a:endCxn id="5" idx="0"/>
          </p:cNvCxnSpPr>
          <p:nvPr/>
        </p:nvCxnSpPr>
        <p:spPr>
          <a:xfrm rot="5400000">
            <a:off x="7010400" y="2691408"/>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172200" y="4291608"/>
            <a:ext cx="2286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For all crossing edges of blocks, perform edge copy</a:t>
            </a:r>
            <a:endParaRPr lang="en-US" sz="1200" baseline="-25000" dirty="0"/>
          </a:p>
        </p:txBody>
      </p:sp>
      <p:cxnSp>
        <p:nvCxnSpPr>
          <p:cNvPr id="8" name="Straight Arrow Connector 7"/>
          <p:cNvCxnSpPr>
            <a:stCxn id="5" idx="2"/>
            <a:endCxn id="7" idx="0"/>
          </p:cNvCxnSpPr>
          <p:nvPr/>
        </p:nvCxnSpPr>
        <p:spPr>
          <a:xfrm rot="5400000">
            <a:off x="6972300" y="3948708"/>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a:endCxn id="11" idx="0"/>
          </p:cNvCxnSpPr>
          <p:nvPr/>
        </p:nvCxnSpPr>
        <p:spPr>
          <a:xfrm rot="5400000">
            <a:off x="6934200" y="5282208"/>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858000" y="5663208"/>
            <a:ext cx="914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Finish</a:t>
            </a:r>
            <a:endParaRPr lang="en-US" sz="1200" dirty="0"/>
          </a:p>
        </p:txBody>
      </p:sp>
      <p:grpSp>
        <p:nvGrpSpPr>
          <p:cNvPr id="3" name="Group 54"/>
          <p:cNvGrpSpPr/>
          <p:nvPr/>
        </p:nvGrpSpPr>
        <p:grpSpPr>
          <a:xfrm>
            <a:off x="762000" y="1956042"/>
            <a:ext cx="4419600" cy="3705206"/>
            <a:chOff x="762000" y="1296194"/>
            <a:chExt cx="4419600" cy="3705205"/>
          </a:xfrm>
        </p:grpSpPr>
        <p:sp>
          <p:nvSpPr>
            <p:cNvPr id="28" name="Oval 27"/>
            <p:cNvSpPr/>
            <p:nvPr/>
          </p:nvSpPr>
          <p:spPr>
            <a:xfrm>
              <a:off x="1219200" y="3810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4</a:t>
              </a:r>
              <a:endParaRPr lang="en-US" sz="1200" dirty="0"/>
            </a:p>
          </p:txBody>
        </p:sp>
        <p:sp>
          <p:nvSpPr>
            <p:cNvPr id="29" name="Oval 28"/>
            <p:cNvSpPr/>
            <p:nvPr/>
          </p:nvSpPr>
          <p:spPr>
            <a:xfrm>
              <a:off x="32004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6</a:t>
              </a:r>
              <a:endParaRPr lang="en-US" sz="1200" dirty="0"/>
            </a:p>
          </p:txBody>
        </p:sp>
        <p:sp>
          <p:nvSpPr>
            <p:cNvPr id="30" name="Oval 29"/>
            <p:cNvSpPr/>
            <p:nvPr/>
          </p:nvSpPr>
          <p:spPr>
            <a:xfrm>
              <a:off x="7620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US" sz="1200" dirty="0"/>
            </a:p>
          </p:txBody>
        </p:sp>
        <p:sp>
          <p:nvSpPr>
            <p:cNvPr id="31" name="Oval 30"/>
            <p:cNvSpPr/>
            <p:nvPr/>
          </p:nvSpPr>
          <p:spPr>
            <a:xfrm>
              <a:off x="15240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US" sz="1200" dirty="0"/>
            </a:p>
          </p:txBody>
        </p:sp>
        <p:sp>
          <p:nvSpPr>
            <p:cNvPr id="32" name="Oval 31"/>
            <p:cNvSpPr/>
            <p:nvPr/>
          </p:nvSpPr>
          <p:spPr>
            <a:xfrm>
              <a:off x="1219200" y="1524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a:t>
              </a:r>
              <a:endParaRPr lang="en-US" sz="1200" dirty="0"/>
            </a:p>
          </p:txBody>
        </p:sp>
        <p:sp>
          <p:nvSpPr>
            <p:cNvPr id="33" name="Oval 32"/>
            <p:cNvSpPr/>
            <p:nvPr/>
          </p:nvSpPr>
          <p:spPr>
            <a:xfrm>
              <a:off x="23622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5</a:t>
              </a:r>
              <a:endParaRPr lang="en-US" sz="1200" dirty="0"/>
            </a:p>
          </p:txBody>
        </p:sp>
        <p:cxnSp>
          <p:nvCxnSpPr>
            <p:cNvPr id="34" name="Straight Connector 33"/>
            <p:cNvCxnSpPr>
              <a:stCxn id="28" idx="0"/>
              <a:endCxn id="30" idx="4"/>
            </p:cNvCxnSpPr>
            <p:nvPr/>
          </p:nvCxnSpPr>
          <p:spPr>
            <a:xfrm rot="16200000" flipV="1">
              <a:off x="952500" y="32766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0" idx="0"/>
              <a:endCxn id="32" idx="4"/>
            </p:cNvCxnSpPr>
            <p:nvPr/>
          </p:nvCxnSpPr>
          <p:spPr>
            <a:xfrm rot="5400000" flipH="1" flipV="1">
              <a:off x="952500" y="21336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0"/>
              <a:endCxn id="31" idx="4"/>
            </p:cNvCxnSpPr>
            <p:nvPr/>
          </p:nvCxnSpPr>
          <p:spPr>
            <a:xfrm rot="5400000" flipH="1" flipV="1">
              <a:off x="1333500" y="3352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1" idx="0"/>
              <a:endCxn id="32" idx="4"/>
            </p:cNvCxnSpPr>
            <p:nvPr/>
          </p:nvCxnSpPr>
          <p:spPr>
            <a:xfrm rot="16200000" flipV="1">
              <a:off x="1333500" y="2209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6"/>
              <a:endCxn id="33" idx="2"/>
            </p:cNvCxnSpPr>
            <p:nvPr/>
          </p:nvCxnSpPr>
          <p:spPr>
            <a:xfrm>
              <a:off x="2057400" y="29337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3" idx="6"/>
              <a:endCxn id="29" idx="2"/>
            </p:cNvCxnSpPr>
            <p:nvPr/>
          </p:nvCxnSpPr>
          <p:spPr>
            <a:xfrm>
              <a:off x="2895600" y="29337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343400" y="3810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10</a:t>
              </a:r>
              <a:endParaRPr lang="en-US" sz="1200" dirty="0"/>
            </a:p>
          </p:txBody>
        </p:sp>
        <p:sp>
          <p:nvSpPr>
            <p:cNvPr id="41" name="Oval 40"/>
            <p:cNvSpPr/>
            <p:nvPr/>
          </p:nvSpPr>
          <p:spPr>
            <a:xfrm>
              <a:off x="40386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8</a:t>
              </a:r>
              <a:endParaRPr lang="en-US" sz="1200" dirty="0"/>
            </a:p>
          </p:txBody>
        </p:sp>
        <p:sp>
          <p:nvSpPr>
            <p:cNvPr id="42" name="Oval 41"/>
            <p:cNvSpPr/>
            <p:nvPr/>
          </p:nvSpPr>
          <p:spPr>
            <a:xfrm>
              <a:off x="4648200" y="2667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9</a:t>
              </a:r>
              <a:endParaRPr lang="en-US" sz="1200" dirty="0"/>
            </a:p>
          </p:txBody>
        </p:sp>
        <p:sp>
          <p:nvSpPr>
            <p:cNvPr id="43" name="Oval 42"/>
            <p:cNvSpPr/>
            <p:nvPr/>
          </p:nvSpPr>
          <p:spPr>
            <a:xfrm>
              <a:off x="4343400" y="1524000"/>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7</a:t>
              </a:r>
              <a:endParaRPr lang="en-US" sz="1200" dirty="0"/>
            </a:p>
          </p:txBody>
        </p:sp>
        <p:cxnSp>
          <p:nvCxnSpPr>
            <p:cNvPr id="44" name="Straight Connector 43"/>
            <p:cNvCxnSpPr>
              <a:stCxn id="40" idx="0"/>
              <a:endCxn id="41" idx="4"/>
            </p:cNvCxnSpPr>
            <p:nvPr/>
          </p:nvCxnSpPr>
          <p:spPr>
            <a:xfrm rot="16200000" flipV="1">
              <a:off x="4152900" y="3352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0"/>
              <a:endCxn id="43" idx="4"/>
            </p:cNvCxnSpPr>
            <p:nvPr/>
          </p:nvCxnSpPr>
          <p:spPr>
            <a:xfrm rot="5400000" flipH="1" flipV="1">
              <a:off x="4152900" y="2209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0" idx="0"/>
              <a:endCxn id="42" idx="4"/>
            </p:cNvCxnSpPr>
            <p:nvPr/>
          </p:nvCxnSpPr>
          <p:spPr>
            <a:xfrm rot="5400000" flipH="1" flipV="1">
              <a:off x="4457700" y="3352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0"/>
              <a:endCxn id="43" idx="4"/>
            </p:cNvCxnSpPr>
            <p:nvPr/>
          </p:nvCxnSpPr>
          <p:spPr>
            <a:xfrm rot="16200000" flipV="1">
              <a:off x="4457700" y="2209800"/>
              <a:ext cx="609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9" idx="6"/>
              <a:endCxn id="41" idx="2"/>
            </p:cNvCxnSpPr>
            <p:nvPr/>
          </p:nvCxnSpPr>
          <p:spPr>
            <a:xfrm>
              <a:off x="3733800" y="29337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1" idx="6"/>
              <a:endCxn id="42" idx="2"/>
            </p:cNvCxnSpPr>
            <p:nvPr/>
          </p:nvCxnSpPr>
          <p:spPr>
            <a:xfrm>
              <a:off x="4572000" y="29337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2" idx="4"/>
              <a:endCxn id="29" idx="0"/>
            </p:cNvCxnSpPr>
            <p:nvPr/>
          </p:nvCxnSpPr>
          <p:spPr>
            <a:xfrm rot="16200000" flipH="1">
              <a:off x="2171700" y="1371600"/>
              <a:ext cx="60960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1333500" y="3009900"/>
              <a:ext cx="3429000" cy="15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19200" y="4724400"/>
              <a:ext cx="990600" cy="276999"/>
            </a:xfrm>
            <a:prstGeom prst="rect">
              <a:avLst/>
            </a:prstGeom>
            <a:noFill/>
          </p:spPr>
          <p:txBody>
            <a:bodyPr wrap="square" rtlCol="0">
              <a:spAutoFit/>
            </a:bodyPr>
            <a:lstStyle/>
            <a:p>
              <a:r>
                <a:rPr lang="en-US" sz="1200" dirty="0" smtClean="0"/>
                <a:t>block 1</a:t>
              </a:r>
              <a:endParaRPr lang="en-US" sz="1200" dirty="0"/>
            </a:p>
          </p:txBody>
        </p:sp>
        <p:sp>
          <p:nvSpPr>
            <p:cNvPr id="54" name="TextBox 53"/>
            <p:cNvSpPr txBox="1"/>
            <p:nvPr/>
          </p:nvSpPr>
          <p:spPr>
            <a:xfrm>
              <a:off x="3810000" y="4724400"/>
              <a:ext cx="990600" cy="276999"/>
            </a:xfrm>
            <a:prstGeom prst="rect">
              <a:avLst/>
            </a:prstGeom>
            <a:noFill/>
          </p:spPr>
          <p:txBody>
            <a:bodyPr wrap="square" rtlCol="0">
              <a:spAutoFit/>
            </a:bodyPr>
            <a:lstStyle/>
            <a:p>
              <a:r>
                <a:rPr lang="en-US" sz="1200" dirty="0" smtClean="0"/>
                <a:t>block 2</a:t>
              </a:r>
              <a:endParaRPr lang="en-US" sz="1200" dirty="0"/>
            </a:p>
          </p:txBody>
        </p:sp>
      </p:grpSp>
      <p:cxnSp>
        <p:nvCxnSpPr>
          <p:cNvPr id="57" name="Straight Connector 56"/>
          <p:cNvCxnSpPr/>
          <p:nvPr/>
        </p:nvCxnSpPr>
        <p:spPr>
          <a:xfrm rot="10800000">
            <a:off x="1295400" y="3593548"/>
            <a:ext cx="228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3314700" y="2031448"/>
            <a:ext cx="609600" cy="1981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495960" y="5805264"/>
            <a:ext cx="1080120" cy="338554"/>
          </a:xfrm>
          <a:prstGeom prst="rect">
            <a:avLst/>
          </a:prstGeom>
          <a:noFill/>
        </p:spPr>
        <p:txBody>
          <a:bodyPr wrap="square" rtlCol="0">
            <a:spAutoFit/>
          </a:bodyPr>
          <a:lstStyle/>
          <a:p>
            <a:r>
              <a:rPr lang="en-US" altLang="zh-CN" sz="1600" dirty="0" smtClean="0"/>
              <a:t>group</a:t>
            </a:r>
            <a:endParaRPr lang="zh-CN" altLang="en-US" sz="1600" dirty="0"/>
          </a:p>
        </p:txBody>
      </p:sp>
      <p:grpSp>
        <p:nvGrpSpPr>
          <p:cNvPr id="64" name="Group 63"/>
          <p:cNvGrpSpPr/>
          <p:nvPr/>
        </p:nvGrpSpPr>
        <p:grpSpPr>
          <a:xfrm>
            <a:off x="1485900" y="2717248"/>
            <a:ext cx="3124200" cy="609600"/>
            <a:chOff x="1485900" y="2717248"/>
            <a:chExt cx="3124200" cy="609600"/>
          </a:xfrm>
        </p:grpSpPr>
        <p:cxnSp>
          <p:nvCxnSpPr>
            <p:cNvPr id="55" name="Straight Connector 54"/>
            <p:cNvCxnSpPr>
              <a:stCxn id="32" idx="4"/>
              <a:endCxn id="33" idx="0"/>
            </p:cNvCxnSpPr>
            <p:nvPr/>
          </p:nvCxnSpPr>
          <p:spPr>
            <a:xfrm rot="16200000" flipH="1">
              <a:off x="1752600" y="2450548"/>
              <a:ext cx="6096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3" idx="4"/>
              <a:endCxn id="29" idx="0"/>
            </p:cNvCxnSpPr>
            <p:nvPr/>
          </p:nvCxnSpPr>
          <p:spPr>
            <a:xfrm rot="5400000">
              <a:off x="3733800" y="2450548"/>
              <a:ext cx="609600" cy="11430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mph" presetSubtype="0" fill="hold" grpId="0" nodeType="clickEffect">
                                  <p:stCondLst>
                                    <p:cond delay="0"/>
                                  </p:stCondLst>
                                  <p:childTnLst>
                                    <p:animClr clrSpc="hsl" dir="cw">
                                      <p:cBhvr override="childStyle">
                                        <p:cTn id="14" dur="500" fill="hold"/>
                                        <p:tgtEl>
                                          <p:spTgt spid="5"/>
                                        </p:tgtEl>
                                        <p:attrNameLst>
                                          <p:attrName>style.color</p:attrName>
                                        </p:attrNameLst>
                                      </p:cBhvr>
                                      <p:by>
                                        <p:hsl h="7200000" s="0" l="0"/>
                                      </p:by>
                                    </p:animClr>
                                    <p:animClr clrSpc="hsl" dir="cw">
                                      <p:cBhvr>
                                        <p:cTn id="15" dur="500" fill="hold"/>
                                        <p:tgtEl>
                                          <p:spTgt spid="5"/>
                                        </p:tgtEl>
                                        <p:attrNameLst>
                                          <p:attrName>fillcolor</p:attrName>
                                        </p:attrNameLst>
                                      </p:cBhvr>
                                      <p:by>
                                        <p:hsl h="7200000" s="0" l="0"/>
                                      </p:by>
                                    </p:animClr>
                                    <p:animClr clrSpc="hsl" dir="cw">
                                      <p:cBhvr>
                                        <p:cTn id="16" dur="500" fill="hold"/>
                                        <p:tgtEl>
                                          <p:spTgt spid="5"/>
                                        </p:tgtEl>
                                        <p:attrNameLst>
                                          <p:attrName>stroke.color</p:attrName>
                                        </p:attrNameLst>
                                      </p:cBhvr>
                                      <p:by>
                                        <p:hsl h="7200000" s="0" l="0"/>
                                      </p:by>
                                    </p:animClr>
                                    <p:set>
                                      <p:cBhvr>
                                        <p:cTn id="17" dur="500" fill="hold"/>
                                        <p:tgtEl>
                                          <p:spTgt spid="5"/>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mph" presetSubtype="0" fill="hold" grpId="0" nodeType="clickEffect">
                                  <p:stCondLst>
                                    <p:cond delay="0"/>
                                  </p:stCondLst>
                                  <p:childTnLst>
                                    <p:animClr clrSpc="hsl" dir="cw">
                                      <p:cBhvr override="childStyle">
                                        <p:cTn id="25" dur="500" fill="hold"/>
                                        <p:tgtEl>
                                          <p:spTgt spid="7"/>
                                        </p:tgtEl>
                                        <p:attrNameLst>
                                          <p:attrName>style.color</p:attrName>
                                        </p:attrNameLst>
                                      </p:cBhvr>
                                      <p:by>
                                        <p:hsl h="7200000" s="0" l="0"/>
                                      </p:by>
                                    </p:animClr>
                                    <p:animClr clrSpc="hsl" dir="cw">
                                      <p:cBhvr>
                                        <p:cTn id="26" dur="500" fill="hold"/>
                                        <p:tgtEl>
                                          <p:spTgt spid="7"/>
                                        </p:tgtEl>
                                        <p:attrNameLst>
                                          <p:attrName>fillcolor</p:attrName>
                                        </p:attrNameLst>
                                      </p:cBhvr>
                                      <p:by>
                                        <p:hsl h="7200000" s="0" l="0"/>
                                      </p:by>
                                    </p:animClr>
                                    <p:animClr clrSpc="hsl" dir="cw">
                                      <p:cBhvr>
                                        <p:cTn id="27" dur="500" fill="hold"/>
                                        <p:tgtEl>
                                          <p:spTgt spid="7"/>
                                        </p:tgtEl>
                                        <p:attrNameLst>
                                          <p:attrName>stroke.color</p:attrName>
                                        </p:attrNameLst>
                                      </p:cBhvr>
                                      <p:by>
                                        <p:hsl h="7200000" s="0" l="0"/>
                                      </p:by>
                                    </p:animClr>
                                    <p:set>
                                      <p:cBhvr>
                                        <p:cTn id="28" dur="500" fill="hold"/>
                                        <p:tgtEl>
                                          <p:spTgt spid="7"/>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mph" presetSubtype="0" fill="hold" grpId="0" nodeType="clickEffect">
                                  <p:stCondLst>
                                    <p:cond delay="0"/>
                                  </p:stCondLst>
                                  <p:childTnLst>
                                    <p:animClr clrSpc="hsl" dir="cw">
                                      <p:cBhvr override="childStyle">
                                        <p:cTn id="36" dur="500" fill="hold"/>
                                        <p:tgtEl>
                                          <p:spTgt spid="4"/>
                                        </p:tgtEl>
                                        <p:attrNameLst>
                                          <p:attrName>style.color</p:attrName>
                                        </p:attrNameLst>
                                      </p:cBhvr>
                                      <p:by>
                                        <p:hsl h="7200000" s="0" l="0"/>
                                      </p:by>
                                    </p:animClr>
                                    <p:animClr clrSpc="hsl" dir="cw">
                                      <p:cBhvr>
                                        <p:cTn id="37" dur="500" fill="hold"/>
                                        <p:tgtEl>
                                          <p:spTgt spid="4"/>
                                        </p:tgtEl>
                                        <p:attrNameLst>
                                          <p:attrName>fillcolor</p:attrName>
                                        </p:attrNameLst>
                                      </p:cBhvr>
                                      <p:by>
                                        <p:hsl h="7200000" s="0" l="0"/>
                                      </p:by>
                                    </p:animClr>
                                    <p:animClr clrSpc="hsl" dir="cw">
                                      <p:cBhvr>
                                        <p:cTn id="38" dur="500" fill="hold"/>
                                        <p:tgtEl>
                                          <p:spTgt spid="4"/>
                                        </p:tgtEl>
                                        <p:attrNameLst>
                                          <p:attrName>stroke.color</p:attrName>
                                        </p:attrNameLst>
                                      </p:cBhvr>
                                      <p:by>
                                        <p:hsl h="7200000" s="0" l="0"/>
                                      </p:by>
                                    </p:animClr>
                                    <p:set>
                                      <p:cBhvr>
                                        <p:cTn id="39"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97821849-CB9B-4138-8F9D-9858E6F5E7A8}"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23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807C7D50-943E-4B74-9F99-05D57430C506}" type="slidenum">
              <a:rPr lang="en-US" altLang="zh-CN" sz="1200">
                <a:solidFill>
                  <a:srgbClr val="000000"/>
                </a:solidFill>
              </a:rPr>
              <a:pPr eaLnBrk="1" hangingPunct="1"/>
              <a:t>25</a:t>
            </a:fld>
            <a:endParaRPr lang="en-US" altLang="zh-CN" sz="1200">
              <a:solidFill>
                <a:srgbClr val="000000"/>
              </a:solidFill>
            </a:endParaRPr>
          </a:p>
        </p:txBody>
      </p:sp>
      <p:sp>
        <p:nvSpPr>
          <p:cNvPr id="23556" name="Rectangle 2"/>
          <p:cNvSpPr>
            <a:spLocks noGrp="1" noChangeArrowheads="1"/>
          </p:cNvSpPr>
          <p:nvPr>
            <p:ph type="title"/>
          </p:nvPr>
        </p:nvSpPr>
        <p:spPr/>
        <p:txBody>
          <a:bodyPr/>
          <a:lstStyle/>
          <a:p>
            <a:pPr eaLnBrk="1" hangingPunct="1"/>
            <a:r>
              <a:rPr lang="en-US" altLang="zh-CN" smtClean="0"/>
              <a:t>K-Automorphism Network</a:t>
            </a:r>
          </a:p>
        </p:txBody>
      </p:sp>
      <p:sp>
        <p:nvSpPr>
          <p:cNvPr id="291851" name="Text Box 11"/>
          <p:cNvSpPr txBox="1">
            <a:spLocks noChangeArrowheads="1"/>
          </p:cNvSpPr>
          <p:nvPr/>
        </p:nvSpPr>
        <p:spPr bwMode="auto">
          <a:xfrm>
            <a:off x="2051050" y="4724400"/>
            <a:ext cx="43926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mtClean="0">
                <a:solidFill>
                  <a:srgbClr val="000000"/>
                </a:solidFill>
              </a:rPr>
              <a:t>Graph isomorphism</a:t>
            </a:r>
          </a:p>
        </p:txBody>
      </p:sp>
      <p:sp>
        <p:nvSpPr>
          <p:cNvPr id="291852" name="Line 12"/>
          <p:cNvSpPr>
            <a:spLocks noChangeShapeType="1"/>
          </p:cNvSpPr>
          <p:nvPr/>
        </p:nvSpPr>
        <p:spPr bwMode="auto">
          <a:xfrm flipH="1" flipV="1">
            <a:off x="2555875" y="4149725"/>
            <a:ext cx="86360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291853" name="Line 13"/>
          <p:cNvSpPr>
            <a:spLocks noChangeShapeType="1"/>
          </p:cNvSpPr>
          <p:nvPr/>
        </p:nvSpPr>
        <p:spPr bwMode="auto">
          <a:xfrm flipV="1">
            <a:off x="5508625" y="4149725"/>
            <a:ext cx="129540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pic>
        <p:nvPicPr>
          <p:cNvPr id="2356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319338"/>
            <a:ext cx="21526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185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2390775"/>
            <a:ext cx="21526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185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5188" y="2286000"/>
            <a:ext cx="180975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458602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1856"/>
                                        </p:tgtEl>
                                        <p:attrNameLst>
                                          <p:attrName>style.visibility</p:attrName>
                                        </p:attrNameLst>
                                      </p:cBhvr>
                                      <p:to>
                                        <p:strVal val="visible"/>
                                      </p:to>
                                    </p:set>
                                    <p:animEffect transition="in" filter="blinds(horizontal)">
                                      <p:cBhvr>
                                        <p:cTn id="7" dur="500"/>
                                        <p:tgtEl>
                                          <p:spTgt spid="2918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1855"/>
                                        </p:tgtEl>
                                        <p:attrNameLst>
                                          <p:attrName>style.visibility</p:attrName>
                                        </p:attrNameLst>
                                      </p:cBhvr>
                                      <p:to>
                                        <p:strVal val="visible"/>
                                      </p:to>
                                    </p:set>
                                    <p:animEffect transition="in" filter="blinds(horizontal)">
                                      <p:cBhvr>
                                        <p:cTn id="12" dur="500"/>
                                        <p:tgtEl>
                                          <p:spTgt spid="2918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1853"/>
                                        </p:tgtEl>
                                        <p:attrNameLst>
                                          <p:attrName>style.visibility</p:attrName>
                                        </p:attrNameLst>
                                      </p:cBhvr>
                                      <p:to>
                                        <p:strVal val="visible"/>
                                      </p:to>
                                    </p:set>
                                    <p:animEffect transition="in" filter="blinds(horizontal)">
                                      <p:cBhvr>
                                        <p:cTn id="17" dur="500"/>
                                        <p:tgtEl>
                                          <p:spTgt spid="29185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91852"/>
                                        </p:tgtEl>
                                        <p:attrNameLst>
                                          <p:attrName>style.visibility</p:attrName>
                                        </p:attrNameLst>
                                      </p:cBhvr>
                                      <p:to>
                                        <p:strVal val="visible"/>
                                      </p:to>
                                    </p:set>
                                    <p:animEffect transition="in" filter="blinds(horizontal)">
                                      <p:cBhvr>
                                        <p:cTn id="20" dur="500"/>
                                        <p:tgtEl>
                                          <p:spTgt spid="29185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91851"/>
                                        </p:tgtEl>
                                        <p:attrNameLst>
                                          <p:attrName>style.visibility</p:attrName>
                                        </p:attrNameLst>
                                      </p:cBhvr>
                                      <p:to>
                                        <p:strVal val="visible"/>
                                      </p:to>
                                    </p:set>
                                    <p:animEffect transition="in" filter="blinds(horizontal)">
                                      <p:cBhvr>
                                        <p:cTn id="23" dur="500"/>
                                        <p:tgtEl>
                                          <p:spTgt spid="291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51" grpId="0"/>
      <p:bldP spid="291852" grpId="0" animBg="1"/>
      <p:bldP spid="2918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5E429E84-FB22-48B6-A848-CF0128831B1D}"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24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20EB9FB4-7CB6-4631-A1C7-7AA566BF7416}" type="slidenum">
              <a:rPr lang="en-US" altLang="zh-CN" sz="1200">
                <a:solidFill>
                  <a:srgbClr val="000000"/>
                </a:solidFill>
              </a:rPr>
              <a:pPr eaLnBrk="1" hangingPunct="1"/>
              <a:t>26</a:t>
            </a:fld>
            <a:endParaRPr lang="en-US" altLang="zh-CN" sz="1200">
              <a:solidFill>
                <a:srgbClr val="000000"/>
              </a:solidFill>
            </a:endParaRPr>
          </a:p>
        </p:txBody>
      </p:sp>
      <p:sp>
        <p:nvSpPr>
          <p:cNvPr id="24580" name="Rectangle 2"/>
          <p:cNvSpPr>
            <a:spLocks noGrp="1" noChangeArrowheads="1"/>
          </p:cNvSpPr>
          <p:nvPr>
            <p:ph type="title"/>
          </p:nvPr>
        </p:nvSpPr>
        <p:spPr/>
        <p:txBody>
          <a:bodyPr/>
          <a:lstStyle/>
          <a:p>
            <a:pPr eaLnBrk="1" hangingPunct="1"/>
            <a:r>
              <a:rPr lang="en-US" altLang="zh-CN" smtClean="0"/>
              <a:t>The Motivation</a:t>
            </a:r>
          </a:p>
        </p:txBody>
      </p:sp>
      <p:sp>
        <p:nvSpPr>
          <p:cNvPr id="24581" name="Rectangle 4"/>
          <p:cNvSpPr>
            <a:spLocks noChangeArrowheads="1"/>
          </p:cNvSpPr>
          <p:nvPr/>
        </p:nvSpPr>
        <p:spPr bwMode="auto">
          <a:xfrm>
            <a:off x="107950" y="1927225"/>
            <a:ext cx="8936038"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mtClean="0">
                <a:solidFill>
                  <a:srgbClr val="000000"/>
                </a:solidFill>
              </a:rPr>
              <a:t>If the released graph is a k-automorphism network,</a:t>
            </a:r>
          </a:p>
          <a:p>
            <a:pPr algn="l" eaLnBrk="1" hangingPunct="1"/>
            <a:r>
              <a:rPr lang="en-US" altLang="zh-CN" smtClean="0">
                <a:solidFill>
                  <a:srgbClr val="000000"/>
                </a:solidFill>
              </a:rPr>
              <a:t>It can resist any attack. </a:t>
            </a:r>
          </a:p>
        </p:txBody>
      </p:sp>
      <p:sp>
        <p:nvSpPr>
          <p:cNvPr id="350213" name="Rectangle 5"/>
          <p:cNvSpPr>
            <a:spLocks noChangeArrowheads="1"/>
          </p:cNvSpPr>
          <p:nvPr/>
        </p:nvSpPr>
        <p:spPr bwMode="auto">
          <a:xfrm>
            <a:off x="395288" y="3284538"/>
            <a:ext cx="8193087" cy="1930400"/>
          </a:xfrm>
          <a:prstGeom prst="rect">
            <a:avLst/>
          </a:prstGeom>
          <a:solidFill>
            <a:schemeClr val="accent1">
              <a:alpha val="72940"/>
            </a:schemeClr>
          </a:solidFill>
          <a:ln w="9525" algn="ctr">
            <a:solidFill>
              <a:schemeClr val="tx1"/>
            </a:solidFill>
            <a:miter lim="800000"/>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b="1" smtClean="0">
                <a:solidFill>
                  <a:srgbClr val="000000"/>
                </a:solidFill>
              </a:rPr>
              <a:t>Problem Definition:</a:t>
            </a:r>
            <a:r>
              <a:rPr lang="en-US" altLang="zh-CN" sz="2000" smtClean="0">
                <a:solidFill>
                  <a:srgbClr val="000000"/>
                </a:solidFill>
              </a:rPr>
              <a:t> </a:t>
            </a:r>
            <a:br>
              <a:rPr lang="en-US" altLang="zh-CN" sz="2000" smtClean="0">
                <a:solidFill>
                  <a:srgbClr val="000000"/>
                </a:solidFill>
              </a:rPr>
            </a:br>
            <a:r>
              <a:rPr lang="en-US" altLang="zh-CN" sz="2000" smtClean="0">
                <a:solidFill>
                  <a:srgbClr val="000000"/>
                </a:solidFill>
              </a:rPr>
              <a:t>    </a:t>
            </a:r>
            <a:br>
              <a:rPr lang="en-US" altLang="zh-CN" sz="2000" smtClean="0">
                <a:solidFill>
                  <a:srgbClr val="000000"/>
                </a:solidFill>
              </a:rPr>
            </a:br>
            <a:r>
              <a:rPr lang="en-US" altLang="zh-CN" sz="2000" smtClean="0">
                <a:solidFill>
                  <a:srgbClr val="000000"/>
                </a:solidFill>
              </a:rPr>
              <a:t>Given an original network </a:t>
            </a:r>
            <a:r>
              <a:rPr lang="en-US" altLang="zh-CN" sz="2000" i="1" smtClean="0">
                <a:solidFill>
                  <a:srgbClr val="000000"/>
                </a:solidFill>
              </a:rPr>
              <a:t>G</a:t>
            </a:r>
            <a:r>
              <a:rPr lang="en-US" altLang="zh-CN" sz="2000" smtClean="0">
                <a:solidFill>
                  <a:srgbClr val="000000"/>
                </a:solidFill>
              </a:rPr>
              <a:t>, find a network </a:t>
            </a:r>
            <a:r>
              <a:rPr lang="en-US" altLang="zh-CN" sz="2000" i="1" smtClean="0">
                <a:solidFill>
                  <a:srgbClr val="000000"/>
                </a:solidFill>
              </a:rPr>
              <a:t>G*</a:t>
            </a:r>
            <a:r>
              <a:rPr lang="en-US" altLang="zh-CN" sz="2000" smtClean="0">
                <a:solidFill>
                  <a:srgbClr val="000000"/>
                </a:solidFill>
              </a:rPr>
              <a:t>, where </a:t>
            </a:r>
            <a:br>
              <a:rPr lang="en-US" altLang="zh-CN" sz="2000" smtClean="0">
                <a:solidFill>
                  <a:srgbClr val="000000"/>
                </a:solidFill>
              </a:rPr>
            </a:br>
            <a:r>
              <a:rPr lang="en-US" altLang="zh-CN" sz="2000" i="1" smtClean="0">
                <a:solidFill>
                  <a:srgbClr val="000000"/>
                </a:solidFill>
              </a:rPr>
              <a:t>G</a:t>
            </a:r>
            <a:r>
              <a:rPr lang="en-US" altLang="zh-CN" sz="2000" smtClean="0">
                <a:solidFill>
                  <a:srgbClr val="000000"/>
                </a:solidFill>
              </a:rPr>
              <a:t> is a sub-graph of </a:t>
            </a:r>
            <a:r>
              <a:rPr lang="en-US" altLang="zh-CN" sz="2000" i="1" smtClean="0">
                <a:solidFill>
                  <a:srgbClr val="000000"/>
                </a:solidFill>
              </a:rPr>
              <a:t>G*,</a:t>
            </a:r>
            <a:r>
              <a:rPr lang="en-US" altLang="zh-CN" sz="2000" smtClean="0">
                <a:solidFill>
                  <a:srgbClr val="000000"/>
                </a:solidFill>
              </a:rPr>
              <a:t> and </a:t>
            </a:r>
            <a:r>
              <a:rPr lang="en-US" altLang="zh-CN" sz="2000" i="1" smtClean="0">
                <a:solidFill>
                  <a:srgbClr val="000000"/>
                </a:solidFill>
              </a:rPr>
              <a:t>G*</a:t>
            </a:r>
            <a:r>
              <a:rPr lang="en-US" altLang="zh-CN" sz="2000" smtClean="0">
                <a:solidFill>
                  <a:srgbClr val="000000"/>
                </a:solidFill>
              </a:rPr>
              <a:t> is a  k-automorphic</a:t>
            </a:r>
            <a:br>
              <a:rPr lang="en-US" altLang="zh-CN" sz="2000" smtClean="0">
                <a:solidFill>
                  <a:srgbClr val="000000"/>
                </a:solidFill>
              </a:rPr>
            </a:br>
            <a:r>
              <a:rPr lang="en-US" altLang="zh-CN" sz="2000" smtClean="0">
                <a:solidFill>
                  <a:srgbClr val="000000"/>
                </a:solidFill>
              </a:rPr>
              <a:t>network. </a:t>
            </a:r>
            <a:r>
              <a:rPr lang="en-US" altLang="zh-CN" sz="2000" i="1" smtClean="0">
                <a:solidFill>
                  <a:srgbClr val="000000"/>
                </a:solidFill>
              </a:rPr>
              <a:t>G*</a:t>
            </a:r>
            <a:r>
              <a:rPr lang="en-US" altLang="zh-CN" sz="2000" smtClean="0">
                <a:solidFill>
                  <a:srgbClr val="000000"/>
                </a:solidFill>
              </a:rPr>
              <a:t> is published as </a:t>
            </a:r>
            <a:r>
              <a:rPr lang="en-US" altLang="zh-CN" sz="2000" i="1" smtClean="0">
                <a:solidFill>
                  <a:srgbClr val="000000"/>
                </a:solidFill>
              </a:rPr>
              <a:t>G</a:t>
            </a:r>
            <a:r>
              <a:rPr lang="en-US" altLang="zh-CN" sz="2000" smtClean="0">
                <a:solidFill>
                  <a:srgbClr val="000000"/>
                </a:solidFill>
              </a:rPr>
              <a:t>'s anonymized version.</a:t>
            </a:r>
            <a:br>
              <a:rPr lang="en-US" altLang="zh-CN" sz="2000" smtClean="0">
                <a:solidFill>
                  <a:srgbClr val="000000"/>
                </a:solidFill>
              </a:rPr>
            </a:br>
            <a:r>
              <a:rPr lang="en-US" altLang="zh-CN" sz="2000" smtClean="0">
                <a:solidFill>
                  <a:srgbClr val="000000"/>
                </a:solidFill>
              </a:rPr>
              <a:t>Furthermore, we require that Cost(G,G*) is minimized.</a:t>
            </a:r>
          </a:p>
        </p:txBody>
      </p:sp>
    </p:spTree>
    <p:extLst>
      <p:ext uri="{BB962C8B-B14F-4D97-AF65-F5344CB8AC3E}">
        <p14:creationId xmlns:p14="http://schemas.microsoft.com/office/powerpoint/2010/main" val="164996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0213"/>
                                        </p:tgtEl>
                                        <p:attrNameLst>
                                          <p:attrName>style.visibility</p:attrName>
                                        </p:attrNameLst>
                                      </p:cBhvr>
                                      <p:to>
                                        <p:strVal val="visible"/>
                                      </p:to>
                                    </p:set>
                                    <p:animEffect transition="in" filter="blinds(horizontal)">
                                      <p:cBhvr>
                                        <p:cTn id="7" dur="500"/>
                                        <p:tgtEl>
                                          <p:spTgt spid="350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254D184F-22B4-4004-9444-6DA81E8F8E93}"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307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0563B756-CDCF-4A8D-8112-0FF35A00EA1E}" type="slidenum">
              <a:rPr lang="en-US" altLang="zh-CN" sz="1200">
                <a:solidFill>
                  <a:srgbClr val="000000"/>
                </a:solidFill>
              </a:rPr>
              <a:pPr eaLnBrk="1" hangingPunct="1"/>
              <a:t>27</a:t>
            </a:fld>
            <a:endParaRPr lang="en-US" altLang="zh-CN" sz="1200">
              <a:solidFill>
                <a:srgbClr val="000000"/>
              </a:solidFill>
            </a:endParaRPr>
          </a:p>
        </p:txBody>
      </p:sp>
      <p:sp>
        <p:nvSpPr>
          <p:cNvPr id="3077" name="Rectangle 2"/>
          <p:cNvSpPr>
            <a:spLocks noGrp="1" noChangeArrowheads="1"/>
          </p:cNvSpPr>
          <p:nvPr>
            <p:ph type="title"/>
          </p:nvPr>
        </p:nvSpPr>
        <p:spPr/>
        <p:txBody>
          <a:bodyPr/>
          <a:lstStyle/>
          <a:p>
            <a:pPr eaLnBrk="1" hangingPunct="1"/>
            <a:r>
              <a:rPr lang="en-US" altLang="zh-CN" smtClean="0"/>
              <a:t>KM Algorithm-(Overview)</a:t>
            </a:r>
          </a:p>
        </p:txBody>
      </p:sp>
      <p:graphicFrame>
        <p:nvGraphicFramePr>
          <p:cNvPr id="3074" name="Object 6"/>
          <p:cNvGraphicFramePr>
            <a:graphicFrameLocks noChangeAspect="1"/>
          </p:cNvGraphicFramePr>
          <p:nvPr>
            <p:ph sz="half" idx="1"/>
          </p:nvPr>
        </p:nvGraphicFramePr>
        <p:xfrm>
          <a:off x="2201863" y="2420938"/>
          <a:ext cx="3394075" cy="3313112"/>
        </p:xfrm>
        <a:graphic>
          <a:graphicData uri="http://schemas.openxmlformats.org/presentationml/2006/ole">
            <mc:AlternateContent xmlns:mc="http://schemas.openxmlformats.org/markup-compatibility/2006">
              <mc:Choice xmlns:v="urn:schemas-microsoft-com:vml" Requires="v">
                <p:oleObj spid="_x0000_s93186" name="Visio" r:id="rId4" imgW="2399348" imgH="2341245" progId="Visio.Drawing.11">
                  <p:embed/>
                </p:oleObj>
              </mc:Choice>
              <mc:Fallback>
                <p:oleObj name="Visio" r:id="rId4" imgW="2399348" imgH="234124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863" y="2420938"/>
                        <a:ext cx="3394075"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5950" name="Line 14"/>
          <p:cNvSpPr>
            <a:spLocks noChangeShapeType="1"/>
          </p:cNvSpPr>
          <p:nvPr/>
        </p:nvSpPr>
        <p:spPr bwMode="auto">
          <a:xfrm>
            <a:off x="3786188" y="2492375"/>
            <a:ext cx="0" cy="223202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95951" name="Line 15"/>
          <p:cNvSpPr>
            <a:spLocks noChangeShapeType="1"/>
          </p:cNvSpPr>
          <p:nvPr/>
        </p:nvSpPr>
        <p:spPr bwMode="auto">
          <a:xfrm>
            <a:off x="2754313" y="3500438"/>
            <a:ext cx="246062" cy="158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95952" name="Text Box 16"/>
          <p:cNvSpPr txBox="1">
            <a:spLocks noChangeArrowheads="1"/>
          </p:cNvSpPr>
          <p:nvPr/>
        </p:nvSpPr>
        <p:spPr bwMode="auto">
          <a:xfrm>
            <a:off x="0" y="1916113"/>
            <a:ext cx="360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CC0000"/>
                </a:solidFill>
              </a:rPr>
              <a:t>Block Alignment</a:t>
            </a:r>
            <a:r>
              <a:rPr lang="en-US" altLang="zh-CN" sz="2000" smtClean="0">
                <a:solidFill>
                  <a:srgbClr val="000000"/>
                </a:solidFill>
              </a:rPr>
              <a:t>  </a:t>
            </a:r>
          </a:p>
        </p:txBody>
      </p:sp>
      <p:sp>
        <p:nvSpPr>
          <p:cNvPr id="295953" name="Line 17"/>
          <p:cNvSpPr>
            <a:spLocks noChangeShapeType="1"/>
          </p:cNvSpPr>
          <p:nvPr/>
        </p:nvSpPr>
        <p:spPr bwMode="auto">
          <a:xfrm>
            <a:off x="1835150" y="2276475"/>
            <a:ext cx="865188" cy="122396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295954" name="Line 18"/>
          <p:cNvSpPr>
            <a:spLocks noChangeShapeType="1"/>
          </p:cNvSpPr>
          <p:nvPr/>
        </p:nvSpPr>
        <p:spPr bwMode="auto">
          <a:xfrm flipV="1">
            <a:off x="3708400" y="2852738"/>
            <a:ext cx="1152525" cy="5762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95955" name="Rectangle 19"/>
          <p:cNvSpPr>
            <a:spLocks noChangeArrowheads="1"/>
          </p:cNvSpPr>
          <p:nvPr/>
        </p:nvSpPr>
        <p:spPr bwMode="auto">
          <a:xfrm>
            <a:off x="5651500" y="4076700"/>
            <a:ext cx="2000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CC"/>
                </a:solidFill>
              </a:rPr>
              <a:t>Edge Copy</a:t>
            </a:r>
          </a:p>
        </p:txBody>
      </p:sp>
      <p:sp>
        <p:nvSpPr>
          <p:cNvPr id="295956" name="Line 20"/>
          <p:cNvSpPr>
            <a:spLocks noChangeShapeType="1"/>
          </p:cNvSpPr>
          <p:nvPr/>
        </p:nvSpPr>
        <p:spPr bwMode="auto">
          <a:xfrm flipH="1" flipV="1">
            <a:off x="4427538" y="3068638"/>
            <a:ext cx="1655762" cy="115252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Tree>
    <p:extLst>
      <p:ext uri="{BB962C8B-B14F-4D97-AF65-F5344CB8AC3E}">
        <p14:creationId xmlns:p14="http://schemas.microsoft.com/office/powerpoint/2010/main" val="4092066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50"/>
                                        </p:tgtEl>
                                        <p:attrNameLst>
                                          <p:attrName>style.visibility</p:attrName>
                                        </p:attrNameLst>
                                      </p:cBhvr>
                                      <p:to>
                                        <p:strVal val="visible"/>
                                      </p:to>
                                    </p:set>
                                    <p:animEffect transition="in" filter="blinds(horizontal)">
                                      <p:cBhvr>
                                        <p:cTn id="7" dur="500"/>
                                        <p:tgtEl>
                                          <p:spTgt spid="2959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953"/>
                                        </p:tgtEl>
                                        <p:attrNameLst>
                                          <p:attrName>style.visibility</p:attrName>
                                        </p:attrNameLst>
                                      </p:cBhvr>
                                      <p:to>
                                        <p:strVal val="visible"/>
                                      </p:to>
                                    </p:set>
                                    <p:animEffect transition="in" filter="blinds(horizontal)">
                                      <p:cBhvr>
                                        <p:cTn id="12" dur="500"/>
                                        <p:tgtEl>
                                          <p:spTgt spid="29595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95952"/>
                                        </p:tgtEl>
                                        <p:attrNameLst>
                                          <p:attrName>style.visibility</p:attrName>
                                        </p:attrNameLst>
                                      </p:cBhvr>
                                      <p:to>
                                        <p:strVal val="visible"/>
                                      </p:to>
                                    </p:set>
                                    <p:animEffect transition="in" filter="blinds(horizontal)">
                                      <p:cBhvr>
                                        <p:cTn id="15" dur="500"/>
                                        <p:tgtEl>
                                          <p:spTgt spid="29595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5951"/>
                                        </p:tgtEl>
                                        <p:attrNameLst>
                                          <p:attrName>style.visibility</p:attrName>
                                        </p:attrNameLst>
                                      </p:cBhvr>
                                      <p:to>
                                        <p:strVal val="visible"/>
                                      </p:to>
                                    </p:set>
                                    <p:animEffect transition="in" filter="blinds(horizontal)">
                                      <p:cBhvr>
                                        <p:cTn id="18" dur="500"/>
                                        <p:tgtEl>
                                          <p:spTgt spid="2959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95955"/>
                                        </p:tgtEl>
                                        <p:attrNameLst>
                                          <p:attrName>style.visibility</p:attrName>
                                        </p:attrNameLst>
                                      </p:cBhvr>
                                      <p:to>
                                        <p:strVal val="visible"/>
                                      </p:to>
                                    </p:set>
                                    <p:animEffect transition="in" filter="blinds(horizontal)">
                                      <p:cBhvr>
                                        <p:cTn id="23" dur="500"/>
                                        <p:tgtEl>
                                          <p:spTgt spid="29595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95956"/>
                                        </p:tgtEl>
                                        <p:attrNameLst>
                                          <p:attrName>style.visibility</p:attrName>
                                        </p:attrNameLst>
                                      </p:cBhvr>
                                      <p:to>
                                        <p:strVal val="visible"/>
                                      </p:to>
                                    </p:set>
                                    <p:animEffect transition="in" filter="blinds(horizontal)">
                                      <p:cBhvr>
                                        <p:cTn id="26" dur="500"/>
                                        <p:tgtEl>
                                          <p:spTgt spid="29595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95954"/>
                                        </p:tgtEl>
                                        <p:attrNameLst>
                                          <p:attrName>style.visibility</p:attrName>
                                        </p:attrNameLst>
                                      </p:cBhvr>
                                      <p:to>
                                        <p:strVal val="visible"/>
                                      </p:to>
                                    </p:set>
                                    <p:animEffect transition="in" filter="blinds(horizontal)">
                                      <p:cBhvr>
                                        <p:cTn id="29" dur="500"/>
                                        <p:tgtEl>
                                          <p:spTgt spid="295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0" grpId="0" animBg="1"/>
      <p:bldP spid="295951" grpId="0" animBg="1"/>
      <p:bldP spid="295952" grpId="0"/>
      <p:bldP spid="295953" grpId="0" animBg="1"/>
      <p:bldP spid="295954" grpId="0" animBg="1"/>
      <p:bldP spid="295955" grpId="0"/>
      <p:bldP spid="29595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1A46593E-8A0A-435B-A0D3-625694A7F529}"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25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8F27DDAF-6BAC-479B-B749-FA1A60F8277B}" type="slidenum">
              <a:rPr lang="en-US" altLang="zh-CN" sz="1200">
                <a:solidFill>
                  <a:srgbClr val="000000"/>
                </a:solidFill>
              </a:rPr>
              <a:pPr eaLnBrk="1" hangingPunct="1"/>
              <a:t>28</a:t>
            </a:fld>
            <a:endParaRPr lang="en-US" altLang="zh-CN" sz="1200">
              <a:solidFill>
                <a:srgbClr val="000000"/>
              </a:solidFill>
            </a:endParaRPr>
          </a:p>
        </p:txBody>
      </p:sp>
      <p:sp>
        <p:nvSpPr>
          <p:cNvPr id="25604" name="Rectangle 2"/>
          <p:cNvSpPr>
            <a:spLocks noGrp="1" noChangeArrowheads="1"/>
          </p:cNvSpPr>
          <p:nvPr>
            <p:ph type="title"/>
          </p:nvPr>
        </p:nvSpPr>
        <p:spPr/>
        <p:txBody>
          <a:bodyPr/>
          <a:lstStyle/>
          <a:p>
            <a:pPr eaLnBrk="1" hangingPunct="1"/>
            <a:r>
              <a:rPr lang="en-US" altLang="zh-CN" smtClean="0"/>
              <a:t>Framework</a:t>
            </a:r>
          </a:p>
        </p:txBody>
      </p:sp>
      <p:sp>
        <p:nvSpPr>
          <p:cNvPr id="25605" name="Rectangle 11"/>
          <p:cNvSpPr>
            <a:spLocks noChangeArrowheads="1"/>
          </p:cNvSpPr>
          <p:nvPr/>
        </p:nvSpPr>
        <p:spPr bwMode="auto">
          <a:xfrm>
            <a:off x="539750" y="2636838"/>
            <a:ext cx="2447925" cy="482600"/>
          </a:xfrm>
          <a:prstGeom prst="rect">
            <a:avLst/>
          </a:prstGeom>
          <a:solidFill>
            <a:schemeClr val="accent1"/>
          </a:solidFill>
          <a:ln w="9525" algn="ctr">
            <a:solidFill>
              <a:schemeClr val="tx1"/>
            </a:solidFill>
            <a:miter lim="800000"/>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mtClean="0">
                <a:solidFill>
                  <a:srgbClr val="000000"/>
                </a:solidFill>
                <a:latin typeface="Times New Roman" panose="02020603050405020304" pitchFamily="18" charset="0"/>
                <a:cs typeface="Times New Roman" panose="02020603050405020304" pitchFamily="18" charset="0"/>
              </a:rPr>
              <a:t>Graph G</a:t>
            </a:r>
          </a:p>
        </p:txBody>
      </p:sp>
      <p:sp>
        <p:nvSpPr>
          <p:cNvPr id="297996" name="Rectangle 12"/>
          <p:cNvSpPr>
            <a:spLocks noChangeArrowheads="1"/>
          </p:cNvSpPr>
          <p:nvPr/>
        </p:nvSpPr>
        <p:spPr bwMode="auto">
          <a:xfrm>
            <a:off x="5292725" y="2659063"/>
            <a:ext cx="2447925" cy="482600"/>
          </a:xfrm>
          <a:prstGeom prst="rect">
            <a:avLst/>
          </a:prstGeom>
          <a:solidFill>
            <a:schemeClr val="accent1"/>
          </a:solidFill>
          <a:ln w="9525" algn="ctr">
            <a:solidFill>
              <a:schemeClr val="tx1"/>
            </a:solidFill>
            <a:miter lim="800000"/>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mtClean="0">
                <a:solidFill>
                  <a:srgbClr val="000000"/>
                </a:solidFill>
                <a:latin typeface="Times New Roman" panose="02020603050405020304" pitchFamily="18" charset="0"/>
                <a:cs typeface="Times New Roman" panose="02020603050405020304" pitchFamily="18" charset="0"/>
              </a:rPr>
              <a:t>Graph G’</a:t>
            </a:r>
          </a:p>
        </p:txBody>
      </p:sp>
      <p:sp>
        <p:nvSpPr>
          <p:cNvPr id="297997" name="Line 13"/>
          <p:cNvSpPr>
            <a:spLocks noChangeShapeType="1"/>
          </p:cNvSpPr>
          <p:nvPr/>
        </p:nvSpPr>
        <p:spPr bwMode="auto">
          <a:xfrm>
            <a:off x="3059113" y="2924175"/>
            <a:ext cx="21605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97998" name="Text Box 14"/>
          <p:cNvSpPr txBox="1">
            <a:spLocks noChangeArrowheads="1"/>
          </p:cNvSpPr>
          <p:nvPr/>
        </p:nvSpPr>
        <p:spPr bwMode="auto">
          <a:xfrm>
            <a:off x="2555875" y="2636838"/>
            <a:ext cx="2736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latin typeface="Times New Roman" panose="02020603050405020304" pitchFamily="18" charset="0"/>
                <a:cs typeface="Times New Roman" panose="02020603050405020304" pitchFamily="18" charset="0"/>
              </a:rPr>
              <a:t>Remove Identifiable information </a:t>
            </a:r>
          </a:p>
        </p:txBody>
      </p:sp>
      <p:sp>
        <p:nvSpPr>
          <p:cNvPr id="298000" name="Rectangle 16"/>
          <p:cNvSpPr>
            <a:spLocks noChangeArrowheads="1"/>
          </p:cNvSpPr>
          <p:nvPr/>
        </p:nvSpPr>
        <p:spPr bwMode="auto">
          <a:xfrm>
            <a:off x="5364163" y="4314825"/>
            <a:ext cx="2447925" cy="482600"/>
          </a:xfrm>
          <a:prstGeom prst="rect">
            <a:avLst/>
          </a:prstGeom>
          <a:solidFill>
            <a:schemeClr val="accent1"/>
          </a:solidFill>
          <a:ln w="9525" algn="ctr">
            <a:solidFill>
              <a:schemeClr val="tx1"/>
            </a:solidFill>
            <a:miter lim="800000"/>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mtClean="0">
                <a:solidFill>
                  <a:srgbClr val="000000"/>
                </a:solidFill>
                <a:latin typeface="Times New Roman" panose="02020603050405020304" pitchFamily="18" charset="0"/>
                <a:cs typeface="Times New Roman" panose="02020603050405020304" pitchFamily="18" charset="0"/>
              </a:rPr>
              <a:t>Graph G’’</a:t>
            </a:r>
          </a:p>
        </p:txBody>
      </p:sp>
      <p:sp>
        <p:nvSpPr>
          <p:cNvPr id="298001" name="Rectangle 17"/>
          <p:cNvSpPr>
            <a:spLocks noChangeArrowheads="1"/>
          </p:cNvSpPr>
          <p:nvPr/>
        </p:nvSpPr>
        <p:spPr bwMode="auto">
          <a:xfrm>
            <a:off x="5480050" y="3573463"/>
            <a:ext cx="19637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latin typeface="Times New Roman" panose="02020603050405020304" pitchFamily="18" charset="0"/>
                <a:cs typeface="Times New Roman" panose="02020603050405020304" pitchFamily="18" charset="0"/>
              </a:rPr>
              <a:t>Block Alignment</a:t>
            </a:r>
          </a:p>
        </p:txBody>
      </p:sp>
      <p:sp>
        <p:nvSpPr>
          <p:cNvPr id="298002" name="Line 18"/>
          <p:cNvSpPr>
            <a:spLocks noChangeShapeType="1"/>
          </p:cNvSpPr>
          <p:nvPr/>
        </p:nvSpPr>
        <p:spPr bwMode="auto">
          <a:xfrm>
            <a:off x="6588125" y="3213100"/>
            <a:ext cx="0" cy="1079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298003" name="Rectangle 19"/>
          <p:cNvSpPr>
            <a:spLocks noChangeArrowheads="1"/>
          </p:cNvSpPr>
          <p:nvPr/>
        </p:nvSpPr>
        <p:spPr bwMode="auto">
          <a:xfrm>
            <a:off x="539750" y="4292600"/>
            <a:ext cx="2447925" cy="482600"/>
          </a:xfrm>
          <a:prstGeom prst="rect">
            <a:avLst/>
          </a:prstGeom>
          <a:solidFill>
            <a:schemeClr val="accent1"/>
          </a:solidFill>
          <a:ln w="9525" algn="ctr">
            <a:solidFill>
              <a:schemeClr val="tx1"/>
            </a:solidFill>
            <a:miter lim="800000"/>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mtClean="0">
                <a:solidFill>
                  <a:srgbClr val="000000"/>
                </a:solidFill>
                <a:latin typeface="Times New Roman" panose="02020603050405020304" pitchFamily="18" charset="0"/>
                <a:cs typeface="Times New Roman" panose="02020603050405020304" pitchFamily="18" charset="0"/>
              </a:rPr>
              <a:t>Graph G*</a:t>
            </a:r>
          </a:p>
        </p:txBody>
      </p:sp>
      <p:sp>
        <p:nvSpPr>
          <p:cNvPr id="298004" name="Line 20"/>
          <p:cNvSpPr>
            <a:spLocks noChangeShapeType="1"/>
          </p:cNvSpPr>
          <p:nvPr/>
        </p:nvSpPr>
        <p:spPr bwMode="auto">
          <a:xfrm flipH="1">
            <a:off x="2987675" y="4508500"/>
            <a:ext cx="2376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98005" name="Rectangle 21"/>
          <p:cNvSpPr>
            <a:spLocks noChangeArrowheads="1"/>
          </p:cNvSpPr>
          <p:nvPr/>
        </p:nvSpPr>
        <p:spPr bwMode="auto">
          <a:xfrm>
            <a:off x="3184525" y="4221163"/>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latin typeface="Times New Roman" panose="02020603050405020304" pitchFamily="18" charset="0"/>
                <a:cs typeface="Times New Roman" panose="02020603050405020304" pitchFamily="18" charset="0"/>
              </a:rPr>
              <a:t>Edge Copy</a:t>
            </a:r>
          </a:p>
        </p:txBody>
      </p:sp>
    </p:spTree>
    <p:extLst>
      <p:ext uri="{BB962C8B-B14F-4D97-AF65-F5344CB8AC3E}">
        <p14:creationId xmlns:p14="http://schemas.microsoft.com/office/powerpoint/2010/main" val="2787242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997"/>
                                        </p:tgtEl>
                                        <p:attrNameLst>
                                          <p:attrName>style.visibility</p:attrName>
                                        </p:attrNameLst>
                                      </p:cBhvr>
                                      <p:to>
                                        <p:strVal val="visible"/>
                                      </p:to>
                                    </p:set>
                                    <p:animEffect transition="in" filter="blinds(horizontal)">
                                      <p:cBhvr>
                                        <p:cTn id="7" dur="500"/>
                                        <p:tgtEl>
                                          <p:spTgt spid="2979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7998"/>
                                        </p:tgtEl>
                                        <p:attrNameLst>
                                          <p:attrName>style.visibility</p:attrName>
                                        </p:attrNameLst>
                                      </p:cBhvr>
                                      <p:to>
                                        <p:strVal val="visible"/>
                                      </p:to>
                                    </p:set>
                                    <p:animEffect transition="in" filter="blinds(horizontal)">
                                      <p:cBhvr>
                                        <p:cTn id="10" dur="500"/>
                                        <p:tgtEl>
                                          <p:spTgt spid="2979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97996"/>
                                        </p:tgtEl>
                                        <p:attrNameLst>
                                          <p:attrName>style.visibility</p:attrName>
                                        </p:attrNameLst>
                                      </p:cBhvr>
                                      <p:to>
                                        <p:strVal val="visible"/>
                                      </p:to>
                                    </p:set>
                                    <p:animEffect transition="in" filter="blinds(horizontal)">
                                      <p:cBhvr>
                                        <p:cTn id="15" dur="500"/>
                                        <p:tgtEl>
                                          <p:spTgt spid="2979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8002"/>
                                        </p:tgtEl>
                                        <p:attrNameLst>
                                          <p:attrName>style.visibility</p:attrName>
                                        </p:attrNameLst>
                                      </p:cBhvr>
                                      <p:to>
                                        <p:strVal val="visible"/>
                                      </p:to>
                                    </p:set>
                                    <p:animEffect transition="in" filter="blinds(horizontal)">
                                      <p:cBhvr>
                                        <p:cTn id="20" dur="500"/>
                                        <p:tgtEl>
                                          <p:spTgt spid="29800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98001"/>
                                        </p:tgtEl>
                                        <p:attrNameLst>
                                          <p:attrName>style.visibility</p:attrName>
                                        </p:attrNameLst>
                                      </p:cBhvr>
                                      <p:to>
                                        <p:strVal val="visible"/>
                                      </p:to>
                                    </p:set>
                                    <p:animEffect transition="in" filter="blinds(horizontal)">
                                      <p:cBhvr>
                                        <p:cTn id="23" dur="500"/>
                                        <p:tgtEl>
                                          <p:spTgt spid="2980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8000"/>
                                        </p:tgtEl>
                                        <p:attrNameLst>
                                          <p:attrName>style.visibility</p:attrName>
                                        </p:attrNameLst>
                                      </p:cBhvr>
                                      <p:to>
                                        <p:strVal val="visible"/>
                                      </p:to>
                                    </p:set>
                                    <p:animEffect transition="in" filter="blinds(horizontal)">
                                      <p:cBhvr>
                                        <p:cTn id="28" dur="500"/>
                                        <p:tgtEl>
                                          <p:spTgt spid="2980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98004"/>
                                        </p:tgtEl>
                                        <p:attrNameLst>
                                          <p:attrName>style.visibility</p:attrName>
                                        </p:attrNameLst>
                                      </p:cBhvr>
                                      <p:to>
                                        <p:strVal val="visible"/>
                                      </p:to>
                                    </p:set>
                                    <p:animEffect transition="in" filter="blinds(horizontal)">
                                      <p:cBhvr>
                                        <p:cTn id="33" dur="500"/>
                                        <p:tgtEl>
                                          <p:spTgt spid="29800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98005"/>
                                        </p:tgtEl>
                                        <p:attrNameLst>
                                          <p:attrName>style.visibility</p:attrName>
                                        </p:attrNameLst>
                                      </p:cBhvr>
                                      <p:to>
                                        <p:strVal val="visible"/>
                                      </p:to>
                                    </p:set>
                                    <p:animEffect transition="in" filter="blinds(horizontal)">
                                      <p:cBhvr>
                                        <p:cTn id="36" dur="500"/>
                                        <p:tgtEl>
                                          <p:spTgt spid="29800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98003"/>
                                        </p:tgtEl>
                                        <p:attrNameLst>
                                          <p:attrName>style.visibility</p:attrName>
                                        </p:attrNameLst>
                                      </p:cBhvr>
                                      <p:to>
                                        <p:strVal val="visible"/>
                                      </p:to>
                                    </p:set>
                                    <p:animEffect transition="in" filter="blinds(horizontal)">
                                      <p:cBhvr>
                                        <p:cTn id="41" dur="500"/>
                                        <p:tgtEl>
                                          <p:spTgt spid="29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6" grpId="0" animBg="1"/>
      <p:bldP spid="297997" grpId="0" animBg="1"/>
      <p:bldP spid="297998" grpId="0"/>
      <p:bldP spid="298000" grpId="0" animBg="1"/>
      <p:bldP spid="298001" grpId="0"/>
      <p:bldP spid="298002" grpId="0" animBg="1"/>
      <p:bldP spid="298003" grpId="0" animBg="1"/>
      <p:bldP spid="298004" grpId="0" animBg="1"/>
      <p:bldP spid="2980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405BD09D-E4AF-499F-9310-844D0AAFC5D6}"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2662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338EA9EC-B2F0-403C-AA1B-3F1A14118375}" type="slidenum">
              <a:rPr lang="en-US" altLang="zh-CN" sz="1200">
                <a:solidFill>
                  <a:srgbClr val="000000"/>
                </a:solidFill>
              </a:rPr>
              <a:pPr eaLnBrk="1" hangingPunct="1"/>
              <a:t>29</a:t>
            </a:fld>
            <a:endParaRPr lang="en-US" altLang="zh-CN" sz="1200">
              <a:solidFill>
                <a:srgbClr val="000000"/>
              </a:solidFill>
            </a:endParaRPr>
          </a:p>
        </p:txBody>
      </p:sp>
      <p:sp>
        <p:nvSpPr>
          <p:cNvPr id="26628" name="标题 1"/>
          <p:cNvSpPr>
            <a:spLocks noGrp="1"/>
          </p:cNvSpPr>
          <p:nvPr>
            <p:ph type="title" idx="4294967295"/>
          </p:nvPr>
        </p:nvSpPr>
        <p:spPr/>
        <p:txBody>
          <a:bodyPr/>
          <a:lstStyle/>
          <a:p>
            <a:pPr eaLnBrk="1" hangingPunct="1"/>
            <a:r>
              <a:rPr lang="en-US" altLang="zh-CN" smtClean="0"/>
              <a:t>Block Alignment</a:t>
            </a:r>
          </a:p>
        </p:txBody>
      </p:sp>
      <p:sp>
        <p:nvSpPr>
          <p:cNvPr id="26629" name="日期占位符 5"/>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64286E16-60A9-419D-91DF-775F1895E094}" type="datetime1">
              <a:rPr lang="zh-CN" altLang="en-US" sz="1200" smtClean="0">
                <a:solidFill>
                  <a:srgbClr val="000000"/>
                </a:solidFill>
              </a:rPr>
              <a:pPr algn="l" eaLnBrk="1" hangingPunct="1">
                <a:spcBef>
                  <a:spcPct val="0"/>
                </a:spcBef>
              </a:pPr>
              <a:t>2016/11/17</a:t>
            </a:fld>
            <a:endParaRPr lang="en-US" altLang="zh-CN" sz="1200" smtClean="0">
              <a:solidFill>
                <a:srgbClr val="000000"/>
              </a:solidFill>
            </a:endParaRPr>
          </a:p>
        </p:txBody>
      </p:sp>
      <p:sp>
        <p:nvSpPr>
          <p:cNvPr id="26630" name="灯片编号占位符 6"/>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7AAF00F0-4038-48CE-A915-8BB66BF83E58}" type="slidenum">
              <a:rPr lang="en-US" altLang="zh-CN" sz="1200" smtClean="0">
                <a:solidFill>
                  <a:srgbClr val="000000"/>
                </a:solidFill>
              </a:rPr>
              <a:pPr algn="r" eaLnBrk="1" hangingPunct="1">
                <a:spcBef>
                  <a:spcPct val="0"/>
                </a:spcBef>
              </a:pPr>
              <a:t>29</a:t>
            </a:fld>
            <a:endParaRPr lang="en-US" altLang="zh-CN" sz="1200" smtClean="0">
              <a:solidFill>
                <a:srgbClr val="000000"/>
              </a:solidFill>
            </a:endParaRPr>
          </a:p>
        </p:txBody>
      </p:sp>
      <p:pic>
        <p:nvPicPr>
          <p:cNvPr id="266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844675"/>
            <a:ext cx="5595938"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835643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Protection Methods</a:t>
            </a:r>
            <a:endParaRPr lang="zh-CN" altLang="en-US" dirty="0"/>
          </a:p>
        </p:txBody>
      </p:sp>
      <p:sp>
        <p:nvSpPr>
          <p:cNvPr id="3" name="Content Placeholder 2"/>
          <p:cNvSpPr>
            <a:spLocks noGrp="1"/>
          </p:cNvSpPr>
          <p:nvPr>
            <p:ph idx="1"/>
          </p:nvPr>
        </p:nvSpPr>
        <p:spPr/>
        <p:txBody>
          <a:bodyPr/>
          <a:lstStyle/>
          <a:p>
            <a:r>
              <a:rPr lang="en-US" altLang="zh-CN" dirty="0" smtClean="0"/>
              <a:t>Two methods</a:t>
            </a:r>
          </a:p>
          <a:p>
            <a:pPr lvl="1"/>
            <a:r>
              <a:rPr lang="en-US" altLang="zh-CN" dirty="0"/>
              <a:t>Publishing </a:t>
            </a:r>
            <a:r>
              <a:rPr lang="en-US" altLang="zh-CN" dirty="0" smtClean="0"/>
              <a:t>sanitized graph</a:t>
            </a:r>
            <a:endParaRPr lang="en-US" altLang="zh-CN" dirty="0"/>
          </a:p>
          <a:p>
            <a:pPr lvl="1"/>
            <a:r>
              <a:rPr lang="en-US" altLang="zh-CN" dirty="0" smtClean="0"/>
              <a:t>Publishing noised aggregate information</a:t>
            </a:r>
          </a:p>
          <a:p>
            <a:pPr lvl="2"/>
            <a:r>
              <a:rPr lang="en-US" altLang="zh-CN" dirty="0" smtClean="0"/>
              <a:t>Differential privacy on graph</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Tree>
    <p:extLst>
      <p:ext uri="{BB962C8B-B14F-4D97-AF65-F5344CB8AC3E}">
        <p14:creationId xmlns:p14="http://schemas.microsoft.com/office/powerpoint/2010/main" val="3704620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336AB08-5035-406F-AD24-A791385F978B}"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41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505D989F-54CB-479F-8B8E-8FC14AC3218F}" type="slidenum">
              <a:rPr lang="en-US" altLang="zh-CN" sz="1200">
                <a:solidFill>
                  <a:srgbClr val="000000"/>
                </a:solidFill>
              </a:rPr>
              <a:pPr eaLnBrk="1" hangingPunct="1"/>
              <a:t>30</a:t>
            </a:fld>
            <a:endParaRPr lang="en-US" altLang="zh-CN" sz="1200">
              <a:solidFill>
                <a:srgbClr val="000000"/>
              </a:solidFill>
            </a:endParaRPr>
          </a:p>
        </p:txBody>
      </p:sp>
      <p:sp>
        <p:nvSpPr>
          <p:cNvPr id="4103" name="日期占位符 5"/>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EEF67869-10B1-42F9-B633-70E22CD007DC}" type="datetime1">
              <a:rPr lang="zh-CN" altLang="en-US" sz="1200" smtClean="0">
                <a:solidFill>
                  <a:srgbClr val="000000"/>
                </a:solidFill>
              </a:rPr>
              <a:pPr algn="l" eaLnBrk="1" hangingPunct="1">
                <a:spcBef>
                  <a:spcPct val="0"/>
                </a:spcBef>
              </a:pPr>
              <a:t>2016/11/17</a:t>
            </a:fld>
            <a:endParaRPr lang="en-US" altLang="zh-CN" sz="1200" smtClean="0">
              <a:solidFill>
                <a:srgbClr val="000000"/>
              </a:solidFill>
            </a:endParaRPr>
          </a:p>
        </p:txBody>
      </p:sp>
      <p:sp>
        <p:nvSpPr>
          <p:cNvPr id="4104" name="灯片编号占位符 7"/>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A7ABBCFF-700E-48CB-8C1E-D3E6654765AC}" type="slidenum">
              <a:rPr lang="en-US" altLang="zh-CN" sz="1200" smtClean="0">
                <a:solidFill>
                  <a:srgbClr val="000000"/>
                </a:solidFill>
              </a:rPr>
              <a:pPr algn="r" eaLnBrk="1" hangingPunct="1">
                <a:spcBef>
                  <a:spcPct val="0"/>
                </a:spcBef>
              </a:pPr>
              <a:t>30</a:t>
            </a:fld>
            <a:endParaRPr lang="en-US" altLang="zh-CN" sz="1200" smtClean="0">
              <a:solidFill>
                <a:srgbClr val="000000"/>
              </a:solidFill>
            </a:endParaRPr>
          </a:p>
        </p:txBody>
      </p:sp>
      <p:sp>
        <p:nvSpPr>
          <p:cNvPr id="4105" name="Rectangle 2"/>
          <p:cNvSpPr>
            <a:spLocks noGrp="1" noChangeArrowheads="1"/>
          </p:cNvSpPr>
          <p:nvPr>
            <p:ph type="title" idx="4294967295"/>
          </p:nvPr>
        </p:nvSpPr>
        <p:spPr/>
        <p:txBody>
          <a:bodyPr/>
          <a:lstStyle/>
          <a:p>
            <a:pPr eaLnBrk="1" hangingPunct="1"/>
            <a:r>
              <a:rPr lang="en-US" altLang="zh-CN" smtClean="0"/>
              <a:t>Block Alignment</a:t>
            </a:r>
          </a:p>
        </p:txBody>
      </p:sp>
      <p:graphicFrame>
        <p:nvGraphicFramePr>
          <p:cNvPr id="360456" name="Object 8"/>
          <p:cNvGraphicFramePr>
            <a:graphicFrameLocks noChangeAspect="1"/>
          </p:cNvGraphicFramePr>
          <p:nvPr>
            <p:ph sz="half" idx="4294967295"/>
          </p:nvPr>
        </p:nvGraphicFramePr>
        <p:xfrm>
          <a:off x="566738" y="4175125"/>
          <a:ext cx="3924300" cy="1846263"/>
        </p:xfrm>
        <a:graphic>
          <a:graphicData uri="http://schemas.openxmlformats.org/presentationml/2006/ole">
            <mc:AlternateContent xmlns:mc="http://schemas.openxmlformats.org/markup-compatibility/2006">
              <mc:Choice xmlns:v="urn:schemas-microsoft-com:vml" Requires="v">
                <p:oleObj spid="_x0000_s94210" name="Visio" r:id="rId4" imgW="4411980" imgH="2075498" progId="Visio.Drawing.11">
                  <p:embed/>
                </p:oleObj>
              </mc:Choice>
              <mc:Fallback>
                <p:oleObj name="Visio" r:id="rId4" imgW="4411980" imgH="207549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4175125"/>
                        <a:ext cx="392430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13"/>
          <p:cNvGraphicFramePr>
            <a:graphicFrameLocks noChangeAspect="1"/>
          </p:cNvGraphicFramePr>
          <p:nvPr>
            <p:ph sz="quarter" idx="4294967295"/>
          </p:nvPr>
        </p:nvGraphicFramePr>
        <p:xfrm>
          <a:off x="1403350" y="1773238"/>
          <a:ext cx="2176463" cy="1774825"/>
        </p:xfrm>
        <a:graphic>
          <a:graphicData uri="http://schemas.openxmlformats.org/presentationml/2006/ole">
            <mc:AlternateContent xmlns:mc="http://schemas.openxmlformats.org/markup-compatibility/2006">
              <mc:Choice xmlns:v="urn:schemas-microsoft-com:vml" Requires="v">
                <p:oleObj spid="_x0000_s94211" name="Visio" r:id="rId6" imgW="2176939" imgH="1774508" progId="Visio.Drawing.11">
                  <p:embed/>
                </p:oleObj>
              </mc:Choice>
              <mc:Fallback>
                <p:oleObj name="Visio" r:id="rId6" imgW="2176939" imgH="1774508"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1773238"/>
                        <a:ext cx="2176463"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0464" name="Line 16"/>
          <p:cNvSpPr>
            <a:spLocks noChangeShapeType="1"/>
          </p:cNvSpPr>
          <p:nvPr/>
        </p:nvSpPr>
        <p:spPr bwMode="auto">
          <a:xfrm>
            <a:off x="2484438" y="1793875"/>
            <a:ext cx="0" cy="19446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65" name="Line 17"/>
          <p:cNvSpPr>
            <a:spLocks noChangeShapeType="1"/>
          </p:cNvSpPr>
          <p:nvPr/>
        </p:nvSpPr>
        <p:spPr bwMode="auto">
          <a:xfrm flipH="1">
            <a:off x="1044575" y="3644900"/>
            <a:ext cx="3603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66" name="Line 18"/>
          <p:cNvSpPr>
            <a:spLocks noChangeShapeType="1"/>
          </p:cNvSpPr>
          <p:nvPr/>
        </p:nvSpPr>
        <p:spPr bwMode="auto">
          <a:xfrm>
            <a:off x="2989263" y="3716338"/>
            <a:ext cx="431800"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69" name="Line 21"/>
          <p:cNvSpPr>
            <a:spLocks noChangeShapeType="1"/>
          </p:cNvSpPr>
          <p:nvPr/>
        </p:nvSpPr>
        <p:spPr bwMode="auto">
          <a:xfrm>
            <a:off x="1116013" y="4365625"/>
            <a:ext cx="2808287"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0" name="Line 22"/>
          <p:cNvSpPr>
            <a:spLocks noChangeShapeType="1"/>
          </p:cNvSpPr>
          <p:nvPr/>
        </p:nvSpPr>
        <p:spPr bwMode="auto">
          <a:xfrm>
            <a:off x="1763713" y="4941888"/>
            <a:ext cx="1439862"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1" name="Line 23"/>
          <p:cNvSpPr>
            <a:spLocks noChangeShapeType="1"/>
          </p:cNvSpPr>
          <p:nvPr/>
        </p:nvSpPr>
        <p:spPr bwMode="auto">
          <a:xfrm>
            <a:off x="1116013" y="5516563"/>
            <a:ext cx="2808287"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2" name="Line 24"/>
          <p:cNvSpPr>
            <a:spLocks noChangeShapeType="1"/>
          </p:cNvSpPr>
          <p:nvPr/>
        </p:nvSpPr>
        <p:spPr bwMode="auto">
          <a:xfrm>
            <a:off x="827088" y="5013325"/>
            <a:ext cx="360362" cy="2159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3" name="Line 25"/>
          <p:cNvSpPr>
            <a:spLocks noChangeShapeType="1"/>
          </p:cNvSpPr>
          <p:nvPr/>
        </p:nvSpPr>
        <p:spPr bwMode="auto">
          <a:xfrm>
            <a:off x="1187450" y="5229225"/>
            <a:ext cx="259238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4" name="Line 26"/>
          <p:cNvSpPr>
            <a:spLocks noChangeShapeType="1"/>
          </p:cNvSpPr>
          <p:nvPr/>
        </p:nvSpPr>
        <p:spPr bwMode="auto">
          <a:xfrm flipV="1">
            <a:off x="3779838" y="5013325"/>
            <a:ext cx="431800" cy="2159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5" name="Line 27"/>
          <p:cNvSpPr>
            <a:spLocks noChangeShapeType="1"/>
          </p:cNvSpPr>
          <p:nvPr/>
        </p:nvSpPr>
        <p:spPr bwMode="auto">
          <a:xfrm flipV="1">
            <a:off x="1258888" y="4581525"/>
            <a:ext cx="360362" cy="21431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360476" name="Line 28"/>
          <p:cNvSpPr>
            <a:spLocks noChangeShapeType="1"/>
          </p:cNvSpPr>
          <p:nvPr/>
        </p:nvSpPr>
        <p:spPr bwMode="auto">
          <a:xfrm>
            <a:off x="1619250" y="4581525"/>
            <a:ext cx="187325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0477" name="Line 29"/>
          <p:cNvSpPr>
            <a:spLocks noChangeShapeType="1"/>
          </p:cNvSpPr>
          <p:nvPr/>
        </p:nvSpPr>
        <p:spPr bwMode="auto">
          <a:xfrm>
            <a:off x="3492500" y="4581525"/>
            <a:ext cx="287338" cy="287338"/>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graphicFrame>
        <p:nvGraphicFramePr>
          <p:cNvPr id="360481" name="Object 33"/>
          <p:cNvGraphicFramePr>
            <a:graphicFrameLocks noChangeAspect="1"/>
          </p:cNvGraphicFramePr>
          <p:nvPr>
            <p:ph sz="quarter" idx="4294967295"/>
          </p:nvPr>
        </p:nvGraphicFramePr>
        <p:xfrm>
          <a:off x="5435600" y="4005263"/>
          <a:ext cx="1933575" cy="1982787"/>
        </p:xfrm>
        <a:graphic>
          <a:graphicData uri="http://schemas.openxmlformats.org/presentationml/2006/ole">
            <mc:AlternateContent xmlns:mc="http://schemas.openxmlformats.org/markup-compatibility/2006">
              <mc:Choice xmlns:v="urn:schemas-microsoft-com:vml" Requires="v">
                <p:oleObj spid="_x0000_s94212" name="Visio" r:id="rId8" imgW="1933099" imgH="1983105" progId="Visio.Drawing.11">
                  <p:embed/>
                </p:oleObj>
              </mc:Choice>
              <mc:Fallback>
                <p:oleObj name="Visio" r:id="rId8" imgW="1933099" imgH="1983105"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5600" y="4005263"/>
                        <a:ext cx="1933575" cy="198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0483" name="Line 35"/>
          <p:cNvSpPr>
            <a:spLocks noChangeShapeType="1"/>
          </p:cNvSpPr>
          <p:nvPr/>
        </p:nvSpPr>
        <p:spPr bwMode="auto">
          <a:xfrm>
            <a:off x="827088" y="4941888"/>
            <a:ext cx="2889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1" name="TextBox 20"/>
          <p:cNvSpPr txBox="1">
            <a:spLocks noChangeArrowheads="1"/>
          </p:cNvSpPr>
          <p:nvPr/>
        </p:nvSpPr>
        <p:spPr bwMode="auto">
          <a:xfrm>
            <a:off x="4357688" y="2071688"/>
            <a:ext cx="2214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Graph Partition </a:t>
            </a:r>
          </a:p>
        </p:txBody>
      </p:sp>
      <p:cxnSp>
        <p:nvCxnSpPr>
          <p:cNvPr id="23" name="直接箭头连接符 22"/>
          <p:cNvCxnSpPr>
            <a:cxnSpLocks noChangeShapeType="1"/>
            <a:stCxn id="21" idx="1"/>
          </p:cNvCxnSpPr>
          <p:nvPr/>
        </p:nvCxnSpPr>
        <p:spPr bwMode="auto">
          <a:xfrm rot="10800000">
            <a:off x="2571750" y="2141538"/>
            <a:ext cx="1785938" cy="128587"/>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sp>
        <p:nvSpPr>
          <p:cNvPr id="24" name="TextBox 23"/>
          <p:cNvSpPr txBox="1">
            <a:spLocks noChangeArrowheads="1"/>
          </p:cNvSpPr>
          <p:nvPr/>
        </p:nvSpPr>
        <p:spPr bwMode="auto">
          <a:xfrm>
            <a:off x="4510088" y="3214688"/>
            <a:ext cx="2214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Block Alignment</a:t>
            </a:r>
          </a:p>
        </p:txBody>
      </p:sp>
      <p:cxnSp>
        <p:nvCxnSpPr>
          <p:cNvPr id="25" name="直接箭头连接符 24"/>
          <p:cNvCxnSpPr>
            <a:cxnSpLocks noChangeShapeType="1"/>
          </p:cNvCxnSpPr>
          <p:nvPr/>
        </p:nvCxnSpPr>
        <p:spPr bwMode="auto">
          <a:xfrm rot="10800000" flipV="1">
            <a:off x="990600" y="3740150"/>
            <a:ext cx="3795713" cy="1117600"/>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82181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0464"/>
                                        </p:tgtEl>
                                        <p:attrNameLst>
                                          <p:attrName>style.visibility</p:attrName>
                                        </p:attrNameLst>
                                      </p:cBhvr>
                                      <p:to>
                                        <p:strVal val="visible"/>
                                      </p:to>
                                    </p:set>
                                    <p:animEffect transition="in" filter="blinds(horizontal)">
                                      <p:cBhvr>
                                        <p:cTn id="13" dur="500"/>
                                        <p:tgtEl>
                                          <p:spTgt spid="3604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0466"/>
                                        </p:tgtEl>
                                        <p:attrNameLst>
                                          <p:attrName>style.visibility</p:attrName>
                                        </p:attrNameLst>
                                      </p:cBhvr>
                                      <p:to>
                                        <p:strVal val="visible"/>
                                      </p:to>
                                    </p:set>
                                    <p:animEffect transition="in" filter="blinds(horizontal)">
                                      <p:cBhvr>
                                        <p:cTn id="18" dur="500"/>
                                        <p:tgtEl>
                                          <p:spTgt spid="36046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0465"/>
                                        </p:tgtEl>
                                        <p:attrNameLst>
                                          <p:attrName>style.visibility</p:attrName>
                                        </p:attrNameLst>
                                      </p:cBhvr>
                                      <p:to>
                                        <p:strVal val="visible"/>
                                      </p:to>
                                    </p:set>
                                    <p:animEffect transition="in" filter="blinds(horizontal)">
                                      <p:cBhvr>
                                        <p:cTn id="21" dur="500"/>
                                        <p:tgtEl>
                                          <p:spTgt spid="360465"/>
                                        </p:tgtEl>
                                      </p:cBhvr>
                                    </p:animEffect>
                                  </p:childTnLst>
                                </p:cTn>
                              </p:par>
                              <p:par>
                                <p:cTn id="22" presetID="3" presetClass="entr" presetSubtype="10" fill="hold" nodeType="withEffect">
                                  <p:stCondLst>
                                    <p:cond delay="0"/>
                                  </p:stCondLst>
                                  <p:childTnLst>
                                    <p:set>
                                      <p:cBhvr>
                                        <p:cTn id="23" dur="1" fill="hold">
                                          <p:stCondLst>
                                            <p:cond delay="0"/>
                                          </p:stCondLst>
                                        </p:cTn>
                                        <p:tgtEl>
                                          <p:spTgt spid="360456"/>
                                        </p:tgtEl>
                                        <p:attrNameLst>
                                          <p:attrName>style.visibility</p:attrName>
                                        </p:attrNameLst>
                                      </p:cBhvr>
                                      <p:to>
                                        <p:strVal val="visible"/>
                                      </p:to>
                                    </p:set>
                                    <p:animEffect transition="in" filter="blinds(horizontal)">
                                      <p:cBhvr>
                                        <p:cTn id="24" dur="500"/>
                                        <p:tgtEl>
                                          <p:spTgt spid="3604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60470"/>
                                        </p:tgtEl>
                                        <p:attrNameLst>
                                          <p:attrName>style.visibility</p:attrName>
                                        </p:attrNameLst>
                                      </p:cBhvr>
                                      <p:to>
                                        <p:strVal val="visible"/>
                                      </p:to>
                                    </p:set>
                                    <p:animEffect transition="in" filter="blinds(horizontal)">
                                      <p:cBhvr>
                                        <p:cTn id="29" dur="500"/>
                                        <p:tgtEl>
                                          <p:spTgt spid="36047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60473"/>
                                        </p:tgtEl>
                                        <p:attrNameLst>
                                          <p:attrName>style.visibility</p:attrName>
                                        </p:attrNameLst>
                                      </p:cBhvr>
                                      <p:to>
                                        <p:strVal val="visible"/>
                                      </p:to>
                                    </p:set>
                                    <p:animEffect transition="in" filter="blinds(horizontal)">
                                      <p:cBhvr>
                                        <p:cTn id="32" dur="500"/>
                                        <p:tgtEl>
                                          <p:spTgt spid="36047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60472"/>
                                        </p:tgtEl>
                                        <p:attrNameLst>
                                          <p:attrName>style.visibility</p:attrName>
                                        </p:attrNameLst>
                                      </p:cBhvr>
                                      <p:to>
                                        <p:strVal val="visible"/>
                                      </p:to>
                                    </p:set>
                                    <p:animEffect transition="in" filter="blinds(horizontal)">
                                      <p:cBhvr>
                                        <p:cTn id="35" dur="500"/>
                                        <p:tgtEl>
                                          <p:spTgt spid="36047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60474"/>
                                        </p:tgtEl>
                                        <p:attrNameLst>
                                          <p:attrName>style.visibility</p:attrName>
                                        </p:attrNameLst>
                                      </p:cBhvr>
                                      <p:to>
                                        <p:strVal val="visible"/>
                                      </p:to>
                                    </p:set>
                                    <p:animEffect transition="in" filter="blinds(horizontal)">
                                      <p:cBhvr>
                                        <p:cTn id="38" dur="500"/>
                                        <p:tgtEl>
                                          <p:spTgt spid="36047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60477"/>
                                        </p:tgtEl>
                                        <p:attrNameLst>
                                          <p:attrName>style.visibility</p:attrName>
                                        </p:attrNameLst>
                                      </p:cBhvr>
                                      <p:to>
                                        <p:strVal val="visible"/>
                                      </p:to>
                                    </p:set>
                                    <p:animEffect transition="in" filter="blinds(horizontal)">
                                      <p:cBhvr>
                                        <p:cTn id="41" dur="500"/>
                                        <p:tgtEl>
                                          <p:spTgt spid="36047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60475"/>
                                        </p:tgtEl>
                                        <p:attrNameLst>
                                          <p:attrName>style.visibility</p:attrName>
                                        </p:attrNameLst>
                                      </p:cBhvr>
                                      <p:to>
                                        <p:strVal val="visible"/>
                                      </p:to>
                                    </p:set>
                                    <p:animEffect transition="in" filter="blinds(horizontal)">
                                      <p:cBhvr>
                                        <p:cTn id="44" dur="500"/>
                                        <p:tgtEl>
                                          <p:spTgt spid="36047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60469"/>
                                        </p:tgtEl>
                                        <p:attrNameLst>
                                          <p:attrName>style.visibility</p:attrName>
                                        </p:attrNameLst>
                                      </p:cBhvr>
                                      <p:to>
                                        <p:strVal val="visible"/>
                                      </p:to>
                                    </p:set>
                                    <p:animEffect transition="in" filter="blinds(horizontal)">
                                      <p:cBhvr>
                                        <p:cTn id="47" dur="500"/>
                                        <p:tgtEl>
                                          <p:spTgt spid="36046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60476"/>
                                        </p:tgtEl>
                                        <p:attrNameLst>
                                          <p:attrName>style.visibility</p:attrName>
                                        </p:attrNameLst>
                                      </p:cBhvr>
                                      <p:to>
                                        <p:strVal val="visible"/>
                                      </p:to>
                                    </p:set>
                                    <p:animEffect transition="in" filter="blinds(horizontal)">
                                      <p:cBhvr>
                                        <p:cTn id="50" dur="500"/>
                                        <p:tgtEl>
                                          <p:spTgt spid="36047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60471"/>
                                        </p:tgtEl>
                                        <p:attrNameLst>
                                          <p:attrName>style.visibility</p:attrName>
                                        </p:attrNameLst>
                                      </p:cBhvr>
                                      <p:to>
                                        <p:strVal val="visible"/>
                                      </p:to>
                                    </p:set>
                                    <p:animEffect transition="in" filter="blinds(horizontal)">
                                      <p:cBhvr>
                                        <p:cTn id="53" dur="500"/>
                                        <p:tgtEl>
                                          <p:spTgt spid="36047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360481"/>
                                        </p:tgtEl>
                                        <p:attrNameLst>
                                          <p:attrName>style.visibility</p:attrName>
                                        </p:attrNameLst>
                                      </p:cBhvr>
                                      <p:to>
                                        <p:strVal val="visible"/>
                                      </p:to>
                                    </p:set>
                                    <p:animEffect transition="in" filter="blinds(horizontal)">
                                      <p:cBhvr>
                                        <p:cTn id="58" dur="500"/>
                                        <p:tgtEl>
                                          <p:spTgt spid="36048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60483"/>
                                        </p:tgtEl>
                                        <p:attrNameLst>
                                          <p:attrName>style.visibility</p:attrName>
                                        </p:attrNameLst>
                                      </p:cBhvr>
                                      <p:to>
                                        <p:strVal val="visible"/>
                                      </p:to>
                                    </p:set>
                                    <p:animEffect transition="in" filter="blinds(horizontal)">
                                      <p:cBhvr>
                                        <p:cTn id="63" dur="500"/>
                                        <p:tgtEl>
                                          <p:spTgt spid="360483"/>
                                        </p:tgtEl>
                                      </p:cBhvr>
                                    </p:animEffect>
                                  </p:childTnLst>
                                </p:cTn>
                              </p:par>
                              <p:par>
                                <p:cTn id="64" presetID="3" presetClass="entr" presetSubtype="1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blinds(horizontal)">
                                      <p:cBhvr>
                                        <p:cTn id="66" dur="500"/>
                                        <p:tgtEl>
                                          <p:spTgt spid="25"/>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blinds(horizontal)">
                                      <p:cBhvr>
                                        <p:cTn id="6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64" grpId="0" animBg="1"/>
      <p:bldP spid="360465" grpId="0" animBg="1"/>
      <p:bldP spid="360466" grpId="0" animBg="1"/>
      <p:bldP spid="360469" grpId="0" animBg="1"/>
      <p:bldP spid="360470" grpId="0" animBg="1"/>
      <p:bldP spid="360471" grpId="0" animBg="1"/>
      <p:bldP spid="360472" grpId="0" animBg="1"/>
      <p:bldP spid="360473" grpId="0" animBg="1"/>
      <p:bldP spid="360474" grpId="0" animBg="1"/>
      <p:bldP spid="360475" grpId="0" animBg="1"/>
      <p:bldP spid="360476" grpId="0" animBg="1"/>
      <p:bldP spid="360477" grpId="0" animBg="1"/>
      <p:bldP spid="360483" grpId="0" animBg="1"/>
      <p:bldP spid="21"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75E0D53-4384-44F4-AF31-2B1B55703289}"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512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8D099A18-4007-4D6F-BDB2-7D9CE89D286F}" type="slidenum">
              <a:rPr lang="en-US" altLang="zh-CN" sz="1200">
                <a:solidFill>
                  <a:srgbClr val="000000"/>
                </a:solidFill>
              </a:rPr>
              <a:pPr eaLnBrk="1" hangingPunct="1"/>
              <a:t>31</a:t>
            </a:fld>
            <a:endParaRPr lang="en-US" altLang="zh-CN" sz="1200">
              <a:solidFill>
                <a:srgbClr val="000000"/>
              </a:solidFill>
            </a:endParaRPr>
          </a:p>
        </p:txBody>
      </p:sp>
      <p:sp>
        <p:nvSpPr>
          <p:cNvPr id="5126" name="标题 1"/>
          <p:cNvSpPr>
            <a:spLocks noGrp="1"/>
          </p:cNvSpPr>
          <p:nvPr>
            <p:ph type="title" idx="4294967295"/>
          </p:nvPr>
        </p:nvSpPr>
        <p:spPr/>
        <p:txBody>
          <a:bodyPr/>
          <a:lstStyle/>
          <a:p>
            <a:pPr eaLnBrk="1" hangingPunct="1"/>
            <a:r>
              <a:rPr lang="en-US" altLang="zh-CN" smtClean="0"/>
              <a:t>An Optimal Block Alignment</a:t>
            </a:r>
          </a:p>
        </p:txBody>
      </p:sp>
      <p:graphicFrame>
        <p:nvGraphicFramePr>
          <p:cNvPr id="5122" name="Object 6"/>
          <p:cNvGraphicFramePr>
            <a:graphicFrameLocks noChangeAspect="1"/>
          </p:cNvGraphicFramePr>
          <p:nvPr/>
        </p:nvGraphicFramePr>
        <p:xfrm>
          <a:off x="774700" y="2527300"/>
          <a:ext cx="3924300" cy="1846263"/>
        </p:xfrm>
        <a:graphic>
          <a:graphicData uri="http://schemas.openxmlformats.org/presentationml/2006/ole">
            <mc:AlternateContent xmlns:mc="http://schemas.openxmlformats.org/markup-compatibility/2006">
              <mc:Choice xmlns:v="urn:schemas-microsoft-com:vml" Requires="v">
                <p:oleObj spid="_x0000_s95234" name="Visio" r:id="rId4" imgW="4411980" imgH="2075498" progId="Visio.Drawing.11">
                  <p:embed/>
                </p:oleObj>
              </mc:Choice>
              <mc:Fallback>
                <p:oleObj name="Visio" r:id="rId4" imgW="4411980" imgH="207549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700" y="2527300"/>
                        <a:ext cx="392430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Line 7"/>
          <p:cNvSpPr>
            <a:spLocks noChangeShapeType="1"/>
          </p:cNvSpPr>
          <p:nvPr/>
        </p:nvSpPr>
        <p:spPr bwMode="auto">
          <a:xfrm>
            <a:off x="1323975" y="2717800"/>
            <a:ext cx="280828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28" name="Line 8"/>
          <p:cNvSpPr>
            <a:spLocks noChangeShapeType="1"/>
          </p:cNvSpPr>
          <p:nvPr/>
        </p:nvSpPr>
        <p:spPr bwMode="auto">
          <a:xfrm>
            <a:off x="1971675" y="3294063"/>
            <a:ext cx="143986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29" name="Line 9"/>
          <p:cNvSpPr>
            <a:spLocks noChangeShapeType="1"/>
          </p:cNvSpPr>
          <p:nvPr/>
        </p:nvSpPr>
        <p:spPr bwMode="auto">
          <a:xfrm>
            <a:off x="1323975" y="3868738"/>
            <a:ext cx="280828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30" name="Line 10"/>
          <p:cNvSpPr>
            <a:spLocks noChangeShapeType="1"/>
          </p:cNvSpPr>
          <p:nvPr/>
        </p:nvSpPr>
        <p:spPr bwMode="auto">
          <a:xfrm>
            <a:off x="1035050" y="3365500"/>
            <a:ext cx="360363" cy="2159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31" name="Line 11"/>
          <p:cNvSpPr>
            <a:spLocks noChangeShapeType="1"/>
          </p:cNvSpPr>
          <p:nvPr/>
        </p:nvSpPr>
        <p:spPr bwMode="auto">
          <a:xfrm>
            <a:off x="1395413" y="3581400"/>
            <a:ext cx="2592387"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32" name="Line 12"/>
          <p:cNvSpPr>
            <a:spLocks noChangeShapeType="1"/>
          </p:cNvSpPr>
          <p:nvPr/>
        </p:nvSpPr>
        <p:spPr bwMode="auto">
          <a:xfrm flipV="1">
            <a:off x="3987800" y="3365500"/>
            <a:ext cx="431800" cy="2159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33" name="Line 13"/>
          <p:cNvSpPr>
            <a:spLocks noChangeShapeType="1"/>
          </p:cNvSpPr>
          <p:nvPr/>
        </p:nvSpPr>
        <p:spPr bwMode="auto">
          <a:xfrm flipV="1">
            <a:off x="1466850" y="2933700"/>
            <a:ext cx="360363" cy="21431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5134" name="Line 14"/>
          <p:cNvSpPr>
            <a:spLocks noChangeShapeType="1"/>
          </p:cNvSpPr>
          <p:nvPr/>
        </p:nvSpPr>
        <p:spPr bwMode="auto">
          <a:xfrm>
            <a:off x="1827213" y="2933700"/>
            <a:ext cx="187325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5135" name="Line 15"/>
          <p:cNvSpPr>
            <a:spLocks noChangeShapeType="1"/>
          </p:cNvSpPr>
          <p:nvPr/>
        </p:nvSpPr>
        <p:spPr bwMode="auto">
          <a:xfrm>
            <a:off x="3700463" y="2933700"/>
            <a:ext cx="287337" cy="287338"/>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graphicFrame>
        <p:nvGraphicFramePr>
          <p:cNvPr id="69" name="Object 16"/>
          <p:cNvGraphicFramePr>
            <a:graphicFrameLocks noChangeAspect="1"/>
          </p:cNvGraphicFramePr>
          <p:nvPr/>
        </p:nvGraphicFramePr>
        <p:xfrm>
          <a:off x="5643563" y="2357438"/>
          <a:ext cx="1933575" cy="1982787"/>
        </p:xfrm>
        <a:graphic>
          <a:graphicData uri="http://schemas.openxmlformats.org/presentationml/2006/ole">
            <mc:AlternateContent xmlns:mc="http://schemas.openxmlformats.org/markup-compatibility/2006">
              <mc:Choice xmlns:v="urn:schemas-microsoft-com:vml" Requires="v">
                <p:oleObj spid="_x0000_s95235" name="Visio" r:id="rId6" imgW="1933099" imgH="1983105" progId="Visio.Drawing.11">
                  <p:embed/>
                </p:oleObj>
              </mc:Choice>
              <mc:Fallback>
                <p:oleObj name="Visio" r:id="rId6" imgW="1933099" imgH="1983105"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3563" y="2357438"/>
                        <a:ext cx="1933575" cy="198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Line 17"/>
          <p:cNvSpPr>
            <a:spLocks noChangeShapeType="1"/>
          </p:cNvSpPr>
          <p:nvPr/>
        </p:nvSpPr>
        <p:spPr bwMode="auto">
          <a:xfrm>
            <a:off x="1035050" y="3294063"/>
            <a:ext cx="2889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425999" name="Text Box 15"/>
          <p:cNvSpPr txBox="1">
            <a:spLocks noChangeArrowheads="1"/>
          </p:cNvSpPr>
          <p:nvPr/>
        </p:nvSpPr>
        <p:spPr bwMode="auto">
          <a:xfrm>
            <a:off x="-85725" y="4724400"/>
            <a:ext cx="71151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mtClean="0">
                <a:solidFill>
                  <a:srgbClr val="000000"/>
                </a:solidFill>
                <a:latin typeface="Times New Roman" panose="02020603050405020304" pitchFamily="18" charset="0"/>
                <a:cs typeface="Times New Roman" panose="02020603050405020304" pitchFamily="18" charset="0"/>
              </a:rPr>
              <a:t>We prove the optimal block alignment is NP-hard </a:t>
            </a:r>
          </a:p>
        </p:txBody>
      </p:sp>
    </p:spTree>
    <p:extLst>
      <p:ext uri="{BB962C8B-B14F-4D97-AF65-F5344CB8AC3E}">
        <p14:creationId xmlns:p14="http://schemas.microsoft.com/office/powerpoint/2010/main" val="4052109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5999"/>
                                        </p:tgtEl>
                                        <p:attrNameLst>
                                          <p:attrName>style.visibility</p:attrName>
                                        </p:attrNameLst>
                                      </p:cBhvr>
                                      <p:to>
                                        <p:strVal val="visible"/>
                                      </p:to>
                                    </p:set>
                                    <p:animEffect transition="in" filter="blinds(horizontal)">
                                      <p:cBhvr>
                                        <p:cTn id="17" dur="500"/>
                                        <p:tgtEl>
                                          <p:spTgt spid="425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42599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CAE2AAAA-7AE6-43A0-AB52-67A88B2DE855}"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2765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73903A8A-FE56-462D-BF4B-C11F6E12FE15}" type="slidenum">
              <a:rPr lang="en-US" altLang="zh-CN" sz="1200">
                <a:solidFill>
                  <a:srgbClr val="000000"/>
                </a:solidFill>
              </a:rPr>
              <a:pPr eaLnBrk="1" hangingPunct="1"/>
              <a:t>32</a:t>
            </a:fld>
            <a:endParaRPr lang="en-US" altLang="zh-CN" sz="1200">
              <a:solidFill>
                <a:srgbClr val="000000"/>
              </a:solidFill>
            </a:endParaRPr>
          </a:p>
        </p:txBody>
      </p:sp>
      <p:sp>
        <p:nvSpPr>
          <p:cNvPr id="27652" name="标题 1"/>
          <p:cNvSpPr>
            <a:spLocks noGrp="1"/>
          </p:cNvSpPr>
          <p:nvPr>
            <p:ph type="title" idx="4294967295"/>
          </p:nvPr>
        </p:nvSpPr>
        <p:spPr/>
        <p:txBody>
          <a:bodyPr/>
          <a:lstStyle/>
          <a:p>
            <a:pPr eaLnBrk="1" hangingPunct="1"/>
            <a:r>
              <a:rPr lang="en-US" altLang="zh-CN" smtClean="0"/>
              <a:t>Degree-Based Alignment</a:t>
            </a:r>
          </a:p>
        </p:txBody>
      </p:sp>
      <p:sp>
        <p:nvSpPr>
          <p:cNvPr id="27653"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8112D33F-4376-40CD-A1C0-CD09CE44CD65}" type="datetime1">
              <a:rPr lang="zh-CN" altLang="en-US" sz="1200" smtClean="0">
                <a:solidFill>
                  <a:srgbClr val="000000"/>
                </a:solidFill>
              </a:rPr>
              <a:pPr algn="l" eaLnBrk="1" hangingPunct="1">
                <a:spcBef>
                  <a:spcPct val="0"/>
                </a:spcBef>
              </a:pPr>
              <a:t>2016/11/17</a:t>
            </a:fld>
            <a:endParaRPr lang="en-US" altLang="zh-CN" sz="1200" smtClean="0">
              <a:solidFill>
                <a:srgbClr val="000000"/>
              </a:solidFill>
            </a:endParaRPr>
          </a:p>
        </p:txBody>
      </p:sp>
      <p:sp>
        <p:nvSpPr>
          <p:cNvPr id="27654" name="灯片编号占位符 4"/>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21495630-2A72-41AB-B426-7B5CA7D12954}" type="slidenum">
              <a:rPr lang="en-US" altLang="zh-CN" sz="1200" smtClean="0">
                <a:solidFill>
                  <a:srgbClr val="000000"/>
                </a:solidFill>
              </a:rPr>
              <a:pPr algn="r" eaLnBrk="1" hangingPunct="1">
                <a:spcBef>
                  <a:spcPct val="0"/>
                </a:spcBef>
              </a:pPr>
              <a:t>32</a:t>
            </a:fld>
            <a:endParaRPr lang="en-US" altLang="zh-CN" sz="1200" smtClean="0">
              <a:solidFill>
                <a:srgbClr val="000000"/>
              </a:solidFill>
            </a:endParaRPr>
          </a:p>
        </p:txBody>
      </p:sp>
      <p:pic>
        <p:nvPicPr>
          <p:cNvPr id="276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3143250"/>
            <a:ext cx="36385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7656" name="TextBox 13"/>
          <p:cNvSpPr txBox="1">
            <a:spLocks noChangeArrowheads="1"/>
          </p:cNvSpPr>
          <p:nvPr/>
        </p:nvSpPr>
        <p:spPr bwMode="auto">
          <a:xfrm>
            <a:off x="5292725" y="3141663"/>
            <a:ext cx="3240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smtClean="0">
                <a:solidFill>
                  <a:srgbClr val="000000"/>
                </a:solidFill>
                <a:latin typeface="Times New Roman" panose="02020603050405020304" pitchFamily="18" charset="0"/>
              </a:rPr>
              <a:t>Vertex Alignment Table</a:t>
            </a:r>
          </a:p>
        </p:txBody>
      </p:sp>
      <p:sp>
        <p:nvSpPr>
          <p:cNvPr id="19" name="TextBox 18"/>
          <p:cNvSpPr txBox="1">
            <a:spLocks noChangeArrowheads="1"/>
          </p:cNvSpPr>
          <p:nvPr/>
        </p:nvSpPr>
        <p:spPr bwMode="auto">
          <a:xfrm>
            <a:off x="6929438" y="3714750"/>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8</a:t>
            </a:r>
          </a:p>
        </p:txBody>
      </p:sp>
      <p:sp>
        <p:nvSpPr>
          <p:cNvPr id="20" name="TextBox 19"/>
          <p:cNvSpPr txBox="1">
            <a:spLocks noChangeArrowheads="1"/>
          </p:cNvSpPr>
          <p:nvPr/>
        </p:nvSpPr>
        <p:spPr bwMode="auto">
          <a:xfrm>
            <a:off x="6215063" y="3714750"/>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4</a:t>
            </a:r>
          </a:p>
        </p:txBody>
      </p:sp>
      <p:sp>
        <p:nvSpPr>
          <p:cNvPr id="23" name="TextBox 22"/>
          <p:cNvSpPr txBox="1">
            <a:spLocks noChangeArrowheads="1"/>
          </p:cNvSpPr>
          <p:nvPr/>
        </p:nvSpPr>
        <p:spPr bwMode="auto">
          <a:xfrm>
            <a:off x="1214438" y="2435225"/>
            <a:ext cx="3071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The largest same </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degree</a:t>
            </a:r>
          </a:p>
        </p:txBody>
      </p:sp>
      <p:sp>
        <p:nvSpPr>
          <p:cNvPr id="41" name="TextBox 40"/>
          <p:cNvSpPr txBox="1">
            <a:spLocks noChangeArrowheads="1"/>
          </p:cNvSpPr>
          <p:nvPr/>
        </p:nvSpPr>
        <p:spPr bwMode="auto">
          <a:xfrm>
            <a:off x="1214438" y="5214938"/>
            <a:ext cx="3357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Pair-up vertices with the  same or similar degrees</a:t>
            </a:r>
          </a:p>
        </p:txBody>
      </p:sp>
      <p:sp>
        <p:nvSpPr>
          <p:cNvPr id="33" name="椭圆 32"/>
          <p:cNvSpPr>
            <a:spLocks noChangeArrowheads="1"/>
          </p:cNvSpPr>
          <p:nvPr/>
        </p:nvSpPr>
        <p:spPr bwMode="auto">
          <a:xfrm>
            <a:off x="1143000" y="3714750"/>
            <a:ext cx="500063"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34" name="椭圆 33"/>
          <p:cNvSpPr>
            <a:spLocks noChangeArrowheads="1"/>
          </p:cNvSpPr>
          <p:nvPr/>
        </p:nvSpPr>
        <p:spPr bwMode="auto">
          <a:xfrm>
            <a:off x="3929063" y="3714750"/>
            <a:ext cx="500062"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cxnSp>
        <p:nvCxnSpPr>
          <p:cNvPr id="36" name="直接箭头连接符 35"/>
          <p:cNvCxnSpPr>
            <a:cxnSpLocks noChangeShapeType="1"/>
          </p:cNvCxnSpPr>
          <p:nvPr/>
        </p:nvCxnSpPr>
        <p:spPr bwMode="auto">
          <a:xfrm rot="10800000" flipV="1">
            <a:off x="1571625" y="3214688"/>
            <a:ext cx="785813" cy="500062"/>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cxnSp>
        <p:nvCxnSpPr>
          <p:cNvPr id="45" name="直接箭头连接符 44"/>
          <p:cNvCxnSpPr>
            <a:cxnSpLocks noChangeShapeType="1"/>
          </p:cNvCxnSpPr>
          <p:nvPr/>
        </p:nvCxnSpPr>
        <p:spPr bwMode="auto">
          <a:xfrm>
            <a:off x="2857500" y="3214688"/>
            <a:ext cx="1071563" cy="571500"/>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cxnSp>
        <p:nvCxnSpPr>
          <p:cNvPr id="59" name="直接连接符 58"/>
          <p:cNvCxnSpPr>
            <a:cxnSpLocks noChangeShapeType="1"/>
          </p:cNvCxnSpPr>
          <p:nvPr/>
        </p:nvCxnSpPr>
        <p:spPr bwMode="auto">
          <a:xfrm rot="16200000" flipH="1">
            <a:off x="1107282" y="3607594"/>
            <a:ext cx="357187" cy="142875"/>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cxnSp>
        <p:nvCxnSpPr>
          <p:cNvPr id="60" name="直接连接符 59"/>
          <p:cNvCxnSpPr>
            <a:cxnSpLocks noChangeShapeType="1"/>
          </p:cNvCxnSpPr>
          <p:nvPr/>
        </p:nvCxnSpPr>
        <p:spPr bwMode="auto">
          <a:xfrm rot="5400000">
            <a:off x="1107282" y="4250531"/>
            <a:ext cx="357188" cy="142875"/>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cxnSp>
        <p:nvCxnSpPr>
          <p:cNvPr id="62" name="直接连接符 61"/>
          <p:cNvCxnSpPr>
            <a:cxnSpLocks noChangeShapeType="1"/>
          </p:cNvCxnSpPr>
          <p:nvPr/>
        </p:nvCxnSpPr>
        <p:spPr bwMode="auto">
          <a:xfrm>
            <a:off x="1500188" y="4000500"/>
            <a:ext cx="214312" cy="1588"/>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cxnSp>
        <p:nvCxnSpPr>
          <p:cNvPr id="64" name="直接连接符 63"/>
          <p:cNvCxnSpPr>
            <a:cxnSpLocks noChangeShapeType="1"/>
          </p:cNvCxnSpPr>
          <p:nvPr/>
        </p:nvCxnSpPr>
        <p:spPr bwMode="auto">
          <a:xfrm rot="16200000" flipH="1">
            <a:off x="3857625" y="3571876"/>
            <a:ext cx="357187" cy="214312"/>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cxnSp>
        <p:nvCxnSpPr>
          <p:cNvPr id="65" name="直接连接符 64"/>
          <p:cNvCxnSpPr>
            <a:cxnSpLocks noChangeShapeType="1"/>
          </p:cNvCxnSpPr>
          <p:nvPr/>
        </p:nvCxnSpPr>
        <p:spPr bwMode="auto">
          <a:xfrm rot="5400000">
            <a:off x="3821907" y="4250531"/>
            <a:ext cx="357188" cy="142875"/>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cxnSp>
        <p:nvCxnSpPr>
          <p:cNvPr id="66" name="直接连接符 65"/>
          <p:cNvCxnSpPr>
            <a:cxnSpLocks noChangeShapeType="1"/>
          </p:cNvCxnSpPr>
          <p:nvPr/>
        </p:nvCxnSpPr>
        <p:spPr bwMode="auto">
          <a:xfrm rot="10800000" flipV="1">
            <a:off x="3786188" y="4000500"/>
            <a:ext cx="285750" cy="0"/>
          </a:xfrm>
          <a:prstGeom prst="line">
            <a:avLst/>
          </a:prstGeom>
          <a:noFill/>
          <a:ln w="31750" algn="ctr">
            <a:solidFill>
              <a:srgbClr val="0000CC"/>
            </a:solidFill>
            <a:round/>
            <a:headEnd/>
            <a:tailEnd/>
          </a:ln>
          <a:extLst>
            <a:ext uri="{909E8E84-426E-40DD-AFC4-6F175D3DCCD1}">
              <a14:hiddenFill xmlns:a14="http://schemas.microsoft.com/office/drawing/2010/main">
                <a:noFill/>
              </a14:hiddenFill>
            </a:ext>
          </a:extLst>
        </p:spPr>
      </p:cxnSp>
      <p:sp>
        <p:nvSpPr>
          <p:cNvPr id="73" name="TextBox 72"/>
          <p:cNvSpPr txBox="1">
            <a:spLocks noChangeArrowheads="1"/>
          </p:cNvSpPr>
          <p:nvPr/>
        </p:nvSpPr>
        <p:spPr bwMode="auto">
          <a:xfrm>
            <a:off x="6929438" y="4033838"/>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9</a:t>
            </a:r>
          </a:p>
        </p:txBody>
      </p:sp>
      <p:sp>
        <p:nvSpPr>
          <p:cNvPr id="74" name="TextBox 73"/>
          <p:cNvSpPr txBox="1">
            <a:spLocks noChangeArrowheads="1"/>
          </p:cNvSpPr>
          <p:nvPr/>
        </p:nvSpPr>
        <p:spPr bwMode="auto">
          <a:xfrm>
            <a:off x="6215063" y="4033838"/>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1</a:t>
            </a:r>
          </a:p>
        </p:txBody>
      </p:sp>
      <p:sp>
        <p:nvSpPr>
          <p:cNvPr id="75" name="椭圆 74"/>
          <p:cNvSpPr>
            <a:spLocks noChangeArrowheads="1"/>
          </p:cNvSpPr>
          <p:nvPr/>
        </p:nvSpPr>
        <p:spPr bwMode="auto">
          <a:xfrm>
            <a:off x="1000125" y="3143250"/>
            <a:ext cx="500063"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76" name="椭圆 75"/>
          <p:cNvSpPr>
            <a:spLocks noChangeArrowheads="1"/>
          </p:cNvSpPr>
          <p:nvPr/>
        </p:nvSpPr>
        <p:spPr bwMode="auto">
          <a:xfrm>
            <a:off x="3714750" y="3143250"/>
            <a:ext cx="500063"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77" name="TextBox 76"/>
          <p:cNvSpPr txBox="1">
            <a:spLocks noChangeArrowheads="1"/>
          </p:cNvSpPr>
          <p:nvPr/>
        </p:nvSpPr>
        <p:spPr bwMode="auto">
          <a:xfrm>
            <a:off x="6929438" y="4357688"/>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10</a:t>
            </a:r>
          </a:p>
        </p:txBody>
      </p:sp>
      <p:sp>
        <p:nvSpPr>
          <p:cNvPr id="78" name="TextBox 77"/>
          <p:cNvSpPr txBox="1">
            <a:spLocks noChangeArrowheads="1"/>
          </p:cNvSpPr>
          <p:nvPr/>
        </p:nvSpPr>
        <p:spPr bwMode="auto">
          <a:xfrm>
            <a:off x="6215063" y="4357688"/>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3</a:t>
            </a:r>
          </a:p>
        </p:txBody>
      </p:sp>
      <p:sp>
        <p:nvSpPr>
          <p:cNvPr id="79" name="椭圆 78"/>
          <p:cNvSpPr>
            <a:spLocks noChangeArrowheads="1"/>
          </p:cNvSpPr>
          <p:nvPr/>
        </p:nvSpPr>
        <p:spPr bwMode="auto">
          <a:xfrm>
            <a:off x="928688" y="4357688"/>
            <a:ext cx="500062" cy="500062"/>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80" name="椭圆 79"/>
          <p:cNvSpPr>
            <a:spLocks noChangeArrowheads="1"/>
          </p:cNvSpPr>
          <p:nvPr/>
        </p:nvSpPr>
        <p:spPr bwMode="auto">
          <a:xfrm>
            <a:off x="3714750" y="4429125"/>
            <a:ext cx="500063"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81" name="TextBox 80"/>
          <p:cNvSpPr txBox="1">
            <a:spLocks noChangeArrowheads="1"/>
          </p:cNvSpPr>
          <p:nvPr/>
        </p:nvSpPr>
        <p:spPr bwMode="auto">
          <a:xfrm>
            <a:off x="6929438" y="4676775"/>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7</a:t>
            </a:r>
          </a:p>
        </p:txBody>
      </p:sp>
      <p:sp>
        <p:nvSpPr>
          <p:cNvPr id="82" name="TextBox 81"/>
          <p:cNvSpPr txBox="1">
            <a:spLocks noChangeArrowheads="1"/>
          </p:cNvSpPr>
          <p:nvPr/>
        </p:nvSpPr>
        <p:spPr bwMode="auto">
          <a:xfrm>
            <a:off x="6215063" y="4676775"/>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5</a:t>
            </a:r>
          </a:p>
        </p:txBody>
      </p:sp>
      <p:sp>
        <p:nvSpPr>
          <p:cNvPr id="83" name="椭圆 82"/>
          <p:cNvSpPr>
            <a:spLocks noChangeArrowheads="1"/>
          </p:cNvSpPr>
          <p:nvPr/>
        </p:nvSpPr>
        <p:spPr bwMode="auto">
          <a:xfrm>
            <a:off x="1643063" y="3714750"/>
            <a:ext cx="500062"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84" name="椭圆 83"/>
          <p:cNvSpPr>
            <a:spLocks noChangeArrowheads="1"/>
          </p:cNvSpPr>
          <p:nvPr/>
        </p:nvSpPr>
        <p:spPr bwMode="auto">
          <a:xfrm>
            <a:off x="3429000" y="3714750"/>
            <a:ext cx="500063" cy="500063"/>
          </a:xfrm>
          <a:prstGeom prst="ellipse">
            <a:avLst/>
          </a:prstGeom>
          <a:solidFill>
            <a:schemeClr val="accent1">
              <a:alpha val="50195"/>
            </a:schemeClr>
          </a:solidFill>
          <a:ln w="9525" algn="ctr">
            <a:solidFill>
              <a:schemeClr val="tx1"/>
            </a:solidFill>
            <a:round/>
            <a:headEnd/>
            <a:tailEnd/>
          </a:ln>
        </p:spPr>
        <p:txBody>
          <a:bodyPr wrap="none"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85" name="TextBox 84"/>
          <p:cNvSpPr txBox="1">
            <a:spLocks noChangeArrowheads="1"/>
          </p:cNvSpPr>
          <p:nvPr/>
        </p:nvSpPr>
        <p:spPr bwMode="auto">
          <a:xfrm>
            <a:off x="6929438" y="5000625"/>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6</a:t>
            </a:r>
          </a:p>
        </p:txBody>
      </p:sp>
      <p:sp>
        <p:nvSpPr>
          <p:cNvPr id="86" name="TextBox 85"/>
          <p:cNvSpPr txBox="1">
            <a:spLocks noChangeArrowheads="1"/>
          </p:cNvSpPr>
          <p:nvPr/>
        </p:nvSpPr>
        <p:spPr bwMode="auto">
          <a:xfrm>
            <a:off x="6215063" y="5000625"/>
            <a:ext cx="714375" cy="323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500" smtClean="0">
                <a:solidFill>
                  <a:srgbClr val="000000"/>
                </a:solidFill>
              </a:rPr>
              <a:t>2</a:t>
            </a:r>
          </a:p>
        </p:txBody>
      </p:sp>
      <p:sp>
        <p:nvSpPr>
          <p:cNvPr id="87" name="TextBox 86"/>
          <p:cNvSpPr txBox="1">
            <a:spLocks noChangeArrowheads="1"/>
          </p:cNvSpPr>
          <p:nvPr/>
        </p:nvSpPr>
        <p:spPr bwMode="auto">
          <a:xfrm>
            <a:off x="1143000" y="4957763"/>
            <a:ext cx="3071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BF-search</a:t>
            </a:r>
          </a:p>
        </p:txBody>
      </p:sp>
      <p:cxnSp>
        <p:nvCxnSpPr>
          <p:cNvPr id="88" name="直接箭头连接符 87"/>
          <p:cNvCxnSpPr>
            <a:cxnSpLocks noChangeShapeType="1"/>
          </p:cNvCxnSpPr>
          <p:nvPr/>
        </p:nvCxnSpPr>
        <p:spPr bwMode="auto">
          <a:xfrm rot="16200000" flipV="1">
            <a:off x="1402556" y="4331494"/>
            <a:ext cx="633413" cy="561975"/>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cxnSp>
        <p:nvCxnSpPr>
          <p:cNvPr id="91" name="直接箭头连接符 90"/>
          <p:cNvCxnSpPr>
            <a:cxnSpLocks noChangeShapeType="1"/>
          </p:cNvCxnSpPr>
          <p:nvPr/>
        </p:nvCxnSpPr>
        <p:spPr bwMode="auto">
          <a:xfrm flipV="1">
            <a:off x="2857500" y="4429125"/>
            <a:ext cx="1000125" cy="571500"/>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cxnSp>
        <p:nvCxnSpPr>
          <p:cNvPr id="99" name="直接箭头连接符 98"/>
          <p:cNvCxnSpPr>
            <a:cxnSpLocks noChangeShapeType="1"/>
          </p:cNvCxnSpPr>
          <p:nvPr/>
        </p:nvCxnSpPr>
        <p:spPr bwMode="auto">
          <a:xfrm rot="16200000" flipV="1">
            <a:off x="642938" y="4286250"/>
            <a:ext cx="1928812" cy="357188"/>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cxnSp>
        <p:nvCxnSpPr>
          <p:cNvPr id="101" name="直接箭头连接符 100"/>
          <p:cNvCxnSpPr>
            <a:cxnSpLocks noChangeShapeType="1"/>
          </p:cNvCxnSpPr>
          <p:nvPr/>
        </p:nvCxnSpPr>
        <p:spPr bwMode="auto">
          <a:xfrm rot="5400000" flipH="1" flipV="1">
            <a:off x="2441575" y="4202113"/>
            <a:ext cx="2046288" cy="500062"/>
          </a:xfrm>
          <a:prstGeom prst="straightConnector1">
            <a:avLst/>
          </a:prstGeom>
          <a:noFill/>
          <a:ln w="9525" algn="ctr">
            <a:solidFill>
              <a:schemeClr val="tx1"/>
            </a:solidFill>
            <a:prstDash val="sysDot"/>
            <a:round/>
            <a:headEnd/>
            <a:tailEnd type="arrow" w="med" len="med"/>
          </a:ln>
          <a:extLst>
            <a:ext uri="{909E8E84-426E-40DD-AFC4-6F175D3DCCD1}">
              <a14:hiddenFill xmlns:a14="http://schemas.microsoft.com/office/drawing/2010/main">
                <a:noFill/>
              </a14:hiddenFill>
            </a:ext>
          </a:extLst>
        </p:spPr>
      </p:cxnSp>
      <p:pic>
        <p:nvPicPr>
          <p:cNvPr id="93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3071813"/>
            <a:ext cx="4100512"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05" name="直接连接符 104"/>
          <p:cNvCxnSpPr>
            <a:cxnSpLocks noChangeShapeType="1"/>
          </p:cNvCxnSpPr>
          <p:nvPr/>
        </p:nvCxnSpPr>
        <p:spPr bwMode="auto">
          <a:xfrm rot="5400000">
            <a:off x="3500437" y="3429001"/>
            <a:ext cx="500063" cy="500062"/>
          </a:xfrm>
          <a:prstGeom prst="line">
            <a:avLst/>
          </a:prstGeom>
          <a:noFill/>
          <a:ln w="38100" algn="ctr">
            <a:solidFill>
              <a:schemeClr val="accent2"/>
            </a:solidFill>
            <a:round/>
            <a:headEnd/>
            <a:tailEnd/>
          </a:ln>
          <a:extLst>
            <a:ext uri="{909E8E84-426E-40DD-AFC4-6F175D3DCCD1}">
              <a14:hiddenFill xmlns:a14="http://schemas.microsoft.com/office/drawing/2010/main">
                <a:noFill/>
              </a14:hiddenFill>
            </a:ext>
          </a:extLst>
        </p:spPr>
      </p:cxnSp>
      <p:cxnSp>
        <p:nvCxnSpPr>
          <p:cNvPr id="106" name="直接连接符 105"/>
          <p:cNvCxnSpPr>
            <a:cxnSpLocks noChangeShapeType="1"/>
          </p:cNvCxnSpPr>
          <p:nvPr/>
        </p:nvCxnSpPr>
        <p:spPr bwMode="auto">
          <a:xfrm rot="5400000">
            <a:off x="821532" y="3607594"/>
            <a:ext cx="357187" cy="142875"/>
          </a:xfrm>
          <a:prstGeom prst="line">
            <a:avLst/>
          </a:prstGeom>
          <a:noFill/>
          <a:ln w="76200" algn="ctr">
            <a:solidFill>
              <a:schemeClr val="tx1"/>
            </a:solidFill>
            <a:round/>
            <a:headEnd/>
            <a:tailEnd/>
          </a:ln>
          <a:extLst>
            <a:ext uri="{909E8E84-426E-40DD-AFC4-6F175D3DCCD1}">
              <a14:hiddenFill xmlns:a14="http://schemas.microsoft.com/office/drawing/2010/main">
                <a:noFill/>
              </a14:hiddenFill>
            </a:ext>
          </a:extLst>
        </p:spPr>
      </p:cxnSp>
      <p:cxnSp>
        <p:nvCxnSpPr>
          <p:cNvPr id="109" name="直接连接符 108"/>
          <p:cNvCxnSpPr>
            <a:cxnSpLocks noChangeShapeType="1"/>
          </p:cNvCxnSpPr>
          <p:nvPr/>
        </p:nvCxnSpPr>
        <p:spPr bwMode="auto">
          <a:xfrm rot="16200000" flipV="1">
            <a:off x="3429000" y="4143375"/>
            <a:ext cx="571500" cy="571500"/>
          </a:xfrm>
          <a:prstGeom prst="line">
            <a:avLst/>
          </a:prstGeom>
          <a:noFill/>
          <a:ln w="38100" algn="ctr">
            <a:solidFill>
              <a:schemeClr val="accent2"/>
            </a:solidFill>
            <a:round/>
            <a:headEnd/>
            <a:tailEnd/>
          </a:ln>
          <a:extLst>
            <a:ext uri="{909E8E84-426E-40DD-AFC4-6F175D3DCCD1}">
              <a14:hiddenFill xmlns:a14="http://schemas.microsoft.com/office/drawing/2010/main">
                <a:noFill/>
              </a14:hiddenFill>
            </a:ext>
          </a:extLst>
        </p:spPr>
      </p:cxnSp>
      <p:sp>
        <p:nvSpPr>
          <p:cNvPr id="116" name="任意多边形 115"/>
          <p:cNvSpPr/>
          <p:nvPr/>
        </p:nvSpPr>
        <p:spPr bwMode="auto">
          <a:xfrm>
            <a:off x="990600" y="3744913"/>
            <a:ext cx="815975" cy="233362"/>
          </a:xfrm>
          <a:custGeom>
            <a:avLst/>
            <a:gdLst>
              <a:gd name="connsiteX0" fmla="*/ 0 w 815340"/>
              <a:gd name="connsiteY0" fmla="*/ 232516 h 232516"/>
              <a:gd name="connsiteX1" fmla="*/ 259080 w 815340"/>
              <a:gd name="connsiteY1" fmla="*/ 102976 h 232516"/>
              <a:gd name="connsiteX2" fmla="*/ 312420 w 815340"/>
              <a:gd name="connsiteY2" fmla="*/ 80116 h 232516"/>
              <a:gd name="connsiteX3" fmla="*/ 373380 w 815340"/>
              <a:gd name="connsiteY3" fmla="*/ 42016 h 232516"/>
              <a:gd name="connsiteX4" fmla="*/ 419100 w 815340"/>
              <a:gd name="connsiteY4" fmla="*/ 26776 h 232516"/>
              <a:gd name="connsiteX5" fmla="*/ 441960 w 815340"/>
              <a:gd name="connsiteY5" fmla="*/ 11536 h 232516"/>
              <a:gd name="connsiteX6" fmla="*/ 495300 w 815340"/>
              <a:gd name="connsiteY6" fmla="*/ 3916 h 232516"/>
              <a:gd name="connsiteX7" fmla="*/ 617220 w 815340"/>
              <a:gd name="connsiteY7" fmla="*/ 26776 h 232516"/>
              <a:gd name="connsiteX8" fmla="*/ 678180 w 815340"/>
              <a:gd name="connsiteY8" fmla="*/ 87736 h 232516"/>
              <a:gd name="connsiteX9" fmla="*/ 701040 w 815340"/>
              <a:gd name="connsiteY9" fmla="*/ 102976 h 232516"/>
              <a:gd name="connsiteX10" fmla="*/ 769620 w 815340"/>
              <a:gd name="connsiteY10" fmla="*/ 163936 h 232516"/>
              <a:gd name="connsiteX11" fmla="*/ 815340 w 815340"/>
              <a:gd name="connsiteY11" fmla="*/ 171556 h 232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5340" h="232516">
                <a:moveTo>
                  <a:pt x="0" y="232516"/>
                </a:moveTo>
                <a:cubicBezTo>
                  <a:pt x="94291" y="169655"/>
                  <a:pt x="27520" y="212662"/>
                  <a:pt x="259080" y="102976"/>
                </a:cubicBezTo>
                <a:cubicBezTo>
                  <a:pt x="276562" y="94695"/>
                  <a:pt x="295352" y="89219"/>
                  <a:pt x="312420" y="80116"/>
                </a:cubicBezTo>
                <a:cubicBezTo>
                  <a:pt x="333563" y="68840"/>
                  <a:pt x="351947" y="52732"/>
                  <a:pt x="373380" y="42016"/>
                </a:cubicBezTo>
                <a:cubicBezTo>
                  <a:pt x="387748" y="34832"/>
                  <a:pt x="404420" y="33300"/>
                  <a:pt x="419100" y="26776"/>
                </a:cubicBezTo>
                <a:cubicBezTo>
                  <a:pt x="427469" y="23057"/>
                  <a:pt x="433188" y="14168"/>
                  <a:pt x="441960" y="11536"/>
                </a:cubicBezTo>
                <a:cubicBezTo>
                  <a:pt x="459163" y="6375"/>
                  <a:pt x="477520" y="6456"/>
                  <a:pt x="495300" y="3916"/>
                </a:cubicBezTo>
                <a:cubicBezTo>
                  <a:pt x="528847" y="6712"/>
                  <a:pt x="585089" y="0"/>
                  <a:pt x="617220" y="26776"/>
                </a:cubicBezTo>
                <a:cubicBezTo>
                  <a:pt x="639296" y="45173"/>
                  <a:pt x="654270" y="71796"/>
                  <a:pt x="678180" y="87736"/>
                </a:cubicBezTo>
                <a:cubicBezTo>
                  <a:pt x="685800" y="92816"/>
                  <a:pt x="694087" y="97016"/>
                  <a:pt x="701040" y="102976"/>
                </a:cubicBezTo>
                <a:cubicBezTo>
                  <a:pt x="727590" y="125733"/>
                  <a:pt x="737766" y="146240"/>
                  <a:pt x="769620" y="163936"/>
                </a:cubicBezTo>
                <a:cubicBezTo>
                  <a:pt x="785554" y="172788"/>
                  <a:pt x="799074" y="171556"/>
                  <a:pt x="815340" y="171556"/>
                </a:cubicBezTo>
              </a:path>
            </a:pathLst>
          </a:custGeom>
          <a:noFill/>
          <a:ln w="38100" cap="flat" cmpd="sng" algn="ctr">
            <a:solidFill>
              <a:schemeClr val="accent2"/>
            </a:solidFill>
            <a:prstDash val="solid"/>
            <a:round/>
            <a:headEnd type="none" w="med" len="med"/>
            <a:tailEnd type="none" w="med" len="med"/>
          </a:ln>
          <a:effectLst>
            <a:outerShdw blurRad="50800" dist="50800" dir="5400000" algn="ctr" rotWithShape="0">
              <a:schemeClr val="bg1"/>
            </a:outerShdw>
          </a:effectLst>
        </p:spPr>
        <p:txBody>
          <a:bodyPr wrap="none" anchor="ctr">
            <a:spAutoFit/>
          </a:bodyPr>
          <a:lstStyle/>
          <a:p>
            <a:pPr marL="914400" indent="-457200">
              <a:defRPr/>
            </a:pPr>
            <a:endParaRPr lang="zh-CN" altLang="en-US">
              <a:solidFill>
                <a:srgbClr val="000000"/>
              </a:solidFill>
              <a:ea typeface="宋体" panose="02010600030101010101" pitchFamily="2" charset="-122"/>
            </a:endParaRPr>
          </a:p>
        </p:txBody>
      </p:sp>
      <p:cxnSp>
        <p:nvCxnSpPr>
          <p:cNvPr id="117" name="直接连接符 116"/>
          <p:cNvCxnSpPr>
            <a:cxnSpLocks noChangeShapeType="1"/>
          </p:cNvCxnSpPr>
          <p:nvPr/>
        </p:nvCxnSpPr>
        <p:spPr bwMode="auto">
          <a:xfrm>
            <a:off x="1285875" y="3429000"/>
            <a:ext cx="571500" cy="428625"/>
          </a:xfrm>
          <a:prstGeom prst="line">
            <a:avLst/>
          </a:prstGeom>
          <a:noFill/>
          <a:ln w="38100" algn="ctr">
            <a:solidFill>
              <a:schemeClr val="accent2"/>
            </a:solidFill>
            <a:round/>
            <a:headEnd/>
            <a:tailEnd/>
          </a:ln>
          <a:extLst>
            <a:ext uri="{909E8E84-426E-40DD-AFC4-6F175D3DCCD1}">
              <a14:hiddenFill xmlns:a14="http://schemas.microsoft.com/office/drawing/2010/main">
                <a:noFill/>
              </a14:hiddenFill>
            </a:ext>
          </a:extLst>
        </p:spPr>
      </p:cxnSp>
      <p:cxnSp>
        <p:nvCxnSpPr>
          <p:cNvPr id="121" name="直接连接符 120"/>
          <p:cNvCxnSpPr>
            <a:cxnSpLocks noChangeShapeType="1"/>
          </p:cNvCxnSpPr>
          <p:nvPr/>
        </p:nvCxnSpPr>
        <p:spPr bwMode="auto">
          <a:xfrm flipV="1">
            <a:off x="1214438" y="4143375"/>
            <a:ext cx="642937" cy="571500"/>
          </a:xfrm>
          <a:prstGeom prst="line">
            <a:avLst/>
          </a:prstGeom>
          <a:noFill/>
          <a:ln w="38100" algn="ctr">
            <a:solidFill>
              <a:schemeClr val="accent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3477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blinds(horizontal)">
                                      <p:cBhvr>
                                        <p:cTn id="13"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par>
                                <p:cTn id="14" presetID="3" presetClass="entr" presetSubtype="1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par>
                                <p:cTn id="17" presetID="3" presetClass="entr" presetSubtype="1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linds(horizontal)">
                                      <p:cBhvr>
                                        <p:cTn id="19"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0" presetID="3"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blinds(horizontal)">
                                      <p:cBhvr>
                                        <p:cTn id="30" dur="500"/>
                                        <p:tgtEl>
                                          <p:spTgt spid="59"/>
                                        </p:tgtEl>
                                      </p:cBhvr>
                                    </p:animEffect>
                                  </p:childTnLst>
                                </p:cTn>
                              </p:par>
                              <p:par>
                                <p:cTn id="31" presetID="3" presetClass="entr" presetSubtype="1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blinds(horizontal)">
                                      <p:cBhvr>
                                        <p:cTn id="33" dur="500"/>
                                        <p:tgtEl>
                                          <p:spTgt spid="62"/>
                                        </p:tgtEl>
                                      </p:cBhvr>
                                    </p:animEffect>
                                  </p:childTnLst>
                                </p:cTn>
                              </p:par>
                              <p:par>
                                <p:cTn id="34" presetID="3" presetClass="entr" presetSubtype="1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blinds(horizontal)">
                                      <p:cBhvr>
                                        <p:cTn id="36" dur="500"/>
                                        <p:tgtEl>
                                          <p:spTgt spid="60"/>
                                        </p:tgtEl>
                                      </p:cBhvr>
                                    </p:animEffect>
                                  </p:childTnLst>
                                </p:cTn>
                              </p:par>
                              <p:par>
                                <p:cTn id="37" presetID="3" presetClass="entr" presetSubtype="1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blinds(horizontal)">
                                      <p:cBhvr>
                                        <p:cTn id="39" dur="500"/>
                                        <p:tgtEl>
                                          <p:spTgt spid="64"/>
                                        </p:tgtEl>
                                      </p:cBhvr>
                                    </p:animEffect>
                                  </p:childTnLst>
                                </p:cTn>
                              </p:par>
                              <p:par>
                                <p:cTn id="40" presetID="3" presetClass="entr" presetSubtype="10"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blinds(horizontal)">
                                      <p:cBhvr>
                                        <p:cTn id="42" dur="500"/>
                                        <p:tgtEl>
                                          <p:spTgt spid="66"/>
                                        </p:tgtEl>
                                      </p:cBhvr>
                                    </p:animEffect>
                                  </p:childTnLst>
                                </p:cTn>
                              </p:par>
                              <p:par>
                                <p:cTn id="43" presetID="3" presetClass="entr" presetSubtype="1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blinds(horizontal)">
                                      <p:cBhvr>
                                        <p:cTn id="45" dur="500"/>
                                        <p:tgtEl>
                                          <p:spTgt spid="65"/>
                                        </p:tgtEl>
                                      </p:cBhvr>
                                    </p:animEffect>
                                  </p:childTnLst>
                                </p:cTn>
                              </p:par>
                              <p:par>
                                <p:cTn id="46" presetID="3" presetClass="entr" presetSubtype="10" fill="hold" nodeType="with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blinds(horizontal)">
                                      <p:cBhvr>
                                        <p:cTn id="48" dur="500"/>
                                        <p:tgtEl>
                                          <p:spTgt spid="91"/>
                                        </p:tgtEl>
                                      </p:cBhvr>
                                    </p:animEffect>
                                  </p:childTnLst>
                                  <p:subTnLst>
                                    <p:set>
                                      <p:cBhvr override="childStyle">
                                        <p:cTn dur="1" fill="hold" display="0" masterRel="nextClick" afterEffect="1"/>
                                        <p:tgtEl>
                                          <p:spTgt spid="91"/>
                                        </p:tgtEl>
                                        <p:attrNameLst>
                                          <p:attrName>style.visibility</p:attrName>
                                        </p:attrNameLst>
                                      </p:cBhvr>
                                      <p:to>
                                        <p:strVal val="hidden"/>
                                      </p:to>
                                    </p:set>
                                  </p:subTnLst>
                                </p:cTn>
                              </p:par>
                              <p:par>
                                <p:cTn id="49" presetID="3" presetClass="entr" presetSubtype="10" fill="hold" nodeType="with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blinds(horizontal)">
                                      <p:cBhvr>
                                        <p:cTn id="51"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par>
                                <p:cTn id="52" presetID="3" presetClass="entr" presetSubtype="10" fill="hold" grpId="0" nodeType="with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blinds(horizontal)">
                                      <p:cBhvr>
                                        <p:cTn id="54"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blinds(horizontal)">
                                      <p:cBhvr>
                                        <p:cTn id="59" dur="500"/>
                                        <p:tgtEl>
                                          <p:spTgt spid="75"/>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par>
                                <p:cTn id="63" presetID="3" presetClass="entr" presetSubtype="10" fill="hold" nodeType="withEffect">
                                  <p:stCondLst>
                                    <p:cond delay="0"/>
                                  </p:stCondLst>
                                  <p:childTnLst>
                                    <p:set>
                                      <p:cBhvr>
                                        <p:cTn id="64" dur="1" fill="hold">
                                          <p:stCondLst>
                                            <p:cond delay="0"/>
                                          </p:stCondLst>
                                        </p:cTn>
                                        <p:tgtEl>
                                          <p:spTgt spid="101"/>
                                        </p:tgtEl>
                                        <p:attrNameLst>
                                          <p:attrName>style.visibility</p:attrName>
                                        </p:attrNameLst>
                                      </p:cBhvr>
                                      <p:to>
                                        <p:strVal val="visible"/>
                                      </p:to>
                                    </p:set>
                                    <p:animEffect transition="in" filter="blinds(horizontal)">
                                      <p:cBhvr>
                                        <p:cTn id="65"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par>
                                <p:cTn id="66" presetID="3" presetClass="entr" presetSubtype="10" fill="hold" nodeType="withEffect">
                                  <p:stCondLst>
                                    <p:cond delay="0"/>
                                  </p:stCondLst>
                                  <p:childTnLst>
                                    <p:set>
                                      <p:cBhvr>
                                        <p:cTn id="67" dur="1" fill="hold">
                                          <p:stCondLst>
                                            <p:cond delay="0"/>
                                          </p:stCondLst>
                                        </p:cTn>
                                        <p:tgtEl>
                                          <p:spTgt spid="99"/>
                                        </p:tgtEl>
                                        <p:attrNameLst>
                                          <p:attrName>style.visibility</p:attrName>
                                        </p:attrNameLst>
                                      </p:cBhvr>
                                      <p:to>
                                        <p:strVal val="visible"/>
                                      </p:to>
                                    </p:set>
                                    <p:animEffect transition="in" filter="blinds(horizontal)">
                                      <p:cBhvr>
                                        <p:cTn id="68" dur="500"/>
                                        <p:tgtEl>
                                          <p:spTgt spid="99"/>
                                        </p:tgtEl>
                                      </p:cBhvr>
                                    </p:animEffect>
                                  </p:childTnLst>
                                  <p:subTnLst>
                                    <p:set>
                                      <p:cBhvr override="childStyle">
                                        <p:cTn dur="1" fill="hold" display="0" masterRel="nextClick" afterEffect="1"/>
                                        <p:tgtEl>
                                          <p:spTgt spid="99"/>
                                        </p:tgtEl>
                                        <p:attrNameLst>
                                          <p:attrName>style.visibility</p:attrName>
                                        </p:attrNameLst>
                                      </p:cBhvr>
                                      <p:to>
                                        <p:strVal val="hidden"/>
                                      </p:to>
                                    </p:set>
                                  </p:subTnLst>
                                </p:cTn>
                              </p:par>
                              <p:par>
                                <p:cTn id="69" presetID="3" presetClass="entr" presetSubtype="1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blinds(horizontal)">
                                      <p:cBhvr>
                                        <p:cTn id="71"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par>
                                <p:cTn id="72" presetID="3" presetClass="entr" presetSubtype="10" fill="hold" grpId="0" nodeType="with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blinds(horizontal)">
                                      <p:cBhvr>
                                        <p:cTn id="74" dur="500"/>
                                        <p:tgtEl>
                                          <p:spTgt spid="74"/>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blinds(horizontal)">
                                      <p:cBhvr>
                                        <p:cTn id="77" dur="500"/>
                                        <p:tgtEl>
                                          <p:spTgt spid="7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blinds(horizontal)">
                                      <p:cBhvr>
                                        <p:cTn id="82" dur="500"/>
                                        <p:tgtEl>
                                          <p:spTgt spid="7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blinds(horizontal)">
                                      <p:cBhvr>
                                        <p:cTn id="85" dur="500"/>
                                        <p:tgtEl>
                                          <p:spTgt spid="8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blinds(horizontal)">
                                      <p:cBhvr>
                                        <p:cTn id="88" dur="500"/>
                                        <p:tgtEl>
                                          <p:spTgt spid="78"/>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blinds(horizontal)">
                                      <p:cBhvr>
                                        <p:cTn id="91" dur="500"/>
                                        <p:tgtEl>
                                          <p:spTgt spid="7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nodeType="click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blinds(horizontal)">
                                      <p:cBhvr>
                                        <p:cTn id="96" dur="500"/>
                                        <p:tgtEl>
                                          <p:spTgt spid="83"/>
                                        </p:tgtEl>
                                      </p:cBhvr>
                                    </p:animEffect>
                                  </p:childTnLst>
                                </p:cTn>
                              </p:par>
                              <p:par>
                                <p:cTn id="97" presetID="3" presetClass="entr" presetSubtype="10" fill="hold" nodeType="with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blinds(horizontal)">
                                      <p:cBhvr>
                                        <p:cTn id="99" dur="500"/>
                                        <p:tgtEl>
                                          <p:spTgt spid="84"/>
                                        </p:tgtEl>
                                      </p:cBhvr>
                                    </p:animEffect>
                                  </p:childTnLst>
                                </p:cTn>
                              </p:par>
                              <p:par>
                                <p:cTn id="100" presetID="3" presetClass="entr" presetSubtype="10" fill="hold"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blinds(horizontal)">
                                      <p:cBhvr>
                                        <p:cTn id="102" dur="500"/>
                                        <p:tgtEl>
                                          <p:spTgt spid="82"/>
                                        </p:tgtEl>
                                      </p:cBhvr>
                                    </p:animEffect>
                                  </p:childTnLst>
                                </p:cTn>
                              </p:par>
                              <p:par>
                                <p:cTn id="103" presetID="3" presetClass="entr" presetSubtype="10" fill="hold" nodeType="withEffect">
                                  <p:stCondLst>
                                    <p:cond delay="0"/>
                                  </p:stCondLst>
                                  <p:childTnLst>
                                    <p:set>
                                      <p:cBhvr>
                                        <p:cTn id="104" dur="1" fill="hold">
                                          <p:stCondLst>
                                            <p:cond delay="0"/>
                                          </p:stCondLst>
                                        </p:cTn>
                                        <p:tgtEl>
                                          <p:spTgt spid="81"/>
                                        </p:tgtEl>
                                        <p:attrNameLst>
                                          <p:attrName>style.visibility</p:attrName>
                                        </p:attrNameLst>
                                      </p:cBhvr>
                                      <p:to>
                                        <p:strVal val="visible"/>
                                      </p:to>
                                    </p:set>
                                    <p:animEffect transition="in" filter="blinds(horizontal)">
                                      <p:cBhvr>
                                        <p:cTn id="105" dur="500"/>
                                        <p:tgtEl>
                                          <p:spTgt spid="8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86"/>
                                        </p:tgtEl>
                                        <p:attrNameLst>
                                          <p:attrName>style.visibility</p:attrName>
                                        </p:attrNameLst>
                                      </p:cBhvr>
                                      <p:to>
                                        <p:strVal val="visible"/>
                                      </p:to>
                                    </p:set>
                                    <p:animEffect transition="in" filter="blinds(horizontal)">
                                      <p:cBhvr>
                                        <p:cTn id="110" dur="500"/>
                                        <p:tgtEl>
                                          <p:spTgt spid="86"/>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blinds(horizontal)">
                                      <p:cBhvr>
                                        <p:cTn id="113" dur="500"/>
                                        <p:tgtEl>
                                          <p:spTgt spid="8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nodeType="clickEffect">
                                  <p:stCondLst>
                                    <p:cond delay="0"/>
                                  </p:stCondLst>
                                  <p:childTnLst>
                                    <p:set>
                                      <p:cBhvr>
                                        <p:cTn id="117" dur="1" fill="hold">
                                          <p:stCondLst>
                                            <p:cond delay="0"/>
                                          </p:stCondLst>
                                        </p:cTn>
                                        <p:tgtEl>
                                          <p:spTgt spid="93186"/>
                                        </p:tgtEl>
                                        <p:attrNameLst>
                                          <p:attrName>style.visibility</p:attrName>
                                        </p:attrNameLst>
                                      </p:cBhvr>
                                      <p:to>
                                        <p:strVal val="visible"/>
                                      </p:to>
                                    </p:set>
                                    <p:animEffect transition="in" filter="blinds(horizontal)">
                                      <p:cBhvr>
                                        <p:cTn id="118" dur="500"/>
                                        <p:tgtEl>
                                          <p:spTgt spid="9318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blinds(horizontal)">
                                      <p:cBhvr>
                                        <p:cTn id="123" dur="5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subTnLst>
                                </p:cTn>
                              </p:par>
                              <p:par>
                                <p:cTn id="124" presetID="3" presetClass="entr" presetSubtype="10" fill="hold" nodeType="withEffect">
                                  <p:stCondLst>
                                    <p:cond delay="0"/>
                                  </p:stCondLst>
                                  <p:childTnLst>
                                    <p:set>
                                      <p:cBhvr>
                                        <p:cTn id="125" dur="1" fill="hold">
                                          <p:stCondLst>
                                            <p:cond delay="0"/>
                                          </p:stCondLst>
                                        </p:cTn>
                                        <p:tgtEl>
                                          <p:spTgt spid="105"/>
                                        </p:tgtEl>
                                        <p:attrNameLst>
                                          <p:attrName>style.visibility</p:attrName>
                                        </p:attrNameLst>
                                      </p:cBhvr>
                                      <p:to>
                                        <p:strVal val="visible"/>
                                      </p:to>
                                    </p:set>
                                    <p:animEffect transition="in" filter="blinds(horizontal)">
                                      <p:cBhvr>
                                        <p:cTn id="126" dur="500"/>
                                        <p:tgtEl>
                                          <p:spTgt spid="105"/>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nodeType="clickEffect">
                                  <p:stCondLst>
                                    <p:cond delay="0"/>
                                  </p:stCondLst>
                                  <p:childTnLst>
                                    <p:set>
                                      <p:cBhvr>
                                        <p:cTn id="130" dur="1" fill="hold">
                                          <p:stCondLst>
                                            <p:cond delay="0"/>
                                          </p:stCondLst>
                                        </p:cTn>
                                        <p:tgtEl>
                                          <p:spTgt spid="109"/>
                                        </p:tgtEl>
                                        <p:attrNameLst>
                                          <p:attrName>style.visibility</p:attrName>
                                        </p:attrNameLst>
                                      </p:cBhvr>
                                      <p:to>
                                        <p:strVal val="visible"/>
                                      </p:to>
                                    </p:set>
                                    <p:animEffect transition="in" filter="blinds(horizontal)">
                                      <p:cBhvr>
                                        <p:cTn id="131" dur="500"/>
                                        <p:tgtEl>
                                          <p:spTgt spid="109"/>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3" presetClass="entr" presetSubtype="10" fill="hold" nodeType="clickEffect">
                                  <p:stCondLst>
                                    <p:cond delay="0"/>
                                  </p:stCondLst>
                                  <p:childTnLst>
                                    <p:set>
                                      <p:cBhvr>
                                        <p:cTn id="135" dur="1" fill="hold">
                                          <p:stCondLst>
                                            <p:cond delay="0"/>
                                          </p:stCondLst>
                                        </p:cTn>
                                        <p:tgtEl>
                                          <p:spTgt spid="117"/>
                                        </p:tgtEl>
                                        <p:attrNameLst>
                                          <p:attrName>style.visibility</p:attrName>
                                        </p:attrNameLst>
                                      </p:cBhvr>
                                      <p:to>
                                        <p:strVal val="visible"/>
                                      </p:to>
                                    </p:set>
                                    <p:animEffect transition="in" filter="blinds(horizontal)">
                                      <p:cBhvr>
                                        <p:cTn id="136" dur="500"/>
                                        <p:tgtEl>
                                          <p:spTgt spid="117"/>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116"/>
                                        </p:tgtEl>
                                        <p:attrNameLst>
                                          <p:attrName>style.visibility</p:attrName>
                                        </p:attrNameLst>
                                      </p:cBhvr>
                                      <p:to>
                                        <p:strVal val="visible"/>
                                      </p:to>
                                    </p:set>
                                    <p:animEffect transition="in" filter="blinds(horizontal)">
                                      <p:cBhvr>
                                        <p:cTn id="141" dur="500"/>
                                        <p:tgtEl>
                                          <p:spTgt spid="116"/>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ntr" presetSubtype="10" fill="hold" nodeType="clickEffect">
                                  <p:stCondLst>
                                    <p:cond delay="0"/>
                                  </p:stCondLst>
                                  <p:childTnLst>
                                    <p:set>
                                      <p:cBhvr>
                                        <p:cTn id="145" dur="1" fill="hold">
                                          <p:stCondLst>
                                            <p:cond delay="0"/>
                                          </p:stCondLst>
                                        </p:cTn>
                                        <p:tgtEl>
                                          <p:spTgt spid="121"/>
                                        </p:tgtEl>
                                        <p:attrNameLst>
                                          <p:attrName>style.visibility</p:attrName>
                                        </p:attrNameLst>
                                      </p:cBhvr>
                                      <p:to>
                                        <p:strVal val="visible"/>
                                      </p:to>
                                    </p:set>
                                    <p:animEffect transition="in" filter="blinds(horizontal)">
                                      <p:cBhvr>
                                        <p:cTn id="14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p:bldP spid="41" grpId="0"/>
      <p:bldP spid="33" grpId="0" animBg="1"/>
      <p:bldP spid="34" grpId="0" animBg="1"/>
      <p:bldP spid="73" grpId="0" animBg="1"/>
      <p:bldP spid="74" grpId="0" animBg="1"/>
      <p:bldP spid="75" grpId="0" animBg="1"/>
      <p:bldP spid="76" grpId="0" animBg="1"/>
      <p:bldP spid="77" grpId="0" animBg="1"/>
      <p:bldP spid="78" grpId="0" animBg="1"/>
      <p:bldP spid="79" grpId="0" animBg="1"/>
      <p:bldP spid="80" grpId="0" animBg="1"/>
      <p:bldP spid="85" grpId="0" animBg="1"/>
      <p:bldP spid="86" grpId="0" animBg="1"/>
      <p:bldP spid="87" grpId="0"/>
      <p:bldP spid="1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46B90EAE-CDD6-4ADA-90DA-595C9A142C3C}"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2867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8682B2B-9E57-41C2-BD76-F7C418787AFF}" type="slidenum">
              <a:rPr lang="en-US" altLang="zh-CN" sz="1200">
                <a:solidFill>
                  <a:srgbClr val="000000"/>
                </a:solidFill>
              </a:rPr>
              <a:pPr eaLnBrk="1" hangingPunct="1"/>
              <a:t>33</a:t>
            </a:fld>
            <a:endParaRPr lang="en-US" altLang="zh-CN" sz="1200">
              <a:solidFill>
                <a:srgbClr val="000000"/>
              </a:solidFill>
            </a:endParaRPr>
          </a:p>
        </p:txBody>
      </p:sp>
      <p:sp>
        <p:nvSpPr>
          <p:cNvPr id="28676" name="标题 1"/>
          <p:cNvSpPr>
            <a:spLocks noGrp="1"/>
          </p:cNvSpPr>
          <p:nvPr>
            <p:ph type="title" idx="4294967295"/>
          </p:nvPr>
        </p:nvSpPr>
        <p:spPr/>
        <p:txBody>
          <a:bodyPr/>
          <a:lstStyle/>
          <a:p>
            <a:pPr eaLnBrk="1" hangingPunct="1"/>
            <a:r>
              <a:rPr lang="en-US" altLang="zh-CN" smtClean="0"/>
              <a:t>After Block Alignment</a:t>
            </a:r>
          </a:p>
        </p:txBody>
      </p:sp>
      <p:sp>
        <p:nvSpPr>
          <p:cNvPr id="28677"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A71EEA9D-4C49-4E00-9B74-CA0003474E68}" type="datetime1">
              <a:rPr lang="zh-CN" altLang="en-US" sz="1200" smtClean="0">
                <a:solidFill>
                  <a:srgbClr val="000000"/>
                </a:solidFill>
              </a:rPr>
              <a:pPr algn="l" eaLnBrk="1" hangingPunct="1">
                <a:spcBef>
                  <a:spcPct val="0"/>
                </a:spcBef>
              </a:pPr>
              <a:t>2016/11/17</a:t>
            </a:fld>
            <a:endParaRPr lang="en-US" altLang="zh-CN" sz="1200" smtClean="0">
              <a:solidFill>
                <a:srgbClr val="000000"/>
              </a:solidFill>
            </a:endParaRPr>
          </a:p>
        </p:txBody>
      </p:sp>
      <p:sp>
        <p:nvSpPr>
          <p:cNvPr id="28678" name="灯片编号占位符 4"/>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6D2E2924-1CA5-41DC-8C28-B3070F81E53B}" type="slidenum">
              <a:rPr lang="en-US" altLang="zh-CN" sz="1200" smtClean="0">
                <a:solidFill>
                  <a:srgbClr val="000000"/>
                </a:solidFill>
              </a:rPr>
              <a:pPr algn="r" eaLnBrk="1" hangingPunct="1">
                <a:spcBef>
                  <a:spcPct val="0"/>
                </a:spcBef>
              </a:pPr>
              <a:t>33</a:t>
            </a:fld>
            <a:endParaRPr lang="en-US" altLang="zh-CN" sz="1200" smtClean="0">
              <a:solidFill>
                <a:srgbClr val="000000"/>
              </a:solidFill>
            </a:endParaRPr>
          </a:p>
        </p:txBody>
      </p:sp>
      <p:pic>
        <p:nvPicPr>
          <p:cNvPr id="286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928813"/>
            <a:ext cx="29146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3" y="1785938"/>
            <a:ext cx="25431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42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0" y="4286250"/>
            <a:ext cx="18288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8"/>
          <p:cNvSpPr txBox="1">
            <a:spLocks noChangeArrowheads="1"/>
          </p:cNvSpPr>
          <p:nvPr/>
        </p:nvSpPr>
        <p:spPr bwMode="auto">
          <a:xfrm>
            <a:off x="571500" y="4286250"/>
            <a:ext cx="1428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Query:</a:t>
            </a:r>
          </a:p>
        </p:txBody>
      </p:sp>
      <p:pic>
        <p:nvPicPr>
          <p:cNvPr id="942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1928813"/>
            <a:ext cx="29146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AutoShape 19"/>
          <p:cNvSpPr>
            <a:spLocks noChangeArrowheads="1"/>
          </p:cNvSpPr>
          <p:nvPr/>
        </p:nvSpPr>
        <p:spPr bwMode="auto">
          <a:xfrm>
            <a:off x="3714750" y="3857625"/>
            <a:ext cx="4000500" cy="1368425"/>
          </a:xfrm>
          <a:prstGeom prst="cloudCallout">
            <a:avLst>
              <a:gd name="adj1" fmla="val -48352"/>
              <a:gd name="adj2" fmla="val -71394"/>
            </a:avLst>
          </a:prstGeom>
          <a:solidFill>
            <a:schemeClr val="accent1">
              <a:alpha val="43921"/>
            </a:schemeClr>
          </a:solidFill>
          <a:ln w="9525">
            <a:solidFill>
              <a:schemeClr val="tx1"/>
            </a:solidFill>
            <a:round/>
            <a:headEnd/>
            <a:tailEnd/>
          </a:ln>
        </p:spPr>
        <p:txBody>
          <a:bodyPr anchor="ct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The privacy of Bob is still compromised</a:t>
            </a:r>
          </a:p>
        </p:txBody>
      </p:sp>
      <p:cxnSp>
        <p:nvCxnSpPr>
          <p:cNvPr id="28685" name="直接连接符 12"/>
          <p:cNvCxnSpPr>
            <a:cxnSpLocks noChangeShapeType="1"/>
          </p:cNvCxnSpPr>
          <p:nvPr/>
        </p:nvCxnSpPr>
        <p:spPr bwMode="auto">
          <a:xfrm rot="5400000">
            <a:off x="1105694" y="2750344"/>
            <a:ext cx="1930400" cy="1588"/>
          </a:xfrm>
          <a:prstGeom prst="line">
            <a:avLst/>
          </a:prstGeom>
          <a:noFill/>
          <a:ln w="6350" algn="ctr">
            <a:solidFill>
              <a:schemeClr val="tx1"/>
            </a:solidFill>
            <a:prstDash val="sys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02143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94212"/>
                                        </p:tgtEl>
                                        <p:attrNameLst>
                                          <p:attrName>style.visibility</p:attrName>
                                        </p:attrNameLst>
                                      </p:cBhvr>
                                      <p:to>
                                        <p:strVal val="visible"/>
                                      </p:to>
                                    </p:set>
                                    <p:animEffect transition="in" filter="blinds(horizontal)">
                                      <p:cBhvr>
                                        <p:cTn id="10" dur="500"/>
                                        <p:tgtEl>
                                          <p:spTgt spid="942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4213"/>
                                        </p:tgtEl>
                                        <p:attrNameLst>
                                          <p:attrName>style.visibility</p:attrName>
                                        </p:attrNameLst>
                                      </p:cBhvr>
                                      <p:to>
                                        <p:strVal val="visible"/>
                                      </p:to>
                                    </p:set>
                                    <p:animEffect transition="in" filter="blinds(horizontal)">
                                      <p:cBhvr>
                                        <p:cTn id="15" dur="500"/>
                                        <p:tgtEl>
                                          <p:spTgt spid="942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B923A2DA-8799-4FCA-80D5-0BA20E291B7D}"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974A5357-7BF3-489C-AE82-A5F6896E4BCB}" type="slidenum">
              <a:rPr lang="en-US" altLang="zh-CN" sz="1200">
                <a:solidFill>
                  <a:srgbClr val="000000"/>
                </a:solidFill>
              </a:rPr>
              <a:pPr eaLnBrk="1" hangingPunct="1"/>
              <a:t>34</a:t>
            </a:fld>
            <a:endParaRPr lang="en-US" altLang="zh-CN" sz="1200">
              <a:solidFill>
                <a:srgbClr val="000000"/>
              </a:solidFill>
            </a:endParaRPr>
          </a:p>
        </p:txBody>
      </p:sp>
      <p:sp>
        <p:nvSpPr>
          <p:cNvPr id="6149"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DF86C4B9-9085-4524-BAFD-2F2ACDE16410}" type="datetime1">
              <a:rPr lang="zh-CN" altLang="en-US" sz="1200" smtClean="0">
                <a:solidFill>
                  <a:srgbClr val="000000"/>
                </a:solidFill>
              </a:rPr>
              <a:pPr algn="l" eaLnBrk="1" hangingPunct="1">
                <a:spcBef>
                  <a:spcPct val="0"/>
                </a:spcBef>
              </a:pPr>
              <a:t>2016/11/17</a:t>
            </a:fld>
            <a:endParaRPr lang="en-US" altLang="zh-CN" sz="1200" smtClean="0">
              <a:solidFill>
                <a:srgbClr val="000000"/>
              </a:solidFill>
            </a:endParaRPr>
          </a:p>
        </p:txBody>
      </p:sp>
      <p:sp>
        <p:nvSpPr>
          <p:cNvPr id="6150"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91C95206-910C-431E-9BD2-8427ED908B07}" type="slidenum">
              <a:rPr lang="en-US" altLang="zh-CN" sz="1200" smtClean="0">
                <a:solidFill>
                  <a:srgbClr val="000000"/>
                </a:solidFill>
              </a:rPr>
              <a:pPr algn="r" eaLnBrk="1" hangingPunct="1">
                <a:spcBef>
                  <a:spcPct val="0"/>
                </a:spcBef>
              </a:pPr>
              <a:t>34</a:t>
            </a:fld>
            <a:endParaRPr lang="en-US" altLang="zh-CN" sz="1200" smtClean="0">
              <a:solidFill>
                <a:srgbClr val="000000"/>
              </a:solidFill>
            </a:endParaRPr>
          </a:p>
        </p:txBody>
      </p:sp>
      <p:sp>
        <p:nvSpPr>
          <p:cNvPr id="6151" name="Rectangle 2"/>
          <p:cNvSpPr>
            <a:spLocks noGrp="1" noChangeArrowheads="1"/>
          </p:cNvSpPr>
          <p:nvPr>
            <p:ph type="title" idx="4294967295"/>
          </p:nvPr>
        </p:nvSpPr>
        <p:spPr/>
        <p:txBody>
          <a:bodyPr/>
          <a:lstStyle/>
          <a:p>
            <a:pPr eaLnBrk="1" hangingPunct="1"/>
            <a:r>
              <a:rPr lang="en-US" altLang="zh-CN" smtClean="0"/>
              <a:t>Edge Copy</a:t>
            </a:r>
          </a:p>
        </p:txBody>
      </p:sp>
      <p:graphicFrame>
        <p:nvGraphicFramePr>
          <p:cNvPr id="6146" name="Object 4"/>
          <p:cNvGraphicFramePr>
            <a:graphicFrameLocks noChangeAspect="1"/>
          </p:cNvGraphicFramePr>
          <p:nvPr/>
        </p:nvGraphicFramePr>
        <p:xfrm>
          <a:off x="2124075" y="2420938"/>
          <a:ext cx="3549650" cy="3313112"/>
        </p:xfrm>
        <a:graphic>
          <a:graphicData uri="http://schemas.openxmlformats.org/presentationml/2006/ole">
            <mc:AlternateContent xmlns:mc="http://schemas.openxmlformats.org/markup-compatibility/2006">
              <mc:Choice xmlns:v="urn:schemas-microsoft-com:vml" Requires="v">
                <p:oleObj spid="_x0000_s96258" name="Visio" r:id="rId4" imgW="2399348" imgH="2341245" progId="Visio.Drawing.11">
                  <p:embed/>
                </p:oleObj>
              </mc:Choice>
              <mc:Fallback>
                <p:oleObj name="Visio" r:id="rId4" imgW="2399348" imgH="234124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420938"/>
                        <a:ext cx="3549650"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Line 5"/>
          <p:cNvSpPr>
            <a:spLocks noChangeShapeType="1"/>
          </p:cNvSpPr>
          <p:nvPr/>
        </p:nvSpPr>
        <p:spPr bwMode="auto">
          <a:xfrm>
            <a:off x="3851275" y="2492375"/>
            <a:ext cx="0" cy="223202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6153" name="Line 6"/>
          <p:cNvSpPr>
            <a:spLocks noChangeShapeType="1"/>
          </p:cNvSpPr>
          <p:nvPr/>
        </p:nvSpPr>
        <p:spPr bwMode="auto">
          <a:xfrm>
            <a:off x="2682875" y="3500438"/>
            <a:ext cx="246063" cy="158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367624" name="Line 8"/>
          <p:cNvSpPr>
            <a:spLocks noChangeShapeType="1"/>
          </p:cNvSpPr>
          <p:nvPr/>
        </p:nvSpPr>
        <p:spPr bwMode="auto">
          <a:xfrm flipV="1">
            <a:off x="3708400" y="2852738"/>
            <a:ext cx="1152525" cy="5762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367625" name="Rectangle 9"/>
          <p:cNvSpPr>
            <a:spLocks noChangeArrowheads="1"/>
          </p:cNvSpPr>
          <p:nvPr/>
        </p:nvSpPr>
        <p:spPr bwMode="auto">
          <a:xfrm>
            <a:off x="5762625" y="4076700"/>
            <a:ext cx="177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CC"/>
                </a:solidFill>
                <a:latin typeface="Times New Roman" panose="02020603050405020304" pitchFamily="18" charset="0"/>
              </a:rPr>
              <a:t>Edge Copy</a:t>
            </a:r>
          </a:p>
        </p:txBody>
      </p:sp>
      <p:sp>
        <p:nvSpPr>
          <p:cNvPr id="367626" name="Line 10"/>
          <p:cNvSpPr>
            <a:spLocks noChangeShapeType="1"/>
          </p:cNvSpPr>
          <p:nvPr/>
        </p:nvSpPr>
        <p:spPr bwMode="auto">
          <a:xfrm flipH="1" flipV="1">
            <a:off x="4427538" y="3068638"/>
            <a:ext cx="1655762" cy="115252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367627" name="Rectangle 11"/>
          <p:cNvSpPr>
            <a:spLocks noChangeArrowheads="1"/>
          </p:cNvSpPr>
          <p:nvPr/>
        </p:nvSpPr>
        <p:spPr bwMode="auto">
          <a:xfrm>
            <a:off x="2711450" y="1773238"/>
            <a:ext cx="2128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Crossing Edge</a:t>
            </a:r>
          </a:p>
        </p:txBody>
      </p:sp>
      <p:sp>
        <p:nvSpPr>
          <p:cNvPr id="367628" name="Line 12"/>
          <p:cNvSpPr>
            <a:spLocks noChangeShapeType="1"/>
          </p:cNvSpPr>
          <p:nvPr/>
        </p:nvSpPr>
        <p:spPr bwMode="auto">
          <a:xfrm flipH="1">
            <a:off x="3203575" y="2205038"/>
            <a:ext cx="43180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Tree>
    <p:extLst>
      <p:ext uri="{BB962C8B-B14F-4D97-AF65-F5344CB8AC3E}">
        <p14:creationId xmlns:p14="http://schemas.microsoft.com/office/powerpoint/2010/main" val="2340690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28"/>
                                        </p:tgtEl>
                                        <p:attrNameLst>
                                          <p:attrName>style.visibility</p:attrName>
                                        </p:attrNameLst>
                                      </p:cBhvr>
                                      <p:to>
                                        <p:strVal val="visible"/>
                                      </p:to>
                                    </p:set>
                                    <p:animEffect transition="in" filter="blinds(horizontal)">
                                      <p:cBhvr>
                                        <p:cTn id="7" dur="500"/>
                                        <p:tgtEl>
                                          <p:spTgt spid="3676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7627"/>
                                        </p:tgtEl>
                                        <p:attrNameLst>
                                          <p:attrName>style.visibility</p:attrName>
                                        </p:attrNameLst>
                                      </p:cBhvr>
                                      <p:to>
                                        <p:strVal val="visible"/>
                                      </p:to>
                                    </p:set>
                                    <p:animEffect transition="in" filter="blinds(horizontal)">
                                      <p:cBhvr>
                                        <p:cTn id="10" dur="500"/>
                                        <p:tgtEl>
                                          <p:spTgt spid="3676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7625"/>
                                        </p:tgtEl>
                                        <p:attrNameLst>
                                          <p:attrName>style.visibility</p:attrName>
                                        </p:attrNameLst>
                                      </p:cBhvr>
                                      <p:to>
                                        <p:strVal val="visible"/>
                                      </p:to>
                                    </p:set>
                                    <p:animEffect transition="in" filter="blinds(horizontal)">
                                      <p:cBhvr>
                                        <p:cTn id="15" dur="500"/>
                                        <p:tgtEl>
                                          <p:spTgt spid="36762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67626"/>
                                        </p:tgtEl>
                                        <p:attrNameLst>
                                          <p:attrName>style.visibility</p:attrName>
                                        </p:attrNameLst>
                                      </p:cBhvr>
                                      <p:to>
                                        <p:strVal val="visible"/>
                                      </p:to>
                                    </p:set>
                                    <p:animEffect transition="in" filter="blinds(horizontal)">
                                      <p:cBhvr>
                                        <p:cTn id="18" dur="500"/>
                                        <p:tgtEl>
                                          <p:spTgt spid="3676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7624"/>
                                        </p:tgtEl>
                                        <p:attrNameLst>
                                          <p:attrName>style.visibility</p:attrName>
                                        </p:attrNameLst>
                                      </p:cBhvr>
                                      <p:to>
                                        <p:strVal val="visible"/>
                                      </p:to>
                                    </p:set>
                                    <p:animEffect transition="in" filter="blinds(horizontal)">
                                      <p:cBhvr>
                                        <p:cTn id="21" dur="500"/>
                                        <p:tgtEl>
                                          <p:spTgt spid="367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4" grpId="0" animBg="1"/>
      <p:bldP spid="367625" grpId="0"/>
      <p:bldP spid="367626" grpId="0" animBg="1"/>
      <p:bldP spid="367627" grpId="0"/>
      <p:bldP spid="3676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4574E1FB-C049-4F6E-8961-5B472F1B85F8}"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296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A578FE1B-A29A-46E8-A733-6812B64C7282}" type="slidenum">
              <a:rPr lang="en-US" altLang="zh-CN" sz="1200">
                <a:solidFill>
                  <a:srgbClr val="000000"/>
                </a:solidFill>
              </a:rPr>
              <a:pPr eaLnBrk="1" hangingPunct="1"/>
              <a:t>35</a:t>
            </a:fld>
            <a:endParaRPr lang="en-US" altLang="zh-CN" sz="1200">
              <a:solidFill>
                <a:srgbClr val="000000"/>
              </a:solidFill>
            </a:endParaRPr>
          </a:p>
        </p:txBody>
      </p:sp>
      <p:sp>
        <p:nvSpPr>
          <p:cNvPr id="29700"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1C70DFB7-5030-4AF5-A917-9D7C53BDD047}" type="slidenum">
              <a:rPr lang="en-US" altLang="zh-CN" sz="1200" smtClean="0">
                <a:solidFill>
                  <a:srgbClr val="000000"/>
                </a:solidFill>
              </a:rPr>
              <a:pPr algn="r" eaLnBrk="1" hangingPunct="1">
                <a:spcBef>
                  <a:spcPct val="0"/>
                </a:spcBef>
              </a:pPr>
              <a:t>35</a:t>
            </a:fld>
            <a:endParaRPr lang="en-US" altLang="zh-CN" sz="1200" smtClean="0">
              <a:solidFill>
                <a:srgbClr val="000000"/>
              </a:solidFill>
            </a:endParaRPr>
          </a:p>
        </p:txBody>
      </p:sp>
      <p:sp>
        <p:nvSpPr>
          <p:cNvPr id="29701" name="Rectangle 2"/>
          <p:cNvSpPr>
            <a:spLocks noGrp="1" noChangeArrowheads="1"/>
          </p:cNvSpPr>
          <p:nvPr>
            <p:ph type="title" idx="4294967295"/>
          </p:nvPr>
        </p:nvSpPr>
        <p:spPr/>
        <p:txBody>
          <a:bodyPr/>
          <a:lstStyle/>
          <a:p>
            <a:pPr eaLnBrk="1" hangingPunct="1"/>
            <a:r>
              <a:rPr lang="en-US" altLang="zh-CN" smtClean="0"/>
              <a:t>Edge Copy</a:t>
            </a:r>
          </a:p>
        </p:txBody>
      </p:sp>
      <p:sp>
        <p:nvSpPr>
          <p:cNvPr id="29702" name="Rectangle 6"/>
          <p:cNvSpPr>
            <a:spLocks noChangeArrowheads="1"/>
          </p:cNvSpPr>
          <p:nvPr/>
        </p:nvSpPr>
        <p:spPr bwMode="auto">
          <a:xfrm>
            <a:off x="0" y="1628775"/>
            <a:ext cx="8856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According to Automorphic Function, duplicate all crossing edges. </a:t>
            </a:r>
          </a:p>
        </p:txBody>
      </p:sp>
      <p:pic>
        <p:nvPicPr>
          <p:cNvPr id="95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975" y="2897188"/>
            <a:ext cx="29146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TextBox 9"/>
          <p:cNvSpPr txBox="1">
            <a:spLocks noChangeArrowheads="1"/>
          </p:cNvSpPr>
          <p:nvPr/>
        </p:nvSpPr>
        <p:spPr bwMode="auto">
          <a:xfrm>
            <a:off x="755650" y="4149725"/>
            <a:ext cx="280828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Automorphic Function:</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F(1)=9; F(9)=1;</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F(4)=7; F(7)=4;</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F(5)=6; F(6)=5;</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F(2)=8; F(8)=2;</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F(3)=10; F(10)=3;</a:t>
            </a:r>
          </a:p>
        </p:txBody>
      </p:sp>
      <p:sp>
        <p:nvSpPr>
          <p:cNvPr id="12" name="Line 5"/>
          <p:cNvSpPr>
            <a:spLocks noChangeShapeType="1"/>
          </p:cNvSpPr>
          <p:nvPr/>
        </p:nvSpPr>
        <p:spPr bwMode="auto">
          <a:xfrm>
            <a:off x="5715000" y="2673350"/>
            <a:ext cx="0" cy="223202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13" name="Rectangle 11"/>
          <p:cNvSpPr>
            <a:spLocks noChangeArrowheads="1"/>
          </p:cNvSpPr>
          <p:nvPr/>
        </p:nvSpPr>
        <p:spPr bwMode="auto">
          <a:xfrm>
            <a:off x="4732338" y="2095500"/>
            <a:ext cx="2128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Crossing Edge</a:t>
            </a:r>
          </a:p>
        </p:txBody>
      </p:sp>
      <p:sp>
        <p:nvSpPr>
          <p:cNvPr id="14" name="Line 12"/>
          <p:cNvSpPr>
            <a:spLocks noChangeShapeType="1"/>
          </p:cNvSpPr>
          <p:nvPr/>
        </p:nvSpPr>
        <p:spPr bwMode="auto">
          <a:xfrm flipH="1">
            <a:off x="5354638" y="2668588"/>
            <a:ext cx="43180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16" name="矩形 15"/>
          <p:cNvSpPr>
            <a:spLocks noChangeArrowheads="1"/>
          </p:cNvSpPr>
          <p:nvPr/>
        </p:nvSpPr>
        <p:spPr bwMode="auto">
          <a:xfrm>
            <a:off x="755650" y="4508500"/>
            <a:ext cx="857250" cy="285750"/>
          </a:xfrm>
          <a:prstGeom prst="rect">
            <a:avLst/>
          </a:prstGeom>
          <a:solidFill>
            <a:schemeClr val="accent1">
              <a:alpha val="50195"/>
            </a:schemeClr>
          </a:solidFill>
          <a:ln w="9525" algn="ctr">
            <a:solidFill>
              <a:schemeClr val="tx1"/>
            </a:solidFill>
            <a:round/>
            <a:headEnd/>
            <a:tailEnd/>
          </a:ln>
        </p:spPr>
        <p:txBody>
          <a:bodyPr wrap="none" anchor="ct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17" name="矩形 16"/>
          <p:cNvSpPr>
            <a:spLocks noChangeArrowheads="1"/>
          </p:cNvSpPr>
          <p:nvPr/>
        </p:nvSpPr>
        <p:spPr bwMode="auto">
          <a:xfrm>
            <a:off x="1619250" y="5157788"/>
            <a:ext cx="857250" cy="285750"/>
          </a:xfrm>
          <a:prstGeom prst="rect">
            <a:avLst/>
          </a:prstGeom>
          <a:solidFill>
            <a:schemeClr val="accent1">
              <a:alpha val="50195"/>
            </a:schemeClr>
          </a:solidFill>
          <a:ln w="9525" algn="ctr">
            <a:solidFill>
              <a:schemeClr val="tx1"/>
            </a:solidFill>
            <a:round/>
            <a:headEnd/>
            <a:tailEnd/>
          </a:ln>
        </p:spPr>
        <p:txBody>
          <a:bodyPr wrap="none" anchor="ct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18" name="Line 8"/>
          <p:cNvSpPr>
            <a:spLocks noChangeShapeType="1"/>
          </p:cNvSpPr>
          <p:nvPr/>
        </p:nvSpPr>
        <p:spPr bwMode="auto">
          <a:xfrm flipV="1">
            <a:off x="5572125" y="3173413"/>
            <a:ext cx="1071563" cy="43338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
        <p:nvSpPr>
          <p:cNvPr id="2" name="Rectangle 11"/>
          <p:cNvSpPr>
            <a:spLocks noChangeArrowheads="1"/>
          </p:cNvSpPr>
          <p:nvPr/>
        </p:nvSpPr>
        <p:spPr bwMode="auto">
          <a:xfrm>
            <a:off x="539750" y="2133600"/>
            <a:ext cx="2879725" cy="4318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1"/>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Alignment Vertex Table (AVT)</a:t>
            </a:r>
          </a:p>
        </p:txBody>
      </p:sp>
      <p:graphicFrame>
        <p:nvGraphicFramePr>
          <p:cNvPr id="434319" name="Group 143"/>
          <p:cNvGraphicFramePr>
            <a:graphicFrameLocks noGrp="1"/>
          </p:cNvGraphicFramePr>
          <p:nvPr/>
        </p:nvGraphicFramePr>
        <p:xfrm>
          <a:off x="1403350" y="2565400"/>
          <a:ext cx="1152525" cy="1524000"/>
        </p:xfrm>
        <a:graphic>
          <a:graphicData uri="http://schemas.openxmlformats.org/drawingml/2006/table">
            <a:tbl>
              <a:tblPr/>
              <a:tblGrid>
                <a:gridCol w="576263"/>
                <a:gridCol w="576262"/>
              </a:tblGrid>
              <a:tr h="98425">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32181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34319"/>
                                        </p:tgtEl>
                                        <p:attrNameLst>
                                          <p:attrName>style.visibility</p:attrName>
                                        </p:attrNameLst>
                                      </p:cBhvr>
                                      <p:to>
                                        <p:strVal val="visible"/>
                                      </p:to>
                                    </p:set>
                                    <p:animEffect transition="in" filter="blinds(horizontal)">
                                      <p:cBhvr>
                                        <p:cTn id="10" dur="500"/>
                                        <p:tgtEl>
                                          <p:spTgt spid="4343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5236"/>
                                        </p:tgtEl>
                                        <p:attrNameLst>
                                          <p:attrName>style.visibility</p:attrName>
                                        </p:attrNameLst>
                                      </p:cBhvr>
                                      <p:to>
                                        <p:strVal val="visible"/>
                                      </p:to>
                                    </p:set>
                                    <p:animEffect transition="in" filter="blinds(horizontal)">
                                      <p:cBhvr>
                                        <p:cTn id="20" dur="500"/>
                                        <p:tgtEl>
                                          <p:spTgt spid="952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1"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linds(horizontal)">
                                      <p:cBhvr>
                                        <p:cTn id="44" dur="500"/>
                                        <p:tgtEl>
                                          <p:spTgt spid="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linds(horizontal)">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p:bldP spid="13" grpId="1"/>
      <p:bldP spid="14" grpId="0" animBg="1"/>
      <p:bldP spid="16" grpId="0" animBg="1"/>
      <p:bldP spid="17" grpId="0" animBg="1"/>
      <p:bldP spid="18" grpId="0" animBg="1"/>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1B995DDF-F1B6-427D-9772-82AD03CE48E6}"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307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A8560579-B093-48D4-A48F-8F4CE4280394}" type="slidenum">
              <a:rPr lang="en-US" altLang="zh-CN" sz="1200">
                <a:solidFill>
                  <a:srgbClr val="000000"/>
                </a:solidFill>
              </a:rPr>
              <a:pPr eaLnBrk="1" hangingPunct="1"/>
              <a:t>36</a:t>
            </a:fld>
            <a:endParaRPr lang="en-US" altLang="zh-CN" sz="1200">
              <a:solidFill>
                <a:srgbClr val="000000"/>
              </a:solidFill>
            </a:endParaRPr>
          </a:p>
        </p:txBody>
      </p:sp>
      <p:sp>
        <p:nvSpPr>
          <p:cNvPr id="30724" name="标题 1"/>
          <p:cNvSpPr>
            <a:spLocks noGrp="1"/>
          </p:cNvSpPr>
          <p:nvPr>
            <p:ph type="title" idx="4294967295"/>
          </p:nvPr>
        </p:nvSpPr>
        <p:spPr/>
        <p:txBody>
          <a:bodyPr/>
          <a:lstStyle/>
          <a:p>
            <a:pPr eaLnBrk="1" hangingPunct="1"/>
            <a:r>
              <a:rPr lang="en-US" altLang="zh-CN" smtClean="0"/>
              <a:t>Cost</a:t>
            </a:r>
          </a:p>
        </p:txBody>
      </p:sp>
      <p:sp>
        <p:nvSpPr>
          <p:cNvPr id="30725"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745BE08F-A918-42EC-96AB-07FD69EF5F28}" type="datetime1">
              <a:rPr lang="zh-CN" altLang="en-US" sz="1200" smtClean="0">
                <a:solidFill>
                  <a:srgbClr val="000000"/>
                </a:solidFill>
              </a:rPr>
              <a:pPr algn="l" eaLnBrk="1" hangingPunct="1">
                <a:spcBef>
                  <a:spcPct val="0"/>
                </a:spcBef>
              </a:pPr>
              <a:t>2016/11/17</a:t>
            </a:fld>
            <a:endParaRPr lang="en-US" altLang="zh-CN" sz="1200" smtClean="0">
              <a:solidFill>
                <a:srgbClr val="000000"/>
              </a:solidFill>
            </a:endParaRPr>
          </a:p>
        </p:txBody>
      </p:sp>
      <p:sp>
        <p:nvSpPr>
          <p:cNvPr id="30726" name="灯片编号占位符 4"/>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0AF766D1-0097-4B48-A4D2-E2320A209B22}" type="slidenum">
              <a:rPr lang="en-US" altLang="zh-CN" sz="1200" smtClean="0">
                <a:solidFill>
                  <a:srgbClr val="000000"/>
                </a:solidFill>
              </a:rPr>
              <a:pPr algn="r" eaLnBrk="1" hangingPunct="1">
                <a:spcBef>
                  <a:spcPct val="0"/>
                </a:spcBef>
              </a:pPr>
              <a:t>36</a:t>
            </a:fld>
            <a:endParaRPr lang="en-US" altLang="zh-CN" sz="1200" smtClean="0">
              <a:solidFill>
                <a:srgbClr val="000000"/>
              </a:solidFill>
            </a:endParaRPr>
          </a:p>
        </p:txBody>
      </p:sp>
      <p:pic>
        <p:nvPicPr>
          <p:cNvPr id="307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651125"/>
            <a:ext cx="31908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11"/>
          <p:cNvSpPr>
            <a:spLocks noChangeArrowheads="1"/>
          </p:cNvSpPr>
          <p:nvPr/>
        </p:nvSpPr>
        <p:spPr bwMode="auto">
          <a:xfrm>
            <a:off x="-55563" y="4703763"/>
            <a:ext cx="4211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Edges introduced during alignment</a:t>
            </a:r>
          </a:p>
        </p:txBody>
      </p:sp>
      <p:cxnSp>
        <p:nvCxnSpPr>
          <p:cNvPr id="12" name="直接箭头连接符 11"/>
          <p:cNvCxnSpPr>
            <a:cxnSpLocks noChangeShapeType="1"/>
          </p:cNvCxnSpPr>
          <p:nvPr/>
        </p:nvCxnSpPr>
        <p:spPr bwMode="auto">
          <a:xfrm rot="16200000" flipV="1">
            <a:off x="1178719" y="3882231"/>
            <a:ext cx="1000125" cy="5000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Rectangle 11"/>
          <p:cNvSpPr>
            <a:spLocks noChangeArrowheads="1"/>
          </p:cNvSpPr>
          <p:nvPr/>
        </p:nvSpPr>
        <p:spPr bwMode="auto">
          <a:xfrm>
            <a:off x="125413" y="1989138"/>
            <a:ext cx="4235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Edges introduced during edge copy</a:t>
            </a:r>
          </a:p>
        </p:txBody>
      </p:sp>
      <p:cxnSp>
        <p:nvCxnSpPr>
          <p:cNvPr id="14" name="直接箭头连接符 13"/>
          <p:cNvCxnSpPr>
            <a:cxnSpLocks noChangeShapeType="1"/>
          </p:cNvCxnSpPr>
          <p:nvPr/>
        </p:nvCxnSpPr>
        <p:spPr bwMode="auto">
          <a:xfrm rot="16200000" flipH="1">
            <a:off x="2178844" y="2524919"/>
            <a:ext cx="1000125" cy="5000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 name="矩形 16"/>
          <p:cNvSpPr>
            <a:spLocks noChangeArrowheads="1"/>
          </p:cNvSpPr>
          <p:nvPr/>
        </p:nvSpPr>
        <p:spPr bwMode="auto">
          <a:xfrm>
            <a:off x="5000625" y="3140075"/>
            <a:ext cx="4929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1800" b="1" smtClean="0">
                <a:solidFill>
                  <a:srgbClr val="000000"/>
                </a:solidFill>
                <a:latin typeface="Times New Roman" panose="02020603050405020304" pitchFamily="18" charset="0"/>
              </a:rPr>
              <a:t>Cost(U</a:t>
            </a:r>
            <a:r>
              <a:rPr lang="en-US" altLang="zh-CN" sz="1800" b="1" baseline="-25000" smtClean="0">
                <a:solidFill>
                  <a:srgbClr val="000000"/>
                </a:solidFill>
                <a:latin typeface="Times New Roman" panose="02020603050405020304" pitchFamily="18" charset="0"/>
              </a:rPr>
              <a:t>i</a:t>
            </a:r>
            <a:r>
              <a:rPr lang="en-US" altLang="zh-CN" sz="1800" b="1" smtClean="0">
                <a:solidFill>
                  <a:srgbClr val="000000"/>
                </a:solidFill>
                <a:latin typeface="Times New Roman" panose="02020603050405020304" pitchFamily="18" charset="0"/>
              </a:rPr>
              <a:t>)=</a:t>
            </a:r>
            <a:br>
              <a:rPr lang="en-US" altLang="zh-CN" sz="1800" b="1" smtClean="0">
                <a:solidFill>
                  <a:srgbClr val="000000"/>
                </a:solidFill>
                <a:latin typeface="Times New Roman" panose="02020603050405020304" pitchFamily="18" charset="0"/>
              </a:rPr>
            </a:br>
            <a:r>
              <a:rPr lang="en-US" altLang="zh-CN" sz="1800" b="1" smtClean="0">
                <a:solidFill>
                  <a:srgbClr val="000000"/>
                </a:solidFill>
                <a:latin typeface="Times New Roman" panose="02020603050405020304" pitchFamily="18" charset="0"/>
              </a:rPr>
              <a:t>AlCost(U</a:t>
            </a:r>
            <a:r>
              <a:rPr lang="en-US" altLang="zh-CN" sz="1800" b="1" baseline="-25000" smtClean="0">
                <a:solidFill>
                  <a:srgbClr val="000000"/>
                </a:solidFill>
                <a:latin typeface="Times New Roman" panose="02020603050405020304" pitchFamily="18" charset="0"/>
              </a:rPr>
              <a:t>i</a:t>
            </a:r>
            <a:r>
              <a:rPr lang="en-US" altLang="zh-CN" sz="1800" b="1" smtClean="0">
                <a:solidFill>
                  <a:srgbClr val="000000"/>
                </a:solidFill>
                <a:latin typeface="Times New Roman" panose="02020603050405020304" pitchFamily="18" charset="0"/>
              </a:rPr>
              <a:t>)+0.5*(k-1)*∑</a:t>
            </a:r>
            <a:r>
              <a:rPr lang="en-US" altLang="zh-CN" sz="1800" b="1" baseline="-25000" smtClean="0">
                <a:solidFill>
                  <a:srgbClr val="000000"/>
                </a:solidFill>
                <a:latin typeface="Times New Roman" panose="02020603050405020304" pitchFamily="18" charset="0"/>
              </a:rPr>
              <a:t>j</a:t>
            </a:r>
            <a:r>
              <a:rPr lang="en-US" altLang="zh-CN" sz="1800" b="1" smtClean="0">
                <a:solidFill>
                  <a:srgbClr val="000000"/>
                </a:solidFill>
                <a:latin typeface="Times New Roman" panose="02020603050405020304" pitchFamily="18" charset="0"/>
              </a:rPr>
              <a:t>|CrossEdge(P</a:t>
            </a:r>
            <a:r>
              <a:rPr lang="en-US" altLang="zh-CN" sz="1800" b="1" baseline="-25000" smtClean="0">
                <a:solidFill>
                  <a:srgbClr val="000000"/>
                </a:solidFill>
                <a:latin typeface="Times New Roman" panose="02020603050405020304" pitchFamily="18" charset="0"/>
              </a:rPr>
              <a:t>ij</a:t>
            </a:r>
            <a:r>
              <a:rPr lang="en-US" altLang="zh-CN" sz="1800" b="1" smtClean="0">
                <a:solidFill>
                  <a:srgbClr val="000000"/>
                </a:solidFill>
                <a:latin typeface="Times New Roman" panose="02020603050405020304" pitchFamily="18" charset="0"/>
              </a:rPr>
              <a:t>)|</a:t>
            </a:r>
          </a:p>
        </p:txBody>
      </p:sp>
      <p:sp>
        <p:nvSpPr>
          <p:cNvPr id="18" name="矩形 17"/>
          <p:cNvSpPr>
            <a:spLocks noChangeArrowheads="1"/>
          </p:cNvSpPr>
          <p:nvPr/>
        </p:nvSpPr>
        <p:spPr bwMode="auto">
          <a:xfrm>
            <a:off x="4500563" y="1989138"/>
            <a:ext cx="42148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Given a group U</a:t>
            </a:r>
            <a:r>
              <a:rPr lang="en-US" altLang="zh-CN" sz="2000" baseline="-25000" smtClean="0">
                <a:solidFill>
                  <a:srgbClr val="000000"/>
                </a:solidFill>
                <a:latin typeface="Times New Roman" panose="02020603050405020304" pitchFamily="18" charset="0"/>
              </a:rPr>
              <a:t>i</a:t>
            </a:r>
            <a:r>
              <a:rPr lang="en-US" altLang="zh-CN" sz="2000" smtClean="0">
                <a:solidFill>
                  <a:srgbClr val="000000"/>
                </a:solidFill>
                <a:latin typeface="Times New Roman" panose="02020603050405020304" pitchFamily="18" charset="0"/>
              </a:rPr>
              <a:t> of blocks P</a:t>
            </a:r>
            <a:r>
              <a:rPr lang="en-US" altLang="zh-CN" sz="2000" baseline="-25000" smtClean="0">
                <a:solidFill>
                  <a:srgbClr val="000000"/>
                </a:solidFill>
                <a:latin typeface="Times New Roman" panose="02020603050405020304" pitchFamily="18" charset="0"/>
              </a:rPr>
              <a:t>ij</a:t>
            </a:r>
            <a:r>
              <a:rPr lang="en-US" altLang="zh-CN" sz="2000" smtClean="0">
                <a:solidFill>
                  <a:srgbClr val="000000"/>
                </a:solidFill>
                <a:latin typeface="Times New Roman" panose="02020603050405020304" pitchFamily="18" charset="0"/>
              </a:rPr>
              <a:t>, j=1,…,k, </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the anonymization cost of group U</a:t>
            </a:r>
            <a:r>
              <a:rPr lang="en-US" altLang="zh-CN" sz="2000" baseline="-25000" smtClean="0">
                <a:solidFill>
                  <a:srgbClr val="000000"/>
                </a:solidFill>
                <a:latin typeface="Times New Roman" panose="02020603050405020304" pitchFamily="18" charset="0"/>
              </a:rPr>
              <a:t>i</a:t>
            </a:r>
            <a:r>
              <a:rPr lang="en-US" altLang="zh-CN" sz="2000" smtClean="0">
                <a:solidFill>
                  <a:srgbClr val="000000"/>
                </a:solidFill>
                <a:latin typeface="Times New Roman" panose="02020603050405020304" pitchFamily="18" charset="0"/>
              </a:rPr>
              <a:t> is </a:t>
            </a:r>
            <a:br>
              <a:rPr lang="en-US" altLang="zh-CN" sz="2000" smtClean="0">
                <a:solidFill>
                  <a:srgbClr val="000000"/>
                </a:solidFill>
                <a:latin typeface="Times New Roman" panose="02020603050405020304" pitchFamily="18" charset="0"/>
              </a:rPr>
            </a:br>
            <a:r>
              <a:rPr lang="en-US" altLang="zh-CN" sz="2000" smtClean="0">
                <a:solidFill>
                  <a:srgbClr val="000000"/>
                </a:solidFill>
                <a:latin typeface="Times New Roman" panose="02020603050405020304" pitchFamily="18" charset="0"/>
              </a:rPr>
              <a:t>defined as follows:</a:t>
            </a:r>
          </a:p>
        </p:txBody>
      </p:sp>
      <p:sp>
        <p:nvSpPr>
          <p:cNvPr id="19" name="矩形 18"/>
          <p:cNvSpPr>
            <a:spLocks noChangeArrowheads="1"/>
          </p:cNvSpPr>
          <p:nvPr/>
        </p:nvSpPr>
        <p:spPr bwMode="auto">
          <a:xfrm>
            <a:off x="4572000" y="4572000"/>
            <a:ext cx="42148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The total cost is the sum of all group costs. </a:t>
            </a:r>
          </a:p>
        </p:txBody>
      </p:sp>
      <p:cxnSp>
        <p:nvCxnSpPr>
          <p:cNvPr id="21" name="直接箭头连接符 20"/>
          <p:cNvCxnSpPr>
            <a:cxnSpLocks noChangeShapeType="1"/>
            <a:endCxn id="30" idx="2"/>
          </p:cNvCxnSpPr>
          <p:nvPr/>
        </p:nvCxnSpPr>
        <p:spPr bwMode="auto">
          <a:xfrm flipV="1">
            <a:off x="2081213" y="3906838"/>
            <a:ext cx="3527425" cy="8794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 name="矩形 29"/>
          <p:cNvSpPr>
            <a:spLocks noChangeArrowheads="1"/>
          </p:cNvSpPr>
          <p:nvPr/>
        </p:nvSpPr>
        <p:spPr bwMode="auto">
          <a:xfrm>
            <a:off x="5072063" y="3429000"/>
            <a:ext cx="1071562" cy="477838"/>
          </a:xfrm>
          <a:prstGeom prst="rect">
            <a:avLst/>
          </a:prstGeom>
          <a:solidFill>
            <a:schemeClr val="accent2">
              <a:alpha val="30196"/>
            </a:schemeClr>
          </a:solidFill>
          <a:ln w="9525" algn="ctr">
            <a:solidFill>
              <a:schemeClr val="tx1"/>
            </a:solidFill>
            <a:round/>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31" name="矩形 30"/>
          <p:cNvSpPr>
            <a:spLocks noChangeArrowheads="1"/>
          </p:cNvSpPr>
          <p:nvPr/>
        </p:nvSpPr>
        <p:spPr bwMode="auto">
          <a:xfrm>
            <a:off x="6215063" y="3429000"/>
            <a:ext cx="2857500" cy="477838"/>
          </a:xfrm>
          <a:prstGeom prst="rect">
            <a:avLst/>
          </a:prstGeom>
          <a:solidFill>
            <a:schemeClr val="accent2">
              <a:alpha val="30196"/>
            </a:schemeClr>
          </a:solidFill>
          <a:ln w="9525" algn="ctr">
            <a:solidFill>
              <a:schemeClr val="tx1"/>
            </a:solidFill>
            <a:round/>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cxnSp>
        <p:nvCxnSpPr>
          <p:cNvPr id="32" name="直接箭头连接符 31"/>
          <p:cNvCxnSpPr>
            <a:cxnSpLocks noChangeShapeType="1"/>
          </p:cNvCxnSpPr>
          <p:nvPr/>
        </p:nvCxnSpPr>
        <p:spPr bwMode="auto">
          <a:xfrm>
            <a:off x="2786063" y="2357438"/>
            <a:ext cx="4643437" cy="10001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11220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32" presetID="3" presetClass="entr" presetSubtype="1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linds(horizontal)">
                                      <p:cBhvr>
                                        <p:cTn id="34"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linds(horizontal)">
                                      <p:cBhvr>
                                        <p:cTn id="39"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par>
                                <p:cTn id="40" presetID="3" presetClass="entr" presetSubtype="1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linds(horizontal)">
                                      <p:cBhvr>
                                        <p:cTn id="42" dur="500"/>
                                        <p:tgtEl>
                                          <p:spTgt spid="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7" grpId="0"/>
      <p:bldP spid="18" grpId="0"/>
      <p:bldP spid="19" grpId="0"/>
      <p:bldP spid="30" grpId="0" animBg="1"/>
      <p:bldP spid="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69C86232-4516-4667-AB00-31AE0B475D44}"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3174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3931E4D5-9DBE-4000-9BCE-A96E5C5F74A2}" type="slidenum">
              <a:rPr lang="en-US" altLang="zh-CN" sz="1200">
                <a:solidFill>
                  <a:srgbClr val="000000"/>
                </a:solidFill>
              </a:rPr>
              <a:pPr eaLnBrk="1" hangingPunct="1"/>
              <a:t>37</a:t>
            </a:fld>
            <a:endParaRPr lang="en-US" altLang="zh-CN" sz="1200">
              <a:solidFill>
                <a:srgbClr val="000000"/>
              </a:solidFill>
            </a:endParaRPr>
          </a:p>
        </p:txBody>
      </p:sp>
      <p:sp>
        <p:nvSpPr>
          <p:cNvPr id="31748"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110DE62F-2AA4-4C3F-9704-B5FECA488B96}" type="datetime1">
              <a:rPr lang="zh-CN" altLang="en-US" sz="1200" smtClean="0">
                <a:solidFill>
                  <a:srgbClr val="000000"/>
                </a:solidFill>
              </a:rPr>
              <a:pPr algn="l" eaLnBrk="1" hangingPunct="1">
                <a:spcBef>
                  <a:spcPct val="0"/>
                </a:spcBef>
              </a:pPr>
              <a:t>2016/11/17</a:t>
            </a:fld>
            <a:endParaRPr lang="en-US" altLang="zh-CN" sz="1200" smtClean="0">
              <a:solidFill>
                <a:srgbClr val="000000"/>
              </a:solidFill>
            </a:endParaRPr>
          </a:p>
        </p:txBody>
      </p:sp>
      <p:sp>
        <p:nvSpPr>
          <p:cNvPr id="31749"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EB913FEA-60FE-4F27-8855-4BB57877B72F}" type="slidenum">
              <a:rPr lang="en-US" altLang="zh-CN" sz="1200" smtClean="0">
                <a:solidFill>
                  <a:srgbClr val="000000"/>
                </a:solidFill>
              </a:rPr>
              <a:pPr algn="r" eaLnBrk="1" hangingPunct="1">
                <a:spcBef>
                  <a:spcPct val="0"/>
                </a:spcBef>
              </a:pPr>
              <a:t>37</a:t>
            </a:fld>
            <a:endParaRPr lang="en-US" altLang="zh-CN" sz="1200" smtClean="0">
              <a:solidFill>
                <a:srgbClr val="000000"/>
              </a:solidFill>
            </a:endParaRPr>
          </a:p>
        </p:txBody>
      </p:sp>
      <p:sp>
        <p:nvSpPr>
          <p:cNvPr id="31750" name="Rectangle 2"/>
          <p:cNvSpPr>
            <a:spLocks noGrp="1" noChangeArrowheads="1"/>
          </p:cNvSpPr>
          <p:nvPr>
            <p:ph type="title" idx="4294967295"/>
          </p:nvPr>
        </p:nvSpPr>
        <p:spPr/>
        <p:txBody>
          <a:bodyPr/>
          <a:lstStyle/>
          <a:p>
            <a:pPr eaLnBrk="1" hangingPunct="1"/>
            <a:r>
              <a:rPr lang="en-US" altLang="zh-CN" smtClean="0"/>
              <a:t>Graph Partition</a:t>
            </a:r>
            <a:endParaRPr lang="zh-CN" altLang="zh-CN" smtClean="0"/>
          </a:p>
        </p:txBody>
      </p:sp>
      <p:sp>
        <p:nvSpPr>
          <p:cNvPr id="31751" name="Rectangle 11"/>
          <p:cNvSpPr>
            <a:spLocks noChangeArrowheads="1"/>
          </p:cNvSpPr>
          <p:nvPr/>
        </p:nvSpPr>
        <p:spPr bwMode="auto">
          <a:xfrm>
            <a:off x="500063" y="1885950"/>
            <a:ext cx="66071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b="1" smtClean="0">
                <a:solidFill>
                  <a:srgbClr val="000000"/>
                </a:solidFill>
                <a:latin typeface="Times New Roman" panose="02020603050405020304" pitchFamily="18" charset="0"/>
                <a:cs typeface="Times New Roman" panose="02020603050405020304" pitchFamily="18" charset="0"/>
              </a:rPr>
              <a:t>Objection of this step</a:t>
            </a:r>
            <a:r>
              <a:rPr lang="en-US" altLang="zh-CN" smtClean="0">
                <a:solidFill>
                  <a:srgbClr val="000000"/>
                </a:solidFill>
                <a:latin typeface="Times New Roman" panose="02020603050405020304" pitchFamily="18" charset="0"/>
                <a:cs typeface="Times New Roman" panose="02020603050405020304" pitchFamily="18" charset="0"/>
              </a:rPr>
              <a:t>: </a:t>
            </a:r>
          </a:p>
          <a:p>
            <a:pPr algn="l" eaLnBrk="1" hangingPunct="1"/>
            <a:r>
              <a:rPr lang="en-US" altLang="zh-CN" sz="2000" smtClean="0">
                <a:solidFill>
                  <a:srgbClr val="000000"/>
                </a:solidFill>
                <a:latin typeface="Times New Roman" panose="02020603050405020304" pitchFamily="18" charset="0"/>
                <a:cs typeface="Times New Roman" panose="02020603050405020304" pitchFamily="18" charset="0"/>
              </a:rPr>
              <a:t>Partition graph G’ into </a:t>
            </a:r>
            <a:r>
              <a:rPr lang="en-US" altLang="zh-CN" sz="2000" i="1" smtClean="0">
                <a:solidFill>
                  <a:srgbClr val="000000"/>
                </a:solidFill>
                <a:latin typeface="Times New Roman" panose="02020603050405020304" pitchFamily="18" charset="0"/>
                <a:cs typeface="Times New Roman" panose="02020603050405020304" pitchFamily="18" charset="0"/>
              </a:rPr>
              <a:t>n</a:t>
            </a:r>
            <a:r>
              <a:rPr lang="en-US" altLang="zh-CN" sz="2000" smtClean="0">
                <a:solidFill>
                  <a:srgbClr val="000000"/>
                </a:solidFill>
                <a:latin typeface="Times New Roman" panose="02020603050405020304" pitchFamily="18" charset="0"/>
                <a:cs typeface="Times New Roman" panose="02020603050405020304" pitchFamily="18" charset="0"/>
              </a:rPr>
              <a:t> blocks, and cluster these blocks</a:t>
            </a:r>
          </a:p>
          <a:p>
            <a:pPr algn="l" eaLnBrk="1" hangingPunct="1"/>
            <a:r>
              <a:rPr lang="en-US" altLang="zh-CN" sz="2000" smtClean="0">
                <a:solidFill>
                  <a:srgbClr val="000000"/>
                </a:solidFill>
                <a:latin typeface="Times New Roman" panose="02020603050405020304" pitchFamily="18" charset="0"/>
                <a:cs typeface="Times New Roman" panose="02020603050405020304" pitchFamily="18" charset="0"/>
              </a:rPr>
              <a:t>into </a:t>
            </a:r>
            <a:r>
              <a:rPr lang="en-US" altLang="zh-CN" sz="2000" i="1" smtClean="0">
                <a:solidFill>
                  <a:srgbClr val="000000"/>
                </a:solidFill>
                <a:latin typeface="Times New Roman" panose="02020603050405020304" pitchFamily="18" charset="0"/>
                <a:cs typeface="Times New Roman" panose="02020603050405020304" pitchFamily="18" charset="0"/>
              </a:rPr>
              <a:t>m</a:t>
            </a:r>
            <a:r>
              <a:rPr lang="en-US" altLang="zh-CN" sz="2000" smtClean="0">
                <a:solidFill>
                  <a:srgbClr val="000000"/>
                </a:solidFill>
                <a:latin typeface="Times New Roman" panose="02020603050405020304" pitchFamily="18" charset="0"/>
                <a:cs typeface="Times New Roman" panose="02020603050405020304" pitchFamily="18" charset="0"/>
              </a:rPr>
              <a:t> groups </a:t>
            </a:r>
            <a:r>
              <a:rPr lang="en-US" altLang="zh-CN" sz="2000" i="1" smtClean="0">
                <a:solidFill>
                  <a:srgbClr val="000000"/>
                </a:solidFill>
                <a:latin typeface="Times New Roman" panose="02020603050405020304" pitchFamily="18" charset="0"/>
                <a:cs typeface="Times New Roman" panose="02020603050405020304" pitchFamily="18" charset="0"/>
              </a:rPr>
              <a:t>U</a:t>
            </a:r>
            <a:r>
              <a:rPr lang="en-US" altLang="zh-CN" sz="2000" i="1" baseline="-25000" smtClean="0">
                <a:solidFill>
                  <a:srgbClr val="000000"/>
                </a:solidFill>
                <a:latin typeface="Times New Roman" panose="02020603050405020304" pitchFamily="18" charset="0"/>
                <a:cs typeface="Times New Roman" panose="02020603050405020304" pitchFamily="18" charset="0"/>
              </a:rPr>
              <a:t>i</a:t>
            </a:r>
            <a:r>
              <a:rPr lang="en-US" altLang="zh-CN" sz="2000" smtClean="0">
                <a:solidFill>
                  <a:srgbClr val="000000"/>
                </a:solidFill>
                <a:latin typeface="Times New Roman" panose="02020603050405020304" pitchFamily="18" charset="0"/>
                <a:cs typeface="Times New Roman" panose="02020603050405020304" pitchFamily="18" charset="0"/>
              </a:rPr>
              <a:t>. Each group </a:t>
            </a:r>
            <a:r>
              <a:rPr lang="en-US" altLang="zh-CN" sz="2000" i="1" smtClean="0">
                <a:solidFill>
                  <a:srgbClr val="000000"/>
                </a:solidFill>
                <a:latin typeface="Times New Roman" panose="02020603050405020304" pitchFamily="18" charset="0"/>
                <a:cs typeface="Times New Roman" panose="02020603050405020304" pitchFamily="18" charset="0"/>
              </a:rPr>
              <a:t>U</a:t>
            </a:r>
            <a:r>
              <a:rPr lang="en-US" altLang="zh-CN" sz="2000" i="1" baseline="-25000" smtClean="0">
                <a:solidFill>
                  <a:srgbClr val="000000"/>
                </a:solidFill>
                <a:latin typeface="Times New Roman" panose="02020603050405020304" pitchFamily="18" charset="0"/>
                <a:cs typeface="Times New Roman" panose="02020603050405020304" pitchFamily="18" charset="0"/>
              </a:rPr>
              <a:t>i</a:t>
            </a:r>
            <a:r>
              <a:rPr lang="en-US" altLang="zh-CN" sz="2000" i="1" smtClean="0">
                <a:solidFill>
                  <a:srgbClr val="000000"/>
                </a:solidFill>
                <a:latin typeface="Times New Roman" panose="02020603050405020304" pitchFamily="18" charset="0"/>
                <a:cs typeface="Times New Roman" panose="02020603050405020304" pitchFamily="18" charset="0"/>
              </a:rPr>
              <a:t> </a:t>
            </a:r>
            <a:r>
              <a:rPr lang="en-US" altLang="zh-CN" sz="2000" smtClean="0">
                <a:solidFill>
                  <a:srgbClr val="000000"/>
                </a:solidFill>
                <a:latin typeface="Times New Roman" panose="02020603050405020304" pitchFamily="18" charset="0"/>
                <a:cs typeface="Times New Roman" panose="02020603050405020304" pitchFamily="18" charset="0"/>
              </a:rPr>
              <a:t>has no less than </a:t>
            </a:r>
            <a:r>
              <a:rPr lang="en-US" altLang="zh-CN" sz="2000" i="1" smtClean="0">
                <a:solidFill>
                  <a:srgbClr val="000000"/>
                </a:solidFill>
                <a:latin typeface="Times New Roman" panose="02020603050405020304" pitchFamily="18" charset="0"/>
                <a:cs typeface="Times New Roman" panose="02020603050405020304" pitchFamily="18" charset="0"/>
              </a:rPr>
              <a:t>k</a:t>
            </a:r>
            <a:r>
              <a:rPr lang="en-US" altLang="zh-CN" sz="2000" smtClean="0">
                <a:solidFill>
                  <a:srgbClr val="000000"/>
                </a:solidFill>
                <a:latin typeface="Times New Roman" panose="02020603050405020304" pitchFamily="18" charset="0"/>
                <a:cs typeface="Times New Roman" panose="02020603050405020304" pitchFamily="18" charset="0"/>
              </a:rPr>
              <a:t> blocks.</a:t>
            </a:r>
          </a:p>
        </p:txBody>
      </p:sp>
    </p:spTree>
    <p:extLst>
      <p:ext uri="{BB962C8B-B14F-4D97-AF65-F5344CB8AC3E}">
        <p14:creationId xmlns:p14="http://schemas.microsoft.com/office/powerpoint/2010/main" val="25085767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9A9E5D9B-6015-47B6-8466-BE2B5ED711CE}"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327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6EDA6BE4-1A85-49D6-9899-E090172D089C}" type="slidenum">
              <a:rPr lang="en-US" altLang="zh-CN" sz="1200">
                <a:solidFill>
                  <a:srgbClr val="000000"/>
                </a:solidFill>
              </a:rPr>
              <a:pPr eaLnBrk="1" hangingPunct="1"/>
              <a:t>38</a:t>
            </a:fld>
            <a:endParaRPr lang="en-US" altLang="zh-CN" sz="1200">
              <a:solidFill>
                <a:srgbClr val="000000"/>
              </a:solidFill>
            </a:endParaRPr>
          </a:p>
        </p:txBody>
      </p:sp>
      <p:sp>
        <p:nvSpPr>
          <p:cNvPr id="32772" name="标题 1"/>
          <p:cNvSpPr>
            <a:spLocks noGrp="1"/>
          </p:cNvSpPr>
          <p:nvPr>
            <p:ph type="title" idx="4294967295"/>
          </p:nvPr>
        </p:nvSpPr>
        <p:spPr/>
        <p:txBody>
          <a:bodyPr/>
          <a:lstStyle/>
          <a:p>
            <a:pPr eaLnBrk="1" hangingPunct="1"/>
            <a:r>
              <a:rPr lang="en-US" altLang="zh-CN" smtClean="0"/>
              <a:t>Graph Partition</a:t>
            </a:r>
          </a:p>
        </p:txBody>
      </p:sp>
      <p:sp>
        <p:nvSpPr>
          <p:cNvPr id="32773"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24A8A82B-486D-423F-8C5D-0D4FF34181BB}" type="datetime1">
              <a:rPr lang="zh-CN" altLang="en-US" sz="1200" smtClean="0">
                <a:solidFill>
                  <a:srgbClr val="000000"/>
                </a:solidFill>
              </a:rPr>
              <a:pPr algn="l" eaLnBrk="1" hangingPunct="1">
                <a:spcBef>
                  <a:spcPct val="0"/>
                </a:spcBef>
              </a:pPr>
              <a:t>2016/11/17</a:t>
            </a:fld>
            <a:endParaRPr lang="en-US" altLang="zh-CN" sz="1200" smtClean="0">
              <a:solidFill>
                <a:srgbClr val="000000"/>
              </a:solidFill>
            </a:endParaRPr>
          </a:p>
        </p:txBody>
      </p:sp>
      <p:sp>
        <p:nvSpPr>
          <p:cNvPr id="32774" name="灯片编号占位符 4"/>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F7C0075F-EFD6-4B94-87E1-19B9CD9D2A33}" type="slidenum">
              <a:rPr lang="en-US" altLang="zh-CN" sz="1200" smtClean="0">
                <a:solidFill>
                  <a:srgbClr val="000000"/>
                </a:solidFill>
              </a:rPr>
              <a:pPr algn="r" eaLnBrk="1" hangingPunct="1">
                <a:spcBef>
                  <a:spcPct val="0"/>
                </a:spcBef>
              </a:pPr>
              <a:t>38</a:t>
            </a:fld>
            <a:endParaRPr lang="en-US" altLang="zh-CN" sz="1200" smtClean="0">
              <a:solidFill>
                <a:srgbClr val="000000"/>
              </a:solidFill>
            </a:endParaRPr>
          </a:p>
        </p:txBody>
      </p:sp>
      <p:sp>
        <p:nvSpPr>
          <p:cNvPr id="11" name="TextBox 10"/>
          <p:cNvSpPr txBox="1">
            <a:spLocks noChangeArrowheads="1"/>
          </p:cNvSpPr>
          <p:nvPr/>
        </p:nvSpPr>
        <p:spPr bwMode="auto">
          <a:xfrm>
            <a:off x="4357688" y="1773238"/>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1)  Set Min_sup= </a:t>
            </a:r>
            <a:r>
              <a:rPr lang="en-US" altLang="zh-CN" sz="2000" i="1" smtClean="0">
                <a:solidFill>
                  <a:srgbClr val="000000"/>
                </a:solidFill>
                <a:latin typeface="Times New Roman" panose="02020603050405020304" pitchFamily="18" charset="0"/>
              </a:rPr>
              <a:t>k   </a:t>
            </a:r>
            <a:r>
              <a:rPr lang="en-US" altLang="zh-CN" sz="2000" smtClean="0">
                <a:solidFill>
                  <a:srgbClr val="000000"/>
                </a:solidFill>
                <a:latin typeface="Times New Roman" panose="02020603050405020304" pitchFamily="18" charset="0"/>
              </a:rPr>
              <a:t>(i.e. k=2)</a:t>
            </a:r>
          </a:p>
        </p:txBody>
      </p:sp>
      <p:sp>
        <p:nvSpPr>
          <p:cNvPr id="13" name="TextBox 12"/>
          <p:cNvSpPr txBox="1">
            <a:spLocks noChangeArrowheads="1"/>
          </p:cNvSpPr>
          <p:nvPr/>
        </p:nvSpPr>
        <p:spPr bwMode="auto">
          <a:xfrm>
            <a:off x="4357688" y="2349500"/>
            <a:ext cx="4429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2)  Find the matches of the largest frequent subgraphs (non-overlapping) as the initial group U of blocks. </a:t>
            </a:r>
          </a:p>
        </p:txBody>
      </p:sp>
      <p:sp>
        <p:nvSpPr>
          <p:cNvPr id="14" name="TextBox 13"/>
          <p:cNvSpPr txBox="1">
            <a:spLocks noChangeArrowheads="1"/>
          </p:cNvSpPr>
          <p:nvPr/>
        </p:nvSpPr>
        <p:spPr bwMode="auto">
          <a:xfrm>
            <a:off x="4357688" y="3429000"/>
            <a:ext cx="4429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3)  Expand and alignment all blocks in the group U, until Cost(U) is increased. </a:t>
            </a:r>
          </a:p>
        </p:txBody>
      </p:sp>
      <p:sp>
        <p:nvSpPr>
          <p:cNvPr id="16" name="TextBox 15"/>
          <p:cNvSpPr txBox="1">
            <a:spLocks noChangeArrowheads="1"/>
          </p:cNvSpPr>
          <p:nvPr/>
        </p:nvSpPr>
        <p:spPr bwMode="auto">
          <a:xfrm>
            <a:off x="4429125" y="5032375"/>
            <a:ext cx="4429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Iterate Steps 1-3 until no vertices in Graph left.</a:t>
            </a:r>
          </a:p>
        </p:txBody>
      </p:sp>
      <p:sp>
        <p:nvSpPr>
          <p:cNvPr id="18" name="TextBox 17"/>
          <p:cNvSpPr txBox="1">
            <a:spLocks noChangeArrowheads="1"/>
          </p:cNvSpPr>
          <p:nvPr/>
        </p:nvSpPr>
        <p:spPr bwMode="auto">
          <a:xfrm>
            <a:off x="4356100" y="4221163"/>
            <a:ext cx="4429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zh-CN" sz="2000" smtClean="0">
                <a:solidFill>
                  <a:srgbClr val="000000"/>
                </a:solidFill>
                <a:latin typeface="Times New Roman" panose="02020603050405020304" pitchFamily="18" charset="0"/>
              </a:rPr>
              <a:t>4) Extract all blocks in group U from the original graph G. </a:t>
            </a:r>
          </a:p>
        </p:txBody>
      </p:sp>
      <p:pic>
        <p:nvPicPr>
          <p:cNvPr id="492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2357438"/>
            <a:ext cx="411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25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3" y="2357438"/>
            <a:ext cx="411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25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3" y="2357438"/>
            <a:ext cx="411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25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3" y="2357438"/>
            <a:ext cx="4410076"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 name="TextBox 19"/>
          <p:cNvSpPr txBox="1">
            <a:spLocks noChangeArrowheads="1"/>
          </p:cNvSpPr>
          <p:nvPr/>
        </p:nvSpPr>
        <p:spPr bwMode="auto">
          <a:xfrm>
            <a:off x="1785938" y="2209800"/>
            <a:ext cx="1857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cs typeface="Times New Roman" panose="02020603050405020304" pitchFamily="18" charset="0"/>
              </a:rPr>
              <a:t>Blocks in one group</a:t>
            </a:r>
            <a:endParaRPr lang="zh-CN" altLang="en-US" sz="2000" smtClean="0">
              <a:solidFill>
                <a:srgbClr val="000000"/>
              </a:solidFill>
              <a:latin typeface="Times New Roman" panose="02020603050405020304" pitchFamily="18" charset="0"/>
              <a:cs typeface="Times New Roman" panose="02020603050405020304" pitchFamily="18" charset="0"/>
            </a:endParaRPr>
          </a:p>
        </p:txBody>
      </p:sp>
      <p:cxnSp>
        <p:nvCxnSpPr>
          <p:cNvPr id="22" name="直接箭头连接符 21"/>
          <p:cNvCxnSpPr>
            <a:cxnSpLocks noChangeShapeType="1"/>
          </p:cNvCxnSpPr>
          <p:nvPr/>
        </p:nvCxnSpPr>
        <p:spPr bwMode="auto">
          <a:xfrm rot="10800000" flipV="1">
            <a:off x="1143000" y="3000375"/>
            <a:ext cx="1285875" cy="7143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直接箭头连接符 24"/>
          <p:cNvCxnSpPr>
            <a:cxnSpLocks noChangeShapeType="1"/>
          </p:cNvCxnSpPr>
          <p:nvPr/>
        </p:nvCxnSpPr>
        <p:spPr bwMode="auto">
          <a:xfrm rot="5400000">
            <a:off x="2536032" y="3250406"/>
            <a:ext cx="500062" cy="1428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4925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13" y="2357438"/>
            <a:ext cx="411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25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3" y="2357438"/>
            <a:ext cx="4114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 name="TextBox 29"/>
          <p:cNvSpPr txBox="1">
            <a:spLocks noChangeArrowheads="1"/>
          </p:cNvSpPr>
          <p:nvPr/>
        </p:nvSpPr>
        <p:spPr bwMode="auto">
          <a:xfrm>
            <a:off x="1857375" y="1643063"/>
            <a:ext cx="2071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cs typeface="Times New Roman" panose="02020603050405020304" pitchFamily="18" charset="0"/>
              </a:rPr>
              <a:t>Blocks in another group </a:t>
            </a:r>
            <a:endParaRPr lang="zh-CN" altLang="en-US" sz="2000" smtClean="0">
              <a:solidFill>
                <a:srgbClr val="000000"/>
              </a:solidFill>
              <a:latin typeface="Times New Roman" panose="02020603050405020304" pitchFamily="18" charset="0"/>
              <a:cs typeface="Times New Roman" panose="02020603050405020304" pitchFamily="18" charset="0"/>
            </a:endParaRPr>
          </a:p>
        </p:txBody>
      </p:sp>
      <p:cxnSp>
        <p:nvCxnSpPr>
          <p:cNvPr id="32" name="直接箭头连接符 31"/>
          <p:cNvCxnSpPr>
            <a:cxnSpLocks noChangeShapeType="1"/>
          </p:cNvCxnSpPr>
          <p:nvPr/>
        </p:nvCxnSpPr>
        <p:spPr bwMode="auto">
          <a:xfrm rot="5400000">
            <a:off x="1000125" y="2071688"/>
            <a:ext cx="714375" cy="7143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 name="直接箭头连接符 33"/>
          <p:cNvCxnSpPr>
            <a:cxnSpLocks noChangeShapeType="1"/>
          </p:cNvCxnSpPr>
          <p:nvPr/>
        </p:nvCxnSpPr>
        <p:spPr bwMode="auto">
          <a:xfrm rot="16200000" flipH="1">
            <a:off x="2857501" y="2857500"/>
            <a:ext cx="1643062" cy="3571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49255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1013" y="2357438"/>
            <a:ext cx="4695826"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92606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2546"/>
                                        </p:tgtEl>
                                        <p:attrNameLst>
                                          <p:attrName>style.visibility</p:attrName>
                                        </p:attrNameLst>
                                      </p:cBhvr>
                                      <p:to>
                                        <p:strVal val="visible"/>
                                      </p:to>
                                    </p:set>
                                    <p:animEffect transition="in" filter="blinds(horizontal)">
                                      <p:cBhvr>
                                        <p:cTn id="7" dur="500"/>
                                        <p:tgtEl>
                                          <p:spTgt spid="492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2547"/>
                                        </p:tgtEl>
                                        <p:attrNameLst>
                                          <p:attrName>style.visibility</p:attrName>
                                        </p:attrNameLst>
                                      </p:cBhvr>
                                      <p:to>
                                        <p:strVal val="visible"/>
                                      </p:to>
                                    </p:set>
                                    <p:animEffect transition="in" filter="blinds(horizontal)">
                                      <p:cBhvr>
                                        <p:cTn id="22" dur="500"/>
                                        <p:tgtEl>
                                          <p:spTgt spid="4925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92548"/>
                                        </p:tgtEl>
                                        <p:attrNameLst>
                                          <p:attrName>style.visibility</p:attrName>
                                        </p:attrNameLst>
                                      </p:cBhvr>
                                      <p:to>
                                        <p:strVal val="visible"/>
                                      </p:to>
                                    </p:set>
                                    <p:animEffect transition="in" filter="blinds(horizontal)">
                                      <p:cBhvr>
                                        <p:cTn id="32" dur="500"/>
                                        <p:tgtEl>
                                          <p:spTgt spid="4925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38" presetID="3" presetClass="entr" presetSubtype="1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41" presetID="3" presetClass="entr" presetSubtype="1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linds(horizontal)">
                                      <p:cBhvr>
                                        <p:cTn id="43"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44" presetID="3" presetClass="entr" presetSubtype="10" fill="hold" nodeType="withEffect">
                                  <p:stCondLst>
                                    <p:cond delay="0"/>
                                  </p:stCondLst>
                                  <p:childTnLst>
                                    <p:set>
                                      <p:cBhvr>
                                        <p:cTn id="45" dur="1" fill="hold">
                                          <p:stCondLst>
                                            <p:cond delay="0"/>
                                          </p:stCondLst>
                                        </p:cTn>
                                        <p:tgtEl>
                                          <p:spTgt spid="492549"/>
                                        </p:tgtEl>
                                        <p:attrNameLst>
                                          <p:attrName>style.visibility</p:attrName>
                                        </p:attrNameLst>
                                      </p:cBhvr>
                                      <p:to>
                                        <p:strVal val="visible"/>
                                      </p:to>
                                    </p:set>
                                    <p:animEffect transition="in" filter="blinds(horizontal)">
                                      <p:cBhvr>
                                        <p:cTn id="46" dur="500"/>
                                        <p:tgtEl>
                                          <p:spTgt spid="492549"/>
                                        </p:tgtEl>
                                      </p:cBhvr>
                                    </p:animEffect>
                                  </p:childTnLst>
                                  <p:subTnLst>
                                    <p:set>
                                      <p:cBhvr override="childStyle">
                                        <p:cTn dur="1" fill="hold" display="0" masterRel="nextClick" afterEffect="1"/>
                                        <p:tgtEl>
                                          <p:spTgt spid="492549"/>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492550"/>
                                        </p:tgtEl>
                                        <p:attrNameLst>
                                          <p:attrName>style.visibility</p:attrName>
                                        </p:attrNameLst>
                                      </p:cBhvr>
                                      <p:to>
                                        <p:strVal val="visible"/>
                                      </p:to>
                                    </p:set>
                                    <p:animEffect transition="in" filter="blinds(horizontal)">
                                      <p:cBhvr>
                                        <p:cTn id="56" dur="500"/>
                                        <p:tgtEl>
                                          <p:spTgt spid="49255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linds(horizontal)">
                                      <p:cBhvr>
                                        <p:cTn id="61" dur="500"/>
                                        <p:tgtEl>
                                          <p:spTgt spid="1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p:cTn id="65" dur="1" fill="hold">
                                          <p:stCondLst>
                                            <p:cond delay="0"/>
                                          </p:stCondLst>
                                        </p:cTn>
                                        <p:tgtEl>
                                          <p:spTgt spid="492551"/>
                                        </p:tgtEl>
                                        <p:attrNameLst>
                                          <p:attrName>style.visibility</p:attrName>
                                        </p:attrNameLst>
                                      </p:cBhvr>
                                      <p:to>
                                        <p:strVal val="visible"/>
                                      </p:to>
                                    </p:set>
                                    <p:animEffect transition="in" filter="blinds(horizontal)">
                                      <p:cBhvr>
                                        <p:cTn id="66" dur="500"/>
                                        <p:tgtEl>
                                          <p:spTgt spid="49255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blinds(horizontal)">
                                      <p:cBhvr>
                                        <p:cTn id="7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par>
                                <p:cTn id="72" presetID="3" presetClass="entr" presetSubtype="1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blinds(horizontal)">
                                      <p:cBhvr>
                                        <p:cTn id="74"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75" presetID="3" presetClass="entr" presetSubtype="1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blinds(horizontal)">
                                      <p:cBhvr>
                                        <p:cTn id="77"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92552"/>
                                        </p:tgtEl>
                                        <p:attrNameLst>
                                          <p:attrName>style.visibility</p:attrName>
                                        </p:attrNameLst>
                                      </p:cBhvr>
                                      <p:to>
                                        <p:strVal val="visible"/>
                                      </p:to>
                                    </p:set>
                                    <p:animEffect transition="in" filter="blinds(horizontal)">
                                      <p:cBhvr>
                                        <p:cTn id="82" dur="500"/>
                                        <p:tgtEl>
                                          <p:spTgt spid="49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6" grpId="0"/>
      <p:bldP spid="18" grpId="0"/>
      <p:bldP spid="20"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E25D1AE-5ACA-442F-B87E-CD98857C8B7A}"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A126948D-A672-4ED6-83DA-A2D315051D30}" type="slidenum">
              <a:rPr lang="en-US" altLang="zh-CN" sz="1200">
                <a:solidFill>
                  <a:srgbClr val="000000"/>
                </a:solidFill>
              </a:rPr>
              <a:pPr eaLnBrk="1" hangingPunct="1"/>
              <a:t>39</a:t>
            </a:fld>
            <a:endParaRPr lang="en-US" altLang="zh-CN" sz="1200">
              <a:solidFill>
                <a:srgbClr val="000000"/>
              </a:solidFill>
            </a:endParaRPr>
          </a:p>
        </p:txBody>
      </p:sp>
      <p:sp>
        <p:nvSpPr>
          <p:cNvPr id="7173"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AA20A587-24CE-49D3-B0C0-80CF6847DC08}" type="datetime1">
              <a:rPr lang="zh-CN" altLang="en-US" sz="1200" smtClean="0">
                <a:solidFill>
                  <a:srgbClr val="000000"/>
                </a:solidFill>
              </a:rPr>
              <a:pPr algn="l" eaLnBrk="1" hangingPunct="1">
                <a:spcBef>
                  <a:spcPct val="0"/>
                </a:spcBef>
              </a:pPr>
              <a:t>2016/11/17</a:t>
            </a:fld>
            <a:endParaRPr lang="en-US" altLang="zh-CN" sz="1200" smtClean="0">
              <a:solidFill>
                <a:srgbClr val="000000"/>
              </a:solidFill>
            </a:endParaRPr>
          </a:p>
        </p:txBody>
      </p:sp>
      <p:sp>
        <p:nvSpPr>
          <p:cNvPr id="7174"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C3417912-F087-4198-B208-103ED9ED4953}" type="slidenum">
              <a:rPr lang="en-US" altLang="zh-CN" sz="1200" smtClean="0">
                <a:solidFill>
                  <a:srgbClr val="000000"/>
                </a:solidFill>
              </a:rPr>
              <a:pPr algn="r" eaLnBrk="1" hangingPunct="1">
                <a:spcBef>
                  <a:spcPct val="0"/>
                </a:spcBef>
              </a:pPr>
              <a:t>39</a:t>
            </a:fld>
            <a:endParaRPr lang="en-US" altLang="zh-CN" sz="1200" smtClean="0">
              <a:solidFill>
                <a:srgbClr val="000000"/>
              </a:solidFill>
            </a:endParaRPr>
          </a:p>
        </p:txBody>
      </p:sp>
      <p:sp>
        <p:nvSpPr>
          <p:cNvPr id="7175" name="Rectangle 2"/>
          <p:cNvSpPr>
            <a:spLocks noGrp="1" noChangeArrowheads="1"/>
          </p:cNvSpPr>
          <p:nvPr>
            <p:ph type="title" idx="4294967295"/>
          </p:nvPr>
        </p:nvSpPr>
        <p:spPr/>
        <p:txBody>
          <a:bodyPr/>
          <a:lstStyle/>
          <a:p>
            <a:pPr eaLnBrk="1" hangingPunct="1"/>
            <a:r>
              <a:rPr lang="en-US" altLang="zh-CN" smtClean="0"/>
              <a:t>Dynamic Releases</a:t>
            </a:r>
          </a:p>
        </p:txBody>
      </p:sp>
      <p:pic>
        <p:nvPicPr>
          <p:cNvPr id="7176" name="Picture 5" descr="dynamic_release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844675"/>
            <a:ext cx="6048375"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6424" name="Oval 8"/>
          <p:cNvSpPr>
            <a:spLocks noChangeArrowheads="1"/>
          </p:cNvSpPr>
          <p:nvPr/>
        </p:nvSpPr>
        <p:spPr bwMode="auto">
          <a:xfrm>
            <a:off x="4486275" y="4573588"/>
            <a:ext cx="355600" cy="352425"/>
          </a:xfrm>
          <a:prstGeom prst="ellipse">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316425" name="Oval 9"/>
          <p:cNvSpPr>
            <a:spLocks noChangeArrowheads="1"/>
          </p:cNvSpPr>
          <p:nvPr/>
        </p:nvSpPr>
        <p:spPr bwMode="auto">
          <a:xfrm>
            <a:off x="3173413" y="4552950"/>
            <a:ext cx="355600" cy="352425"/>
          </a:xfrm>
          <a:prstGeom prst="ellipse">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316429" name="Oval 13"/>
          <p:cNvSpPr>
            <a:spLocks noChangeArrowheads="1"/>
          </p:cNvSpPr>
          <p:nvPr/>
        </p:nvSpPr>
        <p:spPr bwMode="auto">
          <a:xfrm>
            <a:off x="7566025" y="4572000"/>
            <a:ext cx="355600" cy="352425"/>
          </a:xfrm>
          <a:prstGeom prst="ellipse">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sp>
        <p:nvSpPr>
          <p:cNvPr id="316430" name="Oval 14"/>
          <p:cNvSpPr>
            <a:spLocks noChangeArrowheads="1"/>
          </p:cNvSpPr>
          <p:nvPr/>
        </p:nvSpPr>
        <p:spPr bwMode="auto">
          <a:xfrm>
            <a:off x="6269038" y="4545013"/>
            <a:ext cx="355600" cy="352425"/>
          </a:xfrm>
          <a:prstGeom prst="ellipse">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endParaRPr lang="zh-CN" altLang="zh-CN" smtClean="0">
              <a:solidFill>
                <a:srgbClr val="000000"/>
              </a:solidFill>
            </a:endParaRPr>
          </a:p>
        </p:txBody>
      </p:sp>
      <p:graphicFrame>
        <p:nvGraphicFramePr>
          <p:cNvPr id="442380" name="Object 12"/>
          <p:cNvGraphicFramePr>
            <a:graphicFrameLocks noChangeAspect="1"/>
          </p:cNvGraphicFramePr>
          <p:nvPr/>
        </p:nvGraphicFramePr>
        <p:xfrm>
          <a:off x="468313" y="2060575"/>
          <a:ext cx="1871662" cy="773113"/>
        </p:xfrm>
        <a:graphic>
          <a:graphicData uri="http://schemas.openxmlformats.org/presentationml/2006/ole">
            <mc:AlternateContent xmlns:mc="http://schemas.openxmlformats.org/markup-compatibility/2006">
              <mc:Choice xmlns:v="urn:schemas-microsoft-com:vml" Requires="v">
                <p:oleObj spid="_x0000_s97282" name="Visio" r:id="rId5" imgW="2269822" imgH="937736" progId="Visio.Drawing.11">
                  <p:embed/>
                </p:oleObj>
              </mc:Choice>
              <mc:Fallback>
                <p:oleObj name="Visio" r:id="rId5" imgW="2269822" imgH="937736"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060575"/>
                        <a:ext cx="1871662"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7512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6425"/>
                                        </p:tgtEl>
                                        <p:attrNameLst>
                                          <p:attrName>style.visibility</p:attrName>
                                        </p:attrNameLst>
                                      </p:cBhvr>
                                      <p:to>
                                        <p:strVal val="visible"/>
                                      </p:to>
                                    </p:set>
                                    <p:animEffect transition="in" filter="blinds(horizontal)">
                                      <p:cBhvr>
                                        <p:cTn id="7" dur="500"/>
                                        <p:tgtEl>
                                          <p:spTgt spid="3164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6424"/>
                                        </p:tgtEl>
                                        <p:attrNameLst>
                                          <p:attrName>style.visibility</p:attrName>
                                        </p:attrNameLst>
                                      </p:cBhvr>
                                      <p:to>
                                        <p:strVal val="visible"/>
                                      </p:to>
                                    </p:set>
                                    <p:animEffect transition="in" filter="blinds(horizontal)">
                                      <p:cBhvr>
                                        <p:cTn id="10" dur="500"/>
                                        <p:tgtEl>
                                          <p:spTgt spid="3164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6430"/>
                                        </p:tgtEl>
                                        <p:attrNameLst>
                                          <p:attrName>style.visibility</p:attrName>
                                        </p:attrNameLst>
                                      </p:cBhvr>
                                      <p:to>
                                        <p:strVal val="visible"/>
                                      </p:to>
                                    </p:set>
                                    <p:animEffect transition="in" filter="blinds(horizontal)">
                                      <p:cBhvr>
                                        <p:cTn id="13" dur="500"/>
                                        <p:tgtEl>
                                          <p:spTgt spid="31643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16429"/>
                                        </p:tgtEl>
                                        <p:attrNameLst>
                                          <p:attrName>style.visibility</p:attrName>
                                        </p:attrNameLst>
                                      </p:cBhvr>
                                      <p:to>
                                        <p:strVal val="visible"/>
                                      </p:to>
                                    </p:set>
                                    <p:animEffect transition="in" filter="blinds(horizontal)">
                                      <p:cBhvr>
                                        <p:cTn id="16" dur="500"/>
                                        <p:tgtEl>
                                          <p:spTgt spid="316429"/>
                                        </p:tgtEl>
                                      </p:cBhvr>
                                    </p:animEffect>
                                  </p:childTnLst>
                                </p:cTn>
                              </p:par>
                              <p:par>
                                <p:cTn id="17" presetID="3" presetClass="entr" presetSubtype="10" fill="hold" nodeType="withEffect">
                                  <p:stCondLst>
                                    <p:cond delay="0"/>
                                  </p:stCondLst>
                                  <p:childTnLst>
                                    <p:set>
                                      <p:cBhvr>
                                        <p:cTn id="18" dur="1" fill="hold">
                                          <p:stCondLst>
                                            <p:cond delay="0"/>
                                          </p:stCondLst>
                                        </p:cTn>
                                        <p:tgtEl>
                                          <p:spTgt spid="442380"/>
                                        </p:tgtEl>
                                        <p:attrNameLst>
                                          <p:attrName>style.visibility</p:attrName>
                                        </p:attrNameLst>
                                      </p:cBhvr>
                                      <p:to>
                                        <p:strVal val="visible"/>
                                      </p:to>
                                    </p:set>
                                    <p:animEffect transition="in" filter="blinds(horizontal)">
                                      <p:cBhvr>
                                        <p:cTn id="19" dur="500"/>
                                        <p:tgtEl>
                                          <p:spTgt spid="442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4" grpId="0" animBg="1"/>
      <p:bldP spid="316425" grpId="0" animBg="1"/>
      <p:bldP spid="316429" grpId="0" animBg="1"/>
      <p:bldP spid="3164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Publishing sanitized graph</a:t>
            </a:r>
          </a:p>
        </p:txBody>
      </p:sp>
      <p:sp>
        <p:nvSpPr>
          <p:cNvPr id="3" name="Content Placeholder 2"/>
          <p:cNvSpPr>
            <a:spLocks noGrp="1"/>
          </p:cNvSpPr>
          <p:nvPr>
            <p:ph idx="1"/>
          </p:nvPr>
        </p:nvSpPr>
        <p:spPr/>
        <p:txBody>
          <a:bodyPr/>
          <a:lstStyle/>
          <a:p>
            <a:pPr>
              <a:spcBef>
                <a:spcPct val="50000"/>
              </a:spcBef>
              <a:buFont typeface="+mj-ea"/>
              <a:buAutoNum type="circleNumDbPlain"/>
            </a:pPr>
            <a:r>
              <a:rPr lang="en-US" altLang="zh-CN" sz="2500" kern="1200" dirty="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11/17/2016</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216A7895-8366-4845-A4DE-8D59578FA8BD}"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337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D212F389-005E-443E-8552-3E3997488BBD}" type="slidenum">
              <a:rPr lang="en-US" altLang="zh-CN" sz="1200">
                <a:solidFill>
                  <a:srgbClr val="000000"/>
                </a:solidFill>
              </a:rPr>
              <a:pPr eaLnBrk="1" hangingPunct="1"/>
              <a:t>40</a:t>
            </a:fld>
            <a:endParaRPr lang="en-US" altLang="zh-CN" sz="1200">
              <a:solidFill>
                <a:srgbClr val="000000"/>
              </a:solidFill>
            </a:endParaRPr>
          </a:p>
        </p:txBody>
      </p:sp>
      <p:sp>
        <p:nvSpPr>
          <p:cNvPr id="33796"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7D967588-1E70-4329-9C9A-754728CCA543}" type="datetime1">
              <a:rPr lang="zh-CN" altLang="en-US" sz="1200" smtClean="0">
                <a:solidFill>
                  <a:srgbClr val="000000"/>
                </a:solidFill>
              </a:rPr>
              <a:pPr algn="l" eaLnBrk="1" hangingPunct="1">
                <a:spcBef>
                  <a:spcPct val="0"/>
                </a:spcBef>
              </a:pPr>
              <a:t>2016/11/17</a:t>
            </a:fld>
            <a:endParaRPr lang="en-US" altLang="zh-CN" sz="1200" smtClean="0">
              <a:solidFill>
                <a:srgbClr val="000000"/>
              </a:solidFill>
            </a:endParaRPr>
          </a:p>
        </p:txBody>
      </p:sp>
      <p:sp>
        <p:nvSpPr>
          <p:cNvPr id="33797"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1E7B2591-F5BE-4FA9-9E75-F2452FD73A4C}" type="slidenum">
              <a:rPr lang="en-US" altLang="zh-CN" sz="1200" smtClean="0">
                <a:solidFill>
                  <a:srgbClr val="000000"/>
                </a:solidFill>
              </a:rPr>
              <a:pPr algn="r" eaLnBrk="1" hangingPunct="1">
                <a:spcBef>
                  <a:spcPct val="0"/>
                </a:spcBef>
              </a:pPr>
              <a:t>40</a:t>
            </a:fld>
            <a:endParaRPr lang="en-US" altLang="zh-CN" sz="1200" smtClean="0">
              <a:solidFill>
                <a:srgbClr val="000000"/>
              </a:solidFill>
            </a:endParaRPr>
          </a:p>
        </p:txBody>
      </p:sp>
      <p:sp>
        <p:nvSpPr>
          <p:cNvPr id="33798" name="Rectangle 2"/>
          <p:cNvSpPr>
            <a:spLocks noGrp="1" noChangeArrowheads="1"/>
          </p:cNvSpPr>
          <p:nvPr>
            <p:ph type="title" idx="4294967295"/>
          </p:nvPr>
        </p:nvSpPr>
        <p:spPr/>
        <p:txBody>
          <a:bodyPr/>
          <a:lstStyle/>
          <a:p>
            <a:pPr eaLnBrk="1" hangingPunct="1"/>
            <a:r>
              <a:rPr lang="en-US" altLang="zh-CN" smtClean="0"/>
              <a:t>Vertex ID Generation</a:t>
            </a:r>
          </a:p>
        </p:txBody>
      </p:sp>
      <p:pic>
        <p:nvPicPr>
          <p:cNvPr id="33799" name="Picture 7" descr="绘图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987550"/>
            <a:ext cx="669607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2995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16F921BC-A032-4A78-96F3-EDDDA6316F69}" type="datetime1">
              <a:rPr lang="zh-CN" altLang="en-US" sz="1200" smtClean="0">
                <a:solidFill>
                  <a:srgbClr val="000000"/>
                </a:solidFill>
              </a:rPr>
              <a:pPr eaLnBrk="1" hangingPunct="1"/>
              <a:t>2016/11/17</a:t>
            </a:fld>
            <a:endParaRPr lang="en-US" altLang="zh-CN" sz="1200" smtClean="0">
              <a:solidFill>
                <a:srgbClr val="000000"/>
              </a:solidFill>
            </a:endParaRPr>
          </a:p>
        </p:txBody>
      </p:sp>
      <p:sp>
        <p:nvSpPr>
          <p:cNvPr id="81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fld id="{0FEAF749-9670-460E-95A1-1288FD000742}" type="slidenum">
              <a:rPr lang="en-US" altLang="zh-CN" sz="1200">
                <a:solidFill>
                  <a:srgbClr val="000000"/>
                </a:solidFill>
              </a:rPr>
              <a:pPr eaLnBrk="1" hangingPunct="1"/>
              <a:t>41</a:t>
            </a:fld>
            <a:endParaRPr lang="en-US" altLang="zh-CN" sz="1200">
              <a:solidFill>
                <a:srgbClr val="000000"/>
              </a:solidFill>
            </a:endParaRPr>
          </a:p>
        </p:txBody>
      </p:sp>
      <p:sp>
        <p:nvSpPr>
          <p:cNvPr id="8200" name="日期占位符 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3620C2DF-D452-4523-8543-80A0D663786F}" type="datetime1">
              <a:rPr lang="zh-CN" altLang="en-US" sz="1200" smtClean="0">
                <a:solidFill>
                  <a:srgbClr val="000000"/>
                </a:solidFill>
              </a:rPr>
              <a:pPr algn="l" eaLnBrk="1" hangingPunct="1">
                <a:spcBef>
                  <a:spcPct val="0"/>
                </a:spcBef>
              </a:pPr>
              <a:t>2016/11/17</a:t>
            </a:fld>
            <a:endParaRPr lang="en-US" altLang="zh-CN" sz="1200" smtClean="0">
              <a:solidFill>
                <a:srgbClr val="000000"/>
              </a:solidFill>
            </a:endParaRPr>
          </a:p>
        </p:txBody>
      </p:sp>
      <p:sp>
        <p:nvSpPr>
          <p:cNvPr id="8201" name="灯片编号占位符 5"/>
          <p:cNvSpPr txBox="1">
            <a:spLocks noGrp="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pPr>
            <a:fld id="{CBB9A48B-2FDE-4EFC-B3BD-E9801BCD437F}" type="slidenum">
              <a:rPr lang="en-US" altLang="zh-CN" sz="1200" smtClean="0">
                <a:solidFill>
                  <a:srgbClr val="000000"/>
                </a:solidFill>
              </a:rPr>
              <a:pPr algn="r" eaLnBrk="1" hangingPunct="1">
                <a:spcBef>
                  <a:spcPct val="0"/>
                </a:spcBef>
              </a:pPr>
              <a:t>41</a:t>
            </a:fld>
            <a:endParaRPr lang="en-US" altLang="zh-CN" sz="1200" smtClean="0">
              <a:solidFill>
                <a:srgbClr val="000000"/>
              </a:solidFill>
            </a:endParaRPr>
          </a:p>
        </p:txBody>
      </p:sp>
      <p:sp>
        <p:nvSpPr>
          <p:cNvPr id="8202" name="Rectangle 2"/>
          <p:cNvSpPr>
            <a:spLocks noGrp="1" noChangeArrowheads="1"/>
          </p:cNvSpPr>
          <p:nvPr>
            <p:ph type="title" idx="4294967295"/>
          </p:nvPr>
        </p:nvSpPr>
        <p:spPr/>
        <p:txBody>
          <a:bodyPr/>
          <a:lstStyle/>
          <a:p>
            <a:pPr eaLnBrk="1" hangingPunct="1"/>
            <a:r>
              <a:rPr lang="en-US" altLang="zh-CN" smtClean="0"/>
              <a:t>Vertex ID Generation</a:t>
            </a:r>
          </a:p>
        </p:txBody>
      </p:sp>
      <p:graphicFrame>
        <p:nvGraphicFramePr>
          <p:cNvPr id="446474" name="Object 10"/>
          <p:cNvGraphicFramePr>
            <a:graphicFrameLocks noChangeAspect="1"/>
          </p:cNvGraphicFramePr>
          <p:nvPr/>
        </p:nvGraphicFramePr>
        <p:xfrm>
          <a:off x="611188" y="1700213"/>
          <a:ext cx="2465387" cy="2033587"/>
        </p:xfrm>
        <a:graphic>
          <a:graphicData uri="http://schemas.openxmlformats.org/presentationml/2006/ole">
            <mc:AlternateContent xmlns:mc="http://schemas.openxmlformats.org/markup-compatibility/2006">
              <mc:Choice xmlns:v="urn:schemas-microsoft-com:vml" Requires="v">
                <p:oleObj spid="_x0000_s98306" name="Visio" r:id="rId4" imgW="2465832" imgH="2033349" progId="Visio.Drawing.11">
                  <p:embed/>
                </p:oleObj>
              </mc:Choice>
              <mc:Fallback>
                <p:oleObj name="Visio" r:id="rId4" imgW="2465832" imgH="203334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700213"/>
                        <a:ext cx="2465387" cy="20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6475" name="Object 11"/>
          <p:cNvGraphicFramePr>
            <a:graphicFrameLocks noChangeAspect="1"/>
          </p:cNvGraphicFramePr>
          <p:nvPr/>
        </p:nvGraphicFramePr>
        <p:xfrm>
          <a:off x="5940425" y="1549400"/>
          <a:ext cx="2017713" cy="2527300"/>
        </p:xfrm>
        <a:graphic>
          <a:graphicData uri="http://schemas.openxmlformats.org/presentationml/2006/ole">
            <mc:AlternateContent xmlns:mc="http://schemas.openxmlformats.org/markup-compatibility/2006">
              <mc:Choice xmlns:v="urn:schemas-microsoft-com:vml" Requires="v">
                <p:oleObj spid="_x0000_s98307" name="Visio" r:id="rId6" imgW="2017776" imgH="2526744" progId="Visio.Drawing.11">
                  <p:embed/>
                </p:oleObj>
              </mc:Choice>
              <mc:Fallback>
                <p:oleObj name="Visio" r:id="rId6" imgW="2017776" imgH="252674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425" y="1549400"/>
                        <a:ext cx="2017713"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6476" name="Object 12"/>
          <p:cNvGraphicFramePr>
            <a:graphicFrameLocks noChangeAspect="1"/>
          </p:cNvGraphicFramePr>
          <p:nvPr/>
        </p:nvGraphicFramePr>
        <p:xfrm>
          <a:off x="468313" y="4221163"/>
          <a:ext cx="2909887" cy="2084387"/>
        </p:xfrm>
        <a:graphic>
          <a:graphicData uri="http://schemas.openxmlformats.org/presentationml/2006/ole">
            <mc:AlternateContent xmlns:mc="http://schemas.openxmlformats.org/markup-compatibility/2006">
              <mc:Choice xmlns:v="urn:schemas-microsoft-com:vml" Requires="v">
                <p:oleObj spid="_x0000_s98308" name="Visio" r:id="rId8" imgW="3519964" imgH="2055019" progId="Visio.Drawing.11">
                  <p:embed/>
                </p:oleObj>
              </mc:Choice>
              <mc:Fallback>
                <p:oleObj name="Visio" r:id="rId8" imgW="3519964" imgH="2055019"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4221163"/>
                        <a:ext cx="290988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6479" name="Object 15"/>
          <p:cNvGraphicFramePr>
            <a:graphicFrameLocks noChangeAspect="1"/>
          </p:cNvGraphicFramePr>
          <p:nvPr/>
        </p:nvGraphicFramePr>
        <p:xfrm>
          <a:off x="4859338" y="4087813"/>
          <a:ext cx="3614737" cy="2220912"/>
        </p:xfrm>
        <a:graphic>
          <a:graphicData uri="http://schemas.openxmlformats.org/presentationml/2006/ole">
            <mc:AlternateContent xmlns:mc="http://schemas.openxmlformats.org/markup-compatibility/2006">
              <mc:Choice xmlns:v="urn:schemas-microsoft-com:vml" Requires="v">
                <p:oleObj spid="_x0000_s98309" name="Visio" r:id="rId10" imgW="3613990" imgH="2221230" progId="Visio.Drawing.11">
                  <p:embed/>
                </p:oleObj>
              </mc:Choice>
              <mc:Fallback>
                <p:oleObj name="Visio" r:id="rId10" imgW="3613990" imgH="2221230"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4087813"/>
                        <a:ext cx="3614737" cy="222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6480" name="Line 16"/>
          <p:cNvSpPr>
            <a:spLocks noChangeShapeType="1"/>
          </p:cNvSpPr>
          <p:nvPr/>
        </p:nvSpPr>
        <p:spPr bwMode="auto">
          <a:xfrm>
            <a:off x="3492500" y="2997200"/>
            <a:ext cx="1943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smtClean="0">
              <a:solidFill>
                <a:srgbClr val="000000"/>
              </a:solidFill>
              <a:ea typeface="宋体" panose="02010600030101010101" pitchFamily="2" charset="-122"/>
            </a:endParaRPr>
          </a:p>
        </p:txBody>
      </p:sp>
      <p:sp>
        <p:nvSpPr>
          <p:cNvPr id="446481" name="Text Box 17"/>
          <p:cNvSpPr txBox="1">
            <a:spLocks noChangeArrowheads="1"/>
          </p:cNvSpPr>
          <p:nvPr/>
        </p:nvSpPr>
        <p:spPr bwMode="auto">
          <a:xfrm>
            <a:off x="3203575" y="2133600"/>
            <a:ext cx="21605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1"/>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smtClean="0">
                <a:solidFill>
                  <a:srgbClr val="000000"/>
                </a:solidFill>
                <a:latin typeface="Times New Roman" panose="02020603050405020304" pitchFamily="18" charset="0"/>
              </a:rPr>
              <a:t>Generalized vertex </a:t>
            </a:r>
          </a:p>
          <a:p>
            <a:pPr eaLnBrk="1" hangingPunct="1"/>
            <a:r>
              <a:rPr lang="en-US" altLang="zh-CN" sz="2000" smtClean="0">
                <a:solidFill>
                  <a:srgbClr val="000000"/>
                </a:solidFill>
                <a:latin typeface="Times New Roman" panose="02020603050405020304" pitchFamily="18" charset="0"/>
              </a:rPr>
              <a:t>ID table</a:t>
            </a:r>
          </a:p>
        </p:txBody>
      </p:sp>
      <p:sp>
        <p:nvSpPr>
          <p:cNvPr id="446483" name="Line 19"/>
          <p:cNvSpPr>
            <a:spLocks noChangeShapeType="1"/>
          </p:cNvSpPr>
          <p:nvPr/>
        </p:nvSpPr>
        <p:spPr bwMode="auto">
          <a:xfrm>
            <a:off x="3779838" y="5084763"/>
            <a:ext cx="11509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smtClean="0">
              <a:solidFill>
                <a:srgbClr val="000000"/>
              </a:solidFill>
              <a:ea typeface="宋体" panose="02010600030101010101" pitchFamily="2" charset="-122"/>
            </a:endParaRPr>
          </a:p>
        </p:txBody>
      </p:sp>
    </p:spTree>
    <p:extLst>
      <p:ext uri="{BB962C8B-B14F-4D97-AF65-F5344CB8AC3E}">
        <p14:creationId xmlns:p14="http://schemas.microsoft.com/office/powerpoint/2010/main" val="1038980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6474"/>
                                        </p:tgtEl>
                                        <p:attrNameLst>
                                          <p:attrName>style.visibility</p:attrName>
                                        </p:attrNameLst>
                                      </p:cBhvr>
                                      <p:to>
                                        <p:strVal val="visible"/>
                                      </p:to>
                                    </p:set>
                                    <p:animEffect transition="in" filter="blinds(horizontal)">
                                      <p:cBhvr>
                                        <p:cTn id="7" dur="500"/>
                                        <p:tgtEl>
                                          <p:spTgt spid="446474"/>
                                        </p:tgtEl>
                                      </p:cBhvr>
                                    </p:animEffect>
                                  </p:childTnLst>
                                </p:cTn>
                              </p:par>
                              <p:par>
                                <p:cTn id="8" presetID="3" presetClass="entr" presetSubtype="10" fill="hold" nodeType="withEffect">
                                  <p:stCondLst>
                                    <p:cond delay="0"/>
                                  </p:stCondLst>
                                  <p:childTnLst>
                                    <p:set>
                                      <p:cBhvr>
                                        <p:cTn id="9" dur="1" fill="hold">
                                          <p:stCondLst>
                                            <p:cond delay="0"/>
                                          </p:stCondLst>
                                        </p:cTn>
                                        <p:tgtEl>
                                          <p:spTgt spid="446476"/>
                                        </p:tgtEl>
                                        <p:attrNameLst>
                                          <p:attrName>style.visibility</p:attrName>
                                        </p:attrNameLst>
                                      </p:cBhvr>
                                      <p:to>
                                        <p:strVal val="visible"/>
                                      </p:to>
                                    </p:set>
                                    <p:animEffect transition="in" filter="blinds(horizontal)">
                                      <p:cBhvr>
                                        <p:cTn id="10" dur="500"/>
                                        <p:tgtEl>
                                          <p:spTgt spid="4464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6481"/>
                                        </p:tgtEl>
                                        <p:attrNameLst>
                                          <p:attrName>style.visibility</p:attrName>
                                        </p:attrNameLst>
                                      </p:cBhvr>
                                      <p:to>
                                        <p:strVal val="visible"/>
                                      </p:to>
                                    </p:set>
                                    <p:animEffect transition="in" filter="blinds(horizontal)">
                                      <p:cBhvr>
                                        <p:cTn id="15" dur="500"/>
                                        <p:tgtEl>
                                          <p:spTgt spid="44648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6480"/>
                                        </p:tgtEl>
                                        <p:attrNameLst>
                                          <p:attrName>style.visibility</p:attrName>
                                        </p:attrNameLst>
                                      </p:cBhvr>
                                      <p:to>
                                        <p:strVal val="visible"/>
                                      </p:to>
                                    </p:set>
                                    <p:animEffect transition="in" filter="blinds(horizontal)">
                                      <p:cBhvr>
                                        <p:cTn id="18" dur="500"/>
                                        <p:tgtEl>
                                          <p:spTgt spid="44648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46483"/>
                                        </p:tgtEl>
                                        <p:attrNameLst>
                                          <p:attrName>style.visibility</p:attrName>
                                        </p:attrNameLst>
                                      </p:cBhvr>
                                      <p:to>
                                        <p:strVal val="visible"/>
                                      </p:to>
                                    </p:set>
                                    <p:animEffect transition="in" filter="blinds(horizontal)">
                                      <p:cBhvr>
                                        <p:cTn id="21" dur="500"/>
                                        <p:tgtEl>
                                          <p:spTgt spid="4464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46475"/>
                                        </p:tgtEl>
                                        <p:attrNameLst>
                                          <p:attrName>style.visibility</p:attrName>
                                        </p:attrNameLst>
                                      </p:cBhvr>
                                      <p:to>
                                        <p:strVal val="visible"/>
                                      </p:to>
                                    </p:set>
                                    <p:animEffect transition="in" filter="blinds(horizontal)">
                                      <p:cBhvr>
                                        <p:cTn id="26" dur="500"/>
                                        <p:tgtEl>
                                          <p:spTgt spid="446475"/>
                                        </p:tgtEl>
                                      </p:cBhvr>
                                    </p:animEffect>
                                  </p:childTnLst>
                                </p:cTn>
                              </p:par>
                              <p:par>
                                <p:cTn id="27" presetID="3" presetClass="entr" presetSubtype="10" fill="hold" nodeType="withEffect">
                                  <p:stCondLst>
                                    <p:cond delay="0"/>
                                  </p:stCondLst>
                                  <p:childTnLst>
                                    <p:set>
                                      <p:cBhvr>
                                        <p:cTn id="28" dur="1" fill="hold">
                                          <p:stCondLst>
                                            <p:cond delay="0"/>
                                          </p:stCondLst>
                                        </p:cTn>
                                        <p:tgtEl>
                                          <p:spTgt spid="446479"/>
                                        </p:tgtEl>
                                        <p:attrNameLst>
                                          <p:attrName>style.visibility</p:attrName>
                                        </p:attrNameLst>
                                      </p:cBhvr>
                                      <p:to>
                                        <p:strVal val="visible"/>
                                      </p:to>
                                    </p:set>
                                    <p:animEffect transition="in" filter="blinds(horizontal)">
                                      <p:cBhvr>
                                        <p:cTn id="29" dur="500"/>
                                        <p:tgtEl>
                                          <p:spTgt spid="446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80" grpId="0" animBg="1"/>
      <p:bldP spid="446481" grpId="0"/>
      <p:bldP spid="44648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Link Protection</a:t>
            </a:r>
            <a:endParaRPr lang="zh-CN" altLang="en-US" dirty="0"/>
          </a:p>
        </p:txBody>
      </p:sp>
      <p:sp>
        <p:nvSpPr>
          <p:cNvPr id="3" name="Content Placeholder 2"/>
          <p:cNvSpPr>
            <a:spLocks noGrp="1"/>
          </p:cNvSpPr>
          <p:nvPr>
            <p:ph idx="1"/>
          </p:nvPr>
        </p:nvSpPr>
        <p:spPr>
          <a:xfrm>
            <a:off x="566738" y="1752600"/>
            <a:ext cx="8001000" cy="5492824"/>
          </a:xfrm>
        </p:spPr>
        <p:txBody>
          <a:bodyPr/>
          <a:lstStyle/>
          <a:p>
            <a:r>
              <a:rPr lang="en-US" altLang="zh-CN" dirty="0" smtClean="0"/>
              <a:t>Models</a:t>
            </a:r>
          </a:p>
          <a:p>
            <a:pPr lvl="1"/>
            <a:r>
              <a:rPr lang="en-US" altLang="zh-CN" dirty="0" smtClean="0"/>
              <a:t>K-degree</a:t>
            </a:r>
          </a:p>
          <a:p>
            <a:pPr lvl="1"/>
            <a:r>
              <a:rPr lang="en-US" altLang="zh-CN" dirty="0" smtClean="0"/>
              <a:t>K-neighborhood</a:t>
            </a:r>
          </a:p>
          <a:p>
            <a:pPr lvl="1"/>
            <a:r>
              <a:rPr lang="en-US" altLang="zh-CN" dirty="0" smtClean="0"/>
              <a:t>K-</a:t>
            </a:r>
            <a:r>
              <a:rPr lang="en-US" altLang="zh-CN" dirty="0" err="1" smtClean="0"/>
              <a:t>automorphism</a:t>
            </a:r>
            <a:r>
              <a:rPr lang="en-US" altLang="zh-CN" dirty="0" smtClean="0"/>
              <a:t> (K-symmetric)</a:t>
            </a:r>
          </a:p>
          <a:p>
            <a:r>
              <a:rPr lang="en-US" altLang="zh-CN" dirty="0" smtClean="0"/>
              <a:t>Protection objective</a:t>
            </a:r>
          </a:p>
          <a:p>
            <a:pPr lvl="1"/>
            <a:r>
              <a:rPr lang="en-US" altLang="zh-CN" dirty="0" smtClean="0"/>
              <a:t>Preventing node re-identification</a:t>
            </a:r>
          </a:p>
          <a:p>
            <a:r>
              <a:rPr lang="en-US" altLang="zh-CN" dirty="0" smtClean="0"/>
              <a:t>Link Protection?</a:t>
            </a:r>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304800"/>
            <a:ext cx="8245798" cy="1216025"/>
          </a:xfrm>
        </p:spPr>
        <p:txBody>
          <a:bodyPr/>
          <a:lstStyle/>
          <a:p>
            <a:r>
              <a:rPr lang="en-US" altLang="zh-CN" dirty="0" smtClean="0"/>
              <a:t>Link Leakage in k-</a:t>
            </a:r>
            <a:r>
              <a:rPr lang="en-US" altLang="zh-CN" dirty="0" err="1" smtClean="0"/>
              <a:t>automorphism</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
        <p:nvSpPr>
          <p:cNvPr id="6" name="Oval 5"/>
          <p:cNvSpPr/>
          <p:nvPr/>
        </p:nvSpPr>
        <p:spPr>
          <a:xfrm>
            <a:off x="1152192" y="4469849"/>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4</a:t>
            </a:r>
            <a:endParaRPr lang="en-US" sz="1200" dirty="0"/>
          </a:p>
        </p:txBody>
      </p:sp>
      <p:sp>
        <p:nvSpPr>
          <p:cNvPr id="7" name="Oval 6"/>
          <p:cNvSpPr/>
          <p:nvPr/>
        </p:nvSpPr>
        <p:spPr>
          <a:xfrm>
            <a:off x="3200400"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6</a:t>
            </a:r>
            <a:endParaRPr lang="en-US" sz="1200" dirty="0"/>
          </a:p>
        </p:txBody>
      </p:sp>
      <p:sp>
        <p:nvSpPr>
          <p:cNvPr id="8" name="Oval 7"/>
          <p:cNvSpPr/>
          <p:nvPr/>
        </p:nvSpPr>
        <p:spPr>
          <a:xfrm>
            <a:off x="762000"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US" sz="1200" dirty="0"/>
          </a:p>
        </p:txBody>
      </p:sp>
      <p:sp>
        <p:nvSpPr>
          <p:cNvPr id="9" name="Oval 8"/>
          <p:cNvSpPr/>
          <p:nvPr/>
        </p:nvSpPr>
        <p:spPr>
          <a:xfrm>
            <a:off x="1524000"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US" sz="1200" dirty="0"/>
          </a:p>
        </p:txBody>
      </p:sp>
      <p:sp>
        <p:nvSpPr>
          <p:cNvPr id="10" name="Oval 9"/>
          <p:cNvSpPr/>
          <p:nvPr/>
        </p:nvSpPr>
        <p:spPr>
          <a:xfrm>
            <a:off x="1127808" y="2183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a:t>
            </a:r>
            <a:endParaRPr lang="en-US" sz="1200" dirty="0"/>
          </a:p>
        </p:txBody>
      </p:sp>
      <p:sp>
        <p:nvSpPr>
          <p:cNvPr id="11" name="Oval 10"/>
          <p:cNvSpPr/>
          <p:nvPr/>
        </p:nvSpPr>
        <p:spPr>
          <a:xfrm>
            <a:off x="2362200"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5</a:t>
            </a:r>
            <a:endParaRPr lang="en-US" sz="1200" dirty="0"/>
          </a:p>
        </p:txBody>
      </p:sp>
      <p:cxnSp>
        <p:nvCxnSpPr>
          <p:cNvPr id="12" name="Straight Connector 11"/>
          <p:cNvCxnSpPr>
            <a:stCxn id="6" idx="0"/>
            <a:endCxn id="8" idx="4"/>
          </p:cNvCxnSpPr>
          <p:nvPr/>
        </p:nvCxnSpPr>
        <p:spPr>
          <a:xfrm rot="16200000" flipV="1">
            <a:off x="918996" y="3969953"/>
            <a:ext cx="609601" cy="390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0"/>
            <a:endCxn id="10" idx="4"/>
          </p:cNvCxnSpPr>
          <p:nvPr/>
        </p:nvCxnSpPr>
        <p:spPr>
          <a:xfrm rot="5400000" flipH="1" flipV="1">
            <a:off x="906804" y="2839144"/>
            <a:ext cx="609600" cy="365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0"/>
            <a:endCxn id="9" idx="4"/>
          </p:cNvCxnSpPr>
          <p:nvPr/>
        </p:nvCxnSpPr>
        <p:spPr>
          <a:xfrm rot="5400000" flipH="1" flipV="1">
            <a:off x="1299996" y="3979145"/>
            <a:ext cx="609601" cy="371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0"/>
            <a:endCxn id="10" idx="4"/>
          </p:cNvCxnSpPr>
          <p:nvPr/>
        </p:nvCxnSpPr>
        <p:spPr>
          <a:xfrm rot="16200000" flipV="1">
            <a:off x="1287804" y="2823952"/>
            <a:ext cx="609600" cy="396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6"/>
            <a:endCxn id="11" idx="2"/>
          </p:cNvCxnSpPr>
          <p:nvPr/>
        </p:nvCxnSpPr>
        <p:spPr>
          <a:xfrm>
            <a:off x="2057400" y="3593548"/>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6"/>
            <a:endCxn id="7" idx="2"/>
          </p:cNvCxnSpPr>
          <p:nvPr/>
        </p:nvCxnSpPr>
        <p:spPr>
          <a:xfrm>
            <a:off x="2895600" y="3593548"/>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428744" y="445765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10</a:t>
            </a:r>
            <a:endParaRPr lang="en-US" sz="1200" dirty="0"/>
          </a:p>
        </p:txBody>
      </p:sp>
      <p:sp>
        <p:nvSpPr>
          <p:cNvPr id="19" name="Oval 18"/>
          <p:cNvSpPr/>
          <p:nvPr/>
        </p:nvSpPr>
        <p:spPr>
          <a:xfrm>
            <a:off x="4038600"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8</a:t>
            </a:r>
            <a:endParaRPr lang="en-US" sz="1200" dirty="0"/>
          </a:p>
        </p:txBody>
      </p:sp>
      <p:sp>
        <p:nvSpPr>
          <p:cNvPr id="20" name="Oval 19"/>
          <p:cNvSpPr/>
          <p:nvPr/>
        </p:nvSpPr>
        <p:spPr>
          <a:xfrm>
            <a:off x="4788024" y="3326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9</a:t>
            </a:r>
            <a:endParaRPr lang="en-US" sz="1200" dirty="0"/>
          </a:p>
        </p:txBody>
      </p:sp>
      <p:sp>
        <p:nvSpPr>
          <p:cNvPr id="21" name="Oval 20"/>
          <p:cNvSpPr/>
          <p:nvPr/>
        </p:nvSpPr>
        <p:spPr>
          <a:xfrm>
            <a:off x="4379976" y="218384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7</a:t>
            </a:r>
            <a:endParaRPr lang="en-US" sz="1200" dirty="0"/>
          </a:p>
        </p:txBody>
      </p:sp>
      <p:cxnSp>
        <p:nvCxnSpPr>
          <p:cNvPr id="22" name="Straight Connector 21"/>
          <p:cNvCxnSpPr>
            <a:stCxn id="18" idx="0"/>
            <a:endCxn id="19" idx="4"/>
          </p:cNvCxnSpPr>
          <p:nvPr/>
        </p:nvCxnSpPr>
        <p:spPr>
          <a:xfrm rot="16200000" flipV="1">
            <a:off x="4201668" y="3963881"/>
            <a:ext cx="597409" cy="390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9" idx="0"/>
            <a:endCxn id="21" idx="4"/>
          </p:cNvCxnSpPr>
          <p:nvPr/>
        </p:nvCxnSpPr>
        <p:spPr>
          <a:xfrm rot="5400000" flipH="1" flipV="1">
            <a:off x="4171188" y="2851360"/>
            <a:ext cx="609600" cy="34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0"/>
            <a:endCxn id="20" idx="4"/>
          </p:cNvCxnSpPr>
          <p:nvPr/>
        </p:nvCxnSpPr>
        <p:spPr>
          <a:xfrm rot="5400000" flipH="1" flipV="1">
            <a:off x="4576380" y="3979313"/>
            <a:ext cx="597409" cy="359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0"/>
            <a:endCxn id="21" idx="4"/>
          </p:cNvCxnSpPr>
          <p:nvPr/>
        </p:nvCxnSpPr>
        <p:spPr>
          <a:xfrm rot="16200000" flipV="1">
            <a:off x="4545900" y="2818024"/>
            <a:ext cx="609600" cy="408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6"/>
            <a:endCxn id="19" idx="2"/>
          </p:cNvCxnSpPr>
          <p:nvPr/>
        </p:nvCxnSpPr>
        <p:spPr>
          <a:xfrm>
            <a:off x="3733800" y="3593548"/>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6"/>
            <a:endCxn id="20" idx="2"/>
          </p:cNvCxnSpPr>
          <p:nvPr/>
        </p:nvCxnSpPr>
        <p:spPr>
          <a:xfrm>
            <a:off x="4572000" y="3593548"/>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4"/>
            <a:endCxn id="7" idx="0"/>
          </p:cNvCxnSpPr>
          <p:nvPr/>
        </p:nvCxnSpPr>
        <p:spPr>
          <a:xfrm rot="16200000" flipH="1">
            <a:off x="2126004" y="1985752"/>
            <a:ext cx="609600" cy="207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0"/>
            <a:endCxn id="21" idx="4"/>
          </p:cNvCxnSpPr>
          <p:nvPr/>
        </p:nvCxnSpPr>
        <p:spPr>
          <a:xfrm rot="5400000" flipH="1" flipV="1">
            <a:off x="3332988" y="2013160"/>
            <a:ext cx="609600" cy="201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 idx="2"/>
            <a:endCxn id="8" idx="6"/>
          </p:cNvCxnSpPr>
          <p:nvPr/>
        </p:nvCxnSpPr>
        <p:spPr>
          <a:xfrm rot="10800000">
            <a:off x="1295400" y="3593548"/>
            <a:ext cx="228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370224" y="3327648"/>
            <a:ext cx="1375408" cy="533400"/>
            <a:chOff x="2370224" y="3327648"/>
            <a:chExt cx="1375408" cy="533400"/>
          </a:xfrm>
        </p:grpSpPr>
        <p:sp>
          <p:nvSpPr>
            <p:cNvPr id="42" name="Oval 41"/>
            <p:cNvSpPr/>
            <p:nvPr/>
          </p:nvSpPr>
          <p:spPr>
            <a:xfrm>
              <a:off x="2370224" y="3327648"/>
              <a:ext cx="533400" cy="533400"/>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3" name="Oval 42"/>
            <p:cNvSpPr/>
            <p:nvPr/>
          </p:nvSpPr>
          <p:spPr>
            <a:xfrm>
              <a:off x="3212232" y="3327648"/>
              <a:ext cx="533400" cy="533400"/>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grpSp>
      <p:sp>
        <p:nvSpPr>
          <p:cNvPr id="46" name="Oval 45"/>
          <p:cNvSpPr/>
          <p:nvPr/>
        </p:nvSpPr>
        <p:spPr>
          <a:xfrm>
            <a:off x="2143152" y="5121760"/>
            <a:ext cx="317376" cy="360040"/>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8" name="Oval 47"/>
          <p:cNvSpPr/>
          <p:nvPr/>
        </p:nvSpPr>
        <p:spPr>
          <a:xfrm>
            <a:off x="2154200" y="5661248"/>
            <a:ext cx="317376" cy="36004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9" name="Oval 48"/>
          <p:cNvSpPr/>
          <p:nvPr/>
        </p:nvSpPr>
        <p:spPr>
          <a:xfrm>
            <a:off x="1133896" y="2180480"/>
            <a:ext cx="533400" cy="5334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0" name="Oval 49"/>
          <p:cNvSpPr/>
          <p:nvPr/>
        </p:nvSpPr>
        <p:spPr>
          <a:xfrm>
            <a:off x="4374256" y="2187712"/>
            <a:ext cx="533400" cy="5334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2" name="TextBox 51"/>
          <p:cNvSpPr txBox="1"/>
          <p:nvPr/>
        </p:nvSpPr>
        <p:spPr>
          <a:xfrm>
            <a:off x="2483768" y="5137447"/>
            <a:ext cx="2016224" cy="307777"/>
          </a:xfrm>
          <a:prstGeom prst="rect">
            <a:avLst/>
          </a:prstGeom>
          <a:noFill/>
        </p:spPr>
        <p:txBody>
          <a:bodyPr wrap="square" rtlCol="0">
            <a:spAutoFit/>
          </a:bodyPr>
          <a:lstStyle/>
          <a:p>
            <a:r>
              <a:rPr lang="en-US" altLang="zh-CN" sz="1400" dirty="0" smtClean="0"/>
              <a:t>Candidates for Bob</a:t>
            </a:r>
            <a:endParaRPr lang="zh-CN" altLang="en-US" sz="1400" dirty="0"/>
          </a:p>
        </p:txBody>
      </p:sp>
      <p:sp>
        <p:nvSpPr>
          <p:cNvPr id="53" name="TextBox 52"/>
          <p:cNvSpPr txBox="1"/>
          <p:nvPr/>
        </p:nvSpPr>
        <p:spPr>
          <a:xfrm>
            <a:off x="2531392" y="5678079"/>
            <a:ext cx="2016224" cy="307777"/>
          </a:xfrm>
          <a:prstGeom prst="rect">
            <a:avLst/>
          </a:prstGeom>
          <a:noFill/>
        </p:spPr>
        <p:txBody>
          <a:bodyPr wrap="square" rtlCol="0">
            <a:spAutoFit/>
          </a:bodyPr>
          <a:lstStyle/>
          <a:p>
            <a:r>
              <a:rPr lang="en-US" altLang="zh-CN" sz="1400" dirty="0" smtClean="0"/>
              <a:t>Candidates for Alice</a:t>
            </a:r>
            <a:endParaRPr lang="zh-CN" altLang="en-US" sz="1400" dirty="0"/>
          </a:p>
        </p:txBody>
      </p:sp>
      <p:sp>
        <p:nvSpPr>
          <p:cNvPr id="54" name="TextBox 53"/>
          <p:cNvSpPr txBox="1"/>
          <p:nvPr/>
        </p:nvSpPr>
        <p:spPr>
          <a:xfrm>
            <a:off x="1835696" y="1916832"/>
            <a:ext cx="2448272" cy="307777"/>
          </a:xfrm>
          <a:prstGeom prst="rect">
            <a:avLst/>
          </a:prstGeom>
          <a:noFill/>
        </p:spPr>
        <p:txBody>
          <a:bodyPr wrap="square" rtlCol="0">
            <a:spAutoFit/>
          </a:bodyPr>
          <a:lstStyle/>
          <a:p>
            <a:r>
              <a:rPr lang="en-US" altLang="zh-CN" sz="1400" dirty="0" smtClean="0"/>
              <a:t>A 2-automorphism graph</a:t>
            </a:r>
            <a:endParaRPr lang="zh-CN" altLang="en-US" sz="1400" dirty="0"/>
          </a:p>
        </p:txBody>
      </p:sp>
      <p:sp>
        <p:nvSpPr>
          <p:cNvPr id="55" name="TextBox 54"/>
          <p:cNvSpPr txBox="1"/>
          <p:nvPr/>
        </p:nvSpPr>
        <p:spPr>
          <a:xfrm>
            <a:off x="5292080" y="5425479"/>
            <a:ext cx="3096344" cy="307777"/>
          </a:xfrm>
          <a:prstGeom prst="rect">
            <a:avLst/>
          </a:prstGeom>
          <a:noFill/>
        </p:spPr>
        <p:txBody>
          <a:bodyPr wrap="square" rtlCol="0">
            <a:spAutoFit/>
          </a:bodyPr>
          <a:lstStyle/>
          <a:p>
            <a:r>
              <a:rPr lang="en-US" altLang="zh-CN" sz="1400" dirty="0" err="1" smtClean="0"/>
              <a:t>Prob</a:t>
            </a:r>
            <a:r>
              <a:rPr lang="en-US" altLang="zh-CN" sz="1400" dirty="0" smtClean="0"/>
              <a:t>(con(Bob, Alice)) = 100%</a:t>
            </a:r>
            <a:endParaRPr lang="zh-CN" altLang="en-US" sz="1400" dirty="0"/>
          </a:p>
        </p:txBody>
      </p:sp>
      <p:cxnSp>
        <p:nvCxnSpPr>
          <p:cNvPr id="56" name="Straight Connector 55"/>
          <p:cNvCxnSpPr>
            <a:stCxn id="10" idx="4"/>
            <a:endCxn id="42" idx="0"/>
          </p:cNvCxnSpPr>
          <p:nvPr/>
        </p:nvCxnSpPr>
        <p:spPr>
          <a:xfrm rot="16200000" flipH="1">
            <a:off x="1710516" y="2401240"/>
            <a:ext cx="610400" cy="1242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3" idx="0"/>
            <a:endCxn id="21" idx="4"/>
          </p:cNvCxnSpPr>
          <p:nvPr/>
        </p:nvCxnSpPr>
        <p:spPr>
          <a:xfrm rot="5400000" flipH="1" flipV="1">
            <a:off x="3757604" y="2438576"/>
            <a:ext cx="610400" cy="116774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K-isomorphism </a:t>
            </a:r>
            <a:r>
              <a:rPr lang="en-US" altLang="zh-CN" baseline="30000" dirty="0" smtClean="0"/>
              <a:t>[22]</a:t>
            </a:r>
            <a:endParaRPr lang="zh-CN" altLang="en-US" baseline="30000" dirty="0"/>
          </a:p>
        </p:txBody>
      </p:sp>
      <p:sp>
        <p:nvSpPr>
          <p:cNvPr id="3" name="Content Placeholder 2"/>
          <p:cNvSpPr>
            <a:spLocks noGrp="1"/>
          </p:cNvSpPr>
          <p:nvPr>
            <p:ph idx="1"/>
          </p:nvPr>
        </p:nvSpPr>
        <p:spPr/>
        <p:txBody>
          <a:bodyPr/>
          <a:lstStyle/>
          <a:p>
            <a:r>
              <a:rPr lang="en-US" altLang="zh-CN" dirty="0" smtClean="0"/>
              <a:t>K-isomorphism anonymous</a:t>
            </a:r>
          </a:p>
          <a:p>
            <a:pPr lvl="1"/>
            <a:r>
              <a:rPr lang="en-US" altLang="zh-CN" dirty="0" smtClean="0"/>
              <a:t>The graph contains at least k disjoint isomorphism </a:t>
            </a:r>
            <a:r>
              <a:rPr lang="en-US" altLang="zh-CN" dirty="0" err="1" smtClean="0"/>
              <a:t>subgraphs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
        <p:nvSpPr>
          <p:cNvPr id="5" name="Oval 4"/>
          <p:cNvSpPr/>
          <p:nvPr/>
        </p:nvSpPr>
        <p:spPr>
          <a:xfrm>
            <a:off x="2058952" y="5847928"/>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4</a:t>
            </a:r>
            <a:endParaRPr lang="en-US" sz="1200" dirty="0"/>
          </a:p>
        </p:txBody>
      </p:sp>
      <p:sp>
        <p:nvSpPr>
          <p:cNvPr id="6" name="Oval 5"/>
          <p:cNvSpPr/>
          <p:nvPr/>
        </p:nvSpPr>
        <p:spPr>
          <a:xfrm>
            <a:off x="4107160"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6</a:t>
            </a:r>
            <a:endParaRPr lang="en-US" sz="1200" dirty="0"/>
          </a:p>
        </p:txBody>
      </p:sp>
      <p:sp>
        <p:nvSpPr>
          <p:cNvPr id="7" name="Oval 6"/>
          <p:cNvSpPr/>
          <p:nvPr/>
        </p:nvSpPr>
        <p:spPr>
          <a:xfrm>
            <a:off x="1668760"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US" sz="1200" dirty="0"/>
          </a:p>
        </p:txBody>
      </p:sp>
      <p:sp>
        <p:nvSpPr>
          <p:cNvPr id="8" name="Oval 7"/>
          <p:cNvSpPr/>
          <p:nvPr/>
        </p:nvSpPr>
        <p:spPr>
          <a:xfrm>
            <a:off x="2430760"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US" sz="1200" dirty="0"/>
          </a:p>
        </p:txBody>
      </p:sp>
      <p:sp>
        <p:nvSpPr>
          <p:cNvPr id="9" name="Oval 8"/>
          <p:cNvSpPr/>
          <p:nvPr/>
        </p:nvSpPr>
        <p:spPr>
          <a:xfrm>
            <a:off x="2034568" y="3561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a:t>
            </a:r>
            <a:endParaRPr lang="en-US" sz="1200" dirty="0"/>
          </a:p>
        </p:txBody>
      </p:sp>
      <p:sp>
        <p:nvSpPr>
          <p:cNvPr id="10" name="Oval 9"/>
          <p:cNvSpPr/>
          <p:nvPr/>
        </p:nvSpPr>
        <p:spPr>
          <a:xfrm>
            <a:off x="3268960"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5</a:t>
            </a:r>
            <a:endParaRPr lang="en-US" sz="1200" dirty="0"/>
          </a:p>
        </p:txBody>
      </p:sp>
      <p:cxnSp>
        <p:nvCxnSpPr>
          <p:cNvPr id="11" name="Straight Connector 10"/>
          <p:cNvCxnSpPr>
            <a:stCxn id="5" idx="0"/>
            <a:endCxn id="7" idx="4"/>
          </p:cNvCxnSpPr>
          <p:nvPr/>
        </p:nvCxnSpPr>
        <p:spPr>
          <a:xfrm rot="16200000" flipV="1">
            <a:off x="1825756" y="5348032"/>
            <a:ext cx="609601" cy="390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0"/>
            <a:endCxn id="9" idx="4"/>
          </p:cNvCxnSpPr>
          <p:nvPr/>
        </p:nvCxnSpPr>
        <p:spPr>
          <a:xfrm rot="5400000" flipH="1" flipV="1">
            <a:off x="1813564" y="4217223"/>
            <a:ext cx="609600" cy="365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0"/>
            <a:endCxn id="8" idx="4"/>
          </p:cNvCxnSpPr>
          <p:nvPr/>
        </p:nvCxnSpPr>
        <p:spPr>
          <a:xfrm rot="5400000" flipH="1" flipV="1">
            <a:off x="2206756" y="5357224"/>
            <a:ext cx="609601" cy="371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9" idx="4"/>
          </p:cNvCxnSpPr>
          <p:nvPr/>
        </p:nvCxnSpPr>
        <p:spPr>
          <a:xfrm rot="16200000" flipV="1">
            <a:off x="2194564" y="4202031"/>
            <a:ext cx="609600" cy="396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6"/>
            <a:endCxn id="10" idx="2"/>
          </p:cNvCxnSpPr>
          <p:nvPr/>
        </p:nvCxnSpPr>
        <p:spPr>
          <a:xfrm>
            <a:off x="2964160" y="4971627"/>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335504" y="5835736"/>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10</a:t>
            </a:r>
            <a:endParaRPr lang="en-US" sz="1200" dirty="0"/>
          </a:p>
        </p:txBody>
      </p:sp>
      <p:sp>
        <p:nvSpPr>
          <p:cNvPr id="18" name="Oval 17"/>
          <p:cNvSpPr/>
          <p:nvPr/>
        </p:nvSpPr>
        <p:spPr>
          <a:xfrm>
            <a:off x="4945360"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8</a:t>
            </a:r>
            <a:endParaRPr lang="en-US" sz="1200" dirty="0"/>
          </a:p>
        </p:txBody>
      </p:sp>
      <p:sp>
        <p:nvSpPr>
          <p:cNvPr id="19" name="Oval 18"/>
          <p:cNvSpPr/>
          <p:nvPr/>
        </p:nvSpPr>
        <p:spPr>
          <a:xfrm>
            <a:off x="5694784" y="4704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9</a:t>
            </a:r>
            <a:endParaRPr lang="en-US" sz="1200" dirty="0"/>
          </a:p>
        </p:txBody>
      </p:sp>
      <p:sp>
        <p:nvSpPr>
          <p:cNvPr id="20" name="Oval 19"/>
          <p:cNvSpPr/>
          <p:nvPr/>
        </p:nvSpPr>
        <p:spPr>
          <a:xfrm>
            <a:off x="5286736" y="3561927"/>
            <a:ext cx="5334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7</a:t>
            </a:r>
            <a:endParaRPr lang="en-US" sz="1200" dirty="0"/>
          </a:p>
        </p:txBody>
      </p:sp>
      <p:cxnSp>
        <p:nvCxnSpPr>
          <p:cNvPr id="21" name="Straight Connector 20"/>
          <p:cNvCxnSpPr>
            <a:stCxn id="17" idx="0"/>
            <a:endCxn id="18" idx="4"/>
          </p:cNvCxnSpPr>
          <p:nvPr/>
        </p:nvCxnSpPr>
        <p:spPr>
          <a:xfrm rot="16200000" flipV="1">
            <a:off x="5108428" y="5341960"/>
            <a:ext cx="597409" cy="390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0"/>
            <a:endCxn id="20" idx="4"/>
          </p:cNvCxnSpPr>
          <p:nvPr/>
        </p:nvCxnSpPr>
        <p:spPr>
          <a:xfrm rot="5400000" flipH="1" flipV="1">
            <a:off x="5077948" y="4229439"/>
            <a:ext cx="609600" cy="34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7" idx="0"/>
            <a:endCxn id="19" idx="4"/>
          </p:cNvCxnSpPr>
          <p:nvPr/>
        </p:nvCxnSpPr>
        <p:spPr>
          <a:xfrm rot="5400000" flipH="1" flipV="1">
            <a:off x="5483140" y="5357392"/>
            <a:ext cx="597409" cy="359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0"/>
            <a:endCxn id="20" idx="4"/>
          </p:cNvCxnSpPr>
          <p:nvPr/>
        </p:nvCxnSpPr>
        <p:spPr>
          <a:xfrm rot="16200000" flipV="1">
            <a:off x="5452660" y="4196103"/>
            <a:ext cx="609600" cy="408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6"/>
            <a:endCxn id="18" idx="2"/>
          </p:cNvCxnSpPr>
          <p:nvPr/>
        </p:nvCxnSpPr>
        <p:spPr>
          <a:xfrm>
            <a:off x="4640560" y="4971627"/>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8" idx="6"/>
            <a:endCxn id="19" idx="2"/>
          </p:cNvCxnSpPr>
          <p:nvPr/>
        </p:nvCxnSpPr>
        <p:spPr>
          <a:xfrm>
            <a:off x="5478760" y="4971627"/>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2"/>
            <a:endCxn id="7" idx="6"/>
          </p:cNvCxnSpPr>
          <p:nvPr/>
        </p:nvCxnSpPr>
        <p:spPr>
          <a:xfrm rot="10800000">
            <a:off x="2202160" y="4971627"/>
            <a:ext cx="2286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42456" y="3294911"/>
            <a:ext cx="2448272" cy="307777"/>
          </a:xfrm>
          <a:prstGeom prst="rect">
            <a:avLst/>
          </a:prstGeom>
          <a:noFill/>
        </p:spPr>
        <p:txBody>
          <a:bodyPr wrap="square" rtlCol="0">
            <a:spAutoFit/>
          </a:bodyPr>
          <a:lstStyle/>
          <a:p>
            <a:r>
              <a:rPr lang="en-US" altLang="zh-CN" sz="1400" dirty="0" smtClean="0"/>
              <a:t>A 2-isomorphism graph</a:t>
            </a:r>
            <a:endParaRPr lang="zh-CN" altLang="en-US" sz="1400" dirty="0"/>
          </a:p>
        </p:txBody>
      </p:sp>
      <p:cxnSp>
        <p:nvCxnSpPr>
          <p:cNvPr id="36" name="Straight Connector 35"/>
          <p:cNvCxnSpPr>
            <a:stCxn id="9" idx="4"/>
          </p:cNvCxnSpPr>
          <p:nvPr/>
        </p:nvCxnSpPr>
        <p:spPr>
          <a:xfrm rot="16200000" flipH="1">
            <a:off x="2617276" y="3779319"/>
            <a:ext cx="610400" cy="1242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0" idx="4"/>
          </p:cNvCxnSpPr>
          <p:nvPr/>
        </p:nvCxnSpPr>
        <p:spPr>
          <a:xfrm rot="5400000" flipH="1" flipV="1">
            <a:off x="4664364" y="3816655"/>
            <a:ext cx="610400" cy="1167744"/>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2027336" y="3560824"/>
            <a:ext cx="3773760" cy="1680568"/>
            <a:chOff x="2027336" y="3560824"/>
            <a:chExt cx="3773760" cy="1680568"/>
          </a:xfrm>
        </p:grpSpPr>
        <p:grpSp>
          <p:nvGrpSpPr>
            <p:cNvPr id="38" name="Group 37"/>
            <p:cNvGrpSpPr/>
            <p:nvPr/>
          </p:nvGrpSpPr>
          <p:grpSpPr>
            <a:xfrm>
              <a:off x="3263664" y="4707992"/>
              <a:ext cx="1375408" cy="533400"/>
              <a:chOff x="2370224" y="3327648"/>
              <a:chExt cx="1375408" cy="533400"/>
            </a:xfrm>
          </p:grpSpPr>
          <p:sp>
            <p:nvSpPr>
              <p:cNvPr id="39" name="Oval 38"/>
              <p:cNvSpPr/>
              <p:nvPr/>
            </p:nvSpPr>
            <p:spPr>
              <a:xfrm>
                <a:off x="2370224" y="3327648"/>
                <a:ext cx="533400" cy="533400"/>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0" name="Oval 39"/>
              <p:cNvSpPr/>
              <p:nvPr/>
            </p:nvSpPr>
            <p:spPr>
              <a:xfrm>
                <a:off x="3212232" y="3327648"/>
                <a:ext cx="533400" cy="533400"/>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grpSp>
        <p:sp>
          <p:nvSpPr>
            <p:cNvPr id="41" name="Oval 40"/>
            <p:cNvSpPr/>
            <p:nvPr/>
          </p:nvSpPr>
          <p:spPr>
            <a:xfrm>
              <a:off x="2027336" y="3560824"/>
              <a:ext cx="533400" cy="5334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2" name="Oval 41"/>
            <p:cNvSpPr/>
            <p:nvPr/>
          </p:nvSpPr>
          <p:spPr>
            <a:xfrm>
              <a:off x="5267696" y="3568056"/>
              <a:ext cx="533400" cy="5334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grpSp>
      <p:sp>
        <p:nvSpPr>
          <p:cNvPr id="65" name="Oval 64"/>
          <p:cNvSpPr/>
          <p:nvPr/>
        </p:nvSpPr>
        <p:spPr>
          <a:xfrm>
            <a:off x="3360056" y="6071796"/>
            <a:ext cx="216024" cy="216024"/>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66" name="Oval 65"/>
          <p:cNvSpPr/>
          <p:nvPr/>
        </p:nvSpPr>
        <p:spPr>
          <a:xfrm>
            <a:off x="3358912" y="6416760"/>
            <a:ext cx="204976" cy="252600"/>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67" name="TextBox 66"/>
          <p:cNvSpPr txBox="1"/>
          <p:nvPr/>
        </p:nvSpPr>
        <p:spPr>
          <a:xfrm>
            <a:off x="3256432" y="6063099"/>
            <a:ext cx="2016224" cy="246221"/>
          </a:xfrm>
          <a:prstGeom prst="rect">
            <a:avLst/>
          </a:prstGeom>
          <a:noFill/>
        </p:spPr>
        <p:txBody>
          <a:bodyPr wrap="square" rtlCol="0">
            <a:spAutoFit/>
          </a:bodyPr>
          <a:lstStyle/>
          <a:p>
            <a:r>
              <a:rPr lang="en-US" altLang="zh-CN" sz="1000" dirty="0" smtClean="0"/>
              <a:t>Candidates for Bob</a:t>
            </a:r>
            <a:endParaRPr lang="zh-CN" altLang="en-US" sz="1000" dirty="0"/>
          </a:p>
        </p:txBody>
      </p:sp>
      <p:sp>
        <p:nvSpPr>
          <p:cNvPr id="68" name="TextBox 67"/>
          <p:cNvSpPr txBox="1"/>
          <p:nvPr/>
        </p:nvSpPr>
        <p:spPr>
          <a:xfrm>
            <a:off x="3304056" y="6433591"/>
            <a:ext cx="2016224" cy="246221"/>
          </a:xfrm>
          <a:prstGeom prst="rect">
            <a:avLst/>
          </a:prstGeom>
          <a:noFill/>
        </p:spPr>
        <p:txBody>
          <a:bodyPr wrap="square" rtlCol="0">
            <a:spAutoFit/>
          </a:bodyPr>
          <a:lstStyle/>
          <a:p>
            <a:r>
              <a:rPr lang="en-US" altLang="zh-CN" sz="1000" dirty="0" smtClean="0"/>
              <a:t>Candidates for Alice</a:t>
            </a:r>
            <a:endParaRPr lang="zh-CN" altLang="en-US" sz="1000" dirty="0"/>
          </a:p>
        </p:txBody>
      </p:sp>
      <p:grpSp>
        <p:nvGrpSpPr>
          <p:cNvPr id="101" name="Group 100"/>
          <p:cNvGrpSpPr/>
          <p:nvPr/>
        </p:nvGrpSpPr>
        <p:grpSpPr>
          <a:xfrm>
            <a:off x="6300192" y="2924944"/>
            <a:ext cx="2736304" cy="2736304"/>
            <a:chOff x="6300192" y="2924944"/>
            <a:chExt cx="2736304" cy="2736304"/>
          </a:xfrm>
        </p:grpSpPr>
        <p:sp>
          <p:nvSpPr>
            <p:cNvPr id="49" name="Rectangle 48"/>
            <p:cNvSpPr/>
            <p:nvPr/>
          </p:nvSpPr>
          <p:spPr bwMode="auto">
            <a:xfrm>
              <a:off x="6300192" y="2924944"/>
              <a:ext cx="1152128" cy="100811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45" name="Oval 44"/>
            <p:cNvSpPr/>
            <p:nvPr/>
          </p:nvSpPr>
          <p:spPr>
            <a:xfrm>
              <a:off x="6516216" y="3573016"/>
              <a:ext cx="216024" cy="216024"/>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6" name="Oval 45"/>
            <p:cNvSpPr/>
            <p:nvPr/>
          </p:nvSpPr>
          <p:spPr>
            <a:xfrm>
              <a:off x="6372200" y="3140968"/>
              <a:ext cx="216024" cy="216024"/>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7" name="Oval 46"/>
            <p:cNvSpPr/>
            <p:nvPr/>
          </p:nvSpPr>
          <p:spPr>
            <a:xfrm>
              <a:off x="7020272" y="3573016"/>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8" name="Oval 47"/>
            <p:cNvSpPr/>
            <p:nvPr/>
          </p:nvSpPr>
          <p:spPr>
            <a:xfrm>
              <a:off x="7164288" y="3140968"/>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0" name="Rectangle 49"/>
            <p:cNvSpPr/>
            <p:nvPr/>
          </p:nvSpPr>
          <p:spPr bwMode="auto">
            <a:xfrm>
              <a:off x="7884368" y="2924944"/>
              <a:ext cx="1152128" cy="100811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51" name="Oval 50"/>
            <p:cNvSpPr/>
            <p:nvPr/>
          </p:nvSpPr>
          <p:spPr>
            <a:xfrm>
              <a:off x="8100392" y="3573016"/>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2" name="Oval 51"/>
            <p:cNvSpPr/>
            <p:nvPr/>
          </p:nvSpPr>
          <p:spPr>
            <a:xfrm>
              <a:off x="7956376" y="3140968"/>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3" name="Oval 52"/>
            <p:cNvSpPr/>
            <p:nvPr/>
          </p:nvSpPr>
          <p:spPr>
            <a:xfrm>
              <a:off x="8604448" y="3573016"/>
              <a:ext cx="216024" cy="216024"/>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4" name="Oval 53"/>
            <p:cNvSpPr/>
            <p:nvPr/>
          </p:nvSpPr>
          <p:spPr>
            <a:xfrm>
              <a:off x="8748464" y="3140968"/>
              <a:ext cx="216024" cy="216024"/>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5" name="Rectangle 54"/>
            <p:cNvSpPr/>
            <p:nvPr/>
          </p:nvSpPr>
          <p:spPr bwMode="auto">
            <a:xfrm>
              <a:off x="6300192" y="4293096"/>
              <a:ext cx="1152128" cy="100811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56" name="Oval 55"/>
            <p:cNvSpPr/>
            <p:nvPr/>
          </p:nvSpPr>
          <p:spPr>
            <a:xfrm>
              <a:off x="6516216" y="4941168"/>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7" name="Oval 56"/>
            <p:cNvSpPr/>
            <p:nvPr/>
          </p:nvSpPr>
          <p:spPr>
            <a:xfrm>
              <a:off x="6372200" y="4509120"/>
              <a:ext cx="216024" cy="216024"/>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8" name="Oval 57"/>
            <p:cNvSpPr/>
            <p:nvPr/>
          </p:nvSpPr>
          <p:spPr>
            <a:xfrm>
              <a:off x="7020272" y="4941168"/>
              <a:ext cx="216024" cy="216024"/>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9" name="Oval 58"/>
            <p:cNvSpPr/>
            <p:nvPr/>
          </p:nvSpPr>
          <p:spPr>
            <a:xfrm>
              <a:off x="7164288" y="4509120"/>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0" name="Rectangle 59"/>
            <p:cNvSpPr/>
            <p:nvPr/>
          </p:nvSpPr>
          <p:spPr bwMode="auto">
            <a:xfrm>
              <a:off x="7884368" y="4293096"/>
              <a:ext cx="1152128" cy="100811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61" name="Oval 60"/>
            <p:cNvSpPr/>
            <p:nvPr/>
          </p:nvSpPr>
          <p:spPr>
            <a:xfrm>
              <a:off x="8100392" y="4941168"/>
              <a:ext cx="216024" cy="216024"/>
            </a:xfrm>
            <a:prstGeom prst="ellipse">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2" name="Oval 61"/>
            <p:cNvSpPr/>
            <p:nvPr/>
          </p:nvSpPr>
          <p:spPr>
            <a:xfrm>
              <a:off x="7956376" y="4509120"/>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3" name="Oval 62"/>
            <p:cNvSpPr/>
            <p:nvPr/>
          </p:nvSpPr>
          <p:spPr>
            <a:xfrm>
              <a:off x="8604448" y="4941168"/>
              <a:ext cx="216024" cy="216024"/>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4" name="Oval 63"/>
            <p:cNvSpPr/>
            <p:nvPr/>
          </p:nvSpPr>
          <p:spPr>
            <a:xfrm>
              <a:off x="8748464" y="4509120"/>
              <a:ext cx="216024" cy="216024"/>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9" name="TextBox 68"/>
            <p:cNvSpPr txBox="1"/>
            <p:nvPr/>
          </p:nvSpPr>
          <p:spPr>
            <a:xfrm>
              <a:off x="6732240" y="3892986"/>
              <a:ext cx="216024" cy="400110"/>
            </a:xfrm>
            <a:prstGeom prst="rect">
              <a:avLst/>
            </a:prstGeom>
            <a:noFill/>
          </p:spPr>
          <p:txBody>
            <a:bodyPr wrap="square" rtlCol="0">
              <a:spAutoFit/>
            </a:bodyPr>
            <a:lstStyle/>
            <a:p>
              <a:r>
                <a:rPr lang="en-US" altLang="zh-CN" sz="2000" dirty="0" smtClean="0"/>
                <a:t>1</a:t>
              </a:r>
              <a:endParaRPr lang="zh-CN" altLang="en-US" sz="2000" dirty="0"/>
            </a:p>
          </p:txBody>
        </p:sp>
        <p:sp>
          <p:nvSpPr>
            <p:cNvPr id="70" name="TextBox 69"/>
            <p:cNvSpPr txBox="1"/>
            <p:nvPr/>
          </p:nvSpPr>
          <p:spPr>
            <a:xfrm>
              <a:off x="8460432" y="3897624"/>
              <a:ext cx="216024" cy="400110"/>
            </a:xfrm>
            <a:prstGeom prst="rect">
              <a:avLst/>
            </a:prstGeom>
            <a:noFill/>
          </p:spPr>
          <p:txBody>
            <a:bodyPr wrap="square" rtlCol="0">
              <a:spAutoFit/>
            </a:bodyPr>
            <a:lstStyle/>
            <a:p>
              <a:r>
                <a:rPr lang="en-US" altLang="zh-CN" sz="2000" dirty="0" smtClean="0"/>
                <a:t>2</a:t>
              </a:r>
              <a:endParaRPr lang="zh-CN" altLang="en-US" sz="2000" dirty="0"/>
            </a:p>
          </p:txBody>
        </p:sp>
        <p:sp>
          <p:nvSpPr>
            <p:cNvPr id="71" name="TextBox 70"/>
            <p:cNvSpPr txBox="1"/>
            <p:nvPr/>
          </p:nvSpPr>
          <p:spPr>
            <a:xfrm>
              <a:off x="6732240" y="5256500"/>
              <a:ext cx="216024" cy="400110"/>
            </a:xfrm>
            <a:prstGeom prst="rect">
              <a:avLst/>
            </a:prstGeom>
            <a:noFill/>
          </p:spPr>
          <p:txBody>
            <a:bodyPr wrap="square" rtlCol="0">
              <a:spAutoFit/>
            </a:bodyPr>
            <a:lstStyle/>
            <a:p>
              <a:r>
                <a:rPr lang="en-US" altLang="zh-CN" sz="2000" dirty="0" smtClean="0"/>
                <a:t>3</a:t>
              </a:r>
              <a:endParaRPr lang="zh-CN" altLang="en-US" sz="2000" dirty="0"/>
            </a:p>
          </p:txBody>
        </p:sp>
        <p:sp>
          <p:nvSpPr>
            <p:cNvPr id="72" name="TextBox 71"/>
            <p:cNvSpPr txBox="1"/>
            <p:nvPr/>
          </p:nvSpPr>
          <p:spPr>
            <a:xfrm>
              <a:off x="8460432" y="5261138"/>
              <a:ext cx="216024" cy="400110"/>
            </a:xfrm>
            <a:prstGeom prst="rect">
              <a:avLst/>
            </a:prstGeom>
            <a:noFill/>
          </p:spPr>
          <p:txBody>
            <a:bodyPr wrap="square" rtlCol="0">
              <a:spAutoFit/>
            </a:bodyPr>
            <a:lstStyle/>
            <a:p>
              <a:r>
                <a:rPr lang="en-US" altLang="zh-CN" sz="2000" dirty="0" smtClean="0"/>
                <a:t>4</a:t>
              </a:r>
              <a:endParaRPr lang="zh-CN" altLang="en-US" sz="2000" dirty="0"/>
            </a:p>
          </p:txBody>
        </p:sp>
        <p:cxnSp>
          <p:nvCxnSpPr>
            <p:cNvPr id="73" name="Straight Connector 72"/>
            <p:cNvCxnSpPr>
              <a:stCxn id="46" idx="4"/>
              <a:endCxn id="45" idx="1"/>
            </p:cNvCxnSpPr>
            <p:nvPr/>
          </p:nvCxnSpPr>
          <p:spPr>
            <a:xfrm rot="16200000" flipH="1">
              <a:off x="6390202" y="3447002"/>
              <a:ext cx="247660" cy="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7" idx="0"/>
              <a:endCxn id="48" idx="4"/>
            </p:cNvCxnSpPr>
            <p:nvPr/>
          </p:nvCxnSpPr>
          <p:spPr>
            <a:xfrm rot="5400000" flipH="1" flipV="1">
              <a:off x="7092280" y="3392996"/>
              <a:ext cx="21602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51" idx="0"/>
              <a:endCxn id="52" idx="4"/>
            </p:cNvCxnSpPr>
            <p:nvPr/>
          </p:nvCxnSpPr>
          <p:spPr>
            <a:xfrm rot="16200000" flipV="1">
              <a:off x="8028384" y="3392996"/>
              <a:ext cx="21602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53" idx="0"/>
              <a:endCxn id="54" idx="4"/>
            </p:cNvCxnSpPr>
            <p:nvPr/>
          </p:nvCxnSpPr>
          <p:spPr>
            <a:xfrm rot="5400000" flipH="1" flipV="1">
              <a:off x="8676456" y="3392996"/>
              <a:ext cx="21602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6" idx="1"/>
              <a:endCxn id="57" idx="4"/>
            </p:cNvCxnSpPr>
            <p:nvPr/>
          </p:nvCxnSpPr>
          <p:spPr>
            <a:xfrm rot="16200000" flipV="1">
              <a:off x="6390202" y="4815154"/>
              <a:ext cx="247660" cy="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8" idx="0"/>
              <a:endCxn id="59" idx="4"/>
            </p:cNvCxnSpPr>
            <p:nvPr/>
          </p:nvCxnSpPr>
          <p:spPr>
            <a:xfrm rot="5400000" flipH="1" flipV="1">
              <a:off x="7092280" y="4761148"/>
              <a:ext cx="216024"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1" idx="1"/>
              <a:endCxn id="62" idx="4"/>
            </p:cNvCxnSpPr>
            <p:nvPr/>
          </p:nvCxnSpPr>
          <p:spPr>
            <a:xfrm rot="16200000" flipV="1">
              <a:off x="7974378" y="4815154"/>
              <a:ext cx="247660" cy="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63" idx="0"/>
              <a:endCxn id="64" idx="4"/>
            </p:cNvCxnSpPr>
            <p:nvPr/>
          </p:nvCxnSpPr>
          <p:spPr>
            <a:xfrm rot="5400000" flipH="1" flipV="1">
              <a:off x="8676456" y="4761148"/>
              <a:ext cx="216024" cy="144016"/>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p:bldP spid="6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Publishing sanitized graph</a:t>
            </a:r>
            <a:endParaRPr lang="zh-CN" altLang="en-US" dirty="0"/>
          </a:p>
        </p:txBody>
      </p:sp>
      <p:sp>
        <p:nvSpPr>
          <p:cNvPr id="3" name="Content Placeholder 2"/>
          <p:cNvSpPr>
            <a:spLocks noGrp="1"/>
          </p:cNvSpPr>
          <p:nvPr>
            <p:ph idx="1"/>
          </p:nvPr>
        </p:nvSpPr>
        <p:spPr/>
        <p:txBody>
          <a:bodyPr/>
          <a:lstStyle/>
          <a:p>
            <a:pPr>
              <a:spcBef>
                <a:spcPct val="50000"/>
              </a:spcBef>
              <a:buFont typeface="+mj-ea"/>
              <a:buAutoNum type="circleNumDbPlain"/>
            </a:pPr>
            <a:r>
              <a:rPr lang="en-US" altLang="zh-CN" sz="2500" kern="1200" dirty="0" smtClean="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895350" lvl="1" indent="-457200">
              <a:spcBef>
                <a:spcPct val="50000"/>
              </a:spcBef>
              <a:buFontTx/>
              <a:buAutoNum type="circleNumDbPlain"/>
            </a:pPr>
            <a:r>
              <a:rPr lang="en-US" altLang="zh-CN" sz="2100" kern="1200" dirty="0" smtClean="0">
                <a:latin typeface="Times New Roman" pitchFamily="18" charset="0"/>
                <a:ea typeface="宋体" charset="-122"/>
                <a:cs typeface="Times New Roman" pitchFamily="18" charset="0"/>
              </a:rPr>
              <a:t>Edge editing based models</a:t>
            </a:r>
          </a:p>
          <a:p>
            <a:pPr marL="895350" lvl="1" indent="-457200">
              <a:spcBef>
                <a:spcPct val="50000"/>
              </a:spcBef>
              <a:buFontTx/>
              <a:buAutoNum type="circleNumDbPlain"/>
            </a:pPr>
            <a:r>
              <a:rPr lang="en-US" altLang="zh-CN" sz="2100" kern="1200" dirty="0" smtClean="0">
                <a:solidFill>
                  <a:srgbClr val="FF0000"/>
                </a:solidFill>
                <a:latin typeface="Times New Roman" pitchFamily="18" charset="0"/>
                <a:ea typeface="宋体" charset="-122"/>
                <a:cs typeface="Times New Roman" pitchFamily="18" charset="0"/>
              </a:rPr>
              <a:t>Clustering based models</a:t>
            </a:r>
          </a:p>
          <a:p>
            <a:pPr marL="457200" indent="-457200">
              <a:spcBef>
                <a:spcPct val="50000"/>
              </a:spcBef>
              <a:buFontTx/>
              <a:buAutoNum type="circleNumDbPlain"/>
            </a:pPr>
            <a:r>
              <a:rPr lang="en-US" altLang="zh-CN" sz="29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11/17/2016</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Resist neighborhood attack through graph clustering</a:t>
            </a:r>
            <a:r>
              <a:rPr lang="en-US" baseline="30000" dirty="0" smtClean="0"/>
              <a:t>[8]</a:t>
            </a:r>
            <a:endParaRPr lang="en-US" baseline="30000" dirty="0"/>
          </a:p>
        </p:txBody>
      </p:sp>
      <p:sp>
        <p:nvSpPr>
          <p:cNvPr id="4" name="Oval 3"/>
          <p:cNvSpPr/>
          <p:nvPr/>
        </p:nvSpPr>
        <p:spPr>
          <a:xfrm>
            <a:off x="609600" y="2133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p:cNvSpPr/>
          <p:nvPr/>
        </p:nvSpPr>
        <p:spPr>
          <a:xfrm>
            <a:off x="1524000" y="2133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2362200" y="2133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1143000" y="2971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2231571" y="297180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09600" y="3810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1524000" y="3810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2362200" y="3810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Connector 12"/>
          <p:cNvCxnSpPr>
            <a:stCxn id="4" idx="6"/>
            <a:endCxn id="5" idx="2"/>
          </p:cNvCxnSpPr>
          <p:nvPr/>
        </p:nvCxnSpPr>
        <p:spPr>
          <a:xfrm>
            <a:off x="990600" y="23241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6" idx="2"/>
          </p:cNvCxnSpPr>
          <p:nvPr/>
        </p:nvCxnSpPr>
        <p:spPr>
          <a:xfrm>
            <a:off x="1905000" y="23241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4"/>
            <a:endCxn id="7" idx="0"/>
          </p:cNvCxnSpPr>
          <p:nvPr/>
        </p:nvCxnSpPr>
        <p:spPr>
          <a:xfrm rot="5400000">
            <a:off x="1295400" y="25527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4"/>
            <a:endCxn id="8" idx="0"/>
          </p:cNvCxnSpPr>
          <p:nvPr/>
        </p:nvCxnSpPr>
        <p:spPr>
          <a:xfrm rot="16200000" flipH="1">
            <a:off x="1839684" y="2389415"/>
            <a:ext cx="457202" cy="707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3"/>
            <a:endCxn id="9" idx="0"/>
          </p:cNvCxnSpPr>
          <p:nvPr/>
        </p:nvCxnSpPr>
        <p:spPr>
          <a:xfrm rot="5400000">
            <a:off x="742951" y="3354154"/>
            <a:ext cx="512996" cy="39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5"/>
            <a:endCxn id="11" idx="0"/>
          </p:cNvCxnSpPr>
          <p:nvPr/>
        </p:nvCxnSpPr>
        <p:spPr>
          <a:xfrm rot="5400000">
            <a:off x="2298240" y="3551465"/>
            <a:ext cx="512994" cy="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6"/>
            <a:endCxn id="10" idx="2"/>
          </p:cNvCxnSpPr>
          <p:nvPr/>
        </p:nvCxnSpPr>
        <p:spPr>
          <a:xfrm>
            <a:off x="990600" y="40005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6"/>
            <a:endCxn id="11" idx="2"/>
          </p:cNvCxnSpPr>
          <p:nvPr/>
        </p:nvCxnSpPr>
        <p:spPr>
          <a:xfrm>
            <a:off x="1905000" y="40005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5"/>
            <a:endCxn id="10" idx="0"/>
          </p:cNvCxnSpPr>
          <p:nvPr/>
        </p:nvCxnSpPr>
        <p:spPr>
          <a:xfrm rot="16200000" flipH="1">
            <a:off x="1334855" y="3430354"/>
            <a:ext cx="512996"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0"/>
            <a:endCxn id="8" idx="3"/>
          </p:cNvCxnSpPr>
          <p:nvPr/>
        </p:nvCxnSpPr>
        <p:spPr>
          <a:xfrm rot="5400000" flipH="1" flipV="1">
            <a:off x="1744436" y="3267069"/>
            <a:ext cx="512994" cy="572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6"/>
            <a:endCxn id="8" idx="2"/>
          </p:cNvCxnSpPr>
          <p:nvPr/>
        </p:nvCxnSpPr>
        <p:spPr>
          <a:xfrm>
            <a:off x="1524000" y="3162301"/>
            <a:ext cx="707571" cy="2"/>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57200" y="1600200"/>
            <a:ext cx="1524000" cy="19050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2068284" y="1905000"/>
            <a:ext cx="838200" cy="16002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304800" y="3657600"/>
            <a:ext cx="2667000" cy="6858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791200" y="1600200"/>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Step1: Partition the graph, each partition contains at least k nodes</a:t>
            </a:r>
            <a:endParaRPr lang="en-US" sz="1200" dirty="0"/>
          </a:p>
        </p:txBody>
      </p:sp>
      <p:sp>
        <p:nvSpPr>
          <p:cNvPr id="48" name="Rectangle 47"/>
          <p:cNvSpPr/>
          <p:nvPr/>
        </p:nvSpPr>
        <p:spPr>
          <a:xfrm>
            <a:off x="5791200" y="2819400"/>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Step2: For each partition, generate a super node </a:t>
            </a:r>
            <a:endParaRPr lang="en-US" sz="1200" dirty="0"/>
          </a:p>
        </p:txBody>
      </p:sp>
      <p:cxnSp>
        <p:nvCxnSpPr>
          <p:cNvPr id="50" name="Straight Arrow Connector 49"/>
          <p:cNvCxnSpPr>
            <a:stCxn id="45" idx="2"/>
            <a:endCxn id="48" idx="0"/>
          </p:cNvCxnSpPr>
          <p:nvPr/>
        </p:nvCxnSpPr>
        <p:spPr>
          <a:xfrm rot="5400000">
            <a:off x="68199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05200" y="21336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52" name="TextBox 51"/>
          <p:cNvSpPr txBox="1"/>
          <p:nvPr/>
        </p:nvSpPr>
        <p:spPr>
          <a:xfrm>
            <a:off x="1066800" y="1752600"/>
            <a:ext cx="304800" cy="369332"/>
          </a:xfrm>
          <a:prstGeom prst="rect">
            <a:avLst/>
          </a:prstGeom>
          <a:noFill/>
        </p:spPr>
        <p:txBody>
          <a:bodyPr wrap="square" rtlCol="0">
            <a:spAutoFit/>
          </a:bodyPr>
          <a:lstStyle/>
          <a:p>
            <a:r>
              <a:rPr lang="en-US" dirty="0" smtClean="0"/>
              <a:t>1</a:t>
            </a:r>
            <a:endParaRPr lang="en-US" dirty="0"/>
          </a:p>
        </p:txBody>
      </p:sp>
      <p:sp>
        <p:nvSpPr>
          <p:cNvPr id="53" name="TextBox 52"/>
          <p:cNvSpPr txBox="1"/>
          <p:nvPr/>
        </p:nvSpPr>
        <p:spPr>
          <a:xfrm>
            <a:off x="2514600" y="2590800"/>
            <a:ext cx="304800" cy="369332"/>
          </a:xfrm>
          <a:prstGeom prst="rect">
            <a:avLst/>
          </a:prstGeom>
          <a:noFill/>
        </p:spPr>
        <p:txBody>
          <a:bodyPr wrap="square" rtlCol="0">
            <a:spAutoFit/>
          </a:bodyPr>
          <a:lstStyle/>
          <a:p>
            <a:r>
              <a:rPr lang="en-US" dirty="0" smtClean="0"/>
              <a:t>2</a:t>
            </a:r>
            <a:endParaRPr lang="en-US" dirty="0"/>
          </a:p>
        </p:txBody>
      </p:sp>
      <p:sp>
        <p:nvSpPr>
          <p:cNvPr id="54" name="TextBox 53"/>
          <p:cNvSpPr txBox="1"/>
          <p:nvPr/>
        </p:nvSpPr>
        <p:spPr>
          <a:xfrm>
            <a:off x="1676400" y="3276600"/>
            <a:ext cx="304800" cy="369332"/>
          </a:xfrm>
          <a:prstGeom prst="rect">
            <a:avLst/>
          </a:prstGeom>
          <a:noFill/>
        </p:spPr>
        <p:txBody>
          <a:bodyPr wrap="square" rtlCol="0">
            <a:spAutoFit/>
          </a:bodyPr>
          <a:lstStyle/>
          <a:p>
            <a:r>
              <a:rPr lang="en-US" dirty="0" smtClean="0"/>
              <a:t>3</a:t>
            </a:r>
            <a:endParaRPr lang="en-US" dirty="0"/>
          </a:p>
        </p:txBody>
      </p:sp>
      <p:sp>
        <p:nvSpPr>
          <p:cNvPr id="55" name="Oval 54"/>
          <p:cNvSpPr/>
          <p:nvPr/>
        </p:nvSpPr>
        <p:spPr>
          <a:xfrm>
            <a:off x="4495800" y="2362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56" name="Oval 55"/>
          <p:cNvSpPr/>
          <p:nvPr/>
        </p:nvSpPr>
        <p:spPr>
          <a:xfrm>
            <a:off x="3810000" y="32004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57" name="Rectangle 56"/>
          <p:cNvSpPr/>
          <p:nvPr/>
        </p:nvSpPr>
        <p:spPr>
          <a:xfrm>
            <a:off x="5802087" y="4191000"/>
            <a:ext cx="2438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Step3: Draw the edges between partitions, the weight is the edge number</a:t>
            </a:r>
            <a:endParaRPr lang="en-US" sz="1200" dirty="0"/>
          </a:p>
        </p:txBody>
      </p:sp>
      <p:cxnSp>
        <p:nvCxnSpPr>
          <p:cNvPr id="59" name="Straight Arrow Connector 58"/>
          <p:cNvCxnSpPr>
            <a:stCxn id="48" idx="2"/>
            <a:endCxn id="57" idx="0"/>
          </p:cNvCxnSpPr>
          <p:nvPr/>
        </p:nvCxnSpPr>
        <p:spPr>
          <a:xfrm rot="16200000" flipH="1">
            <a:off x="6749143" y="3918857"/>
            <a:ext cx="533400" cy="10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1" idx="6"/>
            <a:endCxn id="55" idx="2"/>
          </p:cNvCxnSpPr>
          <p:nvPr/>
        </p:nvCxnSpPr>
        <p:spPr>
          <a:xfrm>
            <a:off x="3886200" y="2324100"/>
            <a:ext cx="6096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14800" y="2100942"/>
            <a:ext cx="152400" cy="369332"/>
          </a:xfrm>
          <a:prstGeom prst="rect">
            <a:avLst/>
          </a:prstGeom>
          <a:noFill/>
        </p:spPr>
        <p:txBody>
          <a:bodyPr wrap="square" rtlCol="0">
            <a:spAutoFit/>
          </a:bodyPr>
          <a:lstStyle/>
          <a:p>
            <a:r>
              <a:rPr lang="en-US" dirty="0" smtClean="0"/>
              <a:t>3</a:t>
            </a:r>
            <a:endParaRPr lang="en-US" dirty="0"/>
          </a:p>
        </p:txBody>
      </p:sp>
      <p:cxnSp>
        <p:nvCxnSpPr>
          <p:cNvPr id="71" name="Straight Connector 70"/>
          <p:cNvCxnSpPr>
            <a:stCxn id="51" idx="4"/>
            <a:endCxn id="56" idx="0"/>
          </p:cNvCxnSpPr>
          <p:nvPr/>
        </p:nvCxnSpPr>
        <p:spPr>
          <a:xfrm rot="16200000" flipH="1">
            <a:off x="3505200" y="2705100"/>
            <a:ext cx="685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635828" y="2743200"/>
            <a:ext cx="152400" cy="369332"/>
          </a:xfrm>
          <a:prstGeom prst="rect">
            <a:avLst/>
          </a:prstGeom>
          <a:noFill/>
        </p:spPr>
        <p:txBody>
          <a:bodyPr wrap="square" rtlCol="0">
            <a:spAutoFit/>
          </a:bodyPr>
          <a:lstStyle/>
          <a:p>
            <a:r>
              <a:rPr lang="en-US" dirty="0" smtClean="0"/>
              <a:t>2</a:t>
            </a:r>
            <a:endParaRPr lang="en-US" dirty="0"/>
          </a:p>
        </p:txBody>
      </p:sp>
      <p:cxnSp>
        <p:nvCxnSpPr>
          <p:cNvPr id="74" name="Straight Connector 73"/>
          <p:cNvCxnSpPr>
            <a:stCxn id="56" idx="7"/>
            <a:endCxn id="55" idx="4"/>
          </p:cNvCxnSpPr>
          <p:nvPr/>
        </p:nvCxnSpPr>
        <p:spPr>
          <a:xfrm rot="5400000" flipH="1" flipV="1">
            <a:off x="4154255" y="2724150"/>
            <a:ext cx="512996" cy="551096"/>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419600" y="2907268"/>
            <a:ext cx="152400" cy="369332"/>
          </a:xfrm>
          <a:prstGeom prst="rect">
            <a:avLst/>
          </a:prstGeom>
          <a:noFill/>
        </p:spPr>
        <p:txBody>
          <a:bodyPr wrap="square" rtlCol="0">
            <a:spAutoFit/>
          </a:bodyPr>
          <a:lstStyle/>
          <a:p>
            <a:r>
              <a:rPr lang="en-US" dirty="0" smtClean="0"/>
              <a:t>2</a:t>
            </a:r>
            <a:endParaRPr lang="en-US" dirty="0"/>
          </a:p>
        </p:txBody>
      </p:sp>
      <p:sp>
        <p:nvSpPr>
          <p:cNvPr id="78" name="Rectangle 77"/>
          <p:cNvSpPr/>
          <p:nvPr/>
        </p:nvSpPr>
        <p:spPr>
          <a:xfrm>
            <a:off x="5791200" y="5638800"/>
            <a:ext cx="24384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Step3: Draw the </a:t>
            </a:r>
            <a:r>
              <a:rPr lang="en-US" sz="1200" dirty="0" err="1" smtClean="0"/>
              <a:t>sel</a:t>
            </a:r>
            <a:r>
              <a:rPr lang="en-US" sz="1200" dirty="0" smtClean="0"/>
              <a:t>-edges for each partition, the weight is the edge number with it</a:t>
            </a:r>
            <a:endParaRPr lang="en-US" sz="1200" dirty="0"/>
          </a:p>
        </p:txBody>
      </p:sp>
      <p:cxnSp>
        <p:nvCxnSpPr>
          <p:cNvPr id="79" name="Straight Arrow Connector 78"/>
          <p:cNvCxnSpPr>
            <a:endCxn id="78" idx="0"/>
          </p:cNvCxnSpPr>
          <p:nvPr/>
        </p:nvCxnSpPr>
        <p:spPr>
          <a:xfrm rot="16200000" flipH="1">
            <a:off x="6738257" y="5366657"/>
            <a:ext cx="533400" cy="108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Arc 85"/>
          <p:cNvSpPr/>
          <p:nvPr/>
        </p:nvSpPr>
        <p:spPr>
          <a:xfrm>
            <a:off x="3537856" y="1915886"/>
            <a:ext cx="304800" cy="533400"/>
          </a:xfrm>
          <a:prstGeom prst="arc">
            <a:avLst>
              <a:gd name="adj1" fmla="val 1090520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flipV="1">
            <a:off x="3853544" y="3243940"/>
            <a:ext cx="304800" cy="533400"/>
          </a:xfrm>
          <a:prstGeom prst="arc">
            <a:avLst>
              <a:gd name="adj1" fmla="val 1090520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p:cNvSpPr txBox="1"/>
          <p:nvPr/>
        </p:nvSpPr>
        <p:spPr>
          <a:xfrm>
            <a:off x="3570515" y="1611868"/>
            <a:ext cx="152400" cy="369332"/>
          </a:xfrm>
          <a:prstGeom prst="rect">
            <a:avLst/>
          </a:prstGeom>
          <a:noFill/>
        </p:spPr>
        <p:txBody>
          <a:bodyPr wrap="square" rtlCol="0">
            <a:spAutoFit/>
          </a:bodyPr>
          <a:lstStyle/>
          <a:p>
            <a:r>
              <a:rPr lang="en-US" dirty="0" smtClean="0"/>
              <a:t>2</a:t>
            </a:r>
            <a:endParaRPr lang="en-US" dirty="0"/>
          </a:p>
        </p:txBody>
      </p:sp>
      <p:sp>
        <p:nvSpPr>
          <p:cNvPr id="90" name="TextBox 89"/>
          <p:cNvSpPr txBox="1"/>
          <p:nvPr/>
        </p:nvSpPr>
        <p:spPr>
          <a:xfrm>
            <a:off x="3886200" y="3701926"/>
            <a:ext cx="152400" cy="369332"/>
          </a:xfrm>
          <a:prstGeom prst="rect">
            <a:avLst/>
          </a:prstGeom>
          <a:noFill/>
        </p:spPr>
        <p:txBody>
          <a:bodyPr wrap="square" rtlCol="0">
            <a:spAutoFit/>
          </a:bodyPr>
          <a:lstStyle/>
          <a:p>
            <a:r>
              <a:rPr lang="en-US" dirty="0" smtClean="0"/>
              <a:t>2</a:t>
            </a:r>
            <a:endParaRPr lang="en-US" dirty="0"/>
          </a:p>
        </p:txBody>
      </p:sp>
      <p:sp>
        <p:nvSpPr>
          <p:cNvPr id="91" name="TextBox 90"/>
          <p:cNvSpPr txBox="1"/>
          <p:nvPr/>
        </p:nvSpPr>
        <p:spPr>
          <a:xfrm>
            <a:off x="54496" y="4581128"/>
            <a:ext cx="4949552" cy="584775"/>
          </a:xfrm>
          <a:prstGeom prst="rect">
            <a:avLst/>
          </a:prstGeom>
          <a:noFill/>
        </p:spPr>
        <p:txBody>
          <a:bodyPr wrap="square" rtlCol="0">
            <a:spAutoFit/>
          </a:bodyPr>
          <a:lstStyle/>
          <a:p>
            <a:r>
              <a:rPr lang="en-US" sz="1600" dirty="0" smtClean="0"/>
              <a:t>This paper used Simulated Annealing to minimize the number of sampling graphs:</a:t>
            </a:r>
            <a:endParaRPr lang="en-US" sz="1600" dirty="0"/>
          </a:p>
        </p:txBody>
      </p:sp>
      <p:graphicFrame>
        <p:nvGraphicFramePr>
          <p:cNvPr id="49" name="Object 4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48" name="Equation" r:id="rId4" imgW="114151" imgH="215619" progId="Equation.3">
                  <p:embed/>
                </p:oleObj>
              </mc:Choice>
              <mc:Fallback>
                <p:oleObj name="Equation" r:id="rId4" imgW="114151" imgH="215619"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467544" y="5157192"/>
          <a:ext cx="3161928" cy="903408"/>
        </p:xfrm>
        <a:graphic>
          <a:graphicData uri="http://schemas.openxmlformats.org/presentationml/2006/ole">
            <mc:AlternateContent xmlns:mc="http://schemas.openxmlformats.org/markup-compatibility/2006">
              <mc:Choice xmlns:v="urn:schemas-microsoft-com:vml" Requires="v">
                <p:oleObj spid="_x0000_s1249" name="Equation" r:id="rId6" imgW="2489200" imgH="711200" progId="Equation.3">
                  <p:embed/>
                </p:oleObj>
              </mc:Choice>
              <mc:Fallback>
                <p:oleObj name="Equation" r:id="rId6" imgW="2489200" imgH="7112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5157192"/>
                        <a:ext cx="3161928" cy="903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45" grpId="0" animBg="1"/>
      <p:bldP spid="48" grpId="0" animBg="1"/>
      <p:bldP spid="51" grpId="0" animBg="1"/>
      <p:bldP spid="52" grpId="0"/>
      <p:bldP spid="53" grpId="0"/>
      <p:bldP spid="54" grpId="0"/>
      <p:bldP spid="55" grpId="0" animBg="1"/>
      <p:bldP spid="56" grpId="0" animBg="1"/>
      <p:bldP spid="57" grpId="0" animBg="1"/>
      <p:bldP spid="69" grpId="0"/>
      <p:bldP spid="72" grpId="0"/>
      <p:bldP spid="77" grpId="0"/>
      <p:bldP spid="78" grpId="0" animBg="1"/>
      <p:bldP spid="86" grpId="0" animBg="1"/>
      <p:bldP spid="88" grpId="0" animBg="1"/>
      <p:bldP spid="89" grpId="0"/>
      <p:bldP spid="90" grpId="0"/>
      <p:bldP spid="9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4000" dirty="0" smtClean="0"/>
              <a:t>K-anonymous masked</a:t>
            </a:r>
            <a:r>
              <a:rPr lang="en-US" sz="4000" baseline="30000" dirty="0" smtClean="0"/>
              <a:t>[15]</a:t>
            </a:r>
            <a:endParaRPr lang="en-US" sz="4000" baseline="30000" dirty="0"/>
          </a:p>
        </p:txBody>
      </p:sp>
      <p:sp>
        <p:nvSpPr>
          <p:cNvPr id="4" name="Oval 3"/>
          <p:cNvSpPr/>
          <p:nvPr/>
        </p:nvSpPr>
        <p:spPr>
          <a:xfrm>
            <a:off x="609600" y="25873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p:cNvSpPr/>
          <p:nvPr/>
        </p:nvSpPr>
        <p:spPr>
          <a:xfrm>
            <a:off x="1524000" y="25873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2362200" y="25873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1143000" y="34255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2231571" y="3425554"/>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09600" y="42637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1524000" y="42637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2362200" y="42637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Connector 11"/>
          <p:cNvCxnSpPr>
            <a:stCxn id="4" idx="6"/>
            <a:endCxn id="5" idx="2"/>
          </p:cNvCxnSpPr>
          <p:nvPr/>
        </p:nvCxnSpPr>
        <p:spPr>
          <a:xfrm>
            <a:off x="990600" y="2777852"/>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6"/>
            <a:endCxn id="6" idx="2"/>
          </p:cNvCxnSpPr>
          <p:nvPr/>
        </p:nvCxnSpPr>
        <p:spPr>
          <a:xfrm>
            <a:off x="1905000" y="2777852"/>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4"/>
            <a:endCxn id="7" idx="0"/>
          </p:cNvCxnSpPr>
          <p:nvPr/>
        </p:nvCxnSpPr>
        <p:spPr>
          <a:xfrm rot="5400000">
            <a:off x="1295400" y="3006452"/>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4"/>
            <a:endCxn id="8" idx="0"/>
          </p:cNvCxnSpPr>
          <p:nvPr/>
        </p:nvCxnSpPr>
        <p:spPr>
          <a:xfrm rot="16200000" flipH="1">
            <a:off x="1839684" y="2843167"/>
            <a:ext cx="457202" cy="707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3"/>
            <a:endCxn id="9" idx="0"/>
          </p:cNvCxnSpPr>
          <p:nvPr/>
        </p:nvCxnSpPr>
        <p:spPr>
          <a:xfrm rot="5400000">
            <a:off x="742951" y="3807906"/>
            <a:ext cx="512996" cy="39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11" idx="0"/>
          </p:cNvCxnSpPr>
          <p:nvPr/>
        </p:nvCxnSpPr>
        <p:spPr>
          <a:xfrm rot="5400000">
            <a:off x="2298240" y="4005217"/>
            <a:ext cx="512994" cy="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6"/>
            <a:endCxn id="10" idx="2"/>
          </p:cNvCxnSpPr>
          <p:nvPr/>
        </p:nvCxnSpPr>
        <p:spPr>
          <a:xfrm>
            <a:off x="990600" y="4454252"/>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6"/>
            <a:endCxn id="11" idx="2"/>
          </p:cNvCxnSpPr>
          <p:nvPr/>
        </p:nvCxnSpPr>
        <p:spPr>
          <a:xfrm>
            <a:off x="1905000" y="4454252"/>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5"/>
            <a:endCxn id="10" idx="0"/>
          </p:cNvCxnSpPr>
          <p:nvPr/>
        </p:nvCxnSpPr>
        <p:spPr>
          <a:xfrm rot="16200000" flipH="1">
            <a:off x="1334855" y="3884106"/>
            <a:ext cx="512996" cy="24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0"/>
            <a:endCxn id="8" idx="3"/>
          </p:cNvCxnSpPr>
          <p:nvPr/>
        </p:nvCxnSpPr>
        <p:spPr>
          <a:xfrm rot="5400000" flipH="1" flipV="1">
            <a:off x="1744436" y="3720821"/>
            <a:ext cx="512994" cy="572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6"/>
            <a:endCxn id="8" idx="2"/>
          </p:cNvCxnSpPr>
          <p:nvPr/>
        </p:nvCxnSpPr>
        <p:spPr>
          <a:xfrm>
            <a:off x="1524000" y="3616053"/>
            <a:ext cx="707571" cy="2"/>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57200" y="2053952"/>
            <a:ext cx="1524000" cy="19050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2068284" y="2358752"/>
            <a:ext cx="838200" cy="16002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304800" y="4111352"/>
            <a:ext cx="2667000" cy="685800"/>
          </a:xfrm>
          <a:prstGeom prst="ellipse">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3505200" y="25873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1</a:t>
            </a:r>
            <a:endParaRPr lang="en-US" sz="1200" dirty="0"/>
          </a:p>
        </p:txBody>
      </p:sp>
      <p:sp>
        <p:nvSpPr>
          <p:cNvPr id="27" name="TextBox 26"/>
          <p:cNvSpPr txBox="1"/>
          <p:nvPr/>
        </p:nvSpPr>
        <p:spPr>
          <a:xfrm>
            <a:off x="1066800" y="1977752"/>
            <a:ext cx="304800" cy="369332"/>
          </a:xfrm>
          <a:prstGeom prst="rect">
            <a:avLst/>
          </a:prstGeom>
          <a:noFill/>
        </p:spPr>
        <p:txBody>
          <a:bodyPr wrap="square" rtlCol="0">
            <a:spAutoFit/>
          </a:bodyPr>
          <a:lstStyle/>
          <a:p>
            <a:r>
              <a:rPr lang="en-US" dirty="0" smtClean="0"/>
              <a:t>1</a:t>
            </a:r>
            <a:endParaRPr lang="en-US" dirty="0"/>
          </a:p>
        </p:txBody>
      </p:sp>
      <p:sp>
        <p:nvSpPr>
          <p:cNvPr id="28" name="TextBox 27"/>
          <p:cNvSpPr txBox="1"/>
          <p:nvPr/>
        </p:nvSpPr>
        <p:spPr>
          <a:xfrm>
            <a:off x="2514600" y="3044552"/>
            <a:ext cx="304800" cy="369332"/>
          </a:xfrm>
          <a:prstGeom prst="rect">
            <a:avLst/>
          </a:prstGeom>
          <a:noFill/>
        </p:spPr>
        <p:txBody>
          <a:bodyPr wrap="square" rtlCol="0">
            <a:spAutoFit/>
          </a:bodyPr>
          <a:lstStyle/>
          <a:p>
            <a:r>
              <a:rPr lang="en-US" dirty="0" smtClean="0"/>
              <a:t>2</a:t>
            </a:r>
            <a:endParaRPr lang="en-US" dirty="0"/>
          </a:p>
        </p:txBody>
      </p:sp>
      <p:sp>
        <p:nvSpPr>
          <p:cNvPr id="29" name="TextBox 28"/>
          <p:cNvSpPr txBox="1"/>
          <p:nvPr/>
        </p:nvSpPr>
        <p:spPr>
          <a:xfrm>
            <a:off x="1676400" y="3730352"/>
            <a:ext cx="304800" cy="369332"/>
          </a:xfrm>
          <a:prstGeom prst="rect">
            <a:avLst/>
          </a:prstGeom>
          <a:noFill/>
        </p:spPr>
        <p:txBody>
          <a:bodyPr wrap="square" rtlCol="0">
            <a:spAutoFit/>
          </a:bodyPr>
          <a:lstStyle/>
          <a:p>
            <a:r>
              <a:rPr lang="en-US" dirty="0" smtClean="0"/>
              <a:t>3</a:t>
            </a:r>
            <a:endParaRPr lang="en-US" dirty="0"/>
          </a:p>
        </p:txBody>
      </p:sp>
      <p:sp>
        <p:nvSpPr>
          <p:cNvPr id="30" name="Oval 29"/>
          <p:cNvSpPr/>
          <p:nvPr/>
        </p:nvSpPr>
        <p:spPr>
          <a:xfrm>
            <a:off x="4495800" y="28159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2</a:t>
            </a:r>
            <a:endParaRPr lang="en-US" sz="1200" dirty="0"/>
          </a:p>
        </p:txBody>
      </p:sp>
      <p:sp>
        <p:nvSpPr>
          <p:cNvPr id="31" name="Oval 30"/>
          <p:cNvSpPr/>
          <p:nvPr/>
        </p:nvSpPr>
        <p:spPr>
          <a:xfrm>
            <a:off x="3810000" y="3654152"/>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3</a:t>
            </a:r>
            <a:endParaRPr lang="en-US" sz="1200" dirty="0"/>
          </a:p>
        </p:txBody>
      </p:sp>
      <p:cxnSp>
        <p:nvCxnSpPr>
          <p:cNvPr id="32" name="Straight Connector 31"/>
          <p:cNvCxnSpPr>
            <a:stCxn id="26" idx="6"/>
            <a:endCxn id="30" idx="2"/>
          </p:cNvCxnSpPr>
          <p:nvPr/>
        </p:nvCxnSpPr>
        <p:spPr>
          <a:xfrm>
            <a:off x="3886200" y="2777852"/>
            <a:ext cx="6096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14800" y="2554694"/>
            <a:ext cx="152400" cy="276999"/>
          </a:xfrm>
          <a:prstGeom prst="rect">
            <a:avLst/>
          </a:prstGeom>
          <a:noFill/>
        </p:spPr>
        <p:txBody>
          <a:bodyPr wrap="square" rtlCol="0">
            <a:spAutoFit/>
          </a:bodyPr>
          <a:lstStyle/>
          <a:p>
            <a:r>
              <a:rPr lang="en-US" sz="1200" dirty="0" smtClean="0"/>
              <a:t>3</a:t>
            </a:r>
            <a:endParaRPr lang="en-US" sz="1200" dirty="0"/>
          </a:p>
        </p:txBody>
      </p:sp>
      <p:cxnSp>
        <p:nvCxnSpPr>
          <p:cNvPr id="34" name="Straight Connector 33"/>
          <p:cNvCxnSpPr>
            <a:stCxn id="26" idx="4"/>
            <a:endCxn id="31" idx="0"/>
          </p:cNvCxnSpPr>
          <p:nvPr/>
        </p:nvCxnSpPr>
        <p:spPr>
          <a:xfrm rot="16200000" flipH="1">
            <a:off x="3505200" y="3158852"/>
            <a:ext cx="685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35828" y="3196952"/>
            <a:ext cx="152400" cy="276999"/>
          </a:xfrm>
          <a:prstGeom prst="rect">
            <a:avLst/>
          </a:prstGeom>
          <a:noFill/>
        </p:spPr>
        <p:txBody>
          <a:bodyPr wrap="square" rtlCol="0">
            <a:spAutoFit/>
          </a:bodyPr>
          <a:lstStyle/>
          <a:p>
            <a:r>
              <a:rPr lang="en-US" sz="1200" dirty="0" smtClean="0"/>
              <a:t>2</a:t>
            </a:r>
            <a:endParaRPr lang="en-US" sz="1200" dirty="0"/>
          </a:p>
        </p:txBody>
      </p:sp>
      <p:cxnSp>
        <p:nvCxnSpPr>
          <p:cNvPr id="36" name="Straight Connector 35"/>
          <p:cNvCxnSpPr>
            <a:stCxn id="31" idx="7"/>
            <a:endCxn id="30" idx="4"/>
          </p:cNvCxnSpPr>
          <p:nvPr/>
        </p:nvCxnSpPr>
        <p:spPr>
          <a:xfrm rot="5400000" flipH="1" flipV="1">
            <a:off x="4154255" y="3177902"/>
            <a:ext cx="512996" cy="55109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419600" y="3361020"/>
            <a:ext cx="152400" cy="276999"/>
          </a:xfrm>
          <a:prstGeom prst="rect">
            <a:avLst/>
          </a:prstGeom>
          <a:noFill/>
        </p:spPr>
        <p:txBody>
          <a:bodyPr wrap="square" rtlCol="0">
            <a:spAutoFit/>
          </a:bodyPr>
          <a:lstStyle/>
          <a:p>
            <a:r>
              <a:rPr lang="en-US" sz="1200" dirty="0" smtClean="0"/>
              <a:t>2</a:t>
            </a:r>
            <a:endParaRPr lang="en-US" sz="1200" dirty="0"/>
          </a:p>
        </p:txBody>
      </p:sp>
      <p:sp>
        <p:nvSpPr>
          <p:cNvPr id="38" name="Arc 37"/>
          <p:cNvSpPr/>
          <p:nvPr/>
        </p:nvSpPr>
        <p:spPr>
          <a:xfrm>
            <a:off x="3537856" y="2369638"/>
            <a:ext cx="304800" cy="533400"/>
          </a:xfrm>
          <a:prstGeom prst="arc">
            <a:avLst>
              <a:gd name="adj1" fmla="val 1090520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39" name="Arc 38"/>
          <p:cNvSpPr/>
          <p:nvPr/>
        </p:nvSpPr>
        <p:spPr>
          <a:xfrm flipV="1">
            <a:off x="3853544" y="3697692"/>
            <a:ext cx="304800" cy="533400"/>
          </a:xfrm>
          <a:prstGeom prst="arc">
            <a:avLst>
              <a:gd name="adj1" fmla="val 1090520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40" name="TextBox 39"/>
          <p:cNvSpPr txBox="1"/>
          <p:nvPr/>
        </p:nvSpPr>
        <p:spPr>
          <a:xfrm>
            <a:off x="3570515" y="2065620"/>
            <a:ext cx="152400" cy="276999"/>
          </a:xfrm>
          <a:prstGeom prst="rect">
            <a:avLst/>
          </a:prstGeom>
          <a:noFill/>
        </p:spPr>
        <p:txBody>
          <a:bodyPr wrap="square" rtlCol="0">
            <a:spAutoFit/>
          </a:bodyPr>
          <a:lstStyle/>
          <a:p>
            <a:r>
              <a:rPr lang="en-US" sz="1200" dirty="0" smtClean="0"/>
              <a:t>2</a:t>
            </a:r>
            <a:endParaRPr lang="en-US" sz="1200" dirty="0"/>
          </a:p>
        </p:txBody>
      </p:sp>
      <p:sp>
        <p:nvSpPr>
          <p:cNvPr id="41" name="TextBox 40"/>
          <p:cNvSpPr txBox="1"/>
          <p:nvPr/>
        </p:nvSpPr>
        <p:spPr>
          <a:xfrm>
            <a:off x="3886200" y="4155678"/>
            <a:ext cx="152400" cy="276999"/>
          </a:xfrm>
          <a:prstGeom prst="rect">
            <a:avLst/>
          </a:prstGeom>
          <a:noFill/>
        </p:spPr>
        <p:txBody>
          <a:bodyPr wrap="square" rtlCol="0">
            <a:spAutoFit/>
          </a:bodyPr>
          <a:lstStyle/>
          <a:p>
            <a:r>
              <a:rPr lang="en-US" sz="1200" dirty="0" smtClean="0"/>
              <a:t>2</a:t>
            </a:r>
            <a:endParaRPr lang="en-US" sz="1200" dirty="0"/>
          </a:p>
        </p:txBody>
      </p:sp>
      <p:sp>
        <p:nvSpPr>
          <p:cNvPr id="42" name="TextBox 41"/>
          <p:cNvSpPr txBox="1"/>
          <p:nvPr/>
        </p:nvSpPr>
        <p:spPr>
          <a:xfrm>
            <a:off x="412173" y="2902544"/>
            <a:ext cx="1066800" cy="276999"/>
          </a:xfrm>
          <a:prstGeom prst="rect">
            <a:avLst/>
          </a:prstGeom>
          <a:noFill/>
        </p:spPr>
        <p:txBody>
          <a:bodyPr wrap="square" rtlCol="0">
            <a:spAutoFit/>
          </a:bodyPr>
          <a:lstStyle/>
          <a:p>
            <a:r>
              <a:rPr lang="en-US" sz="1200" dirty="0" smtClean="0"/>
              <a:t>(a</a:t>
            </a:r>
            <a:r>
              <a:rPr lang="en-US" sz="1200" baseline="-25000" dirty="0" smtClean="0"/>
              <a:t>1</a:t>
            </a:r>
            <a:r>
              <a:rPr lang="en-US" sz="1200" dirty="0" smtClean="0"/>
              <a:t>,a</a:t>
            </a:r>
            <a:r>
              <a:rPr lang="en-US" sz="1200" baseline="-25000" dirty="0" smtClean="0"/>
              <a:t>2</a:t>
            </a:r>
            <a:r>
              <a:rPr lang="en-US" sz="1200" dirty="0" smtClean="0"/>
              <a:t>,..,a</a:t>
            </a:r>
            <a:r>
              <a:rPr lang="en-US" sz="1200" baseline="-25000" dirty="0" smtClean="0"/>
              <a:t>k</a:t>
            </a:r>
            <a:r>
              <a:rPr lang="en-US" sz="1200" dirty="0" smtClean="0"/>
              <a:t>)</a:t>
            </a:r>
            <a:endParaRPr lang="en-US" sz="1200" dirty="0"/>
          </a:p>
        </p:txBody>
      </p:sp>
      <p:sp>
        <p:nvSpPr>
          <p:cNvPr id="43" name="TextBox 42"/>
          <p:cNvSpPr txBox="1"/>
          <p:nvPr/>
        </p:nvSpPr>
        <p:spPr>
          <a:xfrm>
            <a:off x="370610" y="3141535"/>
            <a:ext cx="1229591" cy="276999"/>
          </a:xfrm>
          <a:prstGeom prst="rect">
            <a:avLst/>
          </a:prstGeom>
          <a:noFill/>
        </p:spPr>
        <p:txBody>
          <a:bodyPr wrap="square" rtlCol="0">
            <a:spAutoFit/>
          </a:bodyPr>
          <a:lstStyle/>
          <a:p>
            <a:r>
              <a:rPr lang="en-US" sz="1200" dirty="0" smtClean="0"/>
              <a:t>(a</a:t>
            </a:r>
            <a:r>
              <a:rPr lang="en-US" sz="1200" baseline="-25000" dirty="0" smtClean="0"/>
              <a:t>1</a:t>
            </a:r>
            <a:r>
              <a:rPr lang="en-US" sz="1200" dirty="0" smtClean="0"/>
              <a:t>’,a</a:t>
            </a:r>
            <a:r>
              <a:rPr lang="en-US" sz="1200" baseline="-25000" dirty="0" smtClean="0"/>
              <a:t>2</a:t>
            </a:r>
            <a:r>
              <a:rPr lang="en-US" sz="1200" dirty="0" smtClean="0"/>
              <a:t>’,…,</a:t>
            </a:r>
            <a:r>
              <a:rPr lang="en-US" sz="1200" dirty="0" err="1" smtClean="0"/>
              <a:t>a</a:t>
            </a:r>
            <a:r>
              <a:rPr lang="en-US" sz="1200" baseline="-25000" dirty="0" err="1" smtClean="0"/>
              <a:t>k</a:t>
            </a:r>
            <a:r>
              <a:rPr lang="en-US" sz="1200" dirty="0" smtClean="0"/>
              <a:t>’)</a:t>
            </a:r>
            <a:endParaRPr lang="en-US" sz="1200" dirty="0"/>
          </a:p>
        </p:txBody>
      </p:sp>
      <p:sp>
        <p:nvSpPr>
          <p:cNvPr id="44" name="TextBox 43"/>
          <p:cNvSpPr txBox="1"/>
          <p:nvPr/>
        </p:nvSpPr>
        <p:spPr>
          <a:xfrm>
            <a:off x="685800" y="2282553"/>
            <a:ext cx="1371600" cy="276999"/>
          </a:xfrm>
          <a:prstGeom prst="rect">
            <a:avLst/>
          </a:prstGeom>
          <a:noFill/>
        </p:spPr>
        <p:txBody>
          <a:bodyPr wrap="square" rtlCol="0">
            <a:spAutoFit/>
          </a:bodyPr>
          <a:lstStyle/>
          <a:p>
            <a:r>
              <a:rPr lang="en-US" sz="1200" dirty="0" smtClean="0"/>
              <a:t>(a</a:t>
            </a:r>
            <a:r>
              <a:rPr lang="en-US" sz="1200" baseline="-25000" dirty="0" smtClean="0"/>
              <a:t>1</a:t>
            </a:r>
            <a:r>
              <a:rPr lang="en-US" sz="1200" dirty="0" smtClean="0"/>
              <a:t>’’,a</a:t>
            </a:r>
            <a:r>
              <a:rPr lang="en-US" sz="1200" baseline="-25000" dirty="0" smtClean="0"/>
              <a:t>2</a:t>
            </a:r>
            <a:r>
              <a:rPr lang="en-US" sz="1200" dirty="0" smtClean="0"/>
              <a:t>’’,…,</a:t>
            </a:r>
            <a:r>
              <a:rPr lang="en-US" sz="1200" dirty="0" err="1" smtClean="0"/>
              <a:t>a</a:t>
            </a:r>
            <a:r>
              <a:rPr lang="en-US" sz="1200" baseline="-25000" dirty="0" err="1" smtClean="0"/>
              <a:t>k</a:t>
            </a:r>
            <a:r>
              <a:rPr lang="en-US" sz="1200" dirty="0" smtClean="0"/>
              <a:t>’’)</a:t>
            </a:r>
            <a:endParaRPr lang="en-US" sz="1200" dirty="0"/>
          </a:p>
        </p:txBody>
      </p:sp>
      <p:sp>
        <p:nvSpPr>
          <p:cNvPr id="45" name="TextBox 44"/>
          <p:cNvSpPr txBox="1"/>
          <p:nvPr/>
        </p:nvSpPr>
        <p:spPr>
          <a:xfrm>
            <a:off x="3276600" y="1822376"/>
            <a:ext cx="1066800" cy="276999"/>
          </a:xfrm>
          <a:prstGeom prst="rect">
            <a:avLst/>
          </a:prstGeom>
          <a:noFill/>
        </p:spPr>
        <p:txBody>
          <a:bodyPr wrap="square" rtlCol="0">
            <a:spAutoFit/>
          </a:bodyPr>
          <a:lstStyle/>
          <a:p>
            <a:r>
              <a:rPr lang="en-US" sz="1200" dirty="0" smtClean="0">
                <a:solidFill>
                  <a:srgbClr val="FF0000"/>
                </a:solidFill>
              </a:rPr>
              <a:t>(a</a:t>
            </a:r>
            <a:r>
              <a:rPr lang="en-US" sz="1200" baseline="-25000" dirty="0" smtClean="0">
                <a:solidFill>
                  <a:srgbClr val="FF0000"/>
                </a:solidFill>
              </a:rPr>
              <a:t>1</a:t>
            </a:r>
            <a:r>
              <a:rPr lang="en-US" sz="1200" dirty="0" smtClean="0">
                <a:solidFill>
                  <a:srgbClr val="FF0000"/>
                </a:solidFill>
              </a:rPr>
              <a:t>,a</a:t>
            </a:r>
            <a:r>
              <a:rPr lang="en-US" sz="1200" baseline="-25000" dirty="0" smtClean="0">
                <a:solidFill>
                  <a:srgbClr val="FF0000"/>
                </a:solidFill>
              </a:rPr>
              <a:t>2</a:t>
            </a:r>
            <a:r>
              <a:rPr lang="en-US" sz="1200" dirty="0" smtClean="0">
                <a:solidFill>
                  <a:srgbClr val="FF0000"/>
                </a:solidFill>
              </a:rPr>
              <a:t>,..,a</a:t>
            </a:r>
            <a:r>
              <a:rPr lang="en-US" sz="1200" baseline="-25000" dirty="0" smtClean="0">
                <a:solidFill>
                  <a:srgbClr val="FF0000"/>
                </a:solidFill>
              </a:rPr>
              <a:t>k</a:t>
            </a:r>
            <a:r>
              <a:rPr lang="en-US" sz="1200" dirty="0" smtClean="0">
                <a:solidFill>
                  <a:srgbClr val="FF0000"/>
                </a:solidFill>
              </a:rPr>
              <a:t>)</a:t>
            </a:r>
            <a:endParaRPr lang="en-US" sz="1200" dirty="0">
              <a:solidFill>
                <a:srgbClr val="FF0000"/>
              </a:solidFill>
            </a:endParaRPr>
          </a:p>
        </p:txBody>
      </p:sp>
      <p:sp>
        <p:nvSpPr>
          <p:cNvPr id="46" name="TextBox 45"/>
          <p:cNvSpPr txBox="1"/>
          <p:nvPr/>
        </p:nvSpPr>
        <p:spPr>
          <a:xfrm>
            <a:off x="5410200" y="2197422"/>
            <a:ext cx="3581400" cy="954107"/>
          </a:xfrm>
          <a:prstGeom prst="rect">
            <a:avLst/>
          </a:prstGeom>
          <a:noFill/>
        </p:spPr>
        <p:txBody>
          <a:bodyPr wrap="square" rtlCol="0">
            <a:spAutoFit/>
          </a:bodyPr>
          <a:lstStyle/>
          <a:p>
            <a:pPr algn="l"/>
            <a:r>
              <a:rPr lang="en-US" sz="1400" dirty="0" smtClean="0"/>
              <a:t>A = Generalization Information Lost</a:t>
            </a:r>
          </a:p>
          <a:p>
            <a:pPr algn="l"/>
            <a:r>
              <a:rPr lang="en-US" sz="1400" dirty="0" smtClean="0"/>
              <a:t>B = Structural Information Lost</a:t>
            </a:r>
          </a:p>
          <a:p>
            <a:pPr algn="l"/>
            <a:r>
              <a:rPr lang="en-US" sz="1400" dirty="0" smtClean="0"/>
              <a:t>Cost = a*A + b*B</a:t>
            </a:r>
            <a:endParaRPr lang="en-US" sz="1400" dirty="0"/>
          </a:p>
        </p:txBody>
      </p:sp>
      <p:sp>
        <p:nvSpPr>
          <p:cNvPr id="47" name="TextBox 46"/>
          <p:cNvSpPr txBox="1"/>
          <p:nvPr/>
        </p:nvSpPr>
        <p:spPr>
          <a:xfrm>
            <a:off x="5410200" y="3730353"/>
            <a:ext cx="2971800" cy="738664"/>
          </a:xfrm>
          <a:prstGeom prst="rect">
            <a:avLst/>
          </a:prstGeom>
          <a:noFill/>
        </p:spPr>
        <p:txBody>
          <a:bodyPr wrap="square" rtlCol="0">
            <a:spAutoFit/>
          </a:bodyPr>
          <a:lstStyle/>
          <a:p>
            <a:pPr algn="l"/>
            <a:r>
              <a:rPr lang="en-US" sz="1400" dirty="0" smtClean="0"/>
              <a:t>The algorithm is partition the graph into clusters  bigger than k by minimizing this cost</a:t>
            </a:r>
            <a:endParaRPr lang="en-US" sz="1400" dirty="0"/>
          </a:p>
        </p:txBody>
      </p:sp>
      <p:sp>
        <p:nvSpPr>
          <p:cNvPr id="48" name="Rectangle 47">
            <a:hlinkClick r:id="rId3" action="ppaction://hlinksldjump"/>
          </p:cNvPr>
          <p:cNvSpPr/>
          <p:nvPr/>
        </p:nvSpPr>
        <p:spPr bwMode="auto">
          <a:xfrm>
            <a:off x="5737408" y="6115362"/>
            <a:ext cx="3005750" cy="369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914400" marR="0" indent="-457200" defTabSz="914400" rtl="0" eaLnBrk="1" fontAlgn="base" latinLnBrk="0" hangingPunct="1">
              <a:lnSpc>
                <a:spcPct val="100000"/>
              </a:lnSpc>
              <a:spcBef>
                <a:spcPct val="50000"/>
              </a:spcBef>
              <a:spcAft>
                <a:spcPct val="0"/>
              </a:spcAft>
              <a:buClrTx/>
              <a:buSzTx/>
              <a:buFontTx/>
              <a:buNone/>
              <a:tabLst/>
            </a:pPr>
            <a:r>
              <a:rPr lang="en-US" altLang="zh-CN" sz="1800" b="1" i="1" dirty="0" smtClean="0">
                <a:solidFill>
                  <a:srgbClr val="0070C0"/>
                </a:solidFill>
                <a:ea typeface="宋体" pitchFamily="2" charset="-122"/>
              </a:rPr>
              <a:t>Weight Protection</a:t>
            </a:r>
            <a:endParaRPr kumimoji="0" lang="zh-CN" altLang="en-US" sz="1800" b="1" i="1" u="none" strike="noStrike" cap="none" normalizeH="0" baseline="0" dirty="0" smtClean="0">
              <a:ln>
                <a:noFill/>
              </a:ln>
              <a:solidFill>
                <a:srgbClr val="0070C0"/>
              </a:solidFill>
              <a:effectLst/>
              <a:latin typeface="Verdan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30" grpId="0" animBg="1"/>
      <p:bldP spid="31" grpId="0" animBg="1"/>
      <p:bldP spid="33" grpId="0"/>
      <p:bldP spid="35" grpId="0"/>
      <p:bldP spid="37" grpId="0"/>
      <p:bldP spid="38" grpId="0" animBg="1"/>
      <p:bldP spid="39" grpId="0" animBg="1"/>
      <p:bldP spid="40" grpId="0"/>
      <p:bldP spid="41" grpId="0"/>
      <p:bldP spid="45" grpId="0"/>
      <p:bldP spid="46" grpId="0"/>
      <p:bldP spid="4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model for link protection </a:t>
            </a:r>
            <a:r>
              <a:rPr lang="en-US" baseline="30000" dirty="0" smtClean="0"/>
              <a:t>[13]</a:t>
            </a:r>
            <a:endParaRPr lang="en-US" baseline="30000" dirty="0"/>
          </a:p>
        </p:txBody>
      </p:sp>
      <p:sp>
        <p:nvSpPr>
          <p:cNvPr id="3" name="Content Placeholder 2"/>
          <p:cNvSpPr>
            <a:spLocks noGrp="1"/>
          </p:cNvSpPr>
          <p:nvPr>
            <p:ph idx="1"/>
          </p:nvPr>
        </p:nvSpPr>
        <p:spPr>
          <a:xfrm>
            <a:off x="566738" y="1700808"/>
            <a:ext cx="8001000" cy="4752528"/>
          </a:xfrm>
        </p:spPr>
        <p:txBody>
          <a:bodyPr>
            <a:normAutofit fontScale="77500" lnSpcReduction="20000"/>
          </a:bodyPr>
          <a:lstStyle/>
          <a:p>
            <a:r>
              <a:rPr lang="en-US" dirty="0" smtClean="0"/>
              <a:t>Graph Model</a:t>
            </a:r>
          </a:p>
          <a:p>
            <a:pPr lvl="1"/>
            <a:r>
              <a:rPr lang="en-US" sz="2800" dirty="0" smtClean="0"/>
              <a:t>Undirected bipartite graph (V, I, E)</a:t>
            </a:r>
          </a:p>
          <a:p>
            <a:pPr lvl="1"/>
            <a:r>
              <a:rPr lang="en-US" sz="2800" dirty="0" smtClean="0"/>
              <a:t>V is a set of users</a:t>
            </a:r>
          </a:p>
          <a:p>
            <a:pPr lvl="2"/>
            <a:r>
              <a:rPr lang="en-US" altLang="zh-CN" dirty="0" smtClean="0"/>
              <a:t>Each user has a group of attributes</a:t>
            </a:r>
            <a:endParaRPr lang="en-US" dirty="0" smtClean="0"/>
          </a:p>
          <a:p>
            <a:pPr lvl="1"/>
            <a:r>
              <a:rPr lang="en-US" sz="2800" dirty="0" smtClean="0"/>
              <a:t>I is a set of interactions</a:t>
            </a:r>
          </a:p>
          <a:p>
            <a:pPr lvl="2"/>
            <a:r>
              <a:rPr lang="en-US" dirty="0" smtClean="0"/>
              <a:t>Each interaction can contain more than two users</a:t>
            </a:r>
          </a:p>
          <a:p>
            <a:pPr lvl="1"/>
            <a:r>
              <a:rPr lang="en-US" sz="2800" dirty="0" smtClean="0"/>
              <a:t>Edge(v, </a:t>
            </a:r>
            <a:r>
              <a:rPr lang="en-US" sz="2800" dirty="0" err="1" smtClean="0"/>
              <a:t>i</a:t>
            </a:r>
            <a:r>
              <a:rPr lang="en-US" sz="2800" dirty="0" smtClean="0"/>
              <a:t>) means user v is involved in interaction I</a:t>
            </a:r>
            <a:endParaRPr lang="en-US" dirty="0" smtClean="0"/>
          </a:p>
          <a:p>
            <a:r>
              <a:rPr lang="en-US" dirty="0" smtClean="0"/>
              <a:t>Protect Objectives</a:t>
            </a:r>
          </a:p>
          <a:p>
            <a:pPr lvl="1"/>
            <a:r>
              <a:rPr lang="en-US" sz="2800" dirty="0" smtClean="0"/>
              <a:t>Node protection:</a:t>
            </a:r>
          </a:p>
          <a:p>
            <a:pPr lvl="1"/>
            <a:r>
              <a:rPr lang="en-US" sz="2800" dirty="0" smtClean="0"/>
              <a:t>Link protection 1:</a:t>
            </a:r>
          </a:p>
          <a:p>
            <a:pPr lvl="2"/>
            <a:r>
              <a:rPr lang="en-US" dirty="0" smtClean="0"/>
              <a:t>user x and y are in any interaction together</a:t>
            </a:r>
          </a:p>
          <a:p>
            <a:pPr lvl="1"/>
            <a:r>
              <a:rPr lang="en-US" sz="2800" dirty="0" smtClean="0"/>
              <a:t>Link protection 2:</a:t>
            </a:r>
          </a:p>
          <a:p>
            <a:pPr lvl="2"/>
            <a:r>
              <a:rPr lang="en-US" dirty="0" smtClean="0"/>
              <a:t>user x is involved in interaction </a:t>
            </a:r>
            <a:r>
              <a:rPr lang="en-US" dirty="0" err="1" smtClean="0"/>
              <a:t>i</a:t>
            </a:r>
            <a:endParaRPr lang="en-US" dirty="0" smtClean="0"/>
          </a:p>
          <a:p>
            <a:pPr lvl="1"/>
            <a:endParaRPr lang="en-US" dirty="0"/>
          </a:p>
        </p:txBody>
      </p:sp>
      <p:graphicFrame>
        <p:nvGraphicFramePr>
          <p:cNvPr id="77825" name="Object 1">
            <a:hlinkClick r:id="rId4" action="ppaction://hlinksldjump"/>
          </p:cNvPr>
          <p:cNvGraphicFramePr>
            <a:graphicFrameLocks noChangeAspect="1"/>
          </p:cNvGraphicFramePr>
          <p:nvPr>
            <p:extLst>
              <p:ext uri="{D42A27DB-BD31-4B8C-83A1-F6EECF244321}">
                <p14:modId xmlns:p14="http://schemas.microsoft.com/office/powerpoint/2010/main" val="4134751487"/>
              </p:ext>
            </p:extLst>
          </p:nvPr>
        </p:nvGraphicFramePr>
        <p:xfrm>
          <a:off x="3995936" y="4478640"/>
          <a:ext cx="1296144" cy="467215"/>
        </p:xfrm>
        <a:graphic>
          <a:graphicData uri="http://schemas.openxmlformats.org/presentationml/2006/ole">
            <mc:AlternateContent xmlns:mc="http://schemas.openxmlformats.org/markup-compatibility/2006">
              <mc:Choice xmlns:v="urn:schemas-microsoft-com:vml" Requires="v">
                <p:oleObj spid="_x0000_s78152" name="Equation" r:id="rId5" imgW="1091880" imgH="393480" progId="Equation.3">
                  <p:embed/>
                </p:oleObj>
              </mc:Choice>
              <mc:Fallback>
                <p:oleObj name="Equation" r:id="rId5" imgW="1091880" imgH="39348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4478640"/>
                        <a:ext cx="1296144" cy="467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6" name="Object 2"/>
          <p:cNvGraphicFramePr>
            <a:graphicFrameLocks noChangeAspect="1"/>
          </p:cNvGraphicFramePr>
          <p:nvPr>
            <p:extLst>
              <p:ext uri="{D42A27DB-BD31-4B8C-83A1-F6EECF244321}">
                <p14:modId xmlns:p14="http://schemas.microsoft.com/office/powerpoint/2010/main" val="3898981572"/>
              </p:ext>
            </p:extLst>
          </p:nvPr>
        </p:nvGraphicFramePr>
        <p:xfrm>
          <a:off x="4140910" y="4828155"/>
          <a:ext cx="1427170" cy="465708"/>
        </p:xfrm>
        <a:graphic>
          <a:graphicData uri="http://schemas.openxmlformats.org/presentationml/2006/ole">
            <mc:AlternateContent xmlns:mc="http://schemas.openxmlformats.org/markup-compatibility/2006">
              <mc:Choice xmlns:v="urn:schemas-microsoft-com:vml" Requires="v">
                <p:oleObj spid="_x0000_s78153" name="Equation" r:id="rId7" imgW="1206360" imgH="393480" progId="Equation.3">
                  <p:embed/>
                </p:oleObj>
              </mc:Choice>
              <mc:Fallback>
                <p:oleObj name="Equation" r:id="rId7" imgW="1206360" imgH="39348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910" y="4828155"/>
                        <a:ext cx="1427170" cy="465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7" name="Object 3"/>
          <p:cNvGraphicFramePr>
            <a:graphicFrameLocks noChangeAspect="1"/>
          </p:cNvGraphicFramePr>
          <p:nvPr>
            <p:extLst>
              <p:ext uri="{D42A27DB-BD31-4B8C-83A1-F6EECF244321}">
                <p14:modId xmlns:p14="http://schemas.microsoft.com/office/powerpoint/2010/main" val="1325691116"/>
              </p:ext>
            </p:extLst>
          </p:nvPr>
        </p:nvGraphicFramePr>
        <p:xfrm>
          <a:off x="4195282" y="5425847"/>
          <a:ext cx="1300790" cy="504056"/>
        </p:xfrm>
        <a:graphic>
          <a:graphicData uri="http://schemas.openxmlformats.org/presentationml/2006/ole">
            <mc:AlternateContent xmlns:mc="http://schemas.openxmlformats.org/markup-compatibility/2006">
              <mc:Choice xmlns:v="urn:schemas-microsoft-com:vml" Requires="v">
                <p:oleObj spid="_x0000_s78154" name="Equation" r:id="rId9" imgW="1015920" imgH="393480" progId="Equation.3">
                  <p:embed/>
                </p:oleObj>
              </mc:Choice>
              <mc:Fallback>
                <p:oleObj name="Equation" r:id="rId9" imgW="1015920" imgH="39348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5282" y="5425847"/>
                        <a:ext cx="1300790"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Model Demo</a:t>
            </a:r>
            <a:endParaRPr lang="en-US" dirty="0"/>
          </a:p>
        </p:txBody>
      </p:sp>
      <p:sp>
        <p:nvSpPr>
          <p:cNvPr id="4" name="Oval 3"/>
          <p:cNvSpPr/>
          <p:nvPr/>
        </p:nvSpPr>
        <p:spPr>
          <a:xfrm>
            <a:off x="2362200" y="17713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1</a:t>
            </a:r>
            <a:endParaRPr lang="en-US" sz="1000" dirty="0"/>
          </a:p>
        </p:txBody>
      </p:sp>
      <p:sp>
        <p:nvSpPr>
          <p:cNvPr id="5" name="Oval 4"/>
          <p:cNvSpPr/>
          <p:nvPr/>
        </p:nvSpPr>
        <p:spPr>
          <a:xfrm>
            <a:off x="2362200" y="23809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2</a:t>
            </a:r>
            <a:endParaRPr lang="en-US" sz="1000" dirty="0"/>
          </a:p>
        </p:txBody>
      </p:sp>
      <p:sp>
        <p:nvSpPr>
          <p:cNvPr id="6" name="Oval 5"/>
          <p:cNvSpPr/>
          <p:nvPr/>
        </p:nvSpPr>
        <p:spPr>
          <a:xfrm>
            <a:off x="2362200" y="30667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3</a:t>
            </a:r>
            <a:endParaRPr lang="en-US" sz="1000" dirty="0"/>
          </a:p>
        </p:txBody>
      </p:sp>
      <p:sp>
        <p:nvSpPr>
          <p:cNvPr id="7" name="Oval 6"/>
          <p:cNvSpPr/>
          <p:nvPr/>
        </p:nvSpPr>
        <p:spPr>
          <a:xfrm>
            <a:off x="2362200" y="37525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4</a:t>
            </a:r>
            <a:endParaRPr lang="en-US" sz="1000" dirty="0"/>
          </a:p>
        </p:txBody>
      </p:sp>
      <p:sp>
        <p:nvSpPr>
          <p:cNvPr id="8" name="Oval 7"/>
          <p:cNvSpPr/>
          <p:nvPr/>
        </p:nvSpPr>
        <p:spPr>
          <a:xfrm>
            <a:off x="2362200" y="44383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5</a:t>
            </a:r>
            <a:endParaRPr lang="en-US" sz="1000" dirty="0"/>
          </a:p>
        </p:txBody>
      </p:sp>
      <p:sp>
        <p:nvSpPr>
          <p:cNvPr id="9" name="Oval 8"/>
          <p:cNvSpPr/>
          <p:nvPr/>
        </p:nvSpPr>
        <p:spPr>
          <a:xfrm>
            <a:off x="2362200" y="51241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6</a:t>
            </a:r>
            <a:endParaRPr lang="en-US" sz="1000" dirty="0"/>
          </a:p>
        </p:txBody>
      </p:sp>
      <p:sp>
        <p:nvSpPr>
          <p:cNvPr id="10" name="Oval 9"/>
          <p:cNvSpPr/>
          <p:nvPr/>
        </p:nvSpPr>
        <p:spPr>
          <a:xfrm>
            <a:off x="2362200" y="58099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7</a:t>
            </a:r>
            <a:endParaRPr lang="en-US" sz="1000" dirty="0"/>
          </a:p>
        </p:txBody>
      </p:sp>
      <p:sp>
        <p:nvSpPr>
          <p:cNvPr id="12" name="Oval 11"/>
          <p:cNvSpPr/>
          <p:nvPr/>
        </p:nvSpPr>
        <p:spPr>
          <a:xfrm>
            <a:off x="5029200" y="22285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3" name="Oval 12"/>
          <p:cNvSpPr/>
          <p:nvPr/>
        </p:nvSpPr>
        <p:spPr>
          <a:xfrm>
            <a:off x="5029200" y="28381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4" name="Oval 13"/>
          <p:cNvSpPr/>
          <p:nvPr/>
        </p:nvSpPr>
        <p:spPr>
          <a:xfrm>
            <a:off x="5029200" y="35239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5" name="Oval 14"/>
          <p:cNvSpPr/>
          <p:nvPr/>
        </p:nvSpPr>
        <p:spPr>
          <a:xfrm>
            <a:off x="5029200" y="42097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6" name="Oval 15"/>
          <p:cNvSpPr/>
          <p:nvPr/>
        </p:nvSpPr>
        <p:spPr>
          <a:xfrm>
            <a:off x="5029200" y="48955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7" name="Oval 16"/>
          <p:cNvSpPr/>
          <p:nvPr/>
        </p:nvSpPr>
        <p:spPr>
          <a:xfrm>
            <a:off x="5029200" y="5581327"/>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19" name="Straight Connector 18"/>
          <p:cNvCxnSpPr>
            <a:stCxn id="4" idx="6"/>
            <a:endCxn id="12" idx="2"/>
          </p:cNvCxnSpPr>
          <p:nvPr/>
        </p:nvCxnSpPr>
        <p:spPr>
          <a:xfrm>
            <a:off x="2819400" y="1999927"/>
            <a:ext cx="2209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2"/>
            <a:endCxn id="5" idx="6"/>
          </p:cNvCxnSpPr>
          <p:nvPr/>
        </p:nvCxnSpPr>
        <p:spPr>
          <a:xfrm rot="10800000" flipV="1">
            <a:off x="2819400" y="2457127"/>
            <a:ext cx="2209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6"/>
            <a:endCxn id="13" idx="2"/>
          </p:cNvCxnSpPr>
          <p:nvPr/>
        </p:nvCxnSpPr>
        <p:spPr>
          <a:xfrm>
            <a:off x="2819400" y="1999927"/>
            <a:ext cx="2209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2"/>
            <a:endCxn id="5" idx="6"/>
          </p:cNvCxnSpPr>
          <p:nvPr/>
        </p:nvCxnSpPr>
        <p:spPr>
          <a:xfrm rot="10800000">
            <a:off x="2819400" y="2609527"/>
            <a:ext cx="2209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15" idx="2"/>
          </p:cNvCxnSpPr>
          <p:nvPr/>
        </p:nvCxnSpPr>
        <p:spPr>
          <a:xfrm>
            <a:off x="2819400" y="2609527"/>
            <a:ext cx="220980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5" idx="2"/>
            <a:endCxn id="10" idx="6"/>
          </p:cNvCxnSpPr>
          <p:nvPr/>
        </p:nvCxnSpPr>
        <p:spPr>
          <a:xfrm rot="10800000" flipV="1">
            <a:off x="2819400" y="4438327"/>
            <a:ext cx="22098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6"/>
            <a:endCxn id="14" idx="2"/>
          </p:cNvCxnSpPr>
          <p:nvPr/>
        </p:nvCxnSpPr>
        <p:spPr>
          <a:xfrm>
            <a:off x="2819400" y="3295327"/>
            <a:ext cx="2209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2"/>
            <a:endCxn id="7" idx="6"/>
          </p:cNvCxnSpPr>
          <p:nvPr/>
        </p:nvCxnSpPr>
        <p:spPr>
          <a:xfrm rot="10800000" flipV="1">
            <a:off x="2819400" y="3752527"/>
            <a:ext cx="2209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6"/>
            <a:endCxn id="16" idx="2"/>
          </p:cNvCxnSpPr>
          <p:nvPr/>
        </p:nvCxnSpPr>
        <p:spPr>
          <a:xfrm>
            <a:off x="2819400" y="3981127"/>
            <a:ext cx="22098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6" idx="2"/>
            <a:endCxn id="8" idx="6"/>
          </p:cNvCxnSpPr>
          <p:nvPr/>
        </p:nvCxnSpPr>
        <p:spPr>
          <a:xfrm rot="10800000">
            <a:off x="2819400" y="4666927"/>
            <a:ext cx="2209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 idx="6"/>
            <a:endCxn id="14" idx="2"/>
          </p:cNvCxnSpPr>
          <p:nvPr/>
        </p:nvCxnSpPr>
        <p:spPr>
          <a:xfrm flipV="1">
            <a:off x="2819400" y="3752527"/>
            <a:ext cx="22098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 idx="6"/>
            <a:endCxn id="17" idx="2"/>
          </p:cNvCxnSpPr>
          <p:nvPr/>
        </p:nvCxnSpPr>
        <p:spPr>
          <a:xfrm>
            <a:off x="2819400" y="5352727"/>
            <a:ext cx="2209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6"/>
            <a:endCxn id="17" idx="2"/>
          </p:cNvCxnSpPr>
          <p:nvPr/>
        </p:nvCxnSpPr>
        <p:spPr>
          <a:xfrm flipV="1">
            <a:off x="2819400" y="5809927"/>
            <a:ext cx="2209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59632" y="1865803"/>
            <a:ext cx="1143000" cy="246221"/>
          </a:xfrm>
          <a:prstGeom prst="rect">
            <a:avLst/>
          </a:prstGeom>
          <a:noFill/>
        </p:spPr>
        <p:txBody>
          <a:bodyPr wrap="square" rtlCol="0">
            <a:spAutoFit/>
          </a:bodyPr>
          <a:lstStyle/>
          <a:p>
            <a:r>
              <a:rPr lang="en-US" sz="1000" dirty="0" smtClean="0"/>
              <a:t>u1: 29, F, NY</a:t>
            </a:r>
            <a:endParaRPr lang="en-US" sz="1000" dirty="0"/>
          </a:p>
        </p:txBody>
      </p:sp>
      <p:sp>
        <p:nvSpPr>
          <p:cNvPr id="45" name="TextBox 44"/>
          <p:cNvSpPr txBox="1"/>
          <p:nvPr/>
        </p:nvSpPr>
        <p:spPr>
          <a:xfrm>
            <a:off x="1259632" y="2484928"/>
            <a:ext cx="1143000" cy="246221"/>
          </a:xfrm>
          <a:prstGeom prst="rect">
            <a:avLst/>
          </a:prstGeom>
          <a:noFill/>
        </p:spPr>
        <p:txBody>
          <a:bodyPr wrap="square" rtlCol="0">
            <a:spAutoFit/>
          </a:bodyPr>
          <a:lstStyle/>
          <a:p>
            <a:r>
              <a:rPr lang="en-US" sz="1000" dirty="0" smtClean="0"/>
              <a:t>u2: 20, M, JP</a:t>
            </a:r>
            <a:endParaRPr lang="en-US" sz="1000" dirty="0"/>
          </a:p>
        </p:txBody>
      </p:sp>
      <p:sp>
        <p:nvSpPr>
          <p:cNvPr id="46" name="TextBox 45"/>
          <p:cNvSpPr txBox="1"/>
          <p:nvPr/>
        </p:nvSpPr>
        <p:spPr>
          <a:xfrm>
            <a:off x="1259632" y="3142927"/>
            <a:ext cx="1143000" cy="246221"/>
          </a:xfrm>
          <a:prstGeom prst="rect">
            <a:avLst/>
          </a:prstGeom>
          <a:noFill/>
        </p:spPr>
        <p:txBody>
          <a:bodyPr wrap="square" rtlCol="0">
            <a:spAutoFit/>
          </a:bodyPr>
          <a:lstStyle/>
          <a:p>
            <a:r>
              <a:rPr lang="en-US" sz="1000" dirty="0" smtClean="0"/>
              <a:t>u3: 24, F, NK</a:t>
            </a:r>
            <a:endParaRPr lang="en-US" sz="1000" dirty="0"/>
          </a:p>
        </p:txBody>
      </p:sp>
      <p:sp>
        <p:nvSpPr>
          <p:cNvPr id="47" name="TextBox 46"/>
          <p:cNvSpPr txBox="1"/>
          <p:nvPr/>
        </p:nvSpPr>
        <p:spPr>
          <a:xfrm>
            <a:off x="1259632" y="3856528"/>
            <a:ext cx="1143000" cy="246221"/>
          </a:xfrm>
          <a:prstGeom prst="rect">
            <a:avLst/>
          </a:prstGeom>
          <a:noFill/>
        </p:spPr>
        <p:txBody>
          <a:bodyPr wrap="square" rtlCol="0">
            <a:spAutoFit/>
          </a:bodyPr>
          <a:lstStyle/>
          <a:p>
            <a:r>
              <a:rPr lang="en-US" sz="1000" dirty="0" smtClean="0"/>
              <a:t>u4: 31, M, NJ</a:t>
            </a:r>
            <a:endParaRPr lang="en-US" sz="1000" dirty="0"/>
          </a:p>
        </p:txBody>
      </p:sp>
      <p:sp>
        <p:nvSpPr>
          <p:cNvPr id="48" name="TextBox 47"/>
          <p:cNvSpPr txBox="1"/>
          <p:nvPr/>
        </p:nvSpPr>
        <p:spPr>
          <a:xfrm>
            <a:off x="1259632" y="4523278"/>
            <a:ext cx="1143000" cy="246221"/>
          </a:xfrm>
          <a:prstGeom prst="rect">
            <a:avLst/>
          </a:prstGeom>
          <a:noFill/>
        </p:spPr>
        <p:txBody>
          <a:bodyPr wrap="square" rtlCol="0">
            <a:spAutoFit/>
          </a:bodyPr>
          <a:lstStyle/>
          <a:p>
            <a:r>
              <a:rPr lang="en-US" sz="1000" dirty="0" smtClean="0"/>
              <a:t>u5: 18, M, NJ</a:t>
            </a:r>
            <a:endParaRPr lang="en-US" sz="1000" dirty="0"/>
          </a:p>
        </p:txBody>
      </p:sp>
      <p:sp>
        <p:nvSpPr>
          <p:cNvPr id="49" name="TextBox 48"/>
          <p:cNvSpPr txBox="1"/>
          <p:nvPr/>
        </p:nvSpPr>
        <p:spPr>
          <a:xfrm>
            <a:off x="1259632" y="5200327"/>
            <a:ext cx="1143000" cy="246221"/>
          </a:xfrm>
          <a:prstGeom prst="rect">
            <a:avLst/>
          </a:prstGeom>
          <a:noFill/>
        </p:spPr>
        <p:txBody>
          <a:bodyPr wrap="square" rtlCol="0">
            <a:spAutoFit/>
          </a:bodyPr>
          <a:lstStyle/>
          <a:p>
            <a:r>
              <a:rPr lang="en-US" sz="1000" dirty="0" smtClean="0"/>
              <a:t>u6: 21, F, CA</a:t>
            </a:r>
            <a:endParaRPr lang="en-US" sz="1000" dirty="0"/>
          </a:p>
        </p:txBody>
      </p:sp>
      <p:sp>
        <p:nvSpPr>
          <p:cNvPr id="50" name="TextBox 49"/>
          <p:cNvSpPr txBox="1"/>
          <p:nvPr/>
        </p:nvSpPr>
        <p:spPr>
          <a:xfrm>
            <a:off x="1259632" y="5913928"/>
            <a:ext cx="1143000" cy="246221"/>
          </a:xfrm>
          <a:prstGeom prst="rect">
            <a:avLst/>
          </a:prstGeom>
          <a:noFill/>
        </p:spPr>
        <p:txBody>
          <a:bodyPr wrap="square" rtlCol="0">
            <a:spAutoFit/>
          </a:bodyPr>
          <a:lstStyle/>
          <a:p>
            <a:r>
              <a:rPr lang="en-US" sz="1000" dirty="0" smtClean="0"/>
              <a:t>u7: 44, M, DE</a:t>
            </a:r>
            <a:endParaRPr lang="en-US" sz="1000" dirty="0"/>
          </a:p>
        </p:txBody>
      </p:sp>
      <p:sp>
        <p:nvSpPr>
          <p:cNvPr id="51" name="TextBox 50"/>
          <p:cNvSpPr txBox="1"/>
          <p:nvPr/>
        </p:nvSpPr>
        <p:spPr>
          <a:xfrm>
            <a:off x="5562600" y="2304727"/>
            <a:ext cx="2286000" cy="246221"/>
          </a:xfrm>
          <a:prstGeom prst="rect">
            <a:avLst/>
          </a:prstGeom>
          <a:noFill/>
        </p:spPr>
        <p:txBody>
          <a:bodyPr wrap="square" rtlCol="0">
            <a:spAutoFit/>
          </a:bodyPr>
          <a:lstStyle/>
          <a:p>
            <a:r>
              <a:rPr lang="en-US" sz="1000" dirty="0" smtClean="0"/>
              <a:t>email1 : 1024 bytes on 1/3/08</a:t>
            </a:r>
            <a:endParaRPr lang="en-US" sz="1000" dirty="0"/>
          </a:p>
        </p:txBody>
      </p:sp>
      <p:sp>
        <p:nvSpPr>
          <p:cNvPr id="52" name="TextBox 51"/>
          <p:cNvSpPr txBox="1"/>
          <p:nvPr/>
        </p:nvSpPr>
        <p:spPr>
          <a:xfrm>
            <a:off x="5465064" y="2914327"/>
            <a:ext cx="2133600" cy="246221"/>
          </a:xfrm>
          <a:prstGeom prst="rect">
            <a:avLst/>
          </a:prstGeom>
          <a:noFill/>
        </p:spPr>
        <p:txBody>
          <a:bodyPr wrap="square" rtlCol="0">
            <a:spAutoFit/>
          </a:bodyPr>
          <a:lstStyle/>
          <a:p>
            <a:r>
              <a:rPr lang="en-US" sz="1000" dirty="0" smtClean="0"/>
              <a:t>friend1 : added on 7/6/08</a:t>
            </a:r>
            <a:endParaRPr lang="en-US" sz="1000" dirty="0"/>
          </a:p>
        </p:txBody>
      </p:sp>
      <p:sp>
        <p:nvSpPr>
          <p:cNvPr id="53" name="TextBox 52"/>
          <p:cNvSpPr txBox="1"/>
          <p:nvPr/>
        </p:nvSpPr>
        <p:spPr>
          <a:xfrm>
            <a:off x="5400664" y="3618403"/>
            <a:ext cx="1981200" cy="246221"/>
          </a:xfrm>
          <a:prstGeom prst="rect">
            <a:avLst/>
          </a:prstGeom>
          <a:noFill/>
        </p:spPr>
        <p:txBody>
          <a:bodyPr wrap="square" rtlCol="0">
            <a:spAutoFit/>
          </a:bodyPr>
          <a:lstStyle/>
          <a:p>
            <a:r>
              <a:rPr lang="en-US" sz="1000" dirty="0" smtClean="0"/>
              <a:t>game1 : score 8-3-6</a:t>
            </a:r>
            <a:endParaRPr lang="en-US" sz="1000" dirty="0"/>
          </a:p>
        </p:txBody>
      </p:sp>
      <p:sp>
        <p:nvSpPr>
          <p:cNvPr id="54" name="TextBox 53"/>
          <p:cNvSpPr txBox="1"/>
          <p:nvPr/>
        </p:nvSpPr>
        <p:spPr>
          <a:xfrm>
            <a:off x="5562600" y="4275628"/>
            <a:ext cx="2286000" cy="246221"/>
          </a:xfrm>
          <a:prstGeom prst="rect">
            <a:avLst/>
          </a:prstGeom>
          <a:noFill/>
        </p:spPr>
        <p:txBody>
          <a:bodyPr wrap="square" rtlCol="0">
            <a:spAutoFit/>
          </a:bodyPr>
          <a:lstStyle/>
          <a:p>
            <a:r>
              <a:rPr lang="en-US" sz="1000" dirty="0" smtClean="0"/>
              <a:t>email2 :  812 bytes on 1/2/08</a:t>
            </a:r>
            <a:endParaRPr lang="en-US" sz="1000" dirty="0"/>
          </a:p>
        </p:txBody>
      </p:sp>
      <p:sp>
        <p:nvSpPr>
          <p:cNvPr id="55" name="TextBox 54"/>
          <p:cNvSpPr txBox="1"/>
          <p:nvPr/>
        </p:nvSpPr>
        <p:spPr>
          <a:xfrm>
            <a:off x="5562600" y="4971727"/>
            <a:ext cx="2249760" cy="246221"/>
          </a:xfrm>
          <a:prstGeom prst="rect">
            <a:avLst/>
          </a:prstGeom>
          <a:noFill/>
        </p:spPr>
        <p:txBody>
          <a:bodyPr wrap="square" rtlCol="0">
            <a:spAutoFit/>
          </a:bodyPr>
          <a:lstStyle/>
          <a:p>
            <a:r>
              <a:rPr lang="en-US" sz="1000" dirty="0" smtClean="0"/>
              <a:t>blog1 : subscribed on 9/9/08</a:t>
            </a:r>
            <a:endParaRPr lang="en-US" sz="1000" dirty="0"/>
          </a:p>
        </p:txBody>
      </p:sp>
      <p:sp>
        <p:nvSpPr>
          <p:cNvPr id="56" name="TextBox 55"/>
          <p:cNvSpPr txBox="1"/>
          <p:nvPr/>
        </p:nvSpPr>
        <p:spPr>
          <a:xfrm>
            <a:off x="5526024" y="5657527"/>
            <a:ext cx="2321768" cy="246221"/>
          </a:xfrm>
          <a:prstGeom prst="rect">
            <a:avLst/>
          </a:prstGeom>
          <a:noFill/>
        </p:spPr>
        <p:txBody>
          <a:bodyPr wrap="square" rtlCol="0">
            <a:spAutoFit/>
          </a:bodyPr>
          <a:lstStyle/>
          <a:p>
            <a:r>
              <a:rPr lang="en-US" sz="1000" dirty="0" smtClean="0"/>
              <a:t>blog2 : subscribed on 2/6/08</a:t>
            </a:r>
            <a:endParaRPr lang="en-US" sz="1000" dirty="0"/>
          </a:p>
        </p:txBody>
      </p:sp>
      <p:sp>
        <p:nvSpPr>
          <p:cNvPr id="57" name="TextBox 56"/>
          <p:cNvSpPr txBox="1"/>
          <p:nvPr/>
        </p:nvSpPr>
        <p:spPr>
          <a:xfrm>
            <a:off x="2390775" y="6341258"/>
            <a:ext cx="457200" cy="400110"/>
          </a:xfrm>
          <a:prstGeom prst="rect">
            <a:avLst/>
          </a:prstGeom>
          <a:noFill/>
        </p:spPr>
        <p:txBody>
          <a:bodyPr wrap="square" rtlCol="0">
            <a:spAutoFit/>
          </a:bodyPr>
          <a:lstStyle/>
          <a:p>
            <a:r>
              <a:rPr lang="en-US" sz="2000" b="1" dirty="0" smtClean="0"/>
              <a:t>V</a:t>
            </a:r>
            <a:endParaRPr lang="en-US" sz="2000" b="1" dirty="0"/>
          </a:p>
        </p:txBody>
      </p:sp>
      <p:sp>
        <p:nvSpPr>
          <p:cNvPr id="58" name="TextBox 57"/>
          <p:cNvSpPr txBox="1"/>
          <p:nvPr/>
        </p:nvSpPr>
        <p:spPr>
          <a:xfrm>
            <a:off x="5067300" y="6341258"/>
            <a:ext cx="457200" cy="400110"/>
          </a:xfrm>
          <a:prstGeom prst="rect">
            <a:avLst/>
          </a:prstGeom>
          <a:noFill/>
        </p:spPr>
        <p:txBody>
          <a:bodyPr wrap="square" rtlCol="0">
            <a:spAutoFit/>
          </a:bodyPr>
          <a:lstStyle/>
          <a:p>
            <a:r>
              <a:rPr lang="en-US" sz="2000" b="1" dirty="0" smtClean="0"/>
              <a:t>I</a:t>
            </a:r>
            <a:endParaRPr lang="en-US"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Publishing sanitized graph</a:t>
            </a:r>
          </a:p>
        </p:txBody>
      </p:sp>
      <p:sp>
        <p:nvSpPr>
          <p:cNvPr id="3" name="Content Placeholder 2"/>
          <p:cNvSpPr>
            <a:spLocks noGrp="1"/>
          </p:cNvSpPr>
          <p:nvPr>
            <p:ph idx="1"/>
          </p:nvPr>
        </p:nvSpPr>
        <p:spPr/>
        <p:txBody>
          <a:bodyPr/>
          <a:lstStyle/>
          <a:p>
            <a:pPr>
              <a:spcBef>
                <a:spcPct val="50000"/>
              </a:spcBef>
              <a:buFont typeface="+mj-ea"/>
              <a:buAutoNum type="circleNumDbPlain"/>
            </a:pPr>
            <a:r>
              <a:rPr lang="en-US" altLang="zh-CN" sz="2500" kern="1200" dirty="0">
                <a:solidFill>
                  <a:srgbClr val="FF0000"/>
                </a:solidFill>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11/17/2016</a:t>
            </a:fld>
            <a:endParaRPr lang="en-US" altLang="zh-CN"/>
          </a:p>
        </p:txBody>
      </p:sp>
    </p:spTree>
    <p:extLst>
      <p:ext uri="{BB962C8B-B14F-4D97-AF65-F5344CB8AC3E}">
        <p14:creationId xmlns:p14="http://schemas.microsoft.com/office/powerpoint/2010/main" val="31797836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a:xfrm>
            <a:off x="5312228" y="5013920"/>
            <a:ext cx="1143000" cy="12954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Rectangle 83"/>
          <p:cNvSpPr/>
          <p:nvPr/>
        </p:nvSpPr>
        <p:spPr>
          <a:xfrm>
            <a:off x="5323114" y="3631434"/>
            <a:ext cx="1143000" cy="12954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Rectangle 82"/>
          <p:cNvSpPr/>
          <p:nvPr/>
        </p:nvSpPr>
        <p:spPr>
          <a:xfrm>
            <a:off x="5323116" y="1650234"/>
            <a:ext cx="1143000" cy="19050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Oval 48"/>
          <p:cNvSpPr/>
          <p:nvPr/>
        </p:nvSpPr>
        <p:spPr>
          <a:xfrm>
            <a:off x="5715000" y="17264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0" name="Oval 49"/>
          <p:cNvSpPr/>
          <p:nvPr/>
        </p:nvSpPr>
        <p:spPr>
          <a:xfrm>
            <a:off x="5715000" y="23360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1" name="Oval 50"/>
          <p:cNvSpPr/>
          <p:nvPr/>
        </p:nvSpPr>
        <p:spPr>
          <a:xfrm>
            <a:off x="5715000" y="30218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2" name="Oval 51"/>
          <p:cNvSpPr/>
          <p:nvPr/>
        </p:nvSpPr>
        <p:spPr>
          <a:xfrm>
            <a:off x="5715000" y="37076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3" name="Oval 52"/>
          <p:cNvSpPr/>
          <p:nvPr/>
        </p:nvSpPr>
        <p:spPr>
          <a:xfrm>
            <a:off x="5715000" y="43934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4" name="Oval 53"/>
          <p:cNvSpPr/>
          <p:nvPr/>
        </p:nvSpPr>
        <p:spPr>
          <a:xfrm>
            <a:off x="5715000" y="50792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5" name="Oval 54"/>
          <p:cNvSpPr/>
          <p:nvPr/>
        </p:nvSpPr>
        <p:spPr>
          <a:xfrm>
            <a:off x="5715000" y="57650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6" name="Oval 55"/>
          <p:cNvSpPr/>
          <p:nvPr/>
        </p:nvSpPr>
        <p:spPr>
          <a:xfrm>
            <a:off x="7772400" y="21836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7" name="Oval 56"/>
          <p:cNvSpPr/>
          <p:nvPr/>
        </p:nvSpPr>
        <p:spPr>
          <a:xfrm>
            <a:off x="7772400" y="27932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8" name="Oval 57"/>
          <p:cNvSpPr/>
          <p:nvPr/>
        </p:nvSpPr>
        <p:spPr>
          <a:xfrm>
            <a:off x="7772400" y="34790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59" name="Oval 58"/>
          <p:cNvSpPr/>
          <p:nvPr/>
        </p:nvSpPr>
        <p:spPr>
          <a:xfrm>
            <a:off x="7772400" y="41648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60" name="Oval 59"/>
          <p:cNvSpPr/>
          <p:nvPr/>
        </p:nvSpPr>
        <p:spPr>
          <a:xfrm>
            <a:off x="7772400" y="48506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61" name="Oval 60"/>
          <p:cNvSpPr/>
          <p:nvPr/>
        </p:nvSpPr>
        <p:spPr>
          <a:xfrm>
            <a:off x="7772400" y="553643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87" name="Straight Connector 86"/>
          <p:cNvCxnSpPr>
            <a:stCxn id="83" idx="3"/>
            <a:endCxn id="56" idx="2"/>
          </p:cNvCxnSpPr>
          <p:nvPr/>
        </p:nvCxnSpPr>
        <p:spPr>
          <a:xfrm flipV="1">
            <a:off x="6466116" y="2412234"/>
            <a:ext cx="1306284"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3" idx="3"/>
            <a:endCxn id="57" idx="2"/>
          </p:cNvCxnSpPr>
          <p:nvPr/>
        </p:nvCxnSpPr>
        <p:spPr>
          <a:xfrm>
            <a:off x="6466116" y="2602734"/>
            <a:ext cx="1306284"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3" idx="3"/>
            <a:endCxn id="58" idx="2"/>
          </p:cNvCxnSpPr>
          <p:nvPr/>
        </p:nvCxnSpPr>
        <p:spPr>
          <a:xfrm>
            <a:off x="6466116" y="2602734"/>
            <a:ext cx="1306284"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3" idx="3"/>
            <a:endCxn id="59" idx="2"/>
          </p:cNvCxnSpPr>
          <p:nvPr/>
        </p:nvCxnSpPr>
        <p:spPr>
          <a:xfrm>
            <a:off x="6466116" y="2602734"/>
            <a:ext cx="1306284" cy="179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4" idx="3"/>
            <a:endCxn id="58" idx="2"/>
          </p:cNvCxnSpPr>
          <p:nvPr/>
        </p:nvCxnSpPr>
        <p:spPr>
          <a:xfrm flipV="1">
            <a:off x="6466114" y="3707634"/>
            <a:ext cx="1306286"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4" idx="3"/>
            <a:endCxn id="60" idx="2"/>
          </p:cNvCxnSpPr>
          <p:nvPr/>
        </p:nvCxnSpPr>
        <p:spPr>
          <a:xfrm>
            <a:off x="6466114" y="4279134"/>
            <a:ext cx="1306286"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5" idx="3"/>
            <a:endCxn id="59" idx="2"/>
          </p:cNvCxnSpPr>
          <p:nvPr/>
        </p:nvCxnSpPr>
        <p:spPr>
          <a:xfrm flipV="1">
            <a:off x="6455228" y="4393434"/>
            <a:ext cx="1317172" cy="1268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5" idx="3"/>
            <a:endCxn id="61" idx="2"/>
          </p:cNvCxnSpPr>
          <p:nvPr/>
        </p:nvCxnSpPr>
        <p:spPr>
          <a:xfrm>
            <a:off x="6455228" y="5661620"/>
            <a:ext cx="1317172" cy="10341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299792" y="2412234"/>
            <a:ext cx="1143000" cy="246221"/>
          </a:xfrm>
          <a:prstGeom prst="rect">
            <a:avLst/>
          </a:prstGeom>
          <a:noFill/>
        </p:spPr>
        <p:txBody>
          <a:bodyPr wrap="square" rtlCol="0">
            <a:spAutoFit/>
          </a:bodyPr>
          <a:lstStyle/>
          <a:p>
            <a:r>
              <a:rPr lang="en-US" sz="1000" dirty="0" smtClean="0"/>
              <a:t>{u1, u2, u3}</a:t>
            </a:r>
            <a:endParaRPr lang="en-US" sz="1000" dirty="0"/>
          </a:p>
        </p:txBody>
      </p:sp>
      <p:sp>
        <p:nvSpPr>
          <p:cNvPr id="103" name="TextBox 102"/>
          <p:cNvSpPr txBox="1"/>
          <p:nvPr/>
        </p:nvSpPr>
        <p:spPr>
          <a:xfrm>
            <a:off x="4365104" y="4116435"/>
            <a:ext cx="1143000" cy="246221"/>
          </a:xfrm>
          <a:prstGeom prst="rect">
            <a:avLst/>
          </a:prstGeom>
          <a:noFill/>
        </p:spPr>
        <p:txBody>
          <a:bodyPr wrap="square" rtlCol="0">
            <a:spAutoFit/>
          </a:bodyPr>
          <a:lstStyle/>
          <a:p>
            <a:r>
              <a:rPr lang="en-US" sz="1000" dirty="0" smtClean="0"/>
              <a:t>{u4, u5}</a:t>
            </a:r>
            <a:endParaRPr lang="en-US" sz="1000" dirty="0"/>
          </a:p>
        </p:txBody>
      </p:sp>
      <p:sp>
        <p:nvSpPr>
          <p:cNvPr id="104" name="TextBox 103"/>
          <p:cNvSpPr txBox="1"/>
          <p:nvPr/>
        </p:nvSpPr>
        <p:spPr>
          <a:xfrm>
            <a:off x="4343334" y="5411835"/>
            <a:ext cx="1143000" cy="246221"/>
          </a:xfrm>
          <a:prstGeom prst="rect">
            <a:avLst/>
          </a:prstGeom>
          <a:noFill/>
        </p:spPr>
        <p:txBody>
          <a:bodyPr wrap="square" rtlCol="0">
            <a:spAutoFit/>
          </a:bodyPr>
          <a:lstStyle/>
          <a:p>
            <a:r>
              <a:rPr lang="en-US" sz="1000" dirty="0" smtClean="0"/>
              <a:t>{u6, u7}</a:t>
            </a:r>
            <a:endParaRPr lang="en-US" sz="1000" dirty="0"/>
          </a:p>
        </p:txBody>
      </p:sp>
      <p:sp>
        <p:nvSpPr>
          <p:cNvPr id="2" name="Title 1"/>
          <p:cNvSpPr>
            <a:spLocks noGrp="1"/>
          </p:cNvSpPr>
          <p:nvPr>
            <p:ph type="title"/>
          </p:nvPr>
        </p:nvSpPr>
        <p:spPr/>
        <p:txBody>
          <a:bodyPr/>
          <a:lstStyle/>
          <a:p>
            <a:r>
              <a:rPr lang="en-US" dirty="0" smtClean="0"/>
              <a:t>Clustering graphs</a:t>
            </a:r>
            <a:endParaRPr lang="en-US" dirty="0"/>
          </a:p>
        </p:txBody>
      </p:sp>
      <p:sp>
        <p:nvSpPr>
          <p:cNvPr id="5" name="Oval 4"/>
          <p:cNvSpPr/>
          <p:nvPr/>
        </p:nvSpPr>
        <p:spPr>
          <a:xfrm>
            <a:off x="882080" y="17415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6" name="Oval 5"/>
          <p:cNvSpPr/>
          <p:nvPr/>
        </p:nvSpPr>
        <p:spPr>
          <a:xfrm>
            <a:off x="882080" y="23511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7" name="Oval 6"/>
          <p:cNvSpPr/>
          <p:nvPr/>
        </p:nvSpPr>
        <p:spPr>
          <a:xfrm>
            <a:off x="882080" y="30369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8" name="Oval 7"/>
          <p:cNvSpPr/>
          <p:nvPr/>
        </p:nvSpPr>
        <p:spPr>
          <a:xfrm>
            <a:off x="882080" y="37227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9" name="Oval 8"/>
          <p:cNvSpPr/>
          <p:nvPr/>
        </p:nvSpPr>
        <p:spPr>
          <a:xfrm>
            <a:off x="882080" y="44085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0" name="Oval 9"/>
          <p:cNvSpPr/>
          <p:nvPr/>
        </p:nvSpPr>
        <p:spPr>
          <a:xfrm>
            <a:off x="882080" y="50943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1" name="Oval 10"/>
          <p:cNvSpPr/>
          <p:nvPr/>
        </p:nvSpPr>
        <p:spPr>
          <a:xfrm>
            <a:off x="882080" y="57801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2" name="Oval 11"/>
          <p:cNvSpPr/>
          <p:nvPr/>
        </p:nvSpPr>
        <p:spPr>
          <a:xfrm>
            <a:off x="2939480" y="21987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3" name="Oval 12"/>
          <p:cNvSpPr/>
          <p:nvPr/>
        </p:nvSpPr>
        <p:spPr>
          <a:xfrm>
            <a:off x="2939480" y="28083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4" name="Oval 13"/>
          <p:cNvSpPr/>
          <p:nvPr/>
        </p:nvSpPr>
        <p:spPr>
          <a:xfrm>
            <a:off x="2939480" y="34941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5" name="Oval 14"/>
          <p:cNvSpPr/>
          <p:nvPr/>
        </p:nvSpPr>
        <p:spPr>
          <a:xfrm>
            <a:off x="2939480" y="41799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6" name="Oval 15"/>
          <p:cNvSpPr/>
          <p:nvPr/>
        </p:nvSpPr>
        <p:spPr>
          <a:xfrm>
            <a:off x="2939480" y="48657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sp>
        <p:nvSpPr>
          <p:cNvPr id="17" name="Oval 16"/>
          <p:cNvSpPr/>
          <p:nvPr/>
        </p:nvSpPr>
        <p:spPr>
          <a:xfrm>
            <a:off x="2939480" y="55515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18" name="Straight Connector 17"/>
          <p:cNvCxnSpPr>
            <a:stCxn id="5" idx="6"/>
            <a:endCxn id="12" idx="2"/>
          </p:cNvCxnSpPr>
          <p:nvPr/>
        </p:nvCxnSpPr>
        <p:spPr>
          <a:xfrm>
            <a:off x="1339280" y="1970112"/>
            <a:ext cx="1600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2"/>
            <a:endCxn id="6" idx="6"/>
          </p:cNvCxnSpPr>
          <p:nvPr/>
        </p:nvCxnSpPr>
        <p:spPr>
          <a:xfrm rot="10800000" flipV="1">
            <a:off x="1339280" y="2427312"/>
            <a:ext cx="1600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6"/>
            <a:endCxn id="13" idx="2"/>
          </p:cNvCxnSpPr>
          <p:nvPr/>
        </p:nvCxnSpPr>
        <p:spPr>
          <a:xfrm>
            <a:off x="1339280" y="1970112"/>
            <a:ext cx="16002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2"/>
            <a:endCxn id="6" idx="6"/>
          </p:cNvCxnSpPr>
          <p:nvPr/>
        </p:nvCxnSpPr>
        <p:spPr>
          <a:xfrm rot="10800000">
            <a:off x="1339280" y="2579712"/>
            <a:ext cx="1600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6"/>
            <a:endCxn id="15" idx="2"/>
          </p:cNvCxnSpPr>
          <p:nvPr/>
        </p:nvCxnSpPr>
        <p:spPr>
          <a:xfrm>
            <a:off x="1339280" y="2579712"/>
            <a:ext cx="160020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2"/>
            <a:endCxn id="11" idx="6"/>
          </p:cNvCxnSpPr>
          <p:nvPr/>
        </p:nvCxnSpPr>
        <p:spPr>
          <a:xfrm rot="10800000" flipV="1">
            <a:off x="1339280" y="4408512"/>
            <a:ext cx="16002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6"/>
            <a:endCxn id="14" idx="2"/>
          </p:cNvCxnSpPr>
          <p:nvPr/>
        </p:nvCxnSpPr>
        <p:spPr>
          <a:xfrm>
            <a:off x="1339280" y="3265512"/>
            <a:ext cx="1600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8" idx="6"/>
          </p:cNvCxnSpPr>
          <p:nvPr/>
        </p:nvCxnSpPr>
        <p:spPr>
          <a:xfrm rot="10800000" flipV="1">
            <a:off x="1339280" y="3722712"/>
            <a:ext cx="1600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6"/>
            <a:endCxn id="16" idx="2"/>
          </p:cNvCxnSpPr>
          <p:nvPr/>
        </p:nvCxnSpPr>
        <p:spPr>
          <a:xfrm>
            <a:off x="1339280" y="3951312"/>
            <a:ext cx="16002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2"/>
            <a:endCxn id="9" idx="6"/>
          </p:cNvCxnSpPr>
          <p:nvPr/>
        </p:nvCxnSpPr>
        <p:spPr>
          <a:xfrm rot="10800000">
            <a:off x="1339280" y="4637112"/>
            <a:ext cx="1600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6"/>
            <a:endCxn id="14" idx="2"/>
          </p:cNvCxnSpPr>
          <p:nvPr/>
        </p:nvCxnSpPr>
        <p:spPr>
          <a:xfrm flipV="1">
            <a:off x="1339280" y="3722712"/>
            <a:ext cx="1600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6"/>
            <a:endCxn id="17" idx="2"/>
          </p:cNvCxnSpPr>
          <p:nvPr/>
        </p:nvCxnSpPr>
        <p:spPr>
          <a:xfrm>
            <a:off x="1339280" y="5322912"/>
            <a:ext cx="1600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 idx="6"/>
            <a:endCxn id="17" idx="2"/>
          </p:cNvCxnSpPr>
          <p:nvPr/>
        </p:nvCxnSpPr>
        <p:spPr>
          <a:xfrm flipV="1">
            <a:off x="1339280" y="5780112"/>
            <a:ext cx="1600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8520" y="1835988"/>
            <a:ext cx="1143000" cy="246221"/>
          </a:xfrm>
          <a:prstGeom prst="rect">
            <a:avLst/>
          </a:prstGeom>
          <a:noFill/>
        </p:spPr>
        <p:txBody>
          <a:bodyPr wrap="square" rtlCol="0">
            <a:spAutoFit/>
          </a:bodyPr>
          <a:lstStyle/>
          <a:p>
            <a:r>
              <a:rPr lang="en-US" sz="1000" dirty="0" smtClean="0"/>
              <a:t>{u1, u4, u6}</a:t>
            </a:r>
            <a:endParaRPr lang="en-US" sz="1000" dirty="0"/>
          </a:p>
        </p:txBody>
      </p:sp>
      <p:sp>
        <p:nvSpPr>
          <p:cNvPr id="32" name="TextBox 31"/>
          <p:cNvSpPr txBox="1"/>
          <p:nvPr/>
        </p:nvSpPr>
        <p:spPr>
          <a:xfrm>
            <a:off x="-108520" y="2455113"/>
            <a:ext cx="1143000" cy="246221"/>
          </a:xfrm>
          <a:prstGeom prst="rect">
            <a:avLst/>
          </a:prstGeom>
          <a:noFill/>
        </p:spPr>
        <p:txBody>
          <a:bodyPr wrap="square" rtlCol="0">
            <a:spAutoFit/>
          </a:bodyPr>
          <a:lstStyle/>
          <a:p>
            <a:r>
              <a:rPr lang="en-US" sz="1000" dirty="0" smtClean="0"/>
              <a:t>{u2, u5}</a:t>
            </a:r>
            <a:endParaRPr lang="en-US" sz="1000" dirty="0"/>
          </a:p>
        </p:txBody>
      </p:sp>
      <p:sp>
        <p:nvSpPr>
          <p:cNvPr id="33" name="TextBox 32"/>
          <p:cNvSpPr txBox="1"/>
          <p:nvPr/>
        </p:nvSpPr>
        <p:spPr>
          <a:xfrm>
            <a:off x="-108520" y="3113112"/>
            <a:ext cx="1143000" cy="246221"/>
          </a:xfrm>
          <a:prstGeom prst="rect">
            <a:avLst/>
          </a:prstGeom>
          <a:noFill/>
        </p:spPr>
        <p:txBody>
          <a:bodyPr wrap="square" rtlCol="0">
            <a:spAutoFit/>
          </a:bodyPr>
          <a:lstStyle/>
          <a:p>
            <a:r>
              <a:rPr lang="en-US" sz="1000" dirty="0" smtClean="0"/>
              <a:t>{u3, u7}</a:t>
            </a:r>
            <a:endParaRPr lang="en-US" sz="1000" dirty="0"/>
          </a:p>
        </p:txBody>
      </p:sp>
      <p:sp>
        <p:nvSpPr>
          <p:cNvPr id="34" name="TextBox 33"/>
          <p:cNvSpPr txBox="1"/>
          <p:nvPr/>
        </p:nvSpPr>
        <p:spPr>
          <a:xfrm>
            <a:off x="-99392" y="3826713"/>
            <a:ext cx="1143000" cy="246221"/>
          </a:xfrm>
          <a:prstGeom prst="rect">
            <a:avLst/>
          </a:prstGeom>
          <a:noFill/>
        </p:spPr>
        <p:txBody>
          <a:bodyPr wrap="square" rtlCol="0">
            <a:spAutoFit/>
          </a:bodyPr>
          <a:lstStyle/>
          <a:p>
            <a:r>
              <a:rPr lang="en-US" sz="1000" dirty="0" smtClean="0"/>
              <a:t>{u1, u4, u6}</a:t>
            </a:r>
            <a:endParaRPr lang="en-US" sz="1000" dirty="0"/>
          </a:p>
        </p:txBody>
      </p:sp>
      <p:sp>
        <p:nvSpPr>
          <p:cNvPr id="35" name="TextBox 34"/>
          <p:cNvSpPr txBox="1"/>
          <p:nvPr/>
        </p:nvSpPr>
        <p:spPr>
          <a:xfrm>
            <a:off x="-108520" y="4493463"/>
            <a:ext cx="1143000" cy="246221"/>
          </a:xfrm>
          <a:prstGeom prst="rect">
            <a:avLst/>
          </a:prstGeom>
          <a:noFill/>
        </p:spPr>
        <p:txBody>
          <a:bodyPr wrap="square" rtlCol="0">
            <a:spAutoFit/>
          </a:bodyPr>
          <a:lstStyle/>
          <a:p>
            <a:r>
              <a:rPr lang="en-US" sz="1000" dirty="0" smtClean="0"/>
              <a:t>{u2, u5}</a:t>
            </a:r>
            <a:endParaRPr lang="en-US" sz="1000" dirty="0"/>
          </a:p>
        </p:txBody>
      </p:sp>
      <p:sp>
        <p:nvSpPr>
          <p:cNvPr id="36" name="TextBox 35"/>
          <p:cNvSpPr txBox="1"/>
          <p:nvPr/>
        </p:nvSpPr>
        <p:spPr>
          <a:xfrm>
            <a:off x="-108520" y="5170512"/>
            <a:ext cx="1143000" cy="246221"/>
          </a:xfrm>
          <a:prstGeom prst="rect">
            <a:avLst/>
          </a:prstGeom>
          <a:noFill/>
        </p:spPr>
        <p:txBody>
          <a:bodyPr wrap="square" rtlCol="0">
            <a:spAutoFit/>
          </a:bodyPr>
          <a:lstStyle/>
          <a:p>
            <a:r>
              <a:rPr lang="en-US" sz="1000" dirty="0" smtClean="0"/>
              <a:t>{u1, u4, u6}</a:t>
            </a:r>
            <a:endParaRPr lang="en-US" sz="1000" dirty="0"/>
          </a:p>
        </p:txBody>
      </p:sp>
      <p:sp>
        <p:nvSpPr>
          <p:cNvPr id="37" name="TextBox 36"/>
          <p:cNvSpPr txBox="1"/>
          <p:nvPr/>
        </p:nvSpPr>
        <p:spPr>
          <a:xfrm>
            <a:off x="-108520" y="5884113"/>
            <a:ext cx="1143000" cy="246221"/>
          </a:xfrm>
          <a:prstGeom prst="rect">
            <a:avLst/>
          </a:prstGeom>
          <a:noFill/>
        </p:spPr>
        <p:txBody>
          <a:bodyPr wrap="square" rtlCol="0">
            <a:spAutoFit/>
          </a:bodyPr>
          <a:lstStyle/>
          <a:p>
            <a:r>
              <a:rPr lang="en-US" sz="1000" dirty="0" smtClean="0"/>
              <a:t>{u3, u7}</a:t>
            </a:r>
            <a:endParaRPr lang="en-US" sz="1000" dirty="0"/>
          </a:p>
        </p:txBody>
      </p:sp>
      <p:sp>
        <p:nvSpPr>
          <p:cNvPr id="38" name="TextBox 37"/>
          <p:cNvSpPr txBox="1"/>
          <p:nvPr/>
        </p:nvSpPr>
        <p:spPr>
          <a:xfrm>
            <a:off x="2502024" y="2274912"/>
            <a:ext cx="2286000" cy="246221"/>
          </a:xfrm>
          <a:prstGeom prst="rect">
            <a:avLst/>
          </a:prstGeom>
          <a:noFill/>
        </p:spPr>
        <p:txBody>
          <a:bodyPr wrap="square" rtlCol="0">
            <a:spAutoFit/>
          </a:bodyPr>
          <a:lstStyle/>
          <a:p>
            <a:r>
              <a:rPr lang="en-US" sz="1000" dirty="0" smtClean="0"/>
              <a:t>email1</a:t>
            </a:r>
            <a:endParaRPr lang="en-US" sz="1000" dirty="0"/>
          </a:p>
        </p:txBody>
      </p:sp>
      <p:sp>
        <p:nvSpPr>
          <p:cNvPr id="39" name="TextBox 38"/>
          <p:cNvSpPr txBox="1"/>
          <p:nvPr/>
        </p:nvSpPr>
        <p:spPr>
          <a:xfrm>
            <a:off x="2627784" y="2884512"/>
            <a:ext cx="2133600" cy="246221"/>
          </a:xfrm>
          <a:prstGeom prst="rect">
            <a:avLst/>
          </a:prstGeom>
          <a:noFill/>
        </p:spPr>
        <p:txBody>
          <a:bodyPr wrap="square" rtlCol="0">
            <a:spAutoFit/>
          </a:bodyPr>
          <a:lstStyle/>
          <a:p>
            <a:r>
              <a:rPr lang="en-US" sz="1000" dirty="0" smtClean="0"/>
              <a:t>friend1</a:t>
            </a:r>
            <a:endParaRPr lang="en-US" sz="1000" dirty="0"/>
          </a:p>
        </p:txBody>
      </p:sp>
      <p:sp>
        <p:nvSpPr>
          <p:cNvPr id="40" name="TextBox 39"/>
          <p:cNvSpPr txBox="1"/>
          <p:nvPr/>
        </p:nvSpPr>
        <p:spPr>
          <a:xfrm>
            <a:off x="2718048" y="3588588"/>
            <a:ext cx="1981200" cy="246221"/>
          </a:xfrm>
          <a:prstGeom prst="rect">
            <a:avLst/>
          </a:prstGeom>
          <a:noFill/>
        </p:spPr>
        <p:txBody>
          <a:bodyPr wrap="square" rtlCol="0">
            <a:spAutoFit/>
          </a:bodyPr>
          <a:lstStyle/>
          <a:p>
            <a:r>
              <a:rPr lang="en-US" sz="1000" dirty="0" smtClean="0"/>
              <a:t>game1</a:t>
            </a:r>
            <a:endParaRPr lang="en-US" sz="1000" dirty="0"/>
          </a:p>
        </p:txBody>
      </p:sp>
      <p:sp>
        <p:nvSpPr>
          <p:cNvPr id="41" name="TextBox 40"/>
          <p:cNvSpPr txBox="1"/>
          <p:nvPr/>
        </p:nvSpPr>
        <p:spPr>
          <a:xfrm>
            <a:off x="2574032" y="4245813"/>
            <a:ext cx="2286000" cy="246221"/>
          </a:xfrm>
          <a:prstGeom prst="rect">
            <a:avLst/>
          </a:prstGeom>
          <a:noFill/>
        </p:spPr>
        <p:txBody>
          <a:bodyPr wrap="square" rtlCol="0">
            <a:spAutoFit/>
          </a:bodyPr>
          <a:lstStyle/>
          <a:p>
            <a:r>
              <a:rPr lang="en-US" sz="1000" dirty="0" smtClean="0"/>
              <a:t>email2</a:t>
            </a:r>
            <a:endParaRPr lang="en-US" sz="1000" dirty="0"/>
          </a:p>
        </p:txBody>
      </p:sp>
      <p:sp>
        <p:nvSpPr>
          <p:cNvPr id="42" name="TextBox 41"/>
          <p:cNvSpPr txBox="1"/>
          <p:nvPr/>
        </p:nvSpPr>
        <p:spPr>
          <a:xfrm>
            <a:off x="2718048" y="4941912"/>
            <a:ext cx="1981200" cy="246221"/>
          </a:xfrm>
          <a:prstGeom prst="rect">
            <a:avLst/>
          </a:prstGeom>
          <a:noFill/>
        </p:spPr>
        <p:txBody>
          <a:bodyPr wrap="square" rtlCol="0">
            <a:spAutoFit/>
          </a:bodyPr>
          <a:lstStyle/>
          <a:p>
            <a:r>
              <a:rPr lang="en-US" sz="1000" dirty="0" smtClean="0"/>
              <a:t>blog1</a:t>
            </a:r>
            <a:endParaRPr lang="en-US" sz="1000" dirty="0"/>
          </a:p>
        </p:txBody>
      </p:sp>
      <p:sp>
        <p:nvSpPr>
          <p:cNvPr id="43" name="TextBox 42"/>
          <p:cNvSpPr txBox="1"/>
          <p:nvPr/>
        </p:nvSpPr>
        <p:spPr>
          <a:xfrm>
            <a:off x="2718048" y="5627712"/>
            <a:ext cx="1981200" cy="246221"/>
          </a:xfrm>
          <a:prstGeom prst="rect">
            <a:avLst/>
          </a:prstGeom>
          <a:noFill/>
        </p:spPr>
        <p:txBody>
          <a:bodyPr wrap="square" rtlCol="0">
            <a:spAutoFit/>
          </a:bodyPr>
          <a:lstStyle/>
          <a:p>
            <a:r>
              <a:rPr lang="en-US" sz="1000" dirty="0" smtClean="0"/>
              <a:t>blog2</a:t>
            </a:r>
            <a:endParaRPr lang="en-US" sz="1000" dirty="0"/>
          </a:p>
        </p:txBody>
      </p:sp>
      <p:sp>
        <p:nvSpPr>
          <p:cNvPr id="86" name="TextBox 85"/>
          <p:cNvSpPr txBox="1"/>
          <p:nvPr/>
        </p:nvSpPr>
        <p:spPr>
          <a:xfrm>
            <a:off x="899592" y="6381328"/>
            <a:ext cx="2448272" cy="276999"/>
          </a:xfrm>
          <a:prstGeom prst="rect">
            <a:avLst/>
          </a:prstGeom>
          <a:noFill/>
        </p:spPr>
        <p:txBody>
          <a:bodyPr wrap="square" rtlCol="0">
            <a:spAutoFit/>
          </a:bodyPr>
          <a:lstStyle/>
          <a:p>
            <a:r>
              <a:rPr lang="en-US" altLang="zh-CN" sz="1200" dirty="0" smtClean="0"/>
              <a:t>Attacks using node attributes</a:t>
            </a:r>
            <a:endParaRPr lang="zh-CN" altLang="en-US" sz="1200" dirty="0"/>
          </a:p>
        </p:txBody>
      </p:sp>
      <p:sp>
        <p:nvSpPr>
          <p:cNvPr id="88" name="TextBox 87"/>
          <p:cNvSpPr txBox="1"/>
          <p:nvPr/>
        </p:nvSpPr>
        <p:spPr>
          <a:xfrm>
            <a:off x="4427984" y="6381328"/>
            <a:ext cx="4464496" cy="276999"/>
          </a:xfrm>
          <a:prstGeom prst="rect">
            <a:avLst/>
          </a:prstGeom>
          <a:noFill/>
        </p:spPr>
        <p:txBody>
          <a:bodyPr wrap="square" rtlCol="0">
            <a:spAutoFit/>
          </a:bodyPr>
          <a:lstStyle/>
          <a:p>
            <a:r>
              <a:rPr lang="en-US" altLang="zh-CN" sz="1200" dirty="0" smtClean="0"/>
              <a:t>Attacks using node attributes + structure information</a:t>
            </a:r>
            <a:endParaRPr lang="zh-CN" altLang="en-US" sz="1200" dirty="0"/>
          </a:p>
        </p:txBody>
      </p:sp>
      <p:sp>
        <p:nvSpPr>
          <p:cNvPr id="90" name="TextBox 89"/>
          <p:cNvSpPr txBox="1"/>
          <p:nvPr/>
        </p:nvSpPr>
        <p:spPr>
          <a:xfrm>
            <a:off x="7380312" y="2264680"/>
            <a:ext cx="2286000" cy="246221"/>
          </a:xfrm>
          <a:prstGeom prst="rect">
            <a:avLst/>
          </a:prstGeom>
          <a:noFill/>
        </p:spPr>
        <p:txBody>
          <a:bodyPr wrap="square" rtlCol="0">
            <a:spAutoFit/>
          </a:bodyPr>
          <a:lstStyle/>
          <a:p>
            <a:r>
              <a:rPr lang="en-US" sz="1000" dirty="0" smtClean="0"/>
              <a:t>email1</a:t>
            </a:r>
            <a:endParaRPr lang="en-US" sz="1000" dirty="0"/>
          </a:p>
        </p:txBody>
      </p:sp>
      <p:sp>
        <p:nvSpPr>
          <p:cNvPr id="92" name="TextBox 91"/>
          <p:cNvSpPr txBox="1"/>
          <p:nvPr/>
        </p:nvSpPr>
        <p:spPr>
          <a:xfrm>
            <a:off x="7506072" y="2874280"/>
            <a:ext cx="2133600" cy="246221"/>
          </a:xfrm>
          <a:prstGeom prst="rect">
            <a:avLst/>
          </a:prstGeom>
          <a:noFill/>
        </p:spPr>
        <p:txBody>
          <a:bodyPr wrap="square" rtlCol="0">
            <a:spAutoFit/>
          </a:bodyPr>
          <a:lstStyle/>
          <a:p>
            <a:r>
              <a:rPr lang="en-US" sz="1000" dirty="0" smtClean="0"/>
              <a:t>friend1</a:t>
            </a:r>
            <a:endParaRPr lang="en-US" sz="1000" dirty="0"/>
          </a:p>
        </p:txBody>
      </p:sp>
      <p:sp>
        <p:nvSpPr>
          <p:cNvPr id="94" name="TextBox 93"/>
          <p:cNvSpPr txBox="1"/>
          <p:nvPr/>
        </p:nvSpPr>
        <p:spPr>
          <a:xfrm>
            <a:off x="7596336" y="3578356"/>
            <a:ext cx="1981200" cy="246221"/>
          </a:xfrm>
          <a:prstGeom prst="rect">
            <a:avLst/>
          </a:prstGeom>
          <a:noFill/>
        </p:spPr>
        <p:txBody>
          <a:bodyPr wrap="square" rtlCol="0">
            <a:spAutoFit/>
          </a:bodyPr>
          <a:lstStyle/>
          <a:p>
            <a:r>
              <a:rPr lang="en-US" sz="1000" dirty="0" smtClean="0"/>
              <a:t>game1</a:t>
            </a:r>
            <a:endParaRPr lang="en-US" sz="1000" dirty="0"/>
          </a:p>
        </p:txBody>
      </p:sp>
      <p:sp>
        <p:nvSpPr>
          <p:cNvPr id="96" name="TextBox 95"/>
          <p:cNvSpPr txBox="1"/>
          <p:nvPr/>
        </p:nvSpPr>
        <p:spPr>
          <a:xfrm>
            <a:off x="7452320" y="4235581"/>
            <a:ext cx="2286000" cy="246221"/>
          </a:xfrm>
          <a:prstGeom prst="rect">
            <a:avLst/>
          </a:prstGeom>
          <a:noFill/>
        </p:spPr>
        <p:txBody>
          <a:bodyPr wrap="square" rtlCol="0">
            <a:spAutoFit/>
          </a:bodyPr>
          <a:lstStyle/>
          <a:p>
            <a:r>
              <a:rPr lang="en-US" sz="1000" dirty="0" smtClean="0"/>
              <a:t>email2</a:t>
            </a:r>
            <a:endParaRPr lang="en-US" sz="1000" dirty="0"/>
          </a:p>
        </p:txBody>
      </p:sp>
      <p:sp>
        <p:nvSpPr>
          <p:cNvPr id="98" name="TextBox 97"/>
          <p:cNvSpPr txBox="1"/>
          <p:nvPr/>
        </p:nvSpPr>
        <p:spPr>
          <a:xfrm>
            <a:off x="7596336" y="4931680"/>
            <a:ext cx="1981200" cy="246221"/>
          </a:xfrm>
          <a:prstGeom prst="rect">
            <a:avLst/>
          </a:prstGeom>
          <a:noFill/>
        </p:spPr>
        <p:txBody>
          <a:bodyPr wrap="square" rtlCol="0">
            <a:spAutoFit/>
          </a:bodyPr>
          <a:lstStyle/>
          <a:p>
            <a:r>
              <a:rPr lang="en-US" sz="1000" dirty="0" smtClean="0"/>
              <a:t>blog1</a:t>
            </a:r>
            <a:endParaRPr lang="en-US" sz="1000" dirty="0"/>
          </a:p>
        </p:txBody>
      </p:sp>
      <p:sp>
        <p:nvSpPr>
          <p:cNvPr id="100" name="TextBox 99"/>
          <p:cNvSpPr txBox="1"/>
          <p:nvPr/>
        </p:nvSpPr>
        <p:spPr>
          <a:xfrm>
            <a:off x="7596336" y="5617480"/>
            <a:ext cx="1981200" cy="246221"/>
          </a:xfrm>
          <a:prstGeom prst="rect">
            <a:avLst/>
          </a:prstGeom>
          <a:noFill/>
        </p:spPr>
        <p:txBody>
          <a:bodyPr wrap="square" rtlCol="0">
            <a:spAutoFit/>
          </a:bodyPr>
          <a:lstStyle/>
          <a:p>
            <a:r>
              <a:rPr lang="en-US" sz="1000" dirty="0" smtClean="0"/>
              <a:t>blog2</a:t>
            </a:r>
            <a:endParaRPr lang="en-US" sz="1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Clustering Condition</a:t>
            </a:r>
            <a:endParaRPr lang="en-US" dirty="0"/>
          </a:p>
        </p:txBody>
      </p:sp>
      <p:sp>
        <p:nvSpPr>
          <p:cNvPr id="8" name="TextBox 7"/>
          <p:cNvSpPr txBox="1"/>
          <p:nvPr/>
        </p:nvSpPr>
        <p:spPr>
          <a:xfrm>
            <a:off x="216024" y="1804754"/>
            <a:ext cx="4355976" cy="400110"/>
          </a:xfrm>
          <a:prstGeom prst="rect">
            <a:avLst/>
          </a:prstGeom>
          <a:noFill/>
        </p:spPr>
        <p:txBody>
          <a:bodyPr wrap="square" rtlCol="0">
            <a:spAutoFit/>
          </a:bodyPr>
          <a:lstStyle/>
          <a:p>
            <a:r>
              <a:rPr lang="en-US" sz="2000" b="1" dirty="0" smtClean="0"/>
              <a:t>Safety Clustering Condition:</a:t>
            </a:r>
            <a:endParaRPr lang="en-US" sz="2000" b="1" dirty="0"/>
          </a:p>
        </p:txBody>
      </p:sp>
      <p:sp>
        <p:nvSpPr>
          <p:cNvPr id="24" name="Rectangle 23"/>
          <p:cNvSpPr/>
          <p:nvPr/>
        </p:nvSpPr>
        <p:spPr>
          <a:xfrm>
            <a:off x="5580112" y="3890392"/>
            <a:ext cx="1143000" cy="14478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6037312" y="33569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w</a:t>
            </a:r>
            <a:endParaRPr lang="en-US" sz="1400" dirty="0"/>
          </a:p>
        </p:txBody>
      </p:sp>
      <p:sp>
        <p:nvSpPr>
          <p:cNvPr id="11" name="Oval 10"/>
          <p:cNvSpPr/>
          <p:nvPr/>
        </p:nvSpPr>
        <p:spPr>
          <a:xfrm>
            <a:off x="6037312" y="40427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12" name="Oval 11"/>
          <p:cNvSpPr/>
          <p:nvPr/>
        </p:nvSpPr>
        <p:spPr>
          <a:xfrm>
            <a:off x="6037312" y="47285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13" name="Oval 12"/>
          <p:cNvSpPr/>
          <p:nvPr/>
        </p:nvSpPr>
        <p:spPr>
          <a:xfrm>
            <a:off x="7866112" y="37379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sp>
        <p:nvSpPr>
          <p:cNvPr id="14" name="Oval 13"/>
          <p:cNvSpPr/>
          <p:nvPr/>
        </p:nvSpPr>
        <p:spPr>
          <a:xfrm>
            <a:off x="7866112" y="43475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j</a:t>
            </a:r>
            <a:endParaRPr lang="en-US" sz="1400" dirty="0"/>
          </a:p>
        </p:txBody>
      </p:sp>
      <p:cxnSp>
        <p:nvCxnSpPr>
          <p:cNvPr id="17" name="Straight Connector 16"/>
          <p:cNvCxnSpPr>
            <a:stCxn id="10" idx="6"/>
            <a:endCxn id="13" idx="2"/>
          </p:cNvCxnSpPr>
          <p:nvPr/>
        </p:nvCxnSpPr>
        <p:spPr>
          <a:xfrm>
            <a:off x="6494512" y="3585592"/>
            <a:ext cx="1371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6"/>
            <a:endCxn id="13" idx="2"/>
          </p:cNvCxnSpPr>
          <p:nvPr/>
        </p:nvCxnSpPr>
        <p:spPr>
          <a:xfrm flipV="1">
            <a:off x="6494512" y="3966592"/>
            <a:ext cx="1371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6"/>
            <a:endCxn id="14" idx="2"/>
          </p:cNvCxnSpPr>
          <p:nvPr/>
        </p:nvCxnSpPr>
        <p:spPr>
          <a:xfrm>
            <a:off x="6494512" y="3585592"/>
            <a:ext cx="13716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6"/>
            <a:endCxn id="14" idx="2"/>
          </p:cNvCxnSpPr>
          <p:nvPr/>
        </p:nvCxnSpPr>
        <p:spPr>
          <a:xfrm flipV="1">
            <a:off x="6494512" y="4576192"/>
            <a:ext cx="13716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27584" y="3789040"/>
            <a:ext cx="1143000" cy="12954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2051" name="Object 3"/>
          <p:cNvGraphicFramePr>
            <a:graphicFrameLocks noChangeAspect="1"/>
          </p:cNvGraphicFramePr>
          <p:nvPr/>
        </p:nvGraphicFramePr>
        <p:xfrm>
          <a:off x="395536" y="2276872"/>
          <a:ext cx="8385175" cy="382587"/>
        </p:xfrm>
        <a:graphic>
          <a:graphicData uri="http://schemas.openxmlformats.org/presentationml/2006/ole">
            <mc:AlternateContent xmlns:mc="http://schemas.openxmlformats.org/markup-compatibility/2006">
              <mc:Choice xmlns:v="urn:schemas-microsoft-com:vml" Requires="v">
                <p:oleObj spid="_x0000_s3299" name="Equation" r:id="rId4" imgW="4406760" imgH="203040" progId="Equation.3">
                  <p:embed/>
                </p:oleObj>
              </mc:Choice>
              <mc:Fallback>
                <p:oleObj name="Equation" r:id="rId4" imgW="4406760" imgH="20304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276872"/>
                        <a:ext cx="838517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4499992" y="1844824"/>
          <a:ext cx="3632200" cy="381000"/>
        </p:xfrm>
        <a:graphic>
          <a:graphicData uri="http://schemas.openxmlformats.org/presentationml/2006/ole">
            <mc:AlternateContent xmlns:mc="http://schemas.openxmlformats.org/markup-compatibility/2006">
              <mc:Choice xmlns:v="urn:schemas-microsoft-com:vml" Requires="v">
                <p:oleObj spid="_x0000_s3300" name="Equation" r:id="rId6" imgW="1904760" imgH="203040" progId="Equation.3">
                  <p:embed/>
                </p:oleObj>
              </mc:Choice>
              <mc:Fallback>
                <p:oleObj name="Equation" r:id="rId6" imgW="1904760" imgH="20304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992" y="1844824"/>
                        <a:ext cx="3632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 name="Group 40"/>
          <p:cNvGrpSpPr/>
          <p:nvPr/>
        </p:nvGrpSpPr>
        <p:grpSpPr>
          <a:xfrm>
            <a:off x="1284784" y="3865240"/>
            <a:ext cx="2999184" cy="1143000"/>
            <a:chOff x="1284784" y="3577208"/>
            <a:chExt cx="2999184" cy="1143000"/>
          </a:xfrm>
        </p:grpSpPr>
        <p:sp>
          <p:nvSpPr>
            <p:cNvPr id="28" name="Oval 27"/>
            <p:cNvSpPr/>
            <p:nvPr/>
          </p:nvSpPr>
          <p:spPr>
            <a:xfrm>
              <a:off x="1284784" y="3577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29" name="Oval 28"/>
            <p:cNvSpPr/>
            <p:nvPr/>
          </p:nvSpPr>
          <p:spPr>
            <a:xfrm>
              <a:off x="1284784" y="42630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31" name="Oval 30"/>
            <p:cNvSpPr/>
            <p:nvPr/>
          </p:nvSpPr>
          <p:spPr>
            <a:xfrm>
              <a:off x="3113584" y="3958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cxnSp>
          <p:nvCxnSpPr>
            <p:cNvPr id="33" name="Straight Connector 32"/>
            <p:cNvCxnSpPr>
              <a:stCxn id="28" idx="6"/>
              <a:endCxn id="31" idx="2"/>
            </p:cNvCxnSpPr>
            <p:nvPr/>
          </p:nvCxnSpPr>
          <p:spPr>
            <a:xfrm>
              <a:off x="1741984" y="3805808"/>
              <a:ext cx="1371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6"/>
              <a:endCxn id="31" idx="2"/>
            </p:cNvCxnSpPr>
            <p:nvPr/>
          </p:nvCxnSpPr>
          <p:spPr>
            <a:xfrm flipV="1">
              <a:off x="1741984" y="4186808"/>
              <a:ext cx="1371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99792" y="3607296"/>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grpSp>
      <p:sp>
        <p:nvSpPr>
          <p:cNvPr id="32" name="Multiply 31"/>
          <p:cNvSpPr/>
          <p:nvPr/>
        </p:nvSpPr>
        <p:spPr bwMode="auto">
          <a:xfrm>
            <a:off x="1979712" y="4941168"/>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35" name="Multiply 34"/>
          <p:cNvSpPr/>
          <p:nvPr/>
        </p:nvSpPr>
        <p:spPr bwMode="auto">
          <a:xfrm>
            <a:off x="6876256" y="5157192"/>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36" name="TextBox 35"/>
          <p:cNvSpPr txBox="1"/>
          <p:nvPr/>
        </p:nvSpPr>
        <p:spPr>
          <a:xfrm>
            <a:off x="7380312" y="3284984"/>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sp>
        <p:nvSpPr>
          <p:cNvPr id="37" name="TextBox 36"/>
          <p:cNvSpPr txBox="1"/>
          <p:nvPr/>
        </p:nvSpPr>
        <p:spPr>
          <a:xfrm>
            <a:off x="7380312" y="4869160"/>
            <a:ext cx="1584176" cy="307777"/>
          </a:xfrm>
          <a:prstGeom prst="rect">
            <a:avLst/>
          </a:prstGeom>
          <a:noFill/>
        </p:spPr>
        <p:txBody>
          <a:bodyPr wrap="square" rtlCol="0">
            <a:spAutoFit/>
          </a:bodyPr>
          <a:lstStyle/>
          <a:p>
            <a:r>
              <a:rPr lang="en-US" sz="1400" dirty="0" smtClean="0"/>
              <a:t>Interaction j</a:t>
            </a:r>
            <a:endParaRPr lang="en-US" sz="1400" dirty="0"/>
          </a:p>
        </p:txBody>
      </p:sp>
      <p:sp>
        <p:nvSpPr>
          <p:cNvPr id="38" name="TextBox 37"/>
          <p:cNvSpPr txBox="1"/>
          <p:nvPr/>
        </p:nvSpPr>
        <p:spPr>
          <a:xfrm>
            <a:off x="395536" y="5209455"/>
            <a:ext cx="1872208" cy="307777"/>
          </a:xfrm>
          <a:prstGeom prst="rect">
            <a:avLst/>
          </a:prstGeom>
          <a:noFill/>
        </p:spPr>
        <p:txBody>
          <a:bodyPr wrap="square" rtlCol="0">
            <a:spAutoFit/>
          </a:bodyPr>
          <a:lstStyle/>
          <a:p>
            <a:r>
              <a:rPr lang="en-US" sz="1400" dirty="0" smtClean="0"/>
              <a:t>Cluster together</a:t>
            </a:r>
            <a:endParaRPr lang="en-US" sz="1400" dirty="0"/>
          </a:p>
        </p:txBody>
      </p:sp>
      <p:sp>
        <p:nvSpPr>
          <p:cNvPr id="39" name="TextBox 38"/>
          <p:cNvSpPr txBox="1"/>
          <p:nvPr/>
        </p:nvSpPr>
        <p:spPr>
          <a:xfrm>
            <a:off x="5220072" y="5353471"/>
            <a:ext cx="1872208" cy="307777"/>
          </a:xfrm>
          <a:prstGeom prst="rect">
            <a:avLst/>
          </a:prstGeom>
          <a:noFill/>
        </p:spPr>
        <p:txBody>
          <a:bodyPr wrap="square" rtlCol="0">
            <a:spAutoFit/>
          </a:bodyPr>
          <a:lstStyle/>
          <a:p>
            <a:r>
              <a:rPr lang="en-US" sz="1400" dirty="0" smtClean="0"/>
              <a:t>Cluster together</a:t>
            </a:r>
            <a:endParaRPr lang="en-US" sz="1400" dirty="0"/>
          </a:p>
        </p:txBody>
      </p:sp>
      <p:sp>
        <p:nvSpPr>
          <p:cNvPr id="42" name="TextBox 41"/>
          <p:cNvSpPr txBox="1"/>
          <p:nvPr/>
        </p:nvSpPr>
        <p:spPr>
          <a:xfrm>
            <a:off x="827584" y="2905199"/>
            <a:ext cx="2952328" cy="307777"/>
          </a:xfrm>
          <a:prstGeom prst="rect">
            <a:avLst/>
          </a:prstGeom>
          <a:noFill/>
        </p:spPr>
        <p:txBody>
          <a:bodyPr wrap="square" rtlCol="0">
            <a:spAutoFit/>
          </a:bodyPr>
          <a:lstStyle/>
          <a:p>
            <a:r>
              <a:rPr lang="en-US" sz="1400" b="1" i="1" dirty="0" smtClean="0"/>
              <a:t>Case 1: u and v are friend</a:t>
            </a:r>
            <a:endParaRPr lang="en-US" sz="1400" b="1" i="1" dirty="0"/>
          </a:p>
        </p:txBody>
      </p:sp>
      <p:sp>
        <p:nvSpPr>
          <p:cNvPr id="43" name="TextBox 42"/>
          <p:cNvSpPr txBox="1"/>
          <p:nvPr/>
        </p:nvSpPr>
        <p:spPr>
          <a:xfrm>
            <a:off x="5292080" y="2924944"/>
            <a:ext cx="2952328" cy="307777"/>
          </a:xfrm>
          <a:prstGeom prst="rect">
            <a:avLst/>
          </a:prstGeom>
          <a:noFill/>
        </p:spPr>
        <p:txBody>
          <a:bodyPr wrap="square" rtlCol="0">
            <a:spAutoFit/>
          </a:bodyPr>
          <a:lstStyle/>
          <a:p>
            <a:r>
              <a:rPr lang="en-US" sz="1400" b="1" i="1" dirty="0" smtClean="0"/>
              <a:t>Case 2: u and v are friend</a:t>
            </a:r>
            <a:endParaRPr lang="en-US" sz="14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32" grpId="0" animBg="1"/>
      <p:bldP spid="35" grpId="0" animBg="1"/>
      <p:bldP spid="38" grpId="0"/>
      <p:bldP spid="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Clustering Condition Cont.</a:t>
            </a:r>
            <a:endParaRPr lang="en-US" dirty="0"/>
          </a:p>
        </p:txBody>
      </p:sp>
      <p:sp>
        <p:nvSpPr>
          <p:cNvPr id="27" name="Rectangle 26"/>
          <p:cNvSpPr/>
          <p:nvPr/>
        </p:nvSpPr>
        <p:spPr>
          <a:xfrm>
            <a:off x="586408" y="3424808"/>
            <a:ext cx="1143000" cy="12954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3" name="Group 40"/>
          <p:cNvGrpSpPr/>
          <p:nvPr/>
        </p:nvGrpSpPr>
        <p:grpSpPr>
          <a:xfrm>
            <a:off x="1043608" y="3501008"/>
            <a:ext cx="2999184" cy="1143000"/>
            <a:chOff x="1284784" y="3577208"/>
            <a:chExt cx="2999184" cy="1143000"/>
          </a:xfrm>
        </p:grpSpPr>
        <p:sp>
          <p:nvSpPr>
            <p:cNvPr id="28" name="Oval 27"/>
            <p:cNvSpPr/>
            <p:nvPr/>
          </p:nvSpPr>
          <p:spPr>
            <a:xfrm>
              <a:off x="1284784" y="3577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29" name="Oval 28"/>
            <p:cNvSpPr/>
            <p:nvPr/>
          </p:nvSpPr>
          <p:spPr>
            <a:xfrm>
              <a:off x="1284784" y="42630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31" name="Oval 30"/>
            <p:cNvSpPr/>
            <p:nvPr/>
          </p:nvSpPr>
          <p:spPr>
            <a:xfrm>
              <a:off x="3113584" y="3958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cxnSp>
          <p:nvCxnSpPr>
            <p:cNvPr id="33" name="Straight Connector 32"/>
            <p:cNvCxnSpPr>
              <a:stCxn id="28" idx="6"/>
              <a:endCxn id="31" idx="2"/>
            </p:cNvCxnSpPr>
            <p:nvPr/>
          </p:nvCxnSpPr>
          <p:spPr>
            <a:xfrm>
              <a:off x="1741984" y="3805808"/>
              <a:ext cx="1371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6"/>
              <a:endCxn id="31" idx="2"/>
            </p:cNvCxnSpPr>
            <p:nvPr/>
          </p:nvCxnSpPr>
          <p:spPr>
            <a:xfrm flipV="1">
              <a:off x="1741984" y="4186808"/>
              <a:ext cx="1371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99792" y="3607296"/>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grpSp>
      <p:sp>
        <p:nvSpPr>
          <p:cNvPr id="32" name="Multiply 31"/>
          <p:cNvSpPr/>
          <p:nvPr/>
        </p:nvSpPr>
        <p:spPr bwMode="auto">
          <a:xfrm>
            <a:off x="298376" y="3693095"/>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42" name="TextBox 41"/>
          <p:cNvSpPr txBox="1"/>
          <p:nvPr/>
        </p:nvSpPr>
        <p:spPr>
          <a:xfrm>
            <a:off x="586408" y="2992760"/>
            <a:ext cx="2952328" cy="307777"/>
          </a:xfrm>
          <a:prstGeom prst="rect">
            <a:avLst/>
          </a:prstGeom>
          <a:noFill/>
        </p:spPr>
        <p:txBody>
          <a:bodyPr wrap="square" rtlCol="0">
            <a:spAutoFit/>
          </a:bodyPr>
          <a:lstStyle/>
          <a:p>
            <a:r>
              <a:rPr lang="en-US" sz="1400" b="1" i="1" dirty="0" smtClean="0"/>
              <a:t>Case 1: u and v are friend</a:t>
            </a:r>
            <a:endParaRPr lang="en-US" sz="1400" b="1" i="1" dirty="0"/>
          </a:p>
        </p:txBody>
      </p:sp>
      <p:sp>
        <p:nvSpPr>
          <p:cNvPr id="41" name="Rectangle 40"/>
          <p:cNvSpPr/>
          <p:nvPr/>
        </p:nvSpPr>
        <p:spPr>
          <a:xfrm>
            <a:off x="5856784" y="2924944"/>
            <a:ext cx="1143000" cy="1656184"/>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p:cNvSpPr txBox="1"/>
          <p:nvPr/>
        </p:nvSpPr>
        <p:spPr>
          <a:xfrm>
            <a:off x="5173216" y="2564904"/>
            <a:ext cx="755576" cy="307777"/>
          </a:xfrm>
          <a:prstGeom prst="rect">
            <a:avLst/>
          </a:prstGeom>
          <a:noFill/>
        </p:spPr>
        <p:txBody>
          <a:bodyPr wrap="square" rtlCol="0">
            <a:spAutoFit/>
          </a:bodyPr>
          <a:lstStyle/>
          <a:p>
            <a:r>
              <a:rPr lang="en-US" sz="1400" b="1" i="1" dirty="0" smtClean="0"/>
              <a:t>k=2</a:t>
            </a:r>
            <a:endParaRPr lang="en-US" sz="1400" b="1" i="1" dirty="0"/>
          </a:p>
        </p:txBody>
      </p:sp>
      <p:sp>
        <p:nvSpPr>
          <p:cNvPr id="47" name="Oval 46"/>
          <p:cNvSpPr/>
          <p:nvPr/>
        </p:nvSpPr>
        <p:spPr>
          <a:xfrm>
            <a:off x="6144816" y="314096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48" name="Oval 47"/>
          <p:cNvSpPr/>
          <p:nvPr/>
        </p:nvSpPr>
        <p:spPr>
          <a:xfrm>
            <a:off x="6144816" y="390790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49" name="Oval 48"/>
          <p:cNvSpPr/>
          <p:nvPr/>
        </p:nvSpPr>
        <p:spPr>
          <a:xfrm>
            <a:off x="7973616" y="3573016"/>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cxnSp>
        <p:nvCxnSpPr>
          <p:cNvPr id="50" name="Straight Connector 49"/>
          <p:cNvCxnSpPr>
            <a:endCxn id="49" idx="2"/>
          </p:cNvCxnSpPr>
          <p:nvPr/>
        </p:nvCxnSpPr>
        <p:spPr>
          <a:xfrm>
            <a:off x="7008912" y="3480048"/>
            <a:ext cx="964704" cy="321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49" idx="2"/>
          </p:cNvCxnSpPr>
          <p:nvPr/>
        </p:nvCxnSpPr>
        <p:spPr>
          <a:xfrm flipV="1">
            <a:off x="7008912" y="3801616"/>
            <a:ext cx="964704" cy="25449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559824" y="3121223"/>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graphicFrame>
        <p:nvGraphicFramePr>
          <p:cNvPr id="58" name="Object 57"/>
          <p:cNvGraphicFramePr>
            <a:graphicFrameLocks noChangeAspect="1"/>
          </p:cNvGraphicFramePr>
          <p:nvPr/>
        </p:nvGraphicFramePr>
        <p:xfrm>
          <a:off x="5691188" y="5084763"/>
          <a:ext cx="2132012" cy="647700"/>
        </p:xfrm>
        <a:graphic>
          <a:graphicData uri="http://schemas.openxmlformats.org/presentationml/2006/ole">
            <mc:AlternateContent xmlns:mc="http://schemas.openxmlformats.org/markup-compatibility/2006">
              <mc:Choice xmlns:v="urn:schemas-microsoft-com:vml" Requires="v">
                <p:oleObj spid="_x0000_s85105" name="Equation" r:id="rId4" imgW="1295280" imgH="393480" progId="Equation.3">
                  <p:embed/>
                </p:oleObj>
              </mc:Choice>
              <mc:Fallback>
                <p:oleObj name="Equation" r:id="rId4" imgW="1295280" imgH="3934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1188" y="5084763"/>
                        <a:ext cx="213201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Right Arrow 58"/>
          <p:cNvSpPr/>
          <p:nvPr/>
        </p:nvSpPr>
        <p:spPr bwMode="auto">
          <a:xfrm>
            <a:off x="4067944" y="3351220"/>
            <a:ext cx="936104" cy="947648"/>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60" name="TextBox 59"/>
          <p:cNvSpPr txBox="1"/>
          <p:nvPr/>
        </p:nvSpPr>
        <p:spPr>
          <a:xfrm>
            <a:off x="395536" y="4705399"/>
            <a:ext cx="1872208" cy="307777"/>
          </a:xfrm>
          <a:prstGeom prst="rect">
            <a:avLst/>
          </a:prstGeom>
          <a:noFill/>
        </p:spPr>
        <p:txBody>
          <a:bodyPr wrap="square" rtlCol="0">
            <a:spAutoFit/>
          </a:bodyPr>
          <a:lstStyle/>
          <a:p>
            <a:r>
              <a:rPr lang="en-US" sz="1400" dirty="0" smtClean="0"/>
              <a:t>Cluster together</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5" grpId="0"/>
      <p:bldP spid="47" grpId="0" animBg="1"/>
      <p:bldP spid="48" grpId="0" animBg="1"/>
      <p:bldP spid="49" grpId="0" animBg="1"/>
      <p:bldP spid="5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Clustering Condition Cont.</a:t>
            </a:r>
            <a:endParaRPr lang="en-US" dirty="0"/>
          </a:p>
        </p:txBody>
      </p:sp>
      <p:sp>
        <p:nvSpPr>
          <p:cNvPr id="24" name="Rectangle 23"/>
          <p:cNvSpPr/>
          <p:nvPr/>
        </p:nvSpPr>
        <p:spPr>
          <a:xfrm>
            <a:off x="971600" y="4034408"/>
            <a:ext cx="1143000" cy="14478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1428800" y="33318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w</a:t>
            </a:r>
            <a:endParaRPr lang="en-US" sz="1400" dirty="0"/>
          </a:p>
        </p:txBody>
      </p:sp>
      <p:sp>
        <p:nvSpPr>
          <p:cNvPr id="11" name="Oval 10"/>
          <p:cNvSpPr/>
          <p:nvPr/>
        </p:nvSpPr>
        <p:spPr>
          <a:xfrm>
            <a:off x="1428800" y="41868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12" name="Oval 11"/>
          <p:cNvSpPr/>
          <p:nvPr/>
        </p:nvSpPr>
        <p:spPr>
          <a:xfrm>
            <a:off x="1428800" y="48726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13" name="Oval 12"/>
          <p:cNvSpPr/>
          <p:nvPr/>
        </p:nvSpPr>
        <p:spPr>
          <a:xfrm>
            <a:off x="3257600" y="40903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sp>
        <p:nvSpPr>
          <p:cNvPr id="14" name="Oval 13"/>
          <p:cNvSpPr/>
          <p:nvPr/>
        </p:nvSpPr>
        <p:spPr>
          <a:xfrm>
            <a:off x="3257600" y="46999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j</a:t>
            </a:r>
            <a:endParaRPr lang="en-US" sz="1400" dirty="0"/>
          </a:p>
        </p:txBody>
      </p:sp>
      <p:cxnSp>
        <p:nvCxnSpPr>
          <p:cNvPr id="17" name="Straight Connector 16"/>
          <p:cNvCxnSpPr>
            <a:stCxn id="10" idx="6"/>
            <a:endCxn id="13" idx="2"/>
          </p:cNvCxnSpPr>
          <p:nvPr/>
        </p:nvCxnSpPr>
        <p:spPr>
          <a:xfrm>
            <a:off x="1886000" y="3560440"/>
            <a:ext cx="1371600" cy="758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6"/>
            <a:endCxn id="13" idx="2"/>
          </p:cNvCxnSpPr>
          <p:nvPr/>
        </p:nvCxnSpPr>
        <p:spPr>
          <a:xfrm flipV="1">
            <a:off x="1886000" y="4318992"/>
            <a:ext cx="1371600" cy="96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6"/>
            <a:endCxn id="14" idx="2"/>
          </p:cNvCxnSpPr>
          <p:nvPr/>
        </p:nvCxnSpPr>
        <p:spPr>
          <a:xfrm>
            <a:off x="1886000" y="3560440"/>
            <a:ext cx="137160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6"/>
            <a:endCxn id="14" idx="2"/>
          </p:cNvCxnSpPr>
          <p:nvPr/>
        </p:nvCxnSpPr>
        <p:spPr>
          <a:xfrm flipV="1">
            <a:off x="1886000" y="4928592"/>
            <a:ext cx="1371600" cy="172616"/>
          </a:xfrm>
          <a:prstGeom prst="line">
            <a:avLst/>
          </a:prstGeom>
        </p:spPr>
        <p:style>
          <a:lnRef idx="1">
            <a:schemeClr val="accent1"/>
          </a:lnRef>
          <a:fillRef idx="0">
            <a:schemeClr val="accent1"/>
          </a:fillRef>
          <a:effectRef idx="0">
            <a:schemeClr val="accent1"/>
          </a:effectRef>
          <a:fontRef idx="minor">
            <a:schemeClr val="tx1"/>
          </a:fontRef>
        </p:style>
      </p:cxnSp>
      <p:sp>
        <p:nvSpPr>
          <p:cNvPr id="35" name="Multiply 34"/>
          <p:cNvSpPr/>
          <p:nvPr/>
        </p:nvSpPr>
        <p:spPr bwMode="auto">
          <a:xfrm>
            <a:off x="611560" y="4345359"/>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36" name="TextBox 35"/>
          <p:cNvSpPr txBox="1"/>
          <p:nvPr/>
        </p:nvSpPr>
        <p:spPr>
          <a:xfrm>
            <a:off x="2771800" y="2996952"/>
            <a:ext cx="1584176" cy="307777"/>
          </a:xfrm>
          <a:prstGeom prst="rect">
            <a:avLst/>
          </a:prstGeom>
          <a:noFill/>
        </p:spPr>
        <p:txBody>
          <a:bodyPr wrap="square" rtlCol="0">
            <a:spAutoFit/>
          </a:bodyPr>
          <a:lstStyle/>
          <a:p>
            <a:r>
              <a:rPr lang="en-US" sz="1400" dirty="0" smtClean="0"/>
              <a:t>Interactions</a:t>
            </a:r>
            <a:endParaRPr lang="en-US" sz="1400" dirty="0"/>
          </a:p>
        </p:txBody>
      </p:sp>
      <p:sp>
        <p:nvSpPr>
          <p:cNvPr id="39" name="TextBox 38"/>
          <p:cNvSpPr txBox="1"/>
          <p:nvPr/>
        </p:nvSpPr>
        <p:spPr>
          <a:xfrm>
            <a:off x="611560" y="5497487"/>
            <a:ext cx="1872208" cy="307777"/>
          </a:xfrm>
          <a:prstGeom prst="rect">
            <a:avLst/>
          </a:prstGeom>
          <a:noFill/>
        </p:spPr>
        <p:txBody>
          <a:bodyPr wrap="square" rtlCol="0">
            <a:spAutoFit/>
          </a:bodyPr>
          <a:lstStyle/>
          <a:p>
            <a:r>
              <a:rPr lang="en-US" sz="1400" dirty="0" smtClean="0"/>
              <a:t>Cluster together</a:t>
            </a:r>
            <a:endParaRPr lang="en-US" sz="1400" dirty="0"/>
          </a:p>
        </p:txBody>
      </p:sp>
      <p:sp>
        <p:nvSpPr>
          <p:cNvPr id="43" name="TextBox 42"/>
          <p:cNvSpPr txBox="1"/>
          <p:nvPr/>
        </p:nvSpPr>
        <p:spPr>
          <a:xfrm>
            <a:off x="683568" y="2247528"/>
            <a:ext cx="2952328" cy="307777"/>
          </a:xfrm>
          <a:prstGeom prst="rect">
            <a:avLst/>
          </a:prstGeom>
          <a:noFill/>
        </p:spPr>
        <p:txBody>
          <a:bodyPr wrap="square" rtlCol="0">
            <a:spAutoFit/>
          </a:bodyPr>
          <a:lstStyle/>
          <a:p>
            <a:r>
              <a:rPr lang="en-US" sz="1400" b="1" i="1" dirty="0" smtClean="0"/>
              <a:t>Case 2: u and v are friend</a:t>
            </a:r>
            <a:endParaRPr lang="en-US" sz="1400" b="1" i="1" dirty="0"/>
          </a:p>
        </p:txBody>
      </p:sp>
      <p:sp>
        <p:nvSpPr>
          <p:cNvPr id="40" name="Right Arrow 39"/>
          <p:cNvSpPr/>
          <p:nvPr/>
        </p:nvSpPr>
        <p:spPr bwMode="auto">
          <a:xfrm>
            <a:off x="4283968" y="3284984"/>
            <a:ext cx="720080" cy="947648"/>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44" name="Rectangle 43"/>
          <p:cNvSpPr/>
          <p:nvPr/>
        </p:nvSpPr>
        <p:spPr>
          <a:xfrm>
            <a:off x="5220072" y="2852936"/>
            <a:ext cx="1143000" cy="136815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TextBox 45"/>
          <p:cNvSpPr txBox="1"/>
          <p:nvPr/>
        </p:nvSpPr>
        <p:spPr>
          <a:xfrm>
            <a:off x="5173216" y="2204864"/>
            <a:ext cx="755576" cy="307777"/>
          </a:xfrm>
          <a:prstGeom prst="rect">
            <a:avLst/>
          </a:prstGeom>
          <a:noFill/>
        </p:spPr>
        <p:txBody>
          <a:bodyPr wrap="square" rtlCol="0">
            <a:spAutoFit/>
          </a:bodyPr>
          <a:lstStyle/>
          <a:p>
            <a:r>
              <a:rPr lang="en-US" sz="1400" b="1" i="1" dirty="0" smtClean="0"/>
              <a:t>k=2</a:t>
            </a:r>
            <a:endParaRPr lang="en-US" sz="1400" b="1" i="1" dirty="0"/>
          </a:p>
        </p:txBody>
      </p:sp>
      <p:sp>
        <p:nvSpPr>
          <p:cNvPr id="53" name="Oval 52"/>
          <p:cNvSpPr/>
          <p:nvPr/>
        </p:nvSpPr>
        <p:spPr>
          <a:xfrm>
            <a:off x="5508104" y="2924944"/>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54" name="Oval 53"/>
          <p:cNvSpPr/>
          <p:nvPr/>
        </p:nvSpPr>
        <p:spPr>
          <a:xfrm>
            <a:off x="5508104" y="361987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graphicFrame>
        <p:nvGraphicFramePr>
          <p:cNvPr id="63" name="Object 62"/>
          <p:cNvGraphicFramePr>
            <a:graphicFrameLocks noChangeAspect="1"/>
          </p:cNvGraphicFramePr>
          <p:nvPr/>
        </p:nvGraphicFramePr>
        <p:xfrm>
          <a:off x="5094288" y="4724400"/>
          <a:ext cx="3324225" cy="649288"/>
        </p:xfrm>
        <a:graphic>
          <a:graphicData uri="http://schemas.openxmlformats.org/presentationml/2006/ole">
            <mc:AlternateContent xmlns:mc="http://schemas.openxmlformats.org/markup-compatibility/2006">
              <mc:Choice xmlns:v="urn:schemas-microsoft-com:vml" Requires="v">
                <p:oleObj spid="_x0000_s86128" name="Equation" r:id="rId4" imgW="2019240" imgH="393480" progId="Equation.3">
                  <p:embed/>
                </p:oleObj>
              </mc:Choice>
              <mc:Fallback>
                <p:oleObj name="Equation" r:id="rId4" imgW="2019240" imgH="3934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4288" y="4724400"/>
                        <a:ext cx="3324225"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Oval 63"/>
          <p:cNvSpPr/>
          <p:nvPr/>
        </p:nvSpPr>
        <p:spPr>
          <a:xfrm>
            <a:off x="1450504" y="263691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x</a:t>
            </a:r>
            <a:endParaRPr lang="en-US" sz="1400" dirty="0"/>
          </a:p>
        </p:txBody>
      </p:sp>
      <p:sp>
        <p:nvSpPr>
          <p:cNvPr id="65" name="Oval 64"/>
          <p:cNvSpPr/>
          <p:nvPr/>
        </p:nvSpPr>
        <p:spPr>
          <a:xfrm>
            <a:off x="3275856" y="34290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k</a:t>
            </a:r>
            <a:endParaRPr lang="en-US" sz="1400" dirty="0"/>
          </a:p>
        </p:txBody>
      </p:sp>
      <p:cxnSp>
        <p:nvCxnSpPr>
          <p:cNvPr id="66" name="Straight Connector 65"/>
          <p:cNvCxnSpPr>
            <a:stCxn id="64" idx="6"/>
            <a:endCxn id="65" idx="2"/>
          </p:cNvCxnSpPr>
          <p:nvPr/>
        </p:nvCxnSpPr>
        <p:spPr>
          <a:xfrm>
            <a:off x="1907704" y="2865512"/>
            <a:ext cx="1368152"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1" idx="6"/>
            <a:endCxn id="65" idx="2"/>
          </p:cNvCxnSpPr>
          <p:nvPr/>
        </p:nvCxnSpPr>
        <p:spPr>
          <a:xfrm flipV="1">
            <a:off x="1886000" y="3657600"/>
            <a:ext cx="1389856" cy="757808"/>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677472" y="2827784"/>
            <a:ext cx="1143000" cy="136815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Oval 73"/>
          <p:cNvSpPr/>
          <p:nvPr/>
        </p:nvSpPr>
        <p:spPr>
          <a:xfrm>
            <a:off x="7965504" y="2899792"/>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x</a:t>
            </a:r>
            <a:endParaRPr lang="en-US" sz="1400" dirty="0"/>
          </a:p>
        </p:txBody>
      </p:sp>
      <p:sp>
        <p:nvSpPr>
          <p:cNvPr id="75" name="Oval 74"/>
          <p:cNvSpPr/>
          <p:nvPr/>
        </p:nvSpPr>
        <p:spPr>
          <a:xfrm>
            <a:off x="7965504" y="359472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w</a:t>
            </a:r>
            <a:endParaRPr lang="en-US" sz="1400" dirty="0"/>
          </a:p>
        </p:txBody>
      </p:sp>
      <p:cxnSp>
        <p:nvCxnSpPr>
          <p:cNvPr id="80" name="Straight Connector 79"/>
          <p:cNvCxnSpPr/>
          <p:nvPr/>
        </p:nvCxnSpPr>
        <p:spPr>
          <a:xfrm>
            <a:off x="6372200" y="3140968"/>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228184" y="2852936"/>
            <a:ext cx="1584176" cy="307777"/>
          </a:xfrm>
          <a:prstGeom prst="rect">
            <a:avLst/>
          </a:prstGeom>
          <a:noFill/>
        </p:spPr>
        <p:txBody>
          <a:bodyPr wrap="square" rtlCol="0">
            <a:spAutoFit/>
          </a:bodyPr>
          <a:lstStyle/>
          <a:p>
            <a:r>
              <a:rPr lang="en-US" sz="1400" i="1" dirty="0" err="1" smtClean="0"/>
              <a:t>friend_k</a:t>
            </a:r>
            <a:endParaRPr lang="en-US" sz="1400" i="1" dirty="0"/>
          </a:p>
        </p:txBody>
      </p:sp>
      <p:cxnSp>
        <p:nvCxnSpPr>
          <p:cNvPr id="84" name="Straight Connector 83"/>
          <p:cNvCxnSpPr/>
          <p:nvPr/>
        </p:nvCxnSpPr>
        <p:spPr>
          <a:xfrm>
            <a:off x="6372200" y="3553271"/>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228184" y="3265239"/>
            <a:ext cx="1584176" cy="307777"/>
          </a:xfrm>
          <a:prstGeom prst="rect">
            <a:avLst/>
          </a:prstGeom>
          <a:noFill/>
        </p:spPr>
        <p:txBody>
          <a:bodyPr wrap="square" rtlCol="0">
            <a:spAutoFit/>
          </a:bodyPr>
          <a:lstStyle/>
          <a:p>
            <a:r>
              <a:rPr lang="en-US" sz="1400" i="1" dirty="0" err="1" smtClean="0"/>
              <a:t>friend_i</a:t>
            </a:r>
            <a:endParaRPr lang="en-US" sz="1400" i="1" dirty="0"/>
          </a:p>
        </p:txBody>
      </p:sp>
      <p:cxnSp>
        <p:nvCxnSpPr>
          <p:cNvPr id="86" name="Straight Connector 85"/>
          <p:cNvCxnSpPr/>
          <p:nvPr/>
        </p:nvCxnSpPr>
        <p:spPr>
          <a:xfrm>
            <a:off x="6372200" y="3933056"/>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228184" y="3645024"/>
            <a:ext cx="1584176" cy="307777"/>
          </a:xfrm>
          <a:prstGeom prst="rect">
            <a:avLst/>
          </a:prstGeom>
          <a:noFill/>
        </p:spPr>
        <p:txBody>
          <a:bodyPr wrap="square" rtlCol="0">
            <a:spAutoFit/>
          </a:bodyPr>
          <a:lstStyle/>
          <a:p>
            <a:r>
              <a:rPr lang="en-US" sz="1400" i="1" dirty="0" err="1" smtClean="0"/>
              <a:t>friend_j</a:t>
            </a:r>
            <a:endParaRPr lang="en-US" sz="1400" i="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Clustering Condition cont.</a:t>
            </a:r>
            <a:endParaRPr lang="en-US" dirty="0"/>
          </a:p>
        </p:txBody>
      </p:sp>
      <p:sp>
        <p:nvSpPr>
          <p:cNvPr id="21" name="Rectangle 20"/>
          <p:cNvSpPr/>
          <p:nvPr/>
        </p:nvSpPr>
        <p:spPr>
          <a:xfrm>
            <a:off x="539552" y="2349624"/>
            <a:ext cx="1143000" cy="12954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2" name="Group 21"/>
          <p:cNvGrpSpPr/>
          <p:nvPr/>
        </p:nvGrpSpPr>
        <p:grpSpPr>
          <a:xfrm>
            <a:off x="827584" y="2430016"/>
            <a:ext cx="2999184" cy="1143000"/>
            <a:chOff x="1284784" y="3577208"/>
            <a:chExt cx="2999184" cy="1143000"/>
          </a:xfrm>
        </p:grpSpPr>
        <p:sp>
          <p:nvSpPr>
            <p:cNvPr id="23" name="Oval 22"/>
            <p:cNvSpPr/>
            <p:nvPr/>
          </p:nvSpPr>
          <p:spPr>
            <a:xfrm>
              <a:off x="1284784" y="3577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v</a:t>
              </a:r>
              <a:endParaRPr lang="en-US" sz="1000" dirty="0"/>
            </a:p>
          </p:txBody>
        </p:sp>
        <p:sp>
          <p:nvSpPr>
            <p:cNvPr id="24" name="Oval 23"/>
            <p:cNvSpPr/>
            <p:nvPr/>
          </p:nvSpPr>
          <p:spPr>
            <a:xfrm>
              <a:off x="1284784" y="42630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u</a:t>
              </a:r>
              <a:endParaRPr lang="en-US" sz="1000" dirty="0"/>
            </a:p>
          </p:txBody>
        </p:sp>
        <p:sp>
          <p:nvSpPr>
            <p:cNvPr id="25" name="Oval 24"/>
            <p:cNvSpPr/>
            <p:nvPr/>
          </p:nvSpPr>
          <p:spPr>
            <a:xfrm>
              <a:off x="3113584" y="3958208"/>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26" name="Straight Connector 25"/>
            <p:cNvCxnSpPr>
              <a:stCxn id="23" idx="6"/>
              <a:endCxn id="25" idx="2"/>
            </p:cNvCxnSpPr>
            <p:nvPr/>
          </p:nvCxnSpPr>
          <p:spPr>
            <a:xfrm>
              <a:off x="1741984" y="3805808"/>
              <a:ext cx="1371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6"/>
              <a:endCxn id="25" idx="2"/>
            </p:cNvCxnSpPr>
            <p:nvPr/>
          </p:nvCxnSpPr>
          <p:spPr>
            <a:xfrm flipV="1">
              <a:off x="1741984" y="4186808"/>
              <a:ext cx="1371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99792" y="3607296"/>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grpSp>
      <p:sp>
        <p:nvSpPr>
          <p:cNvPr id="29" name="TextBox 28"/>
          <p:cNvSpPr txBox="1"/>
          <p:nvPr/>
        </p:nvSpPr>
        <p:spPr>
          <a:xfrm>
            <a:off x="539552" y="1628800"/>
            <a:ext cx="2952328" cy="307777"/>
          </a:xfrm>
          <a:prstGeom prst="rect">
            <a:avLst/>
          </a:prstGeom>
          <a:noFill/>
        </p:spPr>
        <p:txBody>
          <a:bodyPr wrap="square" rtlCol="0">
            <a:spAutoFit/>
          </a:bodyPr>
          <a:lstStyle/>
          <a:p>
            <a:r>
              <a:rPr lang="en-US" sz="1400" b="1" i="1" dirty="0" smtClean="0"/>
              <a:t>Case 1: u and v are friend</a:t>
            </a:r>
            <a:endParaRPr lang="en-US" sz="1400" b="1" i="1" dirty="0"/>
          </a:p>
        </p:txBody>
      </p:sp>
      <p:sp>
        <p:nvSpPr>
          <p:cNvPr id="83" name="Multiply 82"/>
          <p:cNvSpPr/>
          <p:nvPr/>
        </p:nvSpPr>
        <p:spPr bwMode="auto">
          <a:xfrm>
            <a:off x="251520" y="2267744"/>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grpSp>
        <p:nvGrpSpPr>
          <p:cNvPr id="96" name="Group 95"/>
          <p:cNvGrpSpPr/>
          <p:nvPr/>
        </p:nvGrpSpPr>
        <p:grpSpPr>
          <a:xfrm>
            <a:off x="323528" y="3972599"/>
            <a:ext cx="3384376" cy="1616641"/>
            <a:chOff x="323528" y="3684567"/>
            <a:chExt cx="3384376" cy="1616641"/>
          </a:xfrm>
        </p:grpSpPr>
        <p:grpSp>
          <p:nvGrpSpPr>
            <p:cNvPr id="94" name="Group 93"/>
            <p:cNvGrpSpPr/>
            <p:nvPr/>
          </p:nvGrpSpPr>
          <p:grpSpPr>
            <a:xfrm>
              <a:off x="323528" y="3684567"/>
              <a:ext cx="3384376" cy="1616641"/>
              <a:chOff x="323528" y="3684567"/>
              <a:chExt cx="3384376" cy="1616641"/>
            </a:xfrm>
          </p:grpSpPr>
          <p:sp>
            <p:nvSpPr>
              <p:cNvPr id="84" name="Rectangle 83"/>
              <p:cNvSpPr/>
              <p:nvPr/>
            </p:nvSpPr>
            <p:spPr>
              <a:xfrm>
                <a:off x="539552" y="4437856"/>
                <a:ext cx="936104" cy="86335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85" name="Down Arrow 84"/>
              <p:cNvSpPr/>
              <p:nvPr/>
            </p:nvSpPr>
            <p:spPr bwMode="auto">
              <a:xfrm>
                <a:off x="1547664" y="3684567"/>
                <a:ext cx="936104" cy="633919"/>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86" name="TextBox 85"/>
              <p:cNvSpPr txBox="1"/>
              <p:nvPr/>
            </p:nvSpPr>
            <p:spPr>
              <a:xfrm>
                <a:off x="323528" y="4149080"/>
                <a:ext cx="1296144" cy="307777"/>
              </a:xfrm>
              <a:prstGeom prst="rect">
                <a:avLst/>
              </a:prstGeom>
              <a:noFill/>
            </p:spPr>
            <p:txBody>
              <a:bodyPr wrap="square" rtlCol="0">
                <a:spAutoFit/>
              </a:bodyPr>
              <a:lstStyle/>
              <a:p>
                <a:r>
                  <a:rPr lang="en-US" sz="1400" dirty="0" smtClean="0"/>
                  <a:t>Any cluster</a:t>
                </a:r>
                <a:endParaRPr lang="en-US" sz="1400" dirty="0"/>
              </a:p>
            </p:txBody>
          </p:sp>
          <p:sp>
            <p:nvSpPr>
              <p:cNvPr id="87" name="Oval 86"/>
              <p:cNvSpPr/>
              <p:nvPr/>
            </p:nvSpPr>
            <p:spPr>
              <a:xfrm>
                <a:off x="2627784" y="4624753"/>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sp>
            <p:nvSpPr>
              <p:cNvPr id="88" name="TextBox 87"/>
              <p:cNvSpPr txBox="1"/>
              <p:nvPr/>
            </p:nvSpPr>
            <p:spPr>
              <a:xfrm>
                <a:off x="2123728" y="4316976"/>
                <a:ext cx="1584176" cy="307777"/>
              </a:xfrm>
              <a:prstGeom prst="rect">
                <a:avLst/>
              </a:prstGeom>
              <a:noFill/>
            </p:spPr>
            <p:txBody>
              <a:bodyPr wrap="square" rtlCol="0">
                <a:spAutoFit/>
              </a:bodyPr>
              <a:lstStyle/>
              <a:p>
                <a:r>
                  <a:rPr lang="en-US" sz="1400" dirty="0" smtClean="0"/>
                  <a:t>Any interaction</a:t>
                </a:r>
                <a:endParaRPr lang="en-US" sz="1400" dirty="0"/>
              </a:p>
            </p:txBody>
          </p:sp>
          <p:cxnSp>
            <p:nvCxnSpPr>
              <p:cNvPr id="91" name="Straight Connector 90"/>
              <p:cNvCxnSpPr>
                <a:stCxn id="84" idx="3"/>
                <a:endCxn id="87" idx="2"/>
              </p:cNvCxnSpPr>
              <p:nvPr/>
            </p:nvCxnSpPr>
            <p:spPr>
              <a:xfrm flipV="1">
                <a:off x="1475656" y="4853353"/>
                <a:ext cx="1152128" cy="16179"/>
              </a:xfrm>
              <a:prstGeom prst="line">
                <a:avLst/>
              </a:prstGeom>
            </p:spPr>
            <p:style>
              <a:lnRef idx="1">
                <a:schemeClr val="accent1"/>
              </a:lnRef>
              <a:fillRef idx="0">
                <a:schemeClr val="accent1"/>
              </a:fillRef>
              <a:effectRef idx="0">
                <a:schemeClr val="accent1"/>
              </a:effectRef>
              <a:fontRef idx="minor">
                <a:schemeClr val="tx1"/>
              </a:fontRef>
            </p:style>
          </p:cxnSp>
        </p:grpSp>
        <p:sp>
          <p:nvSpPr>
            <p:cNvPr id="95" name="TextBox 94"/>
            <p:cNvSpPr txBox="1"/>
            <p:nvPr/>
          </p:nvSpPr>
          <p:spPr>
            <a:xfrm>
              <a:off x="1331640" y="4725144"/>
              <a:ext cx="1584176" cy="246221"/>
            </a:xfrm>
            <a:prstGeom prst="rect">
              <a:avLst/>
            </a:prstGeom>
            <a:noFill/>
          </p:spPr>
          <p:txBody>
            <a:bodyPr wrap="square" rtlCol="0">
              <a:spAutoFit/>
            </a:bodyPr>
            <a:lstStyle/>
            <a:p>
              <a:r>
                <a:rPr lang="en-US" sz="1000" i="1" dirty="0" smtClean="0">
                  <a:solidFill>
                    <a:srgbClr val="FF0000"/>
                  </a:solidFill>
                </a:rPr>
                <a:t>At most 1</a:t>
              </a:r>
              <a:endParaRPr lang="en-US" sz="1000" i="1" dirty="0">
                <a:solidFill>
                  <a:srgbClr val="FF0000"/>
                </a:solidFill>
              </a:endParaRPr>
            </a:p>
          </p:txBody>
        </p:sp>
      </p:grpSp>
      <p:graphicFrame>
        <p:nvGraphicFramePr>
          <p:cNvPr id="99" name="Object 98"/>
          <p:cNvGraphicFramePr>
            <a:graphicFrameLocks noChangeAspect="1"/>
          </p:cNvGraphicFramePr>
          <p:nvPr/>
        </p:nvGraphicFramePr>
        <p:xfrm>
          <a:off x="467544" y="5589240"/>
          <a:ext cx="3159064" cy="576064"/>
        </p:xfrm>
        <a:graphic>
          <a:graphicData uri="http://schemas.openxmlformats.org/presentationml/2006/ole">
            <mc:AlternateContent xmlns:mc="http://schemas.openxmlformats.org/markup-compatibility/2006">
              <mc:Choice xmlns:v="urn:schemas-microsoft-com:vml" Requires="v">
                <p:oleObj spid="_x0000_s2168" name="Equation" r:id="rId4" imgW="2158920" imgH="393480" progId="Equation.3">
                  <p:embed/>
                </p:oleObj>
              </mc:Choice>
              <mc:Fallback>
                <p:oleObj name="Equation" r:id="rId4" imgW="2158920" imgH="39348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5589240"/>
                        <a:ext cx="3159064"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Rectangle 99"/>
          <p:cNvSpPr/>
          <p:nvPr/>
        </p:nvSpPr>
        <p:spPr>
          <a:xfrm>
            <a:off x="5364088" y="2522240"/>
            <a:ext cx="1143000" cy="144780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1" name="Oval 100"/>
          <p:cNvSpPr/>
          <p:nvPr/>
        </p:nvSpPr>
        <p:spPr>
          <a:xfrm>
            <a:off x="5821288" y="19888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w</a:t>
            </a:r>
            <a:endParaRPr lang="en-US" sz="1400" dirty="0"/>
          </a:p>
        </p:txBody>
      </p:sp>
      <p:sp>
        <p:nvSpPr>
          <p:cNvPr id="102" name="Oval 101"/>
          <p:cNvSpPr/>
          <p:nvPr/>
        </p:nvSpPr>
        <p:spPr>
          <a:xfrm>
            <a:off x="5821288" y="26746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u</a:t>
            </a:r>
            <a:endParaRPr lang="en-US" sz="1400" dirty="0"/>
          </a:p>
        </p:txBody>
      </p:sp>
      <p:sp>
        <p:nvSpPr>
          <p:cNvPr id="103" name="Oval 102"/>
          <p:cNvSpPr/>
          <p:nvPr/>
        </p:nvSpPr>
        <p:spPr>
          <a:xfrm>
            <a:off x="5821288" y="33604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v</a:t>
            </a:r>
            <a:endParaRPr lang="en-US" sz="1400" dirty="0"/>
          </a:p>
        </p:txBody>
      </p:sp>
      <p:sp>
        <p:nvSpPr>
          <p:cNvPr id="104" name="Oval 103"/>
          <p:cNvSpPr/>
          <p:nvPr/>
        </p:nvSpPr>
        <p:spPr>
          <a:xfrm>
            <a:off x="7650088" y="23698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smtClean="0"/>
              <a:t>i</a:t>
            </a:r>
            <a:endParaRPr lang="en-US" sz="1400" dirty="0"/>
          </a:p>
        </p:txBody>
      </p:sp>
      <p:sp>
        <p:nvSpPr>
          <p:cNvPr id="105" name="Oval 104"/>
          <p:cNvSpPr/>
          <p:nvPr/>
        </p:nvSpPr>
        <p:spPr>
          <a:xfrm>
            <a:off x="7650088" y="297944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j</a:t>
            </a:r>
            <a:endParaRPr lang="en-US" sz="1400" dirty="0"/>
          </a:p>
        </p:txBody>
      </p:sp>
      <p:cxnSp>
        <p:nvCxnSpPr>
          <p:cNvPr id="106" name="Straight Connector 105"/>
          <p:cNvCxnSpPr>
            <a:stCxn id="101" idx="6"/>
            <a:endCxn id="104" idx="2"/>
          </p:cNvCxnSpPr>
          <p:nvPr/>
        </p:nvCxnSpPr>
        <p:spPr>
          <a:xfrm>
            <a:off x="6278488" y="2217440"/>
            <a:ext cx="1371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2" idx="6"/>
            <a:endCxn id="104" idx="2"/>
          </p:cNvCxnSpPr>
          <p:nvPr/>
        </p:nvCxnSpPr>
        <p:spPr>
          <a:xfrm flipV="1">
            <a:off x="6278488" y="2598440"/>
            <a:ext cx="1371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1" idx="6"/>
            <a:endCxn id="105" idx="2"/>
          </p:cNvCxnSpPr>
          <p:nvPr/>
        </p:nvCxnSpPr>
        <p:spPr>
          <a:xfrm>
            <a:off x="6278488" y="2217440"/>
            <a:ext cx="13716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3" idx="6"/>
            <a:endCxn id="105" idx="2"/>
          </p:cNvCxnSpPr>
          <p:nvPr/>
        </p:nvCxnSpPr>
        <p:spPr>
          <a:xfrm flipV="1">
            <a:off x="6278488" y="3208040"/>
            <a:ext cx="13716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7164288" y="1916832"/>
            <a:ext cx="1584176" cy="307777"/>
          </a:xfrm>
          <a:prstGeom prst="rect">
            <a:avLst/>
          </a:prstGeom>
          <a:noFill/>
        </p:spPr>
        <p:txBody>
          <a:bodyPr wrap="square" rtlCol="0">
            <a:spAutoFit/>
          </a:bodyPr>
          <a:lstStyle/>
          <a:p>
            <a:r>
              <a:rPr lang="en-US" sz="1400" dirty="0" smtClean="0"/>
              <a:t>Interaction </a:t>
            </a:r>
            <a:r>
              <a:rPr lang="en-US" sz="1400" dirty="0" err="1" smtClean="0"/>
              <a:t>i</a:t>
            </a:r>
            <a:endParaRPr lang="en-US" sz="1400" dirty="0"/>
          </a:p>
        </p:txBody>
      </p:sp>
      <p:sp>
        <p:nvSpPr>
          <p:cNvPr id="111" name="TextBox 110"/>
          <p:cNvSpPr txBox="1"/>
          <p:nvPr/>
        </p:nvSpPr>
        <p:spPr>
          <a:xfrm>
            <a:off x="7164288" y="3501008"/>
            <a:ext cx="1584176" cy="307777"/>
          </a:xfrm>
          <a:prstGeom prst="rect">
            <a:avLst/>
          </a:prstGeom>
          <a:noFill/>
        </p:spPr>
        <p:txBody>
          <a:bodyPr wrap="square" rtlCol="0">
            <a:spAutoFit/>
          </a:bodyPr>
          <a:lstStyle/>
          <a:p>
            <a:r>
              <a:rPr lang="en-US" sz="1400" dirty="0" smtClean="0"/>
              <a:t>Interaction j</a:t>
            </a:r>
            <a:endParaRPr lang="en-US" sz="1400" dirty="0"/>
          </a:p>
        </p:txBody>
      </p:sp>
      <p:sp>
        <p:nvSpPr>
          <p:cNvPr id="113" name="TextBox 112"/>
          <p:cNvSpPr txBox="1"/>
          <p:nvPr/>
        </p:nvSpPr>
        <p:spPr>
          <a:xfrm>
            <a:off x="5076056" y="1628800"/>
            <a:ext cx="2952328" cy="307777"/>
          </a:xfrm>
          <a:prstGeom prst="rect">
            <a:avLst/>
          </a:prstGeom>
          <a:noFill/>
        </p:spPr>
        <p:txBody>
          <a:bodyPr wrap="square" rtlCol="0">
            <a:spAutoFit/>
          </a:bodyPr>
          <a:lstStyle/>
          <a:p>
            <a:r>
              <a:rPr lang="en-US" sz="1400" b="1" i="1" dirty="0" smtClean="0"/>
              <a:t>Case 2: u and v are friend</a:t>
            </a:r>
            <a:endParaRPr lang="en-US" sz="1400" b="1" i="1" dirty="0"/>
          </a:p>
        </p:txBody>
      </p:sp>
      <p:sp>
        <p:nvSpPr>
          <p:cNvPr id="114" name="Multiply 113"/>
          <p:cNvSpPr/>
          <p:nvPr/>
        </p:nvSpPr>
        <p:spPr bwMode="auto">
          <a:xfrm>
            <a:off x="5004048" y="2636912"/>
            <a:ext cx="648072" cy="79208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115" name="Down Arrow 114"/>
          <p:cNvSpPr/>
          <p:nvPr/>
        </p:nvSpPr>
        <p:spPr bwMode="auto">
          <a:xfrm>
            <a:off x="6516216" y="4019217"/>
            <a:ext cx="936104" cy="633919"/>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116" name="Rectangle 115"/>
          <p:cNvSpPr/>
          <p:nvPr/>
        </p:nvSpPr>
        <p:spPr>
          <a:xfrm>
            <a:off x="5436096" y="4869904"/>
            <a:ext cx="936104" cy="86335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r>
              <a:rPr lang="en-US" baseline="-25000" dirty="0" smtClean="0"/>
              <a:t>1</a:t>
            </a:r>
            <a:endParaRPr lang="en-US" baseline="-25000" dirty="0"/>
          </a:p>
        </p:txBody>
      </p:sp>
      <p:sp>
        <p:nvSpPr>
          <p:cNvPr id="117" name="TextBox 116"/>
          <p:cNvSpPr txBox="1"/>
          <p:nvPr/>
        </p:nvSpPr>
        <p:spPr>
          <a:xfrm>
            <a:off x="5220072" y="4581128"/>
            <a:ext cx="1296144" cy="307777"/>
          </a:xfrm>
          <a:prstGeom prst="rect">
            <a:avLst/>
          </a:prstGeom>
          <a:noFill/>
        </p:spPr>
        <p:txBody>
          <a:bodyPr wrap="square" rtlCol="0">
            <a:spAutoFit/>
          </a:bodyPr>
          <a:lstStyle/>
          <a:p>
            <a:r>
              <a:rPr lang="en-US" sz="1400" dirty="0" smtClean="0"/>
              <a:t>Any cluster</a:t>
            </a:r>
            <a:endParaRPr lang="en-US" sz="1400" dirty="0"/>
          </a:p>
        </p:txBody>
      </p:sp>
      <p:sp>
        <p:nvSpPr>
          <p:cNvPr id="118" name="Rectangle 117"/>
          <p:cNvSpPr/>
          <p:nvPr/>
        </p:nvSpPr>
        <p:spPr>
          <a:xfrm>
            <a:off x="7452320" y="4869904"/>
            <a:ext cx="936104" cy="86335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r>
              <a:rPr lang="en-US" baseline="-25000" dirty="0" smtClean="0"/>
              <a:t>2</a:t>
            </a:r>
            <a:endParaRPr lang="en-US" baseline="-25000" dirty="0"/>
          </a:p>
        </p:txBody>
      </p:sp>
      <p:sp>
        <p:nvSpPr>
          <p:cNvPr id="119" name="TextBox 118"/>
          <p:cNvSpPr txBox="1"/>
          <p:nvPr/>
        </p:nvSpPr>
        <p:spPr>
          <a:xfrm>
            <a:off x="7236296" y="4581128"/>
            <a:ext cx="1296144" cy="307777"/>
          </a:xfrm>
          <a:prstGeom prst="rect">
            <a:avLst/>
          </a:prstGeom>
          <a:noFill/>
        </p:spPr>
        <p:txBody>
          <a:bodyPr wrap="square" rtlCol="0">
            <a:spAutoFit/>
          </a:bodyPr>
          <a:lstStyle/>
          <a:p>
            <a:r>
              <a:rPr lang="en-US" sz="1400" dirty="0" smtClean="0"/>
              <a:t>Any cluster</a:t>
            </a:r>
            <a:endParaRPr lang="en-US" sz="1400" dirty="0"/>
          </a:p>
        </p:txBody>
      </p:sp>
      <p:cxnSp>
        <p:nvCxnSpPr>
          <p:cNvPr id="122" name="Straight Connector 121"/>
          <p:cNvCxnSpPr>
            <a:stCxn id="116" idx="3"/>
            <a:endCxn id="118" idx="1"/>
          </p:cNvCxnSpPr>
          <p:nvPr/>
        </p:nvCxnSpPr>
        <p:spPr bwMode="auto">
          <a:xfrm>
            <a:off x="6372200" y="5301580"/>
            <a:ext cx="1080120" cy="0"/>
          </a:xfrm>
          <a:prstGeom prst="line">
            <a:avLst/>
          </a:prstGeom>
          <a:solidFill>
            <a:schemeClr val="accent1"/>
          </a:solidFill>
          <a:ln w="15875" cap="flat" cmpd="sng" algn="ctr">
            <a:solidFill>
              <a:srgbClr val="FF0000"/>
            </a:solidFill>
            <a:prstDash val="sysDash"/>
            <a:round/>
            <a:headEnd type="none" w="med" len="med"/>
            <a:tailEnd type="none" w="med" len="med"/>
          </a:ln>
          <a:effectLst/>
        </p:spPr>
      </p:cxnSp>
      <p:sp>
        <p:nvSpPr>
          <p:cNvPr id="124" name="TextBox 123"/>
          <p:cNvSpPr txBox="1"/>
          <p:nvPr/>
        </p:nvSpPr>
        <p:spPr>
          <a:xfrm>
            <a:off x="6300192" y="5137447"/>
            <a:ext cx="1296144" cy="307777"/>
          </a:xfrm>
          <a:prstGeom prst="rect">
            <a:avLst/>
          </a:prstGeom>
          <a:noFill/>
        </p:spPr>
        <p:txBody>
          <a:bodyPr wrap="square" rtlCol="0">
            <a:spAutoFit/>
          </a:bodyPr>
          <a:lstStyle/>
          <a:p>
            <a:r>
              <a:rPr lang="en-US" sz="1400" i="1" dirty="0" smtClean="0">
                <a:solidFill>
                  <a:srgbClr val="FF0000"/>
                </a:solidFill>
              </a:rPr>
              <a:t>friend</a:t>
            </a:r>
            <a:endParaRPr lang="en-US" sz="1400" i="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Publishing sanitized graph</a:t>
            </a:r>
            <a:endParaRPr lang="zh-CN" altLang="en-US" dirty="0"/>
          </a:p>
        </p:txBody>
      </p:sp>
      <p:sp>
        <p:nvSpPr>
          <p:cNvPr id="3" name="Content Placeholder 2"/>
          <p:cNvSpPr>
            <a:spLocks noGrp="1"/>
          </p:cNvSpPr>
          <p:nvPr>
            <p:ph idx="1"/>
          </p:nvPr>
        </p:nvSpPr>
        <p:spPr/>
        <p:txBody>
          <a:bodyPr/>
          <a:lstStyle/>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895350" lvl="1" indent="-457200">
              <a:spcBef>
                <a:spcPct val="50000"/>
              </a:spcBef>
              <a:buFontTx/>
              <a:buAutoNum type="circleNumDbPlain"/>
            </a:pPr>
            <a:r>
              <a:rPr lang="en-US" altLang="zh-CN" sz="2100" kern="1200" dirty="0" smtClean="0">
                <a:latin typeface="Times New Roman" pitchFamily="18" charset="0"/>
                <a:ea typeface="宋体" charset="-122"/>
                <a:cs typeface="Times New Roman" pitchFamily="18" charset="0"/>
              </a:rPr>
              <a:t>Edge editing based models</a:t>
            </a:r>
          </a:p>
          <a:p>
            <a:pPr marL="895350" lvl="1" indent="-457200">
              <a:spcBef>
                <a:spcPct val="50000"/>
              </a:spcBef>
              <a:buFontTx/>
              <a:buAutoNum type="circleNumDbPlain"/>
            </a:pPr>
            <a:r>
              <a:rPr lang="en-US" altLang="zh-CN" sz="2100" kern="1200" dirty="0" smtClean="0">
                <a:latin typeface="Times New Roman" pitchFamily="18" charset="0"/>
                <a:ea typeface="宋体" charset="-122"/>
                <a:cs typeface="Times New Roman" pitchFamily="18" charset="0"/>
              </a:rPr>
              <a:t>Clustering based models</a:t>
            </a:r>
          </a:p>
          <a:p>
            <a:pPr marL="895350" lvl="1" indent="-457200">
              <a:spcBef>
                <a:spcPct val="50000"/>
              </a:spcBef>
              <a:buFontTx/>
              <a:buAutoNum type="circleNumDbPlain"/>
            </a:pPr>
            <a:r>
              <a:rPr lang="en-US" altLang="zh-CN" sz="2100" kern="1200" dirty="0" smtClean="0">
                <a:solidFill>
                  <a:srgbClr val="FF0000"/>
                </a:solidFill>
                <a:latin typeface="Times New Roman" pitchFamily="18" charset="0"/>
                <a:ea typeface="宋体" charset="-122"/>
                <a:cs typeface="Times New Roman" pitchFamily="18" charset="0"/>
              </a:rPr>
              <a:t>Protecting edge weights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11/17/2016</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Noised edge weights </a:t>
            </a:r>
            <a:r>
              <a:rPr lang="en-US" altLang="zh-CN" baseline="30000" dirty="0" smtClean="0"/>
              <a:t>[17]</a:t>
            </a:r>
            <a:endParaRPr lang="zh-CN" altLang="en-US" baseline="30000" dirty="0"/>
          </a:p>
        </p:txBody>
      </p:sp>
      <p:sp>
        <p:nvSpPr>
          <p:cNvPr id="71" name="Content Placeholder 2"/>
          <p:cNvSpPr>
            <a:spLocks noGrp="1"/>
          </p:cNvSpPr>
          <p:nvPr>
            <p:ph idx="1"/>
          </p:nvPr>
        </p:nvSpPr>
        <p:spPr>
          <a:xfrm>
            <a:off x="467544" y="1844824"/>
            <a:ext cx="8784976" cy="4464496"/>
          </a:xfrm>
        </p:spPr>
        <p:txBody>
          <a:bodyPr>
            <a:normAutofit fontScale="77500" lnSpcReduction="20000"/>
          </a:bodyPr>
          <a:lstStyle/>
          <a:p>
            <a:r>
              <a:rPr lang="en-US" altLang="zh-CN" dirty="0" smtClean="0"/>
              <a:t>Graph model: weighted graph</a:t>
            </a:r>
          </a:p>
          <a:p>
            <a:r>
              <a:rPr lang="en-US" altLang="zh-CN" dirty="0" smtClean="0"/>
              <a:t>Protection objective</a:t>
            </a:r>
            <a:endParaRPr lang="en-US" altLang="zh-CN" dirty="0" smtClean="0">
              <a:solidFill>
                <a:srgbClr val="FF0000"/>
              </a:solidFill>
            </a:endParaRPr>
          </a:p>
          <a:p>
            <a:pPr lvl="1"/>
            <a:r>
              <a:rPr lang="en-US" altLang="zh-CN" dirty="0" smtClean="0"/>
              <a:t>Hide the real value of edge weights</a:t>
            </a:r>
          </a:p>
          <a:p>
            <a:r>
              <a:rPr lang="en-US" altLang="zh-CN" dirty="0" smtClean="0"/>
              <a:t>An attacker’s background knowledge</a:t>
            </a:r>
          </a:p>
          <a:p>
            <a:pPr lvl="1"/>
            <a:r>
              <a:rPr lang="en-US" altLang="zh-CN" dirty="0" smtClean="0"/>
              <a:t>The published graph</a:t>
            </a:r>
          </a:p>
          <a:p>
            <a:pPr lvl="2"/>
            <a:r>
              <a:rPr lang="en-US" altLang="zh-CN" dirty="0" smtClean="0"/>
              <a:t>Using the edge weights he saw to guess the original weights</a:t>
            </a:r>
          </a:p>
          <a:p>
            <a:r>
              <a:rPr lang="en-US" altLang="zh-CN" dirty="0" smtClean="0"/>
              <a:t>Utility</a:t>
            </a:r>
          </a:p>
          <a:p>
            <a:pPr lvl="1"/>
            <a:r>
              <a:rPr lang="en-US" altLang="zh-CN" dirty="0" smtClean="0"/>
              <a:t>Length of shortest paths</a:t>
            </a:r>
          </a:p>
          <a:p>
            <a:r>
              <a:rPr lang="en-US" altLang="zh-CN" dirty="0" smtClean="0"/>
              <a:t>Method</a:t>
            </a:r>
          </a:p>
          <a:p>
            <a:pPr lvl="1"/>
            <a:r>
              <a:rPr lang="en-US" altLang="zh-CN" dirty="0" smtClean="0"/>
              <a:t>Add </a:t>
            </a:r>
            <a:r>
              <a:rPr lang="en-US" altLang="zh-CN" dirty="0" err="1" smtClean="0"/>
              <a:t>gaussian</a:t>
            </a:r>
            <a:r>
              <a:rPr lang="en-US" altLang="zh-CN" dirty="0" smtClean="0"/>
              <a:t> randomization multiplication noise to edge weights</a:t>
            </a:r>
          </a:p>
          <a:p>
            <a:pPr lvl="2"/>
            <a:r>
              <a:rPr lang="en-US" altLang="zh-CN" dirty="0" smtClean="0"/>
              <a:t>Has high probability to preserve the length of shortest paths</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ICDE 10: Anonymous Weighted Graph </a:t>
            </a:r>
            <a:r>
              <a:rPr lang="en-US" altLang="zh-CN" baseline="30000" dirty="0" smtClean="0"/>
              <a:t>[24]</a:t>
            </a:r>
            <a:endParaRPr lang="zh-CN" altLang="en-US" baseline="30000" dirty="0"/>
          </a:p>
        </p:txBody>
      </p:sp>
      <p:sp>
        <p:nvSpPr>
          <p:cNvPr id="3" name="Content Placeholder 2"/>
          <p:cNvSpPr>
            <a:spLocks noGrp="1"/>
          </p:cNvSpPr>
          <p:nvPr>
            <p:ph idx="1"/>
          </p:nvPr>
        </p:nvSpPr>
        <p:spPr/>
        <p:txBody>
          <a:bodyPr>
            <a:normAutofit fontScale="92500" lnSpcReduction="20000"/>
          </a:bodyPr>
          <a:lstStyle/>
          <a:p>
            <a:r>
              <a:rPr lang="en-US" altLang="zh-CN" dirty="0" smtClean="0"/>
              <a:t>Graph model: weighted graph</a:t>
            </a:r>
          </a:p>
          <a:p>
            <a:r>
              <a:rPr lang="en-US" altLang="zh-CN" dirty="0" smtClean="0"/>
              <a:t>Protection objectives</a:t>
            </a:r>
            <a:endParaRPr lang="en-US" altLang="zh-CN" dirty="0" smtClean="0">
              <a:solidFill>
                <a:srgbClr val="FF0000"/>
              </a:solidFill>
            </a:endParaRPr>
          </a:p>
          <a:p>
            <a:pPr lvl="2"/>
            <a:r>
              <a:rPr lang="en-US" altLang="zh-CN" dirty="0" smtClean="0"/>
              <a:t>Hide</a:t>
            </a:r>
            <a:r>
              <a:rPr lang="en-US" altLang="zh-CN" dirty="0" smtClean="0">
                <a:solidFill>
                  <a:srgbClr val="FF0000"/>
                </a:solidFill>
              </a:rPr>
              <a:t> </a:t>
            </a:r>
            <a:r>
              <a:rPr lang="en-US" altLang="zh-CN" dirty="0" smtClean="0"/>
              <a:t>the weights or the orders of the weights</a:t>
            </a:r>
            <a:r>
              <a:rPr lang="en-US" altLang="zh-CN" dirty="0" smtClean="0">
                <a:solidFill>
                  <a:srgbClr val="FF0000"/>
                </a:solidFill>
              </a:rPr>
              <a:t> </a:t>
            </a:r>
          </a:p>
          <a:p>
            <a:r>
              <a:rPr lang="en-US" altLang="zh-CN" dirty="0" smtClean="0"/>
              <a:t>An attacker’s background knowledge</a:t>
            </a:r>
          </a:p>
          <a:p>
            <a:pPr lvl="1"/>
            <a:r>
              <a:rPr lang="en-US" altLang="zh-CN" dirty="0" smtClean="0"/>
              <a:t>The published graph</a:t>
            </a:r>
          </a:p>
          <a:p>
            <a:r>
              <a:rPr lang="en-US" altLang="zh-CN" dirty="0" smtClean="0"/>
              <a:t>Utility</a:t>
            </a:r>
          </a:p>
          <a:p>
            <a:pPr lvl="1"/>
            <a:r>
              <a:rPr lang="en-US" altLang="zh-CN" dirty="0" smtClean="0"/>
              <a:t>Certain graph metrics (Can be modeled as the linear </a:t>
            </a:r>
            <a:r>
              <a:rPr lang="en-US" altLang="zh-CN" dirty="0" err="1" smtClean="0"/>
              <a:t>inequations</a:t>
            </a:r>
            <a:r>
              <a:rPr lang="en-US" altLang="zh-CN" dirty="0" smtClean="0"/>
              <a:t> between edges weights)</a:t>
            </a:r>
          </a:p>
          <a:p>
            <a:pPr lvl="2"/>
            <a:r>
              <a:rPr lang="en-US" altLang="zh-CN" dirty="0" smtClean="0"/>
              <a:t>Single source shortest path tree</a:t>
            </a:r>
          </a:p>
          <a:p>
            <a:pPr lvl="2"/>
            <a:r>
              <a:rPr lang="en-US" altLang="zh-CN" dirty="0" smtClean="0"/>
              <a:t>Some shortest paths</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Motivation Example</a:t>
            </a:r>
            <a:endParaRPr lang="zh-CN" altLang="en-US" dirty="0"/>
          </a:p>
        </p:txBody>
      </p:sp>
      <p:sp>
        <p:nvSpPr>
          <p:cNvPr id="4" name="Oval 3"/>
          <p:cNvSpPr/>
          <p:nvPr/>
        </p:nvSpPr>
        <p:spPr>
          <a:xfrm>
            <a:off x="1295400" y="1700808"/>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6" name="Oval 5"/>
          <p:cNvSpPr/>
          <p:nvPr/>
        </p:nvSpPr>
        <p:spPr>
          <a:xfrm>
            <a:off x="76200" y="2462808"/>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9" name="Oval 8"/>
          <p:cNvSpPr/>
          <p:nvPr/>
        </p:nvSpPr>
        <p:spPr>
          <a:xfrm>
            <a:off x="1295400" y="3224808"/>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10" name="Oval 9"/>
          <p:cNvSpPr/>
          <p:nvPr/>
        </p:nvSpPr>
        <p:spPr>
          <a:xfrm>
            <a:off x="2590800" y="2462808"/>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11" name="Straight Arrow Connector 10"/>
          <p:cNvCxnSpPr>
            <a:stCxn id="6" idx="5"/>
            <a:endCxn id="9" idx="1"/>
          </p:cNvCxnSpPr>
          <p:nvPr/>
        </p:nvCxnSpPr>
        <p:spPr>
          <a:xfrm rot="16200000" flipH="1">
            <a:off x="890167" y="2819575"/>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6"/>
            <a:endCxn id="10" idx="2"/>
          </p:cNvCxnSpPr>
          <p:nvPr/>
        </p:nvCxnSpPr>
        <p:spPr>
          <a:xfrm>
            <a:off x="762000" y="2805708"/>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5"/>
            <a:endCxn id="10" idx="1"/>
          </p:cNvCxnSpPr>
          <p:nvPr/>
        </p:nvCxnSpPr>
        <p:spPr>
          <a:xfrm rot="16200000" flipH="1">
            <a:off x="2147467" y="2019475"/>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7"/>
            <a:endCxn id="10" idx="3"/>
          </p:cNvCxnSpPr>
          <p:nvPr/>
        </p:nvCxnSpPr>
        <p:spPr>
          <a:xfrm rot="5400000" flipH="1" flipV="1">
            <a:off x="2147467" y="2781475"/>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400" y="2081808"/>
            <a:ext cx="304800" cy="276999"/>
          </a:xfrm>
          <a:prstGeom prst="rect">
            <a:avLst/>
          </a:prstGeom>
          <a:noFill/>
        </p:spPr>
        <p:txBody>
          <a:bodyPr wrap="square" rtlCol="0">
            <a:spAutoFit/>
          </a:bodyPr>
          <a:lstStyle/>
          <a:p>
            <a:r>
              <a:rPr lang="en-US" altLang="zh-CN" sz="1200" dirty="0" smtClean="0"/>
              <a:t>4</a:t>
            </a:r>
            <a:endParaRPr lang="zh-CN" altLang="en-US" sz="1200" dirty="0"/>
          </a:p>
        </p:txBody>
      </p:sp>
      <p:sp>
        <p:nvSpPr>
          <p:cNvPr id="24" name="TextBox 23"/>
          <p:cNvSpPr txBox="1"/>
          <p:nvPr/>
        </p:nvSpPr>
        <p:spPr>
          <a:xfrm>
            <a:off x="2286000" y="2017276"/>
            <a:ext cx="304800" cy="276999"/>
          </a:xfrm>
          <a:prstGeom prst="rect">
            <a:avLst/>
          </a:prstGeom>
          <a:noFill/>
        </p:spPr>
        <p:txBody>
          <a:bodyPr wrap="square" rtlCol="0">
            <a:spAutoFit/>
          </a:bodyPr>
          <a:lstStyle/>
          <a:p>
            <a:r>
              <a:rPr lang="en-US" altLang="zh-CN" sz="1200" dirty="0" smtClean="0"/>
              <a:t>5</a:t>
            </a:r>
            <a:endParaRPr lang="zh-CN" altLang="en-US" sz="1200" dirty="0"/>
          </a:p>
        </p:txBody>
      </p:sp>
      <p:sp>
        <p:nvSpPr>
          <p:cNvPr id="27" name="TextBox 26"/>
          <p:cNvSpPr txBox="1"/>
          <p:nvPr/>
        </p:nvSpPr>
        <p:spPr>
          <a:xfrm>
            <a:off x="609600" y="3224808"/>
            <a:ext cx="304800" cy="276999"/>
          </a:xfrm>
          <a:prstGeom prst="rect">
            <a:avLst/>
          </a:prstGeom>
          <a:noFill/>
        </p:spPr>
        <p:txBody>
          <a:bodyPr wrap="square" rtlCol="0">
            <a:spAutoFit/>
          </a:bodyPr>
          <a:lstStyle/>
          <a:p>
            <a:r>
              <a:rPr lang="en-US" altLang="zh-CN" sz="1200" dirty="0" smtClean="0"/>
              <a:t>7</a:t>
            </a:r>
            <a:endParaRPr lang="zh-CN" altLang="en-US" sz="1200" dirty="0"/>
          </a:p>
        </p:txBody>
      </p:sp>
      <p:sp>
        <p:nvSpPr>
          <p:cNvPr id="28" name="TextBox 27"/>
          <p:cNvSpPr txBox="1"/>
          <p:nvPr/>
        </p:nvSpPr>
        <p:spPr>
          <a:xfrm>
            <a:off x="2286000" y="3312676"/>
            <a:ext cx="304800" cy="276999"/>
          </a:xfrm>
          <a:prstGeom prst="rect">
            <a:avLst/>
          </a:prstGeom>
          <a:noFill/>
        </p:spPr>
        <p:txBody>
          <a:bodyPr wrap="square" rtlCol="0">
            <a:spAutoFit/>
          </a:bodyPr>
          <a:lstStyle/>
          <a:p>
            <a:r>
              <a:rPr lang="en-US" altLang="zh-CN" sz="1200" dirty="0" smtClean="0"/>
              <a:t>3</a:t>
            </a:r>
            <a:endParaRPr lang="zh-CN" altLang="en-US" sz="1200" dirty="0"/>
          </a:p>
        </p:txBody>
      </p:sp>
      <p:sp>
        <p:nvSpPr>
          <p:cNvPr id="31" name="TextBox 30"/>
          <p:cNvSpPr txBox="1"/>
          <p:nvPr/>
        </p:nvSpPr>
        <p:spPr>
          <a:xfrm>
            <a:off x="1447800" y="2474476"/>
            <a:ext cx="457200" cy="276999"/>
          </a:xfrm>
          <a:prstGeom prst="rect">
            <a:avLst/>
          </a:prstGeom>
          <a:noFill/>
        </p:spPr>
        <p:txBody>
          <a:bodyPr wrap="square" rtlCol="0">
            <a:spAutoFit/>
          </a:bodyPr>
          <a:lstStyle/>
          <a:p>
            <a:r>
              <a:rPr lang="en-US" altLang="zh-CN" sz="1200" dirty="0" smtClean="0"/>
              <a:t>11</a:t>
            </a:r>
            <a:endParaRPr lang="zh-CN" altLang="en-US" sz="1200" dirty="0"/>
          </a:p>
        </p:txBody>
      </p:sp>
      <p:cxnSp>
        <p:nvCxnSpPr>
          <p:cNvPr id="34" name="Straight Arrow Connector 33"/>
          <p:cNvCxnSpPr>
            <a:stCxn id="6" idx="7"/>
            <a:endCxn id="4" idx="3"/>
          </p:cNvCxnSpPr>
          <p:nvPr/>
        </p:nvCxnSpPr>
        <p:spPr>
          <a:xfrm rot="5400000" flipH="1" flipV="1">
            <a:off x="890167" y="2057575"/>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up 70"/>
          <p:cNvGrpSpPr/>
          <p:nvPr/>
        </p:nvGrpSpPr>
        <p:grpSpPr>
          <a:xfrm>
            <a:off x="3429000" y="1628800"/>
            <a:ext cx="5638800" cy="2209800"/>
            <a:chOff x="3429000" y="1295400"/>
            <a:chExt cx="5638800" cy="2209800"/>
          </a:xfrm>
        </p:grpSpPr>
        <p:sp>
          <p:nvSpPr>
            <p:cNvPr id="41" name="Right Arrow 40"/>
            <p:cNvSpPr/>
            <p:nvPr/>
          </p:nvSpPr>
          <p:spPr>
            <a:xfrm>
              <a:off x="3505200" y="2209800"/>
              <a:ext cx="2133600" cy="533400"/>
            </a:xfrm>
            <a:prstGeom prst="rightArrow">
              <a:avLst>
                <a:gd name="adj1" fmla="val 4584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2" name="TextBox 41"/>
            <p:cNvSpPr txBox="1"/>
            <p:nvPr/>
          </p:nvSpPr>
          <p:spPr>
            <a:xfrm>
              <a:off x="3429000" y="1438870"/>
              <a:ext cx="2590800" cy="461665"/>
            </a:xfrm>
            <a:prstGeom prst="rect">
              <a:avLst/>
            </a:prstGeom>
            <a:noFill/>
          </p:spPr>
          <p:txBody>
            <a:bodyPr wrap="square" rtlCol="0">
              <a:spAutoFit/>
            </a:bodyPr>
            <a:lstStyle/>
            <a:p>
              <a:r>
                <a:rPr lang="en-US" altLang="zh-CN" sz="1200" dirty="0" smtClean="0"/>
                <a:t>Naïve method to protect edge weights: random assigning</a:t>
              </a:r>
              <a:endParaRPr lang="zh-CN" altLang="en-US" sz="1200" dirty="0"/>
            </a:p>
          </p:txBody>
        </p:sp>
        <p:sp>
          <p:nvSpPr>
            <p:cNvPr id="57" name="Oval 56"/>
            <p:cNvSpPr/>
            <p:nvPr/>
          </p:nvSpPr>
          <p:spPr>
            <a:xfrm>
              <a:off x="7086600" y="1295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58" name="Oval 57"/>
            <p:cNvSpPr/>
            <p:nvPr/>
          </p:nvSpPr>
          <p:spPr>
            <a:xfrm>
              <a:off x="58674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59" name="Oval 58"/>
            <p:cNvSpPr/>
            <p:nvPr/>
          </p:nvSpPr>
          <p:spPr>
            <a:xfrm>
              <a:off x="7086600" y="2819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60" name="Oval 59"/>
            <p:cNvSpPr/>
            <p:nvPr/>
          </p:nvSpPr>
          <p:spPr>
            <a:xfrm>
              <a:off x="83820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61" name="Straight Arrow Connector 60"/>
            <p:cNvCxnSpPr>
              <a:stCxn id="58" idx="5"/>
              <a:endCxn id="59" idx="1"/>
            </p:cNvCxnSpPr>
            <p:nvPr/>
          </p:nvCxnSpPr>
          <p:spPr>
            <a:xfrm rot="16200000" flipH="1">
              <a:off x="6681367" y="2414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8" idx="6"/>
              <a:endCxn id="60" idx="2"/>
            </p:cNvCxnSpPr>
            <p:nvPr/>
          </p:nvCxnSpPr>
          <p:spPr>
            <a:xfrm>
              <a:off x="6553200" y="24003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7" idx="5"/>
              <a:endCxn id="60" idx="1"/>
            </p:cNvCxnSpPr>
            <p:nvPr/>
          </p:nvCxnSpPr>
          <p:spPr>
            <a:xfrm rot="16200000" flipH="1">
              <a:off x="7938667" y="1614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9" idx="7"/>
              <a:endCxn id="60" idx="3"/>
            </p:cNvCxnSpPr>
            <p:nvPr/>
          </p:nvCxnSpPr>
          <p:spPr>
            <a:xfrm rot="5400000" flipH="1" flipV="1">
              <a:off x="7938667" y="2376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324600" y="1676400"/>
              <a:ext cx="609600" cy="276999"/>
            </a:xfrm>
            <a:prstGeom prst="rect">
              <a:avLst/>
            </a:prstGeom>
            <a:noFill/>
          </p:spPr>
          <p:txBody>
            <a:bodyPr wrap="square" rtlCol="0">
              <a:spAutoFit/>
            </a:bodyPr>
            <a:lstStyle/>
            <a:p>
              <a:r>
                <a:rPr lang="en-US" altLang="zh-CN" sz="1200" dirty="0" smtClean="0"/>
                <a:t>45</a:t>
              </a:r>
              <a:endParaRPr lang="zh-CN" altLang="en-US" sz="1200" dirty="0"/>
            </a:p>
          </p:txBody>
        </p:sp>
        <p:sp>
          <p:nvSpPr>
            <p:cNvPr id="66" name="TextBox 65"/>
            <p:cNvSpPr txBox="1"/>
            <p:nvPr/>
          </p:nvSpPr>
          <p:spPr>
            <a:xfrm>
              <a:off x="8077200" y="1611868"/>
              <a:ext cx="609600" cy="276999"/>
            </a:xfrm>
            <a:prstGeom prst="rect">
              <a:avLst/>
            </a:prstGeom>
            <a:noFill/>
          </p:spPr>
          <p:txBody>
            <a:bodyPr wrap="square" rtlCol="0">
              <a:spAutoFit/>
            </a:bodyPr>
            <a:lstStyle/>
            <a:p>
              <a:r>
                <a:rPr lang="en-US" altLang="zh-CN" sz="1200" dirty="0" smtClean="0"/>
                <a:t>50</a:t>
              </a:r>
              <a:endParaRPr lang="zh-CN" altLang="en-US" sz="1200" dirty="0"/>
            </a:p>
          </p:txBody>
        </p:sp>
        <p:sp>
          <p:nvSpPr>
            <p:cNvPr id="67" name="TextBox 66"/>
            <p:cNvSpPr txBox="1"/>
            <p:nvPr/>
          </p:nvSpPr>
          <p:spPr>
            <a:xfrm>
              <a:off x="6400800" y="2819400"/>
              <a:ext cx="533400" cy="276999"/>
            </a:xfrm>
            <a:prstGeom prst="rect">
              <a:avLst/>
            </a:prstGeom>
            <a:noFill/>
          </p:spPr>
          <p:txBody>
            <a:bodyPr wrap="square" rtlCol="0">
              <a:spAutoFit/>
            </a:bodyPr>
            <a:lstStyle/>
            <a:p>
              <a:r>
                <a:rPr lang="en-US" altLang="zh-CN" sz="1200" dirty="0" smtClean="0"/>
                <a:t>66</a:t>
              </a:r>
              <a:endParaRPr lang="zh-CN" altLang="en-US" sz="1200" dirty="0"/>
            </a:p>
          </p:txBody>
        </p:sp>
        <p:sp>
          <p:nvSpPr>
            <p:cNvPr id="68" name="TextBox 67"/>
            <p:cNvSpPr txBox="1"/>
            <p:nvPr/>
          </p:nvSpPr>
          <p:spPr>
            <a:xfrm>
              <a:off x="8077200" y="2907268"/>
              <a:ext cx="457200" cy="276999"/>
            </a:xfrm>
            <a:prstGeom prst="rect">
              <a:avLst/>
            </a:prstGeom>
            <a:noFill/>
          </p:spPr>
          <p:txBody>
            <a:bodyPr wrap="square" rtlCol="0">
              <a:spAutoFit/>
            </a:bodyPr>
            <a:lstStyle/>
            <a:p>
              <a:r>
                <a:rPr lang="en-US" altLang="zh-CN" sz="1200" dirty="0" smtClean="0"/>
                <a:t>31</a:t>
              </a:r>
              <a:endParaRPr lang="zh-CN" altLang="en-US" sz="1200" dirty="0"/>
            </a:p>
          </p:txBody>
        </p:sp>
        <p:sp>
          <p:nvSpPr>
            <p:cNvPr id="69" name="TextBox 68"/>
            <p:cNvSpPr txBox="1"/>
            <p:nvPr/>
          </p:nvSpPr>
          <p:spPr>
            <a:xfrm>
              <a:off x="7239000" y="2069068"/>
              <a:ext cx="457200" cy="276999"/>
            </a:xfrm>
            <a:prstGeom prst="rect">
              <a:avLst/>
            </a:prstGeom>
            <a:noFill/>
          </p:spPr>
          <p:txBody>
            <a:bodyPr wrap="square" rtlCol="0">
              <a:spAutoFit/>
            </a:bodyPr>
            <a:lstStyle/>
            <a:p>
              <a:r>
                <a:rPr lang="en-US" altLang="zh-CN" sz="1200" dirty="0" smtClean="0"/>
                <a:t>80</a:t>
              </a:r>
              <a:endParaRPr lang="zh-CN" altLang="en-US" sz="1200" dirty="0"/>
            </a:p>
          </p:txBody>
        </p:sp>
        <p:cxnSp>
          <p:nvCxnSpPr>
            <p:cNvPr id="70" name="Straight Arrow Connector 69"/>
            <p:cNvCxnSpPr>
              <a:stCxn id="58" idx="7"/>
              <a:endCxn id="57" idx="3"/>
            </p:cNvCxnSpPr>
            <p:nvPr/>
          </p:nvCxnSpPr>
          <p:spPr>
            <a:xfrm rot="5400000" flipH="1" flipV="1">
              <a:off x="6681367" y="1652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2" name="Down Arrow 71"/>
          <p:cNvSpPr/>
          <p:nvPr/>
        </p:nvSpPr>
        <p:spPr>
          <a:xfrm>
            <a:off x="1383792" y="4009256"/>
            <a:ext cx="533400" cy="4103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3" name="TextBox 72"/>
          <p:cNvSpPr txBox="1"/>
          <p:nvPr/>
        </p:nvSpPr>
        <p:spPr>
          <a:xfrm>
            <a:off x="3276600" y="6281772"/>
            <a:ext cx="2590800" cy="276999"/>
          </a:xfrm>
          <a:prstGeom prst="rect">
            <a:avLst/>
          </a:prstGeom>
          <a:noFill/>
        </p:spPr>
        <p:txBody>
          <a:bodyPr wrap="square" rtlCol="0">
            <a:spAutoFit/>
          </a:bodyPr>
          <a:lstStyle/>
          <a:p>
            <a:r>
              <a:rPr lang="en-US" altLang="zh-CN" sz="1200" dirty="0" smtClean="0"/>
              <a:t>Shortest path tree from 1</a:t>
            </a:r>
            <a:endParaRPr lang="zh-CN" altLang="en-US" sz="1200" dirty="0"/>
          </a:p>
        </p:txBody>
      </p:sp>
      <p:sp>
        <p:nvSpPr>
          <p:cNvPr id="74" name="Down Arrow 73"/>
          <p:cNvSpPr/>
          <p:nvPr/>
        </p:nvSpPr>
        <p:spPr>
          <a:xfrm>
            <a:off x="7174992" y="3933056"/>
            <a:ext cx="533400" cy="4103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5" name="Group 106"/>
          <p:cNvGrpSpPr/>
          <p:nvPr/>
        </p:nvGrpSpPr>
        <p:grpSpPr>
          <a:xfrm>
            <a:off x="76200" y="4441304"/>
            <a:ext cx="3200400" cy="2209800"/>
            <a:chOff x="76200" y="4495800"/>
            <a:chExt cx="3200400" cy="2209800"/>
          </a:xfrm>
        </p:grpSpPr>
        <p:sp>
          <p:nvSpPr>
            <p:cNvPr id="76" name="Oval 75"/>
            <p:cNvSpPr/>
            <p:nvPr/>
          </p:nvSpPr>
          <p:spPr>
            <a:xfrm>
              <a:off x="1295400" y="4495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77" name="Oval 76"/>
            <p:cNvSpPr/>
            <p:nvPr/>
          </p:nvSpPr>
          <p:spPr>
            <a:xfrm>
              <a:off x="762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78" name="Oval 77"/>
            <p:cNvSpPr/>
            <p:nvPr/>
          </p:nvSpPr>
          <p:spPr>
            <a:xfrm>
              <a:off x="1295400" y="6019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79" name="Oval 78"/>
            <p:cNvSpPr/>
            <p:nvPr/>
          </p:nvSpPr>
          <p:spPr>
            <a:xfrm>
              <a:off x="25908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80" name="Straight Arrow Connector 79"/>
            <p:cNvCxnSpPr>
              <a:stCxn id="77" idx="5"/>
              <a:endCxn id="78" idx="1"/>
            </p:cNvCxnSpPr>
            <p:nvPr/>
          </p:nvCxnSpPr>
          <p:spPr>
            <a:xfrm rot="16200000" flipH="1">
              <a:off x="890167" y="5614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5"/>
              <a:endCxn id="79" idx="1"/>
            </p:cNvCxnSpPr>
            <p:nvPr/>
          </p:nvCxnSpPr>
          <p:spPr>
            <a:xfrm rot="16200000" flipH="1">
              <a:off x="2147467" y="48144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33400" y="4876800"/>
              <a:ext cx="304800" cy="276999"/>
            </a:xfrm>
            <a:prstGeom prst="rect">
              <a:avLst/>
            </a:prstGeom>
            <a:noFill/>
          </p:spPr>
          <p:txBody>
            <a:bodyPr wrap="square" rtlCol="0">
              <a:spAutoFit/>
            </a:bodyPr>
            <a:lstStyle/>
            <a:p>
              <a:r>
                <a:rPr lang="en-US" altLang="zh-CN" sz="1200" dirty="0" smtClean="0"/>
                <a:t>4</a:t>
              </a:r>
              <a:endParaRPr lang="zh-CN" altLang="en-US" sz="1200" dirty="0"/>
            </a:p>
          </p:txBody>
        </p:sp>
        <p:sp>
          <p:nvSpPr>
            <p:cNvPr id="85" name="TextBox 84"/>
            <p:cNvSpPr txBox="1"/>
            <p:nvPr/>
          </p:nvSpPr>
          <p:spPr>
            <a:xfrm>
              <a:off x="2286000" y="4812268"/>
              <a:ext cx="304800" cy="276999"/>
            </a:xfrm>
            <a:prstGeom prst="rect">
              <a:avLst/>
            </a:prstGeom>
            <a:noFill/>
          </p:spPr>
          <p:txBody>
            <a:bodyPr wrap="square" rtlCol="0">
              <a:spAutoFit/>
            </a:bodyPr>
            <a:lstStyle/>
            <a:p>
              <a:r>
                <a:rPr lang="en-US" altLang="zh-CN" sz="1200" dirty="0" smtClean="0"/>
                <a:t>5</a:t>
              </a:r>
              <a:endParaRPr lang="zh-CN" altLang="en-US" sz="1200" dirty="0"/>
            </a:p>
          </p:txBody>
        </p:sp>
        <p:sp>
          <p:nvSpPr>
            <p:cNvPr id="86" name="TextBox 85"/>
            <p:cNvSpPr txBox="1"/>
            <p:nvPr/>
          </p:nvSpPr>
          <p:spPr>
            <a:xfrm>
              <a:off x="609600" y="6019800"/>
              <a:ext cx="304800" cy="276999"/>
            </a:xfrm>
            <a:prstGeom prst="rect">
              <a:avLst/>
            </a:prstGeom>
            <a:noFill/>
          </p:spPr>
          <p:txBody>
            <a:bodyPr wrap="square" rtlCol="0">
              <a:spAutoFit/>
            </a:bodyPr>
            <a:lstStyle/>
            <a:p>
              <a:r>
                <a:rPr lang="en-US" altLang="zh-CN" sz="1200" dirty="0" smtClean="0"/>
                <a:t>7</a:t>
              </a:r>
              <a:endParaRPr lang="zh-CN" altLang="en-US" sz="1200" dirty="0"/>
            </a:p>
          </p:txBody>
        </p:sp>
        <p:cxnSp>
          <p:nvCxnSpPr>
            <p:cNvPr id="89" name="Straight Arrow Connector 88"/>
            <p:cNvCxnSpPr>
              <a:stCxn id="77" idx="7"/>
              <a:endCxn id="76" idx="3"/>
            </p:cNvCxnSpPr>
            <p:nvPr/>
          </p:nvCxnSpPr>
          <p:spPr>
            <a:xfrm rot="5400000" flipH="1" flipV="1">
              <a:off x="890167" y="4852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 name="Group 107"/>
          <p:cNvGrpSpPr/>
          <p:nvPr/>
        </p:nvGrpSpPr>
        <p:grpSpPr>
          <a:xfrm>
            <a:off x="5943600" y="4365104"/>
            <a:ext cx="3200400" cy="2209800"/>
            <a:chOff x="5943600" y="4419600"/>
            <a:chExt cx="3200400" cy="2209800"/>
          </a:xfrm>
        </p:grpSpPr>
        <p:sp>
          <p:nvSpPr>
            <p:cNvPr id="93" name="Oval 92"/>
            <p:cNvSpPr/>
            <p:nvPr/>
          </p:nvSpPr>
          <p:spPr>
            <a:xfrm>
              <a:off x="7162800" y="44196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94" name="Oval 93"/>
            <p:cNvSpPr/>
            <p:nvPr/>
          </p:nvSpPr>
          <p:spPr>
            <a:xfrm>
              <a:off x="5943600" y="51816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95" name="Oval 94"/>
            <p:cNvSpPr/>
            <p:nvPr/>
          </p:nvSpPr>
          <p:spPr>
            <a:xfrm>
              <a:off x="7162800" y="59436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96" name="Oval 95"/>
            <p:cNvSpPr/>
            <p:nvPr/>
          </p:nvSpPr>
          <p:spPr>
            <a:xfrm>
              <a:off x="8458200" y="51816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97" name="Straight Arrow Connector 96"/>
            <p:cNvCxnSpPr>
              <a:stCxn id="94" idx="5"/>
              <a:endCxn id="95" idx="1"/>
            </p:cNvCxnSpPr>
            <p:nvPr/>
          </p:nvCxnSpPr>
          <p:spPr>
            <a:xfrm rot="16200000" flipH="1">
              <a:off x="6757567" y="55383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4" idx="6"/>
              <a:endCxn id="96" idx="2"/>
            </p:cNvCxnSpPr>
            <p:nvPr/>
          </p:nvCxnSpPr>
          <p:spPr>
            <a:xfrm>
              <a:off x="6629400" y="55245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6400800" y="4800600"/>
              <a:ext cx="609600" cy="276999"/>
            </a:xfrm>
            <a:prstGeom prst="rect">
              <a:avLst/>
            </a:prstGeom>
            <a:noFill/>
          </p:spPr>
          <p:txBody>
            <a:bodyPr wrap="square" rtlCol="0">
              <a:spAutoFit/>
            </a:bodyPr>
            <a:lstStyle/>
            <a:p>
              <a:r>
                <a:rPr lang="en-US" altLang="zh-CN" sz="1200" dirty="0" smtClean="0"/>
                <a:t>45</a:t>
              </a:r>
              <a:endParaRPr lang="zh-CN" altLang="en-US" sz="1200" dirty="0"/>
            </a:p>
          </p:txBody>
        </p:sp>
        <p:sp>
          <p:nvSpPr>
            <p:cNvPr id="103" name="TextBox 102"/>
            <p:cNvSpPr txBox="1"/>
            <p:nvPr/>
          </p:nvSpPr>
          <p:spPr>
            <a:xfrm>
              <a:off x="6477000" y="5943600"/>
              <a:ext cx="533400" cy="276999"/>
            </a:xfrm>
            <a:prstGeom prst="rect">
              <a:avLst/>
            </a:prstGeom>
            <a:noFill/>
          </p:spPr>
          <p:txBody>
            <a:bodyPr wrap="square" rtlCol="0">
              <a:spAutoFit/>
            </a:bodyPr>
            <a:lstStyle/>
            <a:p>
              <a:r>
                <a:rPr lang="en-US" altLang="zh-CN" sz="1200" dirty="0" smtClean="0"/>
                <a:t>66</a:t>
              </a:r>
              <a:endParaRPr lang="zh-CN" altLang="en-US" sz="1200" dirty="0"/>
            </a:p>
          </p:txBody>
        </p:sp>
        <p:sp>
          <p:nvSpPr>
            <p:cNvPr id="105" name="TextBox 104"/>
            <p:cNvSpPr txBox="1"/>
            <p:nvPr/>
          </p:nvSpPr>
          <p:spPr>
            <a:xfrm>
              <a:off x="7315200" y="5193268"/>
              <a:ext cx="457200" cy="276999"/>
            </a:xfrm>
            <a:prstGeom prst="rect">
              <a:avLst/>
            </a:prstGeom>
            <a:noFill/>
          </p:spPr>
          <p:txBody>
            <a:bodyPr wrap="square" rtlCol="0">
              <a:spAutoFit/>
            </a:bodyPr>
            <a:lstStyle/>
            <a:p>
              <a:r>
                <a:rPr lang="en-US" altLang="zh-CN" sz="1200" dirty="0" smtClean="0"/>
                <a:t>80</a:t>
              </a:r>
              <a:endParaRPr lang="zh-CN" altLang="en-US" sz="1200" dirty="0"/>
            </a:p>
          </p:txBody>
        </p:sp>
        <p:cxnSp>
          <p:nvCxnSpPr>
            <p:cNvPr id="106" name="Straight Arrow Connector 105"/>
            <p:cNvCxnSpPr>
              <a:stCxn id="94" idx="7"/>
              <a:endCxn id="93" idx="3"/>
            </p:cNvCxnSpPr>
            <p:nvPr/>
          </p:nvCxnSpPr>
          <p:spPr>
            <a:xfrm rot="5400000" flipH="1" flipV="1">
              <a:off x="6757567" y="47763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Motivation Example cont.</a:t>
            </a:r>
            <a:endParaRPr lang="zh-CN" altLang="en-US" dirty="0"/>
          </a:p>
        </p:txBody>
      </p:sp>
      <p:sp>
        <p:nvSpPr>
          <p:cNvPr id="4" name="Oval 3"/>
          <p:cNvSpPr/>
          <p:nvPr/>
        </p:nvSpPr>
        <p:spPr>
          <a:xfrm>
            <a:off x="1295400" y="1693912"/>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5" name="Oval 4"/>
          <p:cNvSpPr/>
          <p:nvPr/>
        </p:nvSpPr>
        <p:spPr>
          <a:xfrm>
            <a:off x="76200" y="2455912"/>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6" name="Oval 5"/>
          <p:cNvSpPr/>
          <p:nvPr/>
        </p:nvSpPr>
        <p:spPr>
          <a:xfrm>
            <a:off x="1295400" y="3217912"/>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7" name="Oval 6"/>
          <p:cNvSpPr/>
          <p:nvPr/>
        </p:nvSpPr>
        <p:spPr>
          <a:xfrm>
            <a:off x="2590800" y="2455912"/>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8" name="Straight Arrow Connector 7"/>
          <p:cNvCxnSpPr>
            <a:stCxn id="5" idx="5"/>
            <a:endCxn id="6" idx="1"/>
          </p:cNvCxnSpPr>
          <p:nvPr/>
        </p:nvCxnSpPr>
        <p:spPr>
          <a:xfrm rot="16200000" flipH="1">
            <a:off x="890167" y="2812679"/>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6"/>
            <a:endCxn id="7" idx="2"/>
          </p:cNvCxnSpPr>
          <p:nvPr/>
        </p:nvCxnSpPr>
        <p:spPr>
          <a:xfrm>
            <a:off x="762000" y="2798812"/>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5"/>
            <a:endCxn id="7" idx="1"/>
          </p:cNvCxnSpPr>
          <p:nvPr/>
        </p:nvCxnSpPr>
        <p:spPr>
          <a:xfrm rot="16200000" flipH="1">
            <a:off x="2147467" y="2012579"/>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7"/>
            <a:endCxn id="7" idx="3"/>
          </p:cNvCxnSpPr>
          <p:nvPr/>
        </p:nvCxnSpPr>
        <p:spPr>
          <a:xfrm rot="5400000" flipH="1" flipV="1">
            <a:off x="2147467" y="2774579"/>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 y="2074912"/>
            <a:ext cx="304800" cy="276999"/>
          </a:xfrm>
          <a:prstGeom prst="rect">
            <a:avLst/>
          </a:prstGeom>
          <a:noFill/>
        </p:spPr>
        <p:txBody>
          <a:bodyPr wrap="square" rtlCol="0">
            <a:spAutoFit/>
          </a:bodyPr>
          <a:lstStyle/>
          <a:p>
            <a:r>
              <a:rPr lang="en-US" altLang="zh-CN" sz="1200" dirty="0" smtClean="0"/>
              <a:t>4</a:t>
            </a:r>
            <a:endParaRPr lang="zh-CN" altLang="en-US" sz="1200" dirty="0"/>
          </a:p>
        </p:txBody>
      </p:sp>
      <p:sp>
        <p:nvSpPr>
          <p:cNvPr id="13" name="TextBox 12"/>
          <p:cNvSpPr txBox="1"/>
          <p:nvPr/>
        </p:nvSpPr>
        <p:spPr>
          <a:xfrm>
            <a:off x="2286000" y="2010380"/>
            <a:ext cx="304800" cy="276999"/>
          </a:xfrm>
          <a:prstGeom prst="rect">
            <a:avLst/>
          </a:prstGeom>
          <a:noFill/>
        </p:spPr>
        <p:txBody>
          <a:bodyPr wrap="square" rtlCol="0">
            <a:spAutoFit/>
          </a:bodyPr>
          <a:lstStyle/>
          <a:p>
            <a:r>
              <a:rPr lang="en-US" altLang="zh-CN" sz="1200" dirty="0" smtClean="0"/>
              <a:t>5</a:t>
            </a:r>
            <a:endParaRPr lang="zh-CN" altLang="en-US" sz="1200" dirty="0"/>
          </a:p>
        </p:txBody>
      </p:sp>
      <p:sp>
        <p:nvSpPr>
          <p:cNvPr id="14" name="TextBox 13"/>
          <p:cNvSpPr txBox="1"/>
          <p:nvPr/>
        </p:nvSpPr>
        <p:spPr>
          <a:xfrm>
            <a:off x="609600" y="3217912"/>
            <a:ext cx="304800" cy="276999"/>
          </a:xfrm>
          <a:prstGeom prst="rect">
            <a:avLst/>
          </a:prstGeom>
          <a:noFill/>
        </p:spPr>
        <p:txBody>
          <a:bodyPr wrap="square" rtlCol="0">
            <a:spAutoFit/>
          </a:bodyPr>
          <a:lstStyle/>
          <a:p>
            <a:r>
              <a:rPr lang="en-US" altLang="zh-CN" sz="1200" dirty="0" smtClean="0"/>
              <a:t>7</a:t>
            </a:r>
            <a:endParaRPr lang="zh-CN" altLang="en-US" sz="1200" dirty="0"/>
          </a:p>
        </p:txBody>
      </p:sp>
      <p:sp>
        <p:nvSpPr>
          <p:cNvPr id="15" name="TextBox 14"/>
          <p:cNvSpPr txBox="1"/>
          <p:nvPr/>
        </p:nvSpPr>
        <p:spPr>
          <a:xfrm>
            <a:off x="2286000" y="3305780"/>
            <a:ext cx="304800" cy="276999"/>
          </a:xfrm>
          <a:prstGeom prst="rect">
            <a:avLst/>
          </a:prstGeom>
          <a:noFill/>
        </p:spPr>
        <p:txBody>
          <a:bodyPr wrap="square" rtlCol="0">
            <a:spAutoFit/>
          </a:bodyPr>
          <a:lstStyle/>
          <a:p>
            <a:r>
              <a:rPr lang="en-US" altLang="zh-CN" sz="1200" dirty="0" smtClean="0"/>
              <a:t>3</a:t>
            </a:r>
            <a:endParaRPr lang="zh-CN" altLang="en-US" sz="1200" dirty="0"/>
          </a:p>
        </p:txBody>
      </p:sp>
      <p:sp>
        <p:nvSpPr>
          <p:cNvPr id="16" name="TextBox 15"/>
          <p:cNvSpPr txBox="1"/>
          <p:nvPr/>
        </p:nvSpPr>
        <p:spPr>
          <a:xfrm>
            <a:off x="1447800" y="2467580"/>
            <a:ext cx="457200" cy="276999"/>
          </a:xfrm>
          <a:prstGeom prst="rect">
            <a:avLst/>
          </a:prstGeom>
          <a:noFill/>
        </p:spPr>
        <p:txBody>
          <a:bodyPr wrap="square" rtlCol="0">
            <a:spAutoFit/>
          </a:bodyPr>
          <a:lstStyle/>
          <a:p>
            <a:r>
              <a:rPr lang="en-US" altLang="zh-CN" sz="1200" dirty="0" smtClean="0"/>
              <a:t>11</a:t>
            </a:r>
            <a:endParaRPr lang="zh-CN" altLang="en-US" sz="1200" dirty="0"/>
          </a:p>
        </p:txBody>
      </p:sp>
      <p:cxnSp>
        <p:nvCxnSpPr>
          <p:cNvPr id="17" name="Straight Arrow Connector 16"/>
          <p:cNvCxnSpPr>
            <a:stCxn id="5" idx="7"/>
            <a:endCxn id="4" idx="3"/>
          </p:cNvCxnSpPr>
          <p:nvPr/>
        </p:nvCxnSpPr>
        <p:spPr>
          <a:xfrm rot="5400000" flipH="1" flipV="1">
            <a:off x="890167" y="2050679"/>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00400" y="3065512"/>
            <a:ext cx="3276600" cy="553998"/>
          </a:xfrm>
          <a:prstGeom prst="rect">
            <a:avLst/>
          </a:prstGeom>
          <a:noFill/>
        </p:spPr>
        <p:txBody>
          <a:bodyPr wrap="square" rtlCol="0">
            <a:spAutoFit/>
          </a:bodyPr>
          <a:lstStyle/>
          <a:p>
            <a:r>
              <a:rPr lang="en-US" altLang="zh-CN" sz="1200" dirty="0" smtClean="0"/>
              <a:t>w(1,6) &gt; w(1,2) + w(2,6)</a:t>
            </a:r>
          </a:p>
          <a:p>
            <a:r>
              <a:rPr lang="en-US" altLang="zh-CN" sz="1200" dirty="0" smtClean="0"/>
              <a:t>w(1,5)+w(5,6) &gt; w(1,2) + w(2,6)</a:t>
            </a:r>
            <a:endParaRPr lang="zh-CN" altLang="en-US" sz="1200" dirty="0"/>
          </a:p>
        </p:txBody>
      </p:sp>
      <p:sp>
        <p:nvSpPr>
          <p:cNvPr id="19" name="Down Arrow 18"/>
          <p:cNvSpPr/>
          <p:nvPr/>
        </p:nvSpPr>
        <p:spPr>
          <a:xfrm>
            <a:off x="1371600" y="4077072"/>
            <a:ext cx="533400" cy="3425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3" name="Group 19"/>
          <p:cNvGrpSpPr/>
          <p:nvPr/>
        </p:nvGrpSpPr>
        <p:grpSpPr>
          <a:xfrm>
            <a:off x="76200" y="4495800"/>
            <a:ext cx="3200400" cy="2209800"/>
            <a:chOff x="76200" y="4495800"/>
            <a:chExt cx="3200400" cy="2209800"/>
          </a:xfrm>
        </p:grpSpPr>
        <p:sp>
          <p:nvSpPr>
            <p:cNvPr id="21" name="Oval 20"/>
            <p:cNvSpPr/>
            <p:nvPr/>
          </p:nvSpPr>
          <p:spPr>
            <a:xfrm>
              <a:off x="1295400" y="4495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22" name="Oval 21"/>
            <p:cNvSpPr/>
            <p:nvPr/>
          </p:nvSpPr>
          <p:spPr>
            <a:xfrm>
              <a:off x="762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23" name="Oval 22"/>
            <p:cNvSpPr/>
            <p:nvPr/>
          </p:nvSpPr>
          <p:spPr>
            <a:xfrm>
              <a:off x="1295400" y="6019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24" name="Oval 23"/>
            <p:cNvSpPr/>
            <p:nvPr/>
          </p:nvSpPr>
          <p:spPr>
            <a:xfrm>
              <a:off x="25908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25" name="Straight Arrow Connector 24"/>
            <p:cNvCxnSpPr>
              <a:stCxn id="22" idx="5"/>
              <a:endCxn id="23" idx="1"/>
            </p:cNvCxnSpPr>
            <p:nvPr/>
          </p:nvCxnSpPr>
          <p:spPr>
            <a:xfrm rot="16200000" flipH="1">
              <a:off x="890167" y="5614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5"/>
              <a:endCxn id="24" idx="1"/>
            </p:cNvCxnSpPr>
            <p:nvPr/>
          </p:nvCxnSpPr>
          <p:spPr>
            <a:xfrm rot="16200000" flipH="1">
              <a:off x="2147467" y="48144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3400" y="4876800"/>
              <a:ext cx="304800" cy="276999"/>
            </a:xfrm>
            <a:prstGeom prst="rect">
              <a:avLst/>
            </a:prstGeom>
            <a:noFill/>
          </p:spPr>
          <p:txBody>
            <a:bodyPr wrap="square" rtlCol="0">
              <a:spAutoFit/>
            </a:bodyPr>
            <a:lstStyle/>
            <a:p>
              <a:r>
                <a:rPr lang="en-US" altLang="zh-CN" sz="1200" dirty="0" smtClean="0"/>
                <a:t>4</a:t>
              </a:r>
              <a:endParaRPr lang="zh-CN" altLang="en-US" sz="1200" dirty="0"/>
            </a:p>
          </p:txBody>
        </p:sp>
        <p:sp>
          <p:nvSpPr>
            <p:cNvPr id="28" name="TextBox 27"/>
            <p:cNvSpPr txBox="1"/>
            <p:nvPr/>
          </p:nvSpPr>
          <p:spPr>
            <a:xfrm>
              <a:off x="2286000" y="4812268"/>
              <a:ext cx="304800" cy="276999"/>
            </a:xfrm>
            <a:prstGeom prst="rect">
              <a:avLst/>
            </a:prstGeom>
            <a:noFill/>
          </p:spPr>
          <p:txBody>
            <a:bodyPr wrap="square" rtlCol="0">
              <a:spAutoFit/>
            </a:bodyPr>
            <a:lstStyle/>
            <a:p>
              <a:r>
                <a:rPr lang="en-US" altLang="zh-CN" sz="1200" dirty="0" smtClean="0"/>
                <a:t>5</a:t>
              </a:r>
              <a:endParaRPr lang="zh-CN" altLang="en-US" sz="1200" dirty="0"/>
            </a:p>
          </p:txBody>
        </p:sp>
        <p:sp>
          <p:nvSpPr>
            <p:cNvPr id="29" name="TextBox 28"/>
            <p:cNvSpPr txBox="1"/>
            <p:nvPr/>
          </p:nvSpPr>
          <p:spPr>
            <a:xfrm>
              <a:off x="609600" y="6019800"/>
              <a:ext cx="304800" cy="276999"/>
            </a:xfrm>
            <a:prstGeom prst="rect">
              <a:avLst/>
            </a:prstGeom>
            <a:noFill/>
          </p:spPr>
          <p:txBody>
            <a:bodyPr wrap="square" rtlCol="0">
              <a:spAutoFit/>
            </a:bodyPr>
            <a:lstStyle/>
            <a:p>
              <a:r>
                <a:rPr lang="en-US" altLang="zh-CN" sz="1200" dirty="0" smtClean="0"/>
                <a:t>7</a:t>
              </a:r>
              <a:endParaRPr lang="zh-CN" altLang="en-US" sz="1200" dirty="0"/>
            </a:p>
          </p:txBody>
        </p:sp>
        <p:cxnSp>
          <p:nvCxnSpPr>
            <p:cNvPr id="30" name="Straight Arrow Connector 29"/>
            <p:cNvCxnSpPr>
              <a:stCxn id="22" idx="7"/>
              <a:endCxn id="21" idx="3"/>
            </p:cNvCxnSpPr>
            <p:nvPr/>
          </p:nvCxnSpPr>
          <p:spPr>
            <a:xfrm rot="5400000" flipH="1" flipV="1">
              <a:off x="890167" y="4852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Right Arrow 30"/>
          <p:cNvSpPr/>
          <p:nvPr/>
        </p:nvSpPr>
        <p:spPr>
          <a:xfrm>
            <a:off x="3733800" y="2455912"/>
            <a:ext cx="1752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20" name="Group 64"/>
          <p:cNvGrpSpPr/>
          <p:nvPr/>
        </p:nvGrpSpPr>
        <p:grpSpPr>
          <a:xfrm>
            <a:off x="5867400" y="1693912"/>
            <a:ext cx="3200400" cy="2209800"/>
            <a:chOff x="5867400" y="1295400"/>
            <a:chExt cx="3200400" cy="2209800"/>
          </a:xfrm>
        </p:grpSpPr>
        <p:sp>
          <p:nvSpPr>
            <p:cNvPr id="32" name="Oval 31"/>
            <p:cNvSpPr/>
            <p:nvPr/>
          </p:nvSpPr>
          <p:spPr>
            <a:xfrm>
              <a:off x="7086600" y="1295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33" name="Oval 32"/>
            <p:cNvSpPr/>
            <p:nvPr/>
          </p:nvSpPr>
          <p:spPr>
            <a:xfrm>
              <a:off x="58674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34" name="Oval 33"/>
            <p:cNvSpPr/>
            <p:nvPr/>
          </p:nvSpPr>
          <p:spPr>
            <a:xfrm>
              <a:off x="7086600" y="2819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35" name="Oval 34"/>
            <p:cNvSpPr/>
            <p:nvPr/>
          </p:nvSpPr>
          <p:spPr>
            <a:xfrm>
              <a:off x="83820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36" name="Straight Arrow Connector 35"/>
            <p:cNvCxnSpPr>
              <a:stCxn id="33" idx="5"/>
              <a:endCxn id="34" idx="1"/>
            </p:cNvCxnSpPr>
            <p:nvPr/>
          </p:nvCxnSpPr>
          <p:spPr>
            <a:xfrm rot="16200000" flipH="1">
              <a:off x="6681367" y="2414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6"/>
              <a:endCxn id="35" idx="2"/>
            </p:cNvCxnSpPr>
            <p:nvPr/>
          </p:nvCxnSpPr>
          <p:spPr>
            <a:xfrm>
              <a:off x="6553200" y="24003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5"/>
              <a:endCxn id="35" idx="1"/>
            </p:cNvCxnSpPr>
            <p:nvPr/>
          </p:nvCxnSpPr>
          <p:spPr>
            <a:xfrm rot="16200000" flipH="1">
              <a:off x="7938667" y="1614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7"/>
              <a:endCxn id="35" idx="3"/>
            </p:cNvCxnSpPr>
            <p:nvPr/>
          </p:nvCxnSpPr>
          <p:spPr>
            <a:xfrm rot="5400000" flipH="1" flipV="1">
              <a:off x="7938667" y="2376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24600" y="1676400"/>
              <a:ext cx="457200" cy="276999"/>
            </a:xfrm>
            <a:prstGeom prst="rect">
              <a:avLst/>
            </a:prstGeom>
            <a:noFill/>
          </p:spPr>
          <p:txBody>
            <a:bodyPr wrap="square" rtlCol="0">
              <a:spAutoFit/>
            </a:bodyPr>
            <a:lstStyle/>
            <a:p>
              <a:r>
                <a:rPr lang="en-US" altLang="zh-CN" sz="1200" dirty="0" smtClean="0"/>
                <a:t>45</a:t>
              </a:r>
              <a:endParaRPr lang="zh-CN" altLang="en-US" sz="1200" dirty="0"/>
            </a:p>
          </p:txBody>
        </p:sp>
        <p:sp>
          <p:nvSpPr>
            <p:cNvPr id="41" name="TextBox 40"/>
            <p:cNvSpPr txBox="1"/>
            <p:nvPr/>
          </p:nvSpPr>
          <p:spPr>
            <a:xfrm>
              <a:off x="8077200" y="1611868"/>
              <a:ext cx="457200" cy="276999"/>
            </a:xfrm>
            <a:prstGeom prst="rect">
              <a:avLst/>
            </a:prstGeom>
            <a:noFill/>
          </p:spPr>
          <p:txBody>
            <a:bodyPr wrap="square" rtlCol="0">
              <a:spAutoFit/>
            </a:bodyPr>
            <a:lstStyle/>
            <a:p>
              <a:r>
                <a:rPr lang="en-US" altLang="zh-CN" sz="1200" dirty="0" smtClean="0"/>
                <a:t>50</a:t>
              </a:r>
              <a:endParaRPr lang="zh-CN" altLang="en-US" sz="1200" dirty="0"/>
            </a:p>
          </p:txBody>
        </p:sp>
        <p:sp>
          <p:nvSpPr>
            <p:cNvPr id="42" name="TextBox 41"/>
            <p:cNvSpPr txBox="1"/>
            <p:nvPr/>
          </p:nvSpPr>
          <p:spPr>
            <a:xfrm>
              <a:off x="6400800" y="2819400"/>
              <a:ext cx="457200" cy="276999"/>
            </a:xfrm>
            <a:prstGeom prst="rect">
              <a:avLst/>
            </a:prstGeom>
            <a:noFill/>
          </p:spPr>
          <p:txBody>
            <a:bodyPr wrap="square" rtlCol="0">
              <a:spAutoFit/>
            </a:bodyPr>
            <a:lstStyle/>
            <a:p>
              <a:r>
                <a:rPr lang="en-US" altLang="zh-CN" sz="1200" dirty="0" smtClean="0"/>
                <a:t>66</a:t>
              </a:r>
              <a:endParaRPr lang="zh-CN" altLang="en-US" sz="1200" dirty="0"/>
            </a:p>
          </p:txBody>
        </p:sp>
        <p:sp>
          <p:nvSpPr>
            <p:cNvPr id="43" name="TextBox 42"/>
            <p:cNvSpPr txBox="1"/>
            <p:nvPr/>
          </p:nvSpPr>
          <p:spPr>
            <a:xfrm>
              <a:off x="8077200" y="2907268"/>
              <a:ext cx="457200" cy="276999"/>
            </a:xfrm>
            <a:prstGeom prst="rect">
              <a:avLst/>
            </a:prstGeom>
            <a:noFill/>
          </p:spPr>
          <p:txBody>
            <a:bodyPr wrap="square" rtlCol="0">
              <a:spAutoFit/>
            </a:bodyPr>
            <a:lstStyle/>
            <a:p>
              <a:r>
                <a:rPr lang="en-US" altLang="zh-CN" sz="1200" dirty="0" smtClean="0"/>
                <a:t>31</a:t>
              </a:r>
              <a:endParaRPr lang="zh-CN" altLang="en-US" sz="1200" dirty="0"/>
            </a:p>
          </p:txBody>
        </p:sp>
        <p:sp>
          <p:nvSpPr>
            <p:cNvPr id="44" name="TextBox 43"/>
            <p:cNvSpPr txBox="1"/>
            <p:nvPr/>
          </p:nvSpPr>
          <p:spPr>
            <a:xfrm>
              <a:off x="7239000" y="2069068"/>
              <a:ext cx="533400" cy="276999"/>
            </a:xfrm>
            <a:prstGeom prst="rect">
              <a:avLst/>
            </a:prstGeom>
            <a:noFill/>
          </p:spPr>
          <p:txBody>
            <a:bodyPr wrap="square" rtlCol="0">
              <a:spAutoFit/>
            </a:bodyPr>
            <a:lstStyle/>
            <a:p>
              <a:r>
                <a:rPr lang="en-US" altLang="zh-CN" sz="1200" dirty="0" smtClean="0"/>
                <a:t>123</a:t>
              </a:r>
              <a:endParaRPr lang="zh-CN" altLang="en-US" sz="1200" dirty="0"/>
            </a:p>
          </p:txBody>
        </p:sp>
        <p:cxnSp>
          <p:nvCxnSpPr>
            <p:cNvPr id="45" name="Straight Arrow Connector 44"/>
            <p:cNvCxnSpPr>
              <a:stCxn id="33" idx="7"/>
              <a:endCxn id="32" idx="3"/>
            </p:cNvCxnSpPr>
            <p:nvPr/>
          </p:nvCxnSpPr>
          <p:spPr>
            <a:xfrm rot="5400000" flipH="1" flipV="1">
              <a:off x="6681367" y="1652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6" name="Down Arrow 45"/>
          <p:cNvSpPr/>
          <p:nvPr/>
        </p:nvSpPr>
        <p:spPr>
          <a:xfrm>
            <a:off x="7162800" y="4077072"/>
            <a:ext cx="533400" cy="3425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47" name="Group 57"/>
          <p:cNvGrpSpPr/>
          <p:nvPr/>
        </p:nvGrpSpPr>
        <p:grpSpPr>
          <a:xfrm>
            <a:off x="5867400" y="4495800"/>
            <a:ext cx="3200400" cy="2209800"/>
            <a:chOff x="5867400" y="4495800"/>
            <a:chExt cx="3200400" cy="2209800"/>
          </a:xfrm>
        </p:grpSpPr>
        <p:sp>
          <p:nvSpPr>
            <p:cNvPr id="48" name="Oval 47"/>
            <p:cNvSpPr/>
            <p:nvPr/>
          </p:nvSpPr>
          <p:spPr>
            <a:xfrm>
              <a:off x="7086600" y="4495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49" name="Oval 48"/>
            <p:cNvSpPr/>
            <p:nvPr/>
          </p:nvSpPr>
          <p:spPr>
            <a:xfrm>
              <a:off x="58674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50" name="Oval 49"/>
            <p:cNvSpPr/>
            <p:nvPr/>
          </p:nvSpPr>
          <p:spPr>
            <a:xfrm>
              <a:off x="7086600" y="6019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51" name="Oval 50"/>
            <p:cNvSpPr/>
            <p:nvPr/>
          </p:nvSpPr>
          <p:spPr>
            <a:xfrm>
              <a:off x="8382000" y="5257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52" name="Straight Arrow Connector 51"/>
            <p:cNvCxnSpPr>
              <a:stCxn id="49" idx="5"/>
              <a:endCxn id="50" idx="1"/>
            </p:cNvCxnSpPr>
            <p:nvPr/>
          </p:nvCxnSpPr>
          <p:spPr>
            <a:xfrm rot="16200000" flipH="1">
              <a:off x="6681367" y="5614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8" idx="5"/>
              <a:endCxn id="51" idx="1"/>
            </p:cNvCxnSpPr>
            <p:nvPr/>
          </p:nvCxnSpPr>
          <p:spPr>
            <a:xfrm rot="16200000" flipH="1">
              <a:off x="7938667" y="48144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324600" y="4876800"/>
              <a:ext cx="457200" cy="276999"/>
            </a:xfrm>
            <a:prstGeom prst="rect">
              <a:avLst/>
            </a:prstGeom>
            <a:noFill/>
          </p:spPr>
          <p:txBody>
            <a:bodyPr wrap="square" rtlCol="0">
              <a:spAutoFit/>
            </a:bodyPr>
            <a:lstStyle/>
            <a:p>
              <a:r>
                <a:rPr lang="en-US" altLang="zh-CN" sz="1200" dirty="0" smtClean="0"/>
                <a:t>45</a:t>
              </a:r>
              <a:endParaRPr lang="zh-CN" altLang="en-US" sz="1200" dirty="0"/>
            </a:p>
          </p:txBody>
        </p:sp>
        <p:sp>
          <p:nvSpPr>
            <p:cNvPr id="55" name="TextBox 54"/>
            <p:cNvSpPr txBox="1"/>
            <p:nvPr/>
          </p:nvSpPr>
          <p:spPr>
            <a:xfrm>
              <a:off x="8077200" y="4812268"/>
              <a:ext cx="533400" cy="276999"/>
            </a:xfrm>
            <a:prstGeom prst="rect">
              <a:avLst/>
            </a:prstGeom>
            <a:noFill/>
          </p:spPr>
          <p:txBody>
            <a:bodyPr wrap="square" rtlCol="0">
              <a:spAutoFit/>
            </a:bodyPr>
            <a:lstStyle/>
            <a:p>
              <a:r>
                <a:rPr lang="en-US" altLang="zh-CN" sz="1200" dirty="0" smtClean="0"/>
                <a:t>50</a:t>
              </a:r>
              <a:endParaRPr lang="zh-CN" altLang="en-US" sz="1200" dirty="0"/>
            </a:p>
          </p:txBody>
        </p:sp>
        <p:sp>
          <p:nvSpPr>
            <p:cNvPr id="56" name="TextBox 55"/>
            <p:cNvSpPr txBox="1"/>
            <p:nvPr/>
          </p:nvSpPr>
          <p:spPr>
            <a:xfrm>
              <a:off x="6400800" y="6019800"/>
              <a:ext cx="533400" cy="276999"/>
            </a:xfrm>
            <a:prstGeom prst="rect">
              <a:avLst/>
            </a:prstGeom>
            <a:noFill/>
          </p:spPr>
          <p:txBody>
            <a:bodyPr wrap="square" rtlCol="0">
              <a:spAutoFit/>
            </a:bodyPr>
            <a:lstStyle/>
            <a:p>
              <a:r>
                <a:rPr lang="en-US" altLang="zh-CN" sz="1200" dirty="0" smtClean="0"/>
                <a:t>66</a:t>
              </a:r>
              <a:endParaRPr lang="zh-CN" altLang="en-US" sz="1200" dirty="0"/>
            </a:p>
          </p:txBody>
        </p:sp>
        <p:cxnSp>
          <p:nvCxnSpPr>
            <p:cNvPr id="57" name="Straight Arrow Connector 56"/>
            <p:cNvCxnSpPr>
              <a:stCxn id="49" idx="7"/>
              <a:endCxn id="48" idx="3"/>
            </p:cNvCxnSpPr>
            <p:nvPr/>
          </p:nvCxnSpPr>
          <p:spPr>
            <a:xfrm rot="5400000" flipH="1" flipV="1">
              <a:off x="6681367" y="48525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p:cNvCxnSpPr>
            <a:stCxn id="18" idx="2"/>
            <a:endCxn id="61" idx="0"/>
          </p:cNvCxnSpPr>
          <p:nvPr/>
        </p:nvCxnSpPr>
        <p:spPr>
          <a:xfrm rot="5400000">
            <a:off x="4133855" y="3257555"/>
            <a:ext cx="34289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667000" y="3962400"/>
            <a:ext cx="2209800" cy="461665"/>
          </a:xfrm>
          <a:prstGeom prst="rect">
            <a:avLst/>
          </a:prstGeom>
          <a:noFill/>
          <a:ln>
            <a:solidFill>
              <a:srgbClr val="FF0000"/>
            </a:solidFill>
          </a:ln>
        </p:spPr>
        <p:txBody>
          <a:bodyPr wrap="square" rtlCol="0">
            <a:spAutoFit/>
          </a:bodyPr>
          <a:lstStyle/>
          <a:p>
            <a:r>
              <a:rPr lang="en-US" altLang="zh-CN" sz="1200" dirty="0" smtClean="0">
                <a:solidFill>
                  <a:srgbClr val="FF0000"/>
                </a:solidFill>
              </a:rPr>
              <a:t>Linear constraints to preserve the utility</a:t>
            </a:r>
            <a:endParaRPr lang="zh-CN" altLang="en-US" sz="1200" dirty="0">
              <a:solidFill>
                <a:srgbClr val="FF0000"/>
              </a:solidFill>
            </a:endParaRPr>
          </a:p>
        </p:txBody>
      </p:sp>
      <p:sp>
        <p:nvSpPr>
          <p:cNvPr id="64" name="TextBox 63"/>
          <p:cNvSpPr txBox="1"/>
          <p:nvPr/>
        </p:nvSpPr>
        <p:spPr>
          <a:xfrm>
            <a:off x="3347864" y="5118283"/>
            <a:ext cx="2430760" cy="830997"/>
          </a:xfrm>
          <a:prstGeom prst="rect">
            <a:avLst/>
          </a:prstGeom>
          <a:noFill/>
          <a:ln>
            <a:solidFill>
              <a:srgbClr val="FF0000"/>
            </a:solidFill>
          </a:ln>
        </p:spPr>
        <p:txBody>
          <a:bodyPr wrap="square" rtlCol="0">
            <a:spAutoFit/>
          </a:bodyPr>
          <a:lstStyle/>
          <a:p>
            <a:r>
              <a:rPr lang="en-US" altLang="zh-CN" sz="1200" dirty="0" smtClean="0">
                <a:solidFill>
                  <a:srgbClr val="FF0000"/>
                </a:solidFill>
              </a:rPr>
              <a:t>Use Linear Programming solver to assign new weights. Thus the utilities are preserved</a:t>
            </a:r>
            <a:endParaRPr lang="zh-CN" altLang="en-US" sz="1200" dirty="0">
              <a:solidFill>
                <a:srgbClr val="FF0000"/>
              </a:solidFill>
            </a:endParaRPr>
          </a:p>
        </p:txBody>
      </p:sp>
      <p:sp>
        <p:nvSpPr>
          <p:cNvPr id="66" name="TextBox 65"/>
          <p:cNvSpPr txBox="1"/>
          <p:nvPr/>
        </p:nvSpPr>
        <p:spPr>
          <a:xfrm>
            <a:off x="2819400" y="6324600"/>
            <a:ext cx="3200400" cy="276999"/>
          </a:xfrm>
          <a:prstGeom prst="rect">
            <a:avLst/>
          </a:prstGeom>
          <a:noFill/>
        </p:spPr>
        <p:txBody>
          <a:bodyPr wrap="square" rtlCol="0">
            <a:spAutoFit/>
          </a:bodyPr>
          <a:lstStyle/>
          <a:p>
            <a:r>
              <a:rPr lang="en-US" altLang="zh-CN" sz="1200" b="1" i="1" dirty="0" smtClean="0">
                <a:solidFill>
                  <a:srgbClr val="FF0000"/>
                </a:solidFill>
              </a:rPr>
              <a:t>Linear Programming !!</a:t>
            </a:r>
            <a:endParaRPr lang="zh-CN" altLang="en-US" sz="1200" b="1"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1" grpId="0" animBg="1"/>
      <p:bldP spid="46" grpId="0" animBg="1"/>
      <p:bldP spid="61" grpId="0" animBg="1"/>
      <p:bldP spid="64" grpId="0" animBg="1"/>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Attack the </a:t>
            </a:r>
            <a:r>
              <a:rPr lang="en-US" altLang="zh-CN" dirty="0" err="1" smtClean="0"/>
              <a:t>Anonymized</a:t>
            </a:r>
            <a:r>
              <a:rPr lang="en-US" altLang="zh-CN" dirty="0" smtClean="0"/>
              <a:t> Data</a:t>
            </a:r>
            <a:endParaRPr lang="zh-CN" altLang="en-US" dirty="0"/>
          </a:p>
        </p:txBody>
      </p:sp>
      <p:sp>
        <p:nvSpPr>
          <p:cNvPr id="3" name="Content Placeholder 2"/>
          <p:cNvSpPr>
            <a:spLocks noGrp="1"/>
          </p:cNvSpPr>
          <p:nvPr>
            <p:ph idx="1"/>
          </p:nvPr>
        </p:nvSpPr>
        <p:spPr>
          <a:xfrm>
            <a:off x="566738" y="1628800"/>
            <a:ext cx="8001000" cy="1748408"/>
          </a:xfrm>
        </p:spPr>
        <p:txBody>
          <a:bodyPr/>
          <a:lstStyle/>
          <a:p>
            <a:r>
              <a:rPr lang="en-US" altLang="zh-CN" dirty="0" smtClean="0"/>
              <a:t>An attacker</a:t>
            </a:r>
          </a:p>
          <a:p>
            <a:pPr lvl="1"/>
            <a:r>
              <a:rPr lang="en-US" altLang="zh-CN" dirty="0" smtClean="0"/>
              <a:t>Background knowledge</a:t>
            </a:r>
          </a:p>
          <a:p>
            <a:pPr lvl="2"/>
            <a:r>
              <a:rPr lang="en-US" altLang="zh-CN" dirty="0" smtClean="0"/>
              <a:t>The information he knows about a victim</a:t>
            </a:r>
          </a:p>
          <a:p>
            <a:pPr lvl="1"/>
            <a:r>
              <a:rPr lang="en-US" altLang="zh-CN" dirty="0" smtClean="0"/>
              <a:t>Sensitive information</a:t>
            </a:r>
          </a:p>
          <a:p>
            <a:pPr lvl="2"/>
            <a:r>
              <a:rPr lang="en-US" altLang="zh-CN" dirty="0" smtClean="0"/>
              <a:t>The information that user cares</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pic>
        <p:nvPicPr>
          <p:cNvPr id="5" name="Picture 2"/>
          <p:cNvPicPr>
            <a:picLocks noChangeAspect="1" noChangeArrowheads="1"/>
          </p:cNvPicPr>
          <p:nvPr/>
        </p:nvPicPr>
        <p:blipFill>
          <a:blip r:embed="rId3" cstate="print"/>
          <a:srcRect/>
          <a:stretch>
            <a:fillRect/>
          </a:stretch>
        </p:blipFill>
        <p:spPr bwMode="auto">
          <a:xfrm>
            <a:off x="143443" y="4091136"/>
            <a:ext cx="4156075" cy="2362200"/>
          </a:xfrm>
          <a:prstGeom prst="rect">
            <a:avLst/>
          </a:prstGeom>
          <a:noFill/>
          <a:ln w="9525">
            <a:noFill/>
            <a:miter lim="800000"/>
            <a:headEnd/>
            <a:tailEnd/>
          </a:ln>
        </p:spPr>
      </p:pic>
      <p:pic>
        <p:nvPicPr>
          <p:cNvPr id="190466" name="Picture 2"/>
          <p:cNvPicPr>
            <a:picLocks noChangeAspect="1" noChangeArrowheads="1"/>
          </p:cNvPicPr>
          <p:nvPr/>
        </p:nvPicPr>
        <p:blipFill>
          <a:blip r:embed="rId4" cstate="print"/>
          <a:srcRect/>
          <a:stretch>
            <a:fillRect/>
          </a:stretch>
        </p:blipFill>
        <p:spPr bwMode="auto">
          <a:xfrm>
            <a:off x="4572000" y="3895350"/>
            <a:ext cx="3888432" cy="2629994"/>
          </a:xfrm>
          <a:prstGeom prst="rect">
            <a:avLst/>
          </a:prstGeom>
          <a:noFill/>
          <a:ln w="9525">
            <a:noFill/>
            <a:miter lim="800000"/>
            <a:headEnd/>
            <a:tailEnd/>
          </a:ln>
        </p:spPr>
      </p:pic>
      <p:sp>
        <p:nvSpPr>
          <p:cNvPr id="9" name="TextBox 8"/>
          <p:cNvSpPr txBox="1"/>
          <p:nvPr/>
        </p:nvSpPr>
        <p:spPr>
          <a:xfrm>
            <a:off x="4788024" y="6505599"/>
            <a:ext cx="3168352" cy="307777"/>
          </a:xfrm>
          <a:prstGeom prst="rect">
            <a:avLst/>
          </a:prstGeom>
          <a:noFill/>
        </p:spPr>
        <p:txBody>
          <a:bodyPr wrap="square" rtlCol="0">
            <a:spAutoFit/>
          </a:bodyPr>
          <a:lstStyle/>
          <a:p>
            <a:r>
              <a:rPr lang="en-US" altLang="zh-CN" sz="1400" dirty="0" smtClean="0"/>
              <a:t>Hospital Data</a:t>
            </a:r>
            <a:endParaRPr lang="zh-CN" altLang="en-US" sz="1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Solution Skeleton</a:t>
            </a:r>
            <a:endParaRPr lang="zh-CN" altLang="en-US" dirty="0"/>
          </a:p>
        </p:txBody>
      </p:sp>
      <p:sp>
        <p:nvSpPr>
          <p:cNvPr id="4" name="TextBox 3"/>
          <p:cNvSpPr txBox="1"/>
          <p:nvPr/>
        </p:nvSpPr>
        <p:spPr>
          <a:xfrm>
            <a:off x="-540568" y="1921932"/>
            <a:ext cx="4038600" cy="830997"/>
          </a:xfrm>
          <a:prstGeom prst="rect">
            <a:avLst/>
          </a:prstGeom>
          <a:noFill/>
        </p:spPr>
        <p:txBody>
          <a:bodyPr wrap="square" rtlCol="0">
            <a:spAutoFit/>
          </a:bodyPr>
          <a:lstStyle/>
          <a:p>
            <a:endParaRPr lang="en-US" altLang="zh-CN" sz="1200" dirty="0" smtClean="0"/>
          </a:p>
          <a:p>
            <a:r>
              <a:rPr lang="en-US" altLang="zh-CN" sz="1200" dirty="0" smtClean="0"/>
              <a:t>Utility request: </a:t>
            </a:r>
          </a:p>
          <a:p>
            <a:r>
              <a:rPr lang="en-US" altLang="zh-CN" sz="1200" dirty="0" smtClean="0"/>
              <a:t>     shortest path tree etc.</a:t>
            </a:r>
          </a:p>
        </p:txBody>
      </p:sp>
      <p:cxnSp>
        <p:nvCxnSpPr>
          <p:cNvPr id="19" name="Straight Arrow Connector 18"/>
          <p:cNvCxnSpPr>
            <a:endCxn id="7" idx="1"/>
          </p:cNvCxnSpPr>
          <p:nvPr/>
        </p:nvCxnSpPr>
        <p:spPr>
          <a:xfrm>
            <a:off x="2483768" y="2636912"/>
            <a:ext cx="3071664" cy="47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83768" y="2708920"/>
            <a:ext cx="2952328" cy="276999"/>
          </a:xfrm>
          <a:prstGeom prst="rect">
            <a:avLst/>
          </a:prstGeom>
          <a:noFill/>
        </p:spPr>
        <p:txBody>
          <a:bodyPr wrap="square" rtlCol="0">
            <a:spAutoFit/>
          </a:bodyPr>
          <a:lstStyle/>
          <a:p>
            <a:r>
              <a:rPr lang="en-US" altLang="zh-CN" sz="1200" dirty="0" smtClean="0"/>
              <a:t>From the construction of this tree</a:t>
            </a:r>
            <a:endParaRPr lang="zh-CN" altLang="en-US" sz="1200" dirty="0"/>
          </a:p>
        </p:txBody>
      </p:sp>
      <p:sp>
        <p:nvSpPr>
          <p:cNvPr id="30" name="Down Arrow 29"/>
          <p:cNvSpPr/>
          <p:nvPr/>
        </p:nvSpPr>
        <p:spPr>
          <a:xfrm>
            <a:off x="6546032" y="3284984"/>
            <a:ext cx="3048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1" name="Flowchart: Summing Junction 30"/>
          <p:cNvSpPr/>
          <p:nvPr/>
        </p:nvSpPr>
        <p:spPr>
          <a:xfrm>
            <a:off x="6165032" y="4885184"/>
            <a:ext cx="1066800" cy="914400"/>
          </a:xfrm>
          <a:prstGeom prst="flowChartSummingJunct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200"/>
          </a:p>
        </p:txBody>
      </p:sp>
      <p:sp>
        <p:nvSpPr>
          <p:cNvPr id="32" name="TextBox 31"/>
          <p:cNvSpPr txBox="1"/>
          <p:nvPr/>
        </p:nvSpPr>
        <p:spPr>
          <a:xfrm>
            <a:off x="7308032" y="5189984"/>
            <a:ext cx="914400" cy="276999"/>
          </a:xfrm>
          <a:prstGeom prst="rect">
            <a:avLst/>
          </a:prstGeom>
          <a:noFill/>
        </p:spPr>
        <p:txBody>
          <a:bodyPr wrap="square" rtlCol="0">
            <a:spAutoFit/>
          </a:bodyPr>
          <a:lstStyle/>
          <a:p>
            <a:r>
              <a:rPr lang="en-US" altLang="zh-CN" sz="1200" dirty="0" smtClean="0"/>
              <a:t>Solver</a:t>
            </a:r>
            <a:endParaRPr lang="zh-CN" altLang="en-US" sz="1200" dirty="0"/>
          </a:p>
        </p:txBody>
      </p:sp>
      <p:grpSp>
        <p:nvGrpSpPr>
          <p:cNvPr id="11" name="Group 38"/>
          <p:cNvGrpSpPr/>
          <p:nvPr/>
        </p:nvGrpSpPr>
        <p:grpSpPr>
          <a:xfrm>
            <a:off x="2278832" y="5169204"/>
            <a:ext cx="3657600" cy="325580"/>
            <a:chOff x="2819400" y="5237020"/>
            <a:chExt cx="3657600" cy="325580"/>
          </a:xfrm>
        </p:grpSpPr>
        <p:sp>
          <p:nvSpPr>
            <p:cNvPr id="33" name="Right Arrow 32"/>
            <p:cNvSpPr/>
            <p:nvPr/>
          </p:nvSpPr>
          <p:spPr>
            <a:xfrm flipH="1">
              <a:off x="5029200" y="5257800"/>
              <a:ext cx="1447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TextBox 33"/>
            <p:cNvSpPr txBox="1"/>
            <p:nvPr/>
          </p:nvSpPr>
          <p:spPr>
            <a:xfrm>
              <a:off x="2819400" y="5237020"/>
              <a:ext cx="2133600" cy="276999"/>
            </a:xfrm>
            <a:prstGeom prst="rect">
              <a:avLst/>
            </a:prstGeom>
            <a:noFill/>
          </p:spPr>
          <p:txBody>
            <a:bodyPr wrap="square" rtlCol="0">
              <a:spAutoFit/>
            </a:bodyPr>
            <a:lstStyle/>
            <a:p>
              <a:r>
                <a:rPr lang="en-US" altLang="zh-CN" sz="1200" dirty="0" smtClean="0"/>
                <a:t>All the edge weights</a:t>
              </a:r>
              <a:endParaRPr lang="zh-CN" altLang="en-US" sz="1200" dirty="0"/>
            </a:p>
          </p:txBody>
        </p:sp>
      </p:grpSp>
      <p:sp>
        <p:nvSpPr>
          <p:cNvPr id="5" name="TextBox 4"/>
          <p:cNvSpPr txBox="1"/>
          <p:nvPr/>
        </p:nvSpPr>
        <p:spPr>
          <a:xfrm>
            <a:off x="6305128" y="1988840"/>
            <a:ext cx="1219200" cy="276999"/>
          </a:xfrm>
          <a:prstGeom prst="rect">
            <a:avLst/>
          </a:prstGeom>
          <a:noFill/>
        </p:spPr>
        <p:txBody>
          <a:bodyPr wrap="square" rtlCol="0">
            <a:spAutoFit/>
          </a:bodyPr>
          <a:lstStyle/>
          <a:p>
            <a:r>
              <a:rPr lang="en-US" altLang="zh-CN" sz="1200" dirty="0" smtClean="0"/>
              <a:t>LP model</a:t>
            </a:r>
            <a:endParaRPr lang="zh-CN" altLang="en-US" sz="1200" dirty="0"/>
          </a:p>
        </p:txBody>
      </p:sp>
      <p:sp>
        <p:nvSpPr>
          <p:cNvPr id="7" name="Rectangle 6"/>
          <p:cNvSpPr/>
          <p:nvPr/>
        </p:nvSpPr>
        <p:spPr>
          <a:xfrm>
            <a:off x="5555432" y="2379132"/>
            <a:ext cx="2819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t>Linear Constraints</a:t>
            </a:r>
            <a:endParaRPr lang="zh-CN" altLang="en-US" sz="1200" dirty="0"/>
          </a:p>
        </p:txBody>
      </p:sp>
      <p:sp>
        <p:nvSpPr>
          <p:cNvPr id="35" name="TextBox 34"/>
          <p:cNvSpPr txBox="1"/>
          <p:nvPr/>
        </p:nvSpPr>
        <p:spPr>
          <a:xfrm>
            <a:off x="2627784" y="2071881"/>
            <a:ext cx="2743200" cy="276999"/>
          </a:xfrm>
          <a:prstGeom prst="rect">
            <a:avLst/>
          </a:prstGeom>
          <a:noFill/>
        </p:spPr>
        <p:txBody>
          <a:bodyPr wrap="square" rtlCol="0">
            <a:spAutoFit/>
          </a:bodyPr>
          <a:lstStyle/>
          <a:p>
            <a:r>
              <a:rPr lang="en-US" altLang="zh-CN" sz="1200" dirty="0" smtClean="0"/>
              <a:t>Edge weights are variables</a:t>
            </a:r>
            <a:endParaRPr lang="zh-CN" altLang="en-US" sz="1200" dirty="0"/>
          </a:p>
        </p:txBody>
      </p:sp>
      <p:sp>
        <p:nvSpPr>
          <p:cNvPr id="41" name="TextBox 40"/>
          <p:cNvSpPr txBox="1"/>
          <p:nvPr/>
        </p:nvSpPr>
        <p:spPr>
          <a:xfrm>
            <a:off x="755576" y="2908101"/>
            <a:ext cx="3744416" cy="1384995"/>
          </a:xfrm>
          <a:prstGeom prst="rect">
            <a:avLst/>
          </a:prstGeom>
          <a:noFill/>
          <a:ln>
            <a:solidFill>
              <a:srgbClr val="FF0000"/>
            </a:solidFill>
            <a:prstDash val="sysDash"/>
          </a:ln>
        </p:spPr>
        <p:txBody>
          <a:bodyPr wrap="square" rtlCol="0">
            <a:spAutoFit/>
          </a:bodyPr>
          <a:lstStyle/>
          <a:p>
            <a:pPr algn="l"/>
            <a:r>
              <a:rPr lang="en-US" altLang="zh-CN" sz="1200" i="1" dirty="0" smtClean="0">
                <a:solidFill>
                  <a:srgbClr val="CD9633"/>
                </a:solidFill>
              </a:rPr>
              <a:t>Variables: </a:t>
            </a:r>
          </a:p>
          <a:p>
            <a:pPr algn="l"/>
            <a:r>
              <a:rPr lang="en-US" altLang="zh-CN" sz="1200" i="1" dirty="0" smtClean="0">
                <a:solidFill>
                  <a:srgbClr val="CD9633"/>
                </a:solidFill>
              </a:rPr>
              <a:t>       w(1,2), w(1,5), w(1,6), w(2,6), w(5,6)</a:t>
            </a:r>
          </a:p>
          <a:p>
            <a:pPr algn="l"/>
            <a:r>
              <a:rPr lang="en-US" altLang="zh-CN" sz="1200" i="1" dirty="0" smtClean="0">
                <a:solidFill>
                  <a:srgbClr val="CD9633"/>
                </a:solidFill>
              </a:rPr>
              <a:t>Constraints:</a:t>
            </a:r>
          </a:p>
          <a:p>
            <a:pPr algn="l"/>
            <a:r>
              <a:rPr lang="en-US" altLang="zh-CN" sz="1200" i="1" dirty="0" smtClean="0">
                <a:solidFill>
                  <a:srgbClr val="CD9633"/>
                </a:solidFill>
              </a:rPr>
              <a:t>         w(1,6) &gt; w(1,2) + w(2,6)</a:t>
            </a:r>
          </a:p>
          <a:p>
            <a:r>
              <a:rPr lang="en-US" altLang="zh-CN" sz="1200" i="1" dirty="0" smtClean="0">
                <a:solidFill>
                  <a:srgbClr val="CD9633"/>
                </a:solidFill>
              </a:rPr>
              <a:t>w(1,5)+w(5,6) &gt; w(1,2) + w(2,6)</a:t>
            </a:r>
            <a:endParaRPr lang="zh-CN" altLang="en-US" sz="1200" i="1" dirty="0">
              <a:solidFill>
                <a:srgbClr val="CD9633"/>
              </a:solidFill>
            </a:endParaRPr>
          </a:p>
        </p:txBody>
      </p:sp>
      <p:sp>
        <p:nvSpPr>
          <p:cNvPr id="44" name="TextBox 43"/>
          <p:cNvSpPr txBox="1"/>
          <p:nvPr/>
        </p:nvSpPr>
        <p:spPr>
          <a:xfrm>
            <a:off x="5292080" y="4725144"/>
            <a:ext cx="1728192" cy="1661993"/>
          </a:xfrm>
          <a:prstGeom prst="rect">
            <a:avLst/>
          </a:prstGeom>
          <a:noFill/>
          <a:ln>
            <a:solidFill>
              <a:srgbClr val="FF0000"/>
            </a:solidFill>
            <a:prstDash val="sysDash"/>
          </a:ln>
        </p:spPr>
        <p:txBody>
          <a:bodyPr wrap="square" rtlCol="0">
            <a:spAutoFit/>
          </a:bodyPr>
          <a:lstStyle/>
          <a:p>
            <a:pPr algn="l"/>
            <a:r>
              <a:rPr lang="en-US" altLang="zh-CN" sz="1200" i="1" dirty="0" smtClean="0">
                <a:solidFill>
                  <a:srgbClr val="CD9633"/>
                </a:solidFill>
              </a:rPr>
              <a:t>Variables: </a:t>
            </a:r>
          </a:p>
          <a:p>
            <a:pPr algn="l"/>
            <a:r>
              <a:rPr lang="en-US" altLang="zh-CN" sz="1200" i="1" dirty="0" smtClean="0">
                <a:solidFill>
                  <a:srgbClr val="CD9633"/>
                </a:solidFill>
              </a:rPr>
              <a:t>       w(1,2) = 45</a:t>
            </a:r>
          </a:p>
          <a:p>
            <a:pPr algn="l"/>
            <a:r>
              <a:rPr lang="en-US" altLang="zh-CN" sz="1200" i="1" dirty="0" smtClean="0">
                <a:solidFill>
                  <a:srgbClr val="CD9633"/>
                </a:solidFill>
              </a:rPr>
              <a:t>       w(1,5) = 66  </a:t>
            </a:r>
          </a:p>
          <a:p>
            <a:pPr algn="l"/>
            <a:r>
              <a:rPr lang="en-US" altLang="zh-CN" sz="1200" i="1" dirty="0" smtClean="0">
                <a:solidFill>
                  <a:srgbClr val="CD9633"/>
                </a:solidFill>
              </a:rPr>
              <a:t>       w(1,6) = 123</a:t>
            </a:r>
          </a:p>
          <a:p>
            <a:pPr algn="l"/>
            <a:r>
              <a:rPr lang="en-US" altLang="zh-CN" sz="1200" i="1" dirty="0" smtClean="0">
                <a:solidFill>
                  <a:srgbClr val="CD9633"/>
                </a:solidFill>
              </a:rPr>
              <a:t>       w(2,6) = 50</a:t>
            </a:r>
          </a:p>
          <a:p>
            <a:pPr algn="l"/>
            <a:r>
              <a:rPr lang="en-US" altLang="zh-CN" sz="1200" i="1" dirty="0" smtClean="0">
                <a:solidFill>
                  <a:srgbClr val="CD9633"/>
                </a:solidFill>
              </a:rPr>
              <a:t>       w(5,6) = 31</a:t>
            </a:r>
            <a:endParaRPr lang="zh-CN" altLang="en-US" sz="1200" i="1" dirty="0">
              <a:solidFill>
                <a:srgbClr val="CD96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3.61111E-6 0 L 0.48038 0.00648 " pathEditMode="relative" rAng="0" ptsTypes="AA">
                                      <p:cBhvr>
                                        <p:cTn id="10" dur="2000" fill="hold"/>
                                        <p:tgtEl>
                                          <p:spTgt spid="41"/>
                                        </p:tgtEl>
                                        <p:attrNameLst>
                                          <p:attrName>ppt_x</p:attrName>
                                          <p:attrName>ppt_y</p:attrName>
                                        </p:attrNameLst>
                                      </p:cBhvr>
                                      <p:rCtr x="240" y="3"/>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8038 0.00648 L 0.48038 0.33981 " pathEditMode="relative" rAng="0" ptsTypes="AA">
                                      <p:cBhvr>
                                        <p:cTn id="14" dur="2000" fill="hold"/>
                                        <p:tgtEl>
                                          <p:spTgt spid="41"/>
                                        </p:tgtEl>
                                        <p:attrNameLst>
                                          <p:attrName>ppt_x</p:attrName>
                                          <p:attrName>ppt_y</p:attrName>
                                        </p:attrNameLst>
                                      </p:cBhvr>
                                      <p:rCtr x="0" y="167"/>
                                    </p:animMotion>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31"/>
                                        </p:tgtEl>
                                      </p:cBhvr>
                                    </p:animEffect>
                                    <p:animScale>
                                      <p:cBhvr>
                                        <p:cTn id="19" dur="250" autoRev="1" fill="hold"/>
                                        <p:tgtEl>
                                          <p:spTgt spid="31"/>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44"/>
                                        </p:tgtEl>
                                        <p:attrNameLst>
                                          <p:attrName>style.visibility</p:attrName>
                                        </p:attrNameLst>
                                      </p:cBhvr>
                                      <p:to>
                                        <p:strVal val="visible"/>
                                      </p:to>
                                    </p:set>
                                  </p:childTnLst>
                                </p:cTn>
                              </p:par>
                            </p:childTnLst>
                          </p:cTn>
                        </p:par>
                        <p:par>
                          <p:cTn id="24" fill="hold">
                            <p:stCondLst>
                              <p:cond delay="0"/>
                            </p:stCondLst>
                            <p:childTnLst>
                              <p:par>
                                <p:cTn id="25" presetID="35" presetClass="path" presetSubtype="0" accel="50000" decel="50000" fill="hold" grpId="0" nodeType="afterEffect">
                                  <p:stCondLst>
                                    <p:cond delay="0"/>
                                  </p:stCondLst>
                                  <p:childTnLst>
                                    <p:animMotion origin="layout" path="M -3.88889E-6 -3.7037E-6 L -0.47257 -0.00555 " pathEditMode="relative" rAng="0" ptsTypes="AA">
                                      <p:cBhvr>
                                        <p:cTn id="26" dur="2000" fill="hold"/>
                                        <p:tgtEl>
                                          <p:spTgt spid="44"/>
                                        </p:tgtEl>
                                        <p:attrNameLst>
                                          <p:attrName>ppt_x</p:attrName>
                                          <p:attrName>ppt_y</p:attrName>
                                        </p:attrNameLst>
                                      </p:cBhvr>
                                      <p:rCtr x="-23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1" grpId="0" animBg="1"/>
      <p:bldP spid="41" grpId="1" animBg="1"/>
      <p:bldP spid="41" grpId="2" animBg="1"/>
      <p:bldP spid="44" grpId="0" animBg="1"/>
      <p:bldP spid="44"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Motivation Example cont.</a:t>
            </a:r>
            <a:endParaRPr lang="zh-CN" altLang="en-US" dirty="0"/>
          </a:p>
        </p:txBody>
      </p:sp>
      <p:sp>
        <p:nvSpPr>
          <p:cNvPr id="4" name="Oval 3"/>
          <p:cNvSpPr/>
          <p:nvPr/>
        </p:nvSpPr>
        <p:spPr>
          <a:xfrm>
            <a:off x="1295400" y="2083296"/>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5" name="Oval 4"/>
          <p:cNvSpPr/>
          <p:nvPr/>
        </p:nvSpPr>
        <p:spPr>
          <a:xfrm>
            <a:off x="76200" y="2845296"/>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6" name="Oval 5"/>
          <p:cNvSpPr/>
          <p:nvPr/>
        </p:nvSpPr>
        <p:spPr>
          <a:xfrm>
            <a:off x="1295400" y="3607296"/>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7" name="Oval 6"/>
          <p:cNvSpPr/>
          <p:nvPr/>
        </p:nvSpPr>
        <p:spPr>
          <a:xfrm>
            <a:off x="2590800" y="2845296"/>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8" name="Straight Arrow Connector 7"/>
          <p:cNvCxnSpPr>
            <a:stCxn id="5" idx="5"/>
            <a:endCxn id="6" idx="1"/>
          </p:cNvCxnSpPr>
          <p:nvPr/>
        </p:nvCxnSpPr>
        <p:spPr>
          <a:xfrm rot="16200000" flipH="1">
            <a:off x="890167" y="3202063"/>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6"/>
            <a:endCxn id="7" idx="2"/>
          </p:cNvCxnSpPr>
          <p:nvPr/>
        </p:nvCxnSpPr>
        <p:spPr>
          <a:xfrm>
            <a:off x="762000" y="3188196"/>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5"/>
            <a:endCxn id="7" idx="1"/>
          </p:cNvCxnSpPr>
          <p:nvPr/>
        </p:nvCxnSpPr>
        <p:spPr>
          <a:xfrm rot="16200000" flipH="1">
            <a:off x="2147467" y="2401963"/>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7"/>
            <a:endCxn id="7" idx="3"/>
          </p:cNvCxnSpPr>
          <p:nvPr/>
        </p:nvCxnSpPr>
        <p:spPr>
          <a:xfrm rot="5400000" flipH="1" flipV="1">
            <a:off x="2147467" y="3163963"/>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 y="2464296"/>
            <a:ext cx="304800" cy="276999"/>
          </a:xfrm>
          <a:prstGeom prst="rect">
            <a:avLst/>
          </a:prstGeom>
          <a:noFill/>
        </p:spPr>
        <p:txBody>
          <a:bodyPr wrap="square" rtlCol="0">
            <a:spAutoFit/>
          </a:bodyPr>
          <a:lstStyle/>
          <a:p>
            <a:r>
              <a:rPr lang="en-US" altLang="zh-CN" sz="1200" dirty="0" smtClean="0"/>
              <a:t>4</a:t>
            </a:r>
            <a:endParaRPr lang="zh-CN" altLang="en-US" sz="1200" dirty="0"/>
          </a:p>
        </p:txBody>
      </p:sp>
      <p:sp>
        <p:nvSpPr>
          <p:cNvPr id="13" name="TextBox 12"/>
          <p:cNvSpPr txBox="1"/>
          <p:nvPr/>
        </p:nvSpPr>
        <p:spPr>
          <a:xfrm>
            <a:off x="2286000" y="2399764"/>
            <a:ext cx="304800" cy="276999"/>
          </a:xfrm>
          <a:prstGeom prst="rect">
            <a:avLst/>
          </a:prstGeom>
          <a:noFill/>
        </p:spPr>
        <p:txBody>
          <a:bodyPr wrap="square" rtlCol="0">
            <a:spAutoFit/>
          </a:bodyPr>
          <a:lstStyle/>
          <a:p>
            <a:r>
              <a:rPr lang="en-US" altLang="zh-CN" sz="1200" dirty="0" smtClean="0"/>
              <a:t>5</a:t>
            </a:r>
            <a:endParaRPr lang="zh-CN" altLang="en-US" sz="1200" dirty="0"/>
          </a:p>
        </p:txBody>
      </p:sp>
      <p:sp>
        <p:nvSpPr>
          <p:cNvPr id="14" name="TextBox 13"/>
          <p:cNvSpPr txBox="1"/>
          <p:nvPr/>
        </p:nvSpPr>
        <p:spPr>
          <a:xfrm>
            <a:off x="609600" y="3607296"/>
            <a:ext cx="304800" cy="276999"/>
          </a:xfrm>
          <a:prstGeom prst="rect">
            <a:avLst/>
          </a:prstGeom>
          <a:noFill/>
        </p:spPr>
        <p:txBody>
          <a:bodyPr wrap="square" rtlCol="0">
            <a:spAutoFit/>
          </a:bodyPr>
          <a:lstStyle/>
          <a:p>
            <a:r>
              <a:rPr lang="en-US" altLang="zh-CN" sz="1200" dirty="0" smtClean="0"/>
              <a:t>7</a:t>
            </a:r>
            <a:endParaRPr lang="zh-CN" altLang="en-US" sz="1200" dirty="0"/>
          </a:p>
        </p:txBody>
      </p:sp>
      <p:sp>
        <p:nvSpPr>
          <p:cNvPr id="15" name="TextBox 14"/>
          <p:cNvSpPr txBox="1"/>
          <p:nvPr/>
        </p:nvSpPr>
        <p:spPr>
          <a:xfrm>
            <a:off x="2286000" y="3695164"/>
            <a:ext cx="304800" cy="276999"/>
          </a:xfrm>
          <a:prstGeom prst="rect">
            <a:avLst/>
          </a:prstGeom>
          <a:noFill/>
        </p:spPr>
        <p:txBody>
          <a:bodyPr wrap="square" rtlCol="0">
            <a:spAutoFit/>
          </a:bodyPr>
          <a:lstStyle/>
          <a:p>
            <a:r>
              <a:rPr lang="en-US" altLang="zh-CN" sz="1200" dirty="0" smtClean="0"/>
              <a:t>3</a:t>
            </a:r>
            <a:endParaRPr lang="zh-CN" altLang="en-US" sz="1200" dirty="0"/>
          </a:p>
        </p:txBody>
      </p:sp>
      <p:sp>
        <p:nvSpPr>
          <p:cNvPr id="16" name="TextBox 15"/>
          <p:cNvSpPr txBox="1"/>
          <p:nvPr/>
        </p:nvSpPr>
        <p:spPr>
          <a:xfrm>
            <a:off x="1447800" y="2856964"/>
            <a:ext cx="457200" cy="276999"/>
          </a:xfrm>
          <a:prstGeom prst="rect">
            <a:avLst/>
          </a:prstGeom>
          <a:noFill/>
        </p:spPr>
        <p:txBody>
          <a:bodyPr wrap="square" rtlCol="0">
            <a:spAutoFit/>
          </a:bodyPr>
          <a:lstStyle/>
          <a:p>
            <a:r>
              <a:rPr lang="en-US" altLang="zh-CN" sz="1200" dirty="0" smtClean="0"/>
              <a:t>11</a:t>
            </a:r>
            <a:endParaRPr lang="zh-CN" altLang="en-US" sz="1200" dirty="0"/>
          </a:p>
        </p:txBody>
      </p:sp>
      <p:cxnSp>
        <p:nvCxnSpPr>
          <p:cNvPr id="17" name="Straight Arrow Connector 16"/>
          <p:cNvCxnSpPr>
            <a:stCxn id="5" idx="7"/>
            <a:endCxn id="4" idx="3"/>
          </p:cNvCxnSpPr>
          <p:nvPr/>
        </p:nvCxnSpPr>
        <p:spPr>
          <a:xfrm rot="5400000" flipH="1" flipV="1">
            <a:off x="890167" y="2440063"/>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ight Arrow 30"/>
          <p:cNvSpPr/>
          <p:nvPr/>
        </p:nvSpPr>
        <p:spPr>
          <a:xfrm>
            <a:off x="3733800" y="2845296"/>
            <a:ext cx="1752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20" name="Group 64"/>
          <p:cNvGrpSpPr/>
          <p:nvPr/>
        </p:nvGrpSpPr>
        <p:grpSpPr>
          <a:xfrm>
            <a:off x="5867400" y="2083296"/>
            <a:ext cx="3200400" cy="2209800"/>
            <a:chOff x="5867400" y="1295400"/>
            <a:chExt cx="3200400" cy="2209800"/>
          </a:xfrm>
        </p:grpSpPr>
        <p:sp>
          <p:nvSpPr>
            <p:cNvPr id="32" name="Oval 31"/>
            <p:cNvSpPr/>
            <p:nvPr/>
          </p:nvSpPr>
          <p:spPr>
            <a:xfrm>
              <a:off x="7086600" y="1295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2</a:t>
              </a:r>
              <a:endParaRPr lang="zh-CN" altLang="en-US" sz="1200" b="1" i="1" dirty="0"/>
            </a:p>
          </p:txBody>
        </p:sp>
        <p:sp>
          <p:nvSpPr>
            <p:cNvPr id="33" name="Oval 32"/>
            <p:cNvSpPr/>
            <p:nvPr/>
          </p:nvSpPr>
          <p:spPr>
            <a:xfrm>
              <a:off x="58674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1</a:t>
              </a:r>
              <a:endParaRPr lang="zh-CN" altLang="en-US" sz="1200" b="1" i="1" dirty="0"/>
            </a:p>
          </p:txBody>
        </p:sp>
        <p:sp>
          <p:nvSpPr>
            <p:cNvPr id="34" name="Oval 33"/>
            <p:cNvSpPr/>
            <p:nvPr/>
          </p:nvSpPr>
          <p:spPr>
            <a:xfrm>
              <a:off x="7086600" y="2819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5</a:t>
              </a:r>
              <a:endParaRPr lang="zh-CN" altLang="en-US" sz="1200" b="1" i="1" dirty="0"/>
            </a:p>
          </p:txBody>
        </p:sp>
        <p:sp>
          <p:nvSpPr>
            <p:cNvPr id="35" name="Oval 34"/>
            <p:cNvSpPr/>
            <p:nvPr/>
          </p:nvSpPr>
          <p:spPr>
            <a:xfrm>
              <a:off x="8382000" y="20574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b="1" i="1" dirty="0" smtClean="0"/>
                <a:t>6</a:t>
              </a:r>
              <a:endParaRPr lang="zh-CN" altLang="en-US" sz="1200" b="1" i="1" dirty="0"/>
            </a:p>
          </p:txBody>
        </p:sp>
        <p:cxnSp>
          <p:nvCxnSpPr>
            <p:cNvPr id="36" name="Straight Arrow Connector 35"/>
            <p:cNvCxnSpPr>
              <a:stCxn id="33" idx="5"/>
              <a:endCxn id="34" idx="1"/>
            </p:cNvCxnSpPr>
            <p:nvPr/>
          </p:nvCxnSpPr>
          <p:spPr>
            <a:xfrm rot="16200000" flipH="1">
              <a:off x="6681367" y="2414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6"/>
              <a:endCxn id="35" idx="2"/>
            </p:cNvCxnSpPr>
            <p:nvPr/>
          </p:nvCxnSpPr>
          <p:spPr>
            <a:xfrm>
              <a:off x="6553200" y="24003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5"/>
              <a:endCxn id="35" idx="1"/>
            </p:cNvCxnSpPr>
            <p:nvPr/>
          </p:nvCxnSpPr>
          <p:spPr>
            <a:xfrm rot="16200000" flipH="1">
              <a:off x="7938667" y="1614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7"/>
              <a:endCxn id="35" idx="3"/>
            </p:cNvCxnSpPr>
            <p:nvPr/>
          </p:nvCxnSpPr>
          <p:spPr>
            <a:xfrm rot="5400000" flipH="1" flipV="1">
              <a:off x="7938667" y="2376067"/>
              <a:ext cx="277066" cy="810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24600" y="1676400"/>
              <a:ext cx="457200" cy="276999"/>
            </a:xfrm>
            <a:prstGeom prst="rect">
              <a:avLst/>
            </a:prstGeom>
            <a:noFill/>
          </p:spPr>
          <p:txBody>
            <a:bodyPr wrap="square" rtlCol="0">
              <a:spAutoFit/>
            </a:bodyPr>
            <a:lstStyle/>
            <a:p>
              <a:r>
                <a:rPr lang="en-US" altLang="zh-CN" sz="1200" dirty="0" smtClean="0"/>
                <a:t>45</a:t>
              </a:r>
              <a:endParaRPr lang="zh-CN" altLang="en-US" sz="1200" dirty="0"/>
            </a:p>
          </p:txBody>
        </p:sp>
        <p:sp>
          <p:nvSpPr>
            <p:cNvPr id="41" name="TextBox 40"/>
            <p:cNvSpPr txBox="1"/>
            <p:nvPr/>
          </p:nvSpPr>
          <p:spPr>
            <a:xfrm>
              <a:off x="8077200" y="1611868"/>
              <a:ext cx="457200" cy="276999"/>
            </a:xfrm>
            <a:prstGeom prst="rect">
              <a:avLst/>
            </a:prstGeom>
            <a:noFill/>
          </p:spPr>
          <p:txBody>
            <a:bodyPr wrap="square" rtlCol="0">
              <a:spAutoFit/>
            </a:bodyPr>
            <a:lstStyle/>
            <a:p>
              <a:r>
                <a:rPr lang="en-US" altLang="zh-CN" sz="1200" dirty="0" smtClean="0"/>
                <a:t>50</a:t>
              </a:r>
              <a:endParaRPr lang="zh-CN" altLang="en-US" sz="1200" dirty="0"/>
            </a:p>
          </p:txBody>
        </p:sp>
        <p:sp>
          <p:nvSpPr>
            <p:cNvPr id="42" name="TextBox 41"/>
            <p:cNvSpPr txBox="1"/>
            <p:nvPr/>
          </p:nvSpPr>
          <p:spPr>
            <a:xfrm>
              <a:off x="6400800" y="2819400"/>
              <a:ext cx="457200" cy="276999"/>
            </a:xfrm>
            <a:prstGeom prst="rect">
              <a:avLst/>
            </a:prstGeom>
            <a:noFill/>
          </p:spPr>
          <p:txBody>
            <a:bodyPr wrap="square" rtlCol="0">
              <a:spAutoFit/>
            </a:bodyPr>
            <a:lstStyle/>
            <a:p>
              <a:r>
                <a:rPr lang="en-US" altLang="zh-CN" sz="1200" dirty="0" smtClean="0"/>
                <a:t>66</a:t>
              </a:r>
              <a:endParaRPr lang="zh-CN" altLang="en-US" sz="1200" dirty="0"/>
            </a:p>
          </p:txBody>
        </p:sp>
        <p:sp>
          <p:nvSpPr>
            <p:cNvPr id="43" name="TextBox 42"/>
            <p:cNvSpPr txBox="1"/>
            <p:nvPr/>
          </p:nvSpPr>
          <p:spPr>
            <a:xfrm>
              <a:off x="8077200" y="2907268"/>
              <a:ext cx="457200" cy="276999"/>
            </a:xfrm>
            <a:prstGeom prst="rect">
              <a:avLst/>
            </a:prstGeom>
            <a:noFill/>
          </p:spPr>
          <p:txBody>
            <a:bodyPr wrap="square" rtlCol="0">
              <a:spAutoFit/>
            </a:bodyPr>
            <a:lstStyle/>
            <a:p>
              <a:r>
                <a:rPr lang="en-US" altLang="zh-CN" sz="1200" dirty="0" smtClean="0"/>
                <a:t>31</a:t>
              </a:r>
              <a:endParaRPr lang="zh-CN" altLang="en-US" sz="1200" dirty="0"/>
            </a:p>
          </p:txBody>
        </p:sp>
        <p:sp>
          <p:nvSpPr>
            <p:cNvPr id="44" name="TextBox 43"/>
            <p:cNvSpPr txBox="1"/>
            <p:nvPr/>
          </p:nvSpPr>
          <p:spPr>
            <a:xfrm>
              <a:off x="7239000" y="2069068"/>
              <a:ext cx="533400" cy="276999"/>
            </a:xfrm>
            <a:prstGeom prst="rect">
              <a:avLst/>
            </a:prstGeom>
            <a:noFill/>
          </p:spPr>
          <p:txBody>
            <a:bodyPr wrap="square" rtlCol="0">
              <a:spAutoFit/>
            </a:bodyPr>
            <a:lstStyle/>
            <a:p>
              <a:r>
                <a:rPr lang="en-US" altLang="zh-CN" sz="1200" dirty="0" smtClean="0"/>
                <a:t>123</a:t>
              </a:r>
              <a:endParaRPr lang="zh-CN" altLang="en-US" sz="1200" dirty="0"/>
            </a:p>
          </p:txBody>
        </p:sp>
        <p:cxnSp>
          <p:nvCxnSpPr>
            <p:cNvPr id="45" name="Straight Arrow Connector 44"/>
            <p:cNvCxnSpPr>
              <a:stCxn id="33" idx="7"/>
              <a:endCxn id="32" idx="3"/>
            </p:cNvCxnSpPr>
            <p:nvPr/>
          </p:nvCxnSpPr>
          <p:spPr>
            <a:xfrm rot="5400000" flipH="1" flipV="1">
              <a:off x="6681367" y="1652167"/>
              <a:ext cx="277066" cy="734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2627784" y="3717032"/>
            <a:ext cx="3744416" cy="1384995"/>
          </a:xfrm>
          <a:prstGeom prst="rect">
            <a:avLst/>
          </a:prstGeom>
          <a:noFill/>
          <a:ln>
            <a:solidFill>
              <a:srgbClr val="FF0000"/>
            </a:solidFill>
            <a:prstDash val="sysDash"/>
          </a:ln>
        </p:spPr>
        <p:txBody>
          <a:bodyPr wrap="square" rtlCol="0">
            <a:spAutoFit/>
          </a:bodyPr>
          <a:lstStyle/>
          <a:p>
            <a:pPr algn="l"/>
            <a:r>
              <a:rPr lang="en-US" altLang="zh-CN" sz="1200" i="1" dirty="0" smtClean="0">
                <a:solidFill>
                  <a:srgbClr val="CD9633"/>
                </a:solidFill>
              </a:rPr>
              <a:t>Variables: </a:t>
            </a:r>
          </a:p>
          <a:p>
            <a:pPr algn="l"/>
            <a:r>
              <a:rPr lang="en-US" altLang="zh-CN" sz="1200" i="1" dirty="0" smtClean="0">
                <a:solidFill>
                  <a:srgbClr val="CD9633"/>
                </a:solidFill>
              </a:rPr>
              <a:t>       w(1,2), w(1,5), w(1,6), w(2,6), w(5,6)</a:t>
            </a:r>
          </a:p>
          <a:p>
            <a:pPr algn="l"/>
            <a:r>
              <a:rPr lang="en-US" altLang="zh-CN" sz="1200" i="1" dirty="0" smtClean="0">
                <a:solidFill>
                  <a:srgbClr val="CD9633"/>
                </a:solidFill>
              </a:rPr>
              <a:t>Constraints:</a:t>
            </a:r>
          </a:p>
          <a:p>
            <a:pPr algn="l"/>
            <a:r>
              <a:rPr lang="en-US" altLang="zh-CN" sz="1200" i="1" dirty="0" smtClean="0">
                <a:solidFill>
                  <a:srgbClr val="CD9633"/>
                </a:solidFill>
              </a:rPr>
              <a:t>         w(1,6) &gt; w(1,2) + w(2,6)</a:t>
            </a:r>
          </a:p>
          <a:p>
            <a:r>
              <a:rPr lang="en-US" altLang="zh-CN" sz="1200" i="1" dirty="0" smtClean="0">
                <a:solidFill>
                  <a:srgbClr val="CD9633"/>
                </a:solidFill>
              </a:rPr>
              <a:t>w(1,5)+w(5,6) &gt; w(1,2) + w(2,6)</a:t>
            </a:r>
            <a:endParaRPr lang="zh-CN" altLang="en-US" sz="1200" i="1" dirty="0">
              <a:solidFill>
                <a:srgbClr val="CD9633"/>
              </a:solidFill>
            </a:endParaRPr>
          </a:p>
        </p:txBody>
      </p:sp>
      <p:sp>
        <p:nvSpPr>
          <p:cNvPr id="63" name="TextBox 62"/>
          <p:cNvSpPr txBox="1"/>
          <p:nvPr/>
        </p:nvSpPr>
        <p:spPr>
          <a:xfrm>
            <a:off x="2123728" y="5157192"/>
            <a:ext cx="2376264" cy="477054"/>
          </a:xfrm>
          <a:prstGeom prst="rect">
            <a:avLst/>
          </a:prstGeom>
          <a:noFill/>
        </p:spPr>
        <p:txBody>
          <a:bodyPr wrap="square" rtlCol="0">
            <a:spAutoFit/>
          </a:bodyPr>
          <a:lstStyle/>
          <a:p>
            <a:r>
              <a:rPr lang="en-US" dirty="0" smtClean="0"/>
              <a:t>LP Solver</a:t>
            </a:r>
            <a:endParaRPr lang="en-US" dirty="0"/>
          </a:p>
        </p:txBody>
      </p:sp>
      <p:sp>
        <p:nvSpPr>
          <p:cNvPr id="65" name="TextBox 64"/>
          <p:cNvSpPr txBox="1"/>
          <p:nvPr/>
        </p:nvSpPr>
        <p:spPr>
          <a:xfrm>
            <a:off x="6732240" y="4559919"/>
            <a:ext cx="1728192" cy="1661993"/>
          </a:xfrm>
          <a:prstGeom prst="rect">
            <a:avLst/>
          </a:prstGeom>
          <a:noFill/>
          <a:ln>
            <a:solidFill>
              <a:srgbClr val="FF0000"/>
            </a:solidFill>
            <a:prstDash val="sysDash"/>
          </a:ln>
        </p:spPr>
        <p:txBody>
          <a:bodyPr wrap="square" rtlCol="0">
            <a:spAutoFit/>
          </a:bodyPr>
          <a:lstStyle/>
          <a:p>
            <a:pPr algn="l"/>
            <a:r>
              <a:rPr lang="en-US" altLang="zh-CN" sz="1200" i="1" dirty="0" smtClean="0">
                <a:solidFill>
                  <a:srgbClr val="CD9633"/>
                </a:solidFill>
              </a:rPr>
              <a:t>Variables: </a:t>
            </a:r>
          </a:p>
          <a:p>
            <a:pPr algn="l"/>
            <a:r>
              <a:rPr lang="en-US" altLang="zh-CN" sz="1200" i="1" dirty="0" smtClean="0">
                <a:solidFill>
                  <a:srgbClr val="CD9633"/>
                </a:solidFill>
              </a:rPr>
              <a:t>       w(1,2) = 45</a:t>
            </a:r>
          </a:p>
          <a:p>
            <a:pPr algn="l"/>
            <a:r>
              <a:rPr lang="en-US" altLang="zh-CN" sz="1200" i="1" dirty="0" smtClean="0">
                <a:solidFill>
                  <a:srgbClr val="CD9633"/>
                </a:solidFill>
              </a:rPr>
              <a:t>       w(1,5) = 66  </a:t>
            </a:r>
          </a:p>
          <a:p>
            <a:pPr algn="l"/>
            <a:r>
              <a:rPr lang="en-US" altLang="zh-CN" sz="1200" i="1" dirty="0" smtClean="0">
                <a:solidFill>
                  <a:srgbClr val="CD9633"/>
                </a:solidFill>
              </a:rPr>
              <a:t>       w(1,6) = 123</a:t>
            </a:r>
          </a:p>
          <a:p>
            <a:pPr algn="l"/>
            <a:r>
              <a:rPr lang="en-US" altLang="zh-CN" sz="1200" i="1" dirty="0" smtClean="0">
                <a:solidFill>
                  <a:srgbClr val="CD9633"/>
                </a:solidFill>
              </a:rPr>
              <a:t>       w(2,6) = 50</a:t>
            </a:r>
          </a:p>
          <a:p>
            <a:pPr algn="l"/>
            <a:r>
              <a:rPr lang="en-US" altLang="zh-CN" sz="1200" i="1" dirty="0" smtClean="0">
                <a:solidFill>
                  <a:srgbClr val="CD9633"/>
                </a:solidFill>
              </a:rPr>
              <a:t>       w(5,6) = 31</a:t>
            </a:r>
            <a:endParaRPr lang="zh-CN" altLang="en-US" sz="1200" i="1" dirty="0">
              <a:solidFill>
                <a:srgbClr val="CD9633"/>
              </a:solidFill>
            </a:endParaRPr>
          </a:p>
        </p:txBody>
      </p:sp>
      <p:cxnSp>
        <p:nvCxnSpPr>
          <p:cNvPr id="68" name="Straight Arrow Connector 67"/>
          <p:cNvCxnSpPr>
            <a:stCxn id="63" idx="3"/>
            <a:endCxn id="65" idx="1"/>
          </p:cNvCxnSpPr>
          <p:nvPr/>
        </p:nvCxnSpPr>
        <p:spPr bwMode="auto">
          <a:xfrm flipV="1">
            <a:off x="4499992" y="5390916"/>
            <a:ext cx="2232248" cy="480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extBox 4"/>
          <p:cNvSpPr txBox="1">
            <a:spLocks noChangeArrowheads="1"/>
          </p:cNvSpPr>
          <p:nvPr/>
        </p:nvSpPr>
        <p:spPr bwMode="auto">
          <a:xfrm>
            <a:off x="4176713" y="3527425"/>
            <a:ext cx="7207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a:latin typeface="Times New Roman" panose="02020603050405020304" pitchFamily="18" charset="0"/>
                <a:cs typeface="Times New Roman" panose="02020603050405020304" pitchFamily="18" charset="0"/>
              </a:rPr>
              <a:t>data</a:t>
            </a:r>
          </a:p>
        </p:txBody>
      </p:sp>
      <p:grpSp>
        <p:nvGrpSpPr>
          <p:cNvPr id="285699" name="Group 68"/>
          <p:cNvGrpSpPr>
            <a:grpSpLocks/>
          </p:cNvGrpSpPr>
          <p:nvPr/>
        </p:nvGrpSpPr>
        <p:grpSpPr bwMode="auto">
          <a:xfrm>
            <a:off x="4056063" y="2397125"/>
            <a:ext cx="990600" cy="990600"/>
            <a:chOff x="4648200" y="457200"/>
            <a:chExt cx="990600" cy="990600"/>
          </a:xfrm>
        </p:grpSpPr>
        <p:sp>
          <p:nvSpPr>
            <p:cNvPr id="7" name="Oval 6"/>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atin typeface="Times New Roman" pitchFamily="18" charset="0"/>
                <a:cs typeface="Times New Roman" pitchFamily="18" charset="0"/>
              </a:endParaRPr>
            </a:p>
          </p:txBody>
        </p:sp>
        <p:sp>
          <p:nvSpPr>
            <p:cNvPr id="8" name="Oval 7"/>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atin typeface="Times New Roman" pitchFamily="18" charset="0"/>
                <a:cs typeface="Times New Roman" pitchFamily="18" charset="0"/>
              </a:endParaRPr>
            </a:p>
          </p:txBody>
        </p:sp>
        <p:sp>
          <p:nvSpPr>
            <p:cNvPr id="9" name="Oval 8"/>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atin typeface="Times New Roman" pitchFamily="18" charset="0"/>
                <a:cs typeface="Times New Roman" pitchFamily="18" charset="0"/>
              </a:endParaRPr>
            </a:p>
          </p:txBody>
        </p:sp>
        <p:sp>
          <p:nvSpPr>
            <p:cNvPr id="10" name="Oval 9"/>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atin typeface="Times New Roman" pitchFamily="18" charset="0"/>
                <a:cs typeface="Times New Roman" pitchFamily="18" charset="0"/>
              </a:endParaRPr>
            </a:p>
          </p:txBody>
        </p:sp>
        <p:sp>
          <p:nvSpPr>
            <p:cNvPr id="11" name="Oval 10"/>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atin typeface="Times New Roman" pitchFamily="18" charset="0"/>
                <a:cs typeface="Times New Roman" pitchFamily="18" charset="0"/>
              </a:endParaRPr>
            </a:p>
          </p:txBody>
        </p:sp>
        <p:cxnSp>
          <p:nvCxnSpPr>
            <p:cNvPr id="12" name="Straight Connector 11"/>
            <p:cNvCxnSpPr>
              <a:stCxn id="8" idx="0"/>
              <a:endCxn id="11" idx="5"/>
            </p:cNvCxnSpPr>
            <p:nvPr/>
          </p:nvCxnSpPr>
          <p:spPr>
            <a:xfrm rot="16200000" flipV="1">
              <a:off x="5273675" y="549275"/>
              <a:ext cx="250825" cy="32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3"/>
              <a:endCxn id="7" idx="7"/>
            </p:cNvCxnSpPr>
            <p:nvPr/>
          </p:nvCxnSpPr>
          <p:spPr>
            <a:xfrm rot="5400000">
              <a:off x="4816475" y="549275"/>
              <a:ext cx="273050"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9" idx="0"/>
            </p:cNvCxnSpPr>
            <p:nvPr/>
          </p:nvCxnSpPr>
          <p:spPr>
            <a:xfrm rot="5400000">
              <a:off x="4572000" y="1143000"/>
              <a:ext cx="304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4"/>
              <a:endCxn id="10" idx="0"/>
            </p:cNvCxnSpPr>
            <p:nvPr/>
          </p:nvCxnSpPr>
          <p:spPr>
            <a:xfrm rot="5400000">
              <a:off x="5410200" y="1143000"/>
              <a:ext cx="304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6"/>
              <a:endCxn id="10"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5710" name="TextBox 16"/>
          <p:cNvSpPr txBox="1">
            <a:spLocks noChangeArrowheads="1"/>
          </p:cNvSpPr>
          <p:nvPr/>
        </p:nvSpPr>
        <p:spPr bwMode="auto">
          <a:xfrm>
            <a:off x="4419600" y="1066800"/>
            <a:ext cx="609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000"/>
              <a:t>(…)</a:t>
            </a:r>
          </a:p>
        </p:txBody>
      </p:sp>
      <p:sp>
        <p:nvSpPr>
          <p:cNvPr id="285711" name="TextBox 17"/>
          <p:cNvSpPr txBox="1">
            <a:spLocks noChangeArrowheads="1"/>
          </p:cNvSpPr>
          <p:nvPr/>
        </p:nvSpPr>
        <p:spPr bwMode="auto">
          <a:xfrm>
            <a:off x="3810000" y="2549525"/>
            <a:ext cx="609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000">
                <a:latin typeface="Times New Roman" panose="02020603050405020304" pitchFamily="18" charset="0"/>
                <a:cs typeface="Times New Roman" panose="02020603050405020304" pitchFamily="18" charset="0"/>
              </a:rPr>
              <a:t>(…)</a:t>
            </a:r>
          </a:p>
        </p:txBody>
      </p:sp>
      <p:sp>
        <p:nvSpPr>
          <p:cNvPr id="285712" name="TextBox 18"/>
          <p:cNvSpPr txBox="1">
            <a:spLocks noChangeArrowheads="1"/>
          </p:cNvSpPr>
          <p:nvPr/>
        </p:nvSpPr>
        <p:spPr bwMode="auto">
          <a:xfrm>
            <a:off x="3827463" y="3429000"/>
            <a:ext cx="609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000">
                <a:latin typeface="Times New Roman" panose="02020603050405020304" pitchFamily="18" charset="0"/>
                <a:cs typeface="Times New Roman" panose="02020603050405020304" pitchFamily="18" charset="0"/>
              </a:rPr>
              <a:t>(…)</a:t>
            </a:r>
          </a:p>
        </p:txBody>
      </p:sp>
      <p:sp>
        <p:nvSpPr>
          <p:cNvPr id="285713" name="TextBox 22"/>
          <p:cNvSpPr txBox="1">
            <a:spLocks noChangeArrowheads="1"/>
          </p:cNvSpPr>
          <p:nvPr/>
        </p:nvSpPr>
        <p:spPr bwMode="auto">
          <a:xfrm>
            <a:off x="0" y="2386013"/>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Soft Request</a:t>
            </a:r>
          </a:p>
        </p:txBody>
      </p:sp>
      <p:grpSp>
        <p:nvGrpSpPr>
          <p:cNvPr id="3" name="Group 39"/>
          <p:cNvGrpSpPr>
            <a:grpSpLocks/>
          </p:cNvGrpSpPr>
          <p:nvPr/>
        </p:nvGrpSpPr>
        <p:grpSpPr bwMode="auto">
          <a:xfrm>
            <a:off x="4800600" y="2941638"/>
            <a:ext cx="3810000" cy="3289300"/>
            <a:chOff x="4800600" y="2942197"/>
            <a:chExt cx="3810000" cy="3288362"/>
          </a:xfrm>
        </p:grpSpPr>
        <p:sp>
          <p:nvSpPr>
            <p:cNvPr id="285715" name="TextBox 25"/>
            <p:cNvSpPr txBox="1">
              <a:spLocks noChangeArrowheads="1"/>
            </p:cNvSpPr>
            <p:nvPr/>
          </p:nvSpPr>
          <p:spPr bwMode="auto">
            <a:xfrm>
              <a:off x="5335003" y="2942197"/>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Utility</a:t>
              </a:r>
            </a:p>
          </p:txBody>
        </p:sp>
        <p:sp>
          <p:nvSpPr>
            <p:cNvPr id="285716" name="TextBox 26"/>
            <p:cNvSpPr txBox="1">
              <a:spLocks noChangeArrowheads="1"/>
            </p:cNvSpPr>
            <p:nvPr/>
          </p:nvSpPr>
          <p:spPr bwMode="auto">
            <a:xfrm>
              <a:off x="6588224" y="2956882"/>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Privacy</a:t>
              </a:r>
            </a:p>
          </p:txBody>
        </p:sp>
        <p:grpSp>
          <p:nvGrpSpPr>
            <p:cNvPr id="285717" name="Group 38"/>
            <p:cNvGrpSpPr>
              <a:grpSpLocks/>
            </p:cNvGrpSpPr>
            <p:nvPr/>
          </p:nvGrpSpPr>
          <p:grpSpPr bwMode="auto">
            <a:xfrm>
              <a:off x="4800600" y="3352800"/>
              <a:ext cx="3810000" cy="2877759"/>
              <a:chOff x="4800600" y="3352800"/>
              <a:chExt cx="3810000" cy="2877759"/>
            </a:xfrm>
          </p:grpSpPr>
          <p:graphicFrame>
            <p:nvGraphicFramePr>
              <p:cNvPr id="20" name="Diagram 19"/>
              <p:cNvGraphicFramePr/>
              <p:nvPr/>
            </p:nvGraphicFramePr>
            <p:xfrm>
              <a:off x="4800600" y="3352800"/>
              <a:ext cx="38100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5719" name="TextBox 28"/>
              <p:cNvSpPr txBox="1">
                <a:spLocks noChangeArrowheads="1"/>
              </p:cNvSpPr>
              <p:nvPr/>
            </p:nvSpPr>
            <p:spPr bwMode="auto">
              <a:xfrm>
                <a:off x="6101421" y="5753505"/>
                <a:ext cx="13395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a:latin typeface="Times New Roman" panose="02020603050405020304" pitchFamily="18" charset="0"/>
                    <a:cs typeface="Times New Roman" panose="02020603050405020304" pitchFamily="18" charset="0"/>
                  </a:rPr>
                  <a:t>Case 2</a:t>
                </a:r>
              </a:p>
            </p:txBody>
          </p:sp>
        </p:grpSp>
      </p:grpSp>
      <p:grpSp>
        <p:nvGrpSpPr>
          <p:cNvPr id="21" name="Group 40"/>
          <p:cNvGrpSpPr>
            <a:grpSpLocks/>
          </p:cNvGrpSpPr>
          <p:nvPr/>
        </p:nvGrpSpPr>
        <p:grpSpPr bwMode="auto">
          <a:xfrm>
            <a:off x="381000" y="2884488"/>
            <a:ext cx="3810000" cy="3317875"/>
            <a:chOff x="381000" y="2884874"/>
            <a:chExt cx="3810000" cy="3317932"/>
          </a:xfrm>
        </p:grpSpPr>
        <p:sp>
          <p:nvSpPr>
            <p:cNvPr id="285721" name="TextBox 23"/>
            <p:cNvSpPr txBox="1">
              <a:spLocks noChangeArrowheads="1"/>
            </p:cNvSpPr>
            <p:nvPr/>
          </p:nvSpPr>
          <p:spPr bwMode="auto">
            <a:xfrm>
              <a:off x="899592" y="2884874"/>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Utility</a:t>
              </a:r>
            </a:p>
          </p:txBody>
        </p:sp>
        <p:grpSp>
          <p:nvGrpSpPr>
            <p:cNvPr id="285722" name="Group 37"/>
            <p:cNvGrpSpPr>
              <a:grpSpLocks/>
            </p:cNvGrpSpPr>
            <p:nvPr/>
          </p:nvGrpSpPr>
          <p:grpSpPr bwMode="auto">
            <a:xfrm>
              <a:off x="381000" y="3324999"/>
              <a:ext cx="3810000" cy="2877807"/>
              <a:chOff x="381000" y="3324999"/>
              <a:chExt cx="3810000" cy="2877807"/>
            </a:xfrm>
          </p:grpSpPr>
          <p:graphicFrame>
            <p:nvGraphicFramePr>
              <p:cNvPr id="4" name="Diagram 3"/>
              <p:cNvGraphicFramePr/>
              <p:nvPr/>
            </p:nvGraphicFramePr>
            <p:xfrm>
              <a:off x="381000" y="3324999"/>
              <a:ext cx="3810000" cy="2514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85724" name="TextBox 27"/>
              <p:cNvSpPr txBox="1">
                <a:spLocks noChangeArrowheads="1"/>
              </p:cNvSpPr>
              <p:nvPr/>
            </p:nvSpPr>
            <p:spPr bwMode="auto">
              <a:xfrm>
                <a:off x="1708933" y="5725752"/>
                <a:ext cx="123103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a:latin typeface="Times New Roman" panose="02020603050405020304" pitchFamily="18" charset="0"/>
                    <a:cs typeface="Times New Roman" panose="02020603050405020304" pitchFamily="18" charset="0"/>
                  </a:rPr>
                  <a:t>Case 1</a:t>
                </a:r>
              </a:p>
            </p:txBody>
          </p:sp>
        </p:grpSp>
        <p:sp>
          <p:nvSpPr>
            <p:cNvPr id="285725" name="TextBox 33"/>
            <p:cNvSpPr txBox="1">
              <a:spLocks noChangeArrowheads="1"/>
            </p:cNvSpPr>
            <p:nvPr/>
          </p:nvSpPr>
          <p:spPr bwMode="auto">
            <a:xfrm>
              <a:off x="2195736" y="2884874"/>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Privacy</a:t>
              </a:r>
            </a:p>
          </p:txBody>
        </p:sp>
      </p:grpSp>
      <p:sp>
        <p:nvSpPr>
          <p:cNvPr id="285726" name="TextBox 29"/>
          <p:cNvSpPr txBox="1">
            <a:spLocks noChangeArrowheads="1"/>
          </p:cNvSpPr>
          <p:nvPr/>
        </p:nvSpPr>
        <p:spPr bwMode="auto">
          <a:xfrm>
            <a:off x="4953000" y="2532063"/>
            <a:ext cx="6096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000">
                <a:latin typeface="Times New Roman" panose="02020603050405020304" pitchFamily="18" charset="0"/>
                <a:cs typeface="Times New Roman" panose="02020603050405020304" pitchFamily="18" charset="0"/>
              </a:rPr>
              <a:t>(…)</a:t>
            </a:r>
          </a:p>
        </p:txBody>
      </p:sp>
      <p:sp>
        <p:nvSpPr>
          <p:cNvPr id="285727" name="TextBox 30"/>
          <p:cNvSpPr txBox="1">
            <a:spLocks noChangeArrowheads="1"/>
          </p:cNvSpPr>
          <p:nvPr/>
        </p:nvSpPr>
        <p:spPr bwMode="auto">
          <a:xfrm>
            <a:off x="4572000" y="3429000"/>
            <a:ext cx="609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000">
                <a:latin typeface="Times New Roman" panose="02020603050405020304" pitchFamily="18" charset="0"/>
                <a:cs typeface="Times New Roman" panose="02020603050405020304" pitchFamily="18" charset="0"/>
              </a:rPr>
              <a:t>(…)</a:t>
            </a:r>
          </a:p>
        </p:txBody>
      </p:sp>
      <p:sp>
        <p:nvSpPr>
          <p:cNvPr id="285728" name="Title 1"/>
          <p:cNvSpPr>
            <a:spLocks noGrp="1"/>
          </p:cNvSpPr>
          <p:nvPr>
            <p:ph type="title" idx="4294967295"/>
          </p:nvPr>
        </p:nvSpPr>
        <p:spPr/>
        <p:txBody>
          <a:bodyPr/>
          <a:lstStyle/>
          <a:p>
            <a:r>
              <a:rPr lang="en-US" altLang="en-US"/>
              <a:t>The dilemma of a publisher</a:t>
            </a:r>
          </a:p>
        </p:txBody>
      </p:sp>
      <p:sp>
        <p:nvSpPr>
          <p:cNvPr id="33" name="TextBox 32"/>
          <p:cNvSpPr txBox="1">
            <a:spLocks noChangeArrowheads="1"/>
          </p:cNvSpPr>
          <p:nvPr/>
        </p:nvSpPr>
        <p:spPr bwMode="auto">
          <a:xfrm>
            <a:off x="76200" y="3776663"/>
            <a:ext cx="2514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600">
                <a:solidFill>
                  <a:srgbClr val="FF0000"/>
                </a:solidFill>
                <a:latin typeface="Times New Roman" panose="02020603050405020304" pitchFamily="18" charset="0"/>
                <a:cs typeface="Times New Roman" panose="02020603050405020304" pitchFamily="18" charset="0"/>
              </a:rPr>
              <a:t>I don’t want to buy the data</a:t>
            </a:r>
          </a:p>
        </p:txBody>
      </p:sp>
      <p:sp>
        <p:nvSpPr>
          <p:cNvPr id="37" name="TextBox 36"/>
          <p:cNvSpPr txBox="1">
            <a:spLocks noChangeArrowheads="1"/>
          </p:cNvSpPr>
          <p:nvPr/>
        </p:nvSpPr>
        <p:spPr bwMode="auto">
          <a:xfrm>
            <a:off x="6389688" y="3803650"/>
            <a:ext cx="297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600">
                <a:solidFill>
                  <a:srgbClr val="FF0000"/>
                </a:solidFill>
                <a:latin typeface="Times New Roman" panose="02020603050405020304" pitchFamily="18" charset="0"/>
                <a:cs typeface="Times New Roman" panose="02020603050405020304" pitchFamily="18" charset="0"/>
              </a:rPr>
              <a:t>I don’t want to provide my data</a:t>
            </a:r>
          </a:p>
        </p:txBody>
      </p:sp>
      <p:sp>
        <p:nvSpPr>
          <p:cNvPr id="285731" name="Oval Callout 35"/>
          <p:cNvSpPr>
            <a:spLocks noChangeArrowheads="1"/>
          </p:cNvSpPr>
          <p:nvPr/>
        </p:nvSpPr>
        <p:spPr bwMode="auto">
          <a:xfrm>
            <a:off x="0" y="1735138"/>
            <a:ext cx="5219700" cy="519112"/>
          </a:xfrm>
          <a:prstGeom prst="wedgeEllipseCallout">
            <a:avLst>
              <a:gd name="adj1" fmla="val -33495"/>
              <a:gd name="adj2" fmla="val 87176"/>
            </a:avLst>
          </a:prstGeom>
          <a:solidFill>
            <a:schemeClr val="accent1"/>
          </a:solidFill>
          <a:ln w="9525" algn="ctr">
            <a:solidFill>
              <a:schemeClr val="tx1"/>
            </a:solidFill>
            <a:round/>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cs typeface="Times New Roman" panose="02020603050405020304" pitchFamily="18" charset="0"/>
              </a:rPr>
              <a:t>Miner: I want useful information</a:t>
            </a:r>
          </a:p>
        </p:txBody>
      </p:sp>
      <p:sp>
        <p:nvSpPr>
          <p:cNvPr id="285732" name="Cloud Callout 37"/>
          <p:cNvSpPr>
            <a:spLocks noChangeArrowheads="1"/>
          </p:cNvSpPr>
          <p:nvPr/>
        </p:nvSpPr>
        <p:spPr bwMode="auto">
          <a:xfrm>
            <a:off x="5903913" y="1398588"/>
            <a:ext cx="3240087" cy="1404937"/>
          </a:xfrm>
          <a:prstGeom prst="cloudCallout">
            <a:avLst>
              <a:gd name="adj1" fmla="val 29218"/>
              <a:gd name="adj2" fmla="val 66181"/>
            </a:avLst>
          </a:prstGeom>
          <a:solidFill>
            <a:schemeClr val="accent1"/>
          </a:solidFill>
          <a:ln w="9525" algn="ctr">
            <a:solidFill>
              <a:schemeClr val="tx1"/>
            </a:solidFill>
            <a:round/>
            <a:headEnd/>
            <a:tailEnd/>
          </a:ln>
        </p:spPr>
        <p:txBody>
          <a:bodyPr anchor="ctr">
            <a:spAutoFit/>
          </a:bodyPr>
          <a:lstStyle>
            <a:lvl1pPr marL="914400" indent="-457200"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cs typeface="Times New Roman" panose="02020603050405020304" pitchFamily="18" charset="0"/>
              </a:rPr>
              <a:t>User:  I need to protect my privacy</a:t>
            </a:r>
          </a:p>
        </p:txBody>
      </p:sp>
      <p:sp>
        <p:nvSpPr>
          <p:cNvPr id="285733" name="TextBox 21"/>
          <p:cNvSpPr txBox="1">
            <a:spLocks noChangeArrowheads="1"/>
          </p:cNvSpPr>
          <p:nvPr/>
        </p:nvSpPr>
        <p:spPr bwMode="auto">
          <a:xfrm>
            <a:off x="7253288" y="3125788"/>
            <a:ext cx="233521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Hard Request</a:t>
            </a:r>
          </a:p>
          <a:p>
            <a:pPr eaLnBrk="1" hangingPunct="1"/>
            <a:endParaRPr lang="en-US" altLang="en-US" sz="2000">
              <a:latin typeface="Times New Roman" panose="02020603050405020304" pitchFamily="18" charset="0"/>
              <a:cs typeface="Times New Roman" panose="02020603050405020304" pitchFamily="18" charset="0"/>
            </a:endParaRPr>
          </a:p>
        </p:txBody>
      </p:sp>
      <p:sp>
        <p:nvSpPr>
          <p:cNvPr id="285734" name="Date Placeholder 38"/>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85521350-E2F6-4C22-823B-8A8F06E98398}" type="datetime1">
              <a:rPr lang="en-US" altLang="zh-CN" sz="1200"/>
              <a:pPr algn="l" eaLnBrk="1" hangingPunct="1">
                <a:spcBef>
                  <a:spcPct val="0"/>
                </a:spcBef>
              </a:pPr>
              <a:t>11/17/2016</a:t>
            </a:fld>
            <a:endParaRPr lang="en-US" altLang="zh-CN" sz="1200"/>
          </a:p>
        </p:txBody>
      </p:sp>
    </p:spTree>
    <p:extLst>
      <p:ext uri="{BB962C8B-B14F-4D97-AF65-F5344CB8AC3E}">
        <p14:creationId xmlns:p14="http://schemas.microsoft.com/office/powerpoint/2010/main" val="2862831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7746" name="Group 3"/>
          <p:cNvGrpSpPr>
            <a:grpSpLocks/>
          </p:cNvGrpSpPr>
          <p:nvPr/>
        </p:nvGrpSpPr>
        <p:grpSpPr bwMode="auto">
          <a:xfrm>
            <a:off x="1828800" y="1712913"/>
            <a:ext cx="3810000" cy="3011487"/>
            <a:chOff x="609600" y="1504146"/>
            <a:chExt cx="3810000" cy="3010764"/>
          </a:xfrm>
        </p:grpSpPr>
        <p:sp>
          <p:nvSpPr>
            <p:cNvPr id="287747" name="TextBox 4"/>
            <p:cNvSpPr txBox="1">
              <a:spLocks noChangeArrowheads="1"/>
            </p:cNvSpPr>
            <p:nvPr/>
          </p:nvSpPr>
          <p:spPr bwMode="auto">
            <a:xfrm>
              <a:off x="2339752" y="1504146"/>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Privacy</a:t>
              </a:r>
            </a:p>
          </p:txBody>
        </p:sp>
        <p:graphicFrame>
          <p:nvGraphicFramePr>
            <p:cNvPr id="6" name="Diagram 5"/>
            <p:cNvGraphicFramePr/>
            <p:nvPr/>
          </p:nvGraphicFramePr>
          <p:xfrm>
            <a:off x="609600" y="2000310"/>
            <a:ext cx="38100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7749" name="TextBox 6"/>
            <p:cNvSpPr txBox="1">
              <a:spLocks noChangeArrowheads="1"/>
            </p:cNvSpPr>
            <p:nvPr/>
          </p:nvSpPr>
          <p:spPr bwMode="auto">
            <a:xfrm>
              <a:off x="1120552" y="1523256"/>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Utility</a:t>
              </a:r>
            </a:p>
          </p:txBody>
        </p:sp>
      </p:grpSp>
      <p:sp>
        <p:nvSpPr>
          <p:cNvPr id="10" name="TextBox 9"/>
          <p:cNvSpPr txBox="1"/>
          <p:nvPr/>
        </p:nvSpPr>
        <p:spPr>
          <a:xfrm>
            <a:off x="5562600" y="2392363"/>
            <a:ext cx="1828800" cy="1570037"/>
          </a:xfrm>
          <a:prstGeom prst="rect">
            <a:avLst/>
          </a:prstGeom>
          <a:noFill/>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9600" b="1" i="1">
                <a:solidFill>
                  <a:srgbClr val="666666"/>
                </a:solidFill>
                <a:latin typeface="Algerian" panose="04020705040A02060702" pitchFamily="82" charset="0"/>
              </a:rPr>
              <a:t>?</a:t>
            </a:r>
          </a:p>
        </p:txBody>
      </p:sp>
      <p:sp>
        <p:nvSpPr>
          <p:cNvPr id="287751" name="Date Placeholder 7"/>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A56919D8-B976-49B9-92EA-9C9B50FE7F5F}" type="datetime1">
              <a:rPr lang="en-US" altLang="zh-CN" sz="1200"/>
              <a:pPr algn="l" eaLnBrk="1" hangingPunct="1">
                <a:spcBef>
                  <a:spcPct val="0"/>
                </a:spcBef>
              </a:pPr>
              <a:t>11/17/2016</a:t>
            </a:fld>
            <a:endParaRPr lang="en-US" altLang="zh-CN" sz="1200"/>
          </a:p>
        </p:txBody>
      </p:sp>
    </p:spTree>
    <p:extLst>
      <p:ext uri="{BB962C8B-B14F-4D97-AF65-F5344CB8AC3E}">
        <p14:creationId xmlns:p14="http://schemas.microsoft.com/office/powerpoint/2010/main" val="7610306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Social Network Websites Support ..</a:t>
            </a:r>
            <a:endParaRPr lang="zh-CN" altLang="en-US" sz="3400"/>
          </a:p>
        </p:txBody>
      </p:sp>
      <p:pic>
        <p:nvPicPr>
          <p:cNvPr id="289795"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096963" y="1806575"/>
            <a:ext cx="7004050" cy="4246563"/>
          </a:xfrm>
        </p:spPr>
      </p:pic>
      <p:sp>
        <p:nvSpPr>
          <p:cNvPr id="289796" name="Date Placeholder 4"/>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B903D525-4323-40A1-A9B9-B825BF1C8E44}" type="datetime1">
              <a:rPr lang="en-US" altLang="zh-CN" sz="1200"/>
              <a:pPr algn="l" eaLnBrk="1" hangingPunct="1">
                <a:spcBef>
                  <a:spcPct val="0"/>
                </a:spcBef>
              </a:pPr>
              <a:t>11/17/2016</a:t>
            </a:fld>
            <a:endParaRPr lang="en-US" altLang="zh-CN" sz="1200"/>
          </a:p>
        </p:txBody>
      </p:sp>
    </p:spTree>
    <p:extLst>
      <p:ext uri="{BB962C8B-B14F-4D97-AF65-F5344CB8AC3E}">
        <p14:creationId xmlns:p14="http://schemas.microsoft.com/office/powerpoint/2010/main" val="12015105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itle 1"/>
          <p:cNvSpPr>
            <a:spLocks noGrp="1"/>
          </p:cNvSpPr>
          <p:nvPr>
            <p:ph type="title" idx="4294967295"/>
          </p:nvPr>
        </p:nvSpPr>
        <p:spPr/>
        <p:txBody>
          <a:bodyPr/>
          <a:lstStyle/>
          <a:p>
            <a:r>
              <a:rPr lang="en-US" altLang="zh-CN"/>
              <a:t>As a Result …</a:t>
            </a:r>
            <a:endParaRPr lang="zh-CN" altLang="en-US"/>
          </a:p>
        </p:txBody>
      </p:sp>
      <p:pic>
        <p:nvPicPr>
          <p:cNvPr id="291843" name="Content Placeholder 3" descr="us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0750" y="327183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844" name="TextBox 4"/>
          <p:cNvSpPr txBox="1">
            <a:spLocks noChangeArrowheads="1"/>
          </p:cNvSpPr>
          <p:nvPr/>
        </p:nvSpPr>
        <p:spPr bwMode="auto">
          <a:xfrm>
            <a:off x="684213" y="3789363"/>
            <a:ext cx="1057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a:latin typeface="Times New Roman" panose="02020603050405020304" pitchFamily="18" charset="0"/>
                <a:cs typeface="Times New Roman" panose="02020603050405020304" pitchFamily="18" charset="0"/>
              </a:rPr>
              <a:t>Bob</a:t>
            </a:r>
          </a:p>
        </p:txBody>
      </p:sp>
      <p:sp>
        <p:nvSpPr>
          <p:cNvPr id="291845" name="TextBox 5"/>
          <p:cNvSpPr txBox="1">
            <a:spLocks noChangeArrowheads="1"/>
          </p:cNvSpPr>
          <p:nvPr/>
        </p:nvSpPr>
        <p:spPr bwMode="auto">
          <a:xfrm>
            <a:off x="2051050" y="3429000"/>
            <a:ext cx="670083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a:latin typeface="Times New Roman" panose="02020603050405020304" pitchFamily="18" charset="0"/>
                <a:cs typeface="Times New Roman" panose="02020603050405020304" pitchFamily="18" charset="0"/>
              </a:rPr>
              <a:t>People can only read my posts and my favorite questions </a:t>
            </a:r>
          </a:p>
        </p:txBody>
      </p:sp>
      <p:pic>
        <p:nvPicPr>
          <p:cNvPr id="291846" name="Content Placeholder 3" descr="us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0750" y="220503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847" name="TextBox 7"/>
          <p:cNvSpPr txBox="1">
            <a:spLocks noChangeArrowheads="1"/>
          </p:cNvSpPr>
          <p:nvPr/>
        </p:nvSpPr>
        <p:spPr bwMode="auto">
          <a:xfrm>
            <a:off x="611188" y="2781300"/>
            <a:ext cx="120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a:latin typeface="Times New Roman" panose="02020603050405020304" pitchFamily="18" charset="0"/>
                <a:cs typeface="Times New Roman" panose="02020603050405020304" pitchFamily="18" charset="0"/>
              </a:rPr>
              <a:t>Alice</a:t>
            </a:r>
          </a:p>
        </p:txBody>
      </p:sp>
      <p:sp>
        <p:nvSpPr>
          <p:cNvPr id="291848" name="TextBox 8"/>
          <p:cNvSpPr txBox="1">
            <a:spLocks noChangeArrowheads="1"/>
          </p:cNvSpPr>
          <p:nvPr/>
        </p:nvSpPr>
        <p:spPr bwMode="auto">
          <a:xfrm>
            <a:off x="2049463" y="2276475"/>
            <a:ext cx="55467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a:latin typeface="Times New Roman" panose="02020603050405020304" pitchFamily="18" charset="0"/>
                <a:cs typeface="Times New Roman" panose="02020603050405020304" pitchFamily="18" charset="0"/>
              </a:rPr>
              <a:t>People can only read my posts </a:t>
            </a:r>
          </a:p>
        </p:txBody>
      </p:sp>
      <p:pic>
        <p:nvPicPr>
          <p:cNvPr id="291849" name="Content Placeholder 3" descr="us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0750" y="4338638"/>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850" name="TextBox 10"/>
          <p:cNvSpPr txBox="1">
            <a:spLocks noChangeArrowheads="1"/>
          </p:cNvSpPr>
          <p:nvPr/>
        </p:nvSpPr>
        <p:spPr bwMode="auto">
          <a:xfrm>
            <a:off x="768350" y="4948238"/>
            <a:ext cx="1066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a:latin typeface="Times New Roman" panose="02020603050405020304" pitchFamily="18" charset="0"/>
                <a:cs typeface="Times New Roman" panose="02020603050405020304" pitchFamily="18" charset="0"/>
              </a:rPr>
              <a:t>Chilly</a:t>
            </a:r>
          </a:p>
        </p:txBody>
      </p:sp>
      <p:sp>
        <p:nvSpPr>
          <p:cNvPr id="291851" name="TextBox 11"/>
          <p:cNvSpPr txBox="1">
            <a:spLocks noChangeArrowheads="1"/>
          </p:cNvSpPr>
          <p:nvPr/>
        </p:nvSpPr>
        <p:spPr bwMode="auto">
          <a:xfrm>
            <a:off x="2051050" y="4583113"/>
            <a:ext cx="65532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a:latin typeface="Times New Roman" panose="02020603050405020304" pitchFamily="18" charset="0"/>
                <a:cs typeface="Times New Roman" panose="02020603050405020304" pitchFamily="18" charset="0"/>
              </a:rPr>
              <a:t>People can only read my posts , my favorite questions  and  may relationships</a:t>
            </a:r>
          </a:p>
        </p:txBody>
      </p:sp>
      <p:sp>
        <p:nvSpPr>
          <p:cNvPr id="291852" name="TextBox 12"/>
          <p:cNvSpPr txBox="1">
            <a:spLocks noChangeArrowheads="1"/>
          </p:cNvSpPr>
          <p:nvPr/>
        </p:nvSpPr>
        <p:spPr bwMode="auto">
          <a:xfrm>
            <a:off x="3348038" y="553878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600" b="1" i="1">
                <a:latin typeface="Times New Roman" panose="02020603050405020304" pitchFamily="18" charset="0"/>
                <a:cs typeface="Times New Roman" panose="02020603050405020304" pitchFamily="18" charset="0"/>
              </a:rPr>
              <a:t>… …</a:t>
            </a:r>
            <a:endParaRPr lang="zh-CN" altLang="en-US" sz="1600" b="1" i="1">
              <a:latin typeface="Times New Roman" panose="02020603050405020304" pitchFamily="18" charset="0"/>
              <a:cs typeface="Times New Roman" panose="02020603050405020304" pitchFamily="18" charset="0"/>
            </a:endParaRPr>
          </a:p>
        </p:txBody>
      </p:sp>
      <p:sp>
        <p:nvSpPr>
          <p:cNvPr id="291853" name="Date Placeholder 14"/>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215ECB77-7229-48A3-9904-9E9C466C6ABE}" type="datetime1">
              <a:rPr lang="en-US" altLang="zh-CN" sz="1200"/>
              <a:pPr algn="l" eaLnBrk="1" hangingPunct="1">
                <a:spcBef>
                  <a:spcPct val="0"/>
                </a:spcBef>
              </a:pPr>
              <a:t>11/17/2016</a:t>
            </a:fld>
            <a:endParaRPr lang="en-US" altLang="zh-CN" sz="1200"/>
          </a:p>
        </p:txBody>
      </p:sp>
    </p:spTree>
    <p:extLst>
      <p:ext uri="{BB962C8B-B14F-4D97-AF65-F5344CB8AC3E}">
        <p14:creationId xmlns:p14="http://schemas.microsoft.com/office/powerpoint/2010/main" val="4096621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itle 1"/>
          <p:cNvSpPr>
            <a:spLocks noGrp="1"/>
          </p:cNvSpPr>
          <p:nvPr>
            <p:ph type="title" idx="4294967295"/>
          </p:nvPr>
        </p:nvSpPr>
        <p:spPr/>
        <p:txBody>
          <a:bodyPr/>
          <a:lstStyle/>
          <a:p>
            <a:r>
              <a:rPr lang="en-US" altLang="zh-CN"/>
              <a:t>Protection strategies …</a:t>
            </a:r>
            <a:endParaRPr lang="zh-CN" altLang="en-US"/>
          </a:p>
        </p:txBody>
      </p:sp>
      <p:graphicFrame>
        <p:nvGraphicFramePr>
          <p:cNvPr id="14" name="Diagram 13"/>
          <p:cNvGraphicFramePr/>
          <p:nvPr/>
        </p:nvGraphicFramePr>
        <p:xfrm>
          <a:off x="1447800" y="2082800"/>
          <a:ext cx="27432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3892" name="TextBox 14"/>
          <p:cNvSpPr txBox="1">
            <a:spLocks noChangeArrowheads="1"/>
          </p:cNvSpPr>
          <p:nvPr/>
        </p:nvSpPr>
        <p:spPr bwMode="auto">
          <a:xfrm>
            <a:off x="1143000" y="1676400"/>
            <a:ext cx="36576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Published Information </a:t>
            </a:r>
            <a:endParaRPr lang="zh-CN" altLang="en-US" sz="2400" i="1">
              <a:latin typeface="Times New Roman" panose="02020603050405020304" pitchFamily="18" charset="0"/>
              <a:cs typeface="Times New Roman" panose="02020603050405020304" pitchFamily="18" charset="0"/>
            </a:endParaRPr>
          </a:p>
        </p:txBody>
      </p:sp>
      <p:sp>
        <p:nvSpPr>
          <p:cNvPr id="18" name="Down Arrow 17"/>
          <p:cNvSpPr/>
          <p:nvPr/>
        </p:nvSpPr>
        <p:spPr>
          <a:xfrm>
            <a:off x="609600" y="2133600"/>
            <a:ext cx="228600" cy="3505200"/>
          </a:xfrm>
          <a:prstGeom prst="down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Times New Roman" pitchFamily="18" charset="0"/>
              <a:cs typeface="Times New Roman" pitchFamily="18" charset="0"/>
            </a:endParaRPr>
          </a:p>
        </p:txBody>
      </p:sp>
      <p:sp>
        <p:nvSpPr>
          <p:cNvPr id="19" name="TextBox 18"/>
          <p:cNvSpPr txBox="1"/>
          <p:nvPr/>
        </p:nvSpPr>
        <p:spPr>
          <a:xfrm>
            <a:off x="-381000" y="3576935"/>
            <a:ext cx="1295400" cy="461665"/>
          </a:xfrm>
          <a:prstGeom prst="rect">
            <a:avLst/>
          </a:prstGeom>
          <a:noFill/>
          <a:scene3d>
            <a:camera prst="orthographicFront">
              <a:rot lat="0" lon="0" rev="5400000"/>
            </a:camera>
            <a:lightRig rig="threePt" dir="t"/>
          </a:scene3d>
        </p:spPr>
        <p:txBody>
          <a:bodyPr>
            <a:spAutoFit/>
          </a:bodyPr>
          <a:lstStyle/>
          <a:p>
            <a:pPr>
              <a:defRPr/>
            </a:pPr>
            <a:r>
              <a:rPr lang="en-US" altLang="zh-CN" sz="2400" i="1" dirty="0">
                <a:latin typeface="Times New Roman" pitchFamily="18" charset="0"/>
                <a:ea typeface="宋体" charset="-122"/>
                <a:cs typeface="Times New Roman" pitchFamily="18" charset="0"/>
              </a:rPr>
              <a:t>stronger</a:t>
            </a:r>
            <a:endParaRPr lang="zh-CN" altLang="en-US" sz="2400" i="1" dirty="0">
              <a:latin typeface="Times New Roman" pitchFamily="18" charset="0"/>
              <a:ea typeface="宋体" charset="-122"/>
              <a:cs typeface="Times New Roman" pitchFamily="18" charset="0"/>
            </a:endParaRPr>
          </a:p>
        </p:txBody>
      </p:sp>
      <p:sp>
        <p:nvSpPr>
          <p:cNvPr id="293895" name="TextBox 19"/>
          <p:cNvSpPr txBox="1">
            <a:spLocks noChangeArrowheads="1"/>
          </p:cNvSpPr>
          <p:nvPr/>
        </p:nvSpPr>
        <p:spPr bwMode="auto">
          <a:xfrm>
            <a:off x="838200" y="22098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1</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3896" name="TextBox 20"/>
          <p:cNvSpPr txBox="1">
            <a:spLocks noChangeArrowheads="1"/>
          </p:cNvSpPr>
          <p:nvPr/>
        </p:nvSpPr>
        <p:spPr bwMode="auto">
          <a:xfrm>
            <a:off x="838200" y="28908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3897" name="TextBox 21"/>
          <p:cNvSpPr txBox="1">
            <a:spLocks noChangeArrowheads="1"/>
          </p:cNvSpPr>
          <p:nvPr/>
        </p:nvSpPr>
        <p:spPr bwMode="auto">
          <a:xfrm>
            <a:off x="838200" y="35814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3898" name="TextBox 22"/>
          <p:cNvSpPr txBox="1">
            <a:spLocks noChangeArrowheads="1"/>
          </p:cNvSpPr>
          <p:nvPr/>
        </p:nvSpPr>
        <p:spPr bwMode="auto">
          <a:xfrm>
            <a:off x="838200" y="42672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4</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3899" name="TextBox 23"/>
          <p:cNvSpPr txBox="1">
            <a:spLocks noChangeArrowheads="1"/>
          </p:cNvSpPr>
          <p:nvPr/>
        </p:nvSpPr>
        <p:spPr bwMode="auto">
          <a:xfrm>
            <a:off x="838200" y="50244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5</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3900" name="Date Placeholder 12"/>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9EEBD2E2-080D-41AB-9AB7-A8487F5705C5}" type="datetime1">
              <a:rPr lang="en-US" altLang="zh-CN" sz="1200"/>
              <a:pPr algn="l" eaLnBrk="1" hangingPunct="1">
                <a:spcBef>
                  <a:spcPct val="0"/>
                </a:spcBef>
              </a:pPr>
              <a:t>11/17/2016</a:t>
            </a:fld>
            <a:endParaRPr lang="en-US" altLang="zh-CN" sz="1200"/>
          </a:p>
        </p:txBody>
      </p:sp>
    </p:spTree>
    <p:extLst>
      <p:ext uri="{BB962C8B-B14F-4D97-AF65-F5344CB8AC3E}">
        <p14:creationId xmlns:p14="http://schemas.microsoft.com/office/powerpoint/2010/main" val="33569054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itle 1"/>
          <p:cNvSpPr>
            <a:spLocks noGrp="1"/>
          </p:cNvSpPr>
          <p:nvPr>
            <p:ph type="title" idx="4294967295"/>
          </p:nvPr>
        </p:nvSpPr>
        <p:spPr/>
        <p:txBody>
          <a:bodyPr/>
          <a:lstStyle/>
          <a:p>
            <a:r>
              <a:rPr lang="en-US" altLang="zh-CN"/>
              <a:t>Protection strategies …</a:t>
            </a:r>
            <a:endParaRPr lang="zh-CN" altLang="en-US"/>
          </a:p>
        </p:txBody>
      </p:sp>
      <p:graphicFrame>
        <p:nvGraphicFramePr>
          <p:cNvPr id="14" name="Diagram 13"/>
          <p:cNvGraphicFramePr/>
          <p:nvPr/>
        </p:nvGraphicFramePr>
        <p:xfrm>
          <a:off x="1447800" y="2082800"/>
          <a:ext cx="27432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Down Arrow 15"/>
          <p:cNvSpPr/>
          <p:nvPr/>
        </p:nvSpPr>
        <p:spPr>
          <a:xfrm>
            <a:off x="609600" y="2133600"/>
            <a:ext cx="228600" cy="3505200"/>
          </a:xfrm>
          <a:prstGeom prst="down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chemeClr val="tx1"/>
              </a:solidFill>
              <a:latin typeface="Times New Roman" pitchFamily="18" charset="0"/>
              <a:cs typeface="Times New Roman" pitchFamily="18" charset="0"/>
            </a:endParaRPr>
          </a:p>
        </p:txBody>
      </p:sp>
      <p:sp>
        <p:nvSpPr>
          <p:cNvPr id="17" name="TextBox 16"/>
          <p:cNvSpPr txBox="1"/>
          <p:nvPr/>
        </p:nvSpPr>
        <p:spPr>
          <a:xfrm>
            <a:off x="-381000" y="3576935"/>
            <a:ext cx="1295400" cy="461665"/>
          </a:xfrm>
          <a:prstGeom prst="rect">
            <a:avLst/>
          </a:prstGeom>
          <a:noFill/>
          <a:scene3d>
            <a:camera prst="orthographicFront">
              <a:rot lat="0" lon="0" rev="5400000"/>
            </a:camera>
            <a:lightRig rig="threePt" dir="t"/>
          </a:scene3d>
        </p:spPr>
        <p:txBody>
          <a:bodyPr>
            <a:spAutoFit/>
          </a:bodyPr>
          <a:lstStyle/>
          <a:p>
            <a:pPr>
              <a:defRPr/>
            </a:pPr>
            <a:r>
              <a:rPr lang="en-US" altLang="zh-CN" sz="2400" i="1" dirty="0">
                <a:latin typeface="Times New Roman" pitchFamily="18" charset="0"/>
                <a:ea typeface="宋体" charset="-122"/>
                <a:cs typeface="Times New Roman" pitchFamily="18" charset="0"/>
              </a:rPr>
              <a:t>stronger</a:t>
            </a:r>
            <a:endParaRPr lang="zh-CN" altLang="en-US" sz="2400" i="1" dirty="0">
              <a:latin typeface="Times New Roman" pitchFamily="18" charset="0"/>
              <a:ea typeface="宋体" charset="-122"/>
              <a:cs typeface="Times New Roman" pitchFamily="18" charset="0"/>
            </a:endParaRPr>
          </a:p>
        </p:txBody>
      </p:sp>
      <p:sp>
        <p:nvSpPr>
          <p:cNvPr id="295942" name="TextBox 6"/>
          <p:cNvSpPr txBox="1">
            <a:spLocks noChangeArrowheads="1"/>
          </p:cNvSpPr>
          <p:nvPr/>
        </p:nvSpPr>
        <p:spPr bwMode="auto">
          <a:xfrm>
            <a:off x="4500563" y="1655763"/>
            <a:ext cx="31242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Corresponding Attacks</a:t>
            </a:r>
            <a:endParaRPr lang="zh-CN" altLang="en-US" sz="2400" i="1">
              <a:latin typeface="Times New Roman" panose="02020603050405020304" pitchFamily="18" charset="0"/>
              <a:cs typeface="Times New Roman" panose="02020603050405020304" pitchFamily="18" charset="0"/>
            </a:endParaRPr>
          </a:p>
        </p:txBody>
      </p:sp>
      <p:sp>
        <p:nvSpPr>
          <p:cNvPr id="9" name="Rectangle 8"/>
          <p:cNvSpPr/>
          <p:nvPr/>
        </p:nvSpPr>
        <p:spPr>
          <a:xfrm>
            <a:off x="5076825" y="22098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1</a:t>
            </a:r>
            <a:endParaRPr lang="zh-CN" altLang="en-US" dirty="0">
              <a:solidFill>
                <a:schemeClr val="tx1"/>
              </a:solidFill>
              <a:latin typeface="Times New Roman" pitchFamily="18" charset="0"/>
              <a:cs typeface="Times New Roman" pitchFamily="18" charset="0"/>
            </a:endParaRPr>
          </a:p>
        </p:txBody>
      </p:sp>
      <p:sp>
        <p:nvSpPr>
          <p:cNvPr id="10" name="Rectangle 9"/>
          <p:cNvSpPr/>
          <p:nvPr/>
        </p:nvSpPr>
        <p:spPr>
          <a:xfrm>
            <a:off x="5076825" y="28956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2</a:t>
            </a:r>
            <a:endParaRPr lang="zh-CN" altLang="en-US" dirty="0">
              <a:solidFill>
                <a:schemeClr val="tx1"/>
              </a:solidFill>
              <a:latin typeface="Times New Roman" pitchFamily="18" charset="0"/>
              <a:cs typeface="Times New Roman" pitchFamily="18" charset="0"/>
            </a:endParaRPr>
          </a:p>
        </p:txBody>
      </p:sp>
      <p:sp>
        <p:nvSpPr>
          <p:cNvPr id="11" name="Rectangle 10"/>
          <p:cNvSpPr/>
          <p:nvPr/>
        </p:nvSpPr>
        <p:spPr>
          <a:xfrm>
            <a:off x="5076825" y="35814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3</a:t>
            </a:r>
            <a:endParaRPr lang="zh-CN" altLang="en-US" dirty="0">
              <a:solidFill>
                <a:schemeClr val="tx1"/>
              </a:solidFill>
              <a:latin typeface="Times New Roman" pitchFamily="18" charset="0"/>
              <a:cs typeface="Times New Roman" pitchFamily="18" charset="0"/>
            </a:endParaRPr>
          </a:p>
        </p:txBody>
      </p:sp>
      <p:sp>
        <p:nvSpPr>
          <p:cNvPr id="12" name="Rectangle 11"/>
          <p:cNvSpPr/>
          <p:nvPr/>
        </p:nvSpPr>
        <p:spPr>
          <a:xfrm>
            <a:off x="5076825" y="43434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 …</a:t>
            </a:r>
            <a:endParaRPr lang="zh-CN" altLang="en-US" dirty="0">
              <a:solidFill>
                <a:schemeClr val="tx1"/>
              </a:solidFill>
              <a:latin typeface="Times New Roman" pitchFamily="18" charset="0"/>
              <a:cs typeface="Times New Roman" pitchFamily="18" charset="0"/>
            </a:endParaRPr>
          </a:p>
        </p:txBody>
      </p:sp>
      <p:sp>
        <p:nvSpPr>
          <p:cNvPr id="13" name="Rectangle 12"/>
          <p:cNvSpPr/>
          <p:nvPr/>
        </p:nvSpPr>
        <p:spPr>
          <a:xfrm>
            <a:off x="5076825" y="51054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m</a:t>
            </a:r>
            <a:endParaRPr lang="zh-CN" altLang="en-US" dirty="0">
              <a:solidFill>
                <a:schemeClr val="tx1"/>
              </a:solidFill>
              <a:latin typeface="Times New Roman" pitchFamily="18" charset="0"/>
              <a:cs typeface="Times New Roman" pitchFamily="18" charset="0"/>
            </a:endParaRPr>
          </a:p>
        </p:txBody>
      </p:sp>
      <p:sp>
        <p:nvSpPr>
          <p:cNvPr id="295948" name="TextBox 17"/>
          <p:cNvSpPr txBox="1">
            <a:spLocks noChangeArrowheads="1"/>
          </p:cNvSpPr>
          <p:nvPr/>
        </p:nvSpPr>
        <p:spPr bwMode="auto">
          <a:xfrm>
            <a:off x="838200" y="22098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1</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5949" name="TextBox 18"/>
          <p:cNvSpPr txBox="1">
            <a:spLocks noChangeArrowheads="1"/>
          </p:cNvSpPr>
          <p:nvPr/>
        </p:nvSpPr>
        <p:spPr bwMode="auto">
          <a:xfrm>
            <a:off x="838200" y="28908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5950" name="TextBox 19"/>
          <p:cNvSpPr txBox="1">
            <a:spLocks noChangeArrowheads="1"/>
          </p:cNvSpPr>
          <p:nvPr/>
        </p:nvSpPr>
        <p:spPr bwMode="auto">
          <a:xfrm>
            <a:off x="838200" y="35814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5951" name="TextBox 20"/>
          <p:cNvSpPr txBox="1">
            <a:spLocks noChangeArrowheads="1"/>
          </p:cNvSpPr>
          <p:nvPr/>
        </p:nvSpPr>
        <p:spPr bwMode="auto">
          <a:xfrm>
            <a:off x="838200" y="42672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4</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5952" name="TextBox 21"/>
          <p:cNvSpPr txBox="1">
            <a:spLocks noChangeArrowheads="1"/>
          </p:cNvSpPr>
          <p:nvPr/>
        </p:nvSpPr>
        <p:spPr bwMode="auto">
          <a:xfrm>
            <a:off x="838200" y="50244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5</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grpSp>
        <p:nvGrpSpPr>
          <p:cNvPr id="3" name="Group 27"/>
          <p:cNvGrpSpPr>
            <a:grpSpLocks/>
          </p:cNvGrpSpPr>
          <p:nvPr/>
        </p:nvGrpSpPr>
        <p:grpSpPr bwMode="auto">
          <a:xfrm>
            <a:off x="7164388" y="2160588"/>
            <a:ext cx="1905000" cy="3355975"/>
            <a:chOff x="7315200" y="2205335"/>
            <a:chExt cx="1905000" cy="3357265"/>
          </a:xfrm>
        </p:grpSpPr>
        <p:sp>
          <p:nvSpPr>
            <p:cNvPr id="295954" name="TextBox 22"/>
            <p:cNvSpPr txBox="1">
              <a:spLocks noChangeArrowheads="1"/>
            </p:cNvSpPr>
            <p:nvPr/>
          </p:nvSpPr>
          <p:spPr bwMode="auto">
            <a:xfrm>
              <a:off x="7315200" y="2205335"/>
              <a:ext cx="1905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cs typeface="Times New Roman" panose="02020603050405020304" pitchFamily="18" charset="0"/>
                </a:rPr>
                <a:t>Prevented for {u</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295955" name="TextBox 23"/>
            <p:cNvSpPr txBox="1">
              <a:spLocks noChangeArrowheads="1"/>
            </p:cNvSpPr>
            <p:nvPr/>
          </p:nvSpPr>
          <p:spPr bwMode="auto">
            <a:xfrm>
              <a:off x="7315200" y="2928258"/>
              <a:ext cx="1905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cs typeface="Times New Roman" panose="02020603050405020304" pitchFamily="18" charset="0"/>
                </a:rPr>
                <a:t>Prevented for {u</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295956" name="TextBox 24"/>
            <p:cNvSpPr txBox="1">
              <a:spLocks noChangeArrowheads="1"/>
            </p:cNvSpPr>
            <p:nvPr/>
          </p:nvSpPr>
          <p:spPr bwMode="auto">
            <a:xfrm>
              <a:off x="7315200" y="3636610"/>
              <a:ext cx="1905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cs typeface="Times New Roman" panose="02020603050405020304" pitchFamily="18" charset="0"/>
                </a:rPr>
                <a:t>Prevented for {u</a:t>
              </a:r>
              <a:r>
                <a:rPr lang="en-US" altLang="zh-CN" sz="1800" baseline="-25000">
                  <a:latin typeface="Times New Roman" panose="02020603050405020304" pitchFamily="18" charset="0"/>
                  <a:cs typeface="Times New Roman" panose="02020603050405020304" pitchFamily="18" charset="0"/>
                </a:rPr>
                <a:t>3</a:t>
              </a:r>
              <a:r>
                <a:rPr lang="en-US" altLang="zh-CN"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295957" name="TextBox 25"/>
            <p:cNvSpPr txBox="1">
              <a:spLocks noChangeArrowheads="1"/>
            </p:cNvSpPr>
            <p:nvPr/>
          </p:nvSpPr>
          <p:spPr bwMode="auto">
            <a:xfrm>
              <a:off x="7315200" y="5193268"/>
              <a:ext cx="1905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cs typeface="Times New Roman" panose="02020603050405020304" pitchFamily="18" charset="0"/>
                </a:rPr>
                <a:t>Prevented for {u</a:t>
              </a:r>
              <a:r>
                <a:rPr lang="en-US" altLang="zh-CN" sz="1800" baseline="-25000">
                  <a:latin typeface="Times New Roman" panose="02020603050405020304" pitchFamily="18" charset="0"/>
                  <a:cs typeface="Times New Roman" panose="02020603050405020304" pitchFamily="18" charset="0"/>
                </a:rPr>
                <a:t>m</a:t>
              </a:r>
              <a:r>
                <a:rPr lang="en-US" altLang="zh-CN"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295958" name="TextBox 26"/>
            <p:cNvSpPr txBox="1">
              <a:spLocks noChangeArrowheads="1"/>
            </p:cNvSpPr>
            <p:nvPr/>
          </p:nvSpPr>
          <p:spPr bwMode="auto">
            <a:xfrm>
              <a:off x="7772400" y="4355068"/>
              <a:ext cx="83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cs typeface="Times New Roman" panose="02020603050405020304" pitchFamily="18" charset="0"/>
                </a:rPr>
                <a:t>… …</a:t>
              </a:r>
              <a:endParaRPr lang="zh-CN" altLang="en-US" sz="1800">
                <a:latin typeface="Times New Roman" panose="02020603050405020304" pitchFamily="18" charset="0"/>
                <a:cs typeface="Times New Roman" panose="02020603050405020304" pitchFamily="18" charset="0"/>
              </a:endParaRPr>
            </a:p>
          </p:txBody>
        </p:sp>
      </p:grpSp>
      <p:sp>
        <p:nvSpPr>
          <p:cNvPr id="29" name="TextBox 28"/>
          <p:cNvSpPr txBox="1">
            <a:spLocks noChangeArrowheads="1"/>
          </p:cNvSpPr>
          <p:nvPr/>
        </p:nvSpPr>
        <p:spPr bwMode="auto">
          <a:xfrm>
            <a:off x="7380288" y="1844675"/>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a:latin typeface="Times New Roman" panose="02020603050405020304" pitchFamily="18" charset="0"/>
                <a:cs typeface="Times New Roman" panose="02020603050405020304" pitchFamily="18" charset="0"/>
              </a:rPr>
              <a:t>Request</a:t>
            </a:r>
            <a:endParaRPr lang="zh-CN" altLang="en-US" sz="2000">
              <a:latin typeface="Times New Roman" panose="02020603050405020304" pitchFamily="18" charset="0"/>
              <a:cs typeface="Times New Roman" panose="02020603050405020304" pitchFamily="18" charset="0"/>
            </a:endParaRPr>
          </a:p>
        </p:txBody>
      </p:sp>
      <p:sp>
        <p:nvSpPr>
          <p:cNvPr id="295960" name="Date Placeholder 29"/>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695C298D-2E98-4F90-8AE3-CD830D10143E}" type="datetime1">
              <a:rPr lang="en-US" altLang="zh-CN" sz="1200"/>
              <a:pPr algn="l" eaLnBrk="1" hangingPunct="1">
                <a:spcBef>
                  <a:spcPct val="0"/>
                </a:spcBef>
              </a:pPr>
              <a:t>11/17/2016</a:t>
            </a:fld>
            <a:endParaRPr lang="en-US" altLang="zh-CN" sz="1200"/>
          </a:p>
        </p:txBody>
      </p:sp>
      <p:sp>
        <p:nvSpPr>
          <p:cNvPr id="295961" name="TextBox 30"/>
          <p:cNvSpPr txBox="1">
            <a:spLocks noChangeArrowheads="1"/>
          </p:cNvSpPr>
          <p:nvPr/>
        </p:nvSpPr>
        <p:spPr bwMode="auto">
          <a:xfrm>
            <a:off x="1143000" y="1676400"/>
            <a:ext cx="36576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Published Information </a:t>
            </a:r>
            <a:endParaRPr lang="zh-CN" altLang="en-US"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92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itle 1"/>
          <p:cNvSpPr>
            <a:spLocks noGrp="1"/>
          </p:cNvSpPr>
          <p:nvPr>
            <p:ph type="title" idx="4294967295"/>
          </p:nvPr>
        </p:nvSpPr>
        <p:spPr/>
        <p:txBody>
          <a:bodyPr/>
          <a:lstStyle/>
          <a:p>
            <a:r>
              <a:rPr lang="en-US" altLang="zh-CN"/>
              <a:t>Current Protection strategies …</a:t>
            </a:r>
            <a:endParaRPr lang="zh-CN" altLang="en-US"/>
          </a:p>
        </p:txBody>
      </p:sp>
      <p:graphicFrame>
        <p:nvGraphicFramePr>
          <p:cNvPr id="14" name="Diagram 13"/>
          <p:cNvGraphicFramePr/>
          <p:nvPr/>
        </p:nvGraphicFramePr>
        <p:xfrm>
          <a:off x="1447800" y="2082800"/>
          <a:ext cx="27432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Down Arrow 15"/>
          <p:cNvSpPr/>
          <p:nvPr/>
        </p:nvSpPr>
        <p:spPr>
          <a:xfrm>
            <a:off x="609600" y="2133600"/>
            <a:ext cx="228600" cy="3505200"/>
          </a:xfrm>
          <a:prstGeom prst="down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Times New Roman" pitchFamily="18" charset="0"/>
              <a:cs typeface="Times New Roman" pitchFamily="18" charset="0"/>
            </a:endParaRPr>
          </a:p>
        </p:txBody>
      </p:sp>
      <p:sp>
        <p:nvSpPr>
          <p:cNvPr id="17" name="TextBox 16"/>
          <p:cNvSpPr txBox="1"/>
          <p:nvPr/>
        </p:nvSpPr>
        <p:spPr>
          <a:xfrm>
            <a:off x="-381000" y="3576935"/>
            <a:ext cx="1295400" cy="461665"/>
          </a:xfrm>
          <a:prstGeom prst="rect">
            <a:avLst/>
          </a:prstGeom>
          <a:noFill/>
          <a:scene3d>
            <a:camera prst="orthographicFront">
              <a:rot lat="0" lon="0" rev="5400000"/>
            </a:camera>
            <a:lightRig rig="threePt" dir="t"/>
          </a:scene3d>
        </p:spPr>
        <p:txBody>
          <a:bodyPr>
            <a:spAutoFit/>
          </a:bodyPr>
          <a:lstStyle/>
          <a:p>
            <a:pPr>
              <a:defRPr/>
            </a:pPr>
            <a:r>
              <a:rPr lang="en-US" altLang="zh-CN" sz="2400" i="1" dirty="0">
                <a:latin typeface="Times New Roman" pitchFamily="18" charset="0"/>
                <a:ea typeface="宋体" charset="-122"/>
                <a:cs typeface="Times New Roman" pitchFamily="18" charset="0"/>
              </a:rPr>
              <a:t>stronger</a:t>
            </a:r>
            <a:endParaRPr lang="zh-CN" altLang="en-US" sz="2400" i="1" dirty="0">
              <a:latin typeface="Times New Roman" pitchFamily="18" charset="0"/>
              <a:ea typeface="宋体" charset="-122"/>
              <a:cs typeface="Times New Roman" pitchFamily="18" charset="0"/>
            </a:endParaRPr>
          </a:p>
        </p:txBody>
      </p:sp>
      <p:sp>
        <p:nvSpPr>
          <p:cNvPr id="297990" name="TextBox 17"/>
          <p:cNvSpPr txBox="1">
            <a:spLocks noChangeArrowheads="1"/>
          </p:cNvSpPr>
          <p:nvPr/>
        </p:nvSpPr>
        <p:spPr bwMode="auto">
          <a:xfrm>
            <a:off x="838200" y="22098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1</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7991" name="TextBox 18"/>
          <p:cNvSpPr txBox="1">
            <a:spLocks noChangeArrowheads="1"/>
          </p:cNvSpPr>
          <p:nvPr/>
        </p:nvSpPr>
        <p:spPr bwMode="auto">
          <a:xfrm>
            <a:off x="838200" y="28908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7992" name="TextBox 19"/>
          <p:cNvSpPr txBox="1">
            <a:spLocks noChangeArrowheads="1"/>
          </p:cNvSpPr>
          <p:nvPr/>
        </p:nvSpPr>
        <p:spPr bwMode="auto">
          <a:xfrm>
            <a:off x="838200" y="35814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7993" name="TextBox 20"/>
          <p:cNvSpPr txBox="1">
            <a:spLocks noChangeArrowheads="1"/>
          </p:cNvSpPr>
          <p:nvPr/>
        </p:nvSpPr>
        <p:spPr bwMode="auto">
          <a:xfrm>
            <a:off x="838200" y="42672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4</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7994" name="TextBox 21"/>
          <p:cNvSpPr txBox="1">
            <a:spLocks noChangeArrowheads="1"/>
          </p:cNvSpPr>
          <p:nvPr/>
        </p:nvSpPr>
        <p:spPr bwMode="auto">
          <a:xfrm>
            <a:off x="838200" y="50244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5</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297995" name="TextBox 25"/>
          <p:cNvSpPr txBox="1">
            <a:spLocks noChangeArrowheads="1"/>
          </p:cNvSpPr>
          <p:nvPr/>
        </p:nvSpPr>
        <p:spPr bwMode="auto">
          <a:xfrm>
            <a:off x="7364413" y="5170488"/>
            <a:ext cx="1752600" cy="3698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i="1">
                <a:latin typeface="Times New Roman" panose="02020603050405020304" pitchFamily="18" charset="0"/>
                <a:cs typeface="Times New Roman" panose="02020603050405020304" pitchFamily="18" charset="0"/>
              </a:rPr>
              <a:t>Prevented for all</a:t>
            </a:r>
            <a:endParaRPr lang="zh-CN" altLang="en-US" sz="1800" i="1">
              <a:latin typeface="Times New Roman" panose="02020603050405020304" pitchFamily="18" charset="0"/>
              <a:cs typeface="Times New Roman" panose="02020603050405020304" pitchFamily="18" charset="0"/>
            </a:endParaRPr>
          </a:p>
        </p:txBody>
      </p:sp>
      <p:grpSp>
        <p:nvGrpSpPr>
          <p:cNvPr id="3" name="Group 28"/>
          <p:cNvGrpSpPr>
            <a:grpSpLocks/>
          </p:cNvGrpSpPr>
          <p:nvPr/>
        </p:nvGrpSpPr>
        <p:grpSpPr bwMode="auto">
          <a:xfrm>
            <a:off x="4643438" y="2286000"/>
            <a:ext cx="381000" cy="3330575"/>
            <a:chOff x="4876800" y="2286000"/>
            <a:chExt cx="381000" cy="3331272"/>
          </a:xfrm>
        </p:grpSpPr>
        <p:sp>
          <p:nvSpPr>
            <p:cNvPr id="297997" name="TextBox 29"/>
            <p:cNvSpPr txBox="1">
              <a:spLocks noChangeArrowheads="1"/>
            </p:cNvSpPr>
            <p:nvPr/>
          </p:nvSpPr>
          <p:spPr bwMode="auto">
            <a:xfrm>
              <a:off x="4876800" y="2286000"/>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297998" name="TextBox 30"/>
            <p:cNvSpPr txBox="1">
              <a:spLocks noChangeArrowheads="1"/>
            </p:cNvSpPr>
            <p:nvPr/>
          </p:nvSpPr>
          <p:spPr bwMode="auto">
            <a:xfrm>
              <a:off x="4876800" y="2953475"/>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297999" name="TextBox 31"/>
            <p:cNvSpPr txBox="1">
              <a:spLocks noChangeArrowheads="1"/>
            </p:cNvSpPr>
            <p:nvPr/>
          </p:nvSpPr>
          <p:spPr bwMode="auto">
            <a:xfrm>
              <a:off x="4876800" y="3634543"/>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298000" name="TextBox 32"/>
            <p:cNvSpPr txBox="1">
              <a:spLocks noChangeArrowheads="1"/>
            </p:cNvSpPr>
            <p:nvPr/>
          </p:nvSpPr>
          <p:spPr bwMode="auto">
            <a:xfrm>
              <a:off x="4876800" y="4378218"/>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298001" name="TextBox 33"/>
            <p:cNvSpPr txBox="1">
              <a:spLocks noChangeArrowheads="1"/>
            </p:cNvSpPr>
            <p:nvPr/>
          </p:nvSpPr>
          <p:spPr bwMode="auto">
            <a:xfrm>
              <a:off x="4876800" y="5140218"/>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grpSp>
      <p:grpSp>
        <p:nvGrpSpPr>
          <p:cNvPr id="4" name="Group 36"/>
          <p:cNvGrpSpPr>
            <a:grpSpLocks/>
          </p:cNvGrpSpPr>
          <p:nvPr/>
        </p:nvGrpSpPr>
        <p:grpSpPr bwMode="auto">
          <a:xfrm>
            <a:off x="1922463" y="5713413"/>
            <a:ext cx="4370387" cy="523875"/>
            <a:chOff x="914400" y="6096000"/>
            <a:chExt cx="1524000" cy="523354"/>
          </a:xfrm>
        </p:grpSpPr>
        <p:sp>
          <p:nvSpPr>
            <p:cNvPr id="35" name="TextBox 34"/>
            <p:cNvSpPr txBox="1"/>
            <p:nvPr/>
          </p:nvSpPr>
          <p:spPr>
            <a:xfrm>
              <a:off x="914400" y="6096000"/>
              <a:ext cx="1524000" cy="461665"/>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sz="24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rPr>
                <a:t>Data buyer:</a:t>
              </a:r>
              <a:endParaRPr lang="en-US" sz="24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endParaRPr>
            </a:p>
          </p:txBody>
        </p:sp>
        <p:sp>
          <p:nvSpPr>
            <p:cNvPr id="36" name="TextBox 35"/>
            <p:cNvSpPr txBox="1"/>
            <p:nvPr/>
          </p:nvSpPr>
          <p:spPr>
            <a:xfrm>
              <a:off x="1838321" y="6142300"/>
              <a:ext cx="381000" cy="477054"/>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sym typeface="Wingdings" pitchFamily="2" charset="2"/>
                </a:rPr>
                <a:t></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endParaRPr>
            </a:p>
          </p:txBody>
        </p:sp>
      </p:grpSp>
      <p:sp>
        <p:nvSpPr>
          <p:cNvPr id="298005" name="Date Placeholder 36"/>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04B48D90-EF4C-4E75-8586-F9860C6820C0}" type="datetime1">
              <a:rPr lang="en-US" altLang="zh-CN" sz="1200"/>
              <a:pPr algn="l" eaLnBrk="1" hangingPunct="1">
                <a:spcBef>
                  <a:spcPct val="0"/>
                </a:spcBef>
              </a:pPr>
              <a:t>11/17/2016</a:t>
            </a:fld>
            <a:endParaRPr lang="en-US" altLang="zh-CN" sz="1200"/>
          </a:p>
        </p:txBody>
      </p:sp>
      <p:sp>
        <p:nvSpPr>
          <p:cNvPr id="298006" name="TextBox 37"/>
          <p:cNvSpPr txBox="1">
            <a:spLocks noChangeArrowheads="1"/>
          </p:cNvSpPr>
          <p:nvPr/>
        </p:nvSpPr>
        <p:spPr bwMode="auto">
          <a:xfrm>
            <a:off x="1143000" y="1676400"/>
            <a:ext cx="36576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Published Information </a:t>
            </a:r>
            <a:endParaRPr lang="zh-CN" altLang="en-US" sz="2400" i="1">
              <a:latin typeface="Times New Roman" panose="02020603050405020304" pitchFamily="18" charset="0"/>
              <a:cs typeface="Times New Roman" panose="02020603050405020304" pitchFamily="18" charset="0"/>
            </a:endParaRPr>
          </a:p>
        </p:txBody>
      </p:sp>
      <p:sp>
        <p:nvSpPr>
          <p:cNvPr id="298007" name="TextBox 38"/>
          <p:cNvSpPr txBox="1">
            <a:spLocks noChangeArrowheads="1"/>
          </p:cNvSpPr>
          <p:nvPr/>
        </p:nvSpPr>
        <p:spPr bwMode="auto">
          <a:xfrm>
            <a:off x="4500563" y="1655763"/>
            <a:ext cx="31242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Corresponding Attacks</a:t>
            </a:r>
            <a:endParaRPr lang="zh-CN" altLang="en-US" sz="2400" i="1">
              <a:latin typeface="Times New Roman" panose="02020603050405020304" pitchFamily="18" charset="0"/>
              <a:cs typeface="Times New Roman" panose="02020603050405020304" pitchFamily="18" charset="0"/>
            </a:endParaRPr>
          </a:p>
        </p:txBody>
      </p:sp>
      <p:sp>
        <p:nvSpPr>
          <p:cNvPr id="298008" name="TextBox 39"/>
          <p:cNvSpPr txBox="1">
            <a:spLocks noChangeArrowheads="1"/>
          </p:cNvSpPr>
          <p:nvPr/>
        </p:nvSpPr>
        <p:spPr bwMode="auto">
          <a:xfrm>
            <a:off x="7380288" y="1844675"/>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a:latin typeface="Times New Roman" panose="02020603050405020304" pitchFamily="18" charset="0"/>
                <a:cs typeface="Times New Roman" panose="02020603050405020304" pitchFamily="18" charset="0"/>
              </a:rPr>
              <a:t>Request</a:t>
            </a:r>
            <a:endParaRPr lang="zh-CN" altLang="en-US" sz="2000">
              <a:latin typeface="Times New Roman" panose="02020603050405020304" pitchFamily="18" charset="0"/>
              <a:cs typeface="Times New Roman" panose="02020603050405020304" pitchFamily="18" charset="0"/>
            </a:endParaRPr>
          </a:p>
        </p:txBody>
      </p:sp>
      <p:sp>
        <p:nvSpPr>
          <p:cNvPr id="46" name="Rectangle 45"/>
          <p:cNvSpPr/>
          <p:nvPr/>
        </p:nvSpPr>
        <p:spPr>
          <a:xfrm>
            <a:off x="5076825" y="22098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1</a:t>
            </a:r>
            <a:endParaRPr lang="zh-CN" altLang="en-US" dirty="0">
              <a:solidFill>
                <a:schemeClr val="tx1"/>
              </a:solidFill>
              <a:latin typeface="Times New Roman" pitchFamily="18" charset="0"/>
              <a:cs typeface="Times New Roman" pitchFamily="18" charset="0"/>
            </a:endParaRPr>
          </a:p>
        </p:txBody>
      </p:sp>
      <p:sp>
        <p:nvSpPr>
          <p:cNvPr id="47" name="Rectangle 46"/>
          <p:cNvSpPr/>
          <p:nvPr/>
        </p:nvSpPr>
        <p:spPr>
          <a:xfrm>
            <a:off x="5076825" y="28956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2</a:t>
            </a:r>
            <a:endParaRPr lang="zh-CN" altLang="en-US" dirty="0">
              <a:solidFill>
                <a:schemeClr val="tx1"/>
              </a:solidFill>
              <a:latin typeface="Times New Roman" pitchFamily="18" charset="0"/>
              <a:cs typeface="Times New Roman" pitchFamily="18" charset="0"/>
            </a:endParaRPr>
          </a:p>
        </p:txBody>
      </p:sp>
      <p:sp>
        <p:nvSpPr>
          <p:cNvPr id="48" name="Rectangle 47"/>
          <p:cNvSpPr/>
          <p:nvPr/>
        </p:nvSpPr>
        <p:spPr>
          <a:xfrm>
            <a:off x="5076825" y="35814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3</a:t>
            </a:r>
            <a:endParaRPr lang="zh-CN" altLang="en-US" dirty="0">
              <a:solidFill>
                <a:schemeClr val="tx1"/>
              </a:solidFill>
              <a:latin typeface="Times New Roman" pitchFamily="18" charset="0"/>
              <a:cs typeface="Times New Roman" pitchFamily="18" charset="0"/>
            </a:endParaRPr>
          </a:p>
        </p:txBody>
      </p:sp>
      <p:sp>
        <p:nvSpPr>
          <p:cNvPr id="49" name="Rectangle 48"/>
          <p:cNvSpPr/>
          <p:nvPr/>
        </p:nvSpPr>
        <p:spPr>
          <a:xfrm>
            <a:off x="5076825" y="43434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 …</a:t>
            </a:r>
            <a:endParaRPr lang="zh-CN" altLang="en-US" dirty="0">
              <a:solidFill>
                <a:schemeClr val="tx1"/>
              </a:solidFill>
              <a:latin typeface="Times New Roman" pitchFamily="18" charset="0"/>
              <a:cs typeface="Times New Roman" pitchFamily="18" charset="0"/>
            </a:endParaRPr>
          </a:p>
        </p:txBody>
      </p:sp>
      <p:sp>
        <p:nvSpPr>
          <p:cNvPr id="50" name="Rectangle 49"/>
          <p:cNvSpPr/>
          <p:nvPr/>
        </p:nvSpPr>
        <p:spPr>
          <a:xfrm>
            <a:off x="5076825" y="51054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m</a:t>
            </a:r>
            <a:endParaRPr lang="zh-CN" alt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14320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itle 1"/>
          <p:cNvSpPr>
            <a:spLocks noGrp="1"/>
          </p:cNvSpPr>
          <p:nvPr>
            <p:ph type="title" idx="4294967295"/>
          </p:nvPr>
        </p:nvSpPr>
        <p:spPr/>
        <p:txBody>
          <a:bodyPr/>
          <a:lstStyle/>
          <a:p>
            <a:r>
              <a:rPr lang="en-US" altLang="zh-CN"/>
              <a:t>Protection strategies …</a:t>
            </a:r>
            <a:endParaRPr lang="zh-CN" altLang="en-US"/>
          </a:p>
        </p:txBody>
      </p:sp>
      <p:graphicFrame>
        <p:nvGraphicFramePr>
          <p:cNvPr id="14" name="Diagram 13"/>
          <p:cNvGraphicFramePr/>
          <p:nvPr/>
        </p:nvGraphicFramePr>
        <p:xfrm>
          <a:off x="1447800" y="2082800"/>
          <a:ext cx="27432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Down Arrow 15"/>
          <p:cNvSpPr/>
          <p:nvPr/>
        </p:nvSpPr>
        <p:spPr>
          <a:xfrm>
            <a:off x="609600" y="2133600"/>
            <a:ext cx="228600" cy="3505200"/>
          </a:xfrm>
          <a:prstGeom prst="down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Times New Roman" pitchFamily="18" charset="0"/>
              <a:cs typeface="Times New Roman" pitchFamily="18" charset="0"/>
            </a:endParaRPr>
          </a:p>
        </p:txBody>
      </p:sp>
      <p:sp>
        <p:nvSpPr>
          <p:cNvPr id="17" name="TextBox 16"/>
          <p:cNvSpPr txBox="1"/>
          <p:nvPr/>
        </p:nvSpPr>
        <p:spPr>
          <a:xfrm>
            <a:off x="-381000" y="3576935"/>
            <a:ext cx="1295400" cy="461665"/>
          </a:xfrm>
          <a:prstGeom prst="rect">
            <a:avLst/>
          </a:prstGeom>
          <a:noFill/>
          <a:scene3d>
            <a:camera prst="orthographicFront">
              <a:rot lat="0" lon="0" rev="5400000"/>
            </a:camera>
            <a:lightRig rig="threePt" dir="t"/>
          </a:scene3d>
        </p:spPr>
        <p:txBody>
          <a:bodyPr>
            <a:spAutoFit/>
          </a:bodyPr>
          <a:lstStyle/>
          <a:p>
            <a:pPr>
              <a:defRPr/>
            </a:pPr>
            <a:r>
              <a:rPr lang="en-US" altLang="zh-CN" sz="2400" i="1" dirty="0">
                <a:latin typeface="Times New Roman" pitchFamily="18" charset="0"/>
                <a:ea typeface="宋体" charset="-122"/>
                <a:cs typeface="Times New Roman" pitchFamily="18" charset="0"/>
              </a:rPr>
              <a:t>stronger</a:t>
            </a:r>
            <a:endParaRPr lang="zh-CN" altLang="en-US" sz="2400" i="1" dirty="0">
              <a:latin typeface="Times New Roman" pitchFamily="18" charset="0"/>
              <a:ea typeface="宋体" charset="-122"/>
              <a:cs typeface="Times New Roman" pitchFamily="18" charset="0"/>
            </a:endParaRPr>
          </a:p>
        </p:txBody>
      </p:sp>
      <p:sp>
        <p:nvSpPr>
          <p:cNvPr id="300038" name="TextBox 17"/>
          <p:cNvSpPr txBox="1">
            <a:spLocks noChangeArrowheads="1"/>
          </p:cNvSpPr>
          <p:nvPr/>
        </p:nvSpPr>
        <p:spPr bwMode="auto">
          <a:xfrm>
            <a:off x="838200" y="22098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1</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0039" name="TextBox 18"/>
          <p:cNvSpPr txBox="1">
            <a:spLocks noChangeArrowheads="1"/>
          </p:cNvSpPr>
          <p:nvPr/>
        </p:nvSpPr>
        <p:spPr bwMode="auto">
          <a:xfrm>
            <a:off x="838200" y="28908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0040" name="TextBox 19"/>
          <p:cNvSpPr txBox="1">
            <a:spLocks noChangeArrowheads="1"/>
          </p:cNvSpPr>
          <p:nvPr/>
        </p:nvSpPr>
        <p:spPr bwMode="auto">
          <a:xfrm>
            <a:off x="838200" y="35814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0041" name="TextBox 20"/>
          <p:cNvSpPr txBox="1">
            <a:spLocks noChangeArrowheads="1"/>
          </p:cNvSpPr>
          <p:nvPr/>
        </p:nvSpPr>
        <p:spPr bwMode="auto">
          <a:xfrm>
            <a:off x="838200" y="42672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4</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0042" name="TextBox 21"/>
          <p:cNvSpPr txBox="1">
            <a:spLocks noChangeArrowheads="1"/>
          </p:cNvSpPr>
          <p:nvPr/>
        </p:nvSpPr>
        <p:spPr bwMode="auto">
          <a:xfrm>
            <a:off x="838200" y="50244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5</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0043" name="TextBox 24"/>
          <p:cNvSpPr txBox="1">
            <a:spLocks noChangeArrowheads="1"/>
          </p:cNvSpPr>
          <p:nvPr/>
        </p:nvSpPr>
        <p:spPr bwMode="auto">
          <a:xfrm>
            <a:off x="7348538" y="3597275"/>
            <a:ext cx="1752600"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i="1">
                <a:latin typeface="Times New Roman" panose="02020603050405020304" pitchFamily="18" charset="0"/>
                <a:cs typeface="Times New Roman" panose="02020603050405020304" pitchFamily="18" charset="0"/>
              </a:rPr>
              <a:t>Prevented for all</a:t>
            </a:r>
            <a:endParaRPr lang="zh-CN" altLang="en-US" sz="1800" i="1">
              <a:latin typeface="Times New Roman" panose="02020603050405020304" pitchFamily="18" charset="0"/>
              <a:cs typeface="Times New Roman" panose="02020603050405020304" pitchFamily="18" charset="0"/>
            </a:endParaRPr>
          </a:p>
        </p:txBody>
      </p:sp>
      <p:sp>
        <p:nvSpPr>
          <p:cNvPr id="300044" name="Date Placeholder 37"/>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88368E19-9A78-43F8-80B9-93854A3F7714}" type="datetime1">
              <a:rPr lang="en-US" altLang="zh-CN" sz="1200"/>
              <a:pPr algn="l" eaLnBrk="1" hangingPunct="1">
                <a:spcBef>
                  <a:spcPct val="0"/>
                </a:spcBef>
              </a:pPr>
              <a:t>11/17/2016</a:t>
            </a:fld>
            <a:endParaRPr lang="en-US" altLang="zh-CN" sz="1200"/>
          </a:p>
        </p:txBody>
      </p:sp>
      <p:sp>
        <p:nvSpPr>
          <p:cNvPr id="300045" name="TextBox 38"/>
          <p:cNvSpPr txBox="1">
            <a:spLocks noChangeArrowheads="1"/>
          </p:cNvSpPr>
          <p:nvPr/>
        </p:nvSpPr>
        <p:spPr bwMode="auto">
          <a:xfrm>
            <a:off x="1143000" y="1676400"/>
            <a:ext cx="36576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Published Information </a:t>
            </a:r>
            <a:endParaRPr lang="zh-CN" altLang="en-US" sz="2400" i="1">
              <a:latin typeface="Times New Roman" panose="02020603050405020304" pitchFamily="18" charset="0"/>
              <a:cs typeface="Times New Roman" panose="02020603050405020304" pitchFamily="18" charset="0"/>
            </a:endParaRPr>
          </a:p>
        </p:txBody>
      </p:sp>
      <p:sp>
        <p:nvSpPr>
          <p:cNvPr id="300046" name="TextBox 39"/>
          <p:cNvSpPr txBox="1">
            <a:spLocks noChangeArrowheads="1"/>
          </p:cNvSpPr>
          <p:nvPr/>
        </p:nvSpPr>
        <p:spPr bwMode="auto">
          <a:xfrm>
            <a:off x="4500563" y="1655763"/>
            <a:ext cx="31242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Corresponding Attacks</a:t>
            </a:r>
            <a:endParaRPr lang="zh-CN" altLang="en-US" sz="2400" i="1">
              <a:latin typeface="Times New Roman" panose="02020603050405020304" pitchFamily="18" charset="0"/>
              <a:cs typeface="Times New Roman" panose="02020603050405020304" pitchFamily="18" charset="0"/>
            </a:endParaRPr>
          </a:p>
        </p:txBody>
      </p:sp>
      <p:sp>
        <p:nvSpPr>
          <p:cNvPr id="300047" name="TextBox 40"/>
          <p:cNvSpPr txBox="1">
            <a:spLocks noChangeArrowheads="1"/>
          </p:cNvSpPr>
          <p:nvPr/>
        </p:nvSpPr>
        <p:spPr bwMode="auto">
          <a:xfrm>
            <a:off x="7380288" y="1844675"/>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a:latin typeface="Times New Roman" panose="02020603050405020304" pitchFamily="18" charset="0"/>
                <a:cs typeface="Times New Roman" panose="02020603050405020304" pitchFamily="18" charset="0"/>
              </a:rPr>
              <a:t>Request</a:t>
            </a:r>
            <a:endParaRPr lang="zh-CN" altLang="en-US" sz="2000">
              <a:latin typeface="Times New Roman" panose="02020603050405020304" pitchFamily="18" charset="0"/>
              <a:cs typeface="Times New Roman" panose="02020603050405020304" pitchFamily="18" charset="0"/>
            </a:endParaRPr>
          </a:p>
        </p:txBody>
      </p:sp>
      <p:grpSp>
        <p:nvGrpSpPr>
          <p:cNvPr id="56" name="Group 55"/>
          <p:cNvGrpSpPr>
            <a:grpSpLocks/>
          </p:cNvGrpSpPr>
          <p:nvPr/>
        </p:nvGrpSpPr>
        <p:grpSpPr bwMode="auto">
          <a:xfrm>
            <a:off x="4643438" y="2286000"/>
            <a:ext cx="381000" cy="3348038"/>
            <a:chOff x="4644008" y="2286000"/>
            <a:chExt cx="381000" cy="3348246"/>
          </a:xfrm>
        </p:grpSpPr>
        <p:sp>
          <p:nvSpPr>
            <p:cNvPr id="300049" name="TextBox 32"/>
            <p:cNvSpPr txBox="1">
              <a:spLocks noChangeArrowheads="1"/>
            </p:cNvSpPr>
            <p:nvPr/>
          </p:nvSpPr>
          <p:spPr bwMode="auto">
            <a:xfrm>
              <a:off x="4644008" y="4365104"/>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300050" name="TextBox 33"/>
            <p:cNvSpPr txBox="1">
              <a:spLocks noChangeArrowheads="1"/>
            </p:cNvSpPr>
            <p:nvPr/>
          </p:nvSpPr>
          <p:spPr bwMode="auto">
            <a:xfrm>
              <a:off x="4644008" y="5157192"/>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300051" name="TextBox 42"/>
            <p:cNvSpPr txBox="1">
              <a:spLocks noChangeArrowheads="1"/>
            </p:cNvSpPr>
            <p:nvPr/>
          </p:nvSpPr>
          <p:spPr bwMode="auto">
            <a:xfrm>
              <a:off x="4644008" y="2286000"/>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300052" name="TextBox 43"/>
            <p:cNvSpPr txBox="1">
              <a:spLocks noChangeArrowheads="1"/>
            </p:cNvSpPr>
            <p:nvPr/>
          </p:nvSpPr>
          <p:spPr bwMode="auto">
            <a:xfrm>
              <a:off x="4644008" y="2953475"/>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300053" name="TextBox 44"/>
            <p:cNvSpPr txBox="1">
              <a:spLocks noChangeArrowheads="1"/>
            </p:cNvSpPr>
            <p:nvPr/>
          </p:nvSpPr>
          <p:spPr bwMode="auto">
            <a:xfrm>
              <a:off x="4644008" y="3634543"/>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grpSp>
      <p:sp>
        <p:nvSpPr>
          <p:cNvPr id="48" name="Rectangle 47"/>
          <p:cNvSpPr/>
          <p:nvPr/>
        </p:nvSpPr>
        <p:spPr>
          <a:xfrm>
            <a:off x="5076825" y="22098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1</a:t>
            </a:r>
            <a:endParaRPr lang="zh-CN" altLang="en-US" dirty="0">
              <a:solidFill>
                <a:schemeClr val="tx1"/>
              </a:solidFill>
              <a:latin typeface="Times New Roman" pitchFamily="18" charset="0"/>
              <a:cs typeface="Times New Roman" pitchFamily="18" charset="0"/>
            </a:endParaRPr>
          </a:p>
        </p:txBody>
      </p:sp>
      <p:sp>
        <p:nvSpPr>
          <p:cNvPr id="49" name="Rectangle 48"/>
          <p:cNvSpPr/>
          <p:nvPr/>
        </p:nvSpPr>
        <p:spPr>
          <a:xfrm>
            <a:off x="5076825" y="28956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2</a:t>
            </a:r>
            <a:endParaRPr lang="zh-CN" altLang="en-US" dirty="0">
              <a:solidFill>
                <a:schemeClr val="tx1"/>
              </a:solidFill>
              <a:latin typeface="Times New Roman" pitchFamily="18" charset="0"/>
              <a:cs typeface="Times New Roman" pitchFamily="18" charset="0"/>
            </a:endParaRPr>
          </a:p>
        </p:txBody>
      </p:sp>
      <p:sp>
        <p:nvSpPr>
          <p:cNvPr id="50" name="Rectangle 49"/>
          <p:cNvSpPr/>
          <p:nvPr/>
        </p:nvSpPr>
        <p:spPr>
          <a:xfrm>
            <a:off x="5076825" y="3581400"/>
            <a:ext cx="1979613" cy="4572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3</a:t>
            </a:r>
            <a:endParaRPr lang="zh-CN" altLang="en-US" dirty="0">
              <a:solidFill>
                <a:schemeClr val="tx1"/>
              </a:solidFill>
              <a:latin typeface="Times New Roman" pitchFamily="18" charset="0"/>
              <a:cs typeface="Times New Roman" pitchFamily="18" charset="0"/>
            </a:endParaRPr>
          </a:p>
        </p:txBody>
      </p:sp>
      <p:sp>
        <p:nvSpPr>
          <p:cNvPr id="51" name="Rectangle 50"/>
          <p:cNvSpPr/>
          <p:nvPr/>
        </p:nvSpPr>
        <p:spPr>
          <a:xfrm>
            <a:off x="5076825" y="43434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 …</a:t>
            </a:r>
            <a:endParaRPr lang="zh-CN" altLang="en-US" dirty="0">
              <a:solidFill>
                <a:schemeClr val="tx1"/>
              </a:solidFill>
              <a:latin typeface="Times New Roman" pitchFamily="18" charset="0"/>
              <a:cs typeface="Times New Roman" pitchFamily="18" charset="0"/>
            </a:endParaRPr>
          </a:p>
        </p:txBody>
      </p:sp>
      <p:sp>
        <p:nvSpPr>
          <p:cNvPr id="52" name="Rectangle 51"/>
          <p:cNvSpPr/>
          <p:nvPr/>
        </p:nvSpPr>
        <p:spPr>
          <a:xfrm>
            <a:off x="5076825" y="5105400"/>
            <a:ext cx="1979613" cy="4572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m</a:t>
            </a:r>
            <a:endParaRPr lang="zh-CN" altLang="en-US" dirty="0">
              <a:solidFill>
                <a:schemeClr val="tx1"/>
              </a:solidFill>
              <a:latin typeface="Times New Roman" pitchFamily="18" charset="0"/>
              <a:cs typeface="Times New Roman" pitchFamily="18" charset="0"/>
            </a:endParaRPr>
          </a:p>
        </p:txBody>
      </p:sp>
      <p:grpSp>
        <p:nvGrpSpPr>
          <p:cNvPr id="53" name="Group 40"/>
          <p:cNvGrpSpPr>
            <a:grpSpLocks/>
          </p:cNvGrpSpPr>
          <p:nvPr/>
        </p:nvGrpSpPr>
        <p:grpSpPr bwMode="auto">
          <a:xfrm>
            <a:off x="2916238" y="5732463"/>
            <a:ext cx="2568575" cy="649287"/>
            <a:chOff x="914400" y="6096000"/>
            <a:chExt cx="1777675" cy="830997"/>
          </a:xfrm>
        </p:grpSpPr>
        <p:sp>
          <p:nvSpPr>
            <p:cNvPr id="54" name="TextBox 53"/>
            <p:cNvSpPr txBox="1"/>
            <p:nvPr/>
          </p:nvSpPr>
          <p:spPr>
            <a:xfrm>
              <a:off x="914400" y="6096000"/>
              <a:ext cx="1524000" cy="830997"/>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sz="24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rPr>
                <a:t>Data buyer:</a:t>
              </a:r>
              <a:endParaRPr lang="en-US" sz="24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endParaRPr>
            </a:p>
          </p:txBody>
        </p:sp>
        <p:sp>
          <p:nvSpPr>
            <p:cNvPr id="55" name="TextBox 54"/>
            <p:cNvSpPr txBox="1"/>
            <p:nvPr/>
          </p:nvSpPr>
          <p:spPr>
            <a:xfrm>
              <a:off x="2311075" y="6142300"/>
              <a:ext cx="381000" cy="477054"/>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sym typeface="Wingdings" pitchFamily="2" charset="2"/>
                </a:rPr>
                <a:t></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endParaRPr>
            </a:p>
          </p:txBody>
        </p:sp>
      </p:grpSp>
    </p:spTree>
    <p:extLst>
      <p:ext uri="{BB962C8B-B14F-4D97-AF65-F5344CB8AC3E}">
        <p14:creationId xmlns:p14="http://schemas.microsoft.com/office/powerpoint/2010/main" val="3614892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Attack the </a:t>
            </a:r>
            <a:r>
              <a:rPr lang="en-US" altLang="zh-CN" dirty="0" err="1" smtClean="0"/>
              <a:t>Anonymized</a:t>
            </a:r>
            <a:r>
              <a:rPr lang="en-US" altLang="zh-CN" dirty="0" smtClean="0"/>
              <a:t> Data</a:t>
            </a:r>
            <a:endParaRPr lang="zh-CN" altLang="en-US" dirty="0"/>
          </a:p>
        </p:txBody>
      </p:sp>
      <p:sp>
        <p:nvSpPr>
          <p:cNvPr id="3" name="Content Placeholder 2"/>
          <p:cNvSpPr>
            <a:spLocks noGrp="1"/>
          </p:cNvSpPr>
          <p:nvPr>
            <p:ph idx="1"/>
          </p:nvPr>
        </p:nvSpPr>
        <p:spPr>
          <a:xfrm>
            <a:off x="566738" y="1628800"/>
            <a:ext cx="8001000" cy="1748408"/>
          </a:xfrm>
        </p:spPr>
        <p:txBody>
          <a:bodyPr/>
          <a:lstStyle/>
          <a:p>
            <a:r>
              <a:rPr lang="en-US" altLang="zh-CN" dirty="0" smtClean="0"/>
              <a:t>An attacker</a:t>
            </a:r>
          </a:p>
          <a:p>
            <a:pPr lvl="1"/>
            <a:r>
              <a:rPr lang="en-US" altLang="zh-CN" dirty="0" smtClean="0"/>
              <a:t>Background knowledge</a:t>
            </a:r>
          </a:p>
          <a:p>
            <a:pPr lvl="2"/>
            <a:r>
              <a:rPr lang="en-US" altLang="zh-CN" dirty="0" smtClean="0"/>
              <a:t>The information he knows about a victim</a:t>
            </a:r>
          </a:p>
          <a:p>
            <a:pPr lvl="1"/>
            <a:r>
              <a:rPr lang="en-US" altLang="zh-CN" dirty="0" smtClean="0"/>
              <a:t>Sensitive information</a:t>
            </a:r>
          </a:p>
          <a:p>
            <a:pPr lvl="2"/>
            <a:r>
              <a:rPr lang="en-US" altLang="zh-CN" dirty="0" smtClean="0"/>
              <a:t>The information that user cares</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pic>
        <p:nvPicPr>
          <p:cNvPr id="5" name="Picture 2"/>
          <p:cNvPicPr>
            <a:picLocks noChangeAspect="1" noChangeArrowheads="1"/>
          </p:cNvPicPr>
          <p:nvPr/>
        </p:nvPicPr>
        <p:blipFill>
          <a:blip r:embed="rId3" cstate="print"/>
          <a:srcRect/>
          <a:stretch>
            <a:fillRect/>
          </a:stretch>
        </p:blipFill>
        <p:spPr bwMode="auto">
          <a:xfrm>
            <a:off x="143443" y="4091136"/>
            <a:ext cx="4156075" cy="2362200"/>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4054599" y="3860626"/>
            <a:ext cx="4837881" cy="2674134"/>
          </a:xfrm>
          <a:prstGeom prst="rect">
            <a:avLst/>
          </a:prstGeom>
          <a:noFill/>
          <a:ln w="9525">
            <a:noFill/>
            <a:miter lim="800000"/>
            <a:headEnd/>
            <a:tailEnd/>
          </a:ln>
        </p:spPr>
      </p:pic>
      <p:sp>
        <p:nvSpPr>
          <p:cNvPr id="8" name="TextBox 7"/>
          <p:cNvSpPr txBox="1"/>
          <p:nvPr/>
        </p:nvSpPr>
        <p:spPr>
          <a:xfrm>
            <a:off x="4788024" y="6453336"/>
            <a:ext cx="3168352" cy="307777"/>
          </a:xfrm>
          <a:prstGeom prst="rect">
            <a:avLst/>
          </a:prstGeom>
          <a:noFill/>
        </p:spPr>
        <p:txBody>
          <a:bodyPr wrap="square" rtlCol="0">
            <a:spAutoFit/>
          </a:bodyPr>
          <a:lstStyle/>
          <a:p>
            <a:r>
              <a:rPr lang="en-US" altLang="zh-CN" sz="1400" dirty="0" smtClean="0"/>
              <a:t>2-Anonymous Hospital Data</a:t>
            </a:r>
            <a:endParaRPr lang="zh-CN" altLang="en-US" sz="1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itle 1"/>
          <p:cNvSpPr>
            <a:spLocks noGrp="1"/>
          </p:cNvSpPr>
          <p:nvPr>
            <p:ph type="title" idx="4294967295"/>
          </p:nvPr>
        </p:nvSpPr>
        <p:spPr/>
        <p:txBody>
          <a:bodyPr/>
          <a:lstStyle/>
          <a:p>
            <a:r>
              <a:rPr lang="en-US" altLang="zh-CN"/>
              <a:t>Ideal Protection Strategies</a:t>
            </a:r>
            <a:endParaRPr lang="zh-CN" altLang="en-US"/>
          </a:p>
        </p:txBody>
      </p:sp>
      <p:graphicFrame>
        <p:nvGraphicFramePr>
          <p:cNvPr id="14" name="Diagram 13"/>
          <p:cNvGraphicFramePr/>
          <p:nvPr/>
        </p:nvGraphicFramePr>
        <p:xfrm>
          <a:off x="1447800" y="2082800"/>
          <a:ext cx="27432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Down Arrow 15"/>
          <p:cNvSpPr/>
          <p:nvPr/>
        </p:nvSpPr>
        <p:spPr>
          <a:xfrm>
            <a:off x="609600" y="2133600"/>
            <a:ext cx="228600" cy="3505200"/>
          </a:xfrm>
          <a:prstGeom prst="down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Times New Roman" pitchFamily="18" charset="0"/>
              <a:cs typeface="Times New Roman" pitchFamily="18" charset="0"/>
            </a:endParaRPr>
          </a:p>
        </p:txBody>
      </p:sp>
      <p:sp>
        <p:nvSpPr>
          <p:cNvPr id="17" name="TextBox 16"/>
          <p:cNvSpPr txBox="1"/>
          <p:nvPr/>
        </p:nvSpPr>
        <p:spPr>
          <a:xfrm>
            <a:off x="-381000" y="3576935"/>
            <a:ext cx="1295400" cy="461665"/>
          </a:xfrm>
          <a:prstGeom prst="rect">
            <a:avLst/>
          </a:prstGeom>
          <a:noFill/>
          <a:scene3d>
            <a:camera prst="orthographicFront">
              <a:rot lat="0" lon="0" rev="5400000"/>
            </a:camera>
            <a:lightRig rig="threePt" dir="t"/>
          </a:scene3d>
        </p:spPr>
        <p:txBody>
          <a:bodyPr>
            <a:spAutoFit/>
          </a:bodyPr>
          <a:lstStyle/>
          <a:p>
            <a:pPr>
              <a:defRPr/>
            </a:pPr>
            <a:r>
              <a:rPr lang="en-US" altLang="zh-CN" sz="2400" i="1" dirty="0">
                <a:latin typeface="Times New Roman" pitchFamily="18" charset="0"/>
                <a:ea typeface="宋体" charset="-122"/>
                <a:cs typeface="Times New Roman" pitchFamily="18" charset="0"/>
              </a:rPr>
              <a:t>stronger</a:t>
            </a:r>
            <a:endParaRPr lang="zh-CN" altLang="en-US" sz="2400" i="1" dirty="0">
              <a:latin typeface="Times New Roman" pitchFamily="18" charset="0"/>
              <a:ea typeface="宋体" charset="-122"/>
              <a:cs typeface="Times New Roman" pitchFamily="18" charset="0"/>
            </a:endParaRPr>
          </a:p>
        </p:txBody>
      </p:sp>
      <p:sp>
        <p:nvSpPr>
          <p:cNvPr id="302086" name="TextBox 17"/>
          <p:cNvSpPr txBox="1">
            <a:spLocks noChangeArrowheads="1"/>
          </p:cNvSpPr>
          <p:nvPr/>
        </p:nvSpPr>
        <p:spPr bwMode="auto">
          <a:xfrm>
            <a:off x="838200" y="22098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1</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2087" name="TextBox 18"/>
          <p:cNvSpPr txBox="1">
            <a:spLocks noChangeArrowheads="1"/>
          </p:cNvSpPr>
          <p:nvPr/>
        </p:nvSpPr>
        <p:spPr bwMode="auto">
          <a:xfrm>
            <a:off x="838200" y="28908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2088" name="TextBox 19"/>
          <p:cNvSpPr txBox="1">
            <a:spLocks noChangeArrowheads="1"/>
          </p:cNvSpPr>
          <p:nvPr/>
        </p:nvSpPr>
        <p:spPr bwMode="auto">
          <a:xfrm>
            <a:off x="838200" y="35814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2089" name="TextBox 20"/>
          <p:cNvSpPr txBox="1">
            <a:spLocks noChangeArrowheads="1"/>
          </p:cNvSpPr>
          <p:nvPr/>
        </p:nvSpPr>
        <p:spPr bwMode="auto">
          <a:xfrm>
            <a:off x="838200" y="42672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4</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2090" name="TextBox 21"/>
          <p:cNvSpPr txBox="1">
            <a:spLocks noChangeArrowheads="1"/>
          </p:cNvSpPr>
          <p:nvPr/>
        </p:nvSpPr>
        <p:spPr bwMode="auto">
          <a:xfrm>
            <a:off x="838200" y="50244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5</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2091" name="TextBox 34"/>
          <p:cNvSpPr txBox="1">
            <a:spLocks noChangeArrowheads="1"/>
          </p:cNvSpPr>
          <p:nvPr/>
        </p:nvSpPr>
        <p:spPr bwMode="auto">
          <a:xfrm>
            <a:off x="7280275" y="2232025"/>
            <a:ext cx="1828800"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i="1">
                <a:latin typeface="Times New Roman" panose="02020603050405020304" pitchFamily="18" charset="0"/>
                <a:cs typeface="Times New Roman" panose="02020603050405020304" pitchFamily="18" charset="0"/>
              </a:rPr>
              <a:t>Prevented for {u</a:t>
            </a:r>
            <a:r>
              <a:rPr lang="en-US" altLang="zh-CN" sz="1800" i="1" baseline="-25000">
                <a:latin typeface="Times New Roman" panose="02020603050405020304" pitchFamily="18" charset="0"/>
                <a:cs typeface="Times New Roman" panose="02020603050405020304" pitchFamily="18" charset="0"/>
              </a:rPr>
              <a:t>1</a:t>
            </a:r>
            <a:r>
              <a:rPr lang="en-US" altLang="zh-CN" sz="1800" i="1">
                <a:latin typeface="Times New Roman" panose="02020603050405020304" pitchFamily="18" charset="0"/>
                <a:cs typeface="Times New Roman" panose="02020603050405020304" pitchFamily="18" charset="0"/>
              </a:rPr>
              <a:t>}</a:t>
            </a:r>
            <a:endParaRPr lang="zh-CN" altLang="en-US" sz="1800" i="1">
              <a:latin typeface="Times New Roman" panose="02020603050405020304" pitchFamily="18" charset="0"/>
              <a:cs typeface="Times New Roman" panose="02020603050405020304" pitchFamily="18" charset="0"/>
            </a:endParaRPr>
          </a:p>
        </p:txBody>
      </p:sp>
      <p:sp>
        <p:nvSpPr>
          <p:cNvPr id="302092" name="TextBox 35"/>
          <p:cNvSpPr txBox="1">
            <a:spLocks noChangeArrowheads="1"/>
          </p:cNvSpPr>
          <p:nvPr/>
        </p:nvSpPr>
        <p:spPr bwMode="auto">
          <a:xfrm>
            <a:off x="7280275" y="2954338"/>
            <a:ext cx="1828800" cy="3698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i="1">
                <a:latin typeface="Times New Roman" panose="02020603050405020304" pitchFamily="18" charset="0"/>
                <a:cs typeface="Times New Roman" panose="02020603050405020304" pitchFamily="18" charset="0"/>
              </a:rPr>
              <a:t>Prevented for {u</a:t>
            </a:r>
            <a:r>
              <a:rPr lang="en-US" altLang="zh-CN" sz="1800" i="1" baseline="-25000">
                <a:latin typeface="Times New Roman" panose="02020603050405020304" pitchFamily="18" charset="0"/>
                <a:cs typeface="Times New Roman" panose="02020603050405020304" pitchFamily="18" charset="0"/>
              </a:rPr>
              <a:t>2</a:t>
            </a:r>
            <a:r>
              <a:rPr lang="en-US" altLang="zh-CN" sz="1800" i="1">
                <a:latin typeface="Times New Roman" panose="02020603050405020304" pitchFamily="18" charset="0"/>
                <a:cs typeface="Times New Roman" panose="02020603050405020304" pitchFamily="18" charset="0"/>
              </a:rPr>
              <a:t>}</a:t>
            </a:r>
            <a:endParaRPr lang="zh-CN" altLang="en-US" sz="1800" i="1">
              <a:latin typeface="Times New Roman" panose="02020603050405020304" pitchFamily="18" charset="0"/>
              <a:cs typeface="Times New Roman" panose="02020603050405020304" pitchFamily="18" charset="0"/>
            </a:endParaRPr>
          </a:p>
        </p:txBody>
      </p:sp>
      <p:sp>
        <p:nvSpPr>
          <p:cNvPr id="302093" name="TextBox 36"/>
          <p:cNvSpPr txBox="1">
            <a:spLocks noChangeArrowheads="1"/>
          </p:cNvSpPr>
          <p:nvPr/>
        </p:nvSpPr>
        <p:spPr bwMode="auto">
          <a:xfrm>
            <a:off x="7280275" y="3663950"/>
            <a:ext cx="1828800" cy="3683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i="1">
                <a:latin typeface="Times New Roman" panose="02020603050405020304" pitchFamily="18" charset="0"/>
                <a:cs typeface="Times New Roman" panose="02020603050405020304" pitchFamily="18" charset="0"/>
              </a:rPr>
              <a:t>Prevented for {u</a:t>
            </a:r>
            <a:r>
              <a:rPr lang="en-US" altLang="zh-CN" sz="1800" i="1" baseline="-25000">
                <a:latin typeface="Times New Roman" panose="02020603050405020304" pitchFamily="18" charset="0"/>
                <a:cs typeface="Times New Roman" panose="02020603050405020304" pitchFamily="18" charset="0"/>
              </a:rPr>
              <a:t>3</a:t>
            </a:r>
            <a:r>
              <a:rPr lang="en-US" altLang="zh-CN" sz="1800" i="1">
                <a:latin typeface="Times New Roman" panose="02020603050405020304" pitchFamily="18" charset="0"/>
                <a:cs typeface="Times New Roman" panose="02020603050405020304" pitchFamily="18" charset="0"/>
              </a:rPr>
              <a:t>}</a:t>
            </a:r>
            <a:endParaRPr lang="zh-CN" altLang="en-US" sz="1800" i="1">
              <a:latin typeface="Times New Roman" panose="02020603050405020304" pitchFamily="18" charset="0"/>
              <a:cs typeface="Times New Roman" panose="02020603050405020304" pitchFamily="18" charset="0"/>
            </a:endParaRPr>
          </a:p>
        </p:txBody>
      </p:sp>
      <p:sp>
        <p:nvSpPr>
          <p:cNvPr id="302094" name="TextBox 37"/>
          <p:cNvSpPr txBox="1">
            <a:spLocks noChangeArrowheads="1"/>
          </p:cNvSpPr>
          <p:nvPr/>
        </p:nvSpPr>
        <p:spPr bwMode="auto">
          <a:xfrm>
            <a:off x="7280275" y="5219700"/>
            <a:ext cx="1828800"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i="1">
                <a:latin typeface="Times New Roman" panose="02020603050405020304" pitchFamily="18" charset="0"/>
                <a:cs typeface="Times New Roman" panose="02020603050405020304" pitchFamily="18" charset="0"/>
              </a:rPr>
              <a:t>Prevented for {u</a:t>
            </a:r>
            <a:r>
              <a:rPr lang="en-US" altLang="zh-CN" sz="1800" i="1" baseline="-25000">
                <a:latin typeface="Times New Roman" panose="02020603050405020304" pitchFamily="18" charset="0"/>
                <a:cs typeface="Times New Roman" panose="02020603050405020304" pitchFamily="18" charset="0"/>
              </a:rPr>
              <a:t>m</a:t>
            </a:r>
            <a:r>
              <a:rPr lang="en-US" altLang="zh-CN" sz="1800" i="1">
                <a:latin typeface="Times New Roman" panose="02020603050405020304" pitchFamily="18" charset="0"/>
                <a:cs typeface="Times New Roman" panose="02020603050405020304" pitchFamily="18" charset="0"/>
              </a:rPr>
              <a:t>}</a:t>
            </a:r>
            <a:endParaRPr lang="zh-CN" altLang="en-US" sz="1800" i="1">
              <a:latin typeface="Times New Roman" panose="02020603050405020304" pitchFamily="18" charset="0"/>
              <a:cs typeface="Times New Roman" panose="02020603050405020304" pitchFamily="18" charset="0"/>
            </a:endParaRPr>
          </a:p>
        </p:txBody>
      </p:sp>
      <p:sp>
        <p:nvSpPr>
          <p:cNvPr id="302095" name="TextBox 38"/>
          <p:cNvSpPr txBox="1">
            <a:spLocks noChangeArrowheads="1"/>
          </p:cNvSpPr>
          <p:nvPr/>
        </p:nvSpPr>
        <p:spPr bwMode="auto">
          <a:xfrm>
            <a:off x="7737475" y="4381500"/>
            <a:ext cx="804863"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i="1">
                <a:latin typeface="Times New Roman" panose="02020603050405020304" pitchFamily="18" charset="0"/>
                <a:cs typeface="Times New Roman" panose="02020603050405020304" pitchFamily="18" charset="0"/>
              </a:rPr>
              <a:t>… …</a:t>
            </a:r>
            <a:endParaRPr lang="zh-CN" altLang="en-US" sz="1800" i="1">
              <a:latin typeface="Times New Roman" panose="02020603050405020304" pitchFamily="18" charset="0"/>
              <a:cs typeface="Times New Roman" panose="02020603050405020304" pitchFamily="18" charset="0"/>
            </a:endParaRPr>
          </a:p>
        </p:txBody>
      </p:sp>
      <p:grpSp>
        <p:nvGrpSpPr>
          <p:cNvPr id="4" name="Group 40"/>
          <p:cNvGrpSpPr>
            <a:grpSpLocks/>
          </p:cNvGrpSpPr>
          <p:nvPr/>
        </p:nvGrpSpPr>
        <p:grpSpPr bwMode="auto">
          <a:xfrm>
            <a:off x="2916238" y="5732463"/>
            <a:ext cx="2568575" cy="649287"/>
            <a:chOff x="914400" y="6096000"/>
            <a:chExt cx="1777675" cy="830997"/>
          </a:xfrm>
        </p:grpSpPr>
        <p:sp>
          <p:nvSpPr>
            <p:cNvPr id="42" name="TextBox 41"/>
            <p:cNvSpPr txBox="1"/>
            <p:nvPr/>
          </p:nvSpPr>
          <p:spPr>
            <a:xfrm>
              <a:off x="914400" y="6096000"/>
              <a:ext cx="1524000" cy="830997"/>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sz="24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rPr>
                <a:t>Data buyer:</a:t>
              </a:r>
              <a:endParaRPr lang="en-US" sz="24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endParaRPr>
            </a:p>
          </p:txBody>
        </p:sp>
        <p:sp>
          <p:nvSpPr>
            <p:cNvPr id="43" name="TextBox 42"/>
            <p:cNvSpPr txBox="1"/>
            <p:nvPr/>
          </p:nvSpPr>
          <p:spPr>
            <a:xfrm>
              <a:off x="2311075" y="6142300"/>
              <a:ext cx="381000" cy="477054"/>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sym typeface="Wingdings" pitchFamily="2" charset="2"/>
                </a:rPr>
                <a:t></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宋体" charset="-122"/>
                <a:cs typeface="Times New Roman" pitchFamily="18" charset="0"/>
              </a:endParaRPr>
            </a:p>
          </p:txBody>
        </p:sp>
      </p:grpSp>
      <p:sp>
        <p:nvSpPr>
          <p:cNvPr id="302099" name="Date Placeholder 40"/>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75884F5F-49D2-42ED-9E37-DDD1E9C2DF04}" type="datetime1">
              <a:rPr lang="en-US" altLang="zh-CN" sz="1200"/>
              <a:pPr algn="l" eaLnBrk="1" hangingPunct="1">
                <a:spcBef>
                  <a:spcPct val="0"/>
                </a:spcBef>
              </a:pPr>
              <a:t>11/17/2016</a:t>
            </a:fld>
            <a:endParaRPr lang="en-US" altLang="zh-CN" sz="1200"/>
          </a:p>
        </p:txBody>
      </p:sp>
      <p:sp>
        <p:nvSpPr>
          <p:cNvPr id="302100" name="TextBox 46"/>
          <p:cNvSpPr txBox="1">
            <a:spLocks noChangeArrowheads="1"/>
          </p:cNvSpPr>
          <p:nvPr/>
        </p:nvSpPr>
        <p:spPr bwMode="auto">
          <a:xfrm>
            <a:off x="1143000" y="1676400"/>
            <a:ext cx="36576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Published Information </a:t>
            </a:r>
            <a:endParaRPr lang="zh-CN" altLang="en-US" sz="2400" i="1">
              <a:latin typeface="Times New Roman" panose="02020603050405020304" pitchFamily="18" charset="0"/>
              <a:cs typeface="Times New Roman" panose="02020603050405020304" pitchFamily="18" charset="0"/>
            </a:endParaRPr>
          </a:p>
        </p:txBody>
      </p:sp>
      <p:sp>
        <p:nvSpPr>
          <p:cNvPr id="302101" name="TextBox 47"/>
          <p:cNvSpPr txBox="1">
            <a:spLocks noChangeArrowheads="1"/>
          </p:cNvSpPr>
          <p:nvPr/>
        </p:nvSpPr>
        <p:spPr bwMode="auto">
          <a:xfrm>
            <a:off x="4500563" y="1655763"/>
            <a:ext cx="31242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Corresponding Attacks</a:t>
            </a:r>
            <a:endParaRPr lang="zh-CN" altLang="en-US" sz="2400" i="1">
              <a:latin typeface="Times New Roman" panose="02020603050405020304" pitchFamily="18" charset="0"/>
              <a:cs typeface="Times New Roman" panose="02020603050405020304" pitchFamily="18" charset="0"/>
            </a:endParaRPr>
          </a:p>
        </p:txBody>
      </p:sp>
      <p:sp>
        <p:nvSpPr>
          <p:cNvPr id="302102" name="TextBox 48"/>
          <p:cNvSpPr txBox="1">
            <a:spLocks noChangeArrowheads="1"/>
          </p:cNvSpPr>
          <p:nvPr/>
        </p:nvSpPr>
        <p:spPr bwMode="auto">
          <a:xfrm>
            <a:off x="7380288" y="1844675"/>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a:latin typeface="Times New Roman" panose="02020603050405020304" pitchFamily="18" charset="0"/>
                <a:cs typeface="Times New Roman" panose="02020603050405020304" pitchFamily="18" charset="0"/>
              </a:rPr>
              <a:t>Request</a:t>
            </a:r>
            <a:endParaRPr lang="zh-CN" altLang="en-US" sz="2000">
              <a:latin typeface="Times New Roman" panose="02020603050405020304" pitchFamily="18" charset="0"/>
              <a:cs typeface="Times New Roman" panose="02020603050405020304" pitchFamily="18" charset="0"/>
            </a:endParaRPr>
          </a:p>
        </p:txBody>
      </p:sp>
      <p:grpSp>
        <p:nvGrpSpPr>
          <p:cNvPr id="50" name="Group 28"/>
          <p:cNvGrpSpPr>
            <a:grpSpLocks/>
          </p:cNvGrpSpPr>
          <p:nvPr/>
        </p:nvGrpSpPr>
        <p:grpSpPr bwMode="auto">
          <a:xfrm>
            <a:off x="4643438" y="2286000"/>
            <a:ext cx="381000" cy="3330575"/>
            <a:chOff x="4876800" y="2286000"/>
            <a:chExt cx="381000" cy="3331272"/>
          </a:xfrm>
        </p:grpSpPr>
        <p:sp>
          <p:nvSpPr>
            <p:cNvPr id="302104" name="TextBox 50"/>
            <p:cNvSpPr txBox="1">
              <a:spLocks noChangeArrowheads="1"/>
            </p:cNvSpPr>
            <p:nvPr/>
          </p:nvSpPr>
          <p:spPr bwMode="auto">
            <a:xfrm>
              <a:off x="4876800" y="2286000"/>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302105" name="TextBox 51"/>
            <p:cNvSpPr txBox="1">
              <a:spLocks noChangeArrowheads="1"/>
            </p:cNvSpPr>
            <p:nvPr/>
          </p:nvSpPr>
          <p:spPr bwMode="auto">
            <a:xfrm>
              <a:off x="4876800" y="2953475"/>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302106" name="TextBox 52"/>
            <p:cNvSpPr txBox="1">
              <a:spLocks noChangeArrowheads="1"/>
            </p:cNvSpPr>
            <p:nvPr/>
          </p:nvSpPr>
          <p:spPr bwMode="auto">
            <a:xfrm>
              <a:off x="4876800" y="3634543"/>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302107" name="TextBox 53"/>
            <p:cNvSpPr txBox="1">
              <a:spLocks noChangeArrowheads="1"/>
            </p:cNvSpPr>
            <p:nvPr/>
          </p:nvSpPr>
          <p:spPr bwMode="auto">
            <a:xfrm>
              <a:off x="4876800" y="4378218"/>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sp>
          <p:nvSpPr>
            <p:cNvPr id="302108" name="TextBox 54"/>
            <p:cNvSpPr txBox="1">
              <a:spLocks noChangeArrowheads="1"/>
            </p:cNvSpPr>
            <p:nvPr/>
          </p:nvSpPr>
          <p:spPr bwMode="auto">
            <a:xfrm>
              <a:off x="4876800" y="5140218"/>
              <a:ext cx="38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a:latin typeface="Times New Roman" panose="02020603050405020304" pitchFamily="18" charset="0"/>
                <a:cs typeface="Times New Roman" panose="02020603050405020304" pitchFamily="18" charset="0"/>
              </a:endParaRPr>
            </a:p>
          </p:txBody>
        </p:sp>
      </p:grpSp>
      <p:sp>
        <p:nvSpPr>
          <p:cNvPr id="56" name="Rectangle 55"/>
          <p:cNvSpPr/>
          <p:nvPr/>
        </p:nvSpPr>
        <p:spPr>
          <a:xfrm>
            <a:off x="5076825" y="2209800"/>
            <a:ext cx="1979613" cy="4572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1</a:t>
            </a:r>
            <a:endParaRPr lang="zh-CN" altLang="en-US" dirty="0">
              <a:solidFill>
                <a:schemeClr val="tx1"/>
              </a:solidFill>
              <a:latin typeface="Times New Roman" pitchFamily="18" charset="0"/>
              <a:cs typeface="Times New Roman" pitchFamily="18" charset="0"/>
            </a:endParaRPr>
          </a:p>
        </p:txBody>
      </p:sp>
      <p:sp>
        <p:nvSpPr>
          <p:cNvPr id="57" name="Rectangle 56"/>
          <p:cNvSpPr/>
          <p:nvPr/>
        </p:nvSpPr>
        <p:spPr>
          <a:xfrm>
            <a:off x="5076825" y="2895600"/>
            <a:ext cx="1979613" cy="4572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2</a:t>
            </a:r>
            <a:endParaRPr lang="zh-CN" altLang="en-US" dirty="0">
              <a:solidFill>
                <a:schemeClr val="tx1"/>
              </a:solidFill>
              <a:latin typeface="Times New Roman" pitchFamily="18" charset="0"/>
              <a:cs typeface="Times New Roman" pitchFamily="18" charset="0"/>
            </a:endParaRPr>
          </a:p>
        </p:txBody>
      </p:sp>
      <p:sp>
        <p:nvSpPr>
          <p:cNvPr id="58" name="Rectangle 57"/>
          <p:cNvSpPr/>
          <p:nvPr/>
        </p:nvSpPr>
        <p:spPr>
          <a:xfrm>
            <a:off x="5076825" y="3581400"/>
            <a:ext cx="1979613" cy="4572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3</a:t>
            </a:r>
            <a:endParaRPr lang="zh-CN" altLang="en-US" dirty="0">
              <a:solidFill>
                <a:schemeClr val="tx1"/>
              </a:solidFill>
              <a:latin typeface="Times New Roman" pitchFamily="18" charset="0"/>
              <a:cs typeface="Times New Roman" pitchFamily="18" charset="0"/>
            </a:endParaRPr>
          </a:p>
        </p:txBody>
      </p:sp>
      <p:sp>
        <p:nvSpPr>
          <p:cNvPr id="59" name="Rectangle 58"/>
          <p:cNvSpPr/>
          <p:nvPr/>
        </p:nvSpPr>
        <p:spPr>
          <a:xfrm>
            <a:off x="5076825" y="4343400"/>
            <a:ext cx="1979613" cy="4572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 …</a:t>
            </a:r>
            <a:endParaRPr lang="zh-CN" altLang="en-US" dirty="0">
              <a:solidFill>
                <a:schemeClr val="tx1"/>
              </a:solidFill>
              <a:latin typeface="Times New Roman" pitchFamily="18" charset="0"/>
              <a:cs typeface="Times New Roman" pitchFamily="18" charset="0"/>
            </a:endParaRPr>
          </a:p>
        </p:txBody>
      </p:sp>
      <p:sp>
        <p:nvSpPr>
          <p:cNvPr id="60" name="Rectangle 59"/>
          <p:cNvSpPr/>
          <p:nvPr/>
        </p:nvSpPr>
        <p:spPr>
          <a:xfrm>
            <a:off x="5076825" y="5105400"/>
            <a:ext cx="1979613" cy="4572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latin typeface="Times New Roman" pitchFamily="18" charset="0"/>
                <a:cs typeface="Times New Roman" pitchFamily="18" charset="0"/>
              </a:rPr>
              <a:t>Based on m</a:t>
            </a:r>
            <a:endParaRPr lang="zh-CN" alt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54645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itle 1"/>
          <p:cNvSpPr>
            <a:spLocks noGrp="1"/>
          </p:cNvSpPr>
          <p:nvPr>
            <p:ph type="title" idx="4294967295"/>
          </p:nvPr>
        </p:nvSpPr>
        <p:spPr/>
        <p:txBody>
          <a:bodyPr/>
          <a:lstStyle/>
          <a:p>
            <a:r>
              <a:rPr lang="en-US" altLang="zh-CN"/>
              <a:t>In this paper …</a:t>
            </a:r>
            <a:endParaRPr lang="zh-CN" altLang="en-US"/>
          </a:p>
        </p:txBody>
      </p:sp>
      <p:sp>
        <p:nvSpPr>
          <p:cNvPr id="6" name="Down Arrow 5"/>
          <p:cNvSpPr/>
          <p:nvPr/>
        </p:nvSpPr>
        <p:spPr>
          <a:xfrm>
            <a:off x="609600" y="2133600"/>
            <a:ext cx="228600" cy="3505200"/>
          </a:xfrm>
          <a:prstGeom prst="down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Times New Roman" pitchFamily="18" charset="0"/>
              <a:cs typeface="Times New Roman" pitchFamily="18" charset="0"/>
            </a:endParaRPr>
          </a:p>
        </p:txBody>
      </p:sp>
      <p:sp>
        <p:nvSpPr>
          <p:cNvPr id="7" name="TextBox 6"/>
          <p:cNvSpPr txBox="1"/>
          <p:nvPr/>
        </p:nvSpPr>
        <p:spPr>
          <a:xfrm>
            <a:off x="-381000" y="3576935"/>
            <a:ext cx="1295400" cy="461665"/>
          </a:xfrm>
          <a:prstGeom prst="rect">
            <a:avLst/>
          </a:prstGeom>
          <a:noFill/>
          <a:scene3d>
            <a:camera prst="orthographicFront">
              <a:rot lat="0" lon="0" rev="5400000"/>
            </a:camera>
            <a:lightRig rig="threePt" dir="t"/>
          </a:scene3d>
        </p:spPr>
        <p:txBody>
          <a:bodyPr>
            <a:spAutoFit/>
          </a:bodyPr>
          <a:lstStyle/>
          <a:p>
            <a:pPr>
              <a:defRPr/>
            </a:pPr>
            <a:r>
              <a:rPr lang="en-US" altLang="zh-CN" sz="2400" i="1" dirty="0">
                <a:latin typeface="Times New Roman" pitchFamily="18" charset="0"/>
                <a:ea typeface="宋体" charset="-122"/>
                <a:cs typeface="Times New Roman" pitchFamily="18" charset="0"/>
              </a:rPr>
              <a:t>stronger</a:t>
            </a:r>
            <a:endParaRPr lang="zh-CN" altLang="en-US" sz="2400" i="1" dirty="0">
              <a:latin typeface="Times New Roman" pitchFamily="18" charset="0"/>
              <a:ea typeface="宋体" charset="-122"/>
              <a:cs typeface="Times New Roman" pitchFamily="18" charset="0"/>
            </a:endParaRPr>
          </a:p>
        </p:txBody>
      </p:sp>
      <p:sp>
        <p:nvSpPr>
          <p:cNvPr id="304133" name="TextBox 8"/>
          <p:cNvSpPr txBox="1">
            <a:spLocks noChangeArrowheads="1"/>
          </p:cNvSpPr>
          <p:nvPr/>
        </p:nvSpPr>
        <p:spPr bwMode="auto">
          <a:xfrm>
            <a:off x="838200" y="25860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1</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4134" name="TextBox 9"/>
          <p:cNvSpPr txBox="1">
            <a:spLocks noChangeArrowheads="1"/>
          </p:cNvSpPr>
          <p:nvPr/>
        </p:nvSpPr>
        <p:spPr bwMode="auto">
          <a:xfrm>
            <a:off x="838200" y="36576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4135" name="TextBox 10"/>
          <p:cNvSpPr txBox="1">
            <a:spLocks noChangeArrowheads="1"/>
          </p:cNvSpPr>
          <p:nvPr/>
        </p:nvSpPr>
        <p:spPr bwMode="auto">
          <a:xfrm>
            <a:off x="762000" y="47958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15" name="Rectangle 14"/>
          <p:cNvSpPr/>
          <p:nvPr/>
        </p:nvSpPr>
        <p:spPr>
          <a:xfrm>
            <a:off x="4932363" y="2595563"/>
            <a:ext cx="1979612" cy="4572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dirty="0">
                <a:solidFill>
                  <a:schemeClr val="tx1"/>
                </a:solidFill>
                <a:latin typeface="Times New Roman" pitchFamily="18" charset="0"/>
                <a:cs typeface="Times New Roman" pitchFamily="18" charset="0"/>
              </a:rPr>
              <a:t>Based on 1</a:t>
            </a:r>
            <a:endParaRPr lang="zh-CN" altLang="en-US" sz="2400" dirty="0">
              <a:solidFill>
                <a:schemeClr val="tx1"/>
              </a:solidFill>
              <a:latin typeface="Times New Roman" pitchFamily="18" charset="0"/>
              <a:cs typeface="Times New Roman" pitchFamily="18" charset="0"/>
            </a:endParaRPr>
          </a:p>
        </p:txBody>
      </p:sp>
      <p:sp>
        <p:nvSpPr>
          <p:cNvPr id="16" name="Rectangle 15"/>
          <p:cNvSpPr/>
          <p:nvPr/>
        </p:nvSpPr>
        <p:spPr>
          <a:xfrm>
            <a:off x="4932363" y="3662363"/>
            <a:ext cx="1979612" cy="4572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dirty="0">
                <a:solidFill>
                  <a:schemeClr val="tx1"/>
                </a:solidFill>
                <a:latin typeface="Times New Roman" pitchFamily="18" charset="0"/>
                <a:cs typeface="Times New Roman" pitchFamily="18" charset="0"/>
              </a:rPr>
              <a:t>Based on 2</a:t>
            </a:r>
            <a:endParaRPr lang="zh-CN" altLang="en-US" sz="2400" dirty="0">
              <a:solidFill>
                <a:schemeClr val="tx1"/>
              </a:solidFill>
              <a:latin typeface="Times New Roman" pitchFamily="18" charset="0"/>
              <a:cs typeface="Times New Roman" pitchFamily="18" charset="0"/>
            </a:endParaRPr>
          </a:p>
        </p:txBody>
      </p:sp>
      <p:sp>
        <p:nvSpPr>
          <p:cNvPr id="17" name="Rectangle 16"/>
          <p:cNvSpPr/>
          <p:nvPr/>
        </p:nvSpPr>
        <p:spPr>
          <a:xfrm>
            <a:off x="4932363" y="4881563"/>
            <a:ext cx="1979612" cy="4572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dirty="0">
                <a:solidFill>
                  <a:schemeClr val="tx1"/>
                </a:solidFill>
                <a:latin typeface="Times New Roman" pitchFamily="18" charset="0"/>
                <a:cs typeface="Times New Roman" pitchFamily="18" charset="0"/>
              </a:rPr>
              <a:t>Based on 3</a:t>
            </a:r>
            <a:endParaRPr lang="zh-CN" altLang="en-US" sz="2400" dirty="0">
              <a:solidFill>
                <a:schemeClr val="tx1"/>
              </a:solidFill>
              <a:latin typeface="Times New Roman" pitchFamily="18" charset="0"/>
              <a:cs typeface="Times New Roman" pitchFamily="18" charset="0"/>
            </a:endParaRPr>
          </a:p>
        </p:txBody>
      </p:sp>
      <p:sp>
        <p:nvSpPr>
          <p:cNvPr id="304139" name="TextBox 19"/>
          <p:cNvSpPr txBox="1">
            <a:spLocks noChangeArrowheads="1"/>
          </p:cNvSpPr>
          <p:nvPr/>
        </p:nvSpPr>
        <p:spPr bwMode="auto">
          <a:xfrm>
            <a:off x="7086600" y="2590800"/>
            <a:ext cx="1828800"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i="1">
                <a:latin typeface="Times New Roman" panose="02020603050405020304" pitchFamily="18" charset="0"/>
                <a:cs typeface="Times New Roman" panose="02020603050405020304" pitchFamily="18" charset="0"/>
              </a:rPr>
              <a:t>Prevented for {u</a:t>
            </a:r>
            <a:r>
              <a:rPr lang="en-US" altLang="zh-CN" sz="1800" i="1" baseline="-25000">
                <a:latin typeface="Times New Roman" panose="02020603050405020304" pitchFamily="18" charset="0"/>
                <a:cs typeface="Times New Roman" panose="02020603050405020304" pitchFamily="18" charset="0"/>
              </a:rPr>
              <a:t>1</a:t>
            </a:r>
            <a:r>
              <a:rPr lang="en-US" altLang="zh-CN" sz="1800" i="1">
                <a:latin typeface="Times New Roman" panose="02020603050405020304" pitchFamily="18" charset="0"/>
                <a:cs typeface="Times New Roman" panose="02020603050405020304" pitchFamily="18" charset="0"/>
              </a:rPr>
              <a:t>}</a:t>
            </a:r>
            <a:endParaRPr lang="zh-CN" altLang="en-US" sz="1800" i="1">
              <a:latin typeface="Times New Roman" panose="02020603050405020304" pitchFamily="18" charset="0"/>
              <a:cs typeface="Times New Roman" panose="02020603050405020304" pitchFamily="18" charset="0"/>
            </a:endParaRPr>
          </a:p>
        </p:txBody>
      </p:sp>
      <p:sp>
        <p:nvSpPr>
          <p:cNvPr id="304140" name="TextBox 20"/>
          <p:cNvSpPr txBox="1">
            <a:spLocks noChangeArrowheads="1"/>
          </p:cNvSpPr>
          <p:nvPr/>
        </p:nvSpPr>
        <p:spPr bwMode="auto">
          <a:xfrm>
            <a:off x="7086600" y="3694113"/>
            <a:ext cx="1828800" cy="3698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i="1">
                <a:latin typeface="Times New Roman" panose="02020603050405020304" pitchFamily="18" charset="0"/>
                <a:cs typeface="Times New Roman" panose="02020603050405020304" pitchFamily="18" charset="0"/>
              </a:rPr>
              <a:t>Prevented for {u</a:t>
            </a:r>
            <a:r>
              <a:rPr lang="en-US" altLang="zh-CN" sz="1800" i="1" baseline="-25000">
                <a:latin typeface="Times New Roman" panose="02020603050405020304" pitchFamily="18" charset="0"/>
                <a:cs typeface="Times New Roman" panose="02020603050405020304" pitchFamily="18" charset="0"/>
              </a:rPr>
              <a:t>2</a:t>
            </a:r>
            <a:r>
              <a:rPr lang="en-US" altLang="zh-CN" sz="1800" i="1">
                <a:latin typeface="Times New Roman" panose="02020603050405020304" pitchFamily="18" charset="0"/>
                <a:cs typeface="Times New Roman" panose="02020603050405020304" pitchFamily="18" charset="0"/>
              </a:rPr>
              <a:t>}</a:t>
            </a:r>
            <a:endParaRPr lang="zh-CN" altLang="en-US" sz="1800" i="1">
              <a:latin typeface="Times New Roman" panose="02020603050405020304" pitchFamily="18" charset="0"/>
              <a:cs typeface="Times New Roman" panose="02020603050405020304" pitchFamily="18" charset="0"/>
            </a:endParaRPr>
          </a:p>
        </p:txBody>
      </p:sp>
      <p:sp>
        <p:nvSpPr>
          <p:cNvPr id="304141" name="TextBox 21"/>
          <p:cNvSpPr txBox="1">
            <a:spLocks noChangeArrowheads="1"/>
          </p:cNvSpPr>
          <p:nvPr/>
        </p:nvSpPr>
        <p:spPr bwMode="auto">
          <a:xfrm>
            <a:off x="7086600" y="4937125"/>
            <a:ext cx="1828800" cy="3683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i="1">
                <a:latin typeface="Times New Roman" panose="02020603050405020304" pitchFamily="18" charset="0"/>
                <a:cs typeface="Times New Roman" panose="02020603050405020304" pitchFamily="18" charset="0"/>
              </a:rPr>
              <a:t>Prevented for {u</a:t>
            </a:r>
            <a:r>
              <a:rPr lang="en-US" altLang="zh-CN" sz="1800" i="1" baseline="-25000">
                <a:latin typeface="Times New Roman" panose="02020603050405020304" pitchFamily="18" charset="0"/>
                <a:cs typeface="Times New Roman" panose="02020603050405020304" pitchFamily="18" charset="0"/>
              </a:rPr>
              <a:t>3</a:t>
            </a:r>
            <a:r>
              <a:rPr lang="en-US" altLang="zh-CN" sz="1800" i="1">
                <a:latin typeface="Times New Roman" panose="02020603050405020304" pitchFamily="18" charset="0"/>
                <a:cs typeface="Times New Roman" panose="02020603050405020304" pitchFamily="18" charset="0"/>
              </a:rPr>
              <a:t>}</a:t>
            </a:r>
            <a:endParaRPr lang="zh-CN" altLang="en-US" sz="1800" i="1">
              <a:latin typeface="Times New Roman" panose="02020603050405020304" pitchFamily="18" charset="0"/>
              <a:cs typeface="Times New Roman" panose="02020603050405020304" pitchFamily="18" charset="0"/>
            </a:endParaRPr>
          </a:p>
        </p:txBody>
      </p:sp>
      <p:sp>
        <p:nvSpPr>
          <p:cNvPr id="304142" name="TextBox 24"/>
          <p:cNvSpPr txBox="1">
            <a:spLocks noChangeArrowheads="1"/>
          </p:cNvSpPr>
          <p:nvPr/>
        </p:nvSpPr>
        <p:spPr bwMode="auto">
          <a:xfrm>
            <a:off x="2627313" y="2420938"/>
            <a:ext cx="220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b="1" i="1">
                <a:latin typeface="Times New Roman" panose="02020603050405020304" pitchFamily="18" charset="0"/>
                <a:cs typeface="Times New Roman" panose="02020603050405020304" pitchFamily="18" charset="0"/>
              </a:rPr>
              <a:t>Node attributes</a:t>
            </a:r>
            <a:endParaRPr lang="zh-CN" altLang="en-US" sz="1800" b="1" i="1">
              <a:latin typeface="Times New Roman" panose="02020603050405020304" pitchFamily="18" charset="0"/>
              <a:cs typeface="Times New Roman" panose="02020603050405020304" pitchFamily="18" charset="0"/>
            </a:endParaRPr>
          </a:p>
        </p:txBody>
      </p:sp>
      <p:sp>
        <p:nvSpPr>
          <p:cNvPr id="304143" name="TextBox 25"/>
          <p:cNvSpPr txBox="1">
            <a:spLocks noChangeArrowheads="1"/>
          </p:cNvSpPr>
          <p:nvPr/>
        </p:nvSpPr>
        <p:spPr bwMode="auto">
          <a:xfrm>
            <a:off x="2627313" y="3163888"/>
            <a:ext cx="22098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b="1" i="1">
                <a:latin typeface="Times New Roman" panose="02020603050405020304" pitchFamily="18" charset="0"/>
                <a:cs typeface="Times New Roman" panose="02020603050405020304" pitchFamily="18" charset="0"/>
              </a:rPr>
              <a:t>Node attributes</a:t>
            </a:r>
          </a:p>
          <a:p>
            <a:pPr eaLnBrk="1" hangingPunct="1"/>
            <a:r>
              <a:rPr lang="en-US" altLang="zh-CN" sz="1800" b="1" i="1">
                <a:latin typeface="Times New Roman" panose="02020603050405020304" pitchFamily="18" charset="0"/>
                <a:cs typeface="Times New Roman" panose="02020603050405020304" pitchFamily="18" charset="0"/>
              </a:rPr>
              <a:t>Degree</a:t>
            </a:r>
            <a:endParaRPr lang="zh-CN" altLang="en-US" sz="1800" b="1" i="1">
              <a:latin typeface="Times New Roman" panose="02020603050405020304" pitchFamily="18" charset="0"/>
              <a:cs typeface="Times New Roman" panose="02020603050405020304" pitchFamily="18" charset="0"/>
            </a:endParaRPr>
          </a:p>
        </p:txBody>
      </p:sp>
      <p:graphicFrame>
        <p:nvGraphicFramePr>
          <p:cNvPr id="27" name="Diagram 26"/>
          <p:cNvGraphicFramePr/>
          <p:nvPr/>
        </p:nvGraphicFramePr>
        <p:xfrm>
          <a:off x="1447800" y="1981200"/>
          <a:ext cx="1524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4145" name="TextBox 22"/>
          <p:cNvSpPr txBox="1">
            <a:spLocks noChangeArrowheads="1"/>
          </p:cNvSpPr>
          <p:nvPr/>
        </p:nvSpPr>
        <p:spPr bwMode="auto">
          <a:xfrm>
            <a:off x="2627313" y="4402138"/>
            <a:ext cx="2209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b="1" i="1">
                <a:latin typeface="Times New Roman" panose="02020603050405020304" pitchFamily="18" charset="0"/>
                <a:cs typeface="Times New Roman" panose="02020603050405020304" pitchFamily="18" charset="0"/>
              </a:rPr>
              <a:t>Node attributes</a:t>
            </a:r>
          </a:p>
          <a:p>
            <a:pPr eaLnBrk="1" hangingPunct="1"/>
            <a:r>
              <a:rPr lang="en-US" altLang="zh-CN" sz="1800" b="1" i="1">
                <a:latin typeface="Times New Roman" panose="02020603050405020304" pitchFamily="18" charset="0"/>
                <a:cs typeface="Times New Roman" panose="02020603050405020304" pitchFamily="18" charset="0"/>
              </a:rPr>
              <a:t>Degree</a:t>
            </a:r>
          </a:p>
          <a:p>
            <a:pPr eaLnBrk="1" hangingPunct="1"/>
            <a:r>
              <a:rPr lang="en-US" altLang="zh-CN" sz="1800" b="1" i="1">
                <a:latin typeface="Times New Roman" panose="02020603050405020304" pitchFamily="18" charset="0"/>
                <a:cs typeface="Times New Roman" panose="02020603050405020304" pitchFamily="18" charset="0"/>
              </a:rPr>
              <a:t>Edge attributes</a:t>
            </a:r>
            <a:endParaRPr lang="zh-CN" altLang="en-US" sz="1800" b="1" i="1">
              <a:latin typeface="Times New Roman" panose="02020603050405020304" pitchFamily="18" charset="0"/>
              <a:cs typeface="Times New Roman" panose="02020603050405020304" pitchFamily="18" charset="0"/>
            </a:endParaRPr>
          </a:p>
        </p:txBody>
      </p:sp>
      <p:sp>
        <p:nvSpPr>
          <p:cNvPr id="304146" name="TextBox 23"/>
          <p:cNvSpPr txBox="1">
            <a:spLocks noChangeArrowheads="1"/>
          </p:cNvSpPr>
          <p:nvPr/>
        </p:nvSpPr>
        <p:spPr bwMode="auto">
          <a:xfrm>
            <a:off x="827088" y="1636713"/>
            <a:ext cx="3657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Published Information </a:t>
            </a:r>
            <a:endParaRPr lang="zh-CN" altLang="en-US" sz="2400" i="1">
              <a:latin typeface="Times New Roman" panose="02020603050405020304" pitchFamily="18" charset="0"/>
              <a:cs typeface="Times New Roman" panose="02020603050405020304" pitchFamily="18" charset="0"/>
            </a:endParaRPr>
          </a:p>
        </p:txBody>
      </p:sp>
      <p:sp>
        <p:nvSpPr>
          <p:cNvPr id="31" name="TextBox 30"/>
          <p:cNvSpPr txBox="1">
            <a:spLocks noChangeArrowheads="1"/>
          </p:cNvSpPr>
          <p:nvPr/>
        </p:nvSpPr>
        <p:spPr bwMode="auto">
          <a:xfrm>
            <a:off x="2836863" y="2060575"/>
            <a:ext cx="1560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solidFill>
                  <a:srgbClr val="C00000"/>
                </a:solidFill>
                <a:latin typeface="Times New Roman" panose="02020603050405020304" pitchFamily="18" charset="0"/>
                <a:cs typeface="Times New Roman" panose="02020603050405020304" pitchFamily="18" charset="0"/>
              </a:rPr>
              <a:t>Knowledge 1</a:t>
            </a:r>
          </a:p>
        </p:txBody>
      </p:sp>
      <p:sp>
        <p:nvSpPr>
          <p:cNvPr id="32" name="TextBox 31"/>
          <p:cNvSpPr txBox="1">
            <a:spLocks noChangeArrowheads="1"/>
          </p:cNvSpPr>
          <p:nvPr/>
        </p:nvSpPr>
        <p:spPr bwMode="auto">
          <a:xfrm>
            <a:off x="5364163" y="2060575"/>
            <a:ext cx="1635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solidFill>
                  <a:srgbClr val="C00000"/>
                </a:solidFill>
                <a:latin typeface="Times New Roman" panose="02020603050405020304" pitchFamily="18" charset="0"/>
                <a:cs typeface="Times New Roman" panose="02020603050405020304" pitchFamily="18" charset="0"/>
              </a:rPr>
              <a:t>Level 1 attack</a:t>
            </a:r>
          </a:p>
        </p:txBody>
      </p:sp>
      <p:sp>
        <p:nvSpPr>
          <p:cNvPr id="33" name="TextBox 32"/>
          <p:cNvSpPr txBox="1">
            <a:spLocks noChangeArrowheads="1"/>
          </p:cNvSpPr>
          <p:nvPr/>
        </p:nvSpPr>
        <p:spPr bwMode="auto">
          <a:xfrm>
            <a:off x="6875463" y="2060575"/>
            <a:ext cx="2197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solidFill>
                  <a:srgbClr val="C00000"/>
                </a:solidFill>
                <a:latin typeface="Times New Roman" panose="02020603050405020304" pitchFamily="18" charset="0"/>
                <a:cs typeface="Times New Roman" panose="02020603050405020304" pitchFamily="18" charset="0"/>
              </a:rPr>
              <a:t>Level 1 protection</a:t>
            </a:r>
          </a:p>
        </p:txBody>
      </p:sp>
      <p:sp>
        <p:nvSpPr>
          <p:cNvPr id="304150" name="Date Placeholder 3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F15ABF1C-597F-4804-8E14-0F5ACB0F3802}" type="datetime1">
              <a:rPr lang="en-US" altLang="zh-CN" sz="1200"/>
              <a:pPr algn="l" eaLnBrk="1" hangingPunct="1">
                <a:spcBef>
                  <a:spcPct val="0"/>
                </a:spcBef>
              </a:pPr>
              <a:t>11/17/2016</a:t>
            </a:fld>
            <a:endParaRPr lang="en-US" altLang="zh-CN" sz="1200"/>
          </a:p>
        </p:txBody>
      </p:sp>
      <p:sp>
        <p:nvSpPr>
          <p:cNvPr id="304151" name="TextBox 34"/>
          <p:cNvSpPr txBox="1">
            <a:spLocks noChangeArrowheads="1"/>
          </p:cNvSpPr>
          <p:nvPr/>
        </p:nvSpPr>
        <p:spPr bwMode="auto">
          <a:xfrm>
            <a:off x="4500563" y="1655763"/>
            <a:ext cx="31242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Corresponding Attacks</a:t>
            </a:r>
            <a:endParaRPr lang="zh-CN" altLang="en-US" sz="2400" i="1">
              <a:latin typeface="Times New Roman" panose="02020603050405020304" pitchFamily="18" charset="0"/>
              <a:cs typeface="Times New Roman" panose="02020603050405020304" pitchFamily="18" charset="0"/>
            </a:endParaRPr>
          </a:p>
        </p:txBody>
      </p:sp>
      <p:sp>
        <p:nvSpPr>
          <p:cNvPr id="304152" name="TextBox 35"/>
          <p:cNvSpPr txBox="1">
            <a:spLocks noChangeArrowheads="1"/>
          </p:cNvSpPr>
          <p:nvPr/>
        </p:nvSpPr>
        <p:spPr bwMode="auto">
          <a:xfrm>
            <a:off x="7380288" y="1844675"/>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a:latin typeface="Times New Roman" panose="02020603050405020304" pitchFamily="18" charset="0"/>
                <a:cs typeface="Times New Roman" panose="02020603050405020304" pitchFamily="18" charset="0"/>
              </a:rPr>
              <a:t>Request</a:t>
            </a:r>
            <a:endParaRPr lang="zh-CN"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073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itle 1"/>
          <p:cNvSpPr>
            <a:spLocks noGrp="1"/>
          </p:cNvSpPr>
          <p:nvPr>
            <p:ph type="title" idx="4294967295"/>
          </p:nvPr>
        </p:nvSpPr>
        <p:spPr/>
        <p:txBody>
          <a:bodyPr/>
          <a:lstStyle/>
          <a:p>
            <a:r>
              <a:rPr lang="en-US" altLang="zh-CN"/>
              <a:t>Our Protection Goal</a:t>
            </a:r>
            <a:endParaRPr lang="zh-CN" altLang="en-US"/>
          </a:p>
        </p:txBody>
      </p:sp>
      <p:sp>
        <p:nvSpPr>
          <p:cNvPr id="306179" name="Content Placeholder 2"/>
          <p:cNvSpPr>
            <a:spLocks noGrp="1"/>
          </p:cNvSpPr>
          <p:nvPr>
            <p:ph idx="4294967295"/>
          </p:nvPr>
        </p:nvSpPr>
        <p:spPr/>
        <p:txBody>
          <a:bodyPr/>
          <a:lstStyle/>
          <a:p>
            <a:r>
              <a:rPr lang="en-US" altLang="zh-CN">
                <a:latin typeface="Times New Roman" panose="02020603050405020304" pitchFamily="18" charset="0"/>
                <a:cs typeface="Times New Roman" panose="02020603050405020304" pitchFamily="18" charset="0"/>
              </a:rPr>
              <a:t>For nodes</a:t>
            </a:r>
          </a:p>
          <a:p>
            <a:pPr lvl="1"/>
            <a:r>
              <a:rPr lang="en-US" altLang="zh-CN">
                <a:latin typeface="Times New Roman" panose="02020603050405020304" pitchFamily="18" charset="0"/>
                <a:cs typeface="Times New Roman" panose="02020603050405020304" pitchFamily="18" charset="0"/>
              </a:rPr>
              <a:t>An attacker can re-identify a node with probability at most 1/k</a:t>
            </a:r>
          </a:p>
          <a:p>
            <a:r>
              <a:rPr lang="en-US" altLang="zh-CN">
                <a:latin typeface="Times New Roman" panose="02020603050405020304" pitchFamily="18" charset="0"/>
                <a:cs typeface="Times New Roman" panose="02020603050405020304" pitchFamily="18" charset="0"/>
              </a:rPr>
              <a:t>For edges</a:t>
            </a:r>
          </a:p>
          <a:p>
            <a:pPr lvl="1"/>
            <a:r>
              <a:rPr lang="en-US" altLang="zh-CN">
                <a:latin typeface="Times New Roman" panose="02020603050405020304" pitchFamily="18" charset="0"/>
                <a:cs typeface="Times New Roman" panose="02020603050405020304" pitchFamily="18" charset="0"/>
              </a:rPr>
              <a:t>An attacker can re-identify two nodes u and v has a connection with probability at most 1/k</a:t>
            </a:r>
          </a:p>
          <a:p>
            <a:pPr lvl="1"/>
            <a:r>
              <a:rPr lang="en-US" altLang="zh-CN">
                <a:latin typeface="Times New Roman" panose="02020603050405020304" pitchFamily="18" charset="0"/>
                <a:cs typeface="Times New Roman" panose="02020603050405020304" pitchFamily="18" charset="0"/>
              </a:rPr>
              <a:t>An attacker can re-identify a node u is involved in an edge e in the published graph with probability at most 1/k</a:t>
            </a:r>
          </a:p>
          <a:p>
            <a:pPr lvl="2"/>
            <a:endParaRPr lang="zh-CN" altLang="en-US">
              <a:latin typeface="Times New Roman" panose="02020603050405020304" pitchFamily="18" charset="0"/>
              <a:cs typeface="Times New Roman" panose="02020603050405020304" pitchFamily="18" charset="0"/>
            </a:endParaRPr>
          </a:p>
        </p:txBody>
      </p:sp>
      <p:sp>
        <p:nvSpPr>
          <p:cNvPr id="306180" name="Date Placeholder 4"/>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39837911-55B5-40FC-B48E-7FC6E32E4DF7}" type="datetime1">
              <a:rPr lang="en-US" altLang="zh-CN" sz="1200"/>
              <a:pPr algn="l" eaLnBrk="1" hangingPunct="1">
                <a:spcBef>
                  <a:spcPct val="0"/>
                </a:spcBef>
              </a:pPr>
              <a:t>11/17/2016</a:t>
            </a:fld>
            <a:endParaRPr lang="en-US" altLang="zh-CN" sz="1200"/>
          </a:p>
        </p:txBody>
      </p:sp>
    </p:spTree>
    <p:extLst>
      <p:ext uri="{BB962C8B-B14F-4D97-AF65-F5344CB8AC3E}">
        <p14:creationId xmlns:p14="http://schemas.microsoft.com/office/powerpoint/2010/main" val="10224106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itle 1"/>
          <p:cNvSpPr>
            <a:spLocks noGrp="1"/>
          </p:cNvSpPr>
          <p:nvPr>
            <p:ph type="title" idx="4294967295"/>
          </p:nvPr>
        </p:nvSpPr>
        <p:spPr/>
        <p:txBody>
          <a:bodyPr/>
          <a:lstStyle/>
          <a:p>
            <a:r>
              <a:rPr lang="en-US" altLang="zh-CN"/>
              <a:t>Bottom up protection</a:t>
            </a:r>
            <a:endParaRPr lang="zh-CN" altLang="en-US"/>
          </a:p>
        </p:txBody>
      </p:sp>
      <p:sp>
        <p:nvSpPr>
          <p:cNvPr id="309251" name="TextBox 4"/>
          <p:cNvSpPr txBox="1">
            <a:spLocks noChangeArrowheads="1"/>
          </p:cNvSpPr>
          <p:nvPr/>
        </p:nvSpPr>
        <p:spPr bwMode="auto">
          <a:xfrm>
            <a:off x="1116013" y="1600200"/>
            <a:ext cx="36576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Published Information </a:t>
            </a:r>
            <a:endParaRPr lang="zh-CN" altLang="en-US" sz="2400" i="1">
              <a:latin typeface="Times New Roman" panose="02020603050405020304" pitchFamily="18" charset="0"/>
              <a:cs typeface="Times New Roman" panose="02020603050405020304" pitchFamily="18" charset="0"/>
            </a:endParaRPr>
          </a:p>
        </p:txBody>
      </p:sp>
      <p:sp>
        <p:nvSpPr>
          <p:cNvPr id="6" name="Down Arrow 5"/>
          <p:cNvSpPr/>
          <p:nvPr/>
        </p:nvSpPr>
        <p:spPr>
          <a:xfrm>
            <a:off x="609600" y="2133600"/>
            <a:ext cx="228600" cy="3505200"/>
          </a:xfrm>
          <a:prstGeom prst="down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Times New Roman" pitchFamily="18" charset="0"/>
              <a:cs typeface="Times New Roman" pitchFamily="18" charset="0"/>
            </a:endParaRPr>
          </a:p>
        </p:txBody>
      </p:sp>
      <p:sp>
        <p:nvSpPr>
          <p:cNvPr id="7" name="TextBox 6"/>
          <p:cNvSpPr txBox="1"/>
          <p:nvPr/>
        </p:nvSpPr>
        <p:spPr>
          <a:xfrm>
            <a:off x="-381000" y="3576935"/>
            <a:ext cx="1295400" cy="461665"/>
          </a:xfrm>
          <a:prstGeom prst="rect">
            <a:avLst/>
          </a:prstGeom>
          <a:noFill/>
          <a:scene3d>
            <a:camera prst="orthographicFront">
              <a:rot lat="0" lon="0" rev="5400000"/>
            </a:camera>
            <a:lightRig rig="threePt" dir="t"/>
          </a:scene3d>
        </p:spPr>
        <p:txBody>
          <a:bodyPr>
            <a:spAutoFit/>
          </a:bodyPr>
          <a:lstStyle/>
          <a:p>
            <a:pPr>
              <a:defRPr/>
            </a:pPr>
            <a:r>
              <a:rPr lang="en-US" altLang="zh-CN" sz="2400" i="1" dirty="0">
                <a:latin typeface="Times New Roman" pitchFamily="18" charset="0"/>
                <a:ea typeface="宋体" charset="-122"/>
                <a:cs typeface="Times New Roman" pitchFamily="18" charset="0"/>
              </a:rPr>
              <a:t>stronger</a:t>
            </a:r>
            <a:endParaRPr lang="zh-CN" altLang="en-US" sz="2400" i="1" dirty="0">
              <a:latin typeface="Times New Roman" pitchFamily="18" charset="0"/>
              <a:ea typeface="宋体" charset="-122"/>
              <a:cs typeface="Times New Roman" pitchFamily="18" charset="0"/>
            </a:endParaRPr>
          </a:p>
        </p:txBody>
      </p:sp>
      <p:sp>
        <p:nvSpPr>
          <p:cNvPr id="309254" name="TextBox 8"/>
          <p:cNvSpPr txBox="1">
            <a:spLocks noChangeArrowheads="1"/>
          </p:cNvSpPr>
          <p:nvPr/>
        </p:nvSpPr>
        <p:spPr bwMode="auto">
          <a:xfrm>
            <a:off x="838200" y="25860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1</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9255" name="TextBox 9"/>
          <p:cNvSpPr txBox="1">
            <a:spLocks noChangeArrowheads="1"/>
          </p:cNvSpPr>
          <p:nvPr/>
        </p:nvSpPr>
        <p:spPr bwMode="auto">
          <a:xfrm>
            <a:off x="838200" y="365760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9256" name="TextBox 10"/>
          <p:cNvSpPr txBox="1">
            <a:spLocks noChangeArrowheads="1"/>
          </p:cNvSpPr>
          <p:nvPr/>
        </p:nvSpPr>
        <p:spPr bwMode="auto">
          <a:xfrm>
            <a:off x="762000" y="47958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09257" name="TextBox 24"/>
          <p:cNvSpPr txBox="1">
            <a:spLocks noChangeArrowheads="1"/>
          </p:cNvSpPr>
          <p:nvPr/>
        </p:nvSpPr>
        <p:spPr bwMode="auto">
          <a:xfrm>
            <a:off x="3419475" y="2590800"/>
            <a:ext cx="220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600" b="1" i="1">
                <a:latin typeface="Times New Roman" panose="02020603050405020304" pitchFamily="18" charset="0"/>
                <a:cs typeface="Times New Roman" panose="02020603050405020304" pitchFamily="18" charset="0"/>
              </a:rPr>
              <a:t>Node attributes</a:t>
            </a:r>
            <a:endParaRPr lang="zh-CN" altLang="en-US" sz="1600" b="1" i="1">
              <a:latin typeface="Times New Roman" panose="02020603050405020304" pitchFamily="18" charset="0"/>
              <a:cs typeface="Times New Roman" panose="02020603050405020304" pitchFamily="18" charset="0"/>
            </a:endParaRPr>
          </a:p>
        </p:txBody>
      </p:sp>
      <p:sp>
        <p:nvSpPr>
          <p:cNvPr id="309258" name="TextBox 25"/>
          <p:cNvSpPr txBox="1">
            <a:spLocks noChangeArrowheads="1"/>
          </p:cNvSpPr>
          <p:nvPr/>
        </p:nvSpPr>
        <p:spPr bwMode="auto">
          <a:xfrm>
            <a:off x="3419475" y="3333750"/>
            <a:ext cx="220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600" b="1" i="1">
                <a:latin typeface="Times New Roman" panose="02020603050405020304" pitchFamily="18" charset="0"/>
                <a:cs typeface="Times New Roman" panose="02020603050405020304" pitchFamily="18" charset="0"/>
              </a:rPr>
              <a:t>Node attributes</a:t>
            </a:r>
          </a:p>
          <a:p>
            <a:pPr eaLnBrk="1" hangingPunct="1"/>
            <a:r>
              <a:rPr lang="en-US" altLang="zh-CN" sz="1600" b="1" i="1">
                <a:latin typeface="Times New Roman" panose="02020603050405020304" pitchFamily="18" charset="0"/>
                <a:cs typeface="Times New Roman" panose="02020603050405020304" pitchFamily="18" charset="0"/>
              </a:rPr>
              <a:t>Degree</a:t>
            </a:r>
            <a:endParaRPr lang="zh-CN" altLang="en-US" sz="1600" b="1" i="1">
              <a:latin typeface="Times New Roman" panose="02020603050405020304" pitchFamily="18" charset="0"/>
              <a:cs typeface="Times New Roman" panose="02020603050405020304" pitchFamily="18" charset="0"/>
            </a:endParaRPr>
          </a:p>
        </p:txBody>
      </p:sp>
      <p:graphicFrame>
        <p:nvGraphicFramePr>
          <p:cNvPr id="27" name="Diagram 26"/>
          <p:cNvGraphicFramePr/>
          <p:nvPr/>
        </p:nvGraphicFramePr>
        <p:xfrm>
          <a:off x="2057400" y="1981200"/>
          <a:ext cx="1524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9260" name="TextBox 22"/>
          <p:cNvSpPr txBox="1">
            <a:spLocks noChangeArrowheads="1"/>
          </p:cNvSpPr>
          <p:nvPr/>
        </p:nvSpPr>
        <p:spPr bwMode="auto">
          <a:xfrm>
            <a:off x="3419475" y="4572000"/>
            <a:ext cx="2209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600" b="1" i="1">
                <a:latin typeface="Times New Roman" panose="02020603050405020304" pitchFamily="18" charset="0"/>
                <a:cs typeface="Times New Roman" panose="02020603050405020304" pitchFamily="18" charset="0"/>
              </a:rPr>
              <a:t>Node attributes</a:t>
            </a:r>
          </a:p>
          <a:p>
            <a:pPr eaLnBrk="1" hangingPunct="1"/>
            <a:r>
              <a:rPr lang="en-US" altLang="zh-CN" sz="1600" b="1" i="1">
                <a:latin typeface="Times New Roman" panose="02020603050405020304" pitchFamily="18" charset="0"/>
                <a:cs typeface="Times New Roman" panose="02020603050405020304" pitchFamily="18" charset="0"/>
              </a:rPr>
              <a:t>Degree</a:t>
            </a:r>
          </a:p>
          <a:p>
            <a:pPr eaLnBrk="1" hangingPunct="1"/>
            <a:r>
              <a:rPr lang="en-US" altLang="zh-CN" sz="1600" b="1" i="1">
                <a:latin typeface="Times New Roman" panose="02020603050405020304" pitchFamily="18" charset="0"/>
                <a:cs typeface="Times New Roman" panose="02020603050405020304" pitchFamily="18" charset="0"/>
              </a:rPr>
              <a:t>Edge attributes</a:t>
            </a:r>
            <a:endParaRPr lang="zh-CN" altLang="en-US" sz="1600" b="1" i="1">
              <a:latin typeface="Times New Roman" panose="02020603050405020304" pitchFamily="18" charset="0"/>
              <a:cs typeface="Times New Roman" panose="02020603050405020304" pitchFamily="18" charset="0"/>
            </a:endParaRPr>
          </a:p>
        </p:txBody>
      </p:sp>
      <p:sp>
        <p:nvSpPr>
          <p:cNvPr id="309261" name="Date Placeholder 13"/>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0182F164-E9BC-40E3-BA00-274CC0F4C8DD}" type="datetime1">
              <a:rPr lang="en-US" altLang="zh-CN" sz="1200"/>
              <a:pPr algn="l" eaLnBrk="1" hangingPunct="1">
                <a:spcBef>
                  <a:spcPct val="0"/>
                </a:spcBef>
              </a:pPr>
              <a:t>11/17/2016</a:t>
            </a:fld>
            <a:endParaRPr lang="en-US" altLang="zh-CN" sz="1200"/>
          </a:p>
        </p:txBody>
      </p:sp>
    </p:spTree>
    <p:extLst>
      <p:ext uri="{BB962C8B-B14F-4D97-AF65-F5344CB8AC3E}">
        <p14:creationId xmlns:p14="http://schemas.microsoft.com/office/powerpoint/2010/main" val="1361039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itle 1"/>
          <p:cNvSpPr>
            <a:spLocks noGrp="1"/>
          </p:cNvSpPr>
          <p:nvPr>
            <p:ph type="title" idx="4294967295"/>
          </p:nvPr>
        </p:nvSpPr>
        <p:spPr/>
        <p:txBody>
          <a:bodyPr/>
          <a:lstStyle/>
          <a:p>
            <a:r>
              <a:rPr lang="en-US" altLang="zh-CN"/>
              <a:t>Bottom up protection</a:t>
            </a:r>
            <a:endParaRPr lang="zh-CN" altLang="en-US"/>
          </a:p>
        </p:txBody>
      </p:sp>
      <p:sp>
        <p:nvSpPr>
          <p:cNvPr id="6" name="Down Arrow 5"/>
          <p:cNvSpPr/>
          <p:nvPr/>
        </p:nvSpPr>
        <p:spPr>
          <a:xfrm>
            <a:off x="609600" y="2133600"/>
            <a:ext cx="228600" cy="3505200"/>
          </a:xfrm>
          <a:prstGeom prst="downArrow">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chemeClr val="tx1"/>
              </a:solidFill>
              <a:latin typeface="Times New Roman" pitchFamily="18" charset="0"/>
              <a:cs typeface="Times New Roman" pitchFamily="18" charset="0"/>
            </a:endParaRPr>
          </a:p>
        </p:txBody>
      </p:sp>
      <p:sp>
        <p:nvSpPr>
          <p:cNvPr id="7" name="TextBox 6"/>
          <p:cNvSpPr txBox="1"/>
          <p:nvPr/>
        </p:nvSpPr>
        <p:spPr>
          <a:xfrm>
            <a:off x="-381000" y="3576935"/>
            <a:ext cx="1295400" cy="461665"/>
          </a:xfrm>
          <a:prstGeom prst="rect">
            <a:avLst/>
          </a:prstGeom>
          <a:noFill/>
          <a:scene3d>
            <a:camera prst="orthographicFront">
              <a:rot lat="0" lon="0" rev="5400000"/>
            </a:camera>
            <a:lightRig rig="threePt" dir="t"/>
          </a:scene3d>
        </p:spPr>
        <p:txBody>
          <a:bodyPr>
            <a:spAutoFit/>
          </a:bodyPr>
          <a:lstStyle/>
          <a:p>
            <a:pPr>
              <a:defRPr/>
            </a:pPr>
            <a:r>
              <a:rPr lang="en-US" altLang="zh-CN" sz="2400" i="1" dirty="0">
                <a:latin typeface="Times New Roman" pitchFamily="18" charset="0"/>
                <a:ea typeface="宋体" charset="-122"/>
                <a:cs typeface="Times New Roman" pitchFamily="18" charset="0"/>
              </a:rPr>
              <a:t>stronger</a:t>
            </a:r>
            <a:endParaRPr lang="zh-CN" altLang="en-US" sz="2400" i="1" dirty="0">
              <a:latin typeface="Times New Roman" pitchFamily="18" charset="0"/>
              <a:ea typeface="宋体" charset="-122"/>
              <a:cs typeface="Times New Roman" pitchFamily="18" charset="0"/>
            </a:endParaRPr>
          </a:p>
        </p:txBody>
      </p:sp>
      <p:sp>
        <p:nvSpPr>
          <p:cNvPr id="311301" name="TextBox 8"/>
          <p:cNvSpPr txBox="1">
            <a:spLocks noChangeArrowheads="1"/>
          </p:cNvSpPr>
          <p:nvPr/>
        </p:nvSpPr>
        <p:spPr bwMode="auto">
          <a:xfrm>
            <a:off x="838200" y="2586038"/>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1</a:t>
            </a:r>
            <a:r>
              <a:rPr lang="en-US" altLang="zh-CN" sz="2000" b="1" i="1">
                <a:latin typeface="Times New Roman" panose="02020603050405020304" pitchFamily="18" charset="0"/>
                <a:cs typeface="Times New Roman" panose="02020603050405020304" pitchFamily="18" charset="0"/>
              </a:rPr>
              <a:t> ,  u</a:t>
            </a:r>
            <a:r>
              <a:rPr lang="en-US" altLang="zh-CN" sz="2000" b="1" i="1" baseline="-25000">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 ,  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11302" name="TextBox 9"/>
          <p:cNvSpPr txBox="1">
            <a:spLocks noChangeArrowheads="1"/>
          </p:cNvSpPr>
          <p:nvPr/>
        </p:nvSpPr>
        <p:spPr bwMode="auto">
          <a:xfrm>
            <a:off x="838200" y="365760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  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11303" name="TextBox 10"/>
          <p:cNvSpPr txBox="1">
            <a:spLocks noChangeArrowheads="1"/>
          </p:cNvSpPr>
          <p:nvPr/>
        </p:nvSpPr>
        <p:spPr bwMode="auto">
          <a:xfrm>
            <a:off x="762000" y="4795838"/>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graphicFrame>
        <p:nvGraphicFramePr>
          <p:cNvPr id="27" name="Diagram 26"/>
          <p:cNvGraphicFramePr/>
          <p:nvPr/>
        </p:nvGraphicFramePr>
        <p:xfrm>
          <a:off x="2057400" y="1981200"/>
          <a:ext cx="15240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30"/>
          <p:cNvGrpSpPr>
            <a:grpSpLocks/>
          </p:cNvGrpSpPr>
          <p:nvPr/>
        </p:nvGrpSpPr>
        <p:grpSpPr bwMode="auto">
          <a:xfrm>
            <a:off x="5651500" y="1989138"/>
            <a:ext cx="3492500" cy="3879850"/>
            <a:chOff x="5650375" y="1957898"/>
            <a:chExt cx="3491880" cy="3879602"/>
          </a:xfrm>
        </p:grpSpPr>
        <p:grpSp>
          <p:nvGrpSpPr>
            <p:cNvPr id="311306" name="Group 19"/>
            <p:cNvGrpSpPr>
              <a:grpSpLocks/>
            </p:cNvGrpSpPr>
            <p:nvPr/>
          </p:nvGrpSpPr>
          <p:grpSpPr bwMode="auto">
            <a:xfrm>
              <a:off x="5650375" y="1957898"/>
              <a:ext cx="2819400" cy="3757102"/>
              <a:chOff x="5715000" y="1957898"/>
              <a:chExt cx="2819400" cy="3757102"/>
            </a:xfrm>
          </p:grpSpPr>
          <p:grpSp>
            <p:nvGrpSpPr>
              <p:cNvPr id="311307" name="Group 17"/>
              <p:cNvGrpSpPr>
                <a:grpSpLocks/>
              </p:cNvGrpSpPr>
              <p:nvPr/>
            </p:nvGrpSpPr>
            <p:grpSpPr bwMode="auto">
              <a:xfrm>
                <a:off x="5715000" y="2362200"/>
                <a:ext cx="2819400" cy="3352800"/>
                <a:chOff x="5715000" y="2362200"/>
                <a:chExt cx="2819400" cy="3352800"/>
              </a:xfrm>
            </p:grpSpPr>
            <p:sp>
              <p:nvSpPr>
                <p:cNvPr id="311308" name="TextBox 13"/>
                <p:cNvSpPr txBox="1">
                  <a:spLocks noChangeArrowheads="1"/>
                </p:cNvSpPr>
                <p:nvPr/>
              </p:nvSpPr>
              <p:spPr bwMode="auto">
                <a:xfrm>
                  <a:off x="6435525" y="261929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1</a:t>
                  </a:r>
                  <a:r>
                    <a:rPr lang="en-US" altLang="zh-CN" sz="2000" b="1" i="1">
                      <a:latin typeface="Times New Roman" panose="02020603050405020304" pitchFamily="18" charset="0"/>
                      <a:cs typeface="Times New Roman" panose="02020603050405020304" pitchFamily="18" charset="0"/>
                    </a:rPr>
                    <a:t> ,  u</a:t>
                  </a:r>
                  <a:r>
                    <a:rPr lang="en-US" altLang="zh-CN" sz="2000" b="1" i="1" baseline="-25000">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 ,  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11309" name="TextBox 14"/>
                <p:cNvSpPr txBox="1">
                  <a:spLocks noChangeArrowheads="1"/>
                </p:cNvSpPr>
                <p:nvPr/>
              </p:nvSpPr>
              <p:spPr bwMode="auto">
                <a:xfrm>
                  <a:off x="6664125" y="3690555"/>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2</a:t>
                  </a:r>
                  <a:r>
                    <a:rPr lang="en-US" altLang="zh-CN" sz="2000" b="1" i="1">
                      <a:latin typeface="Times New Roman" panose="02020603050405020304" pitchFamily="18" charset="0"/>
                      <a:cs typeface="Times New Roman" panose="02020603050405020304" pitchFamily="18" charset="0"/>
                    </a:rPr>
                    <a:t>,  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311310" name="TextBox 15"/>
                <p:cNvSpPr txBox="1">
                  <a:spLocks noChangeArrowheads="1"/>
                </p:cNvSpPr>
                <p:nvPr/>
              </p:nvSpPr>
              <p:spPr bwMode="auto">
                <a:xfrm>
                  <a:off x="6816525" y="4829090"/>
                  <a:ext cx="60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cs typeface="Times New Roman" panose="02020603050405020304" pitchFamily="18" charset="0"/>
                    </a:rPr>
                    <a:t>{u</a:t>
                  </a:r>
                  <a:r>
                    <a:rPr lang="en-US" altLang="zh-CN" sz="2000" b="1" i="1" baseline="-25000">
                      <a:latin typeface="Times New Roman" panose="02020603050405020304" pitchFamily="18" charset="0"/>
                      <a:cs typeface="Times New Roman" panose="02020603050405020304" pitchFamily="18" charset="0"/>
                    </a:rPr>
                    <a:t>3</a:t>
                  </a:r>
                  <a:r>
                    <a:rPr lang="en-US" altLang="zh-CN" sz="2000" b="1" i="1">
                      <a:latin typeface="Times New Roman" panose="02020603050405020304" pitchFamily="18" charset="0"/>
                      <a:cs typeface="Times New Roman" panose="02020603050405020304" pitchFamily="18" charset="0"/>
                    </a:rPr>
                    <a:t>}</a:t>
                  </a:r>
                  <a:endParaRPr lang="zh-CN" altLang="en-US" sz="2000" b="1" i="1">
                    <a:latin typeface="Times New Roman" panose="02020603050405020304" pitchFamily="18" charset="0"/>
                    <a:cs typeface="Times New Roman" panose="02020603050405020304" pitchFamily="18" charset="0"/>
                  </a:endParaRPr>
                </a:p>
              </p:txBody>
            </p:sp>
            <p:sp>
              <p:nvSpPr>
                <p:cNvPr id="17" name="Isosceles Triangle 16"/>
                <p:cNvSpPr/>
                <p:nvPr/>
              </p:nvSpPr>
              <p:spPr>
                <a:xfrm>
                  <a:off x="5715000" y="2362200"/>
                  <a:ext cx="2819400" cy="3352800"/>
                </a:xfrm>
                <a:prstGeom prst="triangle">
                  <a:avLst>
                    <a:gd name="adj" fmla="val 50000"/>
                  </a:avLst>
                </a:prstGeom>
                <a:noFill/>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chemeClr val="tx1"/>
                    </a:solidFill>
                    <a:latin typeface="Times New Roman" pitchFamily="18" charset="0"/>
                    <a:cs typeface="Times New Roman" pitchFamily="18" charset="0"/>
                  </a:endParaRPr>
                </a:p>
              </p:txBody>
            </p:sp>
          </p:grpSp>
          <p:sp>
            <p:nvSpPr>
              <p:cNvPr id="311312" name="TextBox 18"/>
              <p:cNvSpPr txBox="1">
                <a:spLocks noChangeArrowheads="1"/>
              </p:cNvSpPr>
              <p:nvPr/>
            </p:nvSpPr>
            <p:spPr bwMode="auto">
              <a:xfrm>
                <a:off x="6291064" y="1957898"/>
                <a:ext cx="1902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800" b="1" i="1">
                    <a:latin typeface="Times New Roman" panose="02020603050405020304" pitchFamily="18" charset="0"/>
                    <a:cs typeface="Times New Roman" panose="02020603050405020304" pitchFamily="18" charset="0"/>
                  </a:rPr>
                  <a:t>Pyramidal</a:t>
                </a:r>
                <a:endParaRPr lang="zh-CN" altLang="en-US" sz="1800" b="1" i="1">
                  <a:latin typeface="Times New Roman" panose="02020603050405020304" pitchFamily="18" charset="0"/>
                  <a:cs typeface="Times New Roman" panose="02020603050405020304" pitchFamily="18" charset="0"/>
                </a:endParaRPr>
              </a:p>
            </p:txBody>
          </p:sp>
        </p:grpSp>
        <p:sp>
          <p:nvSpPr>
            <p:cNvPr id="21" name="Down Arrow 20"/>
            <p:cNvSpPr/>
            <p:nvPr/>
          </p:nvSpPr>
          <p:spPr>
            <a:xfrm>
              <a:off x="8610537" y="2332524"/>
              <a:ext cx="228559" cy="3504976"/>
            </a:xfrm>
            <a:prstGeom prst="downArrow">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chemeClr val="tx1"/>
                </a:solidFill>
                <a:latin typeface="Times New Roman" pitchFamily="18" charset="0"/>
                <a:cs typeface="Times New Roman" pitchFamily="18" charset="0"/>
              </a:endParaRPr>
            </a:p>
          </p:txBody>
        </p:sp>
        <p:sp>
          <p:nvSpPr>
            <p:cNvPr id="311314" name="TextBox 23"/>
            <p:cNvSpPr txBox="1">
              <a:spLocks noChangeArrowheads="1"/>
            </p:cNvSpPr>
            <p:nvPr/>
          </p:nvSpPr>
          <p:spPr bwMode="auto">
            <a:xfrm>
              <a:off x="7999255" y="1957898"/>
              <a:ext cx="1143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200" b="1" i="1">
                  <a:latin typeface="Times New Roman" panose="02020603050405020304" pitchFamily="18" charset="0"/>
                  <a:cs typeface="Times New Roman" panose="02020603050405020304" pitchFamily="18" charset="0"/>
                </a:rPr>
                <a:t>Bottom Up</a:t>
              </a:r>
            </a:p>
          </p:txBody>
        </p:sp>
      </p:grpSp>
      <p:sp>
        <p:nvSpPr>
          <p:cNvPr id="22" name="TextBox 21"/>
          <p:cNvSpPr txBox="1">
            <a:spLocks noChangeArrowheads="1"/>
          </p:cNvSpPr>
          <p:nvPr/>
        </p:nvSpPr>
        <p:spPr bwMode="auto">
          <a:xfrm>
            <a:off x="8001000" y="2438400"/>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200" b="1" i="1">
                <a:latin typeface="Times New Roman" panose="02020603050405020304" pitchFamily="18" charset="0"/>
                <a:cs typeface="Times New Roman" panose="02020603050405020304" pitchFamily="18" charset="0"/>
              </a:rPr>
              <a:t>Protect</a:t>
            </a:r>
          </a:p>
        </p:txBody>
      </p:sp>
      <p:sp>
        <p:nvSpPr>
          <p:cNvPr id="28" name="TextBox 27"/>
          <p:cNvSpPr txBox="1">
            <a:spLocks noChangeArrowheads="1"/>
          </p:cNvSpPr>
          <p:nvPr/>
        </p:nvSpPr>
        <p:spPr bwMode="auto">
          <a:xfrm>
            <a:off x="7959725" y="3533775"/>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200" b="1" i="1">
                <a:latin typeface="Times New Roman" panose="02020603050405020304" pitchFamily="18" charset="0"/>
                <a:cs typeface="Times New Roman" panose="02020603050405020304" pitchFamily="18" charset="0"/>
              </a:rPr>
              <a:t>Enhance</a:t>
            </a:r>
          </a:p>
        </p:txBody>
      </p:sp>
      <p:sp>
        <p:nvSpPr>
          <p:cNvPr id="29" name="TextBox 28"/>
          <p:cNvSpPr txBox="1">
            <a:spLocks noChangeArrowheads="1"/>
          </p:cNvSpPr>
          <p:nvPr/>
        </p:nvSpPr>
        <p:spPr bwMode="auto">
          <a:xfrm>
            <a:off x="7953375" y="4699000"/>
            <a:ext cx="762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200" b="1" i="1">
                <a:latin typeface="Times New Roman" panose="02020603050405020304" pitchFamily="18" charset="0"/>
                <a:cs typeface="Times New Roman" panose="02020603050405020304" pitchFamily="18" charset="0"/>
              </a:rPr>
              <a:t>Enhance</a:t>
            </a:r>
          </a:p>
        </p:txBody>
      </p:sp>
      <p:sp>
        <p:nvSpPr>
          <p:cNvPr id="311318" name="Date Placeholder 30"/>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24E9BA1D-2FAE-4511-B3DE-B48C6868D6FE}" type="datetime1">
              <a:rPr lang="en-US" altLang="zh-CN" sz="1200"/>
              <a:pPr algn="l" eaLnBrk="1" hangingPunct="1">
                <a:spcBef>
                  <a:spcPct val="0"/>
                </a:spcBef>
              </a:pPr>
              <a:t>11/17/2016</a:t>
            </a:fld>
            <a:endParaRPr lang="en-US" altLang="zh-CN" sz="1200"/>
          </a:p>
        </p:txBody>
      </p:sp>
      <p:sp>
        <p:nvSpPr>
          <p:cNvPr id="311319" name="TextBox 31"/>
          <p:cNvSpPr txBox="1">
            <a:spLocks noChangeArrowheads="1"/>
          </p:cNvSpPr>
          <p:nvPr/>
        </p:nvSpPr>
        <p:spPr bwMode="auto">
          <a:xfrm>
            <a:off x="1116013" y="1600200"/>
            <a:ext cx="36576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latin typeface="Times New Roman" panose="02020603050405020304" pitchFamily="18" charset="0"/>
                <a:cs typeface="Times New Roman" panose="02020603050405020304" pitchFamily="18" charset="0"/>
              </a:rPr>
              <a:t>Published Information </a:t>
            </a:r>
            <a:endParaRPr lang="zh-CN" altLang="en-US" sz="2400" i="1">
              <a:latin typeface="Times New Roman" panose="02020603050405020304" pitchFamily="18" charset="0"/>
              <a:cs typeface="Times New Roman" panose="02020603050405020304" pitchFamily="18" charset="0"/>
            </a:endParaRPr>
          </a:p>
        </p:txBody>
      </p:sp>
      <p:sp>
        <p:nvSpPr>
          <p:cNvPr id="311320" name="TextBox 32"/>
          <p:cNvSpPr txBox="1">
            <a:spLocks noChangeArrowheads="1"/>
          </p:cNvSpPr>
          <p:nvPr/>
        </p:nvSpPr>
        <p:spPr bwMode="auto">
          <a:xfrm>
            <a:off x="3419475" y="2590800"/>
            <a:ext cx="220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600" b="1" i="1">
                <a:latin typeface="Times New Roman" panose="02020603050405020304" pitchFamily="18" charset="0"/>
                <a:cs typeface="Times New Roman" panose="02020603050405020304" pitchFamily="18" charset="0"/>
              </a:rPr>
              <a:t>Node attributes</a:t>
            </a:r>
            <a:endParaRPr lang="zh-CN" altLang="en-US" sz="1600" b="1" i="1">
              <a:latin typeface="Times New Roman" panose="02020603050405020304" pitchFamily="18" charset="0"/>
              <a:cs typeface="Times New Roman" panose="02020603050405020304" pitchFamily="18" charset="0"/>
            </a:endParaRPr>
          </a:p>
        </p:txBody>
      </p:sp>
      <p:sp>
        <p:nvSpPr>
          <p:cNvPr id="311321" name="TextBox 33"/>
          <p:cNvSpPr txBox="1">
            <a:spLocks noChangeArrowheads="1"/>
          </p:cNvSpPr>
          <p:nvPr/>
        </p:nvSpPr>
        <p:spPr bwMode="auto">
          <a:xfrm>
            <a:off x="3419475" y="3333750"/>
            <a:ext cx="220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600" b="1" i="1">
                <a:latin typeface="Times New Roman" panose="02020603050405020304" pitchFamily="18" charset="0"/>
                <a:cs typeface="Times New Roman" panose="02020603050405020304" pitchFamily="18" charset="0"/>
              </a:rPr>
              <a:t>Node attributes</a:t>
            </a:r>
          </a:p>
          <a:p>
            <a:pPr eaLnBrk="1" hangingPunct="1"/>
            <a:r>
              <a:rPr lang="en-US" altLang="zh-CN" sz="1600" b="1" i="1">
                <a:latin typeface="Times New Roman" panose="02020603050405020304" pitchFamily="18" charset="0"/>
                <a:cs typeface="Times New Roman" panose="02020603050405020304" pitchFamily="18" charset="0"/>
              </a:rPr>
              <a:t>Degree</a:t>
            </a:r>
            <a:endParaRPr lang="zh-CN" altLang="en-US" sz="1600" b="1" i="1">
              <a:latin typeface="Times New Roman" panose="02020603050405020304" pitchFamily="18" charset="0"/>
              <a:cs typeface="Times New Roman" panose="02020603050405020304" pitchFamily="18" charset="0"/>
            </a:endParaRPr>
          </a:p>
        </p:txBody>
      </p:sp>
      <p:sp>
        <p:nvSpPr>
          <p:cNvPr id="311322" name="TextBox 34"/>
          <p:cNvSpPr txBox="1">
            <a:spLocks noChangeArrowheads="1"/>
          </p:cNvSpPr>
          <p:nvPr/>
        </p:nvSpPr>
        <p:spPr bwMode="auto">
          <a:xfrm>
            <a:off x="3419475" y="4572000"/>
            <a:ext cx="2209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zh-CN" sz="1600" b="1" i="1">
                <a:latin typeface="Times New Roman" panose="02020603050405020304" pitchFamily="18" charset="0"/>
                <a:cs typeface="Times New Roman" panose="02020603050405020304" pitchFamily="18" charset="0"/>
              </a:rPr>
              <a:t>Node attributes</a:t>
            </a:r>
          </a:p>
          <a:p>
            <a:pPr eaLnBrk="1" hangingPunct="1"/>
            <a:r>
              <a:rPr lang="en-US" altLang="zh-CN" sz="1600" b="1" i="1">
                <a:latin typeface="Times New Roman" panose="02020603050405020304" pitchFamily="18" charset="0"/>
                <a:cs typeface="Times New Roman" panose="02020603050405020304" pitchFamily="18" charset="0"/>
              </a:rPr>
              <a:t>Degree</a:t>
            </a:r>
          </a:p>
          <a:p>
            <a:pPr eaLnBrk="1" hangingPunct="1"/>
            <a:r>
              <a:rPr lang="en-US" altLang="zh-CN" sz="1600" b="1" i="1">
                <a:latin typeface="Times New Roman" panose="02020603050405020304" pitchFamily="18" charset="0"/>
                <a:cs typeface="Times New Roman" panose="02020603050405020304" pitchFamily="18" charset="0"/>
              </a:rPr>
              <a:t>Edge attributes</a:t>
            </a:r>
            <a:endParaRPr lang="zh-CN" altLang="en-US" sz="1600" b="1"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087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1</a:t>
            </a:r>
            <a:endParaRPr lang="zh-CN" altLang="en-US" sz="3400"/>
          </a:p>
        </p:txBody>
      </p:sp>
      <p:sp>
        <p:nvSpPr>
          <p:cNvPr id="313347" name="TextBox 23"/>
          <p:cNvSpPr txBox="1">
            <a:spLocks noChangeArrowheads="1"/>
          </p:cNvSpPr>
          <p:nvPr/>
        </p:nvSpPr>
        <p:spPr bwMode="auto">
          <a:xfrm>
            <a:off x="611188" y="1700213"/>
            <a:ext cx="77724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 Method:  </a:t>
            </a:r>
            <a:r>
              <a:rPr lang="en-US" altLang="en-US" sz="2000">
                <a:solidFill>
                  <a:srgbClr val="FF0000"/>
                </a:solidFill>
                <a:latin typeface="Times New Roman" panose="02020603050405020304" pitchFamily="18" charset="0"/>
                <a:cs typeface="Times New Roman" panose="02020603050405020304" pitchFamily="18" charset="0"/>
              </a:rPr>
              <a:t>Node protection</a:t>
            </a:r>
          </a:p>
          <a:p>
            <a:pPr lvl="1" algn="l" eaLnBrk="1" hangingPunct="1"/>
            <a:r>
              <a:rPr lang="en-US" altLang="en-US" sz="2000">
                <a:latin typeface="Times New Roman" panose="02020603050405020304" pitchFamily="18" charset="0"/>
                <a:cs typeface="Times New Roman" panose="02020603050405020304" pitchFamily="18" charset="0"/>
              </a:rPr>
              <a:t>          Grouping + Node attributes permutation</a:t>
            </a:r>
          </a:p>
        </p:txBody>
      </p:sp>
      <p:sp>
        <p:nvSpPr>
          <p:cNvPr id="27" name="TextBox 26"/>
          <p:cNvSpPr txBox="1">
            <a:spLocks noChangeArrowheads="1"/>
          </p:cNvSpPr>
          <p:nvPr/>
        </p:nvSpPr>
        <p:spPr bwMode="auto">
          <a:xfrm>
            <a:off x="2971800" y="3429000"/>
            <a:ext cx="152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600" i="1">
                <a:solidFill>
                  <a:srgbClr val="FF0000"/>
                </a:solidFill>
                <a:latin typeface="Times New Roman" panose="02020603050405020304" pitchFamily="18" charset="0"/>
                <a:cs typeface="Times New Roman" panose="02020603050405020304" pitchFamily="18" charset="0"/>
              </a:rPr>
              <a:t>Group 3</a:t>
            </a:r>
          </a:p>
        </p:txBody>
      </p:sp>
      <p:sp>
        <p:nvSpPr>
          <p:cNvPr id="35" name="TextBox 34"/>
          <p:cNvSpPr txBox="1">
            <a:spLocks noChangeArrowheads="1"/>
          </p:cNvSpPr>
          <p:nvPr/>
        </p:nvSpPr>
        <p:spPr bwMode="auto">
          <a:xfrm>
            <a:off x="3276600" y="5257800"/>
            <a:ext cx="99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600" i="1">
                <a:solidFill>
                  <a:srgbClr val="FF0000"/>
                </a:solidFill>
                <a:latin typeface="Times New Roman" panose="02020603050405020304" pitchFamily="18" charset="0"/>
                <a:cs typeface="Times New Roman" panose="02020603050405020304" pitchFamily="18" charset="0"/>
              </a:rPr>
              <a:t>Group 7</a:t>
            </a:r>
          </a:p>
        </p:txBody>
      </p:sp>
      <p:graphicFrame>
        <p:nvGraphicFramePr>
          <p:cNvPr id="38" name="Table 37"/>
          <p:cNvGraphicFramePr>
            <a:graphicFrameLocks noGrp="1"/>
          </p:cNvGraphicFramePr>
          <p:nvPr/>
        </p:nvGraphicFramePr>
        <p:xfrm>
          <a:off x="4643438" y="2565400"/>
          <a:ext cx="4041775" cy="3475356"/>
        </p:xfrm>
        <a:graphic>
          <a:graphicData uri="http://schemas.openxmlformats.org/drawingml/2006/table">
            <a:tbl>
              <a:tblPr/>
              <a:tblGrid>
                <a:gridCol w="1131887"/>
                <a:gridCol w="2909888"/>
              </a:tblGrid>
              <a:tr h="401638">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Group 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Node attributes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956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76041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Asian, 33, Phd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American, 26, master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African, 27, master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0956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909638">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European, 29, Phd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American, 40, bachelor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Australian, 35, bachelor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r h="30956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E4E9"/>
                    </a:solidFill>
                  </a:tcPr>
                </a:tc>
              </a:tr>
              <a:tr h="30956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r>
            </a:tbl>
          </a:graphicData>
        </a:graphic>
      </p:graphicFrame>
      <p:sp>
        <p:nvSpPr>
          <p:cNvPr id="313376" name="Date Placeholder 39"/>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CCBB698A-5120-42B0-9311-9791503471FB}" type="datetime1">
              <a:rPr lang="en-US" altLang="zh-CN" sz="1200"/>
              <a:pPr algn="l" eaLnBrk="1" hangingPunct="1">
                <a:spcBef>
                  <a:spcPct val="0"/>
                </a:spcBef>
              </a:pPr>
              <a:t>11/17/2016</a:t>
            </a:fld>
            <a:endParaRPr lang="en-US" altLang="zh-CN" sz="1200"/>
          </a:p>
        </p:txBody>
      </p:sp>
      <p:sp>
        <p:nvSpPr>
          <p:cNvPr id="44" name="Cloud 43"/>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2">
                    <a:lumMod val="60000"/>
                    <a:lumOff val="40000"/>
                  </a:schemeClr>
                </a:solidFill>
                <a:latin typeface="Times New Roman" pitchFamily="18" charset="0"/>
                <a:cs typeface="Times New Roman" pitchFamily="18" charset="0"/>
              </a:rPr>
              <a:t>… …</a:t>
            </a:r>
            <a:endParaRPr lang="en-US" sz="2000" i="1" dirty="0">
              <a:solidFill>
                <a:schemeClr val="tx2">
                  <a:lumMod val="60000"/>
                  <a:lumOff val="40000"/>
                </a:schemeClr>
              </a:solidFill>
              <a:latin typeface="Times New Roman" pitchFamily="18" charset="0"/>
              <a:cs typeface="Times New Roman" pitchFamily="18" charset="0"/>
            </a:endParaRPr>
          </a:p>
        </p:txBody>
      </p:sp>
      <p:sp>
        <p:nvSpPr>
          <p:cNvPr id="46" name="Oval 45"/>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47" name="Oval 46"/>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49" name="Oval 48"/>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0" name="Oval 49"/>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2" name="Oval 51"/>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53" name="Oval 52"/>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54" name="Straight Connector 53"/>
          <p:cNvCxnSpPr>
            <a:endCxn id="46"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6" idx="4"/>
            <a:endCxn id="50"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0"/>
            <a:endCxn id="46"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2"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9" idx="4"/>
            <a:endCxn id="52"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7"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3390" name="TextBox 68"/>
          <p:cNvSpPr txBox="1">
            <a:spLocks noChangeArrowheads="1"/>
          </p:cNvSpPr>
          <p:nvPr/>
        </p:nvSpPr>
        <p:spPr bwMode="auto">
          <a:xfrm>
            <a:off x="1676400" y="3505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3391" name="TextBox 69"/>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3392" name="TextBox 70"/>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3393" name="TextBox 71"/>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3394" name="TextBox 72"/>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3395" name="TextBox 73"/>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75" name="Freeform 74"/>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313397" name="TextBox 75"/>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13398" name="TextBox 76"/>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78" name="Freeform 77"/>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3589711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1 </a:t>
            </a:r>
            <a:endParaRPr lang="zh-CN" altLang="en-US" sz="3400"/>
          </a:p>
        </p:txBody>
      </p:sp>
      <p:sp>
        <p:nvSpPr>
          <p:cNvPr id="54" name="TextBox 53"/>
          <p:cNvSpPr txBox="1">
            <a:spLocks noChangeArrowheads="1"/>
          </p:cNvSpPr>
          <p:nvPr/>
        </p:nvSpPr>
        <p:spPr bwMode="auto">
          <a:xfrm>
            <a:off x="7804150" y="3644900"/>
            <a:ext cx="1447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just" eaLnBrk="1" hangingPunct="1">
              <a:buFont typeface="Wingdings" panose="05000000000000000000" pitchFamily="2" charset="2"/>
              <a:buChar char="à"/>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Bob</a:t>
            </a:r>
          </a:p>
          <a:p>
            <a:pPr algn="just" eaLnBrk="1" hangingPunct="1">
              <a:buFont typeface="Wingdings" panose="05000000000000000000" pitchFamily="2" charset="2"/>
              <a:buChar char="à"/>
            </a:pPr>
            <a:r>
              <a:rPr lang="en-US" altLang="en-US" sz="1600">
                <a:latin typeface="Times New Roman" panose="02020603050405020304" pitchFamily="18" charset="0"/>
                <a:cs typeface="Times New Roman" panose="02020603050405020304" pitchFamily="18" charset="0"/>
              </a:rPr>
              <a:t>Alice</a:t>
            </a:r>
          </a:p>
          <a:p>
            <a:pPr algn="just" eaLnBrk="1" hangingPunct="1"/>
            <a:r>
              <a:rPr lang="en-US" altLang="en-US" sz="1600">
                <a:latin typeface="Times New Roman" panose="02020603050405020304" pitchFamily="18" charset="0"/>
                <a:cs typeface="Times New Roman" panose="02020603050405020304" pitchFamily="18" charset="0"/>
                <a:sym typeface="Wingdings" panose="05000000000000000000" pitchFamily="2" charset="2"/>
              </a:rPr>
              <a:t> Chilly</a:t>
            </a:r>
            <a:endParaRPr lang="en-US" altLang="en-US" sz="1600">
              <a:latin typeface="Times New Roman" panose="02020603050405020304" pitchFamily="18" charset="0"/>
              <a:cs typeface="Times New Roman" panose="02020603050405020304" pitchFamily="18" charset="0"/>
            </a:endParaRPr>
          </a:p>
        </p:txBody>
      </p:sp>
      <p:sp>
        <p:nvSpPr>
          <p:cNvPr id="58" name="TextBox 57"/>
          <p:cNvSpPr txBox="1">
            <a:spLocks noChangeArrowheads="1"/>
          </p:cNvSpPr>
          <p:nvPr/>
        </p:nvSpPr>
        <p:spPr bwMode="auto">
          <a:xfrm>
            <a:off x="4419600" y="4868863"/>
            <a:ext cx="472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a:latin typeface="Times New Roman" panose="02020603050405020304" pitchFamily="18" charset="0"/>
                <a:cs typeface="Times New Roman" panose="02020603050405020304" pitchFamily="18" charset="0"/>
              </a:rPr>
              <a:t>Each user has 2/k probability to have this edge</a:t>
            </a:r>
          </a:p>
        </p:txBody>
      </p:sp>
      <p:grpSp>
        <p:nvGrpSpPr>
          <p:cNvPr id="3" name="Group 67"/>
          <p:cNvGrpSpPr>
            <a:grpSpLocks/>
          </p:cNvGrpSpPr>
          <p:nvPr/>
        </p:nvGrpSpPr>
        <p:grpSpPr bwMode="auto">
          <a:xfrm>
            <a:off x="4284663" y="3644900"/>
            <a:ext cx="3527425" cy="1246188"/>
            <a:chOff x="4267200" y="3124200"/>
            <a:chExt cx="3528392" cy="1246207"/>
          </a:xfrm>
        </p:grpSpPr>
        <p:grpSp>
          <p:nvGrpSpPr>
            <p:cNvPr id="315398" name="Group 54"/>
            <p:cNvGrpSpPr>
              <a:grpSpLocks/>
            </p:cNvGrpSpPr>
            <p:nvPr/>
          </p:nvGrpSpPr>
          <p:grpSpPr bwMode="auto">
            <a:xfrm>
              <a:off x="4267200" y="3124200"/>
              <a:ext cx="3528392" cy="1246207"/>
              <a:chOff x="4267200" y="3124200"/>
              <a:chExt cx="3528392" cy="1246207"/>
            </a:xfrm>
          </p:grpSpPr>
          <p:grpSp>
            <p:nvGrpSpPr>
              <p:cNvPr id="315399" name="Group 49"/>
              <p:cNvGrpSpPr>
                <a:grpSpLocks/>
              </p:cNvGrpSpPr>
              <p:nvPr/>
            </p:nvGrpSpPr>
            <p:grpSpPr bwMode="auto">
              <a:xfrm>
                <a:off x="4267200" y="3124200"/>
                <a:ext cx="1689904" cy="1246207"/>
                <a:chOff x="4558496" y="3124200"/>
                <a:chExt cx="1689904" cy="1246207"/>
              </a:xfrm>
            </p:grpSpPr>
            <p:sp>
              <p:nvSpPr>
                <p:cNvPr id="41" name="Oval 40"/>
                <p:cNvSpPr/>
                <p:nvPr/>
              </p:nvSpPr>
              <p:spPr>
                <a:xfrm>
                  <a:off x="4728405" y="3975113"/>
                  <a:ext cx="152442" cy="152402"/>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a:latin typeface="Times New Roman" pitchFamily="18" charset="0"/>
                    <a:cs typeface="Times New Roman" pitchFamily="18" charset="0"/>
                  </a:endParaRPr>
                </a:p>
              </p:txBody>
            </p:sp>
            <p:sp>
              <p:nvSpPr>
                <p:cNvPr id="43" name="Oval 42"/>
                <p:cNvSpPr/>
                <p:nvPr/>
              </p:nvSpPr>
              <p:spPr>
                <a:xfrm>
                  <a:off x="5109509" y="3290891"/>
                  <a:ext cx="152442" cy="152402"/>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a:latin typeface="Times New Roman" pitchFamily="18" charset="0"/>
                    <a:cs typeface="Times New Roman" pitchFamily="18" charset="0"/>
                  </a:endParaRPr>
                </a:p>
              </p:txBody>
            </p:sp>
            <p:sp>
              <p:nvSpPr>
                <p:cNvPr id="44" name="Oval 43"/>
                <p:cNvSpPr/>
                <p:nvPr/>
              </p:nvSpPr>
              <p:spPr>
                <a:xfrm>
                  <a:off x="5643055" y="3898912"/>
                  <a:ext cx="152442" cy="152402"/>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a:latin typeface="Times New Roman" pitchFamily="18" charset="0"/>
                    <a:cs typeface="Times New Roman" pitchFamily="18" charset="0"/>
                  </a:endParaRPr>
                </a:p>
              </p:txBody>
            </p:sp>
            <p:sp>
              <p:nvSpPr>
                <p:cNvPr id="46" name="Freeform 45"/>
                <p:cNvSpPr/>
                <p:nvPr/>
              </p:nvSpPr>
              <p:spPr>
                <a:xfrm>
                  <a:off x="4558496" y="3124200"/>
                  <a:ext cx="1689563" cy="1246207"/>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600">
                    <a:latin typeface="Times New Roman" pitchFamily="18" charset="0"/>
                    <a:cs typeface="Times New Roman" pitchFamily="18" charset="0"/>
                  </a:endParaRPr>
                </a:p>
              </p:txBody>
            </p:sp>
            <p:cxnSp>
              <p:nvCxnSpPr>
                <p:cNvPr id="49" name="Straight Connector 48"/>
                <p:cNvCxnSpPr>
                  <a:stCxn id="43" idx="5"/>
                  <a:endCxn id="44" idx="1"/>
                </p:cNvCxnSpPr>
                <p:nvPr/>
              </p:nvCxnSpPr>
              <p:spPr>
                <a:xfrm rot="16200000" flipH="1">
                  <a:off x="5200880" y="3458319"/>
                  <a:ext cx="503246" cy="425567"/>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5994873" y="3124200"/>
                <a:ext cx="1800719" cy="1077929"/>
              </a:xfrm>
              <a:prstGeom prst="rect">
                <a:avLst/>
              </a:prstGeom>
              <a:noFill/>
              <a:ln>
                <a:solidFill>
                  <a:schemeClr val="tx2">
                    <a:lumMod val="60000"/>
                    <a:lumOff val="40000"/>
                  </a:schemeClr>
                </a:solidFill>
              </a:ln>
            </p:spPr>
            <p:txBody>
              <a:bodyPr>
                <a:spAutoFit/>
              </a:bodyPr>
              <a:lstStyle/>
              <a:p>
                <a:pPr algn="just">
                  <a:defRPr/>
                </a:pPr>
                <a:r>
                  <a:rPr lang="en-US" sz="1600" dirty="0">
                    <a:latin typeface="Times New Roman" pitchFamily="18" charset="0"/>
                    <a:ea typeface="宋体" charset="-122"/>
                    <a:cs typeface="Times New Roman" pitchFamily="18" charset="0"/>
                  </a:rPr>
                  <a:t>[1] attribute list 1</a:t>
                </a:r>
              </a:p>
              <a:p>
                <a:pPr algn="just">
                  <a:defRPr/>
                </a:pPr>
                <a:r>
                  <a:rPr lang="en-US" sz="1600" dirty="0">
                    <a:latin typeface="Times New Roman" pitchFamily="18" charset="0"/>
                    <a:ea typeface="宋体" charset="-122"/>
                    <a:cs typeface="Times New Roman" pitchFamily="18" charset="0"/>
                  </a:rPr>
                  <a:t>[2] attribute list 2</a:t>
                </a:r>
              </a:p>
              <a:p>
                <a:pPr algn="just">
                  <a:defRPr/>
                </a:pPr>
                <a:r>
                  <a:rPr lang="en-US" sz="1600" dirty="0">
                    <a:latin typeface="Times New Roman" pitchFamily="18" charset="0"/>
                    <a:ea typeface="宋体" charset="-122"/>
                    <a:cs typeface="Times New Roman" pitchFamily="18" charset="0"/>
                  </a:rPr>
                  <a:t>[3] attribute list 3</a:t>
                </a:r>
                <a:endParaRPr lang="en-US" sz="1600" dirty="0">
                  <a:latin typeface="Times New Roman" pitchFamily="18" charset="0"/>
                  <a:ea typeface="宋体" charset="-122"/>
                  <a:cs typeface="Times New Roman" pitchFamily="18" charset="0"/>
                </a:endParaRPr>
              </a:p>
            </p:txBody>
          </p:sp>
        </p:grpSp>
        <p:sp>
          <p:nvSpPr>
            <p:cNvPr id="64" name="TextBox 63"/>
            <p:cNvSpPr txBox="1"/>
            <p:nvPr/>
          </p:nvSpPr>
          <p:spPr>
            <a:xfrm>
              <a:off x="5181851" y="3429005"/>
              <a:ext cx="228663" cy="338143"/>
            </a:xfrm>
            <a:prstGeom prst="rect">
              <a:avLst/>
            </a:prstGeom>
            <a:noFill/>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600">
                  <a:solidFill>
                    <a:srgbClr val="666666"/>
                  </a:solidFill>
                  <a:latin typeface="Times New Roman" panose="02020603050405020304" pitchFamily="18" charset="0"/>
                  <a:cs typeface="Times New Roman" panose="02020603050405020304" pitchFamily="18" charset="0"/>
                </a:rPr>
                <a:t>0</a:t>
              </a:r>
            </a:p>
          </p:txBody>
        </p:sp>
      </p:grpSp>
      <p:sp>
        <p:nvSpPr>
          <p:cNvPr id="315407" name="Date Placeholder 49"/>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87AE7DA6-BA58-4CD6-B764-C99822426ECC}" type="datetime1">
              <a:rPr lang="en-US" altLang="zh-CN" sz="1200"/>
              <a:pPr algn="l" eaLnBrk="1" hangingPunct="1">
                <a:spcBef>
                  <a:spcPct val="0"/>
                </a:spcBef>
              </a:pPr>
              <a:t>11/17/2016</a:t>
            </a:fld>
            <a:endParaRPr lang="en-US" altLang="zh-CN" sz="1200"/>
          </a:p>
        </p:txBody>
      </p:sp>
      <p:sp>
        <p:nvSpPr>
          <p:cNvPr id="315408" name="TextBox 58"/>
          <p:cNvSpPr txBox="1">
            <a:spLocks noChangeArrowheads="1"/>
          </p:cNvSpPr>
          <p:nvPr/>
        </p:nvSpPr>
        <p:spPr bwMode="auto">
          <a:xfrm>
            <a:off x="539750" y="1628775"/>
            <a:ext cx="7772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r>
              <a:rPr lang="en-US" altLang="en-US" sz="2000">
                <a:latin typeface="Times New Roman" panose="02020603050405020304" pitchFamily="18" charset="0"/>
                <a:cs typeface="Times New Roman" panose="02020603050405020304" pitchFamily="18" charset="0"/>
              </a:rPr>
              <a:t>Method:  Node protection</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Grouping + Node attributes permutation</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a:t>
            </a:r>
            <a:r>
              <a:rPr lang="en-US" altLang="en-US" sz="2000">
                <a:solidFill>
                  <a:srgbClr val="FF0000"/>
                </a:solidFill>
                <a:latin typeface="Times New Roman" panose="02020603050405020304" pitchFamily="18" charset="0"/>
                <a:cs typeface="Times New Roman" panose="02020603050405020304" pitchFamily="18" charset="0"/>
              </a:rPr>
              <a:t>Edge protection (Two  safety conditions) </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a:t>
            </a:r>
            <a:r>
              <a:rPr lang="en-US" altLang="en-US" sz="2000">
                <a:solidFill>
                  <a:srgbClr val="FF0000"/>
                </a:solidFill>
                <a:latin typeface="Times New Roman" panose="02020603050405020304" pitchFamily="18" charset="0"/>
                <a:cs typeface="Times New Roman" panose="02020603050405020304" pitchFamily="18" charset="0"/>
              </a:rPr>
              <a:t>[1] Make sure No edge within a group</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[2] Control the number of edges between groups</a:t>
            </a:r>
          </a:p>
        </p:txBody>
      </p:sp>
      <p:graphicFrame>
        <p:nvGraphicFramePr>
          <p:cNvPr id="315409" name="Object 17"/>
          <p:cNvGraphicFramePr>
            <a:graphicFrameLocks noChangeAspect="1"/>
          </p:cNvGraphicFramePr>
          <p:nvPr/>
        </p:nvGraphicFramePr>
        <p:xfrm>
          <a:off x="7578725" y="2781300"/>
          <a:ext cx="1128713" cy="581025"/>
        </p:xfrm>
        <a:graphic>
          <a:graphicData uri="http://schemas.openxmlformats.org/presentationml/2006/ole">
            <mc:AlternateContent xmlns:mc="http://schemas.openxmlformats.org/markup-compatibility/2006">
              <mc:Choice xmlns:v="urn:schemas-microsoft-com:vml" Requires="v">
                <p:oleObj spid="_x0000_s99330" name="Equation" r:id="rId4" imgW="774360" imgH="419040" progId="Equation.3">
                  <p:embed/>
                </p:oleObj>
              </mc:Choice>
              <mc:Fallback>
                <p:oleObj name="Equation" r:id="rId4" imgW="77436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8725" y="2781300"/>
                        <a:ext cx="1128713"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Cloud 68"/>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2">
                    <a:lumMod val="60000"/>
                    <a:lumOff val="40000"/>
                  </a:schemeClr>
                </a:solidFill>
                <a:latin typeface="Times New Roman" pitchFamily="18" charset="0"/>
                <a:cs typeface="Times New Roman" pitchFamily="18" charset="0"/>
              </a:rPr>
              <a:t>… …</a:t>
            </a:r>
            <a:endParaRPr lang="en-US" sz="2000" i="1" dirty="0">
              <a:solidFill>
                <a:schemeClr val="tx2">
                  <a:lumMod val="60000"/>
                  <a:lumOff val="40000"/>
                </a:schemeClr>
              </a:solidFill>
              <a:latin typeface="Times New Roman" pitchFamily="18" charset="0"/>
              <a:cs typeface="Times New Roman" pitchFamily="18" charset="0"/>
            </a:endParaRPr>
          </a:p>
        </p:txBody>
      </p:sp>
      <p:sp>
        <p:nvSpPr>
          <p:cNvPr id="70" name="Oval 69"/>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71" name="Oval 70"/>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72" name="Oval 71"/>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73" name="Oval 72"/>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74" name="Oval 73"/>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75" name="Oval 74"/>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76" name="Straight Connector 75"/>
          <p:cNvCxnSpPr>
            <a:endCxn id="70"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4"/>
            <a:endCxn id="73"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0"/>
            <a:endCxn id="70"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4"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2" idx="4"/>
            <a:endCxn id="74"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1"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5423" name="TextBox 81"/>
          <p:cNvSpPr txBox="1">
            <a:spLocks noChangeArrowheads="1"/>
          </p:cNvSpPr>
          <p:nvPr/>
        </p:nvSpPr>
        <p:spPr bwMode="auto">
          <a:xfrm>
            <a:off x="1676400" y="3505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5424" name="TextBox 82"/>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5425" name="TextBox 83"/>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5426" name="TextBox 84"/>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5427" name="TextBox 85"/>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5428" name="TextBox 86"/>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88" name="Freeform 87"/>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315430" name="TextBox 88"/>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15431" name="TextBox 89"/>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91" name="Freeform 90"/>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2270102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1</a:t>
            </a:r>
            <a:endParaRPr lang="zh-CN" altLang="en-US" sz="3400"/>
          </a:p>
        </p:txBody>
      </p:sp>
      <p:sp>
        <p:nvSpPr>
          <p:cNvPr id="317443" name="TextBox 23"/>
          <p:cNvSpPr txBox="1">
            <a:spLocks noChangeArrowheads="1"/>
          </p:cNvSpPr>
          <p:nvPr/>
        </p:nvSpPr>
        <p:spPr bwMode="auto">
          <a:xfrm>
            <a:off x="539750" y="1628775"/>
            <a:ext cx="7772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r>
              <a:rPr lang="en-US" altLang="en-US" sz="2000">
                <a:latin typeface="Times New Roman" panose="02020603050405020304" pitchFamily="18" charset="0"/>
                <a:cs typeface="Times New Roman" panose="02020603050405020304" pitchFamily="18" charset="0"/>
              </a:rPr>
              <a:t>Method:  Node protection</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Grouping + Node attributes permutation</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a:t>
            </a:r>
            <a:r>
              <a:rPr lang="en-US" altLang="en-US" sz="2000">
                <a:solidFill>
                  <a:srgbClr val="FF0000"/>
                </a:solidFill>
                <a:latin typeface="Times New Roman" panose="02020603050405020304" pitchFamily="18" charset="0"/>
                <a:cs typeface="Times New Roman" panose="02020603050405020304" pitchFamily="18" charset="0"/>
              </a:rPr>
              <a:t>Edge protection (Two  safety conditions) </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[1] Make sure No edge within a group</a:t>
            </a:r>
          </a:p>
          <a:p>
            <a:pPr algn="l" eaLnBrk="1" hangingPunct="1">
              <a:spcBef>
                <a:spcPct val="0"/>
              </a:spcBef>
            </a:pPr>
            <a:r>
              <a:rPr lang="en-US" altLang="en-US" sz="2000">
                <a:latin typeface="Times New Roman" panose="02020603050405020304" pitchFamily="18" charset="0"/>
                <a:cs typeface="Times New Roman" panose="02020603050405020304" pitchFamily="18" charset="0"/>
              </a:rPr>
              <a:t>      		</a:t>
            </a:r>
            <a:r>
              <a:rPr lang="en-US" altLang="en-US" sz="2000">
                <a:solidFill>
                  <a:srgbClr val="FF0000"/>
                </a:solidFill>
                <a:latin typeface="Times New Roman" panose="02020603050405020304" pitchFamily="18" charset="0"/>
                <a:cs typeface="Times New Roman" panose="02020603050405020304" pitchFamily="18" charset="0"/>
              </a:rPr>
              <a:t>[2] Control the number of edges between groups</a:t>
            </a:r>
          </a:p>
        </p:txBody>
      </p:sp>
      <p:sp>
        <p:nvSpPr>
          <p:cNvPr id="28" name="Cloud 27"/>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2">
                    <a:lumMod val="60000"/>
                    <a:lumOff val="40000"/>
                  </a:schemeClr>
                </a:solidFill>
                <a:latin typeface="Times New Roman" pitchFamily="18" charset="0"/>
                <a:cs typeface="Times New Roman" pitchFamily="18" charset="0"/>
              </a:rPr>
              <a:t>… …</a:t>
            </a:r>
            <a:endParaRPr lang="en-US" sz="2000" i="1" dirty="0">
              <a:solidFill>
                <a:schemeClr val="tx2">
                  <a:lumMod val="60000"/>
                  <a:lumOff val="40000"/>
                </a:schemeClr>
              </a:solidFill>
              <a:latin typeface="Times New Roman" pitchFamily="18" charset="0"/>
              <a:cs typeface="Times New Roman" pitchFamily="18" charset="0"/>
            </a:endParaRPr>
          </a:p>
        </p:txBody>
      </p:sp>
      <p:sp>
        <p:nvSpPr>
          <p:cNvPr id="29" name="Oval 28"/>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0" name="Oval 29"/>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31" name="Oval 30"/>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 name="Oval 31"/>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3" name="Oval 32"/>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34" name="Oval 33"/>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36" name="Straight Connector 35"/>
          <p:cNvCxnSpPr>
            <a:endCxn id="29"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4"/>
            <a:endCxn id="32"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0"/>
            <a:endCxn id="29"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3"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1" idx="4"/>
            <a:endCxn id="33"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7457" name="TextBox 55"/>
          <p:cNvSpPr txBox="1">
            <a:spLocks noChangeArrowheads="1"/>
          </p:cNvSpPr>
          <p:nvPr/>
        </p:nvSpPr>
        <p:spPr bwMode="auto">
          <a:xfrm>
            <a:off x="1676400" y="3505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7458" name="TextBox 56"/>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7459" name="TextBox 59"/>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7460" name="TextBox 60"/>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7461" name="TextBox 61"/>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7462" name="TextBox 62"/>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66" name="Freeform 65"/>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53" name="TextBox 52"/>
          <p:cNvSpPr txBox="1">
            <a:spLocks noChangeArrowheads="1"/>
          </p:cNvSpPr>
          <p:nvPr/>
        </p:nvSpPr>
        <p:spPr bwMode="auto">
          <a:xfrm>
            <a:off x="7315200" y="3573463"/>
            <a:ext cx="182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{p</a:t>
            </a:r>
            <a:r>
              <a:rPr lang="en-US" altLang="en-US" sz="2000" baseline="-25000">
                <a:latin typeface="Times New Roman" panose="02020603050405020304" pitchFamily="18" charset="0"/>
                <a:cs typeface="Times New Roman" panose="02020603050405020304" pitchFamily="18" charset="0"/>
              </a:rPr>
              <a:t>1</a:t>
            </a:r>
            <a:r>
              <a:rPr lang="en-US" altLang="en-US" sz="2000">
                <a:latin typeface="Times New Roman" panose="02020603050405020304" pitchFamily="18" charset="0"/>
                <a:cs typeface="Times New Roman" panose="02020603050405020304" pitchFamily="18" charset="0"/>
              </a:rPr>
              <a:t>, p</a:t>
            </a:r>
            <a:r>
              <a:rPr lang="en-US" altLang="en-US" sz="2000" baseline="-25000">
                <a:latin typeface="Times New Roman" panose="02020603050405020304" pitchFamily="18" charset="0"/>
                <a:cs typeface="Times New Roman" panose="02020603050405020304" pitchFamily="18" charset="0"/>
              </a:rPr>
              <a:t>2</a:t>
            </a:r>
            <a:r>
              <a:rPr lang="en-US" altLang="en-US" sz="2000">
                <a:latin typeface="Times New Roman" panose="02020603050405020304" pitchFamily="18" charset="0"/>
                <a:cs typeface="Times New Roman" panose="02020603050405020304" pitchFamily="18" charset="0"/>
              </a:rPr>
              <a:t>, p</a:t>
            </a:r>
            <a:r>
              <a:rPr lang="en-US" altLang="en-US" sz="2000" baseline="-25000">
                <a:latin typeface="Times New Roman" panose="02020603050405020304" pitchFamily="18" charset="0"/>
                <a:cs typeface="Times New Roman" panose="02020603050405020304" pitchFamily="18" charset="0"/>
              </a:rPr>
              <a:t>3</a:t>
            </a:r>
            <a:r>
              <a:rPr lang="en-US" altLang="en-US" sz="2000">
                <a:latin typeface="Times New Roman" panose="02020603050405020304" pitchFamily="18" charset="0"/>
                <a:cs typeface="Times New Roman" panose="02020603050405020304" pitchFamily="18" charset="0"/>
              </a:rPr>
              <a:t>}</a:t>
            </a:r>
          </a:p>
        </p:txBody>
      </p:sp>
      <p:sp>
        <p:nvSpPr>
          <p:cNvPr id="77" name="TextBox 76"/>
          <p:cNvSpPr txBox="1">
            <a:spLocks noChangeArrowheads="1"/>
          </p:cNvSpPr>
          <p:nvPr/>
        </p:nvSpPr>
        <p:spPr bwMode="auto">
          <a:xfrm>
            <a:off x="7092950" y="5229225"/>
            <a:ext cx="182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{p</a:t>
            </a:r>
            <a:r>
              <a:rPr lang="en-US" altLang="en-US" sz="2000" baseline="-25000">
                <a:latin typeface="Times New Roman" panose="02020603050405020304" pitchFamily="18" charset="0"/>
                <a:cs typeface="Times New Roman" panose="02020603050405020304" pitchFamily="18" charset="0"/>
              </a:rPr>
              <a:t>4</a:t>
            </a:r>
            <a:r>
              <a:rPr lang="en-US" altLang="en-US" sz="2000">
                <a:latin typeface="Times New Roman" panose="02020603050405020304" pitchFamily="18" charset="0"/>
                <a:cs typeface="Times New Roman" panose="02020603050405020304" pitchFamily="18" charset="0"/>
              </a:rPr>
              <a:t>, p</a:t>
            </a:r>
            <a:r>
              <a:rPr lang="en-US" altLang="en-US" sz="2000" baseline="-25000">
                <a:latin typeface="Times New Roman" panose="02020603050405020304" pitchFamily="18" charset="0"/>
                <a:cs typeface="Times New Roman" panose="02020603050405020304" pitchFamily="18" charset="0"/>
              </a:rPr>
              <a:t>5</a:t>
            </a:r>
            <a:r>
              <a:rPr lang="en-US" altLang="en-US" sz="2000">
                <a:latin typeface="Times New Roman" panose="02020603050405020304" pitchFamily="18" charset="0"/>
                <a:cs typeface="Times New Roman" panose="02020603050405020304" pitchFamily="18" charset="0"/>
              </a:rPr>
              <a:t>, p</a:t>
            </a:r>
            <a:r>
              <a:rPr lang="en-US" altLang="en-US" sz="2000" baseline="-25000">
                <a:latin typeface="Times New Roman" panose="02020603050405020304" pitchFamily="18" charset="0"/>
                <a:cs typeface="Times New Roman" panose="02020603050405020304" pitchFamily="18" charset="0"/>
              </a:rPr>
              <a:t>6</a:t>
            </a:r>
            <a:r>
              <a:rPr lang="en-US" altLang="en-US" sz="2000">
                <a:latin typeface="Times New Roman" panose="02020603050405020304" pitchFamily="18" charset="0"/>
                <a:cs typeface="Times New Roman" panose="02020603050405020304" pitchFamily="18" charset="0"/>
              </a:rPr>
              <a:t>}</a:t>
            </a:r>
          </a:p>
        </p:txBody>
      </p:sp>
      <p:sp>
        <p:nvSpPr>
          <p:cNvPr id="78" name="TextBox 77"/>
          <p:cNvSpPr txBox="1">
            <a:spLocks noChangeArrowheads="1"/>
          </p:cNvSpPr>
          <p:nvPr/>
        </p:nvSpPr>
        <p:spPr bwMode="auto">
          <a:xfrm>
            <a:off x="6643688" y="426720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d edges</a:t>
            </a:r>
          </a:p>
        </p:txBody>
      </p:sp>
      <p:grpSp>
        <p:nvGrpSpPr>
          <p:cNvPr id="3" name="Group 83"/>
          <p:cNvGrpSpPr>
            <a:grpSpLocks/>
          </p:cNvGrpSpPr>
          <p:nvPr/>
        </p:nvGrpSpPr>
        <p:grpSpPr bwMode="auto">
          <a:xfrm>
            <a:off x="5435600" y="3357563"/>
            <a:ext cx="1690688" cy="2743200"/>
            <a:chOff x="4267200" y="3200400"/>
            <a:chExt cx="1689904" cy="2743200"/>
          </a:xfrm>
        </p:grpSpPr>
        <p:grpSp>
          <p:nvGrpSpPr>
            <p:cNvPr id="317468" name="Group 49"/>
            <p:cNvGrpSpPr>
              <a:grpSpLocks/>
            </p:cNvGrpSpPr>
            <p:nvPr/>
          </p:nvGrpSpPr>
          <p:grpSpPr bwMode="auto">
            <a:xfrm>
              <a:off x="4267200" y="3200400"/>
              <a:ext cx="1689904" cy="1246207"/>
              <a:chOff x="4558496" y="3124200"/>
              <a:chExt cx="1689904" cy="1246207"/>
            </a:xfrm>
          </p:grpSpPr>
          <p:sp>
            <p:nvSpPr>
              <p:cNvPr id="41" name="Oval 40"/>
              <p:cNvSpPr/>
              <p:nvPr/>
            </p:nvSpPr>
            <p:spPr>
              <a:xfrm>
                <a:off x="4729866" y="3975100"/>
                <a:ext cx="152329" cy="152400"/>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43" name="Oval 42"/>
              <p:cNvSpPr/>
              <p:nvPr/>
            </p:nvSpPr>
            <p:spPr>
              <a:xfrm>
                <a:off x="5110690" y="3290887"/>
                <a:ext cx="152329" cy="152400"/>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44" name="Oval 43"/>
              <p:cNvSpPr/>
              <p:nvPr/>
            </p:nvSpPr>
            <p:spPr>
              <a:xfrm>
                <a:off x="5643842" y="3898900"/>
                <a:ext cx="152329" cy="152400"/>
              </a:xfrm>
              <a:prstGeom prst="ellipse">
                <a:avLst/>
              </a:prstGeom>
              <a:solidFill>
                <a:srgbClr val="FF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46" name="Freeform 45"/>
              <p:cNvSpPr/>
              <p:nvPr/>
            </p:nvSpPr>
            <p:spPr>
              <a:xfrm>
                <a:off x="4558496" y="3124200"/>
                <a:ext cx="1689904" cy="1246187"/>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grpSp>
        <p:sp>
          <p:nvSpPr>
            <p:cNvPr id="40" name="Oval 39"/>
            <p:cNvSpPr/>
            <p:nvPr/>
          </p:nvSpPr>
          <p:spPr>
            <a:xfrm>
              <a:off x="4551231" y="4813300"/>
              <a:ext cx="152329"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47" name="Oval 46"/>
            <p:cNvSpPr/>
            <p:nvPr/>
          </p:nvSpPr>
          <p:spPr>
            <a:xfrm>
              <a:off x="5465207" y="5575300"/>
              <a:ext cx="152329"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50" name="Oval 49"/>
            <p:cNvSpPr/>
            <p:nvPr/>
          </p:nvSpPr>
          <p:spPr>
            <a:xfrm>
              <a:off x="5236713" y="5041900"/>
              <a:ext cx="152329"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sp>
          <p:nvSpPr>
            <p:cNvPr id="55" name="Freeform 54"/>
            <p:cNvSpPr/>
            <p:nvPr/>
          </p:nvSpPr>
          <p:spPr>
            <a:xfrm>
              <a:off x="4343365" y="4670425"/>
              <a:ext cx="1604219"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latin typeface="Times New Roman" pitchFamily="18" charset="0"/>
                <a:cs typeface="Times New Roman" pitchFamily="18" charset="0"/>
              </a:endParaRPr>
            </a:p>
          </p:txBody>
        </p:sp>
        <p:cxnSp>
          <p:nvCxnSpPr>
            <p:cNvPr id="64" name="Straight Connector 63"/>
            <p:cNvCxnSpPr>
              <a:stCxn id="40" idx="0"/>
              <a:endCxn id="41" idx="5"/>
            </p:cNvCxnSpPr>
            <p:nvPr/>
          </p:nvCxnSpPr>
          <p:spPr>
            <a:xfrm rot="16200000" flipV="1">
              <a:off x="4282128" y="4468033"/>
              <a:ext cx="631825" cy="58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0" idx="0"/>
              <a:endCxn id="43" idx="4"/>
            </p:cNvCxnSpPr>
            <p:nvPr/>
          </p:nvCxnSpPr>
          <p:spPr>
            <a:xfrm rot="16200000" flipV="1">
              <a:off x="4343012" y="4072034"/>
              <a:ext cx="1522413" cy="417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0" idx="7"/>
              <a:endCxn id="43" idx="4"/>
            </p:cNvCxnSpPr>
            <p:nvPr/>
          </p:nvCxnSpPr>
          <p:spPr>
            <a:xfrm rot="5400000" flipH="1" flipV="1">
              <a:off x="4130433" y="4070400"/>
              <a:ext cx="1316038" cy="214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47" idx="0"/>
              <a:endCxn id="44" idx="4"/>
            </p:cNvCxnSpPr>
            <p:nvPr/>
          </p:nvCxnSpPr>
          <p:spPr>
            <a:xfrm rot="16200000" flipV="1">
              <a:off x="4761935" y="4795863"/>
              <a:ext cx="1446213" cy="112661"/>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181176" y="3352800"/>
              <a:ext cx="380823" cy="400050"/>
            </a:xfrm>
            <a:prstGeom prst="rect">
              <a:avLst/>
            </a:prstGeom>
            <a:noFill/>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b="1">
                  <a:solidFill>
                    <a:srgbClr val="666666"/>
                  </a:solidFill>
                  <a:latin typeface="Times New Roman" panose="02020603050405020304" pitchFamily="18" charset="0"/>
                  <a:cs typeface="Times New Roman" panose="02020603050405020304" pitchFamily="18" charset="0"/>
                </a:rPr>
                <a:t>X</a:t>
              </a:r>
            </a:p>
          </p:txBody>
        </p:sp>
        <p:sp>
          <p:nvSpPr>
            <p:cNvPr id="80" name="TextBox 79"/>
            <p:cNvSpPr txBox="1"/>
            <p:nvPr/>
          </p:nvSpPr>
          <p:spPr>
            <a:xfrm>
              <a:off x="5028847" y="5481637"/>
              <a:ext cx="380823" cy="400050"/>
            </a:xfrm>
            <a:prstGeom prst="rect">
              <a:avLst/>
            </a:prstGeom>
            <a:noFill/>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b="1">
                  <a:solidFill>
                    <a:srgbClr val="666666"/>
                  </a:solidFill>
                  <a:latin typeface="Times New Roman" panose="02020603050405020304" pitchFamily="18" charset="0"/>
                  <a:cs typeface="Times New Roman" panose="02020603050405020304" pitchFamily="18" charset="0"/>
                </a:rPr>
                <a:t>Y</a:t>
              </a:r>
            </a:p>
          </p:txBody>
        </p:sp>
      </p:grpSp>
      <p:graphicFrame>
        <p:nvGraphicFramePr>
          <p:cNvPr id="83" name="Object 43"/>
          <p:cNvGraphicFramePr>
            <a:graphicFrameLocks noChangeAspect="1"/>
          </p:cNvGraphicFramePr>
          <p:nvPr/>
        </p:nvGraphicFramePr>
        <p:xfrm>
          <a:off x="6702425" y="5661025"/>
          <a:ext cx="2441575" cy="581025"/>
        </p:xfrm>
        <a:graphic>
          <a:graphicData uri="http://schemas.openxmlformats.org/presentationml/2006/ole">
            <mc:AlternateContent xmlns:mc="http://schemas.openxmlformats.org/markup-compatibility/2006">
              <mc:Choice xmlns:v="urn:schemas-microsoft-com:vml" Requires="v">
                <p:oleObj spid="_x0000_s100354" name="Equation" r:id="rId4" imgW="1676160" imgH="419040" progId="Equation.3">
                  <p:embed/>
                </p:oleObj>
              </mc:Choice>
              <mc:Fallback>
                <p:oleObj name="Equation" r:id="rId4" imgW="167616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2425" y="5661025"/>
                        <a:ext cx="244157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4" name="Object 44"/>
          <p:cNvGraphicFramePr>
            <a:graphicFrameLocks noChangeAspect="1"/>
          </p:cNvGraphicFramePr>
          <p:nvPr/>
        </p:nvGraphicFramePr>
        <p:xfrm>
          <a:off x="7578725" y="2781300"/>
          <a:ext cx="1128713" cy="581025"/>
        </p:xfrm>
        <a:graphic>
          <a:graphicData uri="http://schemas.openxmlformats.org/presentationml/2006/ole">
            <mc:AlternateContent xmlns:mc="http://schemas.openxmlformats.org/markup-compatibility/2006">
              <mc:Choice xmlns:v="urn:schemas-microsoft-com:vml" Requires="v">
                <p:oleObj spid="_x0000_s100355" name="Equation" r:id="rId6" imgW="774360" imgH="419040" progId="Equation.3">
                  <p:embed/>
                </p:oleObj>
              </mc:Choice>
              <mc:Fallback>
                <p:oleObj name="Equation" r:id="rId6" imgW="77436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8725" y="2781300"/>
                        <a:ext cx="1128713"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85" name="Date Placeholder 51"/>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F1A2AC1B-9B83-431C-B435-1C24A1A38954}" type="datetime1">
              <a:rPr lang="en-US" altLang="zh-CN" sz="1200"/>
              <a:pPr algn="l" eaLnBrk="1" hangingPunct="1">
                <a:spcBef>
                  <a:spcPct val="0"/>
                </a:spcBef>
              </a:pPr>
              <a:t>11/17/2016</a:t>
            </a:fld>
            <a:endParaRPr lang="en-US" altLang="zh-CN" sz="1200"/>
          </a:p>
        </p:txBody>
      </p:sp>
      <p:sp>
        <p:nvSpPr>
          <p:cNvPr id="317486" name="TextBox 53"/>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17487" name="TextBox 57"/>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59" name="Freeform 58"/>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1365064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77" grpId="0"/>
      <p:bldP spid="7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2</a:t>
            </a:r>
            <a:endParaRPr lang="zh-CN" altLang="en-US" sz="3400"/>
          </a:p>
        </p:txBody>
      </p:sp>
      <p:sp>
        <p:nvSpPr>
          <p:cNvPr id="319491" name="TextBox 23"/>
          <p:cNvSpPr txBox="1">
            <a:spLocks noChangeArrowheads="1"/>
          </p:cNvSpPr>
          <p:nvPr/>
        </p:nvSpPr>
        <p:spPr bwMode="auto">
          <a:xfrm>
            <a:off x="457200" y="1725613"/>
            <a:ext cx="80756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Objective:  For any group that contains one node need this level’s protection, make all the nodes in it have the same degree</a:t>
            </a:r>
          </a:p>
          <a:p>
            <a:pPr algn="l" eaLnBrk="1" hangingPunct="1"/>
            <a:r>
              <a:rPr lang="en-US" altLang="en-US" sz="2000">
                <a:latin typeface="Times New Roman" panose="02020603050405020304" pitchFamily="18" charset="0"/>
                <a:cs typeface="Times New Roman" panose="02020603050405020304" pitchFamily="18" charset="0"/>
              </a:rPr>
              <a:t>Method:  Add noise edges/nodes under the two safety conditions</a:t>
            </a:r>
          </a:p>
          <a:p>
            <a:pPr eaLnBrk="1" hangingPunct="1"/>
            <a:r>
              <a:rPr lang="en-US" altLang="en-US" sz="2000"/>
              <a:t> </a:t>
            </a:r>
          </a:p>
        </p:txBody>
      </p:sp>
      <p:sp>
        <p:nvSpPr>
          <p:cNvPr id="28" name="Cloud 27"/>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i="1" dirty="0">
                <a:solidFill>
                  <a:schemeClr val="tx2">
                    <a:lumMod val="60000"/>
                    <a:lumOff val="40000"/>
                  </a:schemeClr>
                </a:solidFill>
                <a:latin typeface="Times New Roman" pitchFamily="18" charset="0"/>
                <a:cs typeface="Times New Roman" pitchFamily="18" charset="0"/>
              </a:rPr>
              <a:t>… …</a:t>
            </a:r>
            <a:endParaRPr lang="en-US" sz="2400" i="1" dirty="0">
              <a:solidFill>
                <a:schemeClr val="tx2">
                  <a:lumMod val="60000"/>
                  <a:lumOff val="40000"/>
                </a:schemeClr>
              </a:solidFill>
              <a:latin typeface="Times New Roman" pitchFamily="18" charset="0"/>
              <a:cs typeface="Times New Roman" pitchFamily="18" charset="0"/>
            </a:endParaRPr>
          </a:p>
        </p:txBody>
      </p:sp>
      <p:sp>
        <p:nvSpPr>
          <p:cNvPr id="29" name="Oval 28"/>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0" name="Oval 29"/>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latin typeface="Times New Roman" pitchFamily="18" charset="0"/>
              <a:cs typeface="Times New Roman" pitchFamily="18" charset="0"/>
            </a:endParaRPr>
          </a:p>
        </p:txBody>
      </p:sp>
      <p:sp>
        <p:nvSpPr>
          <p:cNvPr id="31" name="Oval 30"/>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 name="Oval 31"/>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3" name="Oval 32"/>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4" name="Oval 33"/>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36" name="Straight Connector 35"/>
          <p:cNvCxnSpPr>
            <a:endCxn id="29"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4"/>
            <a:endCxn id="32"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0"/>
            <a:endCxn id="29"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3"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1" idx="4"/>
            <a:endCxn id="33"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9505" name="TextBox 55"/>
          <p:cNvSpPr txBox="1">
            <a:spLocks noChangeArrowheads="1"/>
          </p:cNvSpPr>
          <p:nvPr/>
        </p:nvSpPr>
        <p:spPr bwMode="auto">
          <a:xfrm>
            <a:off x="1676400" y="3505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9506" name="TextBox 56"/>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19507" name="TextBox 59"/>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9508" name="TextBox 60"/>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9509" name="TextBox 61"/>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19510" name="TextBox 62"/>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65" name="Freeform 64"/>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latin typeface="Times New Roman" pitchFamily="18" charset="0"/>
              <a:cs typeface="Times New Roman" pitchFamily="18" charset="0"/>
            </a:endParaRPr>
          </a:p>
        </p:txBody>
      </p:sp>
      <p:sp>
        <p:nvSpPr>
          <p:cNvPr id="66" name="Freeform 65"/>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19513" name="Date Placeholder 38"/>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144AB9E1-1A93-48A0-AEAA-B1906CE8800C}" type="datetime1">
              <a:rPr lang="en-US" altLang="zh-CN" sz="1200"/>
              <a:pPr algn="l" eaLnBrk="1" hangingPunct="1">
                <a:spcBef>
                  <a:spcPct val="0"/>
                </a:spcBef>
              </a:pPr>
              <a:t>11/17/2016</a:t>
            </a:fld>
            <a:endParaRPr lang="en-US" altLang="zh-CN" sz="1200"/>
          </a:p>
        </p:txBody>
      </p:sp>
      <p:sp>
        <p:nvSpPr>
          <p:cNvPr id="319514" name="TextBox 39"/>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19515" name="TextBox 40"/>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Tree>
    <p:extLst>
      <p:ext uri="{BB962C8B-B14F-4D97-AF65-F5344CB8AC3E}">
        <p14:creationId xmlns:p14="http://schemas.microsoft.com/office/powerpoint/2010/main" val="35892406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2</a:t>
            </a:r>
            <a:endParaRPr lang="zh-CN" altLang="en-US" sz="3400"/>
          </a:p>
        </p:txBody>
      </p:sp>
      <p:sp>
        <p:nvSpPr>
          <p:cNvPr id="29" name="Oval 28"/>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0" name="Oval 29"/>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1" name="Oval 30"/>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 name="Oval 31"/>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3" name="Oval 32"/>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4" name="Oval 33"/>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36" name="Straight Connector 35"/>
          <p:cNvCxnSpPr>
            <a:endCxn id="29"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4"/>
            <a:endCxn id="32"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0"/>
            <a:endCxn id="29"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3"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1" idx="4"/>
            <a:endCxn id="33"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21551" name="TextBox 56"/>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1552" name="TextBox 59"/>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1553" name="TextBox 60"/>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1554" name="TextBox 61"/>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1555" name="TextBox 62"/>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65" name="Freeform 64"/>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66" name="Freeform 65"/>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grpSp>
        <p:nvGrpSpPr>
          <p:cNvPr id="321558" name="Group 46"/>
          <p:cNvGrpSpPr>
            <a:grpSpLocks/>
          </p:cNvGrpSpPr>
          <p:nvPr/>
        </p:nvGrpSpPr>
        <p:grpSpPr bwMode="auto">
          <a:xfrm>
            <a:off x="685800" y="3429000"/>
            <a:ext cx="2209800" cy="1752600"/>
            <a:chOff x="685800" y="3429000"/>
            <a:chExt cx="2209800" cy="1752600"/>
          </a:xfrm>
        </p:grpSpPr>
        <p:cxnSp>
          <p:nvCxnSpPr>
            <p:cNvPr id="72" name="Straight Connector 71"/>
            <p:cNvCxnSpPr>
              <a:stCxn id="30" idx="2"/>
            </p:cNvCxnSpPr>
            <p:nvPr/>
          </p:nvCxnSpPr>
          <p:spPr>
            <a:xfrm rot="10800000" flipV="1">
              <a:off x="685800" y="3429000"/>
              <a:ext cx="1752600" cy="6858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rot="10800000">
              <a:off x="1751013" y="4991100"/>
              <a:ext cx="1144587" cy="1905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321561" name="TextBox 67"/>
          <p:cNvSpPr txBox="1">
            <a:spLocks noChangeArrowheads="1"/>
          </p:cNvSpPr>
          <p:nvPr/>
        </p:nvSpPr>
        <p:spPr bwMode="auto">
          <a:xfrm>
            <a:off x="1752600" y="4964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1562" name="Date Placeholder 39"/>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C56E4A8D-8210-4706-B685-8BEBCE2A22FB}" type="datetime1">
              <a:rPr lang="en-US" altLang="zh-CN" sz="1200"/>
              <a:pPr algn="l" eaLnBrk="1" hangingPunct="1">
                <a:spcBef>
                  <a:spcPct val="0"/>
                </a:spcBef>
              </a:pPr>
              <a:t>11/17/2016</a:t>
            </a:fld>
            <a:endParaRPr lang="en-US" altLang="zh-CN" sz="1200"/>
          </a:p>
        </p:txBody>
      </p:sp>
      <p:sp>
        <p:nvSpPr>
          <p:cNvPr id="321563" name="TextBox 42"/>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21564" name="TextBox 43"/>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46" name="Cloud 45"/>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1"/>
                </a:solidFill>
                <a:latin typeface="Times New Roman" pitchFamily="18" charset="0"/>
                <a:cs typeface="Times New Roman" pitchFamily="18" charset="0"/>
              </a:rPr>
              <a:t>… …</a:t>
            </a:r>
            <a:endParaRPr lang="en-US" sz="2000" i="1" dirty="0">
              <a:solidFill>
                <a:schemeClr val="tx1"/>
              </a:solidFill>
              <a:latin typeface="Times New Roman" pitchFamily="18" charset="0"/>
              <a:cs typeface="Times New Roman" pitchFamily="18" charset="0"/>
            </a:endParaRPr>
          </a:p>
        </p:txBody>
      </p:sp>
      <p:sp>
        <p:nvSpPr>
          <p:cNvPr id="321566" name="TextBox 46"/>
          <p:cNvSpPr txBox="1">
            <a:spLocks noChangeArrowheads="1"/>
          </p:cNvSpPr>
          <p:nvPr/>
        </p:nvSpPr>
        <p:spPr bwMode="auto">
          <a:xfrm>
            <a:off x="1600200" y="3668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1567" name="TextBox 48"/>
          <p:cNvSpPr txBox="1">
            <a:spLocks noChangeArrowheads="1"/>
          </p:cNvSpPr>
          <p:nvPr/>
        </p:nvSpPr>
        <p:spPr bwMode="auto">
          <a:xfrm>
            <a:off x="1600200" y="33528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1568" name="TextBox 51"/>
          <p:cNvSpPr txBox="1">
            <a:spLocks noChangeArrowheads="1"/>
          </p:cNvSpPr>
          <p:nvPr/>
        </p:nvSpPr>
        <p:spPr bwMode="auto">
          <a:xfrm>
            <a:off x="457200" y="1725613"/>
            <a:ext cx="80756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Objective:  For any group that contains one node need this level’s protection, make all the nodes in it have the same degree</a:t>
            </a:r>
          </a:p>
          <a:p>
            <a:pPr algn="l" eaLnBrk="1" hangingPunct="1"/>
            <a:r>
              <a:rPr lang="en-US" altLang="en-US" sz="2000">
                <a:latin typeface="Times New Roman" panose="02020603050405020304" pitchFamily="18" charset="0"/>
                <a:cs typeface="Times New Roman" panose="02020603050405020304" pitchFamily="18" charset="0"/>
              </a:rPr>
              <a:t>Method:  Add noise </a:t>
            </a:r>
            <a:r>
              <a:rPr lang="en-US" altLang="en-US" sz="2000">
                <a:solidFill>
                  <a:srgbClr val="C00000"/>
                </a:solidFill>
                <a:latin typeface="Times New Roman" panose="02020603050405020304" pitchFamily="18" charset="0"/>
                <a:cs typeface="Times New Roman" panose="02020603050405020304" pitchFamily="18" charset="0"/>
              </a:rPr>
              <a:t>edges</a:t>
            </a:r>
            <a:r>
              <a:rPr lang="en-US" altLang="en-US" sz="2000">
                <a:latin typeface="Times New Roman" panose="02020603050405020304" pitchFamily="18" charset="0"/>
                <a:cs typeface="Times New Roman" panose="02020603050405020304" pitchFamily="18" charset="0"/>
              </a:rPr>
              <a:t>/nodes under the two safety conditions</a:t>
            </a:r>
          </a:p>
          <a:p>
            <a:pPr eaLnBrk="1" hangingPunct="1"/>
            <a:r>
              <a:rPr lang="en-US" altLang="en-US" sz="2000"/>
              <a:t> </a:t>
            </a:r>
          </a:p>
        </p:txBody>
      </p:sp>
    </p:spTree>
    <p:extLst>
      <p:ext uri="{BB962C8B-B14F-4D97-AF65-F5344CB8AC3E}">
        <p14:creationId xmlns:p14="http://schemas.microsoft.com/office/powerpoint/2010/main" val="2489933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in Social Networks</a:t>
            </a:r>
            <a:endParaRPr lang="en-US" dirty="0"/>
          </a:p>
        </p:txBody>
      </p:sp>
      <p:graphicFrame>
        <p:nvGraphicFramePr>
          <p:cNvPr id="4" name="Content Placeholder 3"/>
          <p:cNvGraphicFramePr>
            <a:graphicFrameLocks noGrp="1"/>
          </p:cNvGraphicFramePr>
          <p:nvPr>
            <p:ph idx="1"/>
          </p:nvPr>
        </p:nvGraphicFramePr>
        <p:xfrm>
          <a:off x="-878632" y="1844824"/>
          <a:ext cx="8763000" cy="4038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4" name="Group 33"/>
          <p:cNvGrpSpPr/>
          <p:nvPr/>
        </p:nvGrpSpPr>
        <p:grpSpPr>
          <a:xfrm>
            <a:off x="4427984" y="1916832"/>
            <a:ext cx="5364088" cy="2520280"/>
            <a:chOff x="4427984" y="1916832"/>
            <a:chExt cx="5364088" cy="2520280"/>
          </a:xfrm>
        </p:grpSpPr>
        <p:cxnSp>
          <p:nvCxnSpPr>
            <p:cNvPr id="6" name="Straight Arrow Connector 5"/>
            <p:cNvCxnSpPr/>
            <p:nvPr/>
          </p:nvCxnSpPr>
          <p:spPr>
            <a:xfrm rot="5400000" flipH="1" flipV="1">
              <a:off x="4283968" y="2852936"/>
              <a:ext cx="1728192" cy="14401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20072" y="1916832"/>
              <a:ext cx="4572000" cy="830997"/>
            </a:xfrm>
            <a:prstGeom prst="rect">
              <a:avLst/>
            </a:prstGeom>
            <a:noFill/>
          </p:spPr>
          <p:txBody>
            <a:bodyPr wrap="square" rtlCol="0">
              <a:spAutoFit/>
            </a:bodyPr>
            <a:lstStyle/>
            <a:p>
              <a:pPr algn="l"/>
              <a:r>
                <a:rPr lang="en-US" sz="1200" i="1" dirty="0" smtClean="0">
                  <a:solidFill>
                    <a:srgbClr val="FF0000"/>
                  </a:solidFill>
                </a:rPr>
                <a:t>Traditional Tabular data</a:t>
              </a:r>
            </a:p>
            <a:p>
              <a:pPr algn="l"/>
              <a:r>
                <a:rPr lang="en-US" sz="1200" i="1" dirty="0" smtClean="0">
                  <a:solidFill>
                    <a:srgbClr val="FF0000"/>
                  </a:solidFill>
                </a:rPr>
                <a:t>[1] normal labels   background knowledge</a:t>
              </a:r>
            </a:p>
            <a:p>
              <a:pPr algn="l"/>
              <a:r>
                <a:rPr lang="en-US" sz="1200" i="1" dirty="0" smtClean="0">
                  <a:solidFill>
                    <a:srgbClr val="FF0000"/>
                  </a:solidFill>
                </a:rPr>
                <a:t>[2] sensitive labels   protected information</a:t>
              </a:r>
              <a:endParaRPr lang="en-US" sz="1200" i="1" dirty="0">
                <a:solidFill>
                  <a:srgbClr val="FF0000"/>
                </a:solidFill>
              </a:endParaRPr>
            </a:p>
          </p:txBody>
        </p:sp>
      </p:grpSp>
      <p:grpSp>
        <p:nvGrpSpPr>
          <p:cNvPr id="35" name="Group 34"/>
          <p:cNvGrpSpPr/>
          <p:nvPr/>
        </p:nvGrpSpPr>
        <p:grpSpPr>
          <a:xfrm>
            <a:off x="107504" y="4653136"/>
            <a:ext cx="2376264" cy="1346086"/>
            <a:chOff x="107504" y="4653136"/>
            <a:chExt cx="2376264" cy="1346086"/>
          </a:xfrm>
        </p:grpSpPr>
        <p:cxnSp>
          <p:nvCxnSpPr>
            <p:cNvPr id="18" name="Straight Arrow Connector 17"/>
            <p:cNvCxnSpPr/>
            <p:nvPr/>
          </p:nvCxnSpPr>
          <p:spPr>
            <a:xfrm rot="5400000">
              <a:off x="791580" y="5049180"/>
              <a:ext cx="720080"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1187624" y="4653136"/>
              <a:ext cx="129614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7504" y="5445224"/>
              <a:ext cx="2016224" cy="553998"/>
            </a:xfrm>
            <a:prstGeom prst="rect">
              <a:avLst/>
            </a:prstGeom>
            <a:noFill/>
          </p:spPr>
          <p:txBody>
            <a:bodyPr wrap="square" rtlCol="0">
              <a:spAutoFit/>
            </a:bodyPr>
            <a:lstStyle/>
            <a:p>
              <a:pPr algn="l"/>
              <a:r>
                <a:rPr lang="en-US" sz="1200" i="1" dirty="0" smtClean="0">
                  <a:solidFill>
                    <a:srgbClr val="FF0000"/>
                  </a:solidFill>
                </a:rPr>
                <a:t>Background knowledge</a:t>
              </a:r>
            </a:p>
            <a:p>
              <a:pPr algn="l"/>
              <a:r>
                <a:rPr lang="en-US" sz="1200" i="1" dirty="0" smtClean="0">
                  <a:solidFill>
                    <a:srgbClr val="FF0000"/>
                  </a:solidFill>
                  <a:hlinkClick r:id="rId8" action="ppaction://hlinksldjump"/>
                </a:rPr>
                <a:t>Attack Demo</a:t>
              </a:r>
              <a:endParaRPr lang="en-US" sz="1200" i="1" dirty="0" smtClean="0">
                <a:solidFill>
                  <a:srgbClr val="FF0000"/>
                </a:solidFill>
              </a:endParaRPr>
            </a:p>
          </p:txBody>
        </p:sp>
      </p:grpSp>
      <p:grpSp>
        <p:nvGrpSpPr>
          <p:cNvPr id="37" name="Group 36"/>
          <p:cNvGrpSpPr/>
          <p:nvPr/>
        </p:nvGrpSpPr>
        <p:grpSpPr>
          <a:xfrm>
            <a:off x="3059832" y="5733256"/>
            <a:ext cx="2016224" cy="781055"/>
            <a:chOff x="3059832" y="5733256"/>
            <a:chExt cx="2016224" cy="781055"/>
          </a:xfrm>
        </p:grpSpPr>
        <p:cxnSp>
          <p:nvCxnSpPr>
            <p:cNvPr id="26" name="Straight Arrow Connector 25"/>
            <p:cNvCxnSpPr/>
            <p:nvPr/>
          </p:nvCxnSpPr>
          <p:spPr>
            <a:xfrm>
              <a:off x="3203848" y="5733256"/>
              <a:ext cx="864096"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59832" y="6237312"/>
              <a:ext cx="2016224" cy="276999"/>
            </a:xfrm>
            <a:prstGeom prst="rect">
              <a:avLst/>
            </a:prstGeom>
            <a:noFill/>
          </p:spPr>
          <p:txBody>
            <a:bodyPr wrap="square" rtlCol="0">
              <a:spAutoFit/>
            </a:bodyPr>
            <a:lstStyle/>
            <a:p>
              <a:pPr algn="l"/>
              <a:r>
                <a:rPr lang="en-US" sz="1200" i="1" dirty="0" smtClean="0">
                  <a:solidFill>
                    <a:srgbClr val="FF0000"/>
                  </a:solidFill>
                </a:rPr>
                <a:t>Sensitive information</a:t>
              </a:r>
            </a:p>
          </p:txBody>
        </p:sp>
      </p:grpSp>
      <p:grpSp>
        <p:nvGrpSpPr>
          <p:cNvPr id="36" name="Group 35"/>
          <p:cNvGrpSpPr/>
          <p:nvPr/>
        </p:nvGrpSpPr>
        <p:grpSpPr>
          <a:xfrm>
            <a:off x="5868144" y="4952201"/>
            <a:ext cx="2880320" cy="553998"/>
            <a:chOff x="5868144" y="4952201"/>
            <a:chExt cx="2880320" cy="553998"/>
          </a:xfrm>
        </p:grpSpPr>
        <p:cxnSp>
          <p:nvCxnSpPr>
            <p:cNvPr id="30" name="Straight Arrow Connector 29"/>
            <p:cNvCxnSpPr/>
            <p:nvPr/>
          </p:nvCxnSpPr>
          <p:spPr>
            <a:xfrm flipV="1">
              <a:off x="5868144" y="5085184"/>
              <a:ext cx="576064"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44208" y="4952201"/>
              <a:ext cx="2304256" cy="553998"/>
            </a:xfrm>
            <a:prstGeom prst="rect">
              <a:avLst/>
            </a:prstGeom>
            <a:noFill/>
          </p:spPr>
          <p:txBody>
            <a:bodyPr wrap="square" rtlCol="0">
              <a:spAutoFit/>
            </a:bodyPr>
            <a:lstStyle/>
            <a:p>
              <a:pPr algn="l"/>
              <a:r>
                <a:rPr lang="en-US" sz="1200" i="1" dirty="0" smtClean="0">
                  <a:solidFill>
                    <a:srgbClr val="FF0000"/>
                  </a:solidFill>
                </a:rPr>
                <a:t>[1] Sensitive information</a:t>
              </a:r>
            </a:p>
            <a:p>
              <a:pPr algn="l"/>
              <a:r>
                <a:rPr lang="en-US" sz="1200" i="1" dirty="0" smtClean="0">
                  <a:solidFill>
                    <a:srgbClr val="FF0000"/>
                  </a:solidFill>
                </a:rPr>
                <a:t>[2] Background knowledge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2</a:t>
            </a:r>
            <a:endParaRPr lang="zh-CN" altLang="en-US" sz="3400"/>
          </a:p>
        </p:txBody>
      </p:sp>
      <p:sp>
        <p:nvSpPr>
          <p:cNvPr id="29" name="Oval 28"/>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0" name="Oval 29"/>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1" name="Oval 30"/>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 name="Oval 31"/>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3" name="Oval 32"/>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4" name="Oval 33"/>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36" name="Straight Connector 35"/>
          <p:cNvCxnSpPr>
            <a:endCxn id="29"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4"/>
            <a:endCxn id="32"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0"/>
            <a:endCxn id="29"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33"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1" idx="4"/>
            <a:endCxn id="33"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23599" name="TextBox 56"/>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3600" name="TextBox 59"/>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3601" name="TextBox 60"/>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3602" name="TextBox 61"/>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65" name="Freeform 64"/>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66" name="Freeform 65"/>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3605" name="TextBox 66"/>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23606" name="TextBox 26"/>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49" name="Oval 48"/>
          <p:cNvSpPr/>
          <p:nvPr/>
        </p:nvSpPr>
        <p:spPr>
          <a:xfrm>
            <a:off x="54864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2" name="Oval 51"/>
          <p:cNvSpPr/>
          <p:nvPr/>
        </p:nvSpPr>
        <p:spPr>
          <a:xfrm>
            <a:off x="64008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4" name="Oval 53"/>
          <p:cNvSpPr/>
          <p:nvPr/>
        </p:nvSpPr>
        <p:spPr>
          <a:xfrm>
            <a:off x="72390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8" name="Oval 57"/>
          <p:cNvSpPr/>
          <p:nvPr/>
        </p:nvSpPr>
        <p:spPr>
          <a:xfrm>
            <a:off x="54864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59" name="Oval 58"/>
          <p:cNvSpPr/>
          <p:nvPr/>
        </p:nvSpPr>
        <p:spPr>
          <a:xfrm>
            <a:off x="64008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69" name="Oval 68"/>
          <p:cNvSpPr/>
          <p:nvPr/>
        </p:nvSpPr>
        <p:spPr>
          <a:xfrm>
            <a:off x="72390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72" name="Straight Connector 71"/>
          <p:cNvCxnSpPr>
            <a:stCxn id="30" idx="2"/>
          </p:cNvCxnSpPr>
          <p:nvPr/>
        </p:nvCxnSpPr>
        <p:spPr>
          <a:xfrm rot="10800000" flipV="1">
            <a:off x="685800" y="3429000"/>
            <a:ext cx="1752600" cy="6858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30" idx="6"/>
            <a:endCxn id="49" idx="2"/>
          </p:cNvCxnSpPr>
          <p:nvPr/>
        </p:nvCxnSpPr>
        <p:spPr>
          <a:xfrm>
            <a:off x="2590800" y="3429000"/>
            <a:ext cx="2895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8" idx="2"/>
            <a:endCxn id="31" idx="5"/>
          </p:cNvCxnSpPr>
          <p:nvPr/>
        </p:nvCxnSpPr>
        <p:spPr>
          <a:xfrm rot="10800000">
            <a:off x="3101975" y="4092575"/>
            <a:ext cx="2384425" cy="16224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2" idx="3"/>
            <a:endCxn id="31" idx="6"/>
          </p:cNvCxnSpPr>
          <p:nvPr/>
        </p:nvCxnSpPr>
        <p:spPr>
          <a:xfrm rot="5400000">
            <a:off x="4495800" y="2111375"/>
            <a:ext cx="555625" cy="32988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9" idx="1"/>
            <a:endCxn id="32" idx="7"/>
          </p:cNvCxnSpPr>
          <p:nvPr/>
        </p:nvCxnSpPr>
        <p:spPr>
          <a:xfrm rot="16200000" flipV="1">
            <a:off x="4000500" y="3238500"/>
            <a:ext cx="762000" cy="408305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69" idx="1"/>
            <a:endCxn id="54" idx="4"/>
          </p:cNvCxnSpPr>
          <p:nvPr/>
        </p:nvCxnSpPr>
        <p:spPr>
          <a:xfrm rot="5400000" flipH="1" flipV="1">
            <a:off x="6210300" y="4556125"/>
            <a:ext cx="2155825" cy="539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0800000">
            <a:off x="1751013" y="4991100"/>
            <a:ext cx="1144587" cy="1905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23620" name="TextBox 104"/>
          <p:cNvSpPr txBox="1">
            <a:spLocks noChangeArrowheads="1"/>
          </p:cNvSpPr>
          <p:nvPr/>
        </p:nvSpPr>
        <p:spPr bwMode="auto">
          <a:xfrm>
            <a:off x="1752600" y="4964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3621" name="TextBox 105"/>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07" name="TextBox 106"/>
          <p:cNvSpPr txBox="1">
            <a:spLocks noChangeArrowheads="1"/>
          </p:cNvSpPr>
          <p:nvPr/>
        </p:nvSpPr>
        <p:spPr bwMode="auto">
          <a:xfrm>
            <a:off x="3733800" y="3124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108" name="TextBox 107"/>
          <p:cNvSpPr txBox="1">
            <a:spLocks noChangeArrowheads="1"/>
          </p:cNvSpPr>
          <p:nvPr/>
        </p:nvSpPr>
        <p:spPr bwMode="auto">
          <a:xfrm>
            <a:off x="3657600"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09" name="TextBox 108"/>
          <p:cNvSpPr txBox="1">
            <a:spLocks noChangeArrowheads="1"/>
          </p:cNvSpPr>
          <p:nvPr/>
        </p:nvSpPr>
        <p:spPr bwMode="auto">
          <a:xfrm>
            <a:off x="3733800" y="35814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110" name="TextBox 109"/>
          <p:cNvSpPr txBox="1">
            <a:spLocks noChangeArrowheads="1"/>
          </p:cNvSpPr>
          <p:nvPr/>
        </p:nvSpPr>
        <p:spPr bwMode="auto">
          <a:xfrm>
            <a:off x="3733800" y="4887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3626" name="TextBox 110"/>
          <p:cNvSpPr txBox="1">
            <a:spLocks noChangeArrowheads="1"/>
          </p:cNvSpPr>
          <p:nvPr/>
        </p:nvSpPr>
        <p:spPr bwMode="auto">
          <a:xfrm>
            <a:off x="7267575"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3627" name="Date Placeholder 54"/>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62DEBAE9-D16D-4E76-815B-12B9CC3ECB22}" type="datetime1">
              <a:rPr lang="en-US" altLang="zh-CN" sz="1200"/>
              <a:pPr algn="l" eaLnBrk="1" hangingPunct="1">
                <a:spcBef>
                  <a:spcPct val="0"/>
                </a:spcBef>
              </a:pPr>
              <a:t>11/17/2016</a:t>
            </a:fld>
            <a:endParaRPr lang="en-US" altLang="zh-CN" sz="1200"/>
          </a:p>
        </p:txBody>
      </p:sp>
      <p:sp>
        <p:nvSpPr>
          <p:cNvPr id="63" name="Cloud 62"/>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1"/>
                </a:solidFill>
                <a:latin typeface="Times New Roman" pitchFamily="18" charset="0"/>
                <a:cs typeface="Times New Roman" pitchFamily="18" charset="0"/>
              </a:rPr>
              <a:t>… …</a:t>
            </a:r>
            <a:endParaRPr lang="en-US" sz="2000" i="1" dirty="0">
              <a:solidFill>
                <a:schemeClr val="tx1"/>
              </a:solidFill>
              <a:latin typeface="Times New Roman" pitchFamily="18" charset="0"/>
              <a:cs typeface="Times New Roman" pitchFamily="18" charset="0"/>
            </a:endParaRPr>
          </a:p>
        </p:txBody>
      </p:sp>
      <p:sp>
        <p:nvSpPr>
          <p:cNvPr id="323629" name="TextBox 63"/>
          <p:cNvSpPr txBox="1">
            <a:spLocks noChangeArrowheads="1"/>
          </p:cNvSpPr>
          <p:nvPr/>
        </p:nvSpPr>
        <p:spPr bwMode="auto">
          <a:xfrm>
            <a:off x="1600200" y="3668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3630" name="TextBox 67"/>
          <p:cNvSpPr txBox="1">
            <a:spLocks noChangeArrowheads="1"/>
          </p:cNvSpPr>
          <p:nvPr/>
        </p:nvSpPr>
        <p:spPr bwMode="auto">
          <a:xfrm>
            <a:off x="1600200" y="33528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3631" name="TextBox 69"/>
          <p:cNvSpPr txBox="1">
            <a:spLocks noChangeArrowheads="1"/>
          </p:cNvSpPr>
          <p:nvPr/>
        </p:nvSpPr>
        <p:spPr bwMode="auto">
          <a:xfrm>
            <a:off x="457200" y="1725613"/>
            <a:ext cx="80756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Objective:  For any group that contains one node need this level’s protection, make all the nodes in it have the same degree</a:t>
            </a:r>
          </a:p>
          <a:p>
            <a:pPr algn="l" eaLnBrk="1" hangingPunct="1"/>
            <a:r>
              <a:rPr lang="en-US" altLang="en-US" sz="2000">
                <a:latin typeface="Times New Roman" panose="02020603050405020304" pitchFamily="18" charset="0"/>
                <a:cs typeface="Times New Roman" panose="02020603050405020304" pitchFamily="18" charset="0"/>
              </a:rPr>
              <a:t>Method:  Add noise edges/</a:t>
            </a:r>
            <a:r>
              <a:rPr lang="en-US" altLang="en-US" sz="2000">
                <a:solidFill>
                  <a:srgbClr val="C00000"/>
                </a:solidFill>
                <a:latin typeface="Times New Roman" panose="02020603050405020304" pitchFamily="18" charset="0"/>
                <a:cs typeface="Times New Roman" panose="02020603050405020304" pitchFamily="18" charset="0"/>
              </a:rPr>
              <a:t>nodes</a:t>
            </a:r>
            <a:r>
              <a:rPr lang="en-US" altLang="en-US" sz="2000">
                <a:latin typeface="Times New Roman" panose="02020603050405020304" pitchFamily="18" charset="0"/>
                <a:cs typeface="Times New Roman" panose="02020603050405020304" pitchFamily="18" charset="0"/>
              </a:rPr>
              <a:t> under the two safety conditions</a:t>
            </a:r>
          </a:p>
          <a:p>
            <a:pPr eaLnBrk="1" hangingPunct="1"/>
            <a:r>
              <a:rPr lang="en-US" altLang="en-US" sz="2000"/>
              <a:t> </a:t>
            </a:r>
          </a:p>
        </p:txBody>
      </p:sp>
    </p:spTree>
    <p:extLst>
      <p:ext uri="{BB962C8B-B14F-4D97-AF65-F5344CB8AC3E}">
        <p14:creationId xmlns:p14="http://schemas.microsoft.com/office/powerpoint/2010/main" val="1146576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2" grpId="0" animBg="1"/>
      <p:bldP spid="54" grpId="0" animBg="1"/>
      <p:bldP spid="58" grpId="0" animBg="1"/>
      <p:bldP spid="59" grpId="0" animBg="1"/>
      <p:bldP spid="69" grpId="0" animBg="1"/>
      <p:bldP spid="107" grpId="0"/>
      <p:bldP spid="108" grpId="0"/>
      <p:bldP spid="109" grpId="0"/>
      <p:bldP spid="1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3</a:t>
            </a:r>
            <a:endParaRPr lang="zh-CN" altLang="en-US" sz="3400"/>
          </a:p>
        </p:txBody>
      </p:sp>
      <p:sp>
        <p:nvSpPr>
          <p:cNvPr id="325635" name="TextBox 23"/>
          <p:cNvSpPr txBox="1">
            <a:spLocks noChangeArrowheads="1"/>
          </p:cNvSpPr>
          <p:nvPr/>
        </p:nvSpPr>
        <p:spPr bwMode="auto">
          <a:xfrm>
            <a:off x="457200" y="1676400"/>
            <a:ext cx="7772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Objective :For any group that contains one node need this level’s   protection, make all the nodes in it have the same degree label sequence</a:t>
            </a:r>
          </a:p>
          <a:p>
            <a:pPr algn="l" eaLnBrk="1" hangingPunct="1"/>
            <a:r>
              <a:rPr lang="en-US" altLang="en-US" sz="2000">
                <a:latin typeface="Times New Roman" panose="02020603050405020304" pitchFamily="18" charset="0"/>
                <a:cs typeface="Times New Roman" panose="02020603050405020304" pitchFamily="18" charset="0"/>
              </a:rPr>
              <a:t>Method: Generalize the edge labels </a:t>
            </a:r>
          </a:p>
        </p:txBody>
      </p:sp>
      <p:sp>
        <p:nvSpPr>
          <p:cNvPr id="89" name="Cloud 88"/>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1"/>
                </a:solidFill>
                <a:latin typeface="Times New Roman" pitchFamily="18" charset="0"/>
                <a:cs typeface="Times New Roman" pitchFamily="18" charset="0"/>
              </a:rPr>
              <a:t>… …</a:t>
            </a:r>
            <a:endParaRPr lang="en-US" sz="2000" i="1" dirty="0">
              <a:solidFill>
                <a:schemeClr val="tx1"/>
              </a:solidFill>
              <a:latin typeface="Times New Roman" pitchFamily="18" charset="0"/>
              <a:cs typeface="Times New Roman" pitchFamily="18" charset="0"/>
            </a:endParaRPr>
          </a:p>
        </p:txBody>
      </p:sp>
      <p:sp>
        <p:nvSpPr>
          <p:cNvPr id="90" name="Oval 89"/>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1" name="Oval 90"/>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2" name="Oval 91"/>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3" name="Oval 92"/>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4" name="Oval 93"/>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6" name="Oval 95"/>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97" name="Straight Connector 96"/>
          <p:cNvCxnSpPr>
            <a:endCxn id="90"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4"/>
            <a:endCxn id="93"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6" idx="0"/>
            <a:endCxn id="90"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94"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2" idx="4"/>
            <a:endCxn id="94"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1"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a:spLocks noChangeArrowheads="1"/>
          </p:cNvSpPr>
          <p:nvPr/>
        </p:nvSpPr>
        <p:spPr bwMode="auto">
          <a:xfrm>
            <a:off x="1600200" y="3668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5650" name="TextBox 104"/>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06" name="TextBox 105"/>
          <p:cNvSpPr txBox="1">
            <a:spLocks noChangeArrowheads="1"/>
          </p:cNvSpPr>
          <p:nvPr/>
        </p:nvSpPr>
        <p:spPr bwMode="auto">
          <a:xfrm>
            <a:off x="1905000" y="43545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52" name="TextBox 106"/>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53" name="TextBox 107"/>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54" name="TextBox 108"/>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10" name="Freeform 109"/>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1" name="Freeform 110"/>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5657" name="TextBox 111"/>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25658" name="TextBox 112"/>
          <p:cNvSpPr txBox="1">
            <a:spLocks noChangeArrowheads="1"/>
          </p:cNvSpPr>
          <p:nvPr/>
        </p:nvSpPr>
        <p:spPr bwMode="auto">
          <a:xfrm>
            <a:off x="179388" y="3373438"/>
            <a:ext cx="10668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115" name="Oval 114"/>
          <p:cNvSpPr/>
          <p:nvPr/>
        </p:nvSpPr>
        <p:spPr>
          <a:xfrm>
            <a:off x="54864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6" name="Oval 115"/>
          <p:cNvSpPr/>
          <p:nvPr/>
        </p:nvSpPr>
        <p:spPr>
          <a:xfrm>
            <a:off x="64008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7" name="Oval 116"/>
          <p:cNvSpPr/>
          <p:nvPr/>
        </p:nvSpPr>
        <p:spPr>
          <a:xfrm>
            <a:off x="72390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8" name="Oval 117"/>
          <p:cNvSpPr/>
          <p:nvPr/>
        </p:nvSpPr>
        <p:spPr>
          <a:xfrm>
            <a:off x="54864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9" name="Oval 118"/>
          <p:cNvSpPr/>
          <p:nvPr/>
        </p:nvSpPr>
        <p:spPr>
          <a:xfrm>
            <a:off x="64008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20" name="Oval 119"/>
          <p:cNvSpPr/>
          <p:nvPr/>
        </p:nvSpPr>
        <p:spPr>
          <a:xfrm>
            <a:off x="72390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121" name="Straight Connector 120"/>
          <p:cNvCxnSpPr>
            <a:stCxn id="91" idx="2"/>
          </p:cNvCxnSpPr>
          <p:nvPr/>
        </p:nvCxnSpPr>
        <p:spPr>
          <a:xfrm rot="10800000" flipV="1">
            <a:off x="685800" y="3429000"/>
            <a:ext cx="1752600" cy="6858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91" idx="6"/>
            <a:endCxn id="115" idx="2"/>
          </p:cNvCxnSpPr>
          <p:nvPr/>
        </p:nvCxnSpPr>
        <p:spPr>
          <a:xfrm>
            <a:off x="2590800" y="3429000"/>
            <a:ext cx="2895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8" idx="2"/>
            <a:endCxn id="92" idx="5"/>
          </p:cNvCxnSpPr>
          <p:nvPr/>
        </p:nvCxnSpPr>
        <p:spPr>
          <a:xfrm rot="10800000">
            <a:off x="3101975" y="4092575"/>
            <a:ext cx="2384425" cy="16224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6" idx="3"/>
            <a:endCxn id="92" idx="6"/>
          </p:cNvCxnSpPr>
          <p:nvPr/>
        </p:nvCxnSpPr>
        <p:spPr>
          <a:xfrm rot="5400000">
            <a:off x="4495800" y="2111375"/>
            <a:ext cx="555625" cy="32988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9" idx="1"/>
            <a:endCxn id="93" idx="7"/>
          </p:cNvCxnSpPr>
          <p:nvPr/>
        </p:nvCxnSpPr>
        <p:spPr>
          <a:xfrm rot="16200000" flipV="1">
            <a:off x="4000500" y="3238500"/>
            <a:ext cx="762000" cy="408305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0" idx="1"/>
            <a:endCxn id="117" idx="4"/>
          </p:cNvCxnSpPr>
          <p:nvPr/>
        </p:nvCxnSpPr>
        <p:spPr>
          <a:xfrm rot="5400000" flipH="1" flipV="1">
            <a:off x="6210300" y="4556125"/>
            <a:ext cx="2155825" cy="539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0800000">
            <a:off x="1751013" y="4991100"/>
            <a:ext cx="1144587" cy="1905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25672" name="TextBox 127"/>
          <p:cNvSpPr txBox="1">
            <a:spLocks noChangeArrowheads="1"/>
          </p:cNvSpPr>
          <p:nvPr/>
        </p:nvSpPr>
        <p:spPr bwMode="auto">
          <a:xfrm>
            <a:off x="1600200" y="33528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5673" name="TextBox 128"/>
          <p:cNvSpPr txBox="1">
            <a:spLocks noChangeArrowheads="1"/>
          </p:cNvSpPr>
          <p:nvPr/>
        </p:nvSpPr>
        <p:spPr bwMode="auto">
          <a:xfrm>
            <a:off x="3733800" y="3124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74" name="TextBox 129"/>
          <p:cNvSpPr txBox="1">
            <a:spLocks noChangeArrowheads="1"/>
          </p:cNvSpPr>
          <p:nvPr/>
        </p:nvSpPr>
        <p:spPr bwMode="auto">
          <a:xfrm>
            <a:off x="3657600"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31" name="TextBox 130"/>
          <p:cNvSpPr txBox="1">
            <a:spLocks noChangeArrowheads="1"/>
          </p:cNvSpPr>
          <p:nvPr/>
        </p:nvSpPr>
        <p:spPr bwMode="auto">
          <a:xfrm>
            <a:off x="3733800" y="35814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76" name="TextBox 131"/>
          <p:cNvSpPr txBox="1">
            <a:spLocks noChangeArrowheads="1"/>
          </p:cNvSpPr>
          <p:nvPr/>
        </p:nvSpPr>
        <p:spPr bwMode="auto">
          <a:xfrm>
            <a:off x="1752600" y="4964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77" name="TextBox 132"/>
          <p:cNvSpPr txBox="1">
            <a:spLocks noChangeArrowheads="1"/>
          </p:cNvSpPr>
          <p:nvPr/>
        </p:nvSpPr>
        <p:spPr bwMode="auto">
          <a:xfrm>
            <a:off x="3733800" y="4887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5678" name="TextBox 133"/>
          <p:cNvSpPr txBox="1">
            <a:spLocks noChangeArrowheads="1"/>
          </p:cNvSpPr>
          <p:nvPr/>
        </p:nvSpPr>
        <p:spPr bwMode="auto">
          <a:xfrm>
            <a:off x="7267575"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5679" name="Date Placeholder 48"/>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7500767A-3CCC-4178-AF15-92F9CEE1B042}" type="datetime1">
              <a:rPr lang="en-US" altLang="zh-CN" sz="1200"/>
              <a:pPr algn="l" eaLnBrk="1" hangingPunct="1">
                <a:spcBef>
                  <a:spcPct val="0"/>
                </a:spcBef>
              </a:pPr>
              <a:t>11/17/2016</a:t>
            </a:fld>
            <a:endParaRPr lang="en-US" altLang="zh-CN" sz="1200"/>
          </a:p>
        </p:txBody>
      </p:sp>
    </p:spTree>
    <p:extLst>
      <p:ext uri="{BB962C8B-B14F-4D97-AF65-F5344CB8AC3E}">
        <p14:creationId xmlns:p14="http://schemas.microsoft.com/office/powerpoint/2010/main" val="106079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10"/>
                                        </p:tgtEl>
                                      </p:cBhvr>
                                    </p:animEffect>
                                    <p:animScale>
                                      <p:cBhvr>
                                        <p:cTn id="7" dur="250" autoRev="1" fill="hold"/>
                                        <p:tgtEl>
                                          <p:spTgt spid="110"/>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mph" presetSubtype="2" fill="hold" grpId="0" nodeType="clickEffect">
                                  <p:stCondLst>
                                    <p:cond delay="0"/>
                                  </p:stCondLst>
                                  <p:childTnLst>
                                    <p:animClr clrSpc="rgb" dir="cw">
                                      <p:cBhvr override="childStyle">
                                        <p:cTn id="11" dur="2000" fill="hold"/>
                                        <p:tgtEl>
                                          <p:spTgt spid="104"/>
                                        </p:tgtEl>
                                        <p:attrNameLst>
                                          <p:attrName>style.color</p:attrName>
                                        </p:attrNameLst>
                                      </p:cBhvr>
                                      <p:to>
                                        <a:schemeClr val="accent2"/>
                                      </p:to>
                                    </p:animClr>
                                  </p:childTnLst>
                                </p:cTn>
                              </p:par>
                              <p:par>
                                <p:cTn id="12" presetID="3" presetClass="emph" presetSubtype="2" fill="hold" grpId="0" nodeType="withEffect">
                                  <p:stCondLst>
                                    <p:cond delay="0"/>
                                  </p:stCondLst>
                                  <p:childTnLst>
                                    <p:animClr clrSpc="rgb" dir="cw">
                                      <p:cBhvr override="childStyle">
                                        <p:cTn id="13" dur="2000" fill="hold"/>
                                        <p:tgtEl>
                                          <p:spTgt spid="106"/>
                                        </p:tgtEl>
                                        <p:attrNameLst>
                                          <p:attrName>style.color</p:attrName>
                                        </p:attrNameLst>
                                      </p:cBhvr>
                                      <p:to>
                                        <a:schemeClr val="accent2"/>
                                      </p:to>
                                    </p:animClr>
                                  </p:childTnLst>
                                </p:cTn>
                              </p:par>
                              <p:par>
                                <p:cTn id="14" presetID="3" presetClass="emph" presetSubtype="2" fill="hold" grpId="0" nodeType="withEffect">
                                  <p:stCondLst>
                                    <p:cond delay="0"/>
                                  </p:stCondLst>
                                  <p:childTnLst>
                                    <p:animClr clrSpc="rgb" dir="cw">
                                      <p:cBhvr override="childStyle">
                                        <p:cTn id="15" dur="2000" fill="hold"/>
                                        <p:tgtEl>
                                          <p:spTgt spid="131"/>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3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altLang="zh-CN" sz="3400"/>
              <a:t>Avoid Attacks Using Knowledge 3</a:t>
            </a:r>
            <a:endParaRPr lang="zh-CN" altLang="en-US" sz="3400"/>
          </a:p>
        </p:txBody>
      </p:sp>
      <p:sp>
        <p:nvSpPr>
          <p:cNvPr id="89" name="Cloud 88"/>
          <p:cNvSpPr/>
          <p:nvPr/>
        </p:nvSpPr>
        <p:spPr>
          <a:xfrm>
            <a:off x="304800" y="3962400"/>
            <a:ext cx="1447800" cy="2057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i="1" dirty="0">
                <a:solidFill>
                  <a:schemeClr val="tx1"/>
                </a:solidFill>
                <a:latin typeface="Times New Roman" pitchFamily="18" charset="0"/>
                <a:cs typeface="Times New Roman" pitchFamily="18" charset="0"/>
              </a:rPr>
              <a:t>… …</a:t>
            </a:r>
            <a:endParaRPr lang="en-US" sz="2000" i="1" dirty="0">
              <a:solidFill>
                <a:schemeClr val="tx1"/>
              </a:solidFill>
              <a:latin typeface="Times New Roman" pitchFamily="18" charset="0"/>
              <a:cs typeface="Times New Roman" pitchFamily="18" charset="0"/>
            </a:endParaRPr>
          </a:p>
        </p:txBody>
      </p:sp>
      <p:sp>
        <p:nvSpPr>
          <p:cNvPr id="90" name="Oval 89"/>
          <p:cNvSpPr/>
          <p:nvPr/>
        </p:nvSpPr>
        <p:spPr>
          <a:xfrm>
            <a:off x="2057400" y="4038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1" name="Oval 90"/>
          <p:cNvSpPr/>
          <p:nvPr/>
        </p:nvSpPr>
        <p:spPr>
          <a:xfrm>
            <a:off x="2438400" y="3352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2" name="Oval 91"/>
          <p:cNvSpPr/>
          <p:nvPr/>
        </p:nvSpPr>
        <p:spPr>
          <a:xfrm>
            <a:off x="2971800" y="3962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3" name="Oval 92"/>
          <p:cNvSpPr/>
          <p:nvPr/>
        </p:nvSpPr>
        <p:spPr>
          <a:xfrm>
            <a:off x="2209800" y="4876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4" name="Oval 93"/>
          <p:cNvSpPr/>
          <p:nvPr/>
        </p:nvSpPr>
        <p:spPr>
          <a:xfrm>
            <a:off x="3124200" y="5638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96" name="Oval 95"/>
          <p:cNvSpPr/>
          <p:nvPr/>
        </p:nvSpPr>
        <p:spPr>
          <a:xfrm>
            <a:off x="2895600" y="51054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97" name="Straight Connector 96"/>
          <p:cNvCxnSpPr>
            <a:endCxn id="90" idx="2"/>
          </p:cNvCxnSpPr>
          <p:nvPr/>
        </p:nvCxnSpPr>
        <p:spPr>
          <a:xfrm flipV="1">
            <a:off x="167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4"/>
            <a:endCxn id="93" idx="0"/>
          </p:cNvCxnSpPr>
          <p:nvPr/>
        </p:nvCxnSpPr>
        <p:spPr>
          <a:xfrm rot="16200000" flipH="1">
            <a:off x="1866900" y="44577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6" idx="0"/>
            <a:endCxn id="90" idx="5"/>
          </p:cNvCxnSpPr>
          <p:nvPr/>
        </p:nvCxnSpPr>
        <p:spPr>
          <a:xfrm rot="16200000" flipV="1">
            <a:off x="2111375" y="4244975"/>
            <a:ext cx="936625" cy="784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94" idx="2"/>
          </p:cNvCxnSpPr>
          <p:nvPr/>
        </p:nvCxnSpPr>
        <p:spPr>
          <a:xfrm>
            <a:off x="1600200" y="53340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2" idx="4"/>
            <a:endCxn id="94" idx="0"/>
          </p:cNvCxnSpPr>
          <p:nvPr/>
        </p:nvCxnSpPr>
        <p:spPr>
          <a:xfrm rot="16200000" flipH="1">
            <a:off x="2362200" y="4800600"/>
            <a:ext cx="1524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1" idx="2"/>
          </p:cNvCxnSpPr>
          <p:nvPr/>
        </p:nvCxnSpPr>
        <p:spPr>
          <a:xfrm rot="10800000" flipV="1">
            <a:off x="1600200" y="34290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27696" name="TextBox 103"/>
          <p:cNvSpPr txBox="1">
            <a:spLocks noChangeArrowheads="1"/>
          </p:cNvSpPr>
          <p:nvPr/>
        </p:nvSpPr>
        <p:spPr bwMode="auto">
          <a:xfrm>
            <a:off x="1524000" y="3668713"/>
            <a:ext cx="887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{0,1}</a:t>
            </a:r>
          </a:p>
        </p:txBody>
      </p:sp>
      <p:sp>
        <p:nvSpPr>
          <p:cNvPr id="327697" name="TextBox 104"/>
          <p:cNvSpPr txBox="1">
            <a:spLocks noChangeArrowheads="1"/>
          </p:cNvSpPr>
          <p:nvPr/>
        </p:nvSpPr>
        <p:spPr bwMode="auto">
          <a:xfrm>
            <a:off x="1665288" y="396716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7698" name="TextBox 106"/>
          <p:cNvSpPr txBox="1">
            <a:spLocks noChangeArrowheads="1"/>
          </p:cNvSpPr>
          <p:nvPr/>
        </p:nvSpPr>
        <p:spPr bwMode="auto">
          <a:xfrm>
            <a:off x="2438400" y="4202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7699" name="TextBox 107"/>
          <p:cNvSpPr txBox="1">
            <a:spLocks noChangeArrowheads="1"/>
          </p:cNvSpPr>
          <p:nvPr/>
        </p:nvSpPr>
        <p:spPr bwMode="auto">
          <a:xfrm>
            <a:off x="2286000" y="51927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7700" name="TextBox 108"/>
          <p:cNvSpPr txBox="1">
            <a:spLocks noChangeArrowheads="1"/>
          </p:cNvSpPr>
          <p:nvPr/>
        </p:nvSpPr>
        <p:spPr bwMode="auto">
          <a:xfrm>
            <a:off x="3124200" y="4648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110" name="Freeform 109"/>
          <p:cNvSpPr/>
          <p:nvPr/>
        </p:nvSpPr>
        <p:spPr>
          <a:xfrm>
            <a:off x="1885950" y="3186113"/>
            <a:ext cx="1690688" cy="1247775"/>
          </a:xfrm>
          <a:custGeom>
            <a:avLst/>
            <a:gdLst>
              <a:gd name="connsiteX0" fmla="*/ 671332 w 1689904"/>
              <a:gd name="connsiteY0" fmla="*/ 7716 h 1246207"/>
              <a:gd name="connsiteX1" fmla="*/ 544011 w 1689904"/>
              <a:gd name="connsiteY1" fmla="*/ 54014 h 1246207"/>
              <a:gd name="connsiteX2" fmla="*/ 486137 w 1689904"/>
              <a:gd name="connsiteY2" fmla="*/ 77164 h 1246207"/>
              <a:gd name="connsiteX3" fmla="*/ 451413 w 1689904"/>
              <a:gd name="connsiteY3" fmla="*/ 111888 h 1246207"/>
              <a:gd name="connsiteX4" fmla="*/ 381965 w 1689904"/>
              <a:gd name="connsiteY4" fmla="*/ 158187 h 1246207"/>
              <a:gd name="connsiteX5" fmla="*/ 347241 w 1689904"/>
              <a:gd name="connsiteY5" fmla="*/ 181336 h 1246207"/>
              <a:gd name="connsiteX6" fmla="*/ 254643 w 1689904"/>
              <a:gd name="connsiteY6" fmla="*/ 204485 h 1246207"/>
              <a:gd name="connsiteX7" fmla="*/ 208345 w 1689904"/>
              <a:gd name="connsiteY7" fmla="*/ 273933 h 1246207"/>
              <a:gd name="connsiteX8" fmla="*/ 185195 w 1689904"/>
              <a:gd name="connsiteY8" fmla="*/ 308657 h 1246207"/>
              <a:gd name="connsiteX9" fmla="*/ 173621 w 1689904"/>
              <a:gd name="connsiteY9" fmla="*/ 343381 h 1246207"/>
              <a:gd name="connsiteX10" fmla="*/ 150471 w 1689904"/>
              <a:gd name="connsiteY10" fmla="*/ 470703 h 1246207"/>
              <a:gd name="connsiteX11" fmla="*/ 115747 w 1689904"/>
              <a:gd name="connsiteY11" fmla="*/ 505427 h 1246207"/>
              <a:gd name="connsiteX12" fmla="*/ 57874 w 1689904"/>
              <a:gd name="connsiteY12" fmla="*/ 598025 h 1246207"/>
              <a:gd name="connsiteX13" fmla="*/ 34724 w 1689904"/>
              <a:gd name="connsiteY13" fmla="*/ 621174 h 1246207"/>
              <a:gd name="connsiteX14" fmla="*/ 23150 w 1689904"/>
              <a:gd name="connsiteY14" fmla="*/ 725346 h 1246207"/>
              <a:gd name="connsiteX15" fmla="*/ 11575 w 1689904"/>
              <a:gd name="connsiteY15" fmla="*/ 817944 h 1246207"/>
              <a:gd name="connsiteX16" fmla="*/ 0 w 1689904"/>
              <a:gd name="connsiteY16" fmla="*/ 852668 h 1246207"/>
              <a:gd name="connsiteX17" fmla="*/ 23150 w 1689904"/>
              <a:gd name="connsiteY17" fmla="*/ 1165184 h 1246207"/>
              <a:gd name="connsiteX18" fmla="*/ 46299 w 1689904"/>
              <a:gd name="connsiteY18" fmla="*/ 1199908 h 1246207"/>
              <a:gd name="connsiteX19" fmla="*/ 92598 w 1689904"/>
              <a:gd name="connsiteY19" fmla="*/ 1246207 h 1246207"/>
              <a:gd name="connsiteX20" fmla="*/ 266218 w 1689904"/>
              <a:gd name="connsiteY20" fmla="*/ 1223057 h 1246207"/>
              <a:gd name="connsiteX21" fmla="*/ 416689 w 1689904"/>
              <a:gd name="connsiteY21" fmla="*/ 1211483 h 1246207"/>
              <a:gd name="connsiteX22" fmla="*/ 509286 w 1689904"/>
              <a:gd name="connsiteY22" fmla="*/ 1130460 h 1246207"/>
              <a:gd name="connsiteX23" fmla="*/ 532436 w 1689904"/>
              <a:gd name="connsiteY23" fmla="*/ 1107311 h 1246207"/>
              <a:gd name="connsiteX24" fmla="*/ 555585 w 1689904"/>
              <a:gd name="connsiteY24" fmla="*/ 1072587 h 1246207"/>
              <a:gd name="connsiteX25" fmla="*/ 648183 w 1689904"/>
              <a:gd name="connsiteY25" fmla="*/ 1049437 h 1246207"/>
              <a:gd name="connsiteX26" fmla="*/ 1342664 w 1689904"/>
              <a:gd name="connsiteY26" fmla="*/ 1037862 h 1246207"/>
              <a:gd name="connsiteX27" fmla="*/ 1388962 w 1689904"/>
              <a:gd name="connsiteY27" fmla="*/ 1026288 h 1246207"/>
              <a:gd name="connsiteX28" fmla="*/ 1574157 w 1689904"/>
              <a:gd name="connsiteY28" fmla="*/ 1014713 h 1246207"/>
              <a:gd name="connsiteX29" fmla="*/ 1678330 w 1689904"/>
              <a:gd name="connsiteY29" fmla="*/ 979989 h 1246207"/>
              <a:gd name="connsiteX30" fmla="*/ 1689904 w 1689904"/>
              <a:gd name="connsiteY30" fmla="*/ 945265 h 1246207"/>
              <a:gd name="connsiteX31" fmla="*/ 1655180 w 1689904"/>
              <a:gd name="connsiteY31" fmla="*/ 806369 h 1246207"/>
              <a:gd name="connsiteX32" fmla="*/ 1632031 w 1689904"/>
              <a:gd name="connsiteY32" fmla="*/ 644323 h 1246207"/>
              <a:gd name="connsiteX33" fmla="*/ 1620456 w 1689904"/>
              <a:gd name="connsiteY33" fmla="*/ 586450 h 1246207"/>
              <a:gd name="connsiteX34" fmla="*/ 1562583 w 1689904"/>
              <a:gd name="connsiteY34" fmla="*/ 493852 h 1246207"/>
              <a:gd name="connsiteX35" fmla="*/ 1493135 w 1689904"/>
              <a:gd name="connsiteY35" fmla="*/ 378106 h 1246207"/>
              <a:gd name="connsiteX36" fmla="*/ 1469985 w 1689904"/>
              <a:gd name="connsiteY36" fmla="*/ 331807 h 1246207"/>
              <a:gd name="connsiteX37" fmla="*/ 1435261 w 1689904"/>
              <a:gd name="connsiteY37" fmla="*/ 308657 h 1246207"/>
              <a:gd name="connsiteX38" fmla="*/ 1377388 w 1689904"/>
              <a:gd name="connsiteY38" fmla="*/ 250784 h 1246207"/>
              <a:gd name="connsiteX39" fmla="*/ 1331089 w 1689904"/>
              <a:gd name="connsiteY39" fmla="*/ 204485 h 1246207"/>
              <a:gd name="connsiteX40" fmla="*/ 1284790 w 1689904"/>
              <a:gd name="connsiteY40" fmla="*/ 169761 h 1246207"/>
              <a:gd name="connsiteX41" fmla="*/ 1250066 w 1689904"/>
              <a:gd name="connsiteY41" fmla="*/ 135037 h 1246207"/>
              <a:gd name="connsiteX42" fmla="*/ 1192193 w 1689904"/>
              <a:gd name="connsiteY42" fmla="*/ 100313 h 1246207"/>
              <a:gd name="connsiteX43" fmla="*/ 1122745 w 1689904"/>
              <a:gd name="connsiteY43" fmla="*/ 77164 h 1246207"/>
              <a:gd name="connsiteX44" fmla="*/ 1099595 w 1689904"/>
              <a:gd name="connsiteY44" fmla="*/ 42440 h 1246207"/>
              <a:gd name="connsiteX45" fmla="*/ 972274 w 1689904"/>
              <a:gd name="connsiteY45" fmla="*/ 7716 h 1246207"/>
              <a:gd name="connsiteX46" fmla="*/ 671332 w 1689904"/>
              <a:gd name="connsiteY46" fmla="*/ 7716 h 124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9904" h="1246207">
                <a:moveTo>
                  <a:pt x="671332" y="7716"/>
                </a:moveTo>
                <a:cubicBezTo>
                  <a:pt x="599955" y="15432"/>
                  <a:pt x="586295" y="38158"/>
                  <a:pt x="544011" y="54014"/>
                </a:cubicBezTo>
                <a:cubicBezTo>
                  <a:pt x="524556" y="61309"/>
                  <a:pt x="503756" y="66152"/>
                  <a:pt x="486137" y="77164"/>
                </a:cubicBezTo>
                <a:cubicBezTo>
                  <a:pt x="472256" y="85840"/>
                  <a:pt x="464334" y="101838"/>
                  <a:pt x="451413" y="111888"/>
                </a:cubicBezTo>
                <a:cubicBezTo>
                  <a:pt x="429452" y="128969"/>
                  <a:pt x="405114" y="142754"/>
                  <a:pt x="381965" y="158187"/>
                </a:cubicBezTo>
                <a:cubicBezTo>
                  <a:pt x="370390" y="165903"/>
                  <a:pt x="360882" y="178608"/>
                  <a:pt x="347241" y="181336"/>
                </a:cubicBezTo>
                <a:cubicBezTo>
                  <a:pt x="277404" y="195304"/>
                  <a:pt x="308032" y="186690"/>
                  <a:pt x="254643" y="204485"/>
                </a:cubicBezTo>
                <a:lnTo>
                  <a:pt x="208345" y="273933"/>
                </a:lnTo>
                <a:lnTo>
                  <a:pt x="185195" y="308657"/>
                </a:lnTo>
                <a:cubicBezTo>
                  <a:pt x="181337" y="320232"/>
                  <a:pt x="175803" y="331377"/>
                  <a:pt x="173621" y="343381"/>
                </a:cubicBezTo>
                <a:cubicBezTo>
                  <a:pt x="172823" y="347769"/>
                  <a:pt x="167062" y="445816"/>
                  <a:pt x="150471" y="470703"/>
                </a:cubicBezTo>
                <a:cubicBezTo>
                  <a:pt x="141391" y="484323"/>
                  <a:pt x="126226" y="492852"/>
                  <a:pt x="115747" y="505427"/>
                </a:cubicBezTo>
                <a:cubicBezTo>
                  <a:pt x="99033" y="525484"/>
                  <a:pt x="69167" y="582215"/>
                  <a:pt x="57874" y="598025"/>
                </a:cubicBezTo>
                <a:cubicBezTo>
                  <a:pt x="51531" y="606905"/>
                  <a:pt x="42441" y="613458"/>
                  <a:pt x="34724" y="621174"/>
                </a:cubicBezTo>
                <a:cubicBezTo>
                  <a:pt x="7717" y="702197"/>
                  <a:pt x="3858" y="667473"/>
                  <a:pt x="23150" y="725346"/>
                </a:cubicBezTo>
                <a:cubicBezTo>
                  <a:pt x="19292" y="756212"/>
                  <a:pt x="17140" y="787340"/>
                  <a:pt x="11575" y="817944"/>
                </a:cubicBezTo>
                <a:cubicBezTo>
                  <a:pt x="9392" y="829948"/>
                  <a:pt x="0" y="840467"/>
                  <a:pt x="0" y="852668"/>
                </a:cubicBezTo>
                <a:cubicBezTo>
                  <a:pt x="0" y="856073"/>
                  <a:pt x="18505" y="1141959"/>
                  <a:pt x="23150" y="1165184"/>
                </a:cubicBezTo>
                <a:cubicBezTo>
                  <a:pt x="25878" y="1178825"/>
                  <a:pt x="37246" y="1189346"/>
                  <a:pt x="46299" y="1199908"/>
                </a:cubicBezTo>
                <a:cubicBezTo>
                  <a:pt x="60503" y="1216479"/>
                  <a:pt x="92598" y="1246207"/>
                  <a:pt x="92598" y="1246207"/>
                </a:cubicBezTo>
                <a:cubicBezTo>
                  <a:pt x="138811" y="1239605"/>
                  <a:pt x="221348" y="1227330"/>
                  <a:pt x="266218" y="1223057"/>
                </a:cubicBezTo>
                <a:cubicBezTo>
                  <a:pt x="316297" y="1218288"/>
                  <a:pt x="366532" y="1215341"/>
                  <a:pt x="416689" y="1211483"/>
                </a:cubicBezTo>
                <a:cubicBezTo>
                  <a:pt x="559457" y="1068713"/>
                  <a:pt x="413590" y="1207015"/>
                  <a:pt x="509286" y="1130460"/>
                </a:cubicBezTo>
                <a:cubicBezTo>
                  <a:pt x="517808" y="1123643"/>
                  <a:pt x="525619" y="1115832"/>
                  <a:pt x="532436" y="1107311"/>
                </a:cubicBezTo>
                <a:cubicBezTo>
                  <a:pt x="541126" y="1096448"/>
                  <a:pt x="544722" y="1081277"/>
                  <a:pt x="555585" y="1072587"/>
                </a:cubicBezTo>
                <a:cubicBezTo>
                  <a:pt x="567056" y="1063410"/>
                  <a:pt x="645934" y="1049506"/>
                  <a:pt x="648183" y="1049437"/>
                </a:cubicBezTo>
                <a:cubicBezTo>
                  <a:pt x="879599" y="1042316"/>
                  <a:pt x="1111170" y="1041720"/>
                  <a:pt x="1342664" y="1037862"/>
                </a:cubicBezTo>
                <a:cubicBezTo>
                  <a:pt x="1358097" y="1034004"/>
                  <a:pt x="1373133" y="1027871"/>
                  <a:pt x="1388962" y="1026288"/>
                </a:cubicBezTo>
                <a:cubicBezTo>
                  <a:pt x="1450507" y="1020134"/>
                  <a:pt x="1513082" y="1024485"/>
                  <a:pt x="1574157" y="1014713"/>
                </a:cubicBezTo>
                <a:cubicBezTo>
                  <a:pt x="1610300" y="1008930"/>
                  <a:pt x="1678330" y="979989"/>
                  <a:pt x="1678330" y="979989"/>
                </a:cubicBezTo>
                <a:cubicBezTo>
                  <a:pt x="1682188" y="968414"/>
                  <a:pt x="1689904" y="957466"/>
                  <a:pt x="1689904" y="945265"/>
                </a:cubicBezTo>
                <a:cubicBezTo>
                  <a:pt x="1689904" y="898502"/>
                  <a:pt x="1669547" y="849468"/>
                  <a:pt x="1655180" y="806369"/>
                </a:cubicBezTo>
                <a:cubicBezTo>
                  <a:pt x="1647464" y="752354"/>
                  <a:pt x="1642732" y="697827"/>
                  <a:pt x="1632031" y="644323"/>
                </a:cubicBezTo>
                <a:cubicBezTo>
                  <a:pt x="1628173" y="625032"/>
                  <a:pt x="1626677" y="605114"/>
                  <a:pt x="1620456" y="586450"/>
                </a:cubicBezTo>
                <a:cubicBezTo>
                  <a:pt x="1604475" y="538508"/>
                  <a:pt x="1590000" y="536500"/>
                  <a:pt x="1562583" y="493852"/>
                </a:cubicBezTo>
                <a:cubicBezTo>
                  <a:pt x="1538252" y="456004"/>
                  <a:pt x="1513257" y="418350"/>
                  <a:pt x="1493135" y="378106"/>
                </a:cubicBezTo>
                <a:cubicBezTo>
                  <a:pt x="1485418" y="362673"/>
                  <a:pt x="1481031" y="345062"/>
                  <a:pt x="1469985" y="331807"/>
                </a:cubicBezTo>
                <a:cubicBezTo>
                  <a:pt x="1461079" y="321120"/>
                  <a:pt x="1446836" y="316374"/>
                  <a:pt x="1435261" y="308657"/>
                </a:cubicBezTo>
                <a:cubicBezTo>
                  <a:pt x="1390678" y="241781"/>
                  <a:pt x="1437405" y="302227"/>
                  <a:pt x="1377388" y="250784"/>
                </a:cubicBezTo>
                <a:cubicBezTo>
                  <a:pt x="1360817" y="236580"/>
                  <a:pt x="1348549" y="217580"/>
                  <a:pt x="1331089" y="204485"/>
                </a:cubicBezTo>
                <a:cubicBezTo>
                  <a:pt x="1315656" y="192910"/>
                  <a:pt x="1299437" y="182316"/>
                  <a:pt x="1284790" y="169761"/>
                </a:cubicBezTo>
                <a:cubicBezTo>
                  <a:pt x="1272362" y="159108"/>
                  <a:pt x="1263161" y="144858"/>
                  <a:pt x="1250066" y="135037"/>
                </a:cubicBezTo>
                <a:cubicBezTo>
                  <a:pt x="1232068" y="121539"/>
                  <a:pt x="1212674" y="109622"/>
                  <a:pt x="1192193" y="100313"/>
                </a:cubicBezTo>
                <a:cubicBezTo>
                  <a:pt x="1169979" y="90216"/>
                  <a:pt x="1122745" y="77164"/>
                  <a:pt x="1122745" y="77164"/>
                </a:cubicBezTo>
                <a:cubicBezTo>
                  <a:pt x="1115028" y="65589"/>
                  <a:pt x="1109432" y="52277"/>
                  <a:pt x="1099595" y="42440"/>
                </a:cubicBezTo>
                <a:cubicBezTo>
                  <a:pt x="1064526" y="7371"/>
                  <a:pt x="1021575" y="9085"/>
                  <a:pt x="972274" y="7716"/>
                </a:cubicBezTo>
                <a:cubicBezTo>
                  <a:pt x="864285" y="4716"/>
                  <a:pt x="742709" y="0"/>
                  <a:pt x="671332" y="7716"/>
                </a:cubicBezTo>
                <a:close/>
              </a:path>
            </a:pathLst>
          </a:cu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dirty="0">
              <a:solidFill>
                <a:schemeClr val="tx1"/>
              </a:solidFill>
              <a:latin typeface="Times New Roman" pitchFamily="18" charset="0"/>
              <a:cs typeface="Times New Roman" pitchFamily="18" charset="0"/>
            </a:endParaRPr>
          </a:p>
        </p:txBody>
      </p:sp>
      <p:sp>
        <p:nvSpPr>
          <p:cNvPr id="111" name="Freeform 110"/>
          <p:cNvSpPr/>
          <p:nvPr/>
        </p:nvSpPr>
        <p:spPr>
          <a:xfrm>
            <a:off x="2001838" y="4733925"/>
            <a:ext cx="1604962" cy="1273175"/>
          </a:xfrm>
          <a:custGeom>
            <a:avLst/>
            <a:gdLst>
              <a:gd name="connsiteX0" fmla="*/ 1423686 w 1603684"/>
              <a:gd name="connsiteY0" fmla="*/ 347240 h 1273215"/>
              <a:gd name="connsiteX1" fmla="*/ 1238491 w 1603684"/>
              <a:gd name="connsiteY1" fmla="*/ 219919 h 1273215"/>
              <a:gd name="connsiteX2" fmla="*/ 1145894 w 1603684"/>
              <a:gd name="connsiteY2" fmla="*/ 150470 h 1273215"/>
              <a:gd name="connsiteX3" fmla="*/ 1030147 w 1603684"/>
              <a:gd name="connsiteY3" fmla="*/ 92597 h 1273215"/>
              <a:gd name="connsiteX4" fmla="*/ 937550 w 1603684"/>
              <a:gd name="connsiteY4" fmla="*/ 46298 h 1273215"/>
              <a:gd name="connsiteX5" fmla="*/ 914400 w 1603684"/>
              <a:gd name="connsiteY5" fmla="*/ 23149 h 1273215"/>
              <a:gd name="connsiteX6" fmla="*/ 844952 w 1603684"/>
              <a:gd name="connsiteY6" fmla="*/ 0 h 1273215"/>
              <a:gd name="connsiteX7" fmla="*/ 254643 w 1603684"/>
              <a:gd name="connsiteY7" fmla="*/ 23149 h 1273215"/>
              <a:gd name="connsiteX8" fmla="*/ 162046 w 1603684"/>
              <a:gd name="connsiteY8" fmla="*/ 57873 h 1273215"/>
              <a:gd name="connsiteX9" fmla="*/ 127322 w 1603684"/>
              <a:gd name="connsiteY9" fmla="*/ 69448 h 1273215"/>
              <a:gd name="connsiteX10" fmla="*/ 81023 w 1603684"/>
              <a:gd name="connsiteY10" fmla="*/ 127321 h 1273215"/>
              <a:gd name="connsiteX11" fmla="*/ 69448 w 1603684"/>
              <a:gd name="connsiteY11" fmla="*/ 162045 h 1273215"/>
              <a:gd name="connsiteX12" fmla="*/ 46299 w 1603684"/>
              <a:gd name="connsiteY12" fmla="*/ 208344 h 1273215"/>
              <a:gd name="connsiteX13" fmla="*/ 34724 w 1603684"/>
              <a:gd name="connsiteY13" fmla="*/ 254643 h 1273215"/>
              <a:gd name="connsiteX14" fmla="*/ 11575 w 1603684"/>
              <a:gd name="connsiteY14" fmla="*/ 289367 h 1273215"/>
              <a:gd name="connsiteX15" fmla="*/ 0 w 1603684"/>
              <a:gd name="connsiteY15" fmla="*/ 324091 h 1273215"/>
              <a:gd name="connsiteX16" fmla="*/ 11575 w 1603684"/>
              <a:gd name="connsiteY16" fmla="*/ 555584 h 1273215"/>
              <a:gd name="connsiteX17" fmla="*/ 34724 w 1603684"/>
              <a:gd name="connsiteY17" fmla="*/ 590308 h 1273215"/>
              <a:gd name="connsiteX18" fmla="*/ 92598 w 1603684"/>
              <a:gd name="connsiteY18" fmla="*/ 636607 h 1273215"/>
              <a:gd name="connsiteX19" fmla="*/ 162046 w 1603684"/>
              <a:gd name="connsiteY19" fmla="*/ 659757 h 1273215"/>
              <a:gd name="connsiteX20" fmla="*/ 266218 w 1603684"/>
              <a:gd name="connsiteY20" fmla="*/ 752354 h 1273215"/>
              <a:gd name="connsiteX21" fmla="*/ 312517 w 1603684"/>
              <a:gd name="connsiteY21" fmla="*/ 798653 h 1273215"/>
              <a:gd name="connsiteX22" fmla="*/ 358815 w 1603684"/>
              <a:gd name="connsiteY22" fmla="*/ 833377 h 1273215"/>
              <a:gd name="connsiteX23" fmla="*/ 428264 w 1603684"/>
              <a:gd name="connsiteY23" fmla="*/ 914400 h 1273215"/>
              <a:gd name="connsiteX24" fmla="*/ 486137 w 1603684"/>
              <a:gd name="connsiteY24" fmla="*/ 960698 h 1273215"/>
              <a:gd name="connsiteX25" fmla="*/ 567160 w 1603684"/>
              <a:gd name="connsiteY25" fmla="*/ 1030146 h 1273215"/>
              <a:gd name="connsiteX26" fmla="*/ 659757 w 1603684"/>
              <a:gd name="connsiteY26" fmla="*/ 1122744 h 1273215"/>
              <a:gd name="connsiteX27" fmla="*/ 682907 w 1603684"/>
              <a:gd name="connsiteY27" fmla="*/ 1169043 h 1273215"/>
              <a:gd name="connsiteX28" fmla="*/ 717631 w 1603684"/>
              <a:gd name="connsiteY28" fmla="*/ 1192192 h 1273215"/>
              <a:gd name="connsiteX29" fmla="*/ 810228 w 1603684"/>
              <a:gd name="connsiteY29" fmla="*/ 1261640 h 1273215"/>
              <a:gd name="connsiteX30" fmla="*/ 844952 w 1603684"/>
              <a:gd name="connsiteY30" fmla="*/ 1273215 h 1273215"/>
              <a:gd name="connsiteX31" fmla="*/ 1145894 w 1603684"/>
              <a:gd name="connsiteY31" fmla="*/ 1261640 h 1273215"/>
              <a:gd name="connsiteX32" fmla="*/ 1296365 w 1603684"/>
              <a:gd name="connsiteY32" fmla="*/ 1250065 h 1273215"/>
              <a:gd name="connsiteX33" fmla="*/ 1435261 w 1603684"/>
              <a:gd name="connsiteY33" fmla="*/ 1157468 h 1273215"/>
              <a:gd name="connsiteX34" fmla="*/ 1504709 w 1603684"/>
              <a:gd name="connsiteY34" fmla="*/ 1088020 h 1273215"/>
              <a:gd name="connsiteX35" fmla="*/ 1562583 w 1603684"/>
              <a:gd name="connsiteY35" fmla="*/ 995422 h 1273215"/>
              <a:gd name="connsiteX36" fmla="*/ 1585732 w 1603684"/>
              <a:gd name="connsiteY36" fmla="*/ 960698 h 1273215"/>
              <a:gd name="connsiteX37" fmla="*/ 1574157 w 1603684"/>
              <a:gd name="connsiteY37" fmla="*/ 590308 h 1273215"/>
              <a:gd name="connsiteX38" fmla="*/ 1527858 w 1603684"/>
              <a:gd name="connsiteY38" fmla="*/ 520860 h 1273215"/>
              <a:gd name="connsiteX39" fmla="*/ 1481560 w 1603684"/>
              <a:gd name="connsiteY39" fmla="*/ 451412 h 1273215"/>
              <a:gd name="connsiteX40" fmla="*/ 1458410 w 1603684"/>
              <a:gd name="connsiteY40" fmla="*/ 358815 h 1273215"/>
              <a:gd name="connsiteX41" fmla="*/ 1423686 w 1603684"/>
              <a:gd name="connsiteY41" fmla="*/ 347240 h 127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684" h="1273215">
                <a:moveTo>
                  <a:pt x="1423686" y="347240"/>
                </a:moveTo>
                <a:cubicBezTo>
                  <a:pt x="1387033" y="324091"/>
                  <a:pt x="1291461" y="272892"/>
                  <a:pt x="1238491" y="219919"/>
                </a:cubicBezTo>
                <a:cubicBezTo>
                  <a:pt x="1205936" y="187363"/>
                  <a:pt x="1198247" y="176646"/>
                  <a:pt x="1145894" y="150470"/>
                </a:cubicBezTo>
                <a:cubicBezTo>
                  <a:pt x="1107312" y="131179"/>
                  <a:pt x="1066039" y="116524"/>
                  <a:pt x="1030147" y="92597"/>
                </a:cubicBezTo>
                <a:cubicBezTo>
                  <a:pt x="978135" y="57923"/>
                  <a:pt x="1008339" y="74615"/>
                  <a:pt x="937550" y="46298"/>
                </a:cubicBezTo>
                <a:cubicBezTo>
                  <a:pt x="929833" y="38582"/>
                  <a:pt x="924161" y="28029"/>
                  <a:pt x="914400" y="23149"/>
                </a:cubicBezTo>
                <a:cubicBezTo>
                  <a:pt x="892575" y="12237"/>
                  <a:pt x="844952" y="0"/>
                  <a:pt x="844952" y="0"/>
                </a:cubicBezTo>
                <a:cubicBezTo>
                  <a:pt x="747906" y="2854"/>
                  <a:pt x="401104" y="9200"/>
                  <a:pt x="254643" y="23149"/>
                </a:cubicBezTo>
                <a:cubicBezTo>
                  <a:pt x="208919" y="27504"/>
                  <a:pt x="203795" y="39981"/>
                  <a:pt x="162046" y="57873"/>
                </a:cubicBezTo>
                <a:cubicBezTo>
                  <a:pt x="150832" y="62679"/>
                  <a:pt x="138897" y="65590"/>
                  <a:pt x="127322" y="69448"/>
                </a:cubicBezTo>
                <a:cubicBezTo>
                  <a:pt x="105788" y="90981"/>
                  <a:pt x="95625" y="98116"/>
                  <a:pt x="81023" y="127321"/>
                </a:cubicBezTo>
                <a:cubicBezTo>
                  <a:pt x="75567" y="138234"/>
                  <a:pt x="74254" y="150831"/>
                  <a:pt x="69448" y="162045"/>
                </a:cubicBezTo>
                <a:cubicBezTo>
                  <a:pt x="62651" y="177904"/>
                  <a:pt x="52357" y="192188"/>
                  <a:pt x="46299" y="208344"/>
                </a:cubicBezTo>
                <a:cubicBezTo>
                  <a:pt x="40713" y="223239"/>
                  <a:pt x="40990" y="240021"/>
                  <a:pt x="34724" y="254643"/>
                </a:cubicBezTo>
                <a:cubicBezTo>
                  <a:pt x="29244" y="267429"/>
                  <a:pt x="17796" y="276925"/>
                  <a:pt x="11575" y="289367"/>
                </a:cubicBezTo>
                <a:cubicBezTo>
                  <a:pt x="6119" y="300280"/>
                  <a:pt x="3858" y="312516"/>
                  <a:pt x="0" y="324091"/>
                </a:cubicBezTo>
                <a:cubicBezTo>
                  <a:pt x="3858" y="401255"/>
                  <a:pt x="1582" y="478972"/>
                  <a:pt x="11575" y="555584"/>
                </a:cubicBezTo>
                <a:cubicBezTo>
                  <a:pt x="13374" y="569378"/>
                  <a:pt x="26034" y="579445"/>
                  <a:pt x="34724" y="590308"/>
                </a:cubicBezTo>
                <a:cubicBezTo>
                  <a:pt x="47994" y="606896"/>
                  <a:pt x="73927" y="628309"/>
                  <a:pt x="92598" y="636607"/>
                </a:cubicBezTo>
                <a:cubicBezTo>
                  <a:pt x="114896" y="646517"/>
                  <a:pt x="162046" y="659757"/>
                  <a:pt x="162046" y="659757"/>
                </a:cubicBezTo>
                <a:cubicBezTo>
                  <a:pt x="329901" y="827612"/>
                  <a:pt x="129969" y="633137"/>
                  <a:pt x="266218" y="752354"/>
                </a:cubicBezTo>
                <a:cubicBezTo>
                  <a:pt x="282643" y="766726"/>
                  <a:pt x="296092" y="784281"/>
                  <a:pt x="312517" y="798653"/>
                </a:cubicBezTo>
                <a:cubicBezTo>
                  <a:pt x="327035" y="811356"/>
                  <a:pt x="345174" y="819736"/>
                  <a:pt x="358815" y="833377"/>
                </a:cubicBezTo>
                <a:cubicBezTo>
                  <a:pt x="412925" y="887487"/>
                  <a:pt x="387206" y="879208"/>
                  <a:pt x="428264" y="914400"/>
                </a:cubicBezTo>
                <a:cubicBezTo>
                  <a:pt x="447021" y="930477"/>
                  <a:pt x="468668" y="943229"/>
                  <a:pt x="486137" y="960698"/>
                </a:cubicBezTo>
                <a:cubicBezTo>
                  <a:pt x="560278" y="1034839"/>
                  <a:pt x="499013" y="1007432"/>
                  <a:pt x="567160" y="1030146"/>
                </a:cubicBezTo>
                <a:cubicBezTo>
                  <a:pt x="598026" y="1061012"/>
                  <a:pt x="640235" y="1083702"/>
                  <a:pt x="659757" y="1122744"/>
                </a:cubicBezTo>
                <a:cubicBezTo>
                  <a:pt x="667474" y="1138177"/>
                  <a:pt x="671861" y="1155788"/>
                  <a:pt x="682907" y="1169043"/>
                </a:cubicBezTo>
                <a:cubicBezTo>
                  <a:pt x="691813" y="1179730"/>
                  <a:pt x="706502" y="1183845"/>
                  <a:pt x="717631" y="1192192"/>
                </a:cubicBezTo>
                <a:cubicBezTo>
                  <a:pt x="734672" y="1204973"/>
                  <a:pt x="784057" y="1248554"/>
                  <a:pt x="810228" y="1261640"/>
                </a:cubicBezTo>
                <a:cubicBezTo>
                  <a:pt x="821141" y="1267096"/>
                  <a:pt x="833377" y="1269357"/>
                  <a:pt x="844952" y="1273215"/>
                </a:cubicBezTo>
                <a:lnTo>
                  <a:pt x="1145894" y="1261640"/>
                </a:lnTo>
                <a:cubicBezTo>
                  <a:pt x="1196133" y="1259064"/>
                  <a:pt x="1247995" y="1263885"/>
                  <a:pt x="1296365" y="1250065"/>
                </a:cubicBezTo>
                <a:cubicBezTo>
                  <a:pt x="1310394" y="1246057"/>
                  <a:pt x="1410155" y="1180063"/>
                  <a:pt x="1435261" y="1157468"/>
                </a:cubicBezTo>
                <a:cubicBezTo>
                  <a:pt x="1459595" y="1135567"/>
                  <a:pt x="1504709" y="1088020"/>
                  <a:pt x="1504709" y="1088020"/>
                </a:cubicBezTo>
                <a:cubicBezTo>
                  <a:pt x="1532257" y="1005374"/>
                  <a:pt x="1507555" y="1032108"/>
                  <a:pt x="1562583" y="995422"/>
                </a:cubicBezTo>
                <a:cubicBezTo>
                  <a:pt x="1570299" y="983847"/>
                  <a:pt x="1583168" y="974371"/>
                  <a:pt x="1585732" y="960698"/>
                </a:cubicBezTo>
                <a:cubicBezTo>
                  <a:pt x="1603684" y="864951"/>
                  <a:pt x="1601513" y="672379"/>
                  <a:pt x="1574157" y="590308"/>
                </a:cubicBezTo>
                <a:cubicBezTo>
                  <a:pt x="1552022" y="523898"/>
                  <a:pt x="1578436" y="585888"/>
                  <a:pt x="1527858" y="520860"/>
                </a:cubicBezTo>
                <a:cubicBezTo>
                  <a:pt x="1510777" y="498899"/>
                  <a:pt x="1481560" y="451412"/>
                  <a:pt x="1481560" y="451412"/>
                </a:cubicBezTo>
                <a:cubicBezTo>
                  <a:pt x="1479070" y="438963"/>
                  <a:pt x="1469088" y="376612"/>
                  <a:pt x="1458410" y="358815"/>
                </a:cubicBezTo>
                <a:cubicBezTo>
                  <a:pt x="1442883" y="332937"/>
                  <a:pt x="1460339" y="370389"/>
                  <a:pt x="1423686" y="347240"/>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327703" name="TextBox 111"/>
          <p:cNvSpPr txBox="1">
            <a:spLocks noChangeArrowheads="1"/>
          </p:cNvSpPr>
          <p:nvPr/>
        </p:nvSpPr>
        <p:spPr bwMode="auto">
          <a:xfrm>
            <a:off x="228600" y="30480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i="1">
                <a:latin typeface="Times New Roman" panose="02020603050405020304" pitchFamily="18" charset="0"/>
                <a:cs typeface="Times New Roman" panose="02020603050405020304" pitchFamily="18" charset="0"/>
              </a:rPr>
              <a:t>k=3</a:t>
            </a:r>
          </a:p>
        </p:txBody>
      </p:sp>
      <p:sp>
        <p:nvSpPr>
          <p:cNvPr id="327704" name="TextBox 112"/>
          <p:cNvSpPr txBox="1">
            <a:spLocks noChangeArrowheads="1"/>
          </p:cNvSpPr>
          <p:nvPr/>
        </p:nvSpPr>
        <p:spPr bwMode="auto">
          <a:xfrm>
            <a:off x="179388" y="3357563"/>
            <a:ext cx="1066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1400" i="1">
                <a:latin typeface="Times New Roman" panose="02020603050405020304" pitchFamily="18" charset="0"/>
                <a:cs typeface="Times New Roman" panose="02020603050405020304" pitchFamily="18" charset="0"/>
              </a:rPr>
              <a:t>0: friend</a:t>
            </a:r>
          </a:p>
          <a:p>
            <a:pPr eaLnBrk="1" hangingPunct="1"/>
            <a:r>
              <a:rPr lang="en-US" altLang="en-US" sz="1400" i="1">
                <a:latin typeface="Times New Roman" panose="02020603050405020304" pitchFamily="18" charset="0"/>
                <a:cs typeface="Times New Roman" panose="02020603050405020304" pitchFamily="18" charset="0"/>
              </a:rPr>
              <a:t>1: family</a:t>
            </a:r>
          </a:p>
        </p:txBody>
      </p:sp>
      <p:sp>
        <p:nvSpPr>
          <p:cNvPr id="115" name="Oval 114"/>
          <p:cNvSpPr/>
          <p:nvPr/>
        </p:nvSpPr>
        <p:spPr>
          <a:xfrm>
            <a:off x="54864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6" name="Oval 115"/>
          <p:cNvSpPr/>
          <p:nvPr/>
        </p:nvSpPr>
        <p:spPr>
          <a:xfrm>
            <a:off x="64008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7" name="Oval 116"/>
          <p:cNvSpPr/>
          <p:nvPr/>
        </p:nvSpPr>
        <p:spPr>
          <a:xfrm>
            <a:off x="7239000" y="3352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8" name="Oval 117"/>
          <p:cNvSpPr/>
          <p:nvPr/>
        </p:nvSpPr>
        <p:spPr>
          <a:xfrm>
            <a:off x="54864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19" name="Oval 118"/>
          <p:cNvSpPr/>
          <p:nvPr/>
        </p:nvSpPr>
        <p:spPr>
          <a:xfrm>
            <a:off x="64008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sp>
        <p:nvSpPr>
          <p:cNvPr id="120" name="Oval 119"/>
          <p:cNvSpPr/>
          <p:nvPr/>
        </p:nvSpPr>
        <p:spPr>
          <a:xfrm>
            <a:off x="7239000" y="5638800"/>
            <a:ext cx="152400" cy="15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a:solidFill>
                <a:schemeClr val="tx1"/>
              </a:solidFill>
              <a:latin typeface="Times New Roman" pitchFamily="18" charset="0"/>
              <a:cs typeface="Times New Roman" pitchFamily="18" charset="0"/>
            </a:endParaRPr>
          </a:p>
        </p:txBody>
      </p:sp>
      <p:cxnSp>
        <p:nvCxnSpPr>
          <p:cNvPr id="121" name="Straight Connector 120"/>
          <p:cNvCxnSpPr>
            <a:stCxn id="91" idx="2"/>
          </p:cNvCxnSpPr>
          <p:nvPr/>
        </p:nvCxnSpPr>
        <p:spPr>
          <a:xfrm rot="10800000" flipV="1">
            <a:off x="685800" y="3429000"/>
            <a:ext cx="1752600" cy="6858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91" idx="6"/>
            <a:endCxn id="115" idx="2"/>
          </p:cNvCxnSpPr>
          <p:nvPr/>
        </p:nvCxnSpPr>
        <p:spPr>
          <a:xfrm>
            <a:off x="2590800" y="3429000"/>
            <a:ext cx="2895600"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8" idx="2"/>
            <a:endCxn id="92" idx="5"/>
          </p:cNvCxnSpPr>
          <p:nvPr/>
        </p:nvCxnSpPr>
        <p:spPr>
          <a:xfrm rot="10800000">
            <a:off x="3101975" y="4092575"/>
            <a:ext cx="2384425" cy="16224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6" idx="3"/>
            <a:endCxn id="92" idx="6"/>
          </p:cNvCxnSpPr>
          <p:nvPr/>
        </p:nvCxnSpPr>
        <p:spPr>
          <a:xfrm rot="5400000">
            <a:off x="4495800" y="2111375"/>
            <a:ext cx="555625" cy="329882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19" idx="1"/>
            <a:endCxn id="93" idx="7"/>
          </p:cNvCxnSpPr>
          <p:nvPr/>
        </p:nvCxnSpPr>
        <p:spPr>
          <a:xfrm rot="16200000" flipV="1">
            <a:off x="4000500" y="3238500"/>
            <a:ext cx="762000" cy="408305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20" idx="1"/>
            <a:endCxn id="117" idx="4"/>
          </p:cNvCxnSpPr>
          <p:nvPr/>
        </p:nvCxnSpPr>
        <p:spPr>
          <a:xfrm rot="5400000" flipH="1" flipV="1">
            <a:off x="6210300" y="4556125"/>
            <a:ext cx="2155825" cy="539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0800000">
            <a:off x="1751013" y="4991100"/>
            <a:ext cx="1144587" cy="1905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27718" name="TextBox 127"/>
          <p:cNvSpPr txBox="1">
            <a:spLocks noChangeArrowheads="1"/>
          </p:cNvSpPr>
          <p:nvPr/>
        </p:nvSpPr>
        <p:spPr bwMode="auto">
          <a:xfrm>
            <a:off x="1600200" y="33528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7719" name="TextBox 128"/>
          <p:cNvSpPr txBox="1">
            <a:spLocks noChangeArrowheads="1"/>
          </p:cNvSpPr>
          <p:nvPr/>
        </p:nvSpPr>
        <p:spPr bwMode="auto">
          <a:xfrm>
            <a:off x="3733800" y="3124200"/>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7720" name="TextBox 129"/>
          <p:cNvSpPr txBox="1">
            <a:spLocks noChangeArrowheads="1"/>
          </p:cNvSpPr>
          <p:nvPr/>
        </p:nvSpPr>
        <p:spPr bwMode="auto">
          <a:xfrm>
            <a:off x="3657600"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7721" name="TextBox 44"/>
          <p:cNvSpPr txBox="1">
            <a:spLocks noChangeArrowheads="1"/>
          </p:cNvSpPr>
          <p:nvPr/>
        </p:nvSpPr>
        <p:spPr bwMode="auto">
          <a:xfrm>
            <a:off x="1752600" y="49641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7722" name="TextBox 45"/>
          <p:cNvSpPr txBox="1">
            <a:spLocks noChangeArrowheads="1"/>
          </p:cNvSpPr>
          <p:nvPr/>
        </p:nvSpPr>
        <p:spPr bwMode="auto">
          <a:xfrm>
            <a:off x="1646238" y="4354513"/>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{0,1}</a:t>
            </a:r>
          </a:p>
        </p:txBody>
      </p:sp>
      <p:sp>
        <p:nvSpPr>
          <p:cNvPr id="327723" name="TextBox 46"/>
          <p:cNvSpPr txBox="1">
            <a:spLocks noChangeArrowheads="1"/>
          </p:cNvSpPr>
          <p:nvPr/>
        </p:nvSpPr>
        <p:spPr bwMode="auto">
          <a:xfrm>
            <a:off x="3733800" y="3505200"/>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{0,1}</a:t>
            </a:r>
          </a:p>
        </p:txBody>
      </p:sp>
      <p:sp>
        <p:nvSpPr>
          <p:cNvPr id="327724" name="TextBox 47"/>
          <p:cNvSpPr txBox="1">
            <a:spLocks noChangeArrowheads="1"/>
          </p:cNvSpPr>
          <p:nvPr/>
        </p:nvSpPr>
        <p:spPr bwMode="auto">
          <a:xfrm>
            <a:off x="3733800" y="4887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1</a:t>
            </a:r>
          </a:p>
        </p:txBody>
      </p:sp>
      <p:sp>
        <p:nvSpPr>
          <p:cNvPr id="327725" name="TextBox 48"/>
          <p:cNvSpPr txBox="1">
            <a:spLocks noChangeArrowheads="1"/>
          </p:cNvSpPr>
          <p:nvPr/>
        </p:nvSpPr>
        <p:spPr bwMode="auto">
          <a:xfrm>
            <a:off x="7267575" y="4125913"/>
            <a:ext cx="22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eaLnBrk="1" hangingPunct="1"/>
            <a:r>
              <a:rPr lang="en-US" altLang="en-US" sz="2000">
                <a:latin typeface="Times New Roman" panose="02020603050405020304" pitchFamily="18" charset="0"/>
                <a:cs typeface="Times New Roman" panose="02020603050405020304" pitchFamily="18" charset="0"/>
              </a:rPr>
              <a:t>0</a:t>
            </a:r>
          </a:p>
        </p:txBody>
      </p:sp>
      <p:sp>
        <p:nvSpPr>
          <p:cNvPr id="327726" name="TextBox 49"/>
          <p:cNvSpPr txBox="1">
            <a:spLocks noChangeArrowheads="1"/>
          </p:cNvSpPr>
          <p:nvPr/>
        </p:nvSpPr>
        <p:spPr bwMode="auto">
          <a:xfrm>
            <a:off x="457200" y="1676400"/>
            <a:ext cx="7772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r>
              <a:rPr lang="en-US" altLang="en-US" sz="2000">
                <a:latin typeface="Times New Roman" panose="02020603050405020304" pitchFamily="18" charset="0"/>
                <a:cs typeface="Times New Roman" panose="02020603050405020304" pitchFamily="18" charset="0"/>
              </a:rPr>
              <a:t>Objective :For any group that contains one node need this level’s   protection, make all the nodes in it have the same degree label sequence</a:t>
            </a:r>
          </a:p>
          <a:p>
            <a:pPr algn="l" eaLnBrk="1" hangingPunct="1"/>
            <a:r>
              <a:rPr lang="en-US" altLang="en-US" sz="2000">
                <a:latin typeface="Times New Roman" panose="02020603050405020304" pitchFamily="18" charset="0"/>
                <a:cs typeface="Times New Roman" panose="02020603050405020304" pitchFamily="18" charset="0"/>
              </a:rPr>
              <a:t>Method: Generalize the edge labels </a:t>
            </a:r>
          </a:p>
        </p:txBody>
      </p:sp>
      <p:sp>
        <p:nvSpPr>
          <p:cNvPr id="327727" name="Date Placeholder 51"/>
          <p:cNvSpPr txBox="1">
            <a:spLocks noGrp="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panose="020B0604030504040204" pitchFamily="34" charset="0"/>
                <a:ea typeface="宋体" panose="02010600030101010101" pitchFamily="2" charset="-122"/>
              </a:defRPr>
            </a:lvl1pPr>
            <a:lvl2pPr marL="742950" indent="-285750" eaLnBrk="0" hangingPunct="0">
              <a:defRPr sz="2500">
                <a:solidFill>
                  <a:schemeClr val="tx1"/>
                </a:solidFill>
                <a:latin typeface="Verdana" panose="020B0604030504040204" pitchFamily="34" charset="0"/>
                <a:ea typeface="宋体" panose="02010600030101010101" pitchFamily="2" charset="-122"/>
              </a:defRPr>
            </a:lvl2pPr>
            <a:lvl3pPr marL="1143000" indent="-228600" eaLnBrk="0" hangingPunct="0">
              <a:defRPr sz="2500">
                <a:solidFill>
                  <a:schemeClr val="tx1"/>
                </a:solidFill>
                <a:latin typeface="Verdana" panose="020B0604030504040204" pitchFamily="34" charset="0"/>
                <a:ea typeface="宋体" panose="02010600030101010101" pitchFamily="2" charset="-122"/>
              </a:defRPr>
            </a:lvl3pPr>
            <a:lvl4pPr marL="1600200" indent="-228600" eaLnBrk="0" hangingPunct="0">
              <a:defRPr sz="2500">
                <a:solidFill>
                  <a:schemeClr val="tx1"/>
                </a:solidFill>
                <a:latin typeface="Verdana" panose="020B0604030504040204" pitchFamily="34" charset="0"/>
                <a:ea typeface="宋体" panose="02010600030101010101" pitchFamily="2" charset="-122"/>
              </a:defRPr>
            </a:lvl4pPr>
            <a:lvl5pPr marL="2057400" indent="-228600" eaLnBrk="0" hangingPunct="0">
              <a:defRPr sz="2500">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defRPr sz="2500">
                <a:solidFill>
                  <a:schemeClr val="tx1"/>
                </a:solidFill>
                <a:latin typeface="Verdana" panose="020B0604030504040204" pitchFamily="34" charset="0"/>
                <a:ea typeface="宋体" panose="02010600030101010101" pitchFamily="2" charset="-122"/>
              </a:defRPr>
            </a:lvl9pPr>
          </a:lstStyle>
          <a:p>
            <a:pPr algn="l" eaLnBrk="1" hangingPunct="1">
              <a:spcBef>
                <a:spcPct val="0"/>
              </a:spcBef>
            </a:pPr>
            <a:fld id="{F632E036-1442-4527-9D71-D90933EEC40F}" type="datetime1">
              <a:rPr lang="en-US" altLang="zh-CN" sz="1200"/>
              <a:pPr algn="l" eaLnBrk="1" hangingPunct="1">
                <a:spcBef>
                  <a:spcPct val="0"/>
                </a:spcBef>
              </a:pPr>
              <a:t>11/17/2016</a:t>
            </a:fld>
            <a:endParaRPr lang="en-US" altLang="zh-CN" sz="1200"/>
          </a:p>
        </p:txBody>
      </p:sp>
    </p:spTree>
    <p:extLst>
      <p:ext uri="{BB962C8B-B14F-4D97-AF65-F5344CB8AC3E}">
        <p14:creationId xmlns:p14="http://schemas.microsoft.com/office/powerpoint/2010/main" val="25355531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Publishing sanitized graph</a:t>
            </a:r>
            <a:endParaRPr lang="zh-CN" altLang="en-US" dirty="0"/>
          </a:p>
        </p:txBody>
      </p:sp>
      <p:sp>
        <p:nvSpPr>
          <p:cNvPr id="3" name="Content Placeholder 2"/>
          <p:cNvSpPr>
            <a:spLocks noGrp="1"/>
          </p:cNvSpPr>
          <p:nvPr>
            <p:ph idx="1"/>
          </p:nvPr>
        </p:nvSpPr>
        <p:spPr>
          <a:ln>
            <a:solidFill>
              <a:schemeClr val="bg1"/>
            </a:solidFill>
          </a:ln>
        </p:spPr>
        <p:txBody>
          <a:bodyPr/>
          <a:lstStyle/>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457200" indent="-457200">
              <a:spcBef>
                <a:spcPct val="50000"/>
              </a:spcBef>
              <a:buFontTx/>
              <a:buAutoNum type="circleNumDbPlain"/>
            </a:pPr>
            <a:r>
              <a:rPr lang="en-US" altLang="zh-CN" sz="2500" kern="1200" dirty="0" smtClean="0">
                <a:solidFill>
                  <a:srgbClr val="FF0000"/>
                </a:solidFill>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Other works</a:t>
            </a:r>
            <a:endParaRPr lang="zh-CN" altLang="en-US" sz="2500" kern="1200" dirty="0" smtClean="0">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11/17/2016</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Active attack</a:t>
            </a:r>
            <a:endParaRPr lang="en-US" dirty="0"/>
          </a:p>
        </p:txBody>
      </p:sp>
      <p:sp>
        <p:nvSpPr>
          <p:cNvPr id="43" name="Date Placeholder 42"/>
          <p:cNvSpPr>
            <a:spLocks noGrp="1"/>
          </p:cNvSpPr>
          <p:nvPr>
            <p:ph type="dt" sz="half" idx="10"/>
          </p:nvPr>
        </p:nvSpPr>
        <p:spPr/>
        <p:txBody>
          <a:bodyPr/>
          <a:lstStyle/>
          <a:p>
            <a:pPr>
              <a:defRPr/>
            </a:pPr>
            <a:fld id="{EDD2B36B-6AD3-4FB9-AD00-7D9CA6A978F6}" type="datetime1">
              <a:rPr lang="en-US" altLang="zh-CN" smtClean="0"/>
              <a:pPr>
                <a:defRPr/>
              </a:pPr>
              <a:t>11/17/2016</a:t>
            </a:fld>
            <a:endParaRPr lang="en-US" altLang="zh-CN"/>
          </a:p>
        </p:txBody>
      </p:sp>
      <p:sp>
        <p:nvSpPr>
          <p:cNvPr id="41" name="Rectangle 40"/>
          <p:cNvSpPr/>
          <p:nvPr/>
        </p:nvSpPr>
        <p:spPr>
          <a:xfrm>
            <a:off x="427112" y="2285256"/>
            <a:ext cx="3505200" cy="381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7" name="Picture 2"/>
          <p:cNvPicPr>
            <a:picLocks noChangeAspect="1" noChangeArrowheads="1"/>
          </p:cNvPicPr>
          <p:nvPr/>
        </p:nvPicPr>
        <p:blipFill>
          <a:blip r:embed="rId3" cstate="print"/>
          <a:srcRect/>
          <a:stretch>
            <a:fillRect/>
          </a:stretch>
        </p:blipFill>
        <p:spPr bwMode="auto">
          <a:xfrm>
            <a:off x="8458200" y="5625829"/>
            <a:ext cx="257175" cy="363719"/>
          </a:xfrm>
          <a:prstGeom prst="rect">
            <a:avLst/>
          </a:prstGeom>
          <a:noFill/>
          <a:ln w="9525">
            <a:noFill/>
            <a:miter lim="800000"/>
            <a:headEnd/>
            <a:tailEnd/>
          </a:ln>
          <a:effectLst/>
        </p:spPr>
      </p:pic>
      <p:pic>
        <p:nvPicPr>
          <p:cNvPr id="48" name="Picture 2"/>
          <p:cNvPicPr>
            <a:picLocks noChangeAspect="1" noChangeArrowheads="1"/>
          </p:cNvPicPr>
          <p:nvPr/>
        </p:nvPicPr>
        <p:blipFill>
          <a:blip r:embed="rId3" cstate="print"/>
          <a:srcRect/>
          <a:stretch>
            <a:fillRect/>
          </a:stretch>
        </p:blipFill>
        <p:spPr bwMode="auto">
          <a:xfrm>
            <a:off x="7743825" y="5625829"/>
            <a:ext cx="257175" cy="363719"/>
          </a:xfrm>
          <a:prstGeom prst="rect">
            <a:avLst/>
          </a:prstGeom>
          <a:noFill/>
          <a:ln w="9525">
            <a:noFill/>
            <a:miter lim="800000"/>
            <a:headEnd/>
            <a:tailEnd/>
          </a:ln>
          <a:effectLst/>
        </p:spPr>
      </p:pic>
      <p:pic>
        <p:nvPicPr>
          <p:cNvPr id="49" name="Picture 3"/>
          <p:cNvPicPr>
            <a:picLocks noChangeAspect="1" noChangeArrowheads="1"/>
          </p:cNvPicPr>
          <p:nvPr/>
        </p:nvPicPr>
        <p:blipFill>
          <a:blip r:embed="rId4" cstate="print"/>
          <a:srcRect/>
          <a:stretch>
            <a:fillRect/>
          </a:stretch>
        </p:blipFill>
        <p:spPr bwMode="auto">
          <a:xfrm>
            <a:off x="5715000" y="4368552"/>
            <a:ext cx="435915" cy="619125"/>
          </a:xfrm>
          <a:prstGeom prst="rect">
            <a:avLst/>
          </a:prstGeom>
          <a:noFill/>
          <a:ln w="9525">
            <a:noFill/>
            <a:miter lim="800000"/>
            <a:headEnd/>
            <a:tailEnd/>
          </a:ln>
          <a:effectLst/>
        </p:spPr>
      </p:pic>
      <p:pic>
        <p:nvPicPr>
          <p:cNvPr id="50" name="Picture 3"/>
          <p:cNvPicPr>
            <a:picLocks noChangeAspect="1" noChangeArrowheads="1"/>
          </p:cNvPicPr>
          <p:nvPr/>
        </p:nvPicPr>
        <p:blipFill>
          <a:blip r:embed="rId4" cstate="print"/>
          <a:srcRect/>
          <a:stretch>
            <a:fillRect/>
          </a:stretch>
        </p:blipFill>
        <p:spPr bwMode="auto">
          <a:xfrm>
            <a:off x="7010400" y="4368552"/>
            <a:ext cx="435915" cy="619125"/>
          </a:xfrm>
          <a:prstGeom prst="rect">
            <a:avLst/>
          </a:prstGeom>
          <a:noFill/>
          <a:ln w="9525">
            <a:noFill/>
            <a:miter lim="800000"/>
            <a:headEnd/>
            <a:tailEnd/>
          </a:ln>
          <a:effectLst/>
        </p:spPr>
      </p:pic>
      <p:pic>
        <p:nvPicPr>
          <p:cNvPr id="51" name="Picture 3"/>
          <p:cNvPicPr>
            <a:picLocks noChangeAspect="1" noChangeArrowheads="1"/>
          </p:cNvPicPr>
          <p:nvPr/>
        </p:nvPicPr>
        <p:blipFill>
          <a:blip r:embed="rId4" cstate="print"/>
          <a:srcRect/>
          <a:stretch>
            <a:fillRect/>
          </a:stretch>
        </p:blipFill>
        <p:spPr bwMode="auto">
          <a:xfrm>
            <a:off x="8229600" y="4368552"/>
            <a:ext cx="435915" cy="619125"/>
          </a:xfrm>
          <a:prstGeom prst="rect">
            <a:avLst/>
          </a:prstGeom>
          <a:noFill/>
          <a:ln w="9525">
            <a:noFill/>
            <a:miter lim="800000"/>
            <a:headEnd/>
            <a:tailEnd/>
          </a:ln>
          <a:effectLst/>
        </p:spPr>
      </p:pic>
      <p:cxnSp>
        <p:nvCxnSpPr>
          <p:cNvPr id="52" name="Straight Connector 51"/>
          <p:cNvCxnSpPr/>
          <p:nvPr/>
        </p:nvCxnSpPr>
        <p:spPr>
          <a:xfrm rot="16200000" flipH="1">
            <a:off x="5740636" y="5141876"/>
            <a:ext cx="676275" cy="29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6997936" y="4176207"/>
            <a:ext cx="676275" cy="2222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6769336" y="5166807"/>
            <a:ext cx="676275" cy="24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7378936" y="4557207"/>
            <a:ext cx="676275" cy="14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8" idx="0"/>
          </p:cNvCxnSpPr>
          <p:nvPr/>
        </p:nvCxnSpPr>
        <p:spPr>
          <a:xfrm rot="16200000" flipH="1">
            <a:off x="6564548" y="4317963"/>
            <a:ext cx="6762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8" idx="0"/>
          </p:cNvCxnSpPr>
          <p:nvPr/>
        </p:nvCxnSpPr>
        <p:spPr>
          <a:xfrm rot="16200000" flipV="1">
            <a:off x="7212249" y="4965664"/>
            <a:ext cx="6762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0"/>
          </p:cNvCxnSpPr>
          <p:nvPr/>
        </p:nvCxnSpPr>
        <p:spPr>
          <a:xfrm rot="5400000" flipH="1" flipV="1">
            <a:off x="7821848" y="5000120"/>
            <a:ext cx="6762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0"/>
          </p:cNvCxnSpPr>
          <p:nvPr/>
        </p:nvCxnSpPr>
        <p:spPr>
          <a:xfrm rot="16200000" flipV="1">
            <a:off x="7569436" y="4608477"/>
            <a:ext cx="676275" cy="135843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5"/>
          <p:cNvPicPr>
            <a:picLocks noChangeAspect="1" noChangeArrowheads="1"/>
          </p:cNvPicPr>
          <p:nvPr/>
        </p:nvPicPr>
        <p:blipFill>
          <a:blip r:embed="rId5" cstate="print"/>
          <a:srcRect/>
          <a:stretch>
            <a:fillRect/>
          </a:stretch>
        </p:blipFill>
        <p:spPr bwMode="auto">
          <a:xfrm>
            <a:off x="6236568" y="2213248"/>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61" name="Straight Connector 60"/>
          <p:cNvCxnSpPr>
            <a:stCxn id="49" idx="0"/>
            <a:endCxn id="60" idx="2"/>
          </p:cNvCxnSpPr>
          <p:nvPr/>
        </p:nvCxnSpPr>
        <p:spPr>
          <a:xfrm rot="5400000" flipH="1" flipV="1">
            <a:off x="6402523" y="3420083"/>
            <a:ext cx="478904" cy="1418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0"/>
            <a:endCxn id="60" idx="2"/>
          </p:cNvCxnSpPr>
          <p:nvPr/>
        </p:nvCxnSpPr>
        <p:spPr>
          <a:xfrm rot="5400000" flipH="1" flipV="1">
            <a:off x="7050223" y="4067783"/>
            <a:ext cx="478904" cy="12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1" idx="0"/>
            <a:endCxn id="60" idx="2"/>
          </p:cNvCxnSpPr>
          <p:nvPr/>
        </p:nvCxnSpPr>
        <p:spPr>
          <a:xfrm rot="16200000" flipV="1">
            <a:off x="7659824" y="3580817"/>
            <a:ext cx="478904" cy="1096565"/>
          </a:xfrm>
          <a:prstGeom prst="line">
            <a:avLst/>
          </a:prstGeom>
        </p:spPr>
        <p:style>
          <a:lnRef idx="1">
            <a:schemeClr val="accent1"/>
          </a:lnRef>
          <a:fillRef idx="0">
            <a:schemeClr val="accent1"/>
          </a:fillRef>
          <a:effectRef idx="0">
            <a:schemeClr val="accent1"/>
          </a:effectRef>
          <a:fontRef idx="minor">
            <a:schemeClr val="tx1"/>
          </a:fontRef>
        </p:style>
      </p:cxnSp>
      <p:sp>
        <p:nvSpPr>
          <p:cNvPr id="64" name="Left Arrow 63"/>
          <p:cNvSpPr/>
          <p:nvPr/>
        </p:nvSpPr>
        <p:spPr>
          <a:xfrm>
            <a:off x="2971800" y="4114800"/>
            <a:ext cx="2832720" cy="457200"/>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TextBox 64"/>
          <p:cNvSpPr txBox="1"/>
          <p:nvPr/>
        </p:nvSpPr>
        <p:spPr>
          <a:xfrm>
            <a:off x="605650" y="3810000"/>
            <a:ext cx="1465466"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Government</a:t>
            </a:r>
            <a:endParaRPr lang="en-US" sz="2000" dirty="0">
              <a:latin typeface="Times New Roman" pitchFamily="18" charset="0"/>
              <a:cs typeface="Times New Roman" pitchFamily="18" charset="0"/>
            </a:endParaRPr>
          </a:p>
        </p:txBody>
      </p:sp>
      <p:pic>
        <p:nvPicPr>
          <p:cNvPr id="66" name="Picture 65" descr="u=2376779564,3705762269&amp;fm=0&amp;gp=38.jpg"/>
          <p:cNvPicPr>
            <a:picLocks noChangeAspect="1"/>
          </p:cNvPicPr>
          <p:nvPr/>
        </p:nvPicPr>
        <p:blipFill>
          <a:blip r:embed="rId6" cstate="print"/>
          <a:stretch>
            <a:fillRect/>
          </a:stretch>
        </p:blipFill>
        <p:spPr>
          <a:xfrm>
            <a:off x="2362199" y="2743200"/>
            <a:ext cx="1403685" cy="1143000"/>
          </a:xfrm>
          <a:prstGeom prst="rect">
            <a:avLst/>
          </a:prstGeom>
          <a:noFill/>
        </p:spPr>
      </p:pic>
      <p:sp>
        <p:nvSpPr>
          <p:cNvPr id="67" name="TextBox 66"/>
          <p:cNvSpPr txBox="1"/>
          <p:nvPr/>
        </p:nvSpPr>
        <p:spPr>
          <a:xfrm>
            <a:off x="2492152" y="3797424"/>
            <a:ext cx="126509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Advertiser</a:t>
            </a:r>
            <a:endParaRPr lang="en-US" sz="2000" dirty="0">
              <a:latin typeface="Times New Roman" pitchFamily="18" charset="0"/>
              <a:cs typeface="Times New Roman" pitchFamily="18" charset="0"/>
            </a:endParaRPr>
          </a:p>
        </p:txBody>
      </p:sp>
      <p:sp>
        <p:nvSpPr>
          <p:cNvPr id="68" name="TextBox 67"/>
          <p:cNvSpPr txBox="1"/>
          <p:nvPr/>
        </p:nvSpPr>
        <p:spPr>
          <a:xfrm>
            <a:off x="619944" y="5309592"/>
            <a:ext cx="1250662"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Marketing</a:t>
            </a:r>
            <a:endParaRPr lang="en-US" sz="2000" dirty="0">
              <a:latin typeface="Times New Roman" pitchFamily="18" charset="0"/>
              <a:cs typeface="Times New Roman" pitchFamily="18" charset="0"/>
            </a:endParaRPr>
          </a:p>
        </p:txBody>
      </p:sp>
      <p:sp>
        <p:nvSpPr>
          <p:cNvPr id="69" name="TextBox 68"/>
          <p:cNvSpPr txBox="1"/>
          <p:nvPr/>
        </p:nvSpPr>
        <p:spPr>
          <a:xfrm>
            <a:off x="7052585" y="6006829"/>
            <a:ext cx="76815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p:txBody>
      </p:sp>
      <p:sp>
        <p:nvSpPr>
          <p:cNvPr id="70" name="TextBox 69"/>
          <p:cNvSpPr txBox="1"/>
          <p:nvPr/>
        </p:nvSpPr>
        <p:spPr>
          <a:xfrm>
            <a:off x="5149957" y="4978152"/>
            <a:ext cx="136640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Web agents</a:t>
            </a:r>
            <a:endParaRPr lang="en-US" sz="2000" dirty="0">
              <a:latin typeface="Times New Roman" pitchFamily="18" charset="0"/>
              <a:cs typeface="Times New Roman" pitchFamily="18" charset="0"/>
            </a:endParaRPr>
          </a:p>
        </p:txBody>
      </p:sp>
      <p:sp>
        <p:nvSpPr>
          <p:cNvPr id="71" name="TextBox 70"/>
          <p:cNvSpPr txBox="1"/>
          <p:nvPr/>
        </p:nvSpPr>
        <p:spPr>
          <a:xfrm>
            <a:off x="3932312" y="1925216"/>
            <a:ext cx="2088232"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Anonymized</a:t>
            </a:r>
            <a:r>
              <a:rPr lang="en-US" sz="2000" dirty="0" smtClean="0">
                <a:latin typeface="Times New Roman" pitchFamily="18" charset="0"/>
                <a:cs typeface="Times New Roman" pitchFamily="18" charset="0"/>
              </a:rPr>
              <a:t> Data</a:t>
            </a:r>
            <a:endParaRPr lang="en-US" sz="2000" dirty="0">
              <a:latin typeface="Times New Roman" pitchFamily="18" charset="0"/>
              <a:cs typeface="Times New Roman" pitchFamily="18" charset="0"/>
            </a:endParaRPr>
          </a:p>
        </p:txBody>
      </p:sp>
      <p:grpSp>
        <p:nvGrpSpPr>
          <p:cNvPr id="3" name="Group 68"/>
          <p:cNvGrpSpPr/>
          <p:nvPr/>
        </p:nvGrpSpPr>
        <p:grpSpPr>
          <a:xfrm>
            <a:off x="4572000" y="2382416"/>
            <a:ext cx="990600" cy="990600"/>
            <a:chOff x="4648200" y="457200"/>
            <a:chExt cx="990600" cy="990600"/>
          </a:xfrm>
        </p:grpSpPr>
        <p:sp>
          <p:nvSpPr>
            <p:cNvPr id="73" name="Oval 72"/>
            <p:cNvSpPr/>
            <p:nvPr/>
          </p:nvSpPr>
          <p:spPr>
            <a:xfrm>
              <a:off x="46482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86400" y="83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6482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486400" y="129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105400" y="45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4" idx="0"/>
              <a:endCxn id="77" idx="5"/>
            </p:cNvCxnSpPr>
            <p:nvPr/>
          </p:nvCxnSpPr>
          <p:spPr>
            <a:xfrm rot="16200000" flipV="1">
              <a:off x="5273582" y="549182"/>
              <a:ext cx="250918" cy="327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3"/>
              <a:endCxn id="73" idx="7"/>
            </p:cNvCxnSpPr>
            <p:nvPr/>
          </p:nvCxnSpPr>
          <p:spPr>
            <a:xfrm rot="5400000">
              <a:off x="4816382" y="549182"/>
              <a:ext cx="273236" cy="349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3" idx="4"/>
              <a:endCxn id="75" idx="0"/>
            </p:cNvCxnSpPr>
            <p:nvPr/>
          </p:nvCxnSpPr>
          <p:spPr>
            <a:xfrm rot="5400000">
              <a:off x="45720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4"/>
              <a:endCxn id="76" idx="0"/>
            </p:cNvCxnSpPr>
            <p:nvPr/>
          </p:nvCxnSpPr>
          <p:spPr>
            <a:xfrm rot="5400000">
              <a:off x="5410200" y="1143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6"/>
              <a:endCxn id="76" idx="2"/>
            </p:cNvCxnSpPr>
            <p:nvPr/>
          </p:nvCxnSpPr>
          <p:spPr>
            <a:xfrm>
              <a:off x="4800600" y="13716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5029200" y="2284512"/>
            <a:ext cx="609600" cy="246221"/>
          </a:xfrm>
          <a:prstGeom prst="rect">
            <a:avLst/>
          </a:prstGeom>
          <a:noFill/>
        </p:spPr>
        <p:txBody>
          <a:bodyPr wrap="square" rtlCol="0">
            <a:spAutoFit/>
          </a:bodyPr>
          <a:lstStyle/>
          <a:p>
            <a:r>
              <a:rPr lang="en-US" sz="1000" dirty="0" smtClean="0"/>
              <a:t>(…)</a:t>
            </a:r>
            <a:endParaRPr lang="en-US" sz="1000" dirty="0"/>
          </a:p>
        </p:txBody>
      </p:sp>
      <p:sp>
        <p:nvSpPr>
          <p:cNvPr id="84" name="TextBox 83"/>
          <p:cNvSpPr txBox="1"/>
          <p:nvPr/>
        </p:nvSpPr>
        <p:spPr>
          <a:xfrm>
            <a:off x="5410200" y="2647891"/>
            <a:ext cx="609600" cy="246221"/>
          </a:xfrm>
          <a:prstGeom prst="rect">
            <a:avLst/>
          </a:prstGeom>
          <a:noFill/>
        </p:spPr>
        <p:txBody>
          <a:bodyPr wrap="square" rtlCol="0">
            <a:spAutoFit/>
          </a:bodyPr>
          <a:lstStyle/>
          <a:p>
            <a:r>
              <a:rPr lang="en-US" sz="1000" dirty="0" smtClean="0"/>
              <a:t>(…)</a:t>
            </a:r>
            <a:endParaRPr lang="en-US" sz="1000" dirty="0"/>
          </a:p>
        </p:txBody>
      </p:sp>
      <p:sp>
        <p:nvSpPr>
          <p:cNvPr id="85" name="TextBox 84"/>
          <p:cNvSpPr txBox="1"/>
          <p:nvPr/>
        </p:nvSpPr>
        <p:spPr>
          <a:xfrm>
            <a:off x="5156448" y="3326160"/>
            <a:ext cx="609600" cy="246221"/>
          </a:xfrm>
          <a:prstGeom prst="rect">
            <a:avLst/>
          </a:prstGeom>
          <a:noFill/>
        </p:spPr>
        <p:txBody>
          <a:bodyPr wrap="square" rtlCol="0">
            <a:spAutoFit/>
          </a:bodyPr>
          <a:lstStyle/>
          <a:p>
            <a:r>
              <a:rPr lang="en-US" sz="1000" dirty="0" smtClean="0"/>
              <a:t>(…)</a:t>
            </a:r>
            <a:endParaRPr lang="en-US" sz="1000" dirty="0"/>
          </a:p>
        </p:txBody>
      </p:sp>
      <p:sp>
        <p:nvSpPr>
          <p:cNvPr id="86" name="TextBox 85"/>
          <p:cNvSpPr txBox="1"/>
          <p:nvPr/>
        </p:nvSpPr>
        <p:spPr>
          <a:xfrm>
            <a:off x="4249056" y="2589312"/>
            <a:ext cx="609600" cy="246221"/>
          </a:xfrm>
          <a:prstGeom prst="rect">
            <a:avLst/>
          </a:prstGeom>
          <a:noFill/>
        </p:spPr>
        <p:txBody>
          <a:bodyPr wrap="square" rtlCol="0">
            <a:spAutoFit/>
          </a:bodyPr>
          <a:lstStyle/>
          <a:p>
            <a:r>
              <a:rPr lang="en-US" sz="1000" dirty="0" smtClean="0"/>
              <a:t>(…)</a:t>
            </a:r>
            <a:endParaRPr lang="en-US" sz="1000" dirty="0"/>
          </a:p>
        </p:txBody>
      </p:sp>
      <p:sp>
        <p:nvSpPr>
          <p:cNvPr id="87" name="TextBox 86"/>
          <p:cNvSpPr txBox="1"/>
          <p:nvPr/>
        </p:nvSpPr>
        <p:spPr>
          <a:xfrm>
            <a:off x="4364360" y="3398168"/>
            <a:ext cx="609600" cy="246221"/>
          </a:xfrm>
          <a:prstGeom prst="rect">
            <a:avLst/>
          </a:prstGeom>
          <a:noFill/>
        </p:spPr>
        <p:txBody>
          <a:bodyPr wrap="square" rtlCol="0">
            <a:spAutoFit/>
          </a:bodyPr>
          <a:lstStyle/>
          <a:p>
            <a:r>
              <a:rPr lang="en-US" sz="1000" dirty="0" smtClean="0"/>
              <a:t>(…)</a:t>
            </a:r>
            <a:endParaRPr lang="en-US" sz="1000" dirty="0"/>
          </a:p>
        </p:txBody>
      </p:sp>
      <p:pic>
        <p:nvPicPr>
          <p:cNvPr id="89" name="Picture 2"/>
          <p:cNvPicPr>
            <a:picLocks noChangeAspect="1" noChangeArrowheads="1"/>
          </p:cNvPicPr>
          <p:nvPr/>
        </p:nvPicPr>
        <p:blipFill>
          <a:blip r:embed="rId7" cstate="print"/>
          <a:srcRect/>
          <a:stretch>
            <a:fillRect/>
          </a:stretch>
        </p:blipFill>
        <p:spPr bwMode="auto">
          <a:xfrm>
            <a:off x="6156176" y="5517232"/>
            <a:ext cx="304800" cy="390525"/>
          </a:xfrm>
          <a:prstGeom prst="rect">
            <a:avLst/>
          </a:prstGeom>
          <a:noFill/>
          <a:ln w="9525">
            <a:noFill/>
            <a:miter lim="800000"/>
            <a:headEnd/>
            <a:tailEnd/>
          </a:ln>
          <a:effectLst/>
        </p:spPr>
      </p:pic>
      <p:cxnSp>
        <p:nvCxnSpPr>
          <p:cNvPr id="90" name="Straight Arrow Connector 89"/>
          <p:cNvCxnSpPr>
            <a:stCxn id="89" idx="1"/>
          </p:cNvCxnSpPr>
          <p:nvPr/>
        </p:nvCxnSpPr>
        <p:spPr>
          <a:xfrm rot="10800000">
            <a:off x="5580112" y="3573017"/>
            <a:ext cx="576064" cy="21394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886200" y="4045386"/>
            <a:ext cx="1600200" cy="738664"/>
          </a:xfrm>
          <a:prstGeom prst="rect">
            <a:avLst/>
          </a:prstGeom>
          <a:noFill/>
        </p:spPr>
        <p:txBody>
          <a:bodyPr wrap="square" rtlCol="0">
            <a:spAutoFit/>
          </a:bodyPr>
          <a:lstStyle/>
          <a:p>
            <a:r>
              <a:rPr lang="en-US" sz="1400" dirty="0" smtClean="0">
                <a:latin typeface="Times New Roman" pitchFamily="18" charset="0"/>
                <a:cs typeface="Times New Roman" pitchFamily="18" charset="0"/>
              </a:rPr>
              <a:t>Analyze and reveal some privacy information</a:t>
            </a:r>
            <a:endParaRPr lang="en-US" sz="1400" dirty="0">
              <a:latin typeface="Times New Roman" pitchFamily="18" charset="0"/>
              <a:cs typeface="Times New Roman" pitchFamily="18" charset="0"/>
            </a:endParaRPr>
          </a:p>
        </p:txBody>
      </p:sp>
      <p:sp>
        <p:nvSpPr>
          <p:cNvPr id="96" name="TextBox 95"/>
          <p:cNvSpPr txBox="1"/>
          <p:nvPr/>
        </p:nvSpPr>
        <p:spPr>
          <a:xfrm>
            <a:off x="6934200" y="2844552"/>
            <a:ext cx="1090491" cy="369332"/>
          </a:xfrm>
          <a:prstGeom prst="rect">
            <a:avLst/>
          </a:prstGeom>
          <a:noFill/>
        </p:spPr>
        <p:txBody>
          <a:bodyPr wrap="none" rtlCol="0">
            <a:spAutoFit/>
          </a:bodyPr>
          <a:lstStyle/>
          <a:p>
            <a:r>
              <a:rPr lang="en-US" b="1" i="1" dirty="0" err="1" smtClean="0">
                <a:solidFill>
                  <a:schemeClr val="accent5">
                    <a:lumMod val="40000"/>
                    <a:lumOff val="60000"/>
                  </a:schemeClr>
                </a:solidFill>
              </a:rPr>
              <a:t>Facebook</a:t>
            </a:r>
            <a:endParaRPr lang="en-US" b="1" i="1" dirty="0">
              <a:solidFill>
                <a:schemeClr val="accent5">
                  <a:lumMod val="40000"/>
                  <a:lumOff val="60000"/>
                </a:schemeClr>
              </a:solidFill>
            </a:endParaRPr>
          </a:p>
        </p:txBody>
      </p:sp>
      <p:sp>
        <p:nvSpPr>
          <p:cNvPr id="97" name="TextBox 96"/>
          <p:cNvSpPr txBox="1"/>
          <p:nvPr/>
        </p:nvSpPr>
        <p:spPr>
          <a:xfrm>
            <a:off x="2857128" y="5793903"/>
            <a:ext cx="1219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Customers</a:t>
            </a:r>
            <a:endParaRPr lang="en-US" sz="1400" dirty="0">
              <a:latin typeface="Times New Roman" pitchFamily="18" charset="0"/>
              <a:cs typeface="Times New Roman" pitchFamily="18" charset="0"/>
            </a:endParaRPr>
          </a:p>
        </p:txBody>
      </p:sp>
      <p:pic>
        <p:nvPicPr>
          <p:cNvPr id="98" name="Picture 97" descr="pharmacy.png"/>
          <p:cNvPicPr>
            <a:picLocks noChangeAspect="1"/>
          </p:cNvPicPr>
          <p:nvPr/>
        </p:nvPicPr>
        <p:blipFill>
          <a:blip r:embed="rId8" cstate="print"/>
          <a:stretch>
            <a:fillRect/>
          </a:stretch>
        </p:blipFill>
        <p:spPr>
          <a:xfrm>
            <a:off x="762000" y="2667000"/>
            <a:ext cx="1219200" cy="1219200"/>
          </a:xfrm>
          <a:prstGeom prst="rect">
            <a:avLst/>
          </a:prstGeom>
        </p:spPr>
      </p:pic>
      <p:pic>
        <p:nvPicPr>
          <p:cNvPr id="99" name="Picture 98" descr="kchart.png"/>
          <p:cNvPicPr>
            <a:picLocks noChangeAspect="1"/>
          </p:cNvPicPr>
          <p:nvPr/>
        </p:nvPicPr>
        <p:blipFill>
          <a:blip r:embed="rId9" cstate="print"/>
          <a:stretch>
            <a:fillRect/>
          </a:stretch>
        </p:blipFill>
        <p:spPr>
          <a:xfrm>
            <a:off x="762000" y="4267200"/>
            <a:ext cx="990600" cy="990600"/>
          </a:xfrm>
          <a:prstGeom prst="rect">
            <a:avLst/>
          </a:prstGeom>
        </p:spPr>
      </p:pic>
      <p:pic>
        <p:nvPicPr>
          <p:cNvPr id="92" name="Picture 2"/>
          <p:cNvPicPr>
            <a:picLocks noChangeAspect="1" noChangeArrowheads="1"/>
          </p:cNvPicPr>
          <p:nvPr/>
        </p:nvPicPr>
        <p:blipFill>
          <a:blip r:embed="rId7" cstate="print"/>
          <a:srcRect/>
          <a:stretch>
            <a:fillRect/>
          </a:stretch>
        </p:blipFill>
        <p:spPr bwMode="auto">
          <a:xfrm>
            <a:off x="6804248" y="5589240"/>
            <a:ext cx="304800" cy="390525"/>
          </a:xfrm>
          <a:prstGeom prst="rect">
            <a:avLst/>
          </a:prstGeom>
          <a:noFill/>
          <a:ln w="9525">
            <a:noFill/>
            <a:miter lim="800000"/>
            <a:headEnd/>
            <a:tailEnd/>
          </a:ln>
          <a:effectLst/>
        </p:spPr>
      </p:pic>
      <p:cxnSp>
        <p:nvCxnSpPr>
          <p:cNvPr id="94" name="Straight Arrow Connector 93"/>
          <p:cNvCxnSpPr/>
          <p:nvPr/>
        </p:nvCxnSpPr>
        <p:spPr>
          <a:xfrm rot="16200000" flipV="1">
            <a:off x="5292080" y="4005064"/>
            <a:ext cx="1872208" cy="1152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9" idx="0"/>
          </p:cNvCxnSpPr>
          <p:nvPr/>
        </p:nvCxnSpPr>
        <p:spPr bwMode="auto">
          <a:xfrm rot="5400000" flipH="1" flipV="1">
            <a:off x="6484404" y="4837348"/>
            <a:ext cx="504056" cy="855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3" name="Straight Connector 102"/>
          <p:cNvCxnSpPr>
            <a:stCxn id="49" idx="2"/>
          </p:cNvCxnSpPr>
          <p:nvPr/>
        </p:nvCxnSpPr>
        <p:spPr bwMode="auto">
          <a:xfrm rot="16200000" flipH="1">
            <a:off x="6211838" y="4708797"/>
            <a:ext cx="529555" cy="1087314"/>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6" name="Straight Connector 105"/>
          <p:cNvCxnSpPr/>
          <p:nvPr/>
        </p:nvCxnSpPr>
        <p:spPr bwMode="auto">
          <a:xfrm rot="5400000">
            <a:off x="6840252" y="5193198"/>
            <a:ext cx="504058" cy="144014"/>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88" name="Rounded Rectangle 87"/>
          <p:cNvSpPr/>
          <p:nvPr/>
        </p:nvSpPr>
        <p:spPr bwMode="auto">
          <a:xfrm>
            <a:off x="4572000" y="4077072"/>
            <a:ext cx="1864954" cy="44267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914400" indent="-457200"/>
            <a:r>
              <a:rPr lang="en-US" altLang="zh-CN" sz="2000" i="1" dirty="0" smtClean="0">
                <a:solidFill>
                  <a:srgbClr val="FF0000"/>
                </a:solidFill>
                <a:ea typeface="宋体" pitchFamily="2" charset="-122"/>
              </a:rPr>
              <a:t>Filtering</a:t>
            </a:r>
            <a:endParaRPr lang="zh-CN" altLang="en-US" sz="2000" i="1" dirty="0" smtClean="0">
              <a:solidFill>
                <a:srgbClr val="FF0000"/>
              </a:solidFill>
              <a:ea typeface="宋体"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RLA on email networks </a:t>
            </a:r>
            <a:r>
              <a:rPr lang="en-US" altLang="zh-CN" baseline="30000" dirty="0" smtClean="0"/>
              <a:t>[11]</a:t>
            </a:r>
            <a:endParaRPr lang="zh-CN" altLang="en-US" baseline="30000" dirty="0"/>
          </a:p>
        </p:txBody>
      </p:sp>
      <p:sp>
        <p:nvSpPr>
          <p:cNvPr id="3" name="Content Placeholder 2"/>
          <p:cNvSpPr>
            <a:spLocks noGrp="1"/>
          </p:cNvSpPr>
          <p:nvPr>
            <p:ph idx="1"/>
          </p:nvPr>
        </p:nvSpPr>
        <p:spPr/>
        <p:txBody>
          <a:bodyPr>
            <a:normAutofit/>
          </a:bodyPr>
          <a:lstStyle/>
          <a:p>
            <a:r>
              <a:rPr lang="en-US" altLang="zh-CN" dirty="0" smtClean="0"/>
              <a:t>Random link attack (RLA)</a:t>
            </a:r>
          </a:p>
          <a:p>
            <a:pPr lvl="1"/>
            <a:r>
              <a:rPr lang="en-US" altLang="zh-CN" dirty="0" smtClean="0"/>
              <a:t>A group of noise nodes</a:t>
            </a:r>
          </a:p>
          <a:p>
            <a:pPr lvl="2"/>
            <a:r>
              <a:rPr lang="en-US" altLang="zh-CN" dirty="0" smtClean="0"/>
              <a:t>Form communities themselves</a:t>
            </a:r>
          </a:p>
          <a:p>
            <a:pPr lvl="3"/>
            <a:r>
              <a:rPr lang="en-US" altLang="zh-CN" dirty="0" smtClean="0"/>
              <a:t>Preventing to be filtered as outlier nodes</a:t>
            </a:r>
          </a:p>
          <a:p>
            <a:pPr lvl="2"/>
            <a:r>
              <a:rPr lang="en-US" altLang="zh-CN" dirty="0" smtClean="0"/>
              <a:t>Randomly link to a large number of victims</a:t>
            </a:r>
          </a:p>
        </p:txBody>
      </p:sp>
      <p:pic>
        <p:nvPicPr>
          <p:cNvPr id="4" name="Picture 5"/>
          <p:cNvPicPr>
            <a:picLocks noChangeAspect="1" noChangeArrowheads="1"/>
          </p:cNvPicPr>
          <p:nvPr/>
        </p:nvPicPr>
        <p:blipFill>
          <a:blip r:embed="rId3" cstate="print"/>
          <a:srcRect/>
          <a:stretch>
            <a:fillRect/>
          </a:stretch>
        </p:blipFill>
        <p:spPr bwMode="auto">
          <a:xfrm>
            <a:off x="1691680" y="4077072"/>
            <a:ext cx="222885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Oval 6"/>
          <p:cNvSpPr/>
          <p:nvPr/>
        </p:nvSpPr>
        <p:spPr>
          <a:xfrm>
            <a:off x="5067672" y="4797152"/>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71728" y="4932784"/>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211688" y="4365104"/>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8" idx="0"/>
            <a:endCxn id="11" idx="5"/>
          </p:cNvCxnSpPr>
          <p:nvPr/>
        </p:nvCxnSpPr>
        <p:spPr>
          <a:xfrm rot="16200000" flipV="1">
            <a:off x="5276050" y="4560906"/>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3"/>
            <a:endCxn id="7" idx="7"/>
          </p:cNvCxnSpPr>
          <p:nvPr/>
        </p:nvCxnSpPr>
        <p:spPr>
          <a:xfrm rot="5400000">
            <a:off x="5053738" y="4639202"/>
            <a:ext cx="324284" cy="36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8" idx="2"/>
          </p:cNvCxnSpPr>
          <p:nvPr/>
        </p:nvCxnSpPr>
        <p:spPr>
          <a:xfrm>
            <a:off x="5220072" y="4873352"/>
            <a:ext cx="351656" cy="1356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2"/>
          </p:cNvCxnSpPr>
          <p:nvPr/>
        </p:nvCxnSpPr>
        <p:spPr bwMode="auto">
          <a:xfrm rot="10800000">
            <a:off x="3707904" y="4437112"/>
            <a:ext cx="1503784" cy="419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7" idx="3"/>
          </p:cNvCxnSpPr>
          <p:nvPr/>
        </p:nvCxnSpPr>
        <p:spPr bwMode="auto">
          <a:xfrm rot="5400000" flipH="1">
            <a:off x="4405914" y="4243158"/>
            <a:ext cx="202090" cy="116606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1" idx="1"/>
          </p:cNvCxnSpPr>
          <p:nvPr/>
        </p:nvCxnSpPr>
        <p:spPr bwMode="auto">
          <a:xfrm rot="16200000" flipV="1">
            <a:off x="4207768" y="3361184"/>
            <a:ext cx="238342" cy="181413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1" idx="2"/>
          </p:cNvCxnSpPr>
          <p:nvPr/>
        </p:nvCxnSpPr>
        <p:spPr bwMode="auto">
          <a:xfrm rot="10800000" flipV="1">
            <a:off x="3851920" y="4441304"/>
            <a:ext cx="1359768" cy="2118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7" idx="3"/>
          </p:cNvCxnSpPr>
          <p:nvPr/>
        </p:nvCxnSpPr>
        <p:spPr bwMode="auto">
          <a:xfrm rot="5400000">
            <a:off x="4283968" y="4423178"/>
            <a:ext cx="301966" cy="131007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7" idx="3"/>
          </p:cNvCxnSpPr>
          <p:nvPr/>
        </p:nvCxnSpPr>
        <p:spPr bwMode="auto">
          <a:xfrm rot="5400000">
            <a:off x="4391980" y="4387174"/>
            <a:ext cx="157950" cy="12380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8" idx="4"/>
          </p:cNvCxnSpPr>
          <p:nvPr/>
        </p:nvCxnSpPr>
        <p:spPr bwMode="auto">
          <a:xfrm rot="5400000">
            <a:off x="4425888" y="4223184"/>
            <a:ext cx="360040" cy="2084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4"/>
          </p:cNvCxnSpPr>
          <p:nvPr/>
        </p:nvCxnSpPr>
        <p:spPr bwMode="auto">
          <a:xfrm rot="5400000">
            <a:off x="4209864" y="4151176"/>
            <a:ext cx="504056" cy="237207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smtClean="0"/>
              <a:t>Observations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
        <p:nvSpPr>
          <p:cNvPr id="5" name="Oval 4"/>
          <p:cNvSpPr/>
          <p:nvPr/>
        </p:nvSpPr>
        <p:spPr>
          <a:xfrm>
            <a:off x="611560"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59632" y="2780928"/>
            <a:ext cx="152400" cy="152400"/>
          </a:xfrm>
          <a:prstGeom prst="ellipse">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99592" y="221324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0"/>
            <a:endCxn id="7" idx="5"/>
          </p:cNvCxnSpPr>
          <p:nvPr/>
        </p:nvCxnSpPr>
        <p:spPr>
          <a:xfrm rot="16200000" flipV="1">
            <a:off x="963954" y="2409050"/>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5" idx="7"/>
          </p:cNvCxnSpPr>
          <p:nvPr/>
        </p:nvCxnSpPr>
        <p:spPr>
          <a:xfrm rot="5400000">
            <a:off x="565814" y="2519158"/>
            <a:ext cx="531924" cy="1802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flipV="1">
            <a:off x="763960"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691680"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3608" y="2924944"/>
            <a:ext cx="648072" cy="276999"/>
          </a:xfrm>
          <a:prstGeom prst="rect">
            <a:avLst/>
          </a:prstGeom>
          <a:noFill/>
        </p:spPr>
        <p:txBody>
          <a:bodyPr wrap="square" rtlCol="0">
            <a:spAutoFit/>
          </a:bodyPr>
          <a:lstStyle/>
          <a:p>
            <a:r>
              <a:rPr lang="en-US" altLang="zh-CN" sz="1200" dirty="0" smtClean="0"/>
              <a:t>noise</a:t>
            </a:r>
            <a:endParaRPr lang="zh-CN" altLang="en-US" sz="1200" dirty="0"/>
          </a:p>
        </p:txBody>
      </p:sp>
      <p:sp>
        <p:nvSpPr>
          <p:cNvPr id="22" name="Oval 21"/>
          <p:cNvSpPr/>
          <p:nvPr/>
        </p:nvSpPr>
        <p:spPr>
          <a:xfrm>
            <a:off x="2187352"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43336"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47664"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6" idx="0"/>
            <a:endCxn id="20" idx="3"/>
          </p:cNvCxnSpPr>
          <p:nvPr/>
        </p:nvCxnSpPr>
        <p:spPr bwMode="auto">
          <a:xfrm rot="5400000" flipH="1" flipV="1">
            <a:off x="1157908"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6" idx="7"/>
            <a:endCxn id="22" idx="2"/>
          </p:cNvCxnSpPr>
          <p:nvPr/>
        </p:nvCxnSpPr>
        <p:spPr bwMode="auto">
          <a:xfrm rot="5400000" flipH="1" flipV="1">
            <a:off x="1527442" y="2143336"/>
            <a:ext cx="522182" cy="7976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3" idx="1"/>
          </p:cNvCxnSpPr>
          <p:nvPr/>
        </p:nvCxnSpPr>
        <p:spPr bwMode="auto">
          <a:xfrm>
            <a:off x="1412032"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6" idx="6"/>
            <a:endCxn id="24" idx="1"/>
          </p:cNvCxnSpPr>
          <p:nvPr/>
        </p:nvCxnSpPr>
        <p:spPr bwMode="auto">
          <a:xfrm>
            <a:off x="1412032"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Oval 47"/>
          <p:cNvSpPr/>
          <p:nvPr/>
        </p:nvSpPr>
        <p:spPr>
          <a:xfrm>
            <a:off x="1187624" y="184482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6" idx="0"/>
            <a:endCxn id="48" idx="4"/>
          </p:cNvCxnSpPr>
          <p:nvPr/>
        </p:nvCxnSpPr>
        <p:spPr bwMode="auto">
          <a:xfrm rot="16200000" flipV="1">
            <a:off x="907976" y="2353072"/>
            <a:ext cx="78370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TextBox 60"/>
          <p:cNvSpPr txBox="1"/>
          <p:nvPr/>
        </p:nvSpPr>
        <p:spPr>
          <a:xfrm>
            <a:off x="35496" y="3667090"/>
            <a:ext cx="4104456" cy="553998"/>
          </a:xfrm>
          <a:prstGeom prst="rect">
            <a:avLst/>
          </a:prstGeom>
          <a:noFill/>
        </p:spPr>
        <p:txBody>
          <a:bodyPr wrap="square" rtlCol="0">
            <a:spAutoFit/>
          </a:bodyPr>
          <a:lstStyle/>
          <a:p>
            <a:pPr algn="l"/>
            <a:r>
              <a:rPr lang="en-US" altLang="zh-CN" sz="1200" dirty="0" smtClean="0"/>
              <a:t>[1] Victims are randomly selected</a:t>
            </a:r>
          </a:p>
          <a:p>
            <a:pPr lvl="1" algn="l"/>
            <a:r>
              <a:rPr lang="en-US" altLang="zh-CN" sz="1200" dirty="0" smtClean="0"/>
              <a:t>Most of their friends do not have connection</a:t>
            </a:r>
          </a:p>
        </p:txBody>
      </p:sp>
      <p:grpSp>
        <p:nvGrpSpPr>
          <p:cNvPr id="64" name="Group 63"/>
          <p:cNvGrpSpPr/>
          <p:nvPr/>
        </p:nvGrpSpPr>
        <p:grpSpPr>
          <a:xfrm>
            <a:off x="179512" y="4365104"/>
            <a:ext cx="4104456" cy="1152128"/>
            <a:chOff x="683568" y="4365104"/>
            <a:chExt cx="4104456" cy="1152128"/>
          </a:xfrm>
        </p:grpSpPr>
        <p:sp>
          <p:nvSpPr>
            <p:cNvPr id="62" name="Down Arrow 61"/>
            <p:cNvSpPr/>
            <p:nvPr/>
          </p:nvSpPr>
          <p:spPr bwMode="auto">
            <a:xfrm>
              <a:off x="1763688" y="4365104"/>
              <a:ext cx="504056"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63" name="TextBox 62"/>
            <p:cNvSpPr txBox="1"/>
            <p:nvPr/>
          </p:nvSpPr>
          <p:spPr>
            <a:xfrm>
              <a:off x="683568" y="4963234"/>
              <a:ext cx="4104456" cy="553998"/>
            </a:xfrm>
            <a:prstGeom prst="rect">
              <a:avLst/>
            </a:prstGeom>
            <a:noFill/>
          </p:spPr>
          <p:txBody>
            <a:bodyPr wrap="square" rtlCol="0">
              <a:spAutoFit/>
            </a:bodyPr>
            <a:lstStyle/>
            <a:p>
              <a:pPr algn="l"/>
              <a:r>
                <a:rPr lang="en-US" altLang="zh-CN" sz="1200" dirty="0" smtClean="0"/>
                <a:t>Cluster Coefficient is small</a:t>
              </a:r>
            </a:p>
            <a:p>
              <a:pPr algn="l"/>
              <a:r>
                <a:rPr lang="en-US" altLang="zh-CN" sz="1200" dirty="0" smtClean="0"/>
                <a:t>Triangle ratio is very low</a:t>
              </a:r>
            </a:p>
          </p:txBody>
        </p:sp>
      </p:grpSp>
      <p:grpSp>
        <p:nvGrpSpPr>
          <p:cNvPr id="70" name="Group 69"/>
          <p:cNvGrpSpPr/>
          <p:nvPr/>
        </p:nvGrpSpPr>
        <p:grpSpPr>
          <a:xfrm>
            <a:off x="3851920" y="1916832"/>
            <a:ext cx="4104456" cy="2005191"/>
            <a:chOff x="4355976" y="1916832"/>
            <a:chExt cx="4104456" cy="2005191"/>
          </a:xfrm>
        </p:grpSpPr>
        <p:grpSp>
          <p:nvGrpSpPr>
            <p:cNvPr id="65" name="Group 64"/>
            <p:cNvGrpSpPr/>
            <p:nvPr/>
          </p:nvGrpSpPr>
          <p:grpSpPr>
            <a:xfrm>
              <a:off x="4499992" y="1916832"/>
              <a:ext cx="1728192" cy="1512168"/>
              <a:chOff x="4499992" y="1916832"/>
              <a:chExt cx="1728192" cy="1512168"/>
            </a:xfrm>
          </p:grpSpPr>
          <p:sp>
            <p:nvSpPr>
              <p:cNvPr id="33" name="Oval 32"/>
              <p:cNvSpPr/>
              <p:nvPr/>
            </p:nvSpPr>
            <p:spPr>
              <a:xfrm>
                <a:off x="4499992"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148064" y="2780928"/>
                <a:ext cx="152400" cy="152400"/>
              </a:xfrm>
              <a:prstGeom prst="ellipse">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3" idx="6"/>
                <a:endCxn id="34" idx="2"/>
              </p:cNvCxnSpPr>
              <p:nvPr/>
            </p:nvCxnSpPr>
            <p:spPr>
              <a:xfrm flipV="1">
                <a:off x="4652392"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580112"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788024" y="2924944"/>
                <a:ext cx="792088" cy="276999"/>
              </a:xfrm>
              <a:prstGeom prst="rect">
                <a:avLst/>
              </a:prstGeom>
              <a:noFill/>
            </p:spPr>
            <p:txBody>
              <a:bodyPr wrap="square" rtlCol="0">
                <a:spAutoFit/>
              </a:bodyPr>
              <a:lstStyle/>
              <a:p>
                <a:r>
                  <a:rPr lang="en-US" altLang="zh-CN" sz="1200" dirty="0" smtClean="0"/>
                  <a:t>normal</a:t>
                </a:r>
                <a:endParaRPr lang="zh-CN" altLang="en-US" sz="1200" dirty="0"/>
              </a:p>
            </p:txBody>
          </p:sp>
          <p:sp>
            <p:nvSpPr>
              <p:cNvPr id="41" name="Oval 40"/>
              <p:cNvSpPr/>
              <p:nvPr/>
            </p:nvSpPr>
            <p:spPr>
              <a:xfrm>
                <a:off x="6075784"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931768"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436096"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34" idx="0"/>
                <a:endCxn id="39" idx="3"/>
              </p:cNvCxnSpPr>
              <p:nvPr/>
            </p:nvCxnSpPr>
            <p:spPr bwMode="auto">
              <a:xfrm rot="5400000" flipH="1" flipV="1">
                <a:off x="5046340"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34" idx="6"/>
                <a:endCxn id="41" idx="2"/>
              </p:cNvCxnSpPr>
              <p:nvPr/>
            </p:nvCxnSpPr>
            <p:spPr bwMode="auto">
              <a:xfrm flipV="1">
                <a:off x="5300464" y="2281064"/>
                <a:ext cx="77532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34" idx="6"/>
                <a:endCxn id="42" idx="1"/>
              </p:cNvCxnSpPr>
              <p:nvPr/>
            </p:nvCxnSpPr>
            <p:spPr bwMode="auto">
              <a:xfrm>
                <a:off x="5300464"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a:stCxn id="34" idx="6"/>
                <a:endCxn id="43" idx="1"/>
              </p:cNvCxnSpPr>
              <p:nvPr/>
            </p:nvCxnSpPr>
            <p:spPr bwMode="auto">
              <a:xfrm>
                <a:off x="5300464"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41" idx="2"/>
                <a:endCxn id="39" idx="4"/>
              </p:cNvCxnSpPr>
              <p:nvPr/>
            </p:nvCxnSpPr>
            <p:spPr bwMode="auto">
              <a:xfrm rot="10800000">
                <a:off x="5656312" y="2069232"/>
                <a:ext cx="419472" cy="2118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a:stCxn id="43" idx="0"/>
                <a:endCxn id="42" idx="1"/>
              </p:cNvCxnSpPr>
              <p:nvPr/>
            </p:nvCxnSpPr>
            <p:spPr bwMode="auto">
              <a:xfrm rot="5400000" flipH="1" flipV="1">
                <a:off x="5564330" y="2886844"/>
                <a:ext cx="337722"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42" idx="1"/>
                <a:endCxn id="39" idx="4"/>
              </p:cNvCxnSpPr>
              <p:nvPr/>
            </p:nvCxnSpPr>
            <p:spPr bwMode="auto">
              <a:xfrm rot="16200000" flipV="1">
                <a:off x="5370376" y="2355168"/>
                <a:ext cx="869646" cy="29777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6" name="TextBox 65"/>
            <p:cNvSpPr txBox="1"/>
            <p:nvPr/>
          </p:nvSpPr>
          <p:spPr>
            <a:xfrm>
              <a:off x="4355976" y="3645024"/>
              <a:ext cx="4104456" cy="276999"/>
            </a:xfrm>
            <a:prstGeom prst="rect">
              <a:avLst/>
            </a:prstGeom>
            <a:noFill/>
          </p:spPr>
          <p:txBody>
            <a:bodyPr wrap="square" rtlCol="0">
              <a:spAutoFit/>
            </a:bodyPr>
            <a:lstStyle/>
            <a:p>
              <a:pPr algn="l"/>
              <a:r>
                <a:rPr lang="en-US" altLang="zh-CN" sz="1200" dirty="0" smtClean="0"/>
                <a:t>Most of its friends know each other</a:t>
              </a:r>
            </a:p>
          </p:txBody>
        </p:sp>
      </p:grpSp>
      <p:grpSp>
        <p:nvGrpSpPr>
          <p:cNvPr id="67" name="Group 66"/>
          <p:cNvGrpSpPr/>
          <p:nvPr/>
        </p:nvGrpSpPr>
        <p:grpSpPr>
          <a:xfrm>
            <a:off x="3851920" y="4365104"/>
            <a:ext cx="4104456" cy="1152128"/>
            <a:chOff x="683568" y="4365104"/>
            <a:chExt cx="4104456" cy="1152128"/>
          </a:xfrm>
        </p:grpSpPr>
        <p:sp>
          <p:nvSpPr>
            <p:cNvPr id="68" name="Down Arrow 67"/>
            <p:cNvSpPr/>
            <p:nvPr/>
          </p:nvSpPr>
          <p:spPr bwMode="auto">
            <a:xfrm>
              <a:off x="1763688" y="4365104"/>
              <a:ext cx="504056"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914400" marR="0" indent="-457200" algn="ctr" defTabSz="914400" rtl="0" eaLnBrk="1" fontAlgn="base" latinLnBrk="0" hangingPunct="1">
                <a:lnSpc>
                  <a:spcPct val="100000"/>
                </a:lnSpc>
                <a:spcBef>
                  <a:spcPct val="50000"/>
                </a:spcBef>
                <a:spcAft>
                  <a:spcPct val="0"/>
                </a:spcAft>
                <a:buClrTx/>
                <a:buSzTx/>
                <a:buFontTx/>
                <a:buNone/>
                <a:tabLst/>
              </a:pPr>
              <a:endParaRPr kumimoji="0" lang="zh-CN" altLang="en-US" sz="2500" b="0" i="0" u="none" strike="noStrike" cap="none" normalizeH="0" baseline="0" smtClean="0">
                <a:ln>
                  <a:noFill/>
                </a:ln>
                <a:solidFill>
                  <a:schemeClr val="tx1"/>
                </a:solidFill>
                <a:effectLst/>
                <a:latin typeface="Verdana" pitchFamily="34" charset="0"/>
                <a:ea typeface="宋体" pitchFamily="2" charset="-122"/>
              </a:endParaRPr>
            </a:p>
          </p:txBody>
        </p:sp>
        <p:sp>
          <p:nvSpPr>
            <p:cNvPr id="69" name="TextBox 68"/>
            <p:cNvSpPr txBox="1"/>
            <p:nvPr/>
          </p:nvSpPr>
          <p:spPr>
            <a:xfrm>
              <a:off x="683568" y="4963234"/>
              <a:ext cx="4104456" cy="553998"/>
            </a:xfrm>
            <a:prstGeom prst="rect">
              <a:avLst/>
            </a:prstGeom>
            <a:noFill/>
          </p:spPr>
          <p:txBody>
            <a:bodyPr wrap="square" rtlCol="0">
              <a:spAutoFit/>
            </a:bodyPr>
            <a:lstStyle/>
            <a:p>
              <a:pPr algn="l"/>
              <a:r>
                <a:rPr lang="en-US" altLang="zh-CN" sz="1200" dirty="0" smtClean="0"/>
                <a:t>Cluster Coefficient is large</a:t>
              </a:r>
            </a:p>
            <a:p>
              <a:pPr algn="l"/>
              <a:r>
                <a:rPr lang="en-US" altLang="zh-CN" sz="1200" dirty="0" smtClean="0"/>
                <a:t>Triangle ratio is high</a:t>
              </a:r>
            </a:p>
          </p:txBody>
        </p:sp>
      </p:grpSp>
      <p:grpSp>
        <p:nvGrpSpPr>
          <p:cNvPr id="88" name="Group 87"/>
          <p:cNvGrpSpPr/>
          <p:nvPr/>
        </p:nvGrpSpPr>
        <p:grpSpPr>
          <a:xfrm>
            <a:off x="7020272" y="2348880"/>
            <a:ext cx="1728192" cy="1757809"/>
            <a:chOff x="7020272" y="2348880"/>
            <a:chExt cx="1728192" cy="1757809"/>
          </a:xfrm>
        </p:grpSpPr>
        <p:grpSp>
          <p:nvGrpSpPr>
            <p:cNvPr id="86" name="Group 85"/>
            <p:cNvGrpSpPr/>
            <p:nvPr/>
          </p:nvGrpSpPr>
          <p:grpSpPr>
            <a:xfrm>
              <a:off x="7380312" y="2348880"/>
              <a:ext cx="720080" cy="720080"/>
              <a:chOff x="7380312" y="2348880"/>
              <a:chExt cx="720080" cy="720080"/>
            </a:xfrm>
          </p:grpSpPr>
          <p:sp>
            <p:nvSpPr>
              <p:cNvPr id="73" name="Oval 72"/>
              <p:cNvSpPr/>
              <p:nvPr/>
            </p:nvSpPr>
            <p:spPr>
              <a:xfrm>
                <a:off x="7380312" y="278092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884368" y="291656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524328" y="234888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74" idx="0"/>
                <a:endCxn id="75" idx="5"/>
              </p:cNvCxnSpPr>
              <p:nvPr/>
            </p:nvCxnSpPr>
            <p:spPr>
              <a:xfrm rot="16200000" flipV="1">
                <a:off x="7588690" y="2544682"/>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3"/>
                <a:endCxn id="73" idx="7"/>
              </p:cNvCxnSpPr>
              <p:nvPr/>
            </p:nvCxnSpPr>
            <p:spPr>
              <a:xfrm rot="5400000">
                <a:off x="7366378" y="2622978"/>
                <a:ext cx="324284" cy="36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3" idx="6"/>
                <a:endCxn id="74" idx="2"/>
              </p:cNvCxnSpPr>
              <p:nvPr/>
            </p:nvCxnSpPr>
            <p:spPr>
              <a:xfrm>
                <a:off x="7532712" y="2857128"/>
                <a:ext cx="351656" cy="1356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7947992" y="242088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3"/>
                <a:endCxn id="75" idx="6"/>
              </p:cNvCxnSpPr>
              <p:nvPr/>
            </p:nvCxnSpPr>
            <p:spPr>
              <a:xfrm rot="5400000" flipH="1">
                <a:off x="7760574" y="2341234"/>
                <a:ext cx="125890" cy="2935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73" idx="6"/>
              </p:cNvCxnSpPr>
              <p:nvPr/>
            </p:nvCxnSpPr>
            <p:spPr>
              <a:xfrm rot="5400000">
                <a:off x="7598432" y="2485250"/>
                <a:ext cx="306158" cy="4375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7020272" y="3645024"/>
              <a:ext cx="1728192" cy="461665"/>
            </a:xfrm>
            <a:prstGeom prst="rect">
              <a:avLst/>
            </a:prstGeom>
            <a:noFill/>
          </p:spPr>
          <p:txBody>
            <a:bodyPr wrap="square" rtlCol="0">
              <a:spAutoFit/>
            </a:bodyPr>
            <a:lstStyle/>
            <a:p>
              <a:r>
                <a:rPr lang="en-US" altLang="zh-CN" sz="1200" dirty="0" smtClean="0"/>
                <a:t>The noise nodes form communities</a:t>
              </a:r>
              <a:endParaRPr lang="zh-CN" altLang="en-US" sz="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smtClean="0"/>
              <a:t>Two step filtering</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
        <p:nvSpPr>
          <p:cNvPr id="5" name="Oval 4"/>
          <p:cNvSpPr/>
          <p:nvPr/>
        </p:nvSpPr>
        <p:spPr>
          <a:xfrm>
            <a:off x="611560"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59632" y="2780928"/>
            <a:ext cx="152400" cy="152400"/>
          </a:xfrm>
          <a:prstGeom prst="ellipse">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99592" y="221324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0"/>
            <a:endCxn id="7" idx="5"/>
          </p:cNvCxnSpPr>
          <p:nvPr/>
        </p:nvCxnSpPr>
        <p:spPr>
          <a:xfrm rot="16200000" flipV="1">
            <a:off x="963954" y="2409050"/>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5" idx="7"/>
          </p:cNvCxnSpPr>
          <p:nvPr/>
        </p:nvCxnSpPr>
        <p:spPr>
          <a:xfrm rot="5400000">
            <a:off x="565814" y="2519158"/>
            <a:ext cx="531924" cy="1802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flipV="1">
            <a:off x="763960"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691680"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3608" y="2924944"/>
            <a:ext cx="648072" cy="276999"/>
          </a:xfrm>
          <a:prstGeom prst="rect">
            <a:avLst/>
          </a:prstGeom>
          <a:noFill/>
        </p:spPr>
        <p:txBody>
          <a:bodyPr wrap="square" rtlCol="0">
            <a:spAutoFit/>
          </a:bodyPr>
          <a:lstStyle/>
          <a:p>
            <a:r>
              <a:rPr lang="en-US" altLang="zh-CN" sz="1200" dirty="0" smtClean="0"/>
              <a:t>noise</a:t>
            </a:r>
            <a:endParaRPr lang="zh-CN" altLang="en-US" sz="1200" dirty="0"/>
          </a:p>
        </p:txBody>
      </p:sp>
      <p:sp>
        <p:nvSpPr>
          <p:cNvPr id="22" name="Oval 21"/>
          <p:cNvSpPr/>
          <p:nvPr/>
        </p:nvSpPr>
        <p:spPr>
          <a:xfrm>
            <a:off x="2187352"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43336"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47664"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6" idx="0"/>
            <a:endCxn id="20" idx="3"/>
          </p:cNvCxnSpPr>
          <p:nvPr/>
        </p:nvCxnSpPr>
        <p:spPr bwMode="auto">
          <a:xfrm rot="5400000" flipH="1" flipV="1">
            <a:off x="1157908"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6" idx="7"/>
            <a:endCxn id="22" idx="2"/>
          </p:cNvCxnSpPr>
          <p:nvPr/>
        </p:nvCxnSpPr>
        <p:spPr bwMode="auto">
          <a:xfrm rot="5400000" flipH="1" flipV="1">
            <a:off x="1527442" y="2143336"/>
            <a:ext cx="522182" cy="7976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3" idx="1"/>
          </p:cNvCxnSpPr>
          <p:nvPr/>
        </p:nvCxnSpPr>
        <p:spPr bwMode="auto">
          <a:xfrm>
            <a:off x="1412032"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6" idx="6"/>
            <a:endCxn id="24" idx="1"/>
          </p:cNvCxnSpPr>
          <p:nvPr/>
        </p:nvCxnSpPr>
        <p:spPr bwMode="auto">
          <a:xfrm>
            <a:off x="1412032"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Oval 47"/>
          <p:cNvSpPr/>
          <p:nvPr/>
        </p:nvSpPr>
        <p:spPr>
          <a:xfrm>
            <a:off x="1187624" y="184482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6" idx="0"/>
            <a:endCxn id="48" idx="4"/>
          </p:cNvCxnSpPr>
          <p:nvPr/>
        </p:nvCxnSpPr>
        <p:spPr bwMode="auto">
          <a:xfrm rot="16200000" flipV="1">
            <a:off x="907976" y="2353072"/>
            <a:ext cx="78370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 name="TextBox 62"/>
          <p:cNvSpPr txBox="1"/>
          <p:nvPr/>
        </p:nvSpPr>
        <p:spPr>
          <a:xfrm>
            <a:off x="251520" y="3645024"/>
            <a:ext cx="2304256" cy="553998"/>
          </a:xfrm>
          <a:prstGeom prst="rect">
            <a:avLst/>
          </a:prstGeom>
          <a:noFill/>
        </p:spPr>
        <p:txBody>
          <a:bodyPr wrap="square" rtlCol="0">
            <a:spAutoFit/>
          </a:bodyPr>
          <a:lstStyle/>
          <a:p>
            <a:pPr algn="l"/>
            <a:r>
              <a:rPr lang="en-US" altLang="zh-CN" sz="1200" dirty="0" smtClean="0"/>
              <a:t>Cluster Coefficient is small</a:t>
            </a:r>
          </a:p>
          <a:p>
            <a:pPr algn="l"/>
            <a:r>
              <a:rPr lang="en-US" altLang="zh-CN" sz="1200" dirty="0" smtClean="0"/>
              <a:t>Triangle ratio is very low</a:t>
            </a:r>
          </a:p>
        </p:txBody>
      </p:sp>
      <p:grpSp>
        <p:nvGrpSpPr>
          <p:cNvPr id="12" name="Group 64"/>
          <p:cNvGrpSpPr/>
          <p:nvPr/>
        </p:nvGrpSpPr>
        <p:grpSpPr>
          <a:xfrm>
            <a:off x="2843808" y="1916832"/>
            <a:ext cx="1728192" cy="1512168"/>
            <a:chOff x="4499992" y="1916832"/>
            <a:chExt cx="1728192" cy="1512168"/>
          </a:xfrm>
        </p:grpSpPr>
        <p:sp>
          <p:nvSpPr>
            <p:cNvPr id="33" name="Oval 32"/>
            <p:cNvSpPr/>
            <p:nvPr/>
          </p:nvSpPr>
          <p:spPr>
            <a:xfrm>
              <a:off x="4499992"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148064" y="2780928"/>
              <a:ext cx="152400" cy="152400"/>
            </a:xfrm>
            <a:prstGeom prst="ellipse">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3" idx="6"/>
              <a:endCxn id="34" idx="2"/>
            </p:cNvCxnSpPr>
            <p:nvPr/>
          </p:nvCxnSpPr>
          <p:spPr>
            <a:xfrm flipV="1">
              <a:off x="4652392"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580112"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788024" y="2924944"/>
              <a:ext cx="792088" cy="276999"/>
            </a:xfrm>
            <a:prstGeom prst="rect">
              <a:avLst/>
            </a:prstGeom>
            <a:noFill/>
          </p:spPr>
          <p:txBody>
            <a:bodyPr wrap="square" rtlCol="0">
              <a:spAutoFit/>
            </a:bodyPr>
            <a:lstStyle/>
            <a:p>
              <a:r>
                <a:rPr lang="en-US" altLang="zh-CN" sz="1200" dirty="0" smtClean="0"/>
                <a:t>normal</a:t>
              </a:r>
              <a:endParaRPr lang="zh-CN" altLang="en-US" sz="1200" dirty="0"/>
            </a:p>
          </p:txBody>
        </p:sp>
        <p:sp>
          <p:nvSpPr>
            <p:cNvPr id="41" name="Oval 40"/>
            <p:cNvSpPr/>
            <p:nvPr/>
          </p:nvSpPr>
          <p:spPr>
            <a:xfrm>
              <a:off x="6075784"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931768"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436096"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34" idx="0"/>
              <a:endCxn id="39" idx="3"/>
            </p:cNvCxnSpPr>
            <p:nvPr/>
          </p:nvCxnSpPr>
          <p:spPr bwMode="auto">
            <a:xfrm rot="5400000" flipH="1" flipV="1">
              <a:off x="5046340"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34" idx="6"/>
              <a:endCxn id="41" idx="2"/>
            </p:cNvCxnSpPr>
            <p:nvPr/>
          </p:nvCxnSpPr>
          <p:spPr bwMode="auto">
            <a:xfrm flipV="1">
              <a:off x="5300464" y="2281064"/>
              <a:ext cx="77532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34" idx="6"/>
              <a:endCxn id="42" idx="1"/>
            </p:cNvCxnSpPr>
            <p:nvPr/>
          </p:nvCxnSpPr>
          <p:spPr bwMode="auto">
            <a:xfrm>
              <a:off x="5300464"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a:stCxn id="34" idx="6"/>
              <a:endCxn id="43" idx="1"/>
            </p:cNvCxnSpPr>
            <p:nvPr/>
          </p:nvCxnSpPr>
          <p:spPr bwMode="auto">
            <a:xfrm>
              <a:off x="5300464"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41" idx="2"/>
              <a:endCxn id="39" idx="4"/>
            </p:cNvCxnSpPr>
            <p:nvPr/>
          </p:nvCxnSpPr>
          <p:spPr bwMode="auto">
            <a:xfrm rot="10800000">
              <a:off x="5656312" y="2069232"/>
              <a:ext cx="419472" cy="2118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a:stCxn id="43" idx="0"/>
              <a:endCxn id="42" idx="1"/>
            </p:cNvCxnSpPr>
            <p:nvPr/>
          </p:nvCxnSpPr>
          <p:spPr bwMode="auto">
            <a:xfrm rot="5400000" flipH="1" flipV="1">
              <a:off x="5564330" y="2886844"/>
              <a:ext cx="337722"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42" idx="1"/>
              <a:endCxn id="39" idx="4"/>
            </p:cNvCxnSpPr>
            <p:nvPr/>
          </p:nvCxnSpPr>
          <p:spPr bwMode="auto">
            <a:xfrm rot="16200000" flipV="1">
              <a:off x="5370376" y="2355168"/>
              <a:ext cx="869646" cy="29777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9" name="TextBox 68"/>
          <p:cNvSpPr txBox="1"/>
          <p:nvPr/>
        </p:nvSpPr>
        <p:spPr>
          <a:xfrm>
            <a:off x="2843808" y="3667090"/>
            <a:ext cx="2232248" cy="553998"/>
          </a:xfrm>
          <a:prstGeom prst="rect">
            <a:avLst/>
          </a:prstGeom>
          <a:noFill/>
        </p:spPr>
        <p:txBody>
          <a:bodyPr wrap="square" rtlCol="0">
            <a:spAutoFit/>
          </a:bodyPr>
          <a:lstStyle/>
          <a:p>
            <a:pPr algn="l"/>
            <a:r>
              <a:rPr lang="en-US" altLang="zh-CN" sz="1200" dirty="0" smtClean="0"/>
              <a:t>Cluster Coefficient is large</a:t>
            </a:r>
          </a:p>
          <a:p>
            <a:pPr algn="l"/>
            <a:r>
              <a:rPr lang="en-US" altLang="zh-CN" sz="1200" dirty="0" smtClean="0"/>
              <a:t>Triangle ratio is high</a:t>
            </a:r>
          </a:p>
        </p:txBody>
      </p:sp>
      <p:grpSp>
        <p:nvGrpSpPr>
          <p:cNvPr id="14" name="Group 87"/>
          <p:cNvGrpSpPr/>
          <p:nvPr/>
        </p:nvGrpSpPr>
        <p:grpSpPr>
          <a:xfrm>
            <a:off x="7020272" y="2348880"/>
            <a:ext cx="1728192" cy="1757809"/>
            <a:chOff x="7020272" y="2348880"/>
            <a:chExt cx="1728192" cy="1757809"/>
          </a:xfrm>
        </p:grpSpPr>
        <p:grpSp>
          <p:nvGrpSpPr>
            <p:cNvPr id="15" name="Group 85"/>
            <p:cNvGrpSpPr/>
            <p:nvPr/>
          </p:nvGrpSpPr>
          <p:grpSpPr>
            <a:xfrm>
              <a:off x="7380312" y="2348880"/>
              <a:ext cx="720080" cy="720080"/>
              <a:chOff x="7380312" y="2348880"/>
              <a:chExt cx="720080" cy="720080"/>
            </a:xfrm>
          </p:grpSpPr>
          <p:sp>
            <p:nvSpPr>
              <p:cNvPr id="73" name="Oval 72"/>
              <p:cNvSpPr/>
              <p:nvPr/>
            </p:nvSpPr>
            <p:spPr>
              <a:xfrm>
                <a:off x="7380312" y="278092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884368" y="291656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524328" y="234888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74" idx="0"/>
                <a:endCxn id="75" idx="5"/>
              </p:cNvCxnSpPr>
              <p:nvPr/>
            </p:nvCxnSpPr>
            <p:spPr>
              <a:xfrm rot="16200000" flipV="1">
                <a:off x="7588690" y="2544682"/>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3"/>
                <a:endCxn id="73" idx="7"/>
              </p:cNvCxnSpPr>
              <p:nvPr/>
            </p:nvCxnSpPr>
            <p:spPr>
              <a:xfrm rot="5400000">
                <a:off x="7366378" y="2622978"/>
                <a:ext cx="324284" cy="36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3" idx="6"/>
                <a:endCxn id="74" idx="2"/>
              </p:cNvCxnSpPr>
              <p:nvPr/>
            </p:nvCxnSpPr>
            <p:spPr>
              <a:xfrm>
                <a:off x="7532712" y="2857128"/>
                <a:ext cx="351656" cy="1356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7947992" y="242088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3"/>
                <a:endCxn id="75" idx="6"/>
              </p:cNvCxnSpPr>
              <p:nvPr/>
            </p:nvCxnSpPr>
            <p:spPr>
              <a:xfrm rot="5400000" flipH="1">
                <a:off x="7760574" y="2341234"/>
                <a:ext cx="125890" cy="2935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73" idx="6"/>
              </p:cNvCxnSpPr>
              <p:nvPr/>
            </p:nvCxnSpPr>
            <p:spPr>
              <a:xfrm rot="5400000">
                <a:off x="7598432" y="2485250"/>
                <a:ext cx="306158" cy="4375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7020272" y="3645024"/>
              <a:ext cx="1728192" cy="461665"/>
            </a:xfrm>
            <a:prstGeom prst="rect">
              <a:avLst/>
            </a:prstGeom>
            <a:noFill/>
          </p:spPr>
          <p:txBody>
            <a:bodyPr wrap="square" rtlCol="0">
              <a:spAutoFit/>
            </a:bodyPr>
            <a:lstStyle/>
            <a:p>
              <a:r>
                <a:rPr lang="en-US" altLang="zh-CN" sz="1200" dirty="0" smtClean="0"/>
                <a:t>The noise nodes form communities</a:t>
              </a:r>
              <a:endParaRPr lang="zh-CN" altLang="en-US" sz="1200" dirty="0"/>
            </a:p>
          </p:txBody>
        </p:sp>
      </p:grpSp>
      <p:sp>
        <p:nvSpPr>
          <p:cNvPr id="59" name="Rectangle 58"/>
          <p:cNvSpPr/>
          <p:nvPr/>
        </p:nvSpPr>
        <p:spPr>
          <a:xfrm>
            <a:off x="1043608" y="4797152"/>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Find suspects</a:t>
            </a:r>
            <a:endParaRPr lang="en-US" sz="1200" dirty="0"/>
          </a:p>
        </p:txBody>
      </p:sp>
      <p:sp>
        <p:nvSpPr>
          <p:cNvPr id="60" name="Rectangle 59"/>
          <p:cNvSpPr/>
          <p:nvPr/>
        </p:nvSpPr>
        <p:spPr>
          <a:xfrm>
            <a:off x="5950024" y="4775424"/>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Filtering the densely connected nodes around all suspects</a:t>
            </a:r>
            <a:endParaRPr lang="en-US" sz="1200" dirty="0"/>
          </a:p>
        </p:txBody>
      </p:sp>
      <p:cxnSp>
        <p:nvCxnSpPr>
          <p:cNvPr id="81" name="Straight Arrow Connector 80"/>
          <p:cNvCxnSpPr>
            <a:stCxn id="59" idx="3"/>
            <a:endCxn id="60" idx="1"/>
          </p:cNvCxnSpPr>
          <p:nvPr/>
        </p:nvCxnSpPr>
        <p:spPr>
          <a:xfrm flipV="1">
            <a:off x="3482008" y="5194524"/>
            <a:ext cx="2468016" cy="21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auto">
          <a:xfrm rot="5400000">
            <a:off x="2771800" y="4005064"/>
            <a:ext cx="4608512" cy="0"/>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smtClean="0"/>
              <a:t>Two step filtering</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
        <p:nvSpPr>
          <p:cNvPr id="5" name="Oval 4"/>
          <p:cNvSpPr/>
          <p:nvPr/>
        </p:nvSpPr>
        <p:spPr>
          <a:xfrm>
            <a:off x="611560"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59632" y="2780928"/>
            <a:ext cx="152400" cy="152400"/>
          </a:xfrm>
          <a:prstGeom prst="ellipse">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99592" y="221324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0"/>
            <a:endCxn id="7" idx="5"/>
          </p:cNvCxnSpPr>
          <p:nvPr/>
        </p:nvCxnSpPr>
        <p:spPr>
          <a:xfrm rot="16200000" flipV="1">
            <a:off x="963954" y="2409050"/>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5" idx="7"/>
          </p:cNvCxnSpPr>
          <p:nvPr/>
        </p:nvCxnSpPr>
        <p:spPr>
          <a:xfrm rot="5400000">
            <a:off x="565814" y="2519158"/>
            <a:ext cx="531924" cy="1802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flipV="1">
            <a:off x="763960"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691680"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3608" y="2924944"/>
            <a:ext cx="648072" cy="276999"/>
          </a:xfrm>
          <a:prstGeom prst="rect">
            <a:avLst/>
          </a:prstGeom>
          <a:noFill/>
        </p:spPr>
        <p:txBody>
          <a:bodyPr wrap="square" rtlCol="0">
            <a:spAutoFit/>
          </a:bodyPr>
          <a:lstStyle/>
          <a:p>
            <a:r>
              <a:rPr lang="en-US" altLang="zh-CN" sz="1200" dirty="0" smtClean="0"/>
              <a:t>noise</a:t>
            </a:r>
            <a:endParaRPr lang="zh-CN" altLang="en-US" sz="1200" dirty="0"/>
          </a:p>
        </p:txBody>
      </p:sp>
      <p:sp>
        <p:nvSpPr>
          <p:cNvPr id="22" name="Oval 21"/>
          <p:cNvSpPr/>
          <p:nvPr/>
        </p:nvSpPr>
        <p:spPr>
          <a:xfrm>
            <a:off x="2187352"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43336"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47664"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6" idx="0"/>
            <a:endCxn id="20" idx="3"/>
          </p:cNvCxnSpPr>
          <p:nvPr/>
        </p:nvCxnSpPr>
        <p:spPr bwMode="auto">
          <a:xfrm rot="5400000" flipH="1" flipV="1">
            <a:off x="1157908"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6" idx="7"/>
            <a:endCxn id="22" idx="2"/>
          </p:cNvCxnSpPr>
          <p:nvPr/>
        </p:nvCxnSpPr>
        <p:spPr bwMode="auto">
          <a:xfrm rot="5400000" flipH="1" flipV="1">
            <a:off x="1527442" y="2143336"/>
            <a:ext cx="522182" cy="7976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3" idx="1"/>
          </p:cNvCxnSpPr>
          <p:nvPr/>
        </p:nvCxnSpPr>
        <p:spPr bwMode="auto">
          <a:xfrm>
            <a:off x="1412032"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6" idx="6"/>
            <a:endCxn id="24" idx="1"/>
          </p:cNvCxnSpPr>
          <p:nvPr/>
        </p:nvCxnSpPr>
        <p:spPr bwMode="auto">
          <a:xfrm>
            <a:off x="1412032"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Oval 47"/>
          <p:cNvSpPr/>
          <p:nvPr/>
        </p:nvSpPr>
        <p:spPr>
          <a:xfrm>
            <a:off x="1187624" y="184482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a:stCxn id="6" idx="0"/>
            <a:endCxn id="48" idx="4"/>
          </p:cNvCxnSpPr>
          <p:nvPr/>
        </p:nvCxnSpPr>
        <p:spPr bwMode="auto">
          <a:xfrm rot="16200000" flipV="1">
            <a:off x="907976" y="2353072"/>
            <a:ext cx="78370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 name="TextBox 62"/>
          <p:cNvSpPr txBox="1"/>
          <p:nvPr/>
        </p:nvSpPr>
        <p:spPr>
          <a:xfrm>
            <a:off x="251520" y="3645024"/>
            <a:ext cx="2304256" cy="553998"/>
          </a:xfrm>
          <a:prstGeom prst="rect">
            <a:avLst/>
          </a:prstGeom>
          <a:noFill/>
        </p:spPr>
        <p:txBody>
          <a:bodyPr wrap="square" rtlCol="0">
            <a:spAutoFit/>
          </a:bodyPr>
          <a:lstStyle/>
          <a:p>
            <a:pPr algn="l"/>
            <a:r>
              <a:rPr lang="en-US" altLang="zh-CN" sz="1200" dirty="0" smtClean="0"/>
              <a:t>Cluster Coefficient is small</a:t>
            </a:r>
          </a:p>
          <a:p>
            <a:pPr algn="l"/>
            <a:r>
              <a:rPr lang="en-US" altLang="zh-CN" sz="1200" dirty="0" smtClean="0"/>
              <a:t>Triangle ratio is very low</a:t>
            </a:r>
          </a:p>
        </p:txBody>
      </p:sp>
      <p:grpSp>
        <p:nvGrpSpPr>
          <p:cNvPr id="3" name="Group 64"/>
          <p:cNvGrpSpPr/>
          <p:nvPr/>
        </p:nvGrpSpPr>
        <p:grpSpPr>
          <a:xfrm>
            <a:off x="2843808" y="1916832"/>
            <a:ext cx="1728192" cy="1512168"/>
            <a:chOff x="4499992" y="1916832"/>
            <a:chExt cx="1728192" cy="1512168"/>
          </a:xfrm>
        </p:grpSpPr>
        <p:sp>
          <p:nvSpPr>
            <p:cNvPr id="33" name="Oval 32"/>
            <p:cNvSpPr/>
            <p:nvPr/>
          </p:nvSpPr>
          <p:spPr>
            <a:xfrm>
              <a:off x="4499992"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148064" y="2780928"/>
              <a:ext cx="152400" cy="152400"/>
            </a:xfrm>
            <a:prstGeom prst="ellipse">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3" idx="6"/>
              <a:endCxn id="34" idx="2"/>
            </p:cNvCxnSpPr>
            <p:nvPr/>
          </p:nvCxnSpPr>
          <p:spPr>
            <a:xfrm flipV="1">
              <a:off x="4652392"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580112"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788024" y="2924944"/>
              <a:ext cx="792088" cy="276999"/>
            </a:xfrm>
            <a:prstGeom prst="rect">
              <a:avLst/>
            </a:prstGeom>
            <a:noFill/>
          </p:spPr>
          <p:txBody>
            <a:bodyPr wrap="square" rtlCol="0">
              <a:spAutoFit/>
            </a:bodyPr>
            <a:lstStyle/>
            <a:p>
              <a:r>
                <a:rPr lang="en-US" altLang="zh-CN" sz="1200" dirty="0" smtClean="0"/>
                <a:t>normal</a:t>
              </a:r>
              <a:endParaRPr lang="zh-CN" altLang="en-US" sz="1200" dirty="0"/>
            </a:p>
          </p:txBody>
        </p:sp>
        <p:sp>
          <p:nvSpPr>
            <p:cNvPr id="41" name="Oval 40"/>
            <p:cNvSpPr/>
            <p:nvPr/>
          </p:nvSpPr>
          <p:spPr>
            <a:xfrm>
              <a:off x="6075784"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931768"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436096"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34" idx="0"/>
              <a:endCxn id="39" idx="3"/>
            </p:cNvCxnSpPr>
            <p:nvPr/>
          </p:nvCxnSpPr>
          <p:spPr bwMode="auto">
            <a:xfrm rot="5400000" flipH="1" flipV="1">
              <a:off x="5046340"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34" idx="6"/>
              <a:endCxn id="41" idx="2"/>
            </p:cNvCxnSpPr>
            <p:nvPr/>
          </p:nvCxnSpPr>
          <p:spPr bwMode="auto">
            <a:xfrm flipV="1">
              <a:off x="5300464" y="2281064"/>
              <a:ext cx="77532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stCxn id="34" idx="6"/>
              <a:endCxn id="42" idx="1"/>
            </p:cNvCxnSpPr>
            <p:nvPr/>
          </p:nvCxnSpPr>
          <p:spPr bwMode="auto">
            <a:xfrm>
              <a:off x="5300464"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a:stCxn id="34" idx="6"/>
              <a:endCxn id="43" idx="1"/>
            </p:cNvCxnSpPr>
            <p:nvPr/>
          </p:nvCxnSpPr>
          <p:spPr bwMode="auto">
            <a:xfrm>
              <a:off x="5300464"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stCxn id="41" idx="2"/>
              <a:endCxn id="39" idx="4"/>
            </p:cNvCxnSpPr>
            <p:nvPr/>
          </p:nvCxnSpPr>
          <p:spPr bwMode="auto">
            <a:xfrm rot="10800000">
              <a:off x="5656312" y="2069232"/>
              <a:ext cx="419472" cy="2118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a:stCxn id="43" idx="0"/>
              <a:endCxn id="42" idx="1"/>
            </p:cNvCxnSpPr>
            <p:nvPr/>
          </p:nvCxnSpPr>
          <p:spPr bwMode="auto">
            <a:xfrm rot="5400000" flipH="1" flipV="1">
              <a:off x="5564330" y="2886844"/>
              <a:ext cx="337722"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42" idx="1"/>
              <a:endCxn id="39" idx="4"/>
            </p:cNvCxnSpPr>
            <p:nvPr/>
          </p:nvCxnSpPr>
          <p:spPr bwMode="auto">
            <a:xfrm rot="16200000" flipV="1">
              <a:off x="5370376" y="2355168"/>
              <a:ext cx="869646" cy="29777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9" name="TextBox 68"/>
          <p:cNvSpPr txBox="1"/>
          <p:nvPr/>
        </p:nvSpPr>
        <p:spPr>
          <a:xfrm>
            <a:off x="2843808" y="3667090"/>
            <a:ext cx="2232248" cy="553998"/>
          </a:xfrm>
          <a:prstGeom prst="rect">
            <a:avLst/>
          </a:prstGeom>
          <a:noFill/>
        </p:spPr>
        <p:txBody>
          <a:bodyPr wrap="square" rtlCol="0">
            <a:spAutoFit/>
          </a:bodyPr>
          <a:lstStyle/>
          <a:p>
            <a:pPr algn="l"/>
            <a:r>
              <a:rPr lang="en-US" altLang="zh-CN" sz="1200" dirty="0" smtClean="0"/>
              <a:t>Cluster Coefficient is large</a:t>
            </a:r>
          </a:p>
          <a:p>
            <a:pPr algn="l"/>
            <a:r>
              <a:rPr lang="en-US" altLang="zh-CN" sz="1200" dirty="0" smtClean="0"/>
              <a:t>Triangle ratio is high</a:t>
            </a:r>
          </a:p>
        </p:txBody>
      </p:sp>
      <p:grpSp>
        <p:nvGrpSpPr>
          <p:cNvPr id="11" name="Group 87"/>
          <p:cNvGrpSpPr/>
          <p:nvPr/>
        </p:nvGrpSpPr>
        <p:grpSpPr>
          <a:xfrm>
            <a:off x="7020272" y="2348880"/>
            <a:ext cx="1728192" cy="1757809"/>
            <a:chOff x="7020272" y="2348880"/>
            <a:chExt cx="1728192" cy="1757809"/>
          </a:xfrm>
        </p:grpSpPr>
        <p:grpSp>
          <p:nvGrpSpPr>
            <p:cNvPr id="12" name="Group 85"/>
            <p:cNvGrpSpPr/>
            <p:nvPr/>
          </p:nvGrpSpPr>
          <p:grpSpPr>
            <a:xfrm>
              <a:off x="7380312" y="2348880"/>
              <a:ext cx="720080" cy="720080"/>
              <a:chOff x="7380312" y="2348880"/>
              <a:chExt cx="720080" cy="720080"/>
            </a:xfrm>
          </p:grpSpPr>
          <p:sp>
            <p:nvSpPr>
              <p:cNvPr id="73" name="Oval 72"/>
              <p:cNvSpPr/>
              <p:nvPr/>
            </p:nvSpPr>
            <p:spPr>
              <a:xfrm>
                <a:off x="7380312" y="278092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884368" y="291656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524328" y="234888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a:stCxn id="74" idx="0"/>
                <a:endCxn id="75" idx="5"/>
              </p:cNvCxnSpPr>
              <p:nvPr/>
            </p:nvCxnSpPr>
            <p:spPr>
              <a:xfrm rot="16200000" flipV="1">
                <a:off x="7588690" y="2544682"/>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3"/>
                <a:endCxn id="73" idx="7"/>
              </p:cNvCxnSpPr>
              <p:nvPr/>
            </p:nvCxnSpPr>
            <p:spPr>
              <a:xfrm rot="5400000">
                <a:off x="7366378" y="2622978"/>
                <a:ext cx="324284" cy="36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3" idx="6"/>
                <a:endCxn id="74" idx="2"/>
              </p:cNvCxnSpPr>
              <p:nvPr/>
            </p:nvCxnSpPr>
            <p:spPr>
              <a:xfrm>
                <a:off x="7532712" y="2857128"/>
                <a:ext cx="351656" cy="1356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7947992" y="242088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9" idx="3"/>
                <a:endCxn id="75" idx="6"/>
              </p:cNvCxnSpPr>
              <p:nvPr/>
            </p:nvCxnSpPr>
            <p:spPr>
              <a:xfrm rot="5400000" flipH="1">
                <a:off x="7760574" y="2341234"/>
                <a:ext cx="125890" cy="2935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73" idx="6"/>
              </p:cNvCxnSpPr>
              <p:nvPr/>
            </p:nvCxnSpPr>
            <p:spPr>
              <a:xfrm rot="5400000">
                <a:off x="7598432" y="2485250"/>
                <a:ext cx="306158" cy="4375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7020272" y="3645024"/>
              <a:ext cx="1728192" cy="461665"/>
            </a:xfrm>
            <a:prstGeom prst="rect">
              <a:avLst/>
            </a:prstGeom>
            <a:noFill/>
          </p:spPr>
          <p:txBody>
            <a:bodyPr wrap="square" rtlCol="0">
              <a:spAutoFit/>
            </a:bodyPr>
            <a:lstStyle/>
            <a:p>
              <a:r>
                <a:rPr lang="en-US" altLang="zh-CN" sz="1200" dirty="0" smtClean="0"/>
                <a:t>The noise nodes form communities</a:t>
              </a:r>
              <a:endParaRPr lang="zh-CN" altLang="en-US" sz="1200" dirty="0"/>
            </a:p>
          </p:txBody>
        </p:sp>
      </p:grpSp>
      <p:sp>
        <p:nvSpPr>
          <p:cNvPr id="59" name="Rectangle 58"/>
          <p:cNvSpPr/>
          <p:nvPr/>
        </p:nvSpPr>
        <p:spPr>
          <a:xfrm>
            <a:off x="1043608" y="4797152"/>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Find suspects</a:t>
            </a:r>
            <a:endParaRPr lang="en-US" sz="1200" dirty="0"/>
          </a:p>
        </p:txBody>
      </p:sp>
      <p:sp>
        <p:nvSpPr>
          <p:cNvPr id="60" name="Rectangle 59"/>
          <p:cNvSpPr/>
          <p:nvPr/>
        </p:nvSpPr>
        <p:spPr>
          <a:xfrm>
            <a:off x="5950024" y="4775424"/>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Filtering the densely connected nodes around all suspects</a:t>
            </a:r>
            <a:endParaRPr lang="en-US" sz="1200" dirty="0"/>
          </a:p>
        </p:txBody>
      </p:sp>
      <p:cxnSp>
        <p:nvCxnSpPr>
          <p:cNvPr id="81" name="Straight Arrow Connector 80"/>
          <p:cNvCxnSpPr>
            <a:stCxn id="59" idx="3"/>
            <a:endCxn id="60" idx="1"/>
          </p:cNvCxnSpPr>
          <p:nvPr/>
        </p:nvCxnSpPr>
        <p:spPr>
          <a:xfrm flipV="1">
            <a:off x="3482008" y="5194524"/>
            <a:ext cx="2468016" cy="21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auto">
          <a:xfrm rot="5400000">
            <a:off x="2771800" y="4005064"/>
            <a:ext cx="4608512" cy="0"/>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Find suspects by spectral characteristics </a:t>
            </a:r>
            <a:r>
              <a:rPr lang="en-US" altLang="zh-CN" baseline="30000" dirty="0" smtClean="0"/>
              <a:t>[25]</a:t>
            </a:r>
            <a:endParaRPr lang="zh-CN" altLang="en-US" baseline="30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
        <p:nvSpPr>
          <p:cNvPr id="5" name="Oval 4"/>
          <p:cNvSpPr/>
          <p:nvPr/>
        </p:nvSpPr>
        <p:spPr>
          <a:xfrm>
            <a:off x="611560"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59632" y="2780928"/>
            <a:ext cx="152400" cy="152400"/>
          </a:xfrm>
          <a:prstGeom prst="ellipse">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99592" y="221324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0"/>
            <a:endCxn id="7" idx="5"/>
          </p:cNvCxnSpPr>
          <p:nvPr/>
        </p:nvCxnSpPr>
        <p:spPr>
          <a:xfrm rot="16200000" flipV="1">
            <a:off x="963954" y="2409050"/>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5" idx="7"/>
          </p:cNvCxnSpPr>
          <p:nvPr/>
        </p:nvCxnSpPr>
        <p:spPr>
          <a:xfrm rot="5400000">
            <a:off x="565814" y="2519158"/>
            <a:ext cx="531924" cy="1802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flipV="1">
            <a:off x="763960"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691680"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43608" y="2924944"/>
            <a:ext cx="648072" cy="276999"/>
          </a:xfrm>
          <a:prstGeom prst="rect">
            <a:avLst/>
          </a:prstGeom>
          <a:noFill/>
        </p:spPr>
        <p:txBody>
          <a:bodyPr wrap="square" rtlCol="0">
            <a:spAutoFit/>
          </a:bodyPr>
          <a:lstStyle/>
          <a:p>
            <a:r>
              <a:rPr lang="en-US" altLang="zh-CN" sz="1200" dirty="0" smtClean="0"/>
              <a:t>noise</a:t>
            </a:r>
            <a:endParaRPr lang="zh-CN" altLang="en-US" sz="1200" dirty="0"/>
          </a:p>
        </p:txBody>
      </p:sp>
      <p:sp>
        <p:nvSpPr>
          <p:cNvPr id="13" name="Oval 12"/>
          <p:cNvSpPr/>
          <p:nvPr/>
        </p:nvSpPr>
        <p:spPr>
          <a:xfrm>
            <a:off x="2187352"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043336"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547664"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6" idx="0"/>
            <a:endCxn id="11" idx="3"/>
          </p:cNvCxnSpPr>
          <p:nvPr/>
        </p:nvCxnSpPr>
        <p:spPr bwMode="auto">
          <a:xfrm rot="5400000" flipH="1" flipV="1">
            <a:off x="1157908"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6" idx="7"/>
            <a:endCxn id="13" idx="2"/>
          </p:cNvCxnSpPr>
          <p:nvPr/>
        </p:nvCxnSpPr>
        <p:spPr bwMode="auto">
          <a:xfrm rot="5400000" flipH="1" flipV="1">
            <a:off x="1527442" y="2143336"/>
            <a:ext cx="522182" cy="7976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stCxn id="6" idx="6"/>
            <a:endCxn id="14" idx="1"/>
          </p:cNvCxnSpPr>
          <p:nvPr/>
        </p:nvCxnSpPr>
        <p:spPr bwMode="auto">
          <a:xfrm>
            <a:off x="1412032"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6" idx="6"/>
            <a:endCxn id="15" idx="1"/>
          </p:cNvCxnSpPr>
          <p:nvPr/>
        </p:nvCxnSpPr>
        <p:spPr bwMode="auto">
          <a:xfrm>
            <a:off x="1412032"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Oval 19"/>
          <p:cNvSpPr/>
          <p:nvPr/>
        </p:nvSpPr>
        <p:spPr>
          <a:xfrm>
            <a:off x="1187624" y="184482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6" idx="0"/>
            <a:endCxn id="20" idx="4"/>
          </p:cNvCxnSpPr>
          <p:nvPr/>
        </p:nvCxnSpPr>
        <p:spPr bwMode="auto">
          <a:xfrm rot="16200000" flipV="1">
            <a:off x="907976" y="2353072"/>
            <a:ext cx="78370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3" name="Group 64"/>
          <p:cNvGrpSpPr/>
          <p:nvPr/>
        </p:nvGrpSpPr>
        <p:grpSpPr>
          <a:xfrm>
            <a:off x="2843808" y="1916832"/>
            <a:ext cx="1728192" cy="1512168"/>
            <a:chOff x="4499992" y="1916832"/>
            <a:chExt cx="1728192" cy="1512168"/>
          </a:xfrm>
        </p:grpSpPr>
        <p:sp>
          <p:nvSpPr>
            <p:cNvPr id="24" name="Oval 23"/>
            <p:cNvSpPr/>
            <p:nvPr/>
          </p:nvSpPr>
          <p:spPr>
            <a:xfrm>
              <a:off x="4499992" y="2852936"/>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148064" y="2780928"/>
              <a:ext cx="152400" cy="152400"/>
            </a:xfrm>
            <a:prstGeom prst="ellipse">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4" idx="6"/>
              <a:endCxn id="25" idx="2"/>
            </p:cNvCxnSpPr>
            <p:nvPr/>
          </p:nvCxnSpPr>
          <p:spPr>
            <a:xfrm flipV="1">
              <a:off x="4652392" y="2857128"/>
              <a:ext cx="495672"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580112" y="1916832"/>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788024" y="2924944"/>
              <a:ext cx="792088" cy="276999"/>
            </a:xfrm>
            <a:prstGeom prst="rect">
              <a:avLst/>
            </a:prstGeom>
            <a:noFill/>
          </p:spPr>
          <p:txBody>
            <a:bodyPr wrap="square" rtlCol="0">
              <a:spAutoFit/>
            </a:bodyPr>
            <a:lstStyle/>
            <a:p>
              <a:r>
                <a:rPr lang="en-US" altLang="zh-CN" sz="1200" dirty="0" smtClean="0"/>
                <a:t>normal</a:t>
              </a:r>
              <a:endParaRPr lang="zh-CN" altLang="en-US" sz="1200" dirty="0"/>
            </a:p>
          </p:txBody>
        </p:sp>
        <p:sp>
          <p:nvSpPr>
            <p:cNvPr id="29" name="Oval 28"/>
            <p:cNvSpPr/>
            <p:nvPr/>
          </p:nvSpPr>
          <p:spPr>
            <a:xfrm>
              <a:off x="6075784" y="2204864"/>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31768" y="291656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436096" y="3276600"/>
              <a:ext cx="152400" cy="152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25" idx="0"/>
              <a:endCxn id="27" idx="3"/>
            </p:cNvCxnSpPr>
            <p:nvPr/>
          </p:nvCxnSpPr>
          <p:spPr bwMode="auto">
            <a:xfrm rot="5400000" flipH="1" flipV="1">
              <a:off x="5046340" y="2224838"/>
              <a:ext cx="734014" cy="3781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stCxn id="25" idx="6"/>
              <a:endCxn id="29" idx="2"/>
            </p:cNvCxnSpPr>
            <p:nvPr/>
          </p:nvCxnSpPr>
          <p:spPr bwMode="auto">
            <a:xfrm flipV="1">
              <a:off x="5300464" y="2281064"/>
              <a:ext cx="77532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25" idx="6"/>
              <a:endCxn id="30" idx="1"/>
            </p:cNvCxnSpPr>
            <p:nvPr/>
          </p:nvCxnSpPr>
          <p:spPr bwMode="auto">
            <a:xfrm>
              <a:off x="5300464" y="2857128"/>
              <a:ext cx="653622" cy="81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25" idx="6"/>
              <a:endCxn id="31" idx="1"/>
            </p:cNvCxnSpPr>
            <p:nvPr/>
          </p:nvCxnSpPr>
          <p:spPr bwMode="auto">
            <a:xfrm>
              <a:off x="5300464" y="2857128"/>
              <a:ext cx="157950"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29" idx="2"/>
              <a:endCxn id="27" idx="4"/>
            </p:cNvCxnSpPr>
            <p:nvPr/>
          </p:nvCxnSpPr>
          <p:spPr bwMode="auto">
            <a:xfrm rot="10800000">
              <a:off x="5656312" y="2069232"/>
              <a:ext cx="419472" cy="2118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31" idx="0"/>
              <a:endCxn id="30" idx="1"/>
            </p:cNvCxnSpPr>
            <p:nvPr/>
          </p:nvCxnSpPr>
          <p:spPr bwMode="auto">
            <a:xfrm rot="5400000" flipH="1" flipV="1">
              <a:off x="5564330" y="2886844"/>
              <a:ext cx="337722" cy="4417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a:stCxn id="30" idx="1"/>
              <a:endCxn id="27" idx="4"/>
            </p:cNvCxnSpPr>
            <p:nvPr/>
          </p:nvCxnSpPr>
          <p:spPr bwMode="auto">
            <a:xfrm rot="16200000" flipV="1">
              <a:off x="5370376" y="2355168"/>
              <a:ext cx="869646" cy="29777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40" name="Group 87"/>
          <p:cNvGrpSpPr/>
          <p:nvPr/>
        </p:nvGrpSpPr>
        <p:grpSpPr>
          <a:xfrm>
            <a:off x="7020272" y="2348880"/>
            <a:ext cx="1728192" cy="1757809"/>
            <a:chOff x="7020272" y="2348880"/>
            <a:chExt cx="1728192" cy="1757809"/>
          </a:xfrm>
        </p:grpSpPr>
        <p:grpSp>
          <p:nvGrpSpPr>
            <p:cNvPr id="41" name="Group 85"/>
            <p:cNvGrpSpPr/>
            <p:nvPr/>
          </p:nvGrpSpPr>
          <p:grpSpPr>
            <a:xfrm>
              <a:off x="7380312" y="2348880"/>
              <a:ext cx="720080" cy="720080"/>
              <a:chOff x="7380312" y="2348880"/>
              <a:chExt cx="720080" cy="720080"/>
            </a:xfrm>
          </p:grpSpPr>
          <p:sp>
            <p:nvSpPr>
              <p:cNvPr id="43" name="Oval 42"/>
              <p:cNvSpPr/>
              <p:nvPr/>
            </p:nvSpPr>
            <p:spPr>
              <a:xfrm>
                <a:off x="7380312" y="278092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884368" y="291656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524328" y="234888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stCxn id="44" idx="0"/>
                <a:endCxn id="45" idx="5"/>
              </p:cNvCxnSpPr>
              <p:nvPr/>
            </p:nvCxnSpPr>
            <p:spPr>
              <a:xfrm rot="16200000" flipV="1">
                <a:off x="7588690" y="2544682"/>
                <a:ext cx="437598" cy="30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3"/>
                <a:endCxn id="43" idx="7"/>
              </p:cNvCxnSpPr>
              <p:nvPr/>
            </p:nvCxnSpPr>
            <p:spPr>
              <a:xfrm rot="5400000">
                <a:off x="7366378" y="2622978"/>
                <a:ext cx="324284" cy="36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3" idx="6"/>
                <a:endCxn id="44" idx="2"/>
              </p:cNvCxnSpPr>
              <p:nvPr/>
            </p:nvCxnSpPr>
            <p:spPr>
              <a:xfrm>
                <a:off x="7532712" y="2857128"/>
                <a:ext cx="351656" cy="1356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947992" y="242088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9" idx="3"/>
                <a:endCxn id="45" idx="6"/>
              </p:cNvCxnSpPr>
              <p:nvPr/>
            </p:nvCxnSpPr>
            <p:spPr>
              <a:xfrm rot="5400000" flipH="1">
                <a:off x="7760574" y="2341234"/>
                <a:ext cx="125890" cy="2935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9" idx="3"/>
                <a:endCxn id="43" idx="6"/>
              </p:cNvCxnSpPr>
              <p:nvPr/>
            </p:nvCxnSpPr>
            <p:spPr>
              <a:xfrm rot="5400000">
                <a:off x="7598432" y="2485250"/>
                <a:ext cx="306158" cy="4375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7020272" y="3645024"/>
              <a:ext cx="1728192" cy="461665"/>
            </a:xfrm>
            <a:prstGeom prst="rect">
              <a:avLst/>
            </a:prstGeom>
            <a:noFill/>
          </p:spPr>
          <p:txBody>
            <a:bodyPr wrap="square" rtlCol="0">
              <a:spAutoFit/>
            </a:bodyPr>
            <a:lstStyle/>
            <a:p>
              <a:r>
                <a:rPr lang="en-US" altLang="zh-CN" sz="1200" dirty="0" smtClean="0"/>
                <a:t>The noise nodes form communities</a:t>
              </a:r>
              <a:endParaRPr lang="zh-CN" altLang="en-US" sz="1200" dirty="0"/>
            </a:p>
          </p:txBody>
        </p:sp>
      </p:grpSp>
      <p:sp>
        <p:nvSpPr>
          <p:cNvPr id="52" name="Rectangle 51"/>
          <p:cNvSpPr/>
          <p:nvPr/>
        </p:nvSpPr>
        <p:spPr>
          <a:xfrm>
            <a:off x="1043608" y="4797152"/>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Find suspects</a:t>
            </a:r>
            <a:endParaRPr lang="en-US" sz="1200" dirty="0"/>
          </a:p>
        </p:txBody>
      </p:sp>
      <p:sp>
        <p:nvSpPr>
          <p:cNvPr id="53" name="Rectangle 52"/>
          <p:cNvSpPr/>
          <p:nvPr/>
        </p:nvSpPr>
        <p:spPr>
          <a:xfrm>
            <a:off x="5950024" y="4775424"/>
            <a:ext cx="2438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Filtering the densely connected nodes around all suspects</a:t>
            </a:r>
            <a:endParaRPr lang="en-US" sz="1200" dirty="0"/>
          </a:p>
        </p:txBody>
      </p:sp>
      <p:cxnSp>
        <p:nvCxnSpPr>
          <p:cNvPr id="54" name="Straight Arrow Connector 53"/>
          <p:cNvCxnSpPr>
            <a:stCxn id="52" idx="3"/>
            <a:endCxn id="53" idx="1"/>
          </p:cNvCxnSpPr>
          <p:nvPr/>
        </p:nvCxnSpPr>
        <p:spPr>
          <a:xfrm flipV="1">
            <a:off x="3482008" y="5194524"/>
            <a:ext cx="2468016" cy="21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auto">
          <a:xfrm rot="5400000">
            <a:off x="2771800" y="4005064"/>
            <a:ext cx="4608512" cy="0"/>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57" name="TextBox 56"/>
          <p:cNvSpPr txBox="1"/>
          <p:nvPr/>
        </p:nvSpPr>
        <p:spPr>
          <a:xfrm>
            <a:off x="-108520" y="3501008"/>
            <a:ext cx="2664296" cy="553998"/>
          </a:xfrm>
          <a:prstGeom prst="rect">
            <a:avLst/>
          </a:prstGeom>
          <a:noFill/>
        </p:spPr>
        <p:txBody>
          <a:bodyPr wrap="square" rtlCol="0">
            <a:spAutoFit/>
          </a:bodyPr>
          <a:lstStyle/>
          <a:p>
            <a:r>
              <a:rPr lang="en-US" altLang="zh-CN" sz="1200" dirty="0" smtClean="0"/>
              <a:t>Spectral values</a:t>
            </a:r>
          </a:p>
          <a:p>
            <a:r>
              <a:rPr lang="en-US" altLang="zh-CN" sz="1200" dirty="0" smtClean="0"/>
              <a:t>i.e. the values </a:t>
            </a:r>
            <a:r>
              <a:rPr lang="en-US" altLang="zh-CN" sz="1200" dirty="0" err="1" smtClean="0"/>
              <a:t>eigen</a:t>
            </a:r>
            <a:r>
              <a:rPr lang="en-US" altLang="zh-CN" sz="1200" dirty="0" smtClean="0"/>
              <a:t> vectors </a:t>
            </a:r>
            <a:endParaRPr lang="zh-CN" altLang="en-US" sz="1200" dirty="0"/>
          </a:p>
        </p:txBody>
      </p:sp>
      <p:sp>
        <p:nvSpPr>
          <p:cNvPr id="58" name="TextBox 57"/>
          <p:cNvSpPr txBox="1"/>
          <p:nvPr/>
        </p:nvSpPr>
        <p:spPr>
          <a:xfrm>
            <a:off x="2555776" y="3501008"/>
            <a:ext cx="2664296" cy="553998"/>
          </a:xfrm>
          <a:prstGeom prst="rect">
            <a:avLst/>
          </a:prstGeom>
          <a:noFill/>
        </p:spPr>
        <p:txBody>
          <a:bodyPr wrap="square" rtlCol="0">
            <a:spAutoFit/>
          </a:bodyPr>
          <a:lstStyle/>
          <a:p>
            <a:r>
              <a:rPr lang="en-US" altLang="zh-CN" sz="1200" dirty="0" smtClean="0"/>
              <a:t>Spectral values</a:t>
            </a:r>
          </a:p>
          <a:p>
            <a:r>
              <a:rPr lang="en-US" altLang="zh-CN" sz="1200" dirty="0" smtClean="0"/>
              <a:t>i.e. the values </a:t>
            </a:r>
            <a:r>
              <a:rPr lang="en-US" altLang="zh-CN" sz="1200" dirty="0" err="1" smtClean="0"/>
              <a:t>eigen</a:t>
            </a:r>
            <a:r>
              <a:rPr lang="en-US" altLang="zh-CN" sz="1200" dirty="0" smtClean="0"/>
              <a:t> vectors </a:t>
            </a:r>
            <a:endParaRPr lang="zh-CN" altLang="en-US" sz="1200" dirty="0"/>
          </a:p>
        </p:txBody>
      </p:sp>
      <p:cxnSp>
        <p:nvCxnSpPr>
          <p:cNvPr id="60" name="Straight Arrow Connector 59"/>
          <p:cNvCxnSpPr/>
          <p:nvPr/>
        </p:nvCxnSpPr>
        <p:spPr bwMode="auto">
          <a:xfrm>
            <a:off x="2123728" y="3645024"/>
            <a:ext cx="936104" cy="1588"/>
          </a:xfrm>
          <a:prstGeom prst="straightConnector1">
            <a:avLst/>
          </a:prstGeom>
          <a:solidFill>
            <a:schemeClr val="accent1"/>
          </a:solidFill>
          <a:ln w="19050" cap="flat" cmpd="sng" algn="ctr">
            <a:solidFill>
              <a:srgbClr val="FF0000"/>
            </a:solidFill>
            <a:prstDash val="solid"/>
            <a:round/>
            <a:headEnd type="triangle" w="med" len="med"/>
            <a:tailEnd type="arrow"/>
          </a:ln>
          <a:effectLst/>
        </p:spPr>
      </p:cxnSp>
      <p:sp>
        <p:nvSpPr>
          <p:cNvPr id="61" name="TextBox 60"/>
          <p:cNvSpPr txBox="1"/>
          <p:nvPr/>
        </p:nvSpPr>
        <p:spPr>
          <a:xfrm>
            <a:off x="1907704" y="3368025"/>
            <a:ext cx="1440160" cy="276999"/>
          </a:xfrm>
          <a:prstGeom prst="rect">
            <a:avLst/>
          </a:prstGeom>
          <a:noFill/>
        </p:spPr>
        <p:txBody>
          <a:bodyPr wrap="square" rtlCol="0">
            <a:spAutoFit/>
          </a:bodyPr>
          <a:lstStyle/>
          <a:p>
            <a:r>
              <a:rPr lang="en-US" altLang="zh-CN" sz="1200" dirty="0" smtClean="0">
                <a:solidFill>
                  <a:srgbClr val="FF0000"/>
                </a:solidFill>
                <a:hlinkClick r:id="rId3" action="ppaction://hlinksldjump"/>
              </a:rPr>
              <a:t>Different</a:t>
            </a:r>
            <a:endParaRPr lang="zh-CN" altLang="en-US" sz="12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in Social Networks</a:t>
            </a:r>
            <a:endParaRPr lang="en-US" dirty="0"/>
          </a:p>
        </p:txBody>
      </p:sp>
      <p:graphicFrame>
        <p:nvGraphicFramePr>
          <p:cNvPr id="4" name="Content Placeholder 3"/>
          <p:cNvGraphicFramePr>
            <a:graphicFrameLocks noGrp="1"/>
          </p:cNvGraphicFramePr>
          <p:nvPr>
            <p:ph idx="1"/>
          </p:nvPr>
        </p:nvGraphicFramePr>
        <p:xfrm>
          <a:off x="-878632" y="1844824"/>
          <a:ext cx="8763000" cy="4038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33"/>
          <p:cNvGrpSpPr/>
          <p:nvPr/>
        </p:nvGrpSpPr>
        <p:grpSpPr>
          <a:xfrm>
            <a:off x="4427984" y="1916832"/>
            <a:ext cx="5364088" cy="2520280"/>
            <a:chOff x="4427984" y="1916832"/>
            <a:chExt cx="5364088" cy="2520280"/>
          </a:xfrm>
        </p:grpSpPr>
        <p:cxnSp>
          <p:nvCxnSpPr>
            <p:cNvPr id="6" name="Straight Arrow Connector 5"/>
            <p:cNvCxnSpPr/>
            <p:nvPr/>
          </p:nvCxnSpPr>
          <p:spPr>
            <a:xfrm rot="5400000" flipH="1" flipV="1">
              <a:off x="4283968" y="2852936"/>
              <a:ext cx="1728192" cy="14401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20072" y="1916832"/>
              <a:ext cx="4572000" cy="830997"/>
            </a:xfrm>
            <a:prstGeom prst="rect">
              <a:avLst/>
            </a:prstGeom>
            <a:noFill/>
          </p:spPr>
          <p:txBody>
            <a:bodyPr wrap="square" rtlCol="0">
              <a:spAutoFit/>
            </a:bodyPr>
            <a:lstStyle/>
            <a:p>
              <a:pPr algn="l"/>
              <a:r>
                <a:rPr lang="en-US" sz="1200" i="1" dirty="0" smtClean="0">
                  <a:solidFill>
                    <a:srgbClr val="FF0000"/>
                  </a:solidFill>
                </a:rPr>
                <a:t>Traditional Tabular data</a:t>
              </a:r>
            </a:p>
            <a:p>
              <a:pPr algn="l"/>
              <a:r>
                <a:rPr lang="en-US" sz="1200" i="1" dirty="0" smtClean="0">
                  <a:solidFill>
                    <a:srgbClr val="FF0000"/>
                  </a:solidFill>
                </a:rPr>
                <a:t>[1] normal labels   background knowledge</a:t>
              </a:r>
            </a:p>
            <a:p>
              <a:pPr algn="l"/>
              <a:r>
                <a:rPr lang="en-US" sz="1200" i="1" dirty="0" smtClean="0">
                  <a:solidFill>
                    <a:srgbClr val="FF0000"/>
                  </a:solidFill>
                </a:rPr>
                <a:t>[2] sensitive labels   protected information</a:t>
              </a:r>
              <a:endParaRPr lang="en-US" sz="1200" i="1" dirty="0">
                <a:solidFill>
                  <a:srgbClr val="FF0000"/>
                </a:solidFill>
              </a:endParaRPr>
            </a:p>
          </p:txBody>
        </p:sp>
      </p:grpSp>
      <p:grpSp>
        <p:nvGrpSpPr>
          <p:cNvPr id="5" name="Group 34"/>
          <p:cNvGrpSpPr/>
          <p:nvPr/>
        </p:nvGrpSpPr>
        <p:grpSpPr>
          <a:xfrm>
            <a:off x="107504" y="4653136"/>
            <a:ext cx="2376264" cy="1346086"/>
            <a:chOff x="107504" y="4653136"/>
            <a:chExt cx="2376264" cy="1346086"/>
          </a:xfrm>
        </p:grpSpPr>
        <p:cxnSp>
          <p:nvCxnSpPr>
            <p:cNvPr id="18" name="Straight Arrow Connector 17"/>
            <p:cNvCxnSpPr/>
            <p:nvPr/>
          </p:nvCxnSpPr>
          <p:spPr>
            <a:xfrm rot="5400000">
              <a:off x="791580" y="5049180"/>
              <a:ext cx="720080"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1187624" y="4653136"/>
              <a:ext cx="129614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7504" y="5445224"/>
              <a:ext cx="2016224" cy="553998"/>
            </a:xfrm>
            <a:prstGeom prst="rect">
              <a:avLst/>
            </a:prstGeom>
            <a:noFill/>
          </p:spPr>
          <p:txBody>
            <a:bodyPr wrap="square" rtlCol="0">
              <a:spAutoFit/>
            </a:bodyPr>
            <a:lstStyle/>
            <a:p>
              <a:pPr algn="l"/>
              <a:r>
                <a:rPr lang="en-US" sz="1200" i="1" dirty="0" smtClean="0">
                  <a:solidFill>
                    <a:srgbClr val="FF0000"/>
                  </a:solidFill>
                </a:rPr>
                <a:t>Background knowledge</a:t>
              </a:r>
            </a:p>
            <a:p>
              <a:pPr algn="l"/>
              <a:r>
                <a:rPr lang="en-US" sz="1200" i="1" dirty="0" smtClean="0">
                  <a:solidFill>
                    <a:srgbClr val="FF0000"/>
                  </a:solidFill>
                  <a:hlinkClick r:id="rId8" action="ppaction://hlinksldjump"/>
                </a:rPr>
                <a:t>Attack Demo</a:t>
              </a:r>
              <a:endParaRPr lang="en-US" sz="1200" i="1" dirty="0" smtClean="0">
                <a:solidFill>
                  <a:srgbClr val="FF0000"/>
                </a:solidFill>
              </a:endParaRPr>
            </a:p>
          </p:txBody>
        </p:sp>
      </p:grpSp>
      <p:grpSp>
        <p:nvGrpSpPr>
          <p:cNvPr id="8" name="Group 36"/>
          <p:cNvGrpSpPr/>
          <p:nvPr/>
        </p:nvGrpSpPr>
        <p:grpSpPr>
          <a:xfrm>
            <a:off x="3059832" y="5733256"/>
            <a:ext cx="2016224" cy="781055"/>
            <a:chOff x="3059832" y="5733256"/>
            <a:chExt cx="2016224" cy="781055"/>
          </a:xfrm>
        </p:grpSpPr>
        <p:cxnSp>
          <p:nvCxnSpPr>
            <p:cNvPr id="26" name="Straight Arrow Connector 25"/>
            <p:cNvCxnSpPr/>
            <p:nvPr/>
          </p:nvCxnSpPr>
          <p:spPr>
            <a:xfrm>
              <a:off x="3203848" y="5733256"/>
              <a:ext cx="864096"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59832" y="6237312"/>
              <a:ext cx="2016224" cy="276999"/>
            </a:xfrm>
            <a:prstGeom prst="rect">
              <a:avLst/>
            </a:prstGeom>
            <a:noFill/>
          </p:spPr>
          <p:txBody>
            <a:bodyPr wrap="square" rtlCol="0">
              <a:spAutoFit/>
            </a:bodyPr>
            <a:lstStyle/>
            <a:p>
              <a:pPr algn="l"/>
              <a:r>
                <a:rPr lang="en-US" sz="1200" i="1" dirty="0" smtClean="0">
                  <a:solidFill>
                    <a:srgbClr val="FF0000"/>
                  </a:solidFill>
                </a:rPr>
                <a:t>Sensitive information</a:t>
              </a:r>
            </a:p>
          </p:txBody>
        </p:sp>
      </p:grpSp>
      <p:grpSp>
        <p:nvGrpSpPr>
          <p:cNvPr id="9" name="Group 35"/>
          <p:cNvGrpSpPr/>
          <p:nvPr/>
        </p:nvGrpSpPr>
        <p:grpSpPr>
          <a:xfrm>
            <a:off x="5868144" y="4952201"/>
            <a:ext cx="2880320" cy="553998"/>
            <a:chOff x="5868144" y="4952201"/>
            <a:chExt cx="2880320" cy="553998"/>
          </a:xfrm>
        </p:grpSpPr>
        <p:cxnSp>
          <p:nvCxnSpPr>
            <p:cNvPr id="30" name="Straight Arrow Connector 29"/>
            <p:cNvCxnSpPr/>
            <p:nvPr/>
          </p:nvCxnSpPr>
          <p:spPr>
            <a:xfrm flipV="1">
              <a:off x="5868144" y="5085184"/>
              <a:ext cx="576064"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44208" y="4952201"/>
              <a:ext cx="2304256" cy="553998"/>
            </a:xfrm>
            <a:prstGeom prst="rect">
              <a:avLst/>
            </a:prstGeom>
            <a:noFill/>
          </p:spPr>
          <p:txBody>
            <a:bodyPr wrap="square" rtlCol="0">
              <a:spAutoFit/>
            </a:bodyPr>
            <a:lstStyle/>
            <a:p>
              <a:pPr algn="l"/>
              <a:r>
                <a:rPr lang="en-US" sz="1200" i="1" dirty="0" smtClean="0">
                  <a:solidFill>
                    <a:srgbClr val="FF0000"/>
                  </a:solidFill>
                </a:rPr>
                <a:t>[1] Sensitive information</a:t>
              </a:r>
            </a:p>
            <a:p>
              <a:pPr algn="l"/>
              <a:r>
                <a:rPr lang="en-US" sz="1200" i="1" dirty="0" smtClean="0">
                  <a:solidFill>
                    <a:srgbClr val="FF0000"/>
                  </a:solidFill>
                </a:rPr>
                <a:t>[2] Background knowledge</a:t>
              </a:r>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Publishing sanitized graph</a:t>
            </a:r>
            <a:endParaRPr lang="zh-CN" altLang="en-US" dirty="0"/>
          </a:p>
        </p:txBody>
      </p:sp>
      <p:sp>
        <p:nvSpPr>
          <p:cNvPr id="3" name="Content Placeholder 2"/>
          <p:cNvSpPr>
            <a:spLocks noGrp="1"/>
          </p:cNvSpPr>
          <p:nvPr>
            <p:ph idx="1"/>
          </p:nvPr>
        </p:nvSpPr>
        <p:spPr/>
        <p:txBody>
          <a:bodyPr/>
          <a:lstStyle/>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Privacy protection and the attack models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passive attacks</a:t>
            </a:r>
          </a:p>
          <a:p>
            <a:pPr marL="457200" indent="-457200">
              <a:spcBef>
                <a:spcPct val="50000"/>
              </a:spcBef>
              <a:buFontTx/>
              <a:buAutoNum type="circleNumDbPlain"/>
            </a:pPr>
            <a:r>
              <a:rPr lang="en-US" altLang="zh-CN" sz="2500" kern="1200" dirty="0" smtClean="0">
                <a:latin typeface="Times New Roman" pitchFamily="18" charset="0"/>
                <a:ea typeface="宋体" charset="-122"/>
                <a:cs typeface="Times New Roman" pitchFamily="18" charset="0"/>
              </a:rPr>
              <a:t>Preventing active attacks</a:t>
            </a:r>
          </a:p>
          <a:p>
            <a:pPr marL="457200" indent="-457200">
              <a:spcBef>
                <a:spcPct val="50000"/>
              </a:spcBef>
              <a:buFontTx/>
              <a:buAutoNum type="circleNumDbPlain"/>
            </a:pPr>
            <a:r>
              <a:rPr lang="en-US" altLang="zh-CN" sz="2500" kern="1200" dirty="0" smtClean="0">
                <a:solidFill>
                  <a:srgbClr val="FF0000"/>
                </a:solidFill>
                <a:latin typeface="Times New Roman" pitchFamily="18" charset="0"/>
                <a:ea typeface="宋体" charset="-122"/>
                <a:cs typeface="Times New Roman" pitchFamily="18" charset="0"/>
              </a:rPr>
              <a:t>Other works</a:t>
            </a:r>
            <a:endParaRPr lang="zh-CN" altLang="en-US" sz="2500" kern="1200" dirty="0" smtClean="0">
              <a:solidFill>
                <a:srgbClr val="FF0000"/>
              </a:solidFill>
              <a:latin typeface="Times New Roman" pitchFamily="18" charset="0"/>
              <a:ea typeface="宋体" charset="-122"/>
              <a:cs typeface="Times New Roman" pitchFamily="18" charset="0"/>
            </a:endParaRPr>
          </a:p>
        </p:txBody>
      </p:sp>
      <p:sp>
        <p:nvSpPr>
          <p:cNvPr id="5" name="Date Placeholder 4"/>
          <p:cNvSpPr>
            <a:spLocks noGrp="1"/>
          </p:cNvSpPr>
          <p:nvPr>
            <p:ph type="dt" sz="half" idx="10"/>
          </p:nvPr>
        </p:nvSpPr>
        <p:spPr/>
        <p:txBody>
          <a:bodyPr/>
          <a:lstStyle/>
          <a:p>
            <a:pPr>
              <a:defRPr/>
            </a:pPr>
            <a:fld id="{DC72DB41-A425-4E25-A556-5AB209302BDC}" type="datetime1">
              <a:rPr lang="en-US" altLang="zh-CN" smtClean="0"/>
              <a:pPr>
                <a:defRPr/>
              </a:pPr>
              <a:t>11/17/2016</a:t>
            </a:fld>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Works</a:t>
            </a:r>
            <a:r>
              <a:rPr lang="en-US" baseline="30000" dirty="0" smtClean="0"/>
              <a:t>[10][20]</a:t>
            </a:r>
            <a:endParaRPr lang="en-US" baseline="30000" dirty="0"/>
          </a:p>
        </p:txBody>
      </p:sp>
      <p:sp>
        <p:nvSpPr>
          <p:cNvPr id="3" name="Content Placeholder 2"/>
          <p:cNvSpPr>
            <a:spLocks noGrp="1"/>
          </p:cNvSpPr>
          <p:nvPr>
            <p:ph idx="1"/>
          </p:nvPr>
        </p:nvSpPr>
        <p:spPr>
          <a:xfrm>
            <a:off x="465584" y="1783357"/>
            <a:ext cx="5258544" cy="4525963"/>
          </a:xfrm>
        </p:spPr>
        <p:txBody>
          <a:bodyPr>
            <a:normAutofit/>
          </a:bodyPr>
          <a:lstStyle/>
          <a:p>
            <a:r>
              <a:rPr lang="en-US" sz="2000" dirty="0" smtClean="0"/>
              <a:t>How to embed a re-identifiable </a:t>
            </a:r>
            <a:r>
              <a:rPr lang="en-US" sz="2000" dirty="0" err="1" smtClean="0"/>
              <a:t>subgraph</a:t>
            </a:r>
            <a:r>
              <a:rPr lang="en-US" sz="2000" dirty="0" smtClean="0"/>
              <a:t> with minimum nodes</a:t>
            </a:r>
          </a:p>
          <a:p>
            <a:r>
              <a:rPr lang="en-US" sz="2000" dirty="0" smtClean="0"/>
              <a:t>How to safely compose a large id </a:t>
            </a:r>
            <a:r>
              <a:rPr lang="en-US" sz="2000" dirty="0" err="1" smtClean="0"/>
              <a:t>anonymized</a:t>
            </a:r>
            <a:r>
              <a:rPr lang="en-US" sz="2000" dirty="0" smtClean="0"/>
              <a:t> graph through the sub-graphs gathered from agencies</a:t>
            </a:r>
            <a:endParaRPr lang="en-US" sz="2000" dirty="0"/>
          </a:p>
        </p:txBody>
      </p:sp>
      <p:pic>
        <p:nvPicPr>
          <p:cNvPr id="4" name="Picture 2"/>
          <p:cNvPicPr>
            <a:picLocks noChangeAspect="1" noChangeArrowheads="1"/>
          </p:cNvPicPr>
          <p:nvPr/>
        </p:nvPicPr>
        <p:blipFill>
          <a:blip r:embed="rId3" cstate="print"/>
          <a:srcRect/>
          <a:stretch>
            <a:fillRect/>
          </a:stretch>
        </p:blipFill>
        <p:spPr bwMode="auto">
          <a:xfrm>
            <a:off x="5534026" y="5943601"/>
            <a:ext cx="257175" cy="363719"/>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6296026" y="5943601"/>
            <a:ext cx="257175" cy="363719"/>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7896226" y="5943601"/>
            <a:ext cx="257175" cy="363719"/>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7181851" y="5943601"/>
            <a:ext cx="257175" cy="363719"/>
          </a:xfrm>
          <a:prstGeom prst="rect">
            <a:avLst/>
          </a:prstGeom>
          <a:noFill/>
          <a:ln w="9525">
            <a:noFill/>
            <a:miter lim="800000"/>
            <a:headEnd/>
            <a:tailEnd/>
          </a:ln>
          <a:effectLst/>
        </p:spPr>
      </p:pic>
      <p:pic>
        <p:nvPicPr>
          <p:cNvPr id="8" name="Picture 3"/>
          <p:cNvPicPr>
            <a:picLocks noChangeAspect="1" noChangeArrowheads="1"/>
          </p:cNvPicPr>
          <p:nvPr/>
        </p:nvPicPr>
        <p:blipFill>
          <a:blip r:embed="rId4" cstate="print"/>
          <a:srcRect/>
          <a:stretch>
            <a:fillRect/>
          </a:stretch>
        </p:blipFill>
        <p:spPr bwMode="auto">
          <a:xfrm>
            <a:off x="5153025" y="4191001"/>
            <a:ext cx="435915" cy="619125"/>
          </a:xfrm>
          <a:prstGeom prst="rect">
            <a:avLst/>
          </a:prstGeom>
          <a:noFill/>
          <a:ln w="9525">
            <a:noFill/>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6448425" y="4191001"/>
            <a:ext cx="435915" cy="619125"/>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a:off x="7667625" y="4191001"/>
            <a:ext cx="435915" cy="619125"/>
          </a:xfrm>
          <a:prstGeom prst="rect">
            <a:avLst/>
          </a:prstGeom>
          <a:noFill/>
          <a:ln w="9525">
            <a:noFill/>
            <a:miter lim="800000"/>
            <a:headEnd/>
            <a:tailEnd/>
          </a:ln>
          <a:effectLst/>
        </p:spPr>
      </p:pic>
      <p:cxnSp>
        <p:nvCxnSpPr>
          <p:cNvPr id="11" name="Straight Connector 10"/>
          <p:cNvCxnSpPr>
            <a:stCxn id="8" idx="2"/>
            <a:endCxn id="4" idx="0"/>
          </p:cNvCxnSpPr>
          <p:nvPr/>
        </p:nvCxnSpPr>
        <p:spPr>
          <a:xfrm rot="16200000" flipH="1">
            <a:off x="4950061" y="5231047"/>
            <a:ext cx="1133475" cy="2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0"/>
            <a:endCxn id="10" idx="2"/>
          </p:cNvCxnSpPr>
          <p:nvPr/>
        </p:nvCxnSpPr>
        <p:spPr>
          <a:xfrm rot="5400000" flipH="1" flipV="1">
            <a:off x="6207361" y="4265378"/>
            <a:ext cx="1133475" cy="2222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0"/>
            <a:endCxn id="9" idx="2"/>
          </p:cNvCxnSpPr>
          <p:nvPr/>
        </p:nvCxnSpPr>
        <p:spPr>
          <a:xfrm rot="5400000" flipH="1" flipV="1">
            <a:off x="5978761" y="5255978"/>
            <a:ext cx="1133475" cy="241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0"/>
            <a:endCxn id="10" idx="2"/>
          </p:cNvCxnSpPr>
          <p:nvPr/>
        </p:nvCxnSpPr>
        <p:spPr>
          <a:xfrm rot="5400000" flipH="1" flipV="1">
            <a:off x="6588361" y="4646378"/>
            <a:ext cx="1133475" cy="146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a:endCxn id="7" idx="0"/>
          </p:cNvCxnSpPr>
          <p:nvPr/>
        </p:nvCxnSpPr>
        <p:spPr>
          <a:xfrm rot="16200000" flipH="1">
            <a:off x="5773973" y="4407135"/>
            <a:ext cx="1133475" cy="1939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0"/>
            <a:endCxn id="9" idx="2"/>
          </p:cNvCxnSpPr>
          <p:nvPr/>
        </p:nvCxnSpPr>
        <p:spPr>
          <a:xfrm rot="16200000" flipV="1">
            <a:off x="6421675" y="5054836"/>
            <a:ext cx="1133475" cy="644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0"/>
            <a:endCxn id="10" idx="2"/>
          </p:cNvCxnSpPr>
          <p:nvPr/>
        </p:nvCxnSpPr>
        <p:spPr>
          <a:xfrm rot="5400000" flipH="1" flipV="1">
            <a:off x="7031273" y="5089292"/>
            <a:ext cx="1133475" cy="575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0"/>
            <a:endCxn id="9" idx="2"/>
          </p:cNvCxnSpPr>
          <p:nvPr/>
        </p:nvCxnSpPr>
        <p:spPr>
          <a:xfrm rot="16200000" flipV="1">
            <a:off x="6778861" y="4697648"/>
            <a:ext cx="1133475" cy="1358431"/>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5"/>
          <p:cNvPicPr>
            <a:picLocks noChangeAspect="1" noChangeArrowheads="1"/>
          </p:cNvPicPr>
          <p:nvPr/>
        </p:nvPicPr>
        <p:blipFill>
          <a:blip r:embed="rId5" cstate="print"/>
          <a:srcRect/>
          <a:stretch>
            <a:fillRect/>
          </a:stretch>
        </p:blipFill>
        <p:spPr bwMode="auto">
          <a:xfrm>
            <a:off x="5686425" y="1371600"/>
            <a:ext cx="2228851"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20" name="Straight Connector 19"/>
          <p:cNvCxnSpPr>
            <a:stCxn id="8" idx="0"/>
            <a:endCxn id="19" idx="2"/>
          </p:cNvCxnSpPr>
          <p:nvPr/>
        </p:nvCxnSpPr>
        <p:spPr>
          <a:xfrm rot="5400000" flipH="1" flipV="1">
            <a:off x="5514416" y="2904567"/>
            <a:ext cx="1143000" cy="1429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0"/>
            <a:endCxn id="19" idx="2"/>
          </p:cNvCxnSpPr>
          <p:nvPr/>
        </p:nvCxnSpPr>
        <p:spPr>
          <a:xfrm rot="5400000" flipH="1" flipV="1">
            <a:off x="6162116" y="3552267"/>
            <a:ext cx="1143000" cy="134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0"/>
            <a:endCxn id="19" idx="2"/>
          </p:cNvCxnSpPr>
          <p:nvPr/>
        </p:nvCxnSpPr>
        <p:spPr>
          <a:xfrm rot="16200000" flipV="1">
            <a:off x="6771717" y="3077134"/>
            <a:ext cx="1143000" cy="1084733"/>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16216" y="6309320"/>
            <a:ext cx="703269" cy="369332"/>
          </a:xfrm>
          <a:prstGeom prst="rect">
            <a:avLst/>
          </a:prstGeom>
          <a:noFill/>
        </p:spPr>
        <p:txBody>
          <a:bodyPr wrap="none" rtlCol="0">
            <a:spAutoFit/>
          </a:bodyPr>
          <a:lstStyle/>
          <a:p>
            <a:r>
              <a:rPr lang="en-US" dirty="0" smtClean="0"/>
              <a:t>Users</a:t>
            </a:r>
            <a:endParaRPr lang="en-US" dirty="0"/>
          </a:p>
        </p:txBody>
      </p:sp>
      <p:sp>
        <p:nvSpPr>
          <p:cNvPr id="24" name="TextBox 23"/>
          <p:cNvSpPr txBox="1"/>
          <p:nvPr/>
        </p:nvSpPr>
        <p:spPr>
          <a:xfrm>
            <a:off x="4619625" y="4800600"/>
            <a:ext cx="1291059" cy="369332"/>
          </a:xfrm>
          <a:prstGeom prst="rect">
            <a:avLst/>
          </a:prstGeom>
          <a:noFill/>
        </p:spPr>
        <p:txBody>
          <a:bodyPr wrap="none" rtlCol="0">
            <a:spAutoFit/>
          </a:bodyPr>
          <a:lstStyle/>
          <a:p>
            <a:r>
              <a:rPr lang="en-US" dirty="0" smtClean="0"/>
              <a:t>Web agents</a:t>
            </a:r>
            <a:endParaRPr lang="en-US" dirty="0"/>
          </a:p>
        </p:txBody>
      </p:sp>
      <p:sp>
        <p:nvSpPr>
          <p:cNvPr id="41" name="TextBox 40"/>
          <p:cNvSpPr txBox="1"/>
          <p:nvPr/>
        </p:nvSpPr>
        <p:spPr>
          <a:xfrm>
            <a:off x="4139952" y="4343401"/>
            <a:ext cx="990600" cy="307777"/>
          </a:xfrm>
          <a:prstGeom prst="rect">
            <a:avLst/>
          </a:prstGeom>
          <a:noFill/>
        </p:spPr>
        <p:txBody>
          <a:bodyPr wrap="square" rtlCol="0">
            <a:spAutoFit/>
          </a:bodyPr>
          <a:lstStyle/>
          <a:p>
            <a:r>
              <a:rPr lang="en-US" sz="1400" dirty="0" smtClean="0">
                <a:solidFill>
                  <a:srgbClr val="FF0000"/>
                </a:solidFill>
              </a:rPr>
              <a:t>trustable</a:t>
            </a:r>
            <a:endParaRPr lang="en-US" sz="1400" dirty="0">
              <a:solidFill>
                <a:srgbClr val="FF0000"/>
              </a:solidFill>
            </a:endParaRPr>
          </a:p>
        </p:txBody>
      </p:sp>
      <p:sp>
        <p:nvSpPr>
          <p:cNvPr id="79" name="TextBox 78"/>
          <p:cNvSpPr txBox="1"/>
          <p:nvPr/>
        </p:nvSpPr>
        <p:spPr>
          <a:xfrm>
            <a:off x="8077200" y="4343401"/>
            <a:ext cx="1143000" cy="307777"/>
          </a:xfrm>
          <a:prstGeom prst="rect">
            <a:avLst/>
          </a:prstGeom>
          <a:noFill/>
        </p:spPr>
        <p:txBody>
          <a:bodyPr wrap="square" rtlCol="0">
            <a:spAutoFit/>
          </a:bodyPr>
          <a:lstStyle/>
          <a:p>
            <a:r>
              <a:rPr lang="en-US" sz="1400" dirty="0" smtClean="0">
                <a:solidFill>
                  <a:srgbClr val="FF0000"/>
                </a:solidFill>
              </a:rPr>
              <a:t>trustable</a:t>
            </a:r>
            <a:endParaRPr lang="en-US" sz="1400" dirty="0">
              <a:solidFill>
                <a:srgbClr val="FF0000"/>
              </a:solidFill>
            </a:endParaRPr>
          </a:p>
        </p:txBody>
      </p:sp>
      <p:sp>
        <p:nvSpPr>
          <p:cNvPr id="80" name="TextBox 79"/>
          <p:cNvSpPr txBox="1"/>
          <p:nvPr/>
        </p:nvSpPr>
        <p:spPr>
          <a:xfrm>
            <a:off x="6516216" y="1066801"/>
            <a:ext cx="1547192" cy="307777"/>
          </a:xfrm>
          <a:prstGeom prst="rect">
            <a:avLst/>
          </a:prstGeom>
          <a:noFill/>
        </p:spPr>
        <p:txBody>
          <a:bodyPr wrap="square" rtlCol="0">
            <a:spAutoFit/>
          </a:bodyPr>
          <a:lstStyle/>
          <a:p>
            <a:r>
              <a:rPr lang="en-US" sz="1400" dirty="0">
                <a:solidFill>
                  <a:srgbClr val="FF0000"/>
                </a:solidFill>
              </a:rPr>
              <a:t>u</a:t>
            </a:r>
            <a:r>
              <a:rPr lang="en-US" sz="1400" dirty="0" smtClean="0">
                <a:solidFill>
                  <a:srgbClr val="FF0000"/>
                </a:solidFill>
              </a:rPr>
              <a:t>n-trustable</a:t>
            </a:r>
            <a:endParaRPr lang="en-US" sz="1400" dirty="0">
              <a:solidFill>
                <a:srgbClr val="FF0000"/>
              </a:solidFill>
            </a:endParaRPr>
          </a:p>
        </p:txBody>
      </p:sp>
      <p:sp>
        <p:nvSpPr>
          <p:cNvPr id="81" name="TextBox 80"/>
          <p:cNvSpPr txBox="1"/>
          <p:nvPr/>
        </p:nvSpPr>
        <p:spPr>
          <a:xfrm>
            <a:off x="3581400" y="3429001"/>
            <a:ext cx="2438400" cy="307777"/>
          </a:xfrm>
          <a:prstGeom prst="rect">
            <a:avLst/>
          </a:prstGeom>
          <a:noFill/>
        </p:spPr>
        <p:txBody>
          <a:bodyPr wrap="square" rtlCol="0">
            <a:spAutoFit/>
          </a:bodyPr>
          <a:lstStyle/>
          <a:p>
            <a:r>
              <a:rPr lang="en-US" sz="1400" dirty="0" smtClean="0">
                <a:solidFill>
                  <a:srgbClr val="FF0000"/>
                </a:solidFill>
              </a:rPr>
              <a:t>Cryptographic based protocol</a:t>
            </a:r>
            <a:endParaRPr lang="en-US" sz="1400" dirty="0">
              <a:solidFill>
                <a:srgbClr val="FF0000"/>
              </a:solidFill>
            </a:endParaRPr>
          </a:p>
        </p:txBody>
      </p:sp>
      <p:cxnSp>
        <p:nvCxnSpPr>
          <p:cNvPr id="85" name="Straight Connector 84"/>
          <p:cNvCxnSpPr/>
          <p:nvPr/>
        </p:nvCxnSpPr>
        <p:spPr>
          <a:xfrm>
            <a:off x="5181600" y="3810000"/>
            <a:ext cx="3200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9" grpId="0"/>
      <p:bldP spid="80" grpId="0"/>
      <p:bldP spid="8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Information Sharing in On-line Social networks</a:t>
            </a:r>
          </a:p>
          <a:p>
            <a:r>
              <a:rPr lang="en-US" altLang="zh-CN" dirty="0" smtClean="0"/>
              <a:t>Understanding Your Privacy Risk</a:t>
            </a:r>
          </a:p>
          <a:p>
            <a:r>
              <a:rPr lang="en-US" altLang="zh-CN" dirty="0" smtClean="0"/>
              <a:t>Managing Your Privacy Control </a:t>
            </a:r>
            <a:endParaRPr lang="zh-CN" altLang="en-US" dirty="0"/>
          </a:p>
        </p:txBody>
      </p:sp>
    </p:spTree>
    <p:extLst>
      <p:ext uri="{BB962C8B-B14F-4D97-AF65-F5344CB8AC3E}">
        <p14:creationId xmlns:p14="http://schemas.microsoft.com/office/powerpoint/2010/main" val="36703004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Information Sharing in Social Networks</a:t>
            </a:r>
            <a:endParaRPr lang="zh-CN" altLang="en-US" sz="32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
        <p:nvSpPr>
          <p:cNvPr id="5" name="TextBox 4"/>
          <p:cNvSpPr txBox="1"/>
          <p:nvPr/>
        </p:nvSpPr>
        <p:spPr>
          <a:xfrm>
            <a:off x="827584" y="1774557"/>
            <a:ext cx="7920880" cy="646331"/>
          </a:xfrm>
          <a:prstGeom prst="rect">
            <a:avLst/>
          </a:prstGeom>
          <a:noFill/>
        </p:spPr>
        <p:txBody>
          <a:bodyPr wrap="square" rtlCol="0">
            <a:spAutoFit/>
          </a:bodyPr>
          <a:lstStyle/>
          <a:p>
            <a:r>
              <a:rPr lang="en-US" altLang="zh-CN" sz="1800" i="1" dirty="0" smtClean="0"/>
              <a:t>Millions of users share details of their personal lives with vast networks of friends, and often, strangers</a:t>
            </a:r>
            <a:endParaRPr lang="zh-CN" altLang="en-US" sz="1800" i="1" dirty="0"/>
          </a:p>
        </p:txBody>
      </p:sp>
      <p:pic>
        <p:nvPicPr>
          <p:cNvPr id="199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420888"/>
            <a:ext cx="6120680" cy="4508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654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What is the Privacy Risk of On-line Social network Users</a:t>
            </a:r>
            <a:endParaRPr lang="zh-CN" altLang="en-US" sz="32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pic>
        <p:nvPicPr>
          <p:cNvPr id="200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606580"/>
            <a:ext cx="7500937" cy="513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47735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Scenarios</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pic>
        <p:nvPicPr>
          <p:cNvPr id="201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84784"/>
            <a:ext cx="7488832" cy="532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9131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Sad Situation</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pic>
        <p:nvPicPr>
          <p:cNvPr id="202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484784"/>
            <a:ext cx="8064896" cy="534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63829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The Sad Situation </a:t>
            </a:r>
            <a:r>
              <a:rPr lang="en-US" altLang="zh-CN" sz="3200" dirty="0" err="1" smtClean="0"/>
              <a:t>con’t</a:t>
            </a:r>
            <a:endParaRPr lang="zh-CN" altLang="en-US" sz="3200" dirty="0"/>
          </a:p>
        </p:txBody>
      </p:sp>
      <p:sp>
        <p:nvSpPr>
          <p:cNvPr id="3" name="Content Placeholder 2"/>
          <p:cNvSpPr>
            <a:spLocks noGrp="1"/>
          </p:cNvSpPr>
          <p:nvPr>
            <p:ph idx="1"/>
          </p:nvPr>
        </p:nvSpPr>
        <p:spPr/>
        <p:txBody>
          <a:bodyPr/>
          <a:lstStyle/>
          <a:p>
            <a:r>
              <a:rPr lang="en-US" altLang="zh-CN" sz="2000" dirty="0" smtClean="0"/>
              <a:t>You have control on what information you want to share, who you want to connect with</a:t>
            </a:r>
          </a:p>
          <a:p>
            <a:endParaRPr lang="en-US" altLang="zh-CN" sz="2000" dirty="0"/>
          </a:p>
          <a:p>
            <a:r>
              <a:rPr lang="en-US" altLang="zh-CN" sz="2000" dirty="0" smtClean="0"/>
              <a:t>You do not have comprehensive and accurate idea of the information you have explicitly and implicitly disclosed</a:t>
            </a:r>
          </a:p>
          <a:p>
            <a:endParaRPr lang="en-US" altLang="zh-CN" sz="2000" dirty="0"/>
          </a:p>
          <a:p>
            <a:r>
              <a:rPr lang="en-US" altLang="zh-CN" sz="2000" dirty="0" smtClean="0"/>
              <a:t>Setting online privacy is time consuming and many of you choose to accept the default setting</a:t>
            </a:r>
          </a:p>
          <a:p>
            <a:endParaRPr lang="en-US" altLang="zh-CN" sz="2000" dirty="0"/>
          </a:p>
          <a:p>
            <a:r>
              <a:rPr lang="en-US" altLang="zh-CN" sz="2000" dirty="0" smtClean="0"/>
              <a:t>Eventually you lose control … and you are facing privacy risk</a:t>
            </a:r>
            <a:endParaRPr lang="zh-CN" altLang="en-US" sz="20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a:p>
        </p:txBody>
      </p:sp>
    </p:spTree>
    <p:extLst>
      <p:ext uri="{BB962C8B-B14F-4D97-AF65-F5344CB8AC3E}">
        <p14:creationId xmlns:p14="http://schemas.microsoft.com/office/powerpoint/2010/main" val="14307000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Information Sharing in On-line Social networks</a:t>
            </a:r>
          </a:p>
          <a:p>
            <a:r>
              <a:rPr lang="en-US" altLang="zh-CN" dirty="0" smtClean="0"/>
              <a:t>Understanding Your Privacy Risk</a:t>
            </a:r>
          </a:p>
          <a:p>
            <a:pPr lvl="1"/>
            <a:r>
              <a:rPr lang="en-US" altLang="zh-CN" dirty="0" smtClean="0">
                <a:solidFill>
                  <a:srgbClr val="FF0000"/>
                </a:solidFill>
              </a:rPr>
              <a:t>Privacy risk due to what you shared explicitly</a:t>
            </a:r>
          </a:p>
          <a:p>
            <a:r>
              <a:rPr lang="en-US" altLang="zh-CN" dirty="0" smtClean="0"/>
              <a:t>Managing Your Privacy Control </a:t>
            </a:r>
            <a:endParaRPr lang="zh-CN" altLang="en-US" dirty="0"/>
          </a:p>
        </p:txBody>
      </p:sp>
    </p:spTree>
    <p:extLst>
      <p:ext uri="{BB962C8B-B14F-4D97-AF65-F5344CB8AC3E}">
        <p14:creationId xmlns:p14="http://schemas.microsoft.com/office/powerpoint/2010/main" val="7550595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Privacy risk due to what you shared explicitly</a:t>
            </a:r>
            <a:endParaRPr lang="zh-CN" altLang="en-US" sz="3200" dirty="0"/>
          </a:p>
        </p:txBody>
      </p:sp>
      <p:sp>
        <p:nvSpPr>
          <p:cNvPr id="3" name="Content Placeholder 2"/>
          <p:cNvSpPr>
            <a:spLocks noGrp="1"/>
          </p:cNvSpPr>
          <p:nvPr>
            <p:ph idx="1"/>
          </p:nvPr>
        </p:nvSpPr>
        <p:spPr/>
        <p:txBody>
          <a:bodyPr/>
          <a:lstStyle/>
          <a:p>
            <a:r>
              <a:rPr lang="en-US" altLang="zh-CN" sz="2800" dirty="0" smtClean="0"/>
              <a:t>Basic Idea</a:t>
            </a:r>
          </a:p>
          <a:p>
            <a:pPr lvl="1"/>
            <a:r>
              <a:rPr lang="en-US" altLang="zh-CN" sz="2400" dirty="0" smtClean="0"/>
              <a:t>Privacy risk is measured by </a:t>
            </a:r>
            <a:r>
              <a:rPr lang="en-US" altLang="zh-CN" sz="2400" dirty="0" smtClean="0">
                <a:solidFill>
                  <a:schemeClr val="accent2"/>
                </a:solidFill>
              </a:rPr>
              <a:t>Privacy Score</a:t>
            </a:r>
            <a:r>
              <a:rPr lang="en-US" altLang="zh-CN" sz="2400" baseline="30000" dirty="0" smtClean="0"/>
              <a:t>[1]</a:t>
            </a:r>
          </a:p>
          <a:p>
            <a:pPr lvl="1"/>
            <a:r>
              <a:rPr lang="en-US" altLang="zh-CN" sz="2400" dirty="0" smtClean="0"/>
              <a:t>Privacy Score takes into account what information you’ve shared and who can view that information</a:t>
            </a:r>
          </a:p>
          <a:p>
            <a:r>
              <a:rPr lang="en-US" altLang="zh-CN" sz="2800" dirty="0" smtClean="0"/>
              <a:t>Basic Premises of Privacy Score</a:t>
            </a:r>
          </a:p>
          <a:p>
            <a:pPr lvl="1"/>
            <a:r>
              <a:rPr lang="en-US" altLang="zh-CN" sz="2400" dirty="0" smtClean="0"/>
              <a:t>Sensitivity</a:t>
            </a:r>
          </a:p>
          <a:p>
            <a:pPr lvl="2"/>
            <a:r>
              <a:rPr lang="en-US" altLang="zh-CN" sz="1800" dirty="0" smtClean="0"/>
              <a:t>The more sensitive the information revealed by a user, the higher his privacy risk</a:t>
            </a:r>
          </a:p>
          <a:p>
            <a:pPr lvl="1"/>
            <a:r>
              <a:rPr lang="en-US" altLang="zh-CN" dirty="0" smtClean="0"/>
              <a:t> </a:t>
            </a:r>
            <a:r>
              <a:rPr lang="en-US" altLang="zh-CN" sz="2400" dirty="0" smtClean="0"/>
              <a:t>Visibility</a:t>
            </a:r>
          </a:p>
          <a:p>
            <a:pPr lvl="2"/>
            <a:r>
              <a:rPr lang="en-US" altLang="zh-CN" sz="1800" dirty="0" smtClean="0"/>
              <a:t>The wider the information about a user spreads, the higher his privacy risk</a:t>
            </a:r>
            <a:endParaRPr lang="zh-CN" altLang="en-US" sz="18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11/17/2016</a:t>
            </a:fld>
            <a:endParaRPr lang="en-US" altLang="zh-CN" dirty="0"/>
          </a:p>
        </p:txBody>
      </p:sp>
    </p:spTree>
    <p:extLst>
      <p:ext uri="{BB962C8B-B14F-4D97-AF65-F5344CB8AC3E}">
        <p14:creationId xmlns:p14="http://schemas.microsoft.com/office/powerpoint/2010/main" val="626743335"/>
      </p:ext>
    </p:extLst>
  </p:cSld>
  <p:clrMapOvr>
    <a:masterClrMapping/>
  </p:clrMapOvr>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12362</TotalTime>
  <Words>14269</Words>
  <Application>Microsoft Office PowerPoint</Application>
  <PresentationFormat>On-screen Show (4:3)</PresentationFormat>
  <Paragraphs>2196</Paragraphs>
  <Slides>122</Slides>
  <Notes>112</Notes>
  <HiddenSlides>1</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3</vt:i4>
      </vt:variant>
      <vt:variant>
        <vt:lpstr>Slide Titles</vt:lpstr>
      </vt:variant>
      <vt:variant>
        <vt:i4>122</vt:i4>
      </vt:variant>
    </vt:vector>
  </HeadingPairs>
  <TitlesOfParts>
    <vt:vector size="135" baseType="lpstr">
      <vt:lpstr>宋体</vt:lpstr>
      <vt:lpstr>Algerian</vt:lpstr>
      <vt:lpstr>Arial</vt:lpstr>
      <vt:lpstr>Calibri</vt:lpstr>
      <vt:lpstr>Times New Roman</vt:lpstr>
      <vt:lpstr>Verdana</vt:lpstr>
      <vt:lpstr>Wingdings</vt:lpstr>
      <vt:lpstr>1_Profile</vt:lpstr>
      <vt:lpstr>Profile</vt:lpstr>
      <vt:lpstr>2_Profile</vt:lpstr>
      <vt:lpstr>Equation</vt:lpstr>
      <vt:lpstr>Microsoft Visio 绘图</vt:lpstr>
      <vt:lpstr>Microsoft Visio Drawing</vt:lpstr>
      <vt:lpstr>Privacy Preserving Graph Publication</vt:lpstr>
      <vt:lpstr>Social Network Benefits</vt:lpstr>
      <vt:lpstr>Protection Methods</vt:lpstr>
      <vt:lpstr>Publishing sanitized graph</vt:lpstr>
      <vt:lpstr>Publishing sanitized graph</vt:lpstr>
      <vt:lpstr>Attack the Anonymized Data</vt:lpstr>
      <vt:lpstr>Attack the Anonymized Data</vt:lpstr>
      <vt:lpstr>Information in Social Networks</vt:lpstr>
      <vt:lpstr>Information in Social Networks</vt:lpstr>
      <vt:lpstr>Protection objectives</vt:lpstr>
      <vt:lpstr>Privacy Protection Method</vt:lpstr>
      <vt:lpstr>Passive attack and Active attack</vt:lpstr>
      <vt:lpstr>Passive attack and Active attack</vt:lpstr>
      <vt:lpstr>Anti Active attack</vt:lpstr>
      <vt:lpstr>Current works</vt:lpstr>
      <vt:lpstr>Publishing sanitized graph</vt:lpstr>
      <vt:lpstr>Edge editing based models</vt:lpstr>
      <vt:lpstr>K-degree anonymous[12]</vt:lpstr>
      <vt:lpstr>K-degree algorithm skeleton</vt:lpstr>
      <vt:lpstr>K-degree algorithm skeleton</vt:lpstr>
      <vt:lpstr>K-neighborhood[14]</vt:lpstr>
      <vt:lpstr>K-neighborhood algorithm skeleton</vt:lpstr>
      <vt:lpstr>K-automorphism[21]</vt:lpstr>
      <vt:lpstr>K-automorphism Algorithm Skeleton</vt:lpstr>
      <vt:lpstr>K-Automorphism Network</vt:lpstr>
      <vt:lpstr>The Motivation</vt:lpstr>
      <vt:lpstr>KM Algorithm-(Overview)</vt:lpstr>
      <vt:lpstr>Framework</vt:lpstr>
      <vt:lpstr>Block Alignment</vt:lpstr>
      <vt:lpstr>Block Alignment</vt:lpstr>
      <vt:lpstr>An Optimal Block Alignment</vt:lpstr>
      <vt:lpstr>Degree-Based Alignment</vt:lpstr>
      <vt:lpstr>After Block Alignment</vt:lpstr>
      <vt:lpstr>Edge Copy</vt:lpstr>
      <vt:lpstr>Edge Copy</vt:lpstr>
      <vt:lpstr>Cost</vt:lpstr>
      <vt:lpstr>Graph Partition</vt:lpstr>
      <vt:lpstr>Graph Partition</vt:lpstr>
      <vt:lpstr>Dynamic Releases</vt:lpstr>
      <vt:lpstr>Vertex ID Generation</vt:lpstr>
      <vt:lpstr>Vertex ID Generation</vt:lpstr>
      <vt:lpstr>Link Protection</vt:lpstr>
      <vt:lpstr>Link Leakage in k-automorphism</vt:lpstr>
      <vt:lpstr>K-isomorphism [22]</vt:lpstr>
      <vt:lpstr>Publishing sanitized graph</vt:lpstr>
      <vt:lpstr>Resist neighborhood attack through graph clustering[8]</vt:lpstr>
      <vt:lpstr>K-anonymous masked[15]</vt:lpstr>
      <vt:lpstr>Clustering model for link protection [13]</vt:lpstr>
      <vt:lpstr>Graph Model Demo</vt:lpstr>
      <vt:lpstr>Clustering graphs</vt:lpstr>
      <vt:lpstr>Safety Clustering Condition</vt:lpstr>
      <vt:lpstr>Safety Clustering Condition Cont.</vt:lpstr>
      <vt:lpstr>Safety Clustering Condition Cont.</vt:lpstr>
      <vt:lpstr>Safety Clustering Condition cont.</vt:lpstr>
      <vt:lpstr>Publishing sanitized graph</vt:lpstr>
      <vt:lpstr>Noised edge weights [17]</vt:lpstr>
      <vt:lpstr>ICDE 10: Anonymous Weighted Graph [24]</vt:lpstr>
      <vt:lpstr>Motivation Example</vt:lpstr>
      <vt:lpstr>Motivation Example cont.</vt:lpstr>
      <vt:lpstr>Solution Skeleton</vt:lpstr>
      <vt:lpstr>Motivation Example cont.</vt:lpstr>
      <vt:lpstr>The dilemma of a publisher</vt:lpstr>
      <vt:lpstr>PowerPoint Presentation</vt:lpstr>
      <vt:lpstr>Social Network Websites Support ..</vt:lpstr>
      <vt:lpstr>As a Result …</vt:lpstr>
      <vt:lpstr>Protection strategies …</vt:lpstr>
      <vt:lpstr>Protection strategies …</vt:lpstr>
      <vt:lpstr>Current Protection strategies …</vt:lpstr>
      <vt:lpstr>Protection strategies …</vt:lpstr>
      <vt:lpstr>Ideal Protection Strategies</vt:lpstr>
      <vt:lpstr>In this paper …</vt:lpstr>
      <vt:lpstr>Our Protection Goal</vt:lpstr>
      <vt:lpstr>Bottom up protection</vt:lpstr>
      <vt:lpstr>Bottom up protection</vt:lpstr>
      <vt:lpstr>Avoid Attacks Using Knowledge 1</vt:lpstr>
      <vt:lpstr>Avoid Attacks Using Knowledge 1 </vt:lpstr>
      <vt:lpstr>Avoid Attacks Using Knowledge 1</vt:lpstr>
      <vt:lpstr>Avoid Attacks Using Knowledge 2</vt:lpstr>
      <vt:lpstr>Avoid Attacks Using Knowledge 2</vt:lpstr>
      <vt:lpstr>Avoid Attacks Using Knowledge 2</vt:lpstr>
      <vt:lpstr>Avoid Attacks Using Knowledge 3</vt:lpstr>
      <vt:lpstr>Avoid Attacks Using Knowledge 3</vt:lpstr>
      <vt:lpstr>Publishing sanitized graph</vt:lpstr>
      <vt:lpstr>Anti Active attack</vt:lpstr>
      <vt:lpstr>RLA on email networks [11]</vt:lpstr>
      <vt:lpstr>Observations</vt:lpstr>
      <vt:lpstr>Two step filtering</vt:lpstr>
      <vt:lpstr>Two step filtering</vt:lpstr>
      <vt:lpstr>Find suspects by spectral characteristics [25]</vt:lpstr>
      <vt:lpstr>Publishing sanitized graph</vt:lpstr>
      <vt:lpstr>Other Works[10][20]</vt:lpstr>
      <vt:lpstr>Outline</vt:lpstr>
      <vt:lpstr>Information Sharing in Social Networks</vt:lpstr>
      <vt:lpstr>What is the Privacy Risk of On-line Social network Users</vt:lpstr>
      <vt:lpstr>Scenarios</vt:lpstr>
      <vt:lpstr>The Sad Situation</vt:lpstr>
      <vt:lpstr>The Sad Situation con’t</vt:lpstr>
      <vt:lpstr>Outline</vt:lpstr>
      <vt:lpstr>Privacy risk due to what you shared explicitly</vt:lpstr>
      <vt:lpstr>The framework</vt:lpstr>
      <vt:lpstr>Outline</vt:lpstr>
      <vt:lpstr>What is node classification?</vt:lpstr>
      <vt:lpstr>What is node classification?</vt:lpstr>
      <vt:lpstr>Privacy Risk due to What You Shared Implicitly</vt:lpstr>
      <vt:lpstr>Classification Methods</vt:lpstr>
      <vt:lpstr>Outline</vt:lpstr>
      <vt:lpstr>Tools to Visualize Privacy Policies</vt:lpstr>
      <vt:lpstr>Facebook</vt:lpstr>
      <vt:lpstr>Outline</vt:lpstr>
      <vt:lpstr>Privacy Management of Individuals</vt:lpstr>
      <vt:lpstr>Social Navigation</vt:lpstr>
      <vt:lpstr>Preventing Inference Attacks</vt:lpstr>
      <vt:lpstr>Learning Privacy Preferences</vt:lpstr>
      <vt:lpstr>Privacy preference setting in Facebook</vt:lpstr>
      <vt:lpstr>Problem and Challenges</vt:lpstr>
      <vt:lpstr>Basic observation</vt:lpstr>
      <vt:lpstr>Structure and Enhancement</vt:lpstr>
      <vt:lpstr>Summary</vt:lpstr>
      <vt:lpstr>Future Works</vt:lpstr>
      <vt:lpstr>References</vt:lpstr>
      <vt:lpstr>References</vt:lpstr>
      <vt:lpstr>PowerPoint Presentation</vt:lpstr>
    </vt:vector>
  </TitlesOfParts>
  <Company>HKUST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zzz</dc:creator>
  <cp:lastModifiedBy>CHEN Lei</cp:lastModifiedBy>
  <cp:revision>1465</cp:revision>
  <dcterms:created xsi:type="dcterms:W3CDTF">2007-01-21T15:09:46Z</dcterms:created>
  <dcterms:modified xsi:type="dcterms:W3CDTF">2016-11-17T10:05:33Z</dcterms:modified>
</cp:coreProperties>
</file>