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3"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63" d="100"/>
          <a:sy n="63" d="100"/>
        </p:scale>
        <p:origin x="7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8BB10-5BCC-47A2-B968-7F42EA5D6B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D2ACFC-7B5F-468B-87E4-7138B3B607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D94B0A-A972-4D2C-88B8-66797B5D787E}"/>
              </a:ext>
            </a:extLst>
          </p:cNvPr>
          <p:cNvSpPr>
            <a:spLocks noGrp="1"/>
          </p:cNvSpPr>
          <p:nvPr>
            <p:ph type="dt" sz="half" idx="10"/>
          </p:nvPr>
        </p:nvSpPr>
        <p:spPr/>
        <p:txBody>
          <a:bodyPr/>
          <a:lstStyle/>
          <a:p>
            <a:fld id="{62A1B007-61F2-414D-94F7-746B1AFC1093}" type="datetimeFigureOut">
              <a:rPr lang="zh-CN" altLang="en-US" smtClean="0"/>
              <a:t>2018/11/14</a:t>
            </a:fld>
            <a:endParaRPr lang="zh-CN" altLang="en-US"/>
          </a:p>
        </p:txBody>
      </p:sp>
      <p:sp>
        <p:nvSpPr>
          <p:cNvPr id="5" name="页脚占位符 4">
            <a:extLst>
              <a:ext uri="{FF2B5EF4-FFF2-40B4-BE49-F238E27FC236}">
                <a16:creationId xmlns:a16="http://schemas.microsoft.com/office/drawing/2014/main" id="{A8814A5A-2448-4E0F-A4D6-E3955E5292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AF0C58-18A4-44DE-87DE-AC9D57509050}"/>
              </a:ext>
            </a:extLst>
          </p:cNvPr>
          <p:cNvSpPr>
            <a:spLocks noGrp="1"/>
          </p:cNvSpPr>
          <p:nvPr>
            <p:ph type="sldNum" sz="quarter" idx="12"/>
          </p:nvPr>
        </p:nvSpPr>
        <p:spPr/>
        <p:txBody>
          <a:body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32935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815DE-5871-4C07-BF91-249537B306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00E66A-7788-436C-9236-4EB005D72D5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620A2A-E2E4-432E-A856-7490B2AB64D1}"/>
              </a:ext>
            </a:extLst>
          </p:cNvPr>
          <p:cNvSpPr>
            <a:spLocks noGrp="1"/>
          </p:cNvSpPr>
          <p:nvPr>
            <p:ph type="dt" sz="half" idx="10"/>
          </p:nvPr>
        </p:nvSpPr>
        <p:spPr/>
        <p:txBody>
          <a:bodyPr/>
          <a:lstStyle/>
          <a:p>
            <a:fld id="{62A1B007-61F2-414D-94F7-746B1AFC1093}" type="datetimeFigureOut">
              <a:rPr lang="zh-CN" altLang="en-US" smtClean="0"/>
              <a:t>2018/11/14</a:t>
            </a:fld>
            <a:endParaRPr lang="zh-CN" altLang="en-US"/>
          </a:p>
        </p:txBody>
      </p:sp>
      <p:sp>
        <p:nvSpPr>
          <p:cNvPr id="5" name="页脚占位符 4">
            <a:extLst>
              <a:ext uri="{FF2B5EF4-FFF2-40B4-BE49-F238E27FC236}">
                <a16:creationId xmlns:a16="http://schemas.microsoft.com/office/drawing/2014/main" id="{D18EFF17-3415-4EC3-822F-0B902CABC2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0DB8B7-C69C-41E4-9BB2-18A500E821A2}"/>
              </a:ext>
            </a:extLst>
          </p:cNvPr>
          <p:cNvSpPr>
            <a:spLocks noGrp="1"/>
          </p:cNvSpPr>
          <p:nvPr>
            <p:ph type="sldNum" sz="quarter" idx="12"/>
          </p:nvPr>
        </p:nvSpPr>
        <p:spPr/>
        <p:txBody>
          <a:body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378179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ADE62A-6055-4175-B43D-360BFCB2A4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80E35AC-A8FC-40BE-8B90-AED462532CC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789796-6633-4438-AFDE-7C2A5159D6A3}"/>
              </a:ext>
            </a:extLst>
          </p:cNvPr>
          <p:cNvSpPr>
            <a:spLocks noGrp="1"/>
          </p:cNvSpPr>
          <p:nvPr>
            <p:ph type="dt" sz="half" idx="10"/>
          </p:nvPr>
        </p:nvSpPr>
        <p:spPr/>
        <p:txBody>
          <a:bodyPr/>
          <a:lstStyle/>
          <a:p>
            <a:fld id="{62A1B007-61F2-414D-94F7-746B1AFC1093}" type="datetimeFigureOut">
              <a:rPr lang="zh-CN" altLang="en-US" smtClean="0"/>
              <a:t>2018/11/14</a:t>
            </a:fld>
            <a:endParaRPr lang="zh-CN" altLang="en-US"/>
          </a:p>
        </p:txBody>
      </p:sp>
      <p:sp>
        <p:nvSpPr>
          <p:cNvPr id="5" name="页脚占位符 4">
            <a:extLst>
              <a:ext uri="{FF2B5EF4-FFF2-40B4-BE49-F238E27FC236}">
                <a16:creationId xmlns:a16="http://schemas.microsoft.com/office/drawing/2014/main" id="{E67953EF-F733-430E-82E8-C73CD45E63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CC7607-E12E-46E8-8057-D56FFAEF7685}"/>
              </a:ext>
            </a:extLst>
          </p:cNvPr>
          <p:cNvSpPr>
            <a:spLocks noGrp="1"/>
          </p:cNvSpPr>
          <p:nvPr>
            <p:ph type="sldNum" sz="quarter" idx="12"/>
          </p:nvPr>
        </p:nvSpPr>
        <p:spPr/>
        <p:txBody>
          <a:body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202597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1330B-1B30-4360-950C-36D003789A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CDF698-A5A0-4AA1-86AB-665BFF30CE1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C40648-A591-47C6-B9F9-5C44543FF0E1}"/>
              </a:ext>
            </a:extLst>
          </p:cNvPr>
          <p:cNvSpPr>
            <a:spLocks noGrp="1"/>
          </p:cNvSpPr>
          <p:nvPr>
            <p:ph type="dt" sz="half" idx="10"/>
          </p:nvPr>
        </p:nvSpPr>
        <p:spPr/>
        <p:txBody>
          <a:bodyPr/>
          <a:lstStyle/>
          <a:p>
            <a:fld id="{62A1B007-61F2-414D-94F7-746B1AFC1093}" type="datetimeFigureOut">
              <a:rPr lang="zh-CN" altLang="en-US" smtClean="0"/>
              <a:t>2018/11/14</a:t>
            </a:fld>
            <a:endParaRPr lang="zh-CN" altLang="en-US"/>
          </a:p>
        </p:txBody>
      </p:sp>
      <p:sp>
        <p:nvSpPr>
          <p:cNvPr id="5" name="页脚占位符 4">
            <a:extLst>
              <a:ext uri="{FF2B5EF4-FFF2-40B4-BE49-F238E27FC236}">
                <a16:creationId xmlns:a16="http://schemas.microsoft.com/office/drawing/2014/main" id="{EB52F42F-98FD-421D-9B83-7703C29293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602CDD-C63B-4F18-B7CE-2FB8AA9E4F43}"/>
              </a:ext>
            </a:extLst>
          </p:cNvPr>
          <p:cNvSpPr>
            <a:spLocks noGrp="1"/>
          </p:cNvSpPr>
          <p:nvPr>
            <p:ph type="sldNum" sz="quarter" idx="12"/>
          </p:nvPr>
        </p:nvSpPr>
        <p:spPr/>
        <p:txBody>
          <a:body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323132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0B118-445B-4E20-83E8-83E5C38A248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739A3D-6E47-4603-91D2-6740F17C0D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5F58D98-02C5-48FD-88A4-FF1198251AC0}"/>
              </a:ext>
            </a:extLst>
          </p:cNvPr>
          <p:cNvSpPr>
            <a:spLocks noGrp="1"/>
          </p:cNvSpPr>
          <p:nvPr>
            <p:ph type="dt" sz="half" idx="10"/>
          </p:nvPr>
        </p:nvSpPr>
        <p:spPr/>
        <p:txBody>
          <a:bodyPr/>
          <a:lstStyle/>
          <a:p>
            <a:fld id="{62A1B007-61F2-414D-94F7-746B1AFC1093}" type="datetimeFigureOut">
              <a:rPr lang="zh-CN" altLang="en-US" smtClean="0"/>
              <a:t>2018/11/14</a:t>
            </a:fld>
            <a:endParaRPr lang="zh-CN" altLang="en-US"/>
          </a:p>
        </p:txBody>
      </p:sp>
      <p:sp>
        <p:nvSpPr>
          <p:cNvPr id="5" name="页脚占位符 4">
            <a:extLst>
              <a:ext uri="{FF2B5EF4-FFF2-40B4-BE49-F238E27FC236}">
                <a16:creationId xmlns:a16="http://schemas.microsoft.com/office/drawing/2014/main" id="{5694BA93-93A0-43BD-91E5-F62A2D6037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FAFA9-8A22-412A-A493-D9FB82FB9809}"/>
              </a:ext>
            </a:extLst>
          </p:cNvPr>
          <p:cNvSpPr>
            <a:spLocks noGrp="1"/>
          </p:cNvSpPr>
          <p:nvPr>
            <p:ph type="sldNum" sz="quarter" idx="12"/>
          </p:nvPr>
        </p:nvSpPr>
        <p:spPr/>
        <p:txBody>
          <a:body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44269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081DB-C5E7-4F68-B376-B4D0E360A5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1D70CF-9451-4B75-B482-DD6B11DAD58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895DF45-DC1A-4838-9B88-F4F7DD9B7B2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5329D34-FD16-4BEA-904D-8DB9FF11C6B9}"/>
              </a:ext>
            </a:extLst>
          </p:cNvPr>
          <p:cNvSpPr>
            <a:spLocks noGrp="1"/>
          </p:cNvSpPr>
          <p:nvPr>
            <p:ph type="dt" sz="half" idx="10"/>
          </p:nvPr>
        </p:nvSpPr>
        <p:spPr/>
        <p:txBody>
          <a:bodyPr/>
          <a:lstStyle/>
          <a:p>
            <a:fld id="{62A1B007-61F2-414D-94F7-746B1AFC1093}" type="datetimeFigureOut">
              <a:rPr lang="zh-CN" altLang="en-US" smtClean="0"/>
              <a:t>2018/11/14</a:t>
            </a:fld>
            <a:endParaRPr lang="zh-CN" altLang="en-US"/>
          </a:p>
        </p:txBody>
      </p:sp>
      <p:sp>
        <p:nvSpPr>
          <p:cNvPr id="6" name="页脚占位符 5">
            <a:extLst>
              <a:ext uri="{FF2B5EF4-FFF2-40B4-BE49-F238E27FC236}">
                <a16:creationId xmlns:a16="http://schemas.microsoft.com/office/drawing/2014/main" id="{17CD99AA-2396-453D-8968-CCA0EC60C7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8E23DA-F187-4511-97A4-9B2B17A70949}"/>
              </a:ext>
            </a:extLst>
          </p:cNvPr>
          <p:cNvSpPr>
            <a:spLocks noGrp="1"/>
          </p:cNvSpPr>
          <p:nvPr>
            <p:ph type="sldNum" sz="quarter" idx="12"/>
          </p:nvPr>
        </p:nvSpPr>
        <p:spPr/>
        <p:txBody>
          <a:body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107157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D2C25-D9AE-41B9-AD1B-A473FF1940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0635DD4-F796-4E9D-8C18-C42C5759F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40F9C3F-506B-4B4D-B27E-4EFF7417B2D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33F292D-BE5B-4F08-8765-B843424D29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F43477-7ACA-4536-BC0D-121DF59A7D7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7E0F06F-B16F-41ED-8BEC-F3DAA37886BE}"/>
              </a:ext>
            </a:extLst>
          </p:cNvPr>
          <p:cNvSpPr>
            <a:spLocks noGrp="1"/>
          </p:cNvSpPr>
          <p:nvPr>
            <p:ph type="dt" sz="half" idx="10"/>
          </p:nvPr>
        </p:nvSpPr>
        <p:spPr/>
        <p:txBody>
          <a:bodyPr/>
          <a:lstStyle/>
          <a:p>
            <a:fld id="{62A1B007-61F2-414D-94F7-746B1AFC1093}" type="datetimeFigureOut">
              <a:rPr lang="zh-CN" altLang="en-US" smtClean="0"/>
              <a:t>2018/11/14</a:t>
            </a:fld>
            <a:endParaRPr lang="zh-CN" altLang="en-US"/>
          </a:p>
        </p:txBody>
      </p:sp>
      <p:sp>
        <p:nvSpPr>
          <p:cNvPr id="8" name="页脚占位符 7">
            <a:extLst>
              <a:ext uri="{FF2B5EF4-FFF2-40B4-BE49-F238E27FC236}">
                <a16:creationId xmlns:a16="http://schemas.microsoft.com/office/drawing/2014/main" id="{A5D34617-6C9C-480A-99E8-5FF89B26185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3B44970-2F46-466D-903A-8E515A312D57}"/>
              </a:ext>
            </a:extLst>
          </p:cNvPr>
          <p:cNvSpPr>
            <a:spLocks noGrp="1"/>
          </p:cNvSpPr>
          <p:nvPr>
            <p:ph type="sldNum" sz="quarter" idx="12"/>
          </p:nvPr>
        </p:nvSpPr>
        <p:spPr/>
        <p:txBody>
          <a:body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123333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35E67-AA42-4850-BD4F-7F378FBF1F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0AC64A-D3F0-4EEE-9DBA-1C261B827E9D}"/>
              </a:ext>
            </a:extLst>
          </p:cNvPr>
          <p:cNvSpPr>
            <a:spLocks noGrp="1"/>
          </p:cNvSpPr>
          <p:nvPr>
            <p:ph type="dt" sz="half" idx="10"/>
          </p:nvPr>
        </p:nvSpPr>
        <p:spPr/>
        <p:txBody>
          <a:bodyPr/>
          <a:lstStyle/>
          <a:p>
            <a:fld id="{62A1B007-61F2-414D-94F7-746B1AFC1093}" type="datetimeFigureOut">
              <a:rPr lang="zh-CN" altLang="en-US" smtClean="0"/>
              <a:t>2018/11/14</a:t>
            </a:fld>
            <a:endParaRPr lang="zh-CN" altLang="en-US"/>
          </a:p>
        </p:txBody>
      </p:sp>
      <p:sp>
        <p:nvSpPr>
          <p:cNvPr id="4" name="页脚占位符 3">
            <a:extLst>
              <a:ext uri="{FF2B5EF4-FFF2-40B4-BE49-F238E27FC236}">
                <a16:creationId xmlns:a16="http://schemas.microsoft.com/office/drawing/2014/main" id="{A90CDD34-81B9-440C-9F56-A161D5FF6D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903EEC-FCFA-4A7F-B552-C766FF950385}"/>
              </a:ext>
            </a:extLst>
          </p:cNvPr>
          <p:cNvSpPr>
            <a:spLocks noGrp="1"/>
          </p:cNvSpPr>
          <p:nvPr>
            <p:ph type="sldNum" sz="quarter" idx="12"/>
          </p:nvPr>
        </p:nvSpPr>
        <p:spPr/>
        <p:txBody>
          <a:body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64570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77913F-8A83-41DF-A892-5F7102E9DA6C}"/>
              </a:ext>
            </a:extLst>
          </p:cNvPr>
          <p:cNvSpPr>
            <a:spLocks noGrp="1"/>
          </p:cNvSpPr>
          <p:nvPr>
            <p:ph type="dt" sz="half" idx="10"/>
          </p:nvPr>
        </p:nvSpPr>
        <p:spPr/>
        <p:txBody>
          <a:bodyPr/>
          <a:lstStyle/>
          <a:p>
            <a:fld id="{62A1B007-61F2-414D-94F7-746B1AFC1093}" type="datetimeFigureOut">
              <a:rPr lang="zh-CN" altLang="en-US" smtClean="0"/>
              <a:t>2018/11/14</a:t>
            </a:fld>
            <a:endParaRPr lang="zh-CN" altLang="en-US"/>
          </a:p>
        </p:txBody>
      </p:sp>
      <p:sp>
        <p:nvSpPr>
          <p:cNvPr id="3" name="页脚占位符 2">
            <a:extLst>
              <a:ext uri="{FF2B5EF4-FFF2-40B4-BE49-F238E27FC236}">
                <a16:creationId xmlns:a16="http://schemas.microsoft.com/office/drawing/2014/main" id="{C2B5FB08-F3A1-482B-8243-9934585817C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99DA86-C3A6-408C-9E18-13D099EF84CC}"/>
              </a:ext>
            </a:extLst>
          </p:cNvPr>
          <p:cNvSpPr>
            <a:spLocks noGrp="1"/>
          </p:cNvSpPr>
          <p:nvPr>
            <p:ph type="sldNum" sz="quarter" idx="12"/>
          </p:nvPr>
        </p:nvSpPr>
        <p:spPr/>
        <p:txBody>
          <a:body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63510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378CA-06C0-4490-9116-1717EEA15E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7BA41D-15B9-4568-8C8C-7260EB17C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6284145-D390-4D57-8A07-947FDA5DB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A77FEB9-AF1C-4422-93C2-0ED2ECAF8001}"/>
              </a:ext>
            </a:extLst>
          </p:cNvPr>
          <p:cNvSpPr>
            <a:spLocks noGrp="1"/>
          </p:cNvSpPr>
          <p:nvPr>
            <p:ph type="dt" sz="half" idx="10"/>
          </p:nvPr>
        </p:nvSpPr>
        <p:spPr/>
        <p:txBody>
          <a:bodyPr/>
          <a:lstStyle/>
          <a:p>
            <a:fld id="{62A1B007-61F2-414D-94F7-746B1AFC1093}" type="datetimeFigureOut">
              <a:rPr lang="zh-CN" altLang="en-US" smtClean="0"/>
              <a:t>2018/11/14</a:t>
            </a:fld>
            <a:endParaRPr lang="zh-CN" altLang="en-US"/>
          </a:p>
        </p:txBody>
      </p:sp>
      <p:sp>
        <p:nvSpPr>
          <p:cNvPr id="6" name="页脚占位符 5">
            <a:extLst>
              <a:ext uri="{FF2B5EF4-FFF2-40B4-BE49-F238E27FC236}">
                <a16:creationId xmlns:a16="http://schemas.microsoft.com/office/drawing/2014/main" id="{E9F1FB56-42BD-4B3E-8C20-E2E8E2BC37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DEEC3B-F24B-4910-B825-E327EEBC45E4}"/>
              </a:ext>
            </a:extLst>
          </p:cNvPr>
          <p:cNvSpPr>
            <a:spLocks noGrp="1"/>
          </p:cNvSpPr>
          <p:nvPr>
            <p:ph type="sldNum" sz="quarter" idx="12"/>
          </p:nvPr>
        </p:nvSpPr>
        <p:spPr/>
        <p:txBody>
          <a:body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96411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6A0E4-90E2-4802-9248-0AA11A89EA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180BF81-C7C1-4010-80DA-D36F97E9FC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00C978B-C260-4763-AB0D-BB3E921E0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EC9F2B0-9218-40F1-A80D-D794A8D82D3B}"/>
              </a:ext>
            </a:extLst>
          </p:cNvPr>
          <p:cNvSpPr>
            <a:spLocks noGrp="1"/>
          </p:cNvSpPr>
          <p:nvPr>
            <p:ph type="dt" sz="half" idx="10"/>
          </p:nvPr>
        </p:nvSpPr>
        <p:spPr/>
        <p:txBody>
          <a:bodyPr/>
          <a:lstStyle/>
          <a:p>
            <a:fld id="{62A1B007-61F2-414D-94F7-746B1AFC1093}" type="datetimeFigureOut">
              <a:rPr lang="zh-CN" altLang="en-US" smtClean="0"/>
              <a:t>2018/11/14</a:t>
            </a:fld>
            <a:endParaRPr lang="zh-CN" altLang="en-US"/>
          </a:p>
        </p:txBody>
      </p:sp>
      <p:sp>
        <p:nvSpPr>
          <p:cNvPr id="6" name="页脚占位符 5">
            <a:extLst>
              <a:ext uri="{FF2B5EF4-FFF2-40B4-BE49-F238E27FC236}">
                <a16:creationId xmlns:a16="http://schemas.microsoft.com/office/drawing/2014/main" id="{630DA7AA-1D44-4C02-B7CC-B6558B0A18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36855F-227F-40C1-B30C-C3504C1139E4}"/>
              </a:ext>
            </a:extLst>
          </p:cNvPr>
          <p:cNvSpPr>
            <a:spLocks noGrp="1"/>
          </p:cNvSpPr>
          <p:nvPr>
            <p:ph type="sldNum" sz="quarter" idx="12"/>
          </p:nvPr>
        </p:nvSpPr>
        <p:spPr/>
        <p:txBody>
          <a:body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172039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0DA906-BE47-4986-98E0-C88555746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50B853-4087-4638-A8DD-CCC129837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46EB09-52F6-4019-9A18-3C3BBACDA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1B007-61F2-414D-94F7-746B1AFC1093}" type="datetimeFigureOut">
              <a:rPr lang="zh-CN" altLang="en-US" smtClean="0"/>
              <a:t>2018/11/14</a:t>
            </a:fld>
            <a:endParaRPr lang="zh-CN" altLang="en-US"/>
          </a:p>
        </p:txBody>
      </p:sp>
      <p:sp>
        <p:nvSpPr>
          <p:cNvPr id="5" name="页脚占位符 4">
            <a:extLst>
              <a:ext uri="{FF2B5EF4-FFF2-40B4-BE49-F238E27FC236}">
                <a16:creationId xmlns:a16="http://schemas.microsoft.com/office/drawing/2014/main" id="{80BD3913-869B-4A90-BEFC-7B5BE11B9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2465FD-4336-44E2-965A-42E51A7A7F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68682-4108-44A8-8AF7-D8281D83A9D2}" type="slidenum">
              <a:rPr lang="zh-CN" altLang="en-US" smtClean="0"/>
              <a:t>‹#›</a:t>
            </a:fld>
            <a:endParaRPr lang="zh-CN" altLang="en-US"/>
          </a:p>
        </p:txBody>
      </p:sp>
    </p:spTree>
    <p:extLst>
      <p:ext uri="{BB962C8B-B14F-4D97-AF65-F5344CB8AC3E}">
        <p14:creationId xmlns:p14="http://schemas.microsoft.com/office/powerpoint/2010/main" val="3003735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C63D5-3E33-4463-8417-EA62CA44BD44}"/>
              </a:ext>
            </a:extLst>
          </p:cNvPr>
          <p:cNvSpPr>
            <a:spLocks noGrp="1"/>
          </p:cNvSpPr>
          <p:nvPr>
            <p:ph type="ctrTitle"/>
          </p:nvPr>
        </p:nvSpPr>
        <p:spPr>
          <a:xfrm>
            <a:off x="1524000" y="614363"/>
            <a:ext cx="9144000" cy="706437"/>
          </a:xfrm>
        </p:spPr>
        <p:txBody>
          <a:bodyPr>
            <a:normAutofit fontScale="90000"/>
          </a:bodyPr>
          <a:lstStyle/>
          <a:p>
            <a:r>
              <a:rPr lang="zh-CN" altLang="en-US" dirty="0"/>
              <a:t>神经网络对文本编码</a:t>
            </a:r>
          </a:p>
        </p:txBody>
      </p:sp>
      <p:sp>
        <p:nvSpPr>
          <p:cNvPr id="3" name="副标题 2">
            <a:extLst>
              <a:ext uri="{FF2B5EF4-FFF2-40B4-BE49-F238E27FC236}">
                <a16:creationId xmlns:a16="http://schemas.microsoft.com/office/drawing/2014/main" id="{11DB94C1-19F4-4F98-B91F-704909D228DE}"/>
              </a:ext>
            </a:extLst>
          </p:cNvPr>
          <p:cNvSpPr>
            <a:spLocks noGrp="1"/>
          </p:cNvSpPr>
          <p:nvPr>
            <p:ph type="subTitle" idx="1"/>
          </p:nvPr>
        </p:nvSpPr>
        <p:spPr>
          <a:xfrm>
            <a:off x="1524000" y="2042160"/>
            <a:ext cx="9144000" cy="4358640"/>
          </a:xfrm>
        </p:spPr>
        <p:txBody>
          <a:bodyPr>
            <a:normAutofit/>
          </a:bodyPr>
          <a:lstStyle/>
          <a:p>
            <a:pPr algn="l"/>
            <a:r>
              <a:rPr lang="en-US" altLang="zh-CN" dirty="0"/>
              <a:t>				</a:t>
            </a:r>
            <a:r>
              <a:rPr lang="zh-CN" altLang="en-US" dirty="0"/>
              <a:t>主讲人：李勉</a:t>
            </a:r>
            <a:endParaRPr lang="en-US" altLang="zh-CN" dirty="0"/>
          </a:p>
          <a:p>
            <a:pPr algn="l"/>
            <a:r>
              <a:rPr lang="en-US" altLang="zh-CN" dirty="0"/>
              <a:t>				</a:t>
            </a:r>
            <a:r>
              <a:rPr lang="zh-CN" altLang="en-US" dirty="0"/>
              <a:t>导师：张华</a:t>
            </a:r>
            <a:endParaRPr lang="en-US" altLang="zh-CN" dirty="0"/>
          </a:p>
          <a:p>
            <a:pPr algn="l"/>
            <a:r>
              <a:rPr lang="en-US" altLang="zh-CN" dirty="0"/>
              <a:t>	</a:t>
            </a:r>
            <a:r>
              <a:rPr lang="zh-CN" altLang="en-US" dirty="0"/>
              <a:t>摘要：随着人工智能的兴起，我们期待机器能读懂人的语言规律，从而智能的为人类提供服务。句子，段落或文章作为人类表达思想的主要形式，由一系列词组成。而计算机能理解的和计算的语言是数值语言，人类和计算机交互的过程，就是将现实中的人脑的信息转化为计算机的数值信息。本次汇报主要任务：</a:t>
            </a:r>
            <a:r>
              <a:rPr lang="en-US" altLang="zh-CN" dirty="0"/>
              <a:t>1</a:t>
            </a:r>
            <a:r>
              <a:rPr lang="zh-CN" altLang="en-US" dirty="0"/>
              <a:t>，简述近些年自然语言的发展；</a:t>
            </a:r>
            <a:r>
              <a:rPr lang="en-US" altLang="zh-CN" dirty="0"/>
              <a:t>2</a:t>
            </a:r>
            <a:r>
              <a:rPr lang="zh-CN" altLang="en-US" dirty="0"/>
              <a:t>，细述自然语言处理的热点问题，以及主流神经网络处理文本的方案；</a:t>
            </a:r>
            <a:r>
              <a:rPr lang="en-US" altLang="zh-CN" dirty="0"/>
              <a:t>3</a:t>
            </a:r>
            <a:r>
              <a:rPr lang="zh-CN" altLang="en-US" dirty="0"/>
              <a:t>，抛出自然语言处理发展的困难点。</a:t>
            </a:r>
            <a:endParaRPr lang="en-US" altLang="zh-CN" dirty="0"/>
          </a:p>
          <a:p>
            <a:pPr algn="l"/>
            <a:endParaRPr lang="en-US" altLang="zh-CN" dirty="0"/>
          </a:p>
          <a:p>
            <a:pPr algn="l"/>
            <a:r>
              <a:rPr lang="en-US" altLang="zh-CN" dirty="0"/>
              <a:t>							</a:t>
            </a:r>
            <a:r>
              <a:rPr lang="zh-CN" altLang="en-US" dirty="0"/>
              <a:t>日期：</a:t>
            </a:r>
            <a:r>
              <a:rPr lang="en-US" altLang="zh-CN" dirty="0"/>
              <a:t>2018/11/15</a:t>
            </a:r>
          </a:p>
        </p:txBody>
      </p:sp>
    </p:spTree>
    <p:extLst>
      <p:ext uri="{BB962C8B-B14F-4D97-AF65-F5344CB8AC3E}">
        <p14:creationId xmlns:p14="http://schemas.microsoft.com/office/powerpoint/2010/main" val="56155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1425A-A160-4DD9-8CA0-428B0FECF3E4}"/>
              </a:ext>
            </a:extLst>
          </p:cNvPr>
          <p:cNvSpPr>
            <a:spLocks noGrp="1"/>
          </p:cNvSpPr>
          <p:nvPr>
            <p:ph type="title"/>
          </p:nvPr>
        </p:nvSpPr>
        <p:spPr/>
        <p:txBody>
          <a:bodyPr>
            <a:normAutofit/>
          </a:bodyPr>
          <a:lstStyle/>
          <a:p>
            <a:r>
              <a:rPr lang="en-US" altLang="zh-CN" sz="2400" b="1" dirty="0"/>
              <a:t>4.</a:t>
            </a:r>
            <a:r>
              <a:rPr lang="zh-CN" altLang="en-US" sz="2400" b="1" dirty="0"/>
              <a:t>科研热点</a:t>
            </a:r>
            <a:r>
              <a:rPr lang="en-US" altLang="zh-CN" sz="2400" b="1" dirty="0"/>
              <a:t>——</a:t>
            </a:r>
            <a:r>
              <a:rPr lang="zh-CN" altLang="en-US" sz="2400" b="1" dirty="0"/>
              <a:t>如何提高网络的“智能”程度</a:t>
            </a:r>
            <a:br>
              <a:rPr lang="en-US" altLang="zh-CN" sz="2400" b="1" dirty="0"/>
            </a:br>
            <a:r>
              <a:rPr lang="zh-CN" altLang="en-US" sz="2400" b="1" dirty="0"/>
              <a:t>第一篇</a:t>
            </a:r>
            <a:r>
              <a:rPr lang="en-US" altLang="zh-CN" sz="2400" b="1" dirty="0"/>
              <a:t>:A structured Self-attentive Sentence Embedding</a:t>
            </a:r>
            <a:endParaRPr lang="zh-CN" altLang="en-US" sz="2400" b="1" dirty="0"/>
          </a:p>
        </p:txBody>
      </p:sp>
      <p:pic>
        <p:nvPicPr>
          <p:cNvPr id="4" name="内容占位符 3">
            <a:extLst>
              <a:ext uri="{FF2B5EF4-FFF2-40B4-BE49-F238E27FC236}">
                <a16:creationId xmlns:a16="http://schemas.microsoft.com/office/drawing/2014/main" id="{5B9F55FE-FB04-4E6E-92E1-86777D9C9B6C}"/>
              </a:ext>
            </a:extLst>
          </p:cNvPr>
          <p:cNvPicPr>
            <a:picLocks noGrp="1" noChangeAspect="1"/>
          </p:cNvPicPr>
          <p:nvPr>
            <p:ph idx="1"/>
          </p:nvPr>
        </p:nvPicPr>
        <p:blipFill>
          <a:blip r:embed="rId2"/>
          <a:stretch>
            <a:fillRect/>
          </a:stretch>
        </p:blipFill>
        <p:spPr>
          <a:xfrm>
            <a:off x="1007303" y="1690688"/>
            <a:ext cx="3085714" cy="685714"/>
          </a:xfrm>
          <a:prstGeom prst="rect">
            <a:avLst/>
          </a:prstGeom>
        </p:spPr>
      </p:pic>
      <p:pic>
        <p:nvPicPr>
          <p:cNvPr id="6" name="图片 5">
            <a:extLst>
              <a:ext uri="{FF2B5EF4-FFF2-40B4-BE49-F238E27FC236}">
                <a16:creationId xmlns:a16="http://schemas.microsoft.com/office/drawing/2014/main" id="{63FA247F-B955-41E9-B44F-050B696B6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303" y="2530536"/>
            <a:ext cx="3000000" cy="1171429"/>
          </a:xfrm>
          <a:prstGeom prst="rect">
            <a:avLst/>
          </a:prstGeom>
        </p:spPr>
      </p:pic>
      <p:pic>
        <p:nvPicPr>
          <p:cNvPr id="8" name="图片 7">
            <a:extLst>
              <a:ext uri="{FF2B5EF4-FFF2-40B4-BE49-F238E27FC236}">
                <a16:creationId xmlns:a16="http://schemas.microsoft.com/office/drawing/2014/main" id="{96BEAB8E-15C3-46E6-B254-EF53099CB4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303" y="3856099"/>
            <a:ext cx="2857143" cy="609524"/>
          </a:xfrm>
          <a:prstGeom prst="rect">
            <a:avLst/>
          </a:prstGeom>
        </p:spPr>
      </p:pic>
      <p:pic>
        <p:nvPicPr>
          <p:cNvPr id="10" name="图片 9">
            <a:extLst>
              <a:ext uri="{FF2B5EF4-FFF2-40B4-BE49-F238E27FC236}">
                <a16:creationId xmlns:a16="http://schemas.microsoft.com/office/drawing/2014/main" id="{CBF9B55B-CBEB-48B3-A8FE-443D5091E6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830" y="4465623"/>
            <a:ext cx="4847619" cy="676190"/>
          </a:xfrm>
          <a:prstGeom prst="rect">
            <a:avLst/>
          </a:prstGeom>
        </p:spPr>
      </p:pic>
      <p:pic>
        <p:nvPicPr>
          <p:cNvPr id="12" name="图片 11">
            <a:extLst>
              <a:ext uri="{FF2B5EF4-FFF2-40B4-BE49-F238E27FC236}">
                <a16:creationId xmlns:a16="http://schemas.microsoft.com/office/drawing/2014/main" id="{352D687E-6C83-45D9-925D-D4627375F4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5141813"/>
            <a:ext cx="4876190" cy="647619"/>
          </a:xfrm>
          <a:prstGeom prst="rect">
            <a:avLst/>
          </a:prstGeom>
        </p:spPr>
      </p:pic>
      <p:pic>
        <p:nvPicPr>
          <p:cNvPr id="14" name="图片 13">
            <a:extLst>
              <a:ext uri="{FF2B5EF4-FFF2-40B4-BE49-F238E27FC236}">
                <a16:creationId xmlns:a16="http://schemas.microsoft.com/office/drawing/2014/main" id="{8A105166-EF0A-44A1-AA05-4AB15D9476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310" y="5905471"/>
            <a:ext cx="2047619" cy="485714"/>
          </a:xfrm>
          <a:prstGeom prst="rect">
            <a:avLst/>
          </a:prstGeom>
        </p:spPr>
      </p:pic>
      <p:sp>
        <p:nvSpPr>
          <p:cNvPr id="15" name="文本框 14">
            <a:extLst>
              <a:ext uri="{FF2B5EF4-FFF2-40B4-BE49-F238E27FC236}">
                <a16:creationId xmlns:a16="http://schemas.microsoft.com/office/drawing/2014/main" id="{F7637153-DBFD-462A-AAEC-49AC3CB88187}"/>
              </a:ext>
            </a:extLst>
          </p:cNvPr>
          <p:cNvSpPr txBox="1"/>
          <p:nvPr/>
        </p:nvSpPr>
        <p:spPr>
          <a:xfrm>
            <a:off x="6614160" y="4663440"/>
            <a:ext cx="3718560" cy="1477328"/>
          </a:xfrm>
          <a:prstGeom prst="rect">
            <a:avLst/>
          </a:prstGeom>
          <a:noFill/>
        </p:spPr>
        <p:txBody>
          <a:bodyPr wrap="square" rtlCol="0">
            <a:spAutoFit/>
          </a:bodyPr>
          <a:lstStyle/>
          <a:p>
            <a:r>
              <a:rPr lang="en-US" altLang="zh-CN" dirty="0"/>
              <a:t>Singe attention</a:t>
            </a:r>
          </a:p>
          <a:p>
            <a:endParaRPr lang="en-US" altLang="zh-CN" dirty="0"/>
          </a:p>
          <a:p>
            <a:endParaRPr lang="en-US" altLang="zh-CN" dirty="0"/>
          </a:p>
          <a:p>
            <a:r>
              <a:rPr lang="en-US" altLang="zh-CN" dirty="0"/>
              <a:t>Multi attention</a:t>
            </a:r>
          </a:p>
          <a:p>
            <a:endParaRPr lang="zh-CN" altLang="en-US" dirty="0"/>
          </a:p>
        </p:txBody>
      </p:sp>
      <p:sp>
        <p:nvSpPr>
          <p:cNvPr id="16" name="文本框 15">
            <a:extLst>
              <a:ext uri="{FF2B5EF4-FFF2-40B4-BE49-F238E27FC236}">
                <a16:creationId xmlns:a16="http://schemas.microsoft.com/office/drawing/2014/main" id="{33D3A215-3D26-4B3C-A1CC-36A8B7C9220D}"/>
              </a:ext>
            </a:extLst>
          </p:cNvPr>
          <p:cNvSpPr txBox="1"/>
          <p:nvPr/>
        </p:nvSpPr>
        <p:spPr>
          <a:xfrm>
            <a:off x="6410960" y="1741280"/>
            <a:ext cx="3718560" cy="369332"/>
          </a:xfrm>
          <a:prstGeom prst="rect">
            <a:avLst/>
          </a:prstGeom>
          <a:noFill/>
        </p:spPr>
        <p:txBody>
          <a:bodyPr wrap="square" rtlCol="0">
            <a:spAutoFit/>
          </a:bodyPr>
          <a:lstStyle/>
          <a:p>
            <a:r>
              <a:rPr lang="zh-CN" altLang="en-US" dirty="0"/>
              <a:t>输入的句子</a:t>
            </a:r>
            <a:r>
              <a:rPr lang="en-US" altLang="zh-CN" dirty="0"/>
              <a:t>s</a:t>
            </a:r>
            <a:r>
              <a:rPr lang="zh-CN" altLang="en-US" dirty="0"/>
              <a:t>由那个单词</a:t>
            </a:r>
            <a:r>
              <a:rPr lang="en-US" altLang="zh-CN" dirty="0"/>
              <a:t>w</a:t>
            </a:r>
            <a:r>
              <a:rPr lang="zh-CN" altLang="en-US" dirty="0"/>
              <a:t>组成</a:t>
            </a:r>
          </a:p>
        </p:txBody>
      </p:sp>
      <p:sp>
        <p:nvSpPr>
          <p:cNvPr id="17" name="文本框 16">
            <a:extLst>
              <a:ext uri="{FF2B5EF4-FFF2-40B4-BE49-F238E27FC236}">
                <a16:creationId xmlns:a16="http://schemas.microsoft.com/office/drawing/2014/main" id="{AC8582BC-C4B6-4A29-BBC1-2DEAEE5C9B8D}"/>
              </a:ext>
            </a:extLst>
          </p:cNvPr>
          <p:cNvSpPr txBox="1"/>
          <p:nvPr/>
        </p:nvSpPr>
        <p:spPr>
          <a:xfrm>
            <a:off x="6410960" y="2651760"/>
            <a:ext cx="3281680" cy="369332"/>
          </a:xfrm>
          <a:prstGeom prst="rect">
            <a:avLst/>
          </a:prstGeom>
          <a:noFill/>
        </p:spPr>
        <p:txBody>
          <a:bodyPr wrap="square" rtlCol="0">
            <a:spAutoFit/>
          </a:bodyPr>
          <a:lstStyle/>
          <a:p>
            <a:r>
              <a:rPr lang="zh-CN" altLang="en-US" dirty="0"/>
              <a:t>双向</a:t>
            </a:r>
            <a:r>
              <a:rPr lang="en-US" altLang="zh-CN" dirty="0" err="1"/>
              <a:t>lstm</a:t>
            </a:r>
            <a:r>
              <a:rPr lang="zh-CN" altLang="en-US" dirty="0"/>
              <a:t>网络</a:t>
            </a:r>
          </a:p>
        </p:txBody>
      </p:sp>
      <p:sp>
        <p:nvSpPr>
          <p:cNvPr id="18" name="文本框 17">
            <a:extLst>
              <a:ext uri="{FF2B5EF4-FFF2-40B4-BE49-F238E27FC236}">
                <a16:creationId xmlns:a16="http://schemas.microsoft.com/office/drawing/2014/main" id="{B72A3F1F-7DB3-45F7-8D1B-088DEF14B6F2}"/>
              </a:ext>
            </a:extLst>
          </p:cNvPr>
          <p:cNvSpPr txBox="1"/>
          <p:nvPr/>
        </p:nvSpPr>
        <p:spPr>
          <a:xfrm>
            <a:off x="6614160" y="3982720"/>
            <a:ext cx="2052320" cy="369332"/>
          </a:xfrm>
          <a:prstGeom prst="rect">
            <a:avLst/>
          </a:prstGeom>
          <a:noFill/>
        </p:spPr>
        <p:txBody>
          <a:bodyPr wrap="square" rtlCol="0">
            <a:spAutoFit/>
          </a:bodyPr>
          <a:lstStyle/>
          <a:p>
            <a:r>
              <a:rPr lang="zh-CN" altLang="en-US" dirty="0"/>
              <a:t>输出的特征矩阵</a:t>
            </a:r>
          </a:p>
        </p:txBody>
      </p:sp>
      <p:sp>
        <p:nvSpPr>
          <p:cNvPr id="19" name="文本框 18">
            <a:extLst>
              <a:ext uri="{FF2B5EF4-FFF2-40B4-BE49-F238E27FC236}">
                <a16:creationId xmlns:a16="http://schemas.microsoft.com/office/drawing/2014/main" id="{2BF61813-62DB-482A-95E0-4FCDEA4EA37D}"/>
              </a:ext>
            </a:extLst>
          </p:cNvPr>
          <p:cNvSpPr txBox="1"/>
          <p:nvPr/>
        </p:nvSpPr>
        <p:spPr>
          <a:xfrm>
            <a:off x="6715760" y="6140768"/>
            <a:ext cx="2448560" cy="369332"/>
          </a:xfrm>
          <a:prstGeom prst="rect">
            <a:avLst/>
          </a:prstGeom>
          <a:noFill/>
        </p:spPr>
        <p:txBody>
          <a:bodyPr wrap="square" rtlCol="0">
            <a:spAutoFit/>
          </a:bodyPr>
          <a:lstStyle/>
          <a:p>
            <a:r>
              <a:rPr lang="en-US" altLang="zh-CN" dirty="0"/>
              <a:t> </a:t>
            </a:r>
            <a:r>
              <a:rPr lang="zh-CN" altLang="en-US" dirty="0"/>
              <a:t>最终句子的编码形式</a:t>
            </a:r>
          </a:p>
        </p:txBody>
      </p:sp>
    </p:spTree>
    <p:extLst>
      <p:ext uri="{BB962C8B-B14F-4D97-AF65-F5344CB8AC3E}">
        <p14:creationId xmlns:p14="http://schemas.microsoft.com/office/powerpoint/2010/main" val="250076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65F05-3E58-4955-ACDF-4A85DD739641}"/>
              </a:ext>
            </a:extLst>
          </p:cNvPr>
          <p:cNvSpPr>
            <a:spLocks noGrp="1"/>
          </p:cNvSpPr>
          <p:nvPr>
            <p:ph type="title"/>
          </p:nvPr>
        </p:nvSpPr>
        <p:spPr/>
        <p:txBody>
          <a:bodyPr>
            <a:normAutofit/>
          </a:bodyPr>
          <a:lstStyle/>
          <a:p>
            <a:r>
              <a:rPr lang="en-US" altLang="zh-CN" sz="2400" b="1" dirty="0"/>
              <a:t>4.</a:t>
            </a:r>
            <a:r>
              <a:rPr lang="zh-CN" altLang="en-US" sz="2400" b="1" dirty="0"/>
              <a:t>科研热点</a:t>
            </a:r>
            <a:r>
              <a:rPr lang="en-US" altLang="zh-CN" sz="2400" b="1" dirty="0"/>
              <a:t>——</a:t>
            </a:r>
            <a:r>
              <a:rPr lang="zh-CN" altLang="en-US" sz="2400" b="1" dirty="0"/>
              <a:t>如何提高网络的“智能”程度</a:t>
            </a:r>
            <a:br>
              <a:rPr lang="en-US" altLang="zh-CN" sz="2400" b="1" dirty="0"/>
            </a:br>
            <a:r>
              <a:rPr lang="zh-CN" altLang="en-US" sz="2400" b="1" dirty="0"/>
              <a:t>第二篇</a:t>
            </a:r>
            <a:r>
              <a:rPr lang="en-US" altLang="zh-CN" sz="2400" b="1" dirty="0"/>
              <a:t>:Enhancing Sentence Embedding with Generalized Pooling </a:t>
            </a:r>
            <a:endParaRPr lang="zh-CN" altLang="en-US" sz="2400" b="1" dirty="0"/>
          </a:p>
        </p:txBody>
      </p:sp>
      <p:sp>
        <p:nvSpPr>
          <p:cNvPr id="3" name="内容占位符 2">
            <a:extLst>
              <a:ext uri="{FF2B5EF4-FFF2-40B4-BE49-F238E27FC236}">
                <a16:creationId xmlns:a16="http://schemas.microsoft.com/office/drawing/2014/main" id="{8712F4F4-F600-4109-AECD-CC8A1E04C8BC}"/>
              </a:ext>
            </a:extLst>
          </p:cNvPr>
          <p:cNvSpPr>
            <a:spLocks noGrp="1"/>
          </p:cNvSpPr>
          <p:nvPr>
            <p:ph idx="1"/>
          </p:nvPr>
        </p:nvSpPr>
        <p:spPr/>
        <p:txBody>
          <a:bodyPr/>
          <a:lstStyle/>
          <a:p>
            <a:r>
              <a:rPr lang="zh-CN" altLang="en-US" sz="2000" dirty="0"/>
              <a:t>就三个公式！或者说就改了一个公式</a:t>
            </a:r>
            <a:r>
              <a:rPr lang="en-US" altLang="zh-CN" sz="2000" dirty="0"/>
              <a:t>~</a:t>
            </a:r>
            <a:r>
              <a:rPr lang="zh-CN" altLang="en-US" sz="2000" dirty="0"/>
              <a:t>，或者说什么都没改</a:t>
            </a:r>
            <a:r>
              <a:rPr lang="en-US" altLang="zh-CN" sz="2000" dirty="0"/>
              <a:t>~</a:t>
            </a:r>
            <a:r>
              <a:rPr lang="zh-CN" altLang="en-US" sz="2000" dirty="0"/>
              <a:t>，但是提高了</a:t>
            </a:r>
            <a:r>
              <a:rPr lang="en-US" altLang="zh-CN" sz="2000" dirty="0"/>
              <a:t>2</a:t>
            </a:r>
            <a:r>
              <a:rPr lang="zh-CN" altLang="en-US" sz="2000" dirty="0"/>
              <a:t>个点</a:t>
            </a:r>
            <a:endParaRPr lang="en-US" altLang="zh-CN" sz="2000" dirty="0"/>
          </a:p>
          <a:p>
            <a:endParaRPr lang="zh-CN" altLang="en-US" dirty="0"/>
          </a:p>
        </p:txBody>
      </p:sp>
      <p:pic>
        <p:nvPicPr>
          <p:cNvPr id="5" name="图片 4">
            <a:extLst>
              <a:ext uri="{FF2B5EF4-FFF2-40B4-BE49-F238E27FC236}">
                <a16:creationId xmlns:a16="http://schemas.microsoft.com/office/drawing/2014/main" id="{5CC965ED-64A4-4A1C-A61E-A41536B55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97461"/>
            <a:ext cx="6142857" cy="495238"/>
          </a:xfrm>
          <a:prstGeom prst="rect">
            <a:avLst/>
          </a:prstGeom>
        </p:spPr>
      </p:pic>
      <p:pic>
        <p:nvPicPr>
          <p:cNvPr id="7" name="图片 6">
            <a:extLst>
              <a:ext uri="{FF2B5EF4-FFF2-40B4-BE49-F238E27FC236}">
                <a16:creationId xmlns:a16="http://schemas.microsoft.com/office/drawing/2014/main" id="{E41547EF-D23C-4313-BA5C-0B1731E83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28" y="3822445"/>
            <a:ext cx="8257143" cy="485714"/>
          </a:xfrm>
          <a:prstGeom prst="rect">
            <a:avLst/>
          </a:prstGeom>
        </p:spPr>
      </p:pic>
      <p:pic>
        <p:nvPicPr>
          <p:cNvPr id="9" name="图片 8">
            <a:extLst>
              <a:ext uri="{FF2B5EF4-FFF2-40B4-BE49-F238E27FC236}">
                <a16:creationId xmlns:a16="http://schemas.microsoft.com/office/drawing/2014/main" id="{1D3D2C36-4B4B-481B-86CC-AB7910B16A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13644"/>
            <a:ext cx="4495238" cy="1028571"/>
          </a:xfrm>
          <a:prstGeom prst="rect">
            <a:avLst/>
          </a:prstGeom>
        </p:spPr>
      </p:pic>
      <p:pic>
        <p:nvPicPr>
          <p:cNvPr id="11" name="图片 10">
            <a:extLst>
              <a:ext uri="{FF2B5EF4-FFF2-40B4-BE49-F238E27FC236}">
                <a16:creationId xmlns:a16="http://schemas.microsoft.com/office/drawing/2014/main" id="{BD7E20A6-F21F-4EA5-BC20-C7C75BAD4701}"/>
              </a:ext>
            </a:extLst>
          </p:cNvPr>
          <p:cNvPicPr>
            <a:picLocks noChangeAspect="1"/>
          </p:cNvPicPr>
          <p:nvPr/>
        </p:nvPicPr>
        <p:blipFill>
          <a:blip r:embed="rId5"/>
          <a:stretch>
            <a:fillRect/>
          </a:stretch>
        </p:blipFill>
        <p:spPr>
          <a:xfrm>
            <a:off x="838200" y="2792699"/>
            <a:ext cx="5219048" cy="514286"/>
          </a:xfrm>
          <a:prstGeom prst="rect">
            <a:avLst/>
          </a:prstGeom>
        </p:spPr>
      </p:pic>
    </p:spTree>
    <p:extLst>
      <p:ext uri="{BB962C8B-B14F-4D97-AF65-F5344CB8AC3E}">
        <p14:creationId xmlns:p14="http://schemas.microsoft.com/office/powerpoint/2010/main" val="212210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36958-1F54-458D-99FF-506C1FFF8BA7}"/>
              </a:ext>
            </a:extLst>
          </p:cNvPr>
          <p:cNvSpPr>
            <a:spLocks noGrp="1"/>
          </p:cNvSpPr>
          <p:nvPr>
            <p:ph type="title"/>
          </p:nvPr>
        </p:nvSpPr>
        <p:spPr>
          <a:xfrm>
            <a:off x="838200" y="101600"/>
            <a:ext cx="10515600" cy="2214879"/>
          </a:xfrm>
        </p:spPr>
        <p:txBody>
          <a:bodyPr>
            <a:normAutofit/>
          </a:bodyPr>
          <a:lstStyle/>
          <a:p>
            <a:r>
              <a:rPr lang="en-US" altLang="zh-CN" sz="2400" b="1" dirty="0"/>
              <a:t>4.</a:t>
            </a:r>
            <a:r>
              <a:rPr lang="zh-CN" altLang="en-US" sz="2400" b="1" dirty="0"/>
              <a:t>科研热点</a:t>
            </a:r>
            <a:r>
              <a:rPr lang="en-US" altLang="zh-CN" sz="2400" b="1" dirty="0"/>
              <a:t>——</a:t>
            </a:r>
            <a:r>
              <a:rPr lang="zh-CN" altLang="en-US" sz="2400" b="1" dirty="0"/>
              <a:t>如何提高网络的“智能”程度</a:t>
            </a:r>
            <a:br>
              <a:rPr lang="en-US" altLang="zh-CN" sz="2400" dirty="0"/>
            </a:br>
            <a:r>
              <a:rPr lang="zh-CN" altLang="en-US" sz="2400" dirty="0"/>
              <a:t>第三篇</a:t>
            </a:r>
            <a:r>
              <a:rPr lang="en-US" altLang="zh-CN" sz="2400" dirty="0"/>
              <a:t>:Dynamic Self-Attention: Computing Attention over Words Dynamically</a:t>
            </a:r>
            <a:br>
              <a:rPr lang="en-US" altLang="zh-CN" sz="2400" dirty="0"/>
            </a:br>
            <a:r>
              <a:rPr lang="en-US" altLang="zh-CN" sz="2400" dirty="0"/>
              <a:t>for Sentence Embedding</a:t>
            </a:r>
            <a:br>
              <a:rPr lang="en-US" altLang="zh-CN" sz="2400" b="1" dirty="0"/>
            </a:br>
            <a:r>
              <a:rPr lang="zh-CN" altLang="en-US" sz="2400" dirty="0"/>
              <a:t>注：未使用处理序列化的神经网络，融合</a:t>
            </a:r>
            <a:r>
              <a:rPr lang="en-US" altLang="zh-CN" sz="2400" dirty="0" err="1"/>
              <a:t>densenet</a:t>
            </a:r>
            <a:r>
              <a:rPr lang="zh-CN" altLang="en-US" sz="2400" dirty="0"/>
              <a:t>的思想对词向量特征反复提取，最后利用</a:t>
            </a:r>
            <a:r>
              <a:rPr lang="en-US" altLang="zh-CN" sz="2400" dirty="0"/>
              <a:t>Dynamic Self-Attention</a:t>
            </a:r>
            <a:r>
              <a:rPr lang="zh-CN" altLang="en-US" sz="2400" dirty="0"/>
              <a:t>（作者自己提出的）的算法将非常长的词向量进行加权得出句子编码</a:t>
            </a:r>
          </a:p>
        </p:txBody>
      </p:sp>
      <p:pic>
        <p:nvPicPr>
          <p:cNvPr id="4" name="内容占位符 3">
            <a:extLst>
              <a:ext uri="{FF2B5EF4-FFF2-40B4-BE49-F238E27FC236}">
                <a16:creationId xmlns:a16="http://schemas.microsoft.com/office/drawing/2014/main" id="{9F3082A3-60D9-4CEF-8D4E-EA5F70131AD2}"/>
              </a:ext>
            </a:extLst>
          </p:cNvPr>
          <p:cNvPicPr>
            <a:picLocks noGrp="1" noChangeAspect="1"/>
          </p:cNvPicPr>
          <p:nvPr>
            <p:ph idx="1"/>
          </p:nvPr>
        </p:nvPicPr>
        <p:blipFill>
          <a:blip r:embed="rId2"/>
          <a:stretch>
            <a:fillRect/>
          </a:stretch>
        </p:blipFill>
        <p:spPr>
          <a:xfrm>
            <a:off x="838200" y="2865752"/>
            <a:ext cx="10515600" cy="3412496"/>
          </a:xfrm>
          <a:prstGeom prst="rect">
            <a:avLst/>
          </a:prstGeom>
        </p:spPr>
      </p:pic>
    </p:spTree>
    <p:extLst>
      <p:ext uri="{BB962C8B-B14F-4D97-AF65-F5344CB8AC3E}">
        <p14:creationId xmlns:p14="http://schemas.microsoft.com/office/powerpoint/2010/main" val="45714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1CFDD-6FBB-46CD-B567-DB3FCA0B1DFD}"/>
              </a:ext>
            </a:extLst>
          </p:cNvPr>
          <p:cNvSpPr>
            <a:spLocks noGrp="1"/>
          </p:cNvSpPr>
          <p:nvPr>
            <p:ph type="title"/>
          </p:nvPr>
        </p:nvSpPr>
        <p:spPr/>
        <p:txBody>
          <a:bodyPr>
            <a:normAutofit/>
          </a:bodyPr>
          <a:lstStyle/>
          <a:p>
            <a:r>
              <a:rPr lang="en-US" altLang="zh-CN" sz="2400" b="1" dirty="0"/>
              <a:t>4.</a:t>
            </a:r>
            <a:r>
              <a:rPr lang="zh-CN" altLang="en-US" sz="2400" b="1" dirty="0"/>
              <a:t>科研热点</a:t>
            </a:r>
            <a:r>
              <a:rPr lang="en-US" altLang="zh-CN" sz="2400" b="1" dirty="0"/>
              <a:t>——</a:t>
            </a:r>
            <a:r>
              <a:rPr lang="zh-CN" altLang="en-US" sz="2400" b="1" dirty="0"/>
              <a:t>如何提高网络的“智能”程度</a:t>
            </a:r>
            <a:br>
              <a:rPr lang="en-US" altLang="zh-CN" sz="2400" dirty="0"/>
            </a:br>
            <a:r>
              <a:rPr lang="zh-CN" altLang="en-US" sz="2400" dirty="0"/>
              <a:t>第三篇</a:t>
            </a:r>
            <a:r>
              <a:rPr lang="en-US" altLang="zh-CN" sz="2400" dirty="0"/>
              <a:t>:Dynamic Self-Attention: Computing Attention over Words Dynamically</a:t>
            </a:r>
            <a:br>
              <a:rPr lang="en-US" altLang="zh-CN" sz="2400" dirty="0"/>
            </a:br>
            <a:r>
              <a:rPr lang="en-US" altLang="zh-CN" sz="2400" dirty="0"/>
              <a:t>for Sentence Embedding</a:t>
            </a:r>
            <a:endParaRPr lang="zh-CN" altLang="en-US" sz="2400" dirty="0"/>
          </a:p>
        </p:txBody>
      </p:sp>
      <p:pic>
        <p:nvPicPr>
          <p:cNvPr id="4" name="内容占位符 3">
            <a:extLst>
              <a:ext uri="{FF2B5EF4-FFF2-40B4-BE49-F238E27FC236}">
                <a16:creationId xmlns:a16="http://schemas.microsoft.com/office/drawing/2014/main" id="{314548B4-8FC8-4C55-BFD9-C4EEF52BACCE}"/>
              </a:ext>
            </a:extLst>
          </p:cNvPr>
          <p:cNvPicPr>
            <a:picLocks noGrp="1" noChangeAspect="1"/>
          </p:cNvPicPr>
          <p:nvPr>
            <p:ph idx="1"/>
          </p:nvPr>
        </p:nvPicPr>
        <p:blipFill>
          <a:blip r:embed="rId2"/>
          <a:stretch>
            <a:fillRect/>
          </a:stretch>
        </p:blipFill>
        <p:spPr>
          <a:xfrm>
            <a:off x="838200" y="2483168"/>
            <a:ext cx="2161905" cy="619048"/>
          </a:xfrm>
          <a:prstGeom prst="rect">
            <a:avLst/>
          </a:prstGeom>
        </p:spPr>
      </p:pic>
      <p:pic>
        <p:nvPicPr>
          <p:cNvPr id="5" name="图片 4">
            <a:extLst>
              <a:ext uri="{FF2B5EF4-FFF2-40B4-BE49-F238E27FC236}">
                <a16:creationId xmlns:a16="http://schemas.microsoft.com/office/drawing/2014/main" id="{24E17928-D41C-4D9B-AA58-46DB2AE375A0}"/>
              </a:ext>
            </a:extLst>
          </p:cNvPr>
          <p:cNvPicPr>
            <a:picLocks noChangeAspect="1"/>
          </p:cNvPicPr>
          <p:nvPr/>
        </p:nvPicPr>
        <p:blipFill>
          <a:blip r:embed="rId3"/>
          <a:stretch>
            <a:fillRect/>
          </a:stretch>
        </p:blipFill>
        <p:spPr>
          <a:xfrm>
            <a:off x="838200" y="1853594"/>
            <a:ext cx="6466667" cy="466667"/>
          </a:xfrm>
          <a:prstGeom prst="rect">
            <a:avLst/>
          </a:prstGeom>
        </p:spPr>
      </p:pic>
      <p:pic>
        <p:nvPicPr>
          <p:cNvPr id="6" name="图片 5">
            <a:extLst>
              <a:ext uri="{FF2B5EF4-FFF2-40B4-BE49-F238E27FC236}">
                <a16:creationId xmlns:a16="http://schemas.microsoft.com/office/drawing/2014/main" id="{E848A79A-16C6-4F7E-8637-C7A3121A58D4}"/>
              </a:ext>
            </a:extLst>
          </p:cNvPr>
          <p:cNvPicPr>
            <a:picLocks noChangeAspect="1"/>
          </p:cNvPicPr>
          <p:nvPr/>
        </p:nvPicPr>
        <p:blipFill>
          <a:blip r:embed="rId4"/>
          <a:stretch>
            <a:fillRect/>
          </a:stretch>
        </p:blipFill>
        <p:spPr>
          <a:xfrm>
            <a:off x="838200" y="3023910"/>
            <a:ext cx="5028571" cy="647619"/>
          </a:xfrm>
          <a:prstGeom prst="rect">
            <a:avLst/>
          </a:prstGeom>
        </p:spPr>
      </p:pic>
      <p:pic>
        <p:nvPicPr>
          <p:cNvPr id="7" name="图片 6">
            <a:extLst>
              <a:ext uri="{FF2B5EF4-FFF2-40B4-BE49-F238E27FC236}">
                <a16:creationId xmlns:a16="http://schemas.microsoft.com/office/drawing/2014/main" id="{3D8B435C-DB2D-4CEC-9FBD-A6CC27D557E0}"/>
              </a:ext>
            </a:extLst>
          </p:cNvPr>
          <p:cNvPicPr>
            <a:picLocks noChangeAspect="1"/>
          </p:cNvPicPr>
          <p:nvPr/>
        </p:nvPicPr>
        <p:blipFill>
          <a:blip r:embed="rId5"/>
          <a:stretch>
            <a:fillRect/>
          </a:stretch>
        </p:blipFill>
        <p:spPr>
          <a:xfrm>
            <a:off x="838200" y="3800784"/>
            <a:ext cx="5171429" cy="561905"/>
          </a:xfrm>
          <a:prstGeom prst="rect">
            <a:avLst/>
          </a:prstGeom>
        </p:spPr>
      </p:pic>
      <p:pic>
        <p:nvPicPr>
          <p:cNvPr id="8" name="图片 7">
            <a:extLst>
              <a:ext uri="{FF2B5EF4-FFF2-40B4-BE49-F238E27FC236}">
                <a16:creationId xmlns:a16="http://schemas.microsoft.com/office/drawing/2014/main" id="{3F1167E0-931E-4625-951C-593B71AB193A}"/>
              </a:ext>
            </a:extLst>
          </p:cNvPr>
          <p:cNvPicPr>
            <a:picLocks noChangeAspect="1"/>
          </p:cNvPicPr>
          <p:nvPr/>
        </p:nvPicPr>
        <p:blipFill>
          <a:blip r:embed="rId6"/>
          <a:stretch>
            <a:fillRect/>
          </a:stretch>
        </p:blipFill>
        <p:spPr>
          <a:xfrm>
            <a:off x="993169" y="4390417"/>
            <a:ext cx="5552381" cy="552381"/>
          </a:xfrm>
          <a:prstGeom prst="rect">
            <a:avLst/>
          </a:prstGeom>
        </p:spPr>
      </p:pic>
      <p:pic>
        <p:nvPicPr>
          <p:cNvPr id="9" name="图片 8">
            <a:extLst>
              <a:ext uri="{FF2B5EF4-FFF2-40B4-BE49-F238E27FC236}">
                <a16:creationId xmlns:a16="http://schemas.microsoft.com/office/drawing/2014/main" id="{BC74A50C-96C9-482A-B822-6DD2C166C767}"/>
              </a:ext>
            </a:extLst>
          </p:cNvPr>
          <p:cNvPicPr>
            <a:picLocks noChangeAspect="1"/>
          </p:cNvPicPr>
          <p:nvPr/>
        </p:nvPicPr>
        <p:blipFill>
          <a:blip r:embed="rId7"/>
          <a:stretch>
            <a:fillRect/>
          </a:stretch>
        </p:blipFill>
        <p:spPr>
          <a:xfrm>
            <a:off x="838200" y="5055583"/>
            <a:ext cx="4466667" cy="485714"/>
          </a:xfrm>
          <a:prstGeom prst="rect">
            <a:avLst/>
          </a:prstGeom>
        </p:spPr>
      </p:pic>
    </p:spTree>
    <p:extLst>
      <p:ext uri="{BB962C8B-B14F-4D97-AF65-F5344CB8AC3E}">
        <p14:creationId xmlns:p14="http://schemas.microsoft.com/office/powerpoint/2010/main" val="96370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19E23-AB01-439B-9BCA-D4A0A79D3359}"/>
              </a:ext>
            </a:extLst>
          </p:cNvPr>
          <p:cNvSpPr>
            <a:spLocks noGrp="1"/>
          </p:cNvSpPr>
          <p:nvPr>
            <p:ph type="title"/>
          </p:nvPr>
        </p:nvSpPr>
        <p:spPr/>
        <p:txBody>
          <a:bodyPr>
            <a:normAutofit/>
          </a:bodyPr>
          <a:lstStyle/>
          <a:p>
            <a:r>
              <a:rPr lang="en-US" altLang="zh-CN" sz="2400" b="1" dirty="0"/>
              <a:t>4.</a:t>
            </a:r>
            <a:r>
              <a:rPr lang="zh-CN" altLang="en-US" sz="2400" b="1" dirty="0"/>
              <a:t>科研热点</a:t>
            </a:r>
            <a:r>
              <a:rPr lang="en-US" altLang="zh-CN" sz="2400" b="1" dirty="0"/>
              <a:t>——</a:t>
            </a:r>
            <a:r>
              <a:rPr lang="zh-CN" altLang="en-US" sz="2400" b="1" dirty="0"/>
              <a:t>如何提高网络的“智能”程度</a:t>
            </a:r>
            <a:br>
              <a:rPr lang="zh-CN" altLang="en-US" sz="2400" dirty="0"/>
            </a:br>
            <a:r>
              <a:rPr lang="zh-CN" altLang="en-US" sz="2400" dirty="0"/>
              <a:t>第三篇</a:t>
            </a:r>
            <a:r>
              <a:rPr lang="en-US" altLang="zh-CN" sz="2400" dirty="0"/>
              <a:t>:Dynamic Self-Attention: Computing Attention over Words Dynamically</a:t>
            </a:r>
            <a:br>
              <a:rPr lang="en-US" altLang="zh-CN" sz="2400" dirty="0"/>
            </a:br>
            <a:r>
              <a:rPr lang="en-US" altLang="zh-CN" sz="2400" dirty="0"/>
              <a:t>for Sentence Embedding</a:t>
            </a:r>
            <a:endParaRPr lang="zh-CN" altLang="en-US" sz="2400" dirty="0"/>
          </a:p>
        </p:txBody>
      </p:sp>
      <p:pic>
        <p:nvPicPr>
          <p:cNvPr id="4" name="内容占位符 3">
            <a:extLst>
              <a:ext uri="{FF2B5EF4-FFF2-40B4-BE49-F238E27FC236}">
                <a16:creationId xmlns:a16="http://schemas.microsoft.com/office/drawing/2014/main" id="{02233B91-B2A2-43BA-8616-4291C0EADD7B}"/>
              </a:ext>
            </a:extLst>
          </p:cNvPr>
          <p:cNvPicPr>
            <a:picLocks noGrp="1" noChangeAspect="1"/>
          </p:cNvPicPr>
          <p:nvPr>
            <p:ph idx="1"/>
          </p:nvPr>
        </p:nvPicPr>
        <p:blipFill>
          <a:blip r:embed="rId2"/>
          <a:stretch>
            <a:fillRect/>
          </a:stretch>
        </p:blipFill>
        <p:spPr>
          <a:xfrm>
            <a:off x="2781714" y="1887008"/>
            <a:ext cx="6628571" cy="4228571"/>
          </a:xfrm>
          <a:prstGeom prst="rect">
            <a:avLst/>
          </a:prstGeom>
        </p:spPr>
      </p:pic>
    </p:spTree>
    <p:extLst>
      <p:ext uri="{BB962C8B-B14F-4D97-AF65-F5344CB8AC3E}">
        <p14:creationId xmlns:p14="http://schemas.microsoft.com/office/powerpoint/2010/main" val="644819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4FF20-6D52-412E-8FF3-88704618FF20}"/>
              </a:ext>
            </a:extLst>
          </p:cNvPr>
          <p:cNvSpPr>
            <a:spLocks noGrp="1"/>
          </p:cNvSpPr>
          <p:nvPr>
            <p:ph type="title"/>
          </p:nvPr>
        </p:nvSpPr>
        <p:spPr/>
        <p:txBody>
          <a:bodyPr>
            <a:normAutofit fontScale="90000"/>
          </a:bodyPr>
          <a:lstStyle/>
          <a:p>
            <a:r>
              <a:rPr lang="en-US" altLang="zh-CN" sz="2700" b="1" dirty="0"/>
              <a:t>4.</a:t>
            </a:r>
            <a:r>
              <a:rPr lang="zh-CN" altLang="en-US" sz="2700" b="1" dirty="0"/>
              <a:t>科研热点</a:t>
            </a:r>
            <a:r>
              <a:rPr lang="en-US" altLang="zh-CN" sz="2700" b="1" dirty="0"/>
              <a:t>——</a:t>
            </a:r>
            <a:r>
              <a:rPr lang="zh-CN" altLang="en-US" sz="2700" b="1" dirty="0"/>
              <a:t>如何提高网络的“智能”程度</a:t>
            </a:r>
            <a:br>
              <a:rPr lang="zh-CN" altLang="en-US" sz="2700" dirty="0"/>
            </a:br>
            <a:r>
              <a:rPr lang="zh-CN" altLang="en-US" sz="2700" dirty="0"/>
              <a:t>第四篇</a:t>
            </a:r>
            <a:r>
              <a:rPr lang="en-US" altLang="zh-CN" sz="2700" dirty="0"/>
              <a:t>:BERT: Pre-training of Deep Bidirectional Transformers for Language Understanding</a:t>
            </a:r>
            <a:r>
              <a:rPr lang="en-US" altLang="zh-CN" dirty="0"/>
              <a:t> </a:t>
            </a:r>
            <a:endParaRPr lang="zh-CN" altLang="en-US" dirty="0"/>
          </a:p>
        </p:txBody>
      </p:sp>
      <p:pic>
        <p:nvPicPr>
          <p:cNvPr id="4" name="内容占位符 3">
            <a:extLst>
              <a:ext uri="{FF2B5EF4-FFF2-40B4-BE49-F238E27FC236}">
                <a16:creationId xmlns:a16="http://schemas.microsoft.com/office/drawing/2014/main" id="{E2B5596B-6B0D-4DBF-B5C8-C15A707CC450}"/>
              </a:ext>
            </a:extLst>
          </p:cNvPr>
          <p:cNvPicPr>
            <a:picLocks noGrp="1" noChangeAspect="1"/>
          </p:cNvPicPr>
          <p:nvPr>
            <p:ph idx="1"/>
          </p:nvPr>
        </p:nvPicPr>
        <p:blipFill>
          <a:blip r:embed="rId2"/>
          <a:stretch>
            <a:fillRect/>
          </a:stretch>
        </p:blipFill>
        <p:spPr>
          <a:xfrm>
            <a:off x="2938857" y="2520341"/>
            <a:ext cx="6314286" cy="2961905"/>
          </a:xfrm>
          <a:prstGeom prst="rect">
            <a:avLst/>
          </a:prstGeom>
        </p:spPr>
      </p:pic>
    </p:spTree>
    <p:extLst>
      <p:ext uri="{BB962C8B-B14F-4D97-AF65-F5344CB8AC3E}">
        <p14:creationId xmlns:p14="http://schemas.microsoft.com/office/powerpoint/2010/main" val="413540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7EABD-184E-452A-A8C0-D0B9C1C1DDC7}"/>
              </a:ext>
            </a:extLst>
          </p:cNvPr>
          <p:cNvSpPr>
            <a:spLocks noGrp="1"/>
          </p:cNvSpPr>
          <p:nvPr>
            <p:ph type="title"/>
          </p:nvPr>
        </p:nvSpPr>
        <p:spPr/>
        <p:txBody>
          <a:bodyPr>
            <a:normAutofit/>
          </a:bodyPr>
          <a:lstStyle/>
          <a:p>
            <a:r>
              <a:rPr lang="en-US" altLang="zh-CN" sz="2400" b="1" dirty="0"/>
              <a:t>4.</a:t>
            </a:r>
            <a:r>
              <a:rPr lang="zh-CN" altLang="en-US" sz="2400" b="1" dirty="0"/>
              <a:t>科研热点</a:t>
            </a:r>
            <a:r>
              <a:rPr lang="en-US" altLang="zh-CN" sz="2400" b="1" dirty="0"/>
              <a:t>——</a:t>
            </a:r>
            <a:r>
              <a:rPr lang="zh-CN" altLang="en-US" sz="2400" b="1" dirty="0"/>
              <a:t>如何提高网络的“智能”程度</a:t>
            </a:r>
            <a:br>
              <a:rPr lang="zh-CN" altLang="en-US" sz="2400" dirty="0"/>
            </a:br>
            <a:r>
              <a:rPr lang="zh-CN" altLang="en-US" sz="2400" dirty="0"/>
              <a:t>第四篇</a:t>
            </a:r>
            <a:r>
              <a:rPr lang="en-US" altLang="zh-CN" sz="2400" dirty="0"/>
              <a:t>:BERT: Pre-training of Deep Bidirectional Transformers for Language Understanding </a:t>
            </a:r>
            <a:endParaRPr lang="zh-CN" altLang="en-US" sz="2400" dirty="0"/>
          </a:p>
        </p:txBody>
      </p:sp>
      <p:pic>
        <p:nvPicPr>
          <p:cNvPr id="4" name="内容占位符 3">
            <a:extLst>
              <a:ext uri="{FF2B5EF4-FFF2-40B4-BE49-F238E27FC236}">
                <a16:creationId xmlns:a16="http://schemas.microsoft.com/office/drawing/2014/main" id="{B83FFF78-0789-40D6-B8A2-2E4762804301}"/>
              </a:ext>
            </a:extLst>
          </p:cNvPr>
          <p:cNvPicPr>
            <a:picLocks noGrp="1" noChangeAspect="1"/>
          </p:cNvPicPr>
          <p:nvPr>
            <p:ph idx="1"/>
          </p:nvPr>
        </p:nvPicPr>
        <p:blipFill>
          <a:blip r:embed="rId2"/>
          <a:stretch>
            <a:fillRect/>
          </a:stretch>
        </p:blipFill>
        <p:spPr>
          <a:xfrm>
            <a:off x="838200" y="2304955"/>
            <a:ext cx="3561905" cy="3047619"/>
          </a:xfrm>
          <a:prstGeom prst="rect">
            <a:avLst/>
          </a:prstGeom>
        </p:spPr>
      </p:pic>
      <p:pic>
        <p:nvPicPr>
          <p:cNvPr id="5" name="图片 4">
            <a:extLst>
              <a:ext uri="{FF2B5EF4-FFF2-40B4-BE49-F238E27FC236}">
                <a16:creationId xmlns:a16="http://schemas.microsoft.com/office/drawing/2014/main" id="{3F9A06EB-49E9-4B9B-8446-AC09882B3514}"/>
              </a:ext>
            </a:extLst>
          </p:cNvPr>
          <p:cNvPicPr>
            <a:picLocks noChangeAspect="1"/>
          </p:cNvPicPr>
          <p:nvPr/>
        </p:nvPicPr>
        <p:blipFill>
          <a:blip r:embed="rId3"/>
          <a:stretch>
            <a:fillRect/>
          </a:stretch>
        </p:blipFill>
        <p:spPr>
          <a:xfrm>
            <a:off x="6501883" y="2214880"/>
            <a:ext cx="3342857" cy="3194837"/>
          </a:xfrm>
          <a:prstGeom prst="rect">
            <a:avLst/>
          </a:prstGeom>
        </p:spPr>
      </p:pic>
    </p:spTree>
    <p:extLst>
      <p:ext uri="{BB962C8B-B14F-4D97-AF65-F5344CB8AC3E}">
        <p14:creationId xmlns:p14="http://schemas.microsoft.com/office/powerpoint/2010/main" val="3572700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066C2-54A3-406A-A97C-1991981A6A6E}"/>
              </a:ext>
            </a:extLst>
          </p:cNvPr>
          <p:cNvSpPr>
            <a:spLocks noGrp="1"/>
          </p:cNvSpPr>
          <p:nvPr>
            <p:ph type="title"/>
          </p:nvPr>
        </p:nvSpPr>
        <p:spPr>
          <a:xfrm>
            <a:off x="838200" y="203200"/>
            <a:ext cx="10515600" cy="1503680"/>
          </a:xfrm>
        </p:spPr>
        <p:txBody>
          <a:bodyPr>
            <a:normAutofit fontScale="90000"/>
          </a:bodyPr>
          <a:lstStyle/>
          <a:p>
            <a:r>
              <a:rPr lang="en-US" altLang="zh-CN" sz="2200" b="1" dirty="0"/>
              <a:t>4.</a:t>
            </a:r>
            <a:r>
              <a:rPr lang="zh-CN" altLang="en-US" sz="2200" b="1" dirty="0"/>
              <a:t>科研热点</a:t>
            </a:r>
            <a:r>
              <a:rPr lang="en-US" altLang="zh-CN" sz="2200" b="1" dirty="0"/>
              <a:t>——</a:t>
            </a:r>
            <a:r>
              <a:rPr lang="zh-CN" altLang="en-US" sz="2200" b="1" dirty="0"/>
              <a:t>如何提高网络的“智能”程度</a:t>
            </a:r>
            <a:br>
              <a:rPr lang="zh-CN" altLang="en-US" sz="2200" b="1" dirty="0"/>
            </a:br>
            <a:r>
              <a:rPr lang="zh-CN" altLang="en-US" sz="2200" dirty="0"/>
              <a:t>第四篇</a:t>
            </a:r>
            <a:r>
              <a:rPr lang="en-US" altLang="zh-CN" sz="2200" dirty="0"/>
              <a:t>:BERT: Pre-training of Deep Bidirectional Transformers for Language Understanding </a:t>
            </a:r>
            <a:br>
              <a:rPr lang="en-US" altLang="zh-CN" sz="2000" dirty="0"/>
            </a:br>
            <a:r>
              <a:rPr lang="en-US" altLang="zh-CN" sz="2000" dirty="0"/>
              <a:t>Transformer</a:t>
            </a:r>
            <a:r>
              <a:rPr lang="zh-CN" altLang="en-US" sz="2000" dirty="0"/>
              <a:t>通过对输入的文本不断进行这样的注意力机制层和普通的非线性层交叠来得到最终的文本表达。</a:t>
            </a:r>
            <a:br>
              <a:rPr lang="zh-CN" altLang="en-US" sz="2000" dirty="0"/>
            </a:br>
            <a:br>
              <a:rPr lang="zh-CN" altLang="en-US" sz="2000" dirty="0"/>
            </a:br>
            <a:endParaRPr lang="zh-CN" altLang="en-US" sz="2000" dirty="0"/>
          </a:p>
        </p:txBody>
      </p:sp>
      <p:pic>
        <p:nvPicPr>
          <p:cNvPr id="7" name="内容占位符 6">
            <a:extLst>
              <a:ext uri="{FF2B5EF4-FFF2-40B4-BE49-F238E27FC236}">
                <a16:creationId xmlns:a16="http://schemas.microsoft.com/office/drawing/2014/main" id="{FE64CD28-6863-4454-8E14-62233EFDE8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8756" y="1825625"/>
            <a:ext cx="2574487" cy="4351338"/>
          </a:xfrm>
        </p:spPr>
      </p:pic>
    </p:spTree>
    <p:extLst>
      <p:ext uri="{BB962C8B-B14F-4D97-AF65-F5344CB8AC3E}">
        <p14:creationId xmlns:p14="http://schemas.microsoft.com/office/powerpoint/2010/main" val="289256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B6D25-68B1-4AE5-927C-888297896774}"/>
              </a:ext>
            </a:extLst>
          </p:cNvPr>
          <p:cNvSpPr>
            <a:spLocks noGrp="1"/>
          </p:cNvSpPr>
          <p:nvPr>
            <p:ph type="title"/>
          </p:nvPr>
        </p:nvSpPr>
        <p:spPr/>
        <p:txBody>
          <a:bodyPr/>
          <a:lstStyle/>
          <a:p>
            <a:r>
              <a:rPr lang="en-US" altLang="zh-CN" dirty="0"/>
              <a:t>5.</a:t>
            </a:r>
            <a:r>
              <a:rPr lang="zh-CN" altLang="en-US" dirty="0"/>
              <a:t>自然语言处理的难点问题</a:t>
            </a:r>
            <a:br>
              <a:rPr lang="en-US" altLang="zh-CN" dirty="0"/>
            </a:br>
            <a:endParaRPr lang="zh-CN" altLang="en-US" dirty="0"/>
          </a:p>
        </p:txBody>
      </p:sp>
      <p:sp>
        <p:nvSpPr>
          <p:cNvPr id="3" name="内容占位符 2">
            <a:extLst>
              <a:ext uri="{FF2B5EF4-FFF2-40B4-BE49-F238E27FC236}">
                <a16:creationId xmlns:a16="http://schemas.microsoft.com/office/drawing/2014/main" id="{0E9C9149-7088-4CA2-B953-60FE60AED2F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2979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3582-C9AE-4E77-85D0-3C08376757F3}"/>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9F83ADAC-8B10-4805-A1B2-71DC2ACF5299}"/>
              </a:ext>
            </a:extLst>
          </p:cNvPr>
          <p:cNvSpPr>
            <a:spLocks noGrp="1"/>
          </p:cNvSpPr>
          <p:nvPr>
            <p:ph idx="1"/>
          </p:nvPr>
        </p:nvSpPr>
        <p:spPr/>
        <p:txBody>
          <a:bodyPr/>
          <a:lstStyle/>
          <a:p>
            <a:r>
              <a:rPr lang="en-US" altLang="zh-CN" dirty="0"/>
              <a:t>1.</a:t>
            </a:r>
            <a:r>
              <a:rPr lang="zh-CN" altLang="en-US" dirty="0"/>
              <a:t>单词在计算机中的表达方式</a:t>
            </a:r>
            <a:endParaRPr lang="en-US" altLang="zh-CN" dirty="0"/>
          </a:p>
          <a:p>
            <a:r>
              <a:rPr lang="en-US" altLang="zh-CN" dirty="0"/>
              <a:t>2.</a:t>
            </a:r>
            <a:r>
              <a:rPr lang="zh-CN" altLang="en-US" dirty="0"/>
              <a:t>神经网络的工作机制</a:t>
            </a:r>
            <a:endParaRPr lang="en-US" altLang="zh-CN" dirty="0"/>
          </a:p>
          <a:p>
            <a:r>
              <a:rPr lang="en-US" altLang="zh-CN" dirty="0"/>
              <a:t>3.</a:t>
            </a:r>
            <a:r>
              <a:rPr lang="zh-CN" altLang="en-US" dirty="0"/>
              <a:t>神经网络如何处理文本信息</a:t>
            </a:r>
            <a:endParaRPr lang="en-US" altLang="zh-CN" dirty="0"/>
          </a:p>
          <a:p>
            <a:r>
              <a:rPr lang="en-US" altLang="zh-CN" dirty="0"/>
              <a:t>4.</a:t>
            </a:r>
            <a:r>
              <a:rPr lang="zh-CN" altLang="en-US" dirty="0"/>
              <a:t>科研热点</a:t>
            </a:r>
            <a:r>
              <a:rPr lang="en-US" altLang="zh-CN" dirty="0"/>
              <a:t>——</a:t>
            </a:r>
            <a:r>
              <a:rPr lang="zh-CN" altLang="en-US" dirty="0"/>
              <a:t>如何提高网络的“智能”程度</a:t>
            </a:r>
            <a:endParaRPr lang="en-US" altLang="zh-CN" dirty="0"/>
          </a:p>
          <a:p>
            <a:r>
              <a:rPr lang="en-US" altLang="zh-CN" dirty="0"/>
              <a:t>5.</a:t>
            </a:r>
            <a:r>
              <a:rPr lang="zh-CN" altLang="en-US" dirty="0"/>
              <a:t>自然语言处理的难点问题</a:t>
            </a:r>
            <a:endParaRPr lang="en-US" altLang="zh-CN" dirty="0"/>
          </a:p>
        </p:txBody>
      </p:sp>
    </p:spTree>
    <p:extLst>
      <p:ext uri="{BB962C8B-B14F-4D97-AF65-F5344CB8AC3E}">
        <p14:creationId xmlns:p14="http://schemas.microsoft.com/office/powerpoint/2010/main" val="7430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F8FCF-4B22-47E9-87E8-55B521DDA756}"/>
              </a:ext>
            </a:extLst>
          </p:cNvPr>
          <p:cNvSpPr>
            <a:spLocks noGrp="1"/>
          </p:cNvSpPr>
          <p:nvPr>
            <p:ph type="title"/>
          </p:nvPr>
        </p:nvSpPr>
        <p:spPr/>
        <p:txBody>
          <a:bodyPr/>
          <a:lstStyle/>
          <a:p>
            <a:r>
              <a:rPr lang="en-US" altLang="zh-CN" dirty="0"/>
              <a:t>1.</a:t>
            </a:r>
            <a:r>
              <a:rPr lang="zh-CN" altLang="en-US" dirty="0"/>
              <a:t>单词在计算机中的表达方式</a:t>
            </a:r>
            <a:br>
              <a:rPr lang="en-US" altLang="zh-CN" dirty="0"/>
            </a:br>
            <a:endParaRPr lang="zh-CN" altLang="en-US" dirty="0"/>
          </a:p>
        </p:txBody>
      </p:sp>
      <p:sp>
        <p:nvSpPr>
          <p:cNvPr id="3" name="内容占位符 2">
            <a:extLst>
              <a:ext uri="{FF2B5EF4-FFF2-40B4-BE49-F238E27FC236}">
                <a16:creationId xmlns:a16="http://schemas.microsoft.com/office/drawing/2014/main" id="{119B1681-45C8-4486-9FC5-1E977B42B19A}"/>
              </a:ext>
            </a:extLst>
          </p:cNvPr>
          <p:cNvSpPr>
            <a:spLocks noGrp="1"/>
          </p:cNvSpPr>
          <p:nvPr>
            <p:ph idx="1"/>
          </p:nvPr>
        </p:nvSpPr>
        <p:spPr>
          <a:xfrm>
            <a:off x="767080" y="1449704"/>
            <a:ext cx="10515600" cy="4879975"/>
          </a:xfrm>
        </p:spPr>
        <p:txBody>
          <a:bodyPr>
            <a:normAutofit lnSpcReduction="10000"/>
          </a:bodyPr>
          <a:lstStyle/>
          <a:p>
            <a:pPr marL="0" indent="0">
              <a:buNone/>
            </a:pPr>
            <a:r>
              <a:rPr lang="en-US" altLang="zh-CN" sz="2000" dirty="0"/>
              <a:t>	</a:t>
            </a:r>
            <a:r>
              <a:rPr lang="zh-CN" altLang="en-US" sz="2000" dirty="0"/>
              <a:t>单词作为语言表达单位，通过单词的组合可以构成富有意义的文本。那么如何让计算机理解单词呢</a:t>
            </a:r>
            <a:r>
              <a:rPr lang="en-US" altLang="zh-CN" sz="2000" dirty="0"/>
              <a:t>?</a:t>
            </a:r>
            <a:r>
              <a:rPr lang="zh-CN" altLang="en-US" sz="2000" dirty="0"/>
              <a:t>简述以下三种方案：</a:t>
            </a:r>
            <a:endParaRPr lang="en-US" altLang="zh-CN" sz="2000" dirty="0"/>
          </a:p>
          <a:p>
            <a:pPr marL="0" indent="0">
              <a:buNone/>
            </a:pPr>
            <a:endParaRPr lang="en-US" altLang="zh-CN" sz="2000" dirty="0"/>
          </a:p>
          <a:p>
            <a:pPr marL="0" indent="0">
              <a:buNone/>
            </a:pPr>
            <a:r>
              <a:rPr lang="en-US" altLang="zh-CN" sz="2000" dirty="0"/>
              <a:t>1</a:t>
            </a:r>
            <a:r>
              <a:rPr lang="zh-CN" altLang="en-US" sz="2000" dirty="0"/>
              <a:t>、语料库中单词进行编号</a:t>
            </a:r>
            <a:r>
              <a:rPr lang="en-US" altLang="zh-CN" sz="2000" dirty="0"/>
              <a:t>: </a:t>
            </a:r>
            <a:r>
              <a:rPr lang="zh-CN" altLang="en-US" sz="2000" dirty="0"/>
              <a:t>根据编号识别单词</a:t>
            </a:r>
            <a:r>
              <a:rPr lang="en-US" altLang="zh-CN" sz="2000" dirty="0"/>
              <a:t>,</a:t>
            </a:r>
            <a:r>
              <a:rPr lang="zh-CN" altLang="en-US" sz="2000" dirty="0"/>
              <a:t>如 </a:t>
            </a:r>
            <a:r>
              <a:rPr lang="en-US" altLang="zh-CN" sz="2000" dirty="0"/>
              <a:t>[‘</a:t>
            </a:r>
            <a:r>
              <a:rPr lang="zh-CN" altLang="en-US" sz="2000" dirty="0"/>
              <a:t>我</a:t>
            </a:r>
            <a:r>
              <a:rPr lang="en-US" altLang="zh-CN" sz="2000" dirty="0"/>
              <a:t>’,’</a:t>
            </a:r>
            <a:r>
              <a:rPr lang="zh-CN" altLang="en-US" sz="2000" dirty="0"/>
              <a:t>喜欢</a:t>
            </a:r>
            <a:r>
              <a:rPr lang="en-US" altLang="zh-CN" sz="2000" dirty="0"/>
              <a:t>’,’</a:t>
            </a:r>
            <a:r>
              <a:rPr lang="zh-CN" altLang="en-US" sz="2000" dirty="0"/>
              <a:t>编程</a:t>
            </a:r>
            <a:r>
              <a:rPr lang="en-US" altLang="zh-CN" sz="2000" dirty="0"/>
              <a:t>’]</a:t>
            </a:r>
            <a:r>
              <a:rPr lang="zh-CN" altLang="en-US" sz="2000" dirty="0"/>
              <a:t>这句话，在只有这句话的情况下，我们可以用</a:t>
            </a:r>
            <a:r>
              <a:rPr lang="en-US" altLang="zh-CN" sz="2000" dirty="0"/>
              <a:t>[0,1,2]</a:t>
            </a:r>
            <a:r>
              <a:rPr lang="zh-CN" altLang="en-US" sz="2000" dirty="0"/>
              <a:t>的数值编号去标注单词。</a:t>
            </a:r>
            <a:endParaRPr lang="en-US" altLang="zh-CN" sz="2000" dirty="0"/>
          </a:p>
          <a:p>
            <a:pPr marL="0" indent="0">
              <a:buNone/>
            </a:pPr>
            <a:endParaRPr lang="en-US" altLang="zh-CN" sz="2000" dirty="0"/>
          </a:p>
          <a:p>
            <a:pPr marL="0" indent="0">
              <a:buNone/>
            </a:pPr>
            <a:r>
              <a:rPr lang="en-US" altLang="zh-CN" sz="2000" dirty="0"/>
              <a:t>2</a:t>
            </a:r>
            <a:r>
              <a:rPr lang="zh-CN" altLang="en-US" sz="2000" dirty="0"/>
              <a:t>、</a:t>
            </a:r>
            <a:r>
              <a:rPr lang="en-US" altLang="zh-CN" sz="2000" dirty="0"/>
              <a:t>TF-IDF(</a:t>
            </a:r>
            <a:r>
              <a:rPr lang="zh-CN" altLang="en-US" sz="2000" dirty="0"/>
              <a:t>词频统计方法：如果某个词或短语在一篇文章中出现的频率</a:t>
            </a:r>
            <a:r>
              <a:rPr lang="en-US" altLang="zh-CN" sz="2000" dirty="0"/>
              <a:t>TF</a:t>
            </a:r>
            <a:r>
              <a:rPr lang="zh-CN" altLang="en-US" sz="2000" dirty="0"/>
              <a:t>高，并且在其他文章中很少出现，则认为此词或者短语具有很好的类别区分能力，适合用来分类。）其公式：</a:t>
            </a:r>
            <a:endParaRPr lang="en-US" altLang="zh-CN" sz="2000" dirty="0"/>
          </a:p>
          <a:p>
            <a:pPr marL="0" indent="0">
              <a:buNone/>
            </a:pPr>
            <a:r>
              <a:rPr lang="en-US" altLang="zh-CN" sz="2000" dirty="0"/>
              <a:t>TDIDF=TF*IDF</a:t>
            </a:r>
          </a:p>
          <a:p>
            <a:pPr marL="0" indent="0">
              <a:buNone/>
            </a:pPr>
            <a:r>
              <a:rPr lang="en-US" altLang="zh-CN" sz="2000" dirty="0"/>
              <a:t>TF=(</a:t>
            </a:r>
            <a:r>
              <a:rPr lang="zh-CN" altLang="en-US" sz="2000" dirty="0"/>
              <a:t>单词在某文件中出现的次数</a:t>
            </a:r>
            <a:r>
              <a:rPr lang="en-US" altLang="zh-CN" sz="2000" dirty="0"/>
              <a:t>/</a:t>
            </a:r>
            <a:r>
              <a:rPr lang="zh-CN" altLang="en-US" sz="2000" dirty="0"/>
              <a:t>某文件中单词总数）</a:t>
            </a:r>
            <a:endParaRPr lang="en-US" altLang="zh-CN" sz="2000" dirty="0"/>
          </a:p>
          <a:p>
            <a:pPr marL="0" indent="0">
              <a:buNone/>
            </a:pPr>
            <a:r>
              <a:rPr lang="en-US" altLang="zh-CN" sz="2000" dirty="0"/>
              <a:t>IDF=lg(</a:t>
            </a:r>
            <a:r>
              <a:rPr lang="zh-CN" altLang="en-US" sz="2000" dirty="0"/>
              <a:t>文件数目</a:t>
            </a:r>
            <a:r>
              <a:rPr lang="en-US" altLang="zh-CN" sz="2000" dirty="0"/>
              <a:t>/</a:t>
            </a:r>
            <a:r>
              <a:rPr lang="zh-CN" altLang="en-US" sz="2000" dirty="0"/>
              <a:t>包含词的文件数目）。</a:t>
            </a:r>
            <a:endParaRPr lang="en-US" altLang="zh-CN" sz="2000" dirty="0"/>
          </a:p>
          <a:p>
            <a:pPr marL="0" indent="0">
              <a:buNone/>
            </a:pPr>
            <a:endParaRPr lang="en-US" altLang="zh-CN" sz="2000" dirty="0"/>
          </a:p>
          <a:p>
            <a:pPr marL="0" indent="0">
              <a:buNone/>
            </a:pPr>
            <a:r>
              <a:rPr lang="en-US" altLang="zh-CN" sz="2000" dirty="0"/>
              <a:t>3</a:t>
            </a:r>
            <a:r>
              <a:rPr lang="zh-CN" altLang="en-US" sz="2000" dirty="0"/>
              <a:t>、</a:t>
            </a:r>
            <a:r>
              <a:rPr lang="en-US" altLang="zh-CN" sz="2000" dirty="0"/>
              <a:t>word2vec:</a:t>
            </a:r>
            <a:r>
              <a:rPr lang="zh-CN" altLang="en-US" sz="2000" dirty="0"/>
              <a:t>根据</a:t>
            </a:r>
            <a:r>
              <a:rPr lang="en-US" altLang="zh-CN" sz="2000" dirty="0"/>
              <a:t>2013</a:t>
            </a:r>
            <a:r>
              <a:rPr lang="zh-CN" altLang="en-US" sz="2000" dirty="0"/>
              <a:t>年论文</a:t>
            </a:r>
            <a:r>
              <a:rPr lang="en-US" altLang="zh-CN" sz="2000" dirty="0"/>
              <a:t>google</a:t>
            </a:r>
            <a:r>
              <a:rPr lang="zh-CN" altLang="en-US" sz="2000" dirty="0"/>
              <a:t>研究院</a:t>
            </a:r>
            <a:r>
              <a:rPr lang="en-US" altLang="zh-CN" sz="2000" dirty="0"/>
              <a:t>Tomas </a:t>
            </a:r>
            <a:r>
              <a:rPr lang="en-US" altLang="zh-CN" sz="2000" dirty="0" err="1"/>
              <a:t>Mikolov</a:t>
            </a:r>
            <a:r>
              <a:rPr lang="zh-CN" altLang="en-US" sz="2000" dirty="0"/>
              <a:t>等人发表的</a:t>
            </a:r>
            <a:r>
              <a:rPr lang="en-US" altLang="zh-CN" sz="2000" dirty="0"/>
              <a:t>《Efficient Estimation of Word Representations in Vector Space》</a:t>
            </a:r>
            <a:r>
              <a:rPr lang="zh-CN" altLang="en-US" sz="2000" dirty="0"/>
              <a:t>论文。开创了用任意维度向量表示单词的历史。</a:t>
            </a:r>
          </a:p>
        </p:txBody>
      </p:sp>
    </p:spTree>
    <p:extLst>
      <p:ext uri="{BB962C8B-B14F-4D97-AF65-F5344CB8AC3E}">
        <p14:creationId xmlns:p14="http://schemas.microsoft.com/office/powerpoint/2010/main" val="15261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B237A-9166-44EF-8D66-16CD2E035B16}"/>
              </a:ext>
            </a:extLst>
          </p:cNvPr>
          <p:cNvSpPr>
            <a:spLocks noGrp="1"/>
          </p:cNvSpPr>
          <p:nvPr>
            <p:ph type="title"/>
          </p:nvPr>
        </p:nvSpPr>
        <p:spPr/>
        <p:txBody>
          <a:bodyPr>
            <a:normAutofit/>
          </a:bodyPr>
          <a:lstStyle/>
          <a:p>
            <a:r>
              <a:rPr lang="en-US" altLang="zh-CN" sz="2800" dirty="0"/>
              <a:t>1.1 《Efficient Estimation of Word Representations in Vector Space》</a:t>
            </a:r>
            <a:endParaRPr lang="zh-CN" altLang="en-US" sz="2800" dirty="0"/>
          </a:p>
        </p:txBody>
      </p:sp>
      <p:pic>
        <p:nvPicPr>
          <p:cNvPr id="4" name="内容占位符 3">
            <a:extLst>
              <a:ext uri="{FF2B5EF4-FFF2-40B4-BE49-F238E27FC236}">
                <a16:creationId xmlns:a16="http://schemas.microsoft.com/office/drawing/2014/main" id="{FF78FFC9-BFD6-4DF7-9A5A-A2F54525969D}"/>
              </a:ext>
            </a:extLst>
          </p:cNvPr>
          <p:cNvPicPr>
            <a:picLocks noGrp="1" noChangeAspect="1"/>
          </p:cNvPicPr>
          <p:nvPr>
            <p:ph idx="1"/>
          </p:nvPr>
        </p:nvPicPr>
        <p:blipFill>
          <a:blip r:embed="rId2"/>
          <a:stretch>
            <a:fillRect/>
          </a:stretch>
        </p:blipFill>
        <p:spPr>
          <a:xfrm>
            <a:off x="1600024" y="1784985"/>
            <a:ext cx="3383632" cy="4351338"/>
          </a:xfrm>
          <a:prstGeom prst="rect">
            <a:avLst/>
          </a:prstGeom>
        </p:spPr>
      </p:pic>
      <p:pic>
        <p:nvPicPr>
          <p:cNvPr id="5" name="图片 4">
            <a:extLst>
              <a:ext uri="{FF2B5EF4-FFF2-40B4-BE49-F238E27FC236}">
                <a16:creationId xmlns:a16="http://schemas.microsoft.com/office/drawing/2014/main" id="{F97528EC-5BAB-4E06-B516-4DEE3D8DB079}"/>
              </a:ext>
            </a:extLst>
          </p:cNvPr>
          <p:cNvPicPr>
            <a:picLocks noChangeAspect="1"/>
          </p:cNvPicPr>
          <p:nvPr/>
        </p:nvPicPr>
        <p:blipFill>
          <a:blip r:embed="rId3"/>
          <a:stretch>
            <a:fillRect/>
          </a:stretch>
        </p:blipFill>
        <p:spPr>
          <a:xfrm>
            <a:off x="6390895" y="1690688"/>
            <a:ext cx="3748785" cy="4550960"/>
          </a:xfrm>
          <a:prstGeom prst="rect">
            <a:avLst/>
          </a:prstGeom>
        </p:spPr>
      </p:pic>
    </p:spTree>
    <p:extLst>
      <p:ext uri="{BB962C8B-B14F-4D97-AF65-F5344CB8AC3E}">
        <p14:creationId xmlns:p14="http://schemas.microsoft.com/office/powerpoint/2010/main" val="913361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76360-7B27-4931-A958-735FF0FF1318}"/>
              </a:ext>
            </a:extLst>
          </p:cNvPr>
          <p:cNvSpPr>
            <a:spLocks noGrp="1"/>
          </p:cNvSpPr>
          <p:nvPr>
            <p:ph type="title"/>
          </p:nvPr>
        </p:nvSpPr>
        <p:spPr/>
        <p:txBody>
          <a:bodyPr>
            <a:normAutofit/>
          </a:bodyPr>
          <a:lstStyle/>
          <a:p>
            <a:r>
              <a:rPr lang="en-US" altLang="zh-CN" sz="2800" dirty="0"/>
              <a:t>1.1 《Efficient Estimation of Word Representations in Vector Space》</a:t>
            </a:r>
            <a:endParaRPr lang="zh-CN" altLang="en-US" sz="2800" dirty="0"/>
          </a:p>
        </p:txBody>
      </p:sp>
      <p:pic>
        <p:nvPicPr>
          <p:cNvPr id="4" name="内容占位符 3">
            <a:extLst>
              <a:ext uri="{FF2B5EF4-FFF2-40B4-BE49-F238E27FC236}">
                <a16:creationId xmlns:a16="http://schemas.microsoft.com/office/drawing/2014/main" id="{42C007EC-D8B0-4C44-AF9D-A5DAD5F2F395}"/>
              </a:ext>
            </a:extLst>
          </p:cNvPr>
          <p:cNvPicPr>
            <a:picLocks noGrp="1" noChangeAspect="1"/>
          </p:cNvPicPr>
          <p:nvPr>
            <p:ph idx="1"/>
          </p:nvPr>
        </p:nvPicPr>
        <p:blipFill>
          <a:blip r:embed="rId2"/>
          <a:stretch>
            <a:fillRect/>
          </a:stretch>
        </p:blipFill>
        <p:spPr>
          <a:xfrm>
            <a:off x="1869440" y="1378768"/>
            <a:ext cx="8242084" cy="5114107"/>
          </a:xfrm>
          <a:prstGeom prst="rect">
            <a:avLst/>
          </a:prstGeom>
        </p:spPr>
      </p:pic>
    </p:spTree>
    <p:extLst>
      <p:ext uri="{BB962C8B-B14F-4D97-AF65-F5344CB8AC3E}">
        <p14:creationId xmlns:p14="http://schemas.microsoft.com/office/powerpoint/2010/main" val="333185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D470F-CE2F-4EF0-8F16-8448A40008C7}"/>
              </a:ext>
            </a:extLst>
          </p:cNvPr>
          <p:cNvSpPr>
            <a:spLocks noGrp="1"/>
          </p:cNvSpPr>
          <p:nvPr>
            <p:ph type="title"/>
          </p:nvPr>
        </p:nvSpPr>
        <p:spPr/>
        <p:txBody>
          <a:bodyPr/>
          <a:lstStyle/>
          <a:p>
            <a:r>
              <a:rPr lang="en-US" altLang="zh-CN" dirty="0"/>
              <a:t>2.</a:t>
            </a:r>
            <a:r>
              <a:rPr lang="zh-CN" altLang="en-US" dirty="0"/>
              <a:t>神经网络的工作机制</a:t>
            </a:r>
            <a:br>
              <a:rPr lang="en-US" altLang="zh-CN" dirty="0"/>
            </a:br>
            <a:endParaRPr lang="zh-CN" altLang="en-US" dirty="0"/>
          </a:p>
        </p:txBody>
      </p:sp>
      <p:sp>
        <p:nvSpPr>
          <p:cNvPr id="3" name="内容占位符 2">
            <a:extLst>
              <a:ext uri="{FF2B5EF4-FFF2-40B4-BE49-F238E27FC236}">
                <a16:creationId xmlns:a16="http://schemas.microsoft.com/office/drawing/2014/main" id="{E43EAA91-F887-4838-91EF-F89849E3F1F9}"/>
              </a:ext>
            </a:extLst>
          </p:cNvPr>
          <p:cNvSpPr>
            <a:spLocks noGrp="1"/>
          </p:cNvSpPr>
          <p:nvPr>
            <p:ph idx="1"/>
          </p:nvPr>
        </p:nvSpPr>
        <p:spPr/>
        <p:txBody>
          <a:bodyPr/>
          <a:lstStyle/>
          <a:p>
            <a:r>
              <a:rPr lang="zh-CN" altLang="en-US" dirty="0"/>
              <a:t>换一个</a:t>
            </a:r>
            <a:r>
              <a:rPr lang="en-US" altLang="zh-CN" dirty="0"/>
              <a:t>ppt</a:t>
            </a:r>
            <a:r>
              <a:rPr lang="zh-CN" altLang="en-US" dirty="0"/>
              <a:t>讲解</a:t>
            </a:r>
            <a:r>
              <a:rPr lang="en-US" altLang="zh-CN" dirty="0"/>
              <a:t>~</a:t>
            </a:r>
            <a:endParaRPr lang="zh-CN" altLang="en-US" dirty="0"/>
          </a:p>
        </p:txBody>
      </p:sp>
    </p:spTree>
    <p:extLst>
      <p:ext uri="{BB962C8B-B14F-4D97-AF65-F5344CB8AC3E}">
        <p14:creationId xmlns:p14="http://schemas.microsoft.com/office/powerpoint/2010/main" val="267809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51EE4-759C-46BC-A530-79C65AA905E9}"/>
              </a:ext>
            </a:extLst>
          </p:cNvPr>
          <p:cNvSpPr>
            <a:spLocks noGrp="1"/>
          </p:cNvSpPr>
          <p:nvPr>
            <p:ph type="title"/>
          </p:nvPr>
        </p:nvSpPr>
        <p:spPr/>
        <p:txBody>
          <a:bodyPr/>
          <a:lstStyle/>
          <a:p>
            <a:r>
              <a:rPr lang="en-US" altLang="zh-CN" dirty="0"/>
              <a:t>3.</a:t>
            </a:r>
            <a:r>
              <a:rPr lang="zh-CN" altLang="en-US" dirty="0"/>
              <a:t>神经网络如何处理文本信息</a:t>
            </a:r>
            <a:endParaRPr lang="en-US" altLang="zh-CN" dirty="0"/>
          </a:p>
        </p:txBody>
      </p:sp>
      <p:sp>
        <p:nvSpPr>
          <p:cNvPr id="3" name="内容占位符 2">
            <a:extLst>
              <a:ext uri="{FF2B5EF4-FFF2-40B4-BE49-F238E27FC236}">
                <a16:creationId xmlns:a16="http://schemas.microsoft.com/office/drawing/2014/main" id="{475826C1-FEA1-410A-900D-1ADCF6F1924C}"/>
              </a:ext>
            </a:extLst>
          </p:cNvPr>
          <p:cNvSpPr>
            <a:spLocks noGrp="1"/>
          </p:cNvSpPr>
          <p:nvPr>
            <p:ph idx="1"/>
          </p:nvPr>
        </p:nvSpPr>
        <p:spPr/>
        <p:txBody>
          <a:bodyPr/>
          <a:lstStyle/>
          <a:p>
            <a:r>
              <a:rPr lang="en-US" altLang="zh-CN" dirty="0"/>
              <a:t>     </a:t>
            </a:r>
            <a:r>
              <a:rPr lang="zh-CN" altLang="en-US" dirty="0"/>
              <a:t>与经典的数据挖掘相比，文本处理的第一个难点在于文本是不定长的！即文本的长度是可变的。如何让神经网络处理可变长度且位置信息又十分重要的特征呢？本章重点细述用</a:t>
            </a:r>
            <a:r>
              <a:rPr lang="en-US" altLang="zh-CN" dirty="0" err="1"/>
              <a:t>bilstm</a:t>
            </a:r>
            <a:r>
              <a:rPr lang="zh-CN" altLang="en-US" dirty="0"/>
              <a:t>网络处理的方式。</a:t>
            </a:r>
            <a:endParaRPr lang="en-US" altLang="zh-CN" dirty="0"/>
          </a:p>
          <a:p>
            <a:r>
              <a:rPr lang="en-US" altLang="zh-CN" dirty="0"/>
              <a:t>1</a:t>
            </a:r>
            <a:r>
              <a:rPr lang="zh-CN" altLang="en-US" dirty="0"/>
              <a:t>、首先利用</a:t>
            </a:r>
            <a:r>
              <a:rPr lang="en-US" altLang="zh-CN" dirty="0"/>
              <a:t>word2vec</a:t>
            </a:r>
            <a:r>
              <a:rPr lang="zh-CN" altLang="en-US" dirty="0"/>
              <a:t>将每个单词转换成</a:t>
            </a:r>
            <a:r>
              <a:rPr lang="en-US" altLang="zh-CN" dirty="0"/>
              <a:t>d</a:t>
            </a:r>
            <a:r>
              <a:rPr lang="zh-CN" altLang="en-US" dirty="0"/>
              <a:t>维的向量，这样我们就可以将一句话变成</a:t>
            </a:r>
            <a:r>
              <a:rPr lang="en-US" altLang="zh-CN" dirty="0"/>
              <a:t>l*d</a:t>
            </a:r>
            <a:r>
              <a:rPr lang="zh-CN" altLang="en-US" dirty="0"/>
              <a:t>形状的矩阵。</a:t>
            </a:r>
            <a:endParaRPr lang="en-US" altLang="zh-CN" dirty="0"/>
          </a:p>
          <a:p>
            <a:r>
              <a:rPr lang="en-US" altLang="zh-CN" dirty="0"/>
              <a:t>2</a:t>
            </a:r>
            <a:r>
              <a:rPr lang="zh-CN" altLang="en-US" dirty="0"/>
              <a:t>、将句子特征矩阵传入</a:t>
            </a:r>
            <a:r>
              <a:rPr lang="en-US" altLang="zh-CN" dirty="0" err="1"/>
              <a:t>bilstm</a:t>
            </a:r>
            <a:r>
              <a:rPr lang="zh-CN" altLang="en-US" dirty="0"/>
              <a:t>网络，获得转化后的特征矩阵。</a:t>
            </a:r>
            <a:endParaRPr lang="en-US" altLang="zh-CN" dirty="0"/>
          </a:p>
          <a:p>
            <a:r>
              <a:rPr lang="en-US" altLang="zh-CN" dirty="0"/>
              <a:t>3</a:t>
            </a:r>
            <a:r>
              <a:rPr lang="zh-CN" altLang="en-US" dirty="0"/>
              <a:t>、使用不同的方式将转换后的特征矩阵进行利用，得到</a:t>
            </a:r>
            <a:r>
              <a:rPr lang="en-US" altLang="zh-CN" dirty="0"/>
              <a:t>1</a:t>
            </a:r>
            <a:r>
              <a:rPr lang="zh-CN" altLang="en-US" dirty="0"/>
              <a:t>*</a:t>
            </a:r>
            <a:r>
              <a:rPr lang="en-US" altLang="zh-CN" dirty="0"/>
              <a:t>2h</a:t>
            </a:r>
            <a:r>
              <a:rPr lang="zh-CN" altLang="en-US" dirty="0"/>
              <a:t>的代表句子的编码向量</a:t>
            </a:r>
          </a:p>
        </p:txBody>
      </p:sp>
    </p:spTree>
    <p:extLst>
      <p:ext uri="{BB962C8B-B14F-4D97-AF65-F5344CB8AC3E}">
        <p14:creationId xmlns:p14="http://schemas.microsoft.com/office/powerpoint/2010/main" val="133492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4D016-DDC5-4F71-A182-6129A7AAF67C}"/>
              </a:ext>
            </a:extLst>
          </p:cNvPr>
          <p:cNvSpPr>
            <a:spLocks noGrp="1"/>
          </p:cNvSpPr>
          <p:nvPr>
            <p:ph type="title"/>
          </p:nvPr>
        </p:nvSpPr>
        <p:spPr>
          <a:xfrm>
            <a:off x="838200" y="294005"/>
            <a:ext cx="10515600" cy="1325563"/>
          </a:xfrm>
        </p:spPr>
        <p:txBody>
          <a:bodyPr/>
          <a:lstStyle/>
          <a:p>
            <a:r>
              <a:rPr lang="en-US" altLang="zh-CN" dirty="0"/>
              <a:t>4.</a:t>
            </a:r>
            <a:r>
              <a:rPr lang="zh-CN" altLang="en-US" dirty="0"/>
              <a:t>科研热点</a:t>
            </a:r>
            <a:r>
              <a:rPr lang="en-US" altLang="zh-CN" dirty="0"/>
              <a:t>——</a:t>
            </a:r>
            <a:r>
              <a:rPr lang="zh-CN" altLang="en-US" dirty="0"/>
              <a:t>如何提高网络的“智能”程度</a:t>
            </a:r>
            <a:br>
              <a:rPr lang="en-US" altLang="zh-CN" dirty="0"/>
            </a:br>
            <a:endParaRPr lang="zh-CN" altLang="en-US" dirty="0"/>
          </a:p>
        </p:txBody>
      </p:sp>
      <p:sp>
        <p:nvSpPr>
          <p:cNvPr id="3" name="内容占位符 2">
            <a:extLst>
              <a:ext uri="{FF2B5EF4-FFF2-40B4-BE49-F238E27FC236}">
                <a16:creationId xmlns:a16="http://schemas.microsoft.com/office/drawing/2014/main" id="{4871D36C-2C20-4077-844A-996D12B29E15}"/>
              </a:ext>
            </a:extLst>
          </p:cNvPr>
          <p:cNvSpPr>
            <a:spLocks noGrp="1"/>
          </p:cNvSpPr>
          <p:nvPr>
            <p:ph idx="1"/>
          </p:nvPr>
        </p:nvSpPr>
        <p:spPr>
          <a:xfrm>
            <a:off x="838200" y="1249680"/>
            <a:ext cx="10515600" cy="4927283"/>
          </a:xfrm>
        </p:spPr>
        <p:txBody>
          <a:bodyPr>
            <a:normAutofit fontScale="92500" lnSpcReduction="10000"/>
          </a:bodyPr>
          <a:lstStyle/>
          <a:p>
            <a:r>
              <a:rPr lang="zh-CN" altLang="en-US" sz="1800" dirty="0"/>
              <a:t>热点论文列举与详谈：</a:t>
            </a:r>
            <a:endParaRPr lang="en-US" altLang="zh-CN" sz="1800" dirty="0"/>
          </a:p>
          <a:p>
            <a:r>
              <a:rPr lang="en-US" altLang="zh-CN" sz="1800" dirty="0"/>
              <a:t>Efficient Estimation of Word Representations in Vector Space </a:t>
            </a:r>
            <a:r>
              <a:rPr lang="zh-CN" altLang="en-US" sz="1800" dirty="0"/>
              <a:t>： </a:t>
            </a:r>
            <a:r>
              <a:rPr lang="en-US" altLang="zh-CN" sz="1800" dirty="0"/>
              <a:t>Tomas </a:t>
            </a:r>
            <a:r>
              <a:rPr lang="en-US" altLang="zh-CN" sz="1800" dirty="0" err="1"/>
              <a:t>Mikolov</a:t>
            </a:r>
            <a:r>
              <a:rPr lang="en-US" altLang="zh-CN" sz="1800" dirty="0"/>
              <a:t>    2013 Google</a:t>
            </a:r>
          </a:p>
          <a:p>
            <a:r>
              <a:rPr lang="en-US" altLang="zh-CN" sz="1800" dirty="0"/>
              <a:t>Sequence to Sequence Learning with Neural Networks </a:t>
            </a:r>
            <a:r>
              <a:rPr lang="zh-CN" altLang="en-US" sz="1800" dirty="0"/>
              <a:t>： </a:t>
            </a:r>
            <a:r>
              <a:rPr lang="en-US" altLang="zh-CN" sz="1800" dirty="0"/>
              <a:t>Ilya </a:t>
            </a:r>
            <a:r>
              <a:rPr lang="en-US" altLang="zh-CN" sz="1800" dirty="0" err="1"/>
              <a:t>Sutskever</a:t>
            </a:r>
            <a:r>
              <a:rPr lang="en-US" altLang="zh-CN" sz="1800" dirty="0"/>
              <a:t>   2014  Google</a:t>
            </a:r>
          </a:p>
          <a:p>
            <a:r>
              <a:rPr lang="en-US" altLang="zh-CN" sz="1800" dirty="0"/>
              <a:t>Neural Machine Translation By Jointly Learning To Align And Translate </a:t>
            </a:r>
            <a:r>
              <a:rPr lang="zh-CN" altLang="en-US" sz="1800" dirty="0"/>
              <a:t>： </a:t>
            </a:r>
            <a:r>
              <a:rPr lang="en-US" altLang="zh-CN" sz="1800" dirty="0" err="1"/>
              <a:t>Dzmitry</a:t>
            </a:r>
            <a:r>
              <a:rPr lang="en-US" altLang="zh-CN" sz="1800" dirty="0"/>
              <a:t> </a:t>
            </a:r>
            <a:r>
              <a:rPr lang="en-US" altLang="zh-CN" sz="1800" dirty="0" err="1"/>
              <a:t>Bahdanau</a:t>
            </a:r>
            <a:r>
              <a:rPr lang="en-US" altLang="zh-CN" sz="1800" dirty="0"/>
              <a:t> </a:t>
            </a:r>
            <a:r>
              <a:rPr lang="zh-CN" altLang="en-US" sz="1800" dirty="0"/>
              <a:t> </a:t>
            </a:r>
            <a:r>
              <a:rPr lang="en-US" altLang="zh-CN" sz="1800" dirty="0"/>
              <a:t>2015 Published as a conference paper at ICLR </a:t>
            </a:r>
            <a:r>
              <a:rPr lang="zh-CN" altLang="en-US" sz="1600" dirty="0"/>
              <a:t>（</a:t>
            </a:r>
            <a:r>
              <a:rPr lang="en-US" altLang="zh-CN" sz="1600" b="1" dirty="0"/>
              <a:t> International Conference on Learning Representations </a:t>
            </a:r>
            <a:r>
              <a:rPr lang="zh-CN" altLang="en-US" sz="1600" dirty="0"/>
              <a:t>）</a:t>
            </a:r>
            <a:endParaRPr lang="en-US" altLang="zh-CN" sz="1600" dirty="0"/>
          </a:p>
          <a:p>
            <a:r>
              <a:rPr lang="en-US" altLang="zh-CN" sz="1800" dirty="0"/>
              <a:t>A structured Self-attentive Sentence Embedding  </a:t>
            </a:r>
            <a:r>
              <a:rPr lang="zh-CN" altLang="en-US" sz="1800" dirty="0"/>
              <a:t>：</a:t>
            </a:r>
            <a:r>
              <a:rPr lang="en-US" altLang="zh-CN" sz="1800" dirty="0" err="1"/>
              <a:t>Zhouhan</a:t>
            </a:r>
            <a:r>
              <a:rPr lang="en-US" altLang="zh-CN" sz="1800" dirty="0"/>
              <a:t> Lin </a:t>
            </a:r>
            <a:r>
              <a:rPr lang="zh-CN" altLang="en-US" sz="1800" dirty="0"/>
              <a:t> </a:t>
            </a:r>
            <a:r>
              <a:rPr lang="en-US" altLang="zh-CN" sz="1800" dirty="0"/>
              <a:t>2017 </a:t>
            </a:r>
            <a:r>
              <a:rPr lang="zh-CN" altLang="en-US" sz="1800" dirty="0"/>
              <a:t> </a:t>
            </a:r>
            <a:r>
              <a:rPr lang="en-US" altLang="zh-CN" sz="1800" dirty="0"/>
              <a:t>Published as a conference paper at ICLR </a:t>
            </a:r>
          </a:p>
          <a:p>
            <a:r>
              <a:rPr lang="en-US" altLang="zh-CN" sz="1700" dirty="0"/>
              <a:t>Attention Is All You Need </a:t>
            </a:r>
            <a:r>
              <a:rPr lang="zh-CN" altLang="en-US" sz="1700" dirty="0"/>
              <a:t>：</a:t>
            </a:r>
            <a:r>
              <a:rPr lang="en-US" altLang="zh-CN" sz="1700" dirty="0"/>
              <a:t>Ashish Vaswani </a:t>
            </a:r>
            <a:r>
              <a:rPr lang="zh-CN" altLang="en-US" sz="1700" dirty="0"/>
              <a:t> </a:t>
            </a:r>
            <a:r>
              <a:rPr lang="en-US" altLang="zh-CN" sz="1700" dirty="0"/>
              <a:t>2017  </a:t>
            </a:r>
            <a:r>
              <a:rPr lang="en-US" altLang="zh-CN" sz="1800" dirty="0"/>
              <a:t>Conference on Neural Information Processing Systems (NIPS 2017)</a:t>
            </a:r>
            <a:endParaRPr lang="en-US" altLang="zh-CN" sz="1700" dirty="0"/>
          </a:p>
          <a:p>
            <a:r>
              <a:rPr lang="en-US" altLang="zh-CN" sz="1800" dirty="0"/>
              <a:t>Semantic Sentence Matching with Densely-connected Recurrent and Co-attentive Information</a:t>
            </a:r>
            <a:r>
              <a:rPr lang="zh-CN" altLang="en-US" sz="1800" dirty="0"/>
              <a:t>：</a:t>
            </a:r>
            <a:r>
              <a:rPr lang="en-US" altLang="zh-CN" sz="1800" dirty="0"/>
              <a:t> </a:t>
            </a:r>
            <a:r>
              <a:rPr lang="en-US" altLang="zh-CN" sz="1800" dirty="0" err="1"/>
              <a:t>Seonhoon</a:t>
            </a:r>
            <a:r>
              <a:rPr lang="en-US" altLang="zh-CN" sz="1800" dirty="0"/>
              <a:t> Kim </a:t>
            </a:r>
            <a:r>
              <a:rPr lang="zh-CN" altLang="en-US" sz="1800" dirty="0"/>
              <a:t> </a:t>
            </a:r>
            <a:r>
              <a:rPr lang="en-US" altLang="zh-CN" sz="1800" dirty="0"/>
              <a:t>2018\5\29</a:t>
            </a:r>
          </a:p>
          <a:p>
            <a:r>
              <a:rPr lang="en-US" altLang="zh-CN" sz="1800" dirty="0"/>
              <a:t>Enhancing Sentence Embedding with Generalized Pooling </a:t>
            </a:r>
            <a:r>
              <a:rPr lang="zh-CN" altLang="en-US" sz="1800" dirty="0"/>
              <a:t>： </a:t>
            </a:r>
            <a:r>
              <a:rPr lang="en-US" altLang="zh-CN" sz="1800" dirty="0"/>
              <a:t>Qian Chen 2018\7\26 University of Science and Technology of China</a:t>
            </a:r>
          </a:p>
          <a:p>
            <a:r>
              <a:rPr lang="en-US" altLang="zh-CN" sz="1800" dirty="0"/>
              <a:t>Dynamic Self-Attention: Computing Attention over Words Dynamically for Sentence Embedding</a:t>
            </a:r>
            <a:r>
              <a:rPr lang="zh-CN" altLang="en-US" sz="1800" dirty="0"/>
              <a:t>： </a:t>
            </a:r>
            <a:r>
              <a:rPr lang="en-US" altLang="zh-CN" sz="1800" dirty="0" err="1"/>
              <a:t>Deunsol</a:t>
            </a:r>
            <a:r>
              <a:rPr lang="en-US" altLang="zh-CN" sz="1800" dirty="0"/>
              <a:t> Yoon  </a:t>
            </a:r>
            <a:r>
              <a:rPr lang="zh-CN" altLang="en-US" sz="1800" dirty="0"/>
              <a:t> </a:t>
            </a:r>
            <a:r>
              <a:rPr lang="en-US" altLang="zh-CN" sz="1800" dirty="0"/>
              <a:t>2018\8\22</a:t>
            </a:r>
          </a:p>
          <a:p>
            <a:r>
              <a:rPr lang="en-US" altLang="zh-CN" sz="1800" dirty="0"/>
              <a:t>BERT: Pre-training of Deep Bidirectional Transformers for Language Understanding  </a:t>
            </a:r>
            <a:r>
              <a:rPr lang="zh-CN" altLang="en-US" sz="1800" dirty="0"/>
              <a:t>：</a:t>
            </a:r>
            <a:r>
              <a:rPr lang="en-US" altLang="zh-CN" sz="1800" dirty="0"/>
              <a:t>Jacob Devlin</a:t>
            </a:r>
          </a:p>
          <a:p>
            <a:pPr marL="0" indent="0">
              <a:buNone/>
            </a:pPr>
            <a:r>
              <a:rPr lang="zh-CN" altLang="en-US" sz="1800" dirty="0"/>
              <a:t>    </a:t>
            </a:r>
            <a:r>
              <a:rPr lang="en-US" altLang="zh-CN" sz="1800" dirty="0"/>
              <a:t>,2018\10\4</a:t>
            </a:r>
            <a:r>
              <a:rPr lang="zh-CN" altLang="en-US" sz="1800" dirty="0"/>
              <a:t>  </a:t>
            </a:r>
            <a:r>
              <a:rPr lang="en-US" altLang="zh-CN" sz="1800" dirty="0"/>
              <a:t>Google AI Language</a:t>
            </a:r>
          </a:p>
        </p:txBody>
      </p:sp>
    </p:spTree>
    <p:extLst>
      <p:ext uri="{BB962C8B-B14F-4D97-AF65-F5344CB8AC3E}">
        <p14:creationId xmlns:p14="http://schemas.microsoft.com/office/powerpoint/2010/main" val="24995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FE8E-DC49-4F0B-90DA-40CA9FFE2D24}"/>
              </a:ext>
            </a:extLst>
          </p:cNvPr>
          <p:cNvSpPr>
            <a:spLocks noGrp="1"/>
          </p:cNvSpPr>
          <p:nvPr>
            <p:ph type="title"/>
          </p:nvPr>
        </p:nvSpPr>
        <p:spPr>
          <a:xfrm>
            <a:off x="838200" y="365125"/>
            <a:ext cx="10515600" cy="1325563"/>
          </a:xfrm>
        </p:spPr>
        <p:txBody>
          <a:bodyPr/>
          <a:lstStyle/>
          <a:p>
            <a:r>
              <a:rPr lang="en-US" altLang="zh-CN" sz="2400" b="1" dirty="0"/>
              <a:t>4.</a:t>
            </a:r>
            <a:r>
              <a:rPr lang="zh-CN" altLang="en-US" sz="2400" b="1" dirty="0"/>
              <a:t>科研热点</a:t>
            </a:r>
            <a:r>
              <a:rPr lang="en-US" altLang="zh-CN" sz="2400" b="1" dirty="0"/>
              <a:t>——</a:t>
            </a:r>
            <a:r>
              <a:rPr lang="zh-CN" altLang="en-US" sz="2400" b="1" dirty="0"/>
              <a:t>如何提高网络的“智能”程度</a:t>
            </a:r>
            <a:r>
              <a:rPr lang="en-US" altLang="zh-CN" sz="2400" b="1" dirty="0"/>
              <a:t>(</a:t>
            </a:r>
            <a:r>
              <a:rPr lang="zh-CN" altLang="en-US" sz="2400" b="1" dirty="0"/>
              <a:t>前三篇提一下就好，不细讲</a:t>
            </a:r>
            <a:r>
              <a:rPr lang="en-US" altLang="zh-CN" sz="2400" b="1" dirty="0"/>
              <a:t>)</a:t>
            </a:r>
            <a:br>
              <a:rPr lang="en-US" altLang="zh-CN" sz="2400" b="1" dirty="0"/>
            </a:br>
            <a:r>
              <a:rPr lang="zh-CN" altLang="en-US" sz="2400" b="1" dirty="0"/>
              <a:t>第一篇</a:t>
            </a:r>
            <a:r>
              <a:rPr lang="en-US" altLang="zh-CN" sz="2400" b="1" dirty="0"/>
              <a:t>:A structured Self-attentive Sentence Embedding</a:t>
            </a:r>
            <a:endParaRPr lang="zh-CN" altLang="en-US" sz="2400" b="1" dirty="0"/>
          </a:p>
        </p:txBody>
      </p:sp>
      <p:pic>
        <p:nvPicPr>
          <p:cNvPr id="8" name="内容占位符 7">
            <a:extLst>
              <a:ext uri="{FF2B5EF4-FFF2-40B4-BE49-F238E27FC236}">
                <a16:creationId xmlns:a16="http://schemas.microsoft.com/office/drawing/2014/main" id="{BDAF15E8-AC8D-49AE-9CD8-4C7EC8A5EE9A}"/>
              </a:ext>
            </a:extLst>
          </p:cNvPr>
          <p:cNvPicPr>
            <a:picLocks noGrp="1" noChangeAspect="1"/>
          </p:cNvPicPr>
          <p:nvPr>
            <p:ph idx="1"/>
          </p:nvPr>
        </p:nvPicPr>
        <p:blipFill>
          <a:blip r:embed="rId2"/>
          <a:stretch>
            <a:fillRect/>
          </a:stretch>
        </p:blipFill>
        <p:spPr>
          <a:xfrm>
            <a:off x="2946583" y="1825625"/>
            <a:ext cx="6298834" cy="4351338"/>
          </a:xfrm>
          <a:prstGeom prst="rect">
            <a:avLst/>
          </a:prstGeom>
        </p:spPr>
      </p:pic>
    </p:spTree>
    <p:extLst>
      <p:ext uri="{BB962C8B-B14F-4D97-AF65-F5344CB8AC3E}">
        <p14:creationId xmlns:p14="http://schemas.microsoft.com/office/powerpoint/2010/main" val="19796277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556</Words>
  <Application>Microsoft Office PowerPoint</Application>
  <PresentationFormat>宽屏</PresentationFormat>
  <Paragraphs>63</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神经网络对文本编码</vt:lpstr>
      <vt:lpstr>提纲：</vt:lpstr>
      <vt:lpstr>1.单词在计算机中的表达方式 </vt:lpstr>
      <vt:lpstr>1.1 《Efficient Estimation of Word Representations in Vector Space》</vt:lpstr>
      <vt:lpstr>1.1 《Efficient Estimation of Word Representations in Vector Space》</vt:lpstr>
      <vt:lpstr>2.神经网络的工作机制 </vt:lpstr>
      <vt:lpstr>3.神经网络如何处理文本信息</vt:lpstr>
      <vt:lpstr>4.科研热点——如何提高网络的“智能”程度 </vt:lpstr>
      <vt:lpstr>4.科研热点——如何提高网络的“智能”程度(前三篇提一下就好，不细讲) 第一篇:A structured Self-attentive Sentence Embedding</vt:lpstr>
      <vt:lpstr>4.科研热点——如何提高网络的“智能”程度 第一篇:A structured Self-attentive Sentence Embedding</vt:lpstr>
      <vt:lpstr>4.科研热点——如何提高网络的“智能”程度 第二篇:Enhancing Sentence Embedding with Generalized Pooling </vt:lpstr>
      <vt:lpstr>4.科研热点——如何提高网络的“智能”程度 第三篇:Dynamic Self-Attention: Computing Attention over Words Dynamically for Sentence Embedding 注：未使用处理序列化的神经网络，融合densenet的思想对词向量特征反复提取，最后利用Dynamic Self-Attention（作者自己提出的）的算法将非常长的词向量进行加权得出句子编码</vt:lpstr>
      <vt:lpstr>4.科研热点——如何提高网络的“智能”程度 第三篇:Dynamic Self-Attention: Computing Attention over Words Dynamically for Sentence Embedding</vt:lpstr>
      <vt:lpstr>4.科研热点——如何提高网络的“智能”程度 第三篇:Dynamic Self-Attention: Computing Attention over Words Dynamically for Sentence Embedding</vt:lpstr>
      <vt:lpstr>4.科研热点——如何提高网络的“智能”程度 第四篇:BERT: Pre-training of Deep Bidirectional Transformers for Language Understanding </vt:lpstr>
      <vt:lpstr>4.科研热点——如何提高网络的“智能”程度 第四篇:BERT: Pre-training of Deep Bidirectional Transformers for Language Understanding </vt:lpstr>
      <vt:lpstr>4.科研热点——如何提高网络的“智能”程度 第四篇:BERT: Pre-training of Deep Bidirectional Transformers for Language Understanding  Transformer通过对输入的文本不断进行这样的注意力机制层和普通的非线性层交叠来得到最终的文本表达。  </vt:lpstr>
      <vt:lpstr>5.自然语言处理的难点问题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神经网络中句子编码</dc:title>
  <dc:creator>lenovo</dc:creator>
  <cp:lastModifiedBy>lenovo</cp:lastModifiedBy>
  <cp:revision>36</cp:revision>
  <dcterms:created xsi:type="dcterms:W3CDTF">2018-11-13T08:25:38Z</dcterms:created>
  <dcterms:modified xsi:type="dcterms:W3CDTF">2018-11-14T13:08:49Z</dcterms:modified>
</cp:coreProperties>
</file>