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258" r:id="rId4"/>
    <p:sldId id="287" r:id="rId5"/>
    <p:sldId id="296" r:id="rId6"/>
    <p:sldId id="307" r:id="rId7"/>
    <p:sldId id="259" r:id="rId8"/>
    <p:sldId id="264" r:id="rId9"/>
    <p:sldId id="297" r:id="rId10"/>
    <p:sldId id="288" r:id="rId11"/>
    <p:sldId id="267" r:id="rId12"/>
    <p:sldId id="261" r:id="rId13"/>
    <p:sldId id="306" r:id="rId14"/>
    <p:sldId id="262" r:id="rId15"/>
    <p:sldId id="289" r:id="rId16"/>
    <p:sldId id="275" r:id="rId17"/>
    <p:sldId id="276" r:id="rId18"/>
    <p:sldId id="299" r:id="rId19"/>
    <p:sldId id="270" r:id="rId20"/>
    <p:sldId id="271" r:id="rId21"/>
    <p:sldId id="298" r:id="rId22"/>
    <p:sldId id="272" r:id="rId23"/>
    <p:sldId id="274" r:id="rId24"/>
    <p:sldId id="300" r:id="rId25"/>
    <p:sldId id="292" r:id="rId26"/>
    <p:sldId id="302" r:id="rId27"/>
    <p:sldId id="278" r:id="rId28"/>
    <p:sldId id="279" r:id="rId29"/>
    <p:sldId id="303" r:id="rId30"/>
    <p:sldId id="293" r:id="rId31"/>
    <p:sldId id="282" r:id="rId32"/>
    <p:sldId id="283" r:id="rId33"/>
    <p:sldId id="304" r:id="rId34"/>
    <p:sldId id="294" r:id="rId35"/>
    <p:sldId id="305" r:id="rId36"/>
    <p:sldId id="284" r:id="rId37"/>
    <p:sldId id="286" r:id="rId38"/>
    <p:sldId id="295" r:id="rId39"/>
    <p:sldId id="308" r:id="rId4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5EB7309-94AA-E7D9-A120-9976E55357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5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9387C-8F4B-8D9C-2A17-6A60FB6034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90" y="5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59D7F-1430-4024-BCFE-E5D46859847F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57F31C-1812-810D-B58D-3741E4098A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4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E0A100-63BB-F5AA-D84B-794F3ABF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90" y="9429754"/>
            <a:ext cx="2946400" cy="49688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D6A8-4920-43E2-86F4-9D85BAA319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4168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4" y="3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8" y="3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22AB9-11AA-41E7-9548-399A82F117B9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608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4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8" y="9428587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1A63E-C552-4005-A6CE-CD6FFB3565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07058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79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072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39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YLLOUZ Olivier – 2023-2024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F5B6C172-A1E2-4352-840A-99BF60F3EC29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01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16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699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22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61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00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103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32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YLLOUZ Olivier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C172-A1E2-4352-840A-99BF60F3EC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7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67763-4AA8-5155-23B7-B3F553579493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Comment gagner à coup sûr et de manière optimale au jeu Snake?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F85EFF-79F1-B326-9964-44A9D8075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YLLOUZ Olivier – n°33867</a:t>
            </a:r>
            <a:endParaRPr lang="fr-FR" b="1" i="0" dirty="0">
              <a:solidFill>
                <a:srgbClr val="000000"/>
              </a:solidFill>
              <a:effectLst/>
              <a:highlight>
                <a:srgbClr val="FDFDFD"/>
              </a:highlight>
              <a:latin typeface="Inter"/>
            </a:endParaRP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B269A6-51EF-1B39-443A-A6460703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B913FE-EA28-C313-6558-D8DE3A16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</a:p>
        </p:txBody>
      </p:sp>
    </p:spTree>
    <p:extLst>
      <p:ext uri="{BB962C8B-B14F-4D97-AF65-F5344CB8AC3E}">
        <p14:creationId xmlns:p14="http://schemas.microsoft.com/office/powerpoint/2010/main" val="3677589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F8C8C-2A04-ACA9-78E8-8649174D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692A51-71EC-9BC6-79A9-D51AEB65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10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91B1B21-D4EE-1A08-9B7B-A1B3BE9A720A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3AFC4F-E8D3-ACCD-52E6-95659BAAEB0C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075E4A0-1879-905A-811B-541155059F67}"/>
              </a:ext>
            </a:extLst>
          </p:cNvPr>
          <p:cNvSpPr txBox="1"/>
          <p:nvPr/>
        </p:nvSpPr>
        <p:spPr>
          <a:xfrm>
            <a:off x="8006566" y="3100190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B4D9A5D-8CD0-E76A-FC03-7551502BE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30" y="1743039"/>
            <a:ext cx="7419172" cy="3803263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79E5C76-8F36-0C04-13D9-00880E6A8776}"/>
              </a:ext>
            </a:extLst>
          </p:cNvPr>
          <p:cNvSpPr txBox="1"/>
          <p:nvPr/>
        </p:nvSpPr>
        <p:spPr>
          <a:xfrm>
            <a:off x="7486652" y="5654335"/>
            <a:ext cx="87479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250 pas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8373C0-5CBE-9B77-54FE-A50C4F0A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0878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E407B-5BC9-C22E-5BEB-19F0F8EC8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être certain de gagner ?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79A737-379B-EB4A-9E33-B9160CC69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7722F4F-5CAA-C39E-55DF-2AEC7F71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2" y="1877304"/>
            <a:ext cx="3873981" cy="38739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C76C0F9-2EB4-30BD-E7B2-EE3F6914B8E5}"/>
              </a:ext>
            </a:extLst>
          </p:cNvPr>
          <p:cNvSpPr txBox="1"/>
          <p:nvPr/>
        </p:nvSpPr>
        <p:spPr>
          <a:xfrm>
            <a:off x="5156263" y="3322159"/>
            <a:ext cx="26033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00" i="1" dirty="0"/>
              <a:t>Cycle Hamiltonien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4C69AD-3D16-67E3-3E3A-748B11AA0707}"/>
              </a:ext>
            </a:extLst>
          </p:cNvPr>
          <p:cNvSpPr txBox="1"/>
          <p:nvPr/>
        </p:nvSpPr>
        <p:spPr>
          <a:xfrm>
            <a:off x="6387786" y="4943195"/>
            <a:ext cx="21275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Chemin Hamiltonien trop peu probable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4E292F56-C7C3-8ECA-1F50-6D290356A233}"/>
              </a:ext>
            </a:extLst>
          </p:cNvPr>
          <p:cNvSpPr/>
          <p:nvPr/>
        </p:nvSpPr>
        <p:spPr>
          <a:xfrm>
            <a:off x="5658416" y="5171298"/>
            <a:ext cx="656942" cy="19012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073AD78-21AB-2D00-FEFB-35D1D476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94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D4C43-0C2A-7106-234E-B5777BDB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Génération de cycles Hamiltoniens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9BE68FB-A80F-677E-D4EE-629144A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12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F3E6021-8A19-C440-D265-870E4A57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02" y="1894642"/>
            <a:ext cx="3448575" cy="343573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2364B2A-EE76-55FE-A5DB-4406B2217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289" y="1894640"/>
            <a:ext cx="3448574" cy="344212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448216-CF20-0C52-23ED-B0C254B42543}"/>
              </a:ext>
            </a:extLst>
          </p:cNvPr>
          <p:cNvSpPr txBox="1"/>
          <p:nvPr/>
        </p:nvSpPr>
        <p:spPr>
          <a:xfrm>
            <a:off x="3141551" y="5534322"/>
            <a:ext cx="3448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Cycles « </a:t>
            </a:r>
            <a:r>
              <a:rPr lang="fr-FR" sz="2800" dirty="0" err="1"/>
              <a:t>murables</a:t>
            </a:r>
            <a:r>
              <a:rPr lang="fr-FR" sz="2800" dirty="0"/>
              <a:t> »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5345C-A331-D094-33E1-2D9ACDB50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5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D7B881-AA42-FFA0-277F-FD2522BBB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cycle Hamiltonien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163FB7-ED95-69C4-DE12-139221BF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13</a:t>
            </a:fld>
            <a:endParaRPr lang="fr-FR"/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65FF71A9-8901-342D-B2FE-62B4DD83A1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7"/>
            <a:ext cx="7886700" cy="306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 sur cycle dynamique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07138EAA-55FB-71F3-36C2-FFE75BE3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945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DD52C9B8-4B4A-4736-F34C-529B03DC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8" y="1933576"/>
            <a:ext cx="7483434" cy="390523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47F322B-BD2E-B9A8-649B-4C9E7EE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cycle Hamiltonien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51222C-F26B-AC1C-5800-14AB1B6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14</a:t>
            </a:fld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77B81EC-9EE5-A7BF-917E-79EA66E89BAA}"/>
              </a:ext>
            </a:extLst>
          </p:cNvPr>
          <p:cNvSpPr txBox="1"/>
          <p:nvPr/>
        </p:nvSpPr>
        <p:spPr>
          <a:xfrm>
            <a:off x="6457952" y="1524763"/>
            <a:ext cx="1012131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350" dirty="0"/>
              <a:t>+400 essais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3C010DD-91A5-3829-679E-6D6DC291120C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0175E5-3490-E9C9-02B7-D57D707DE9C1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3C35FF6-DFF7-3560-A64A-866452D54815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136F130-C5A2-A49F-CBF4-5A4EA55DDE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7" t="1360" r="87672" b="93168"/>
          <a:stretch/>
        </p:blipFill>
        <p:spPr>
          <a:xfrm>
            <a:off x="6164367" y="1959278"/>
            <a:ext cx="1806481" cy="550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5A995939-7BD0-A8CF-1095-07789BE4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223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7F322B-BD2E-B9A8-649B-4C9E7EE9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Suivi de cycle Hamiltonien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51222C-F26B-AC1C-5800-14AB1B65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816CFA-3098-3B69-6B8F-6AC53463B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74"/>
          <a:stretch/>
        </p:blipFill>
        <p:spPr>
          <a:xfrm>
            <a:off x="838572" y="1910281"/>
            <a:ext cx="7167993" cy="368836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FC31A15-1EAF-9C6D-8F6C-9EB54B16F33B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7920617-2929-F19C-4F08-40BC84CFEE42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07953F2-DEEF-9D3C-A555-A4EF12677612}"/>
              </a:ext>
            </a:extLst>
          </p:cNvPr>
          <p:cNvSpPr txBox="1"/>
          <p:nvPr/>
        </p:nvSpPr>
        <p:spPr>
          <a:xfrm>
            <a:off x="7846546" y="3152001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9A96B36-33FE-A8D5-6C01-164E7A397959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~1100 pas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FDFA9C8-7365-893D-941A-2997039AC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7" t="1360" r="87672" b="93168"/>
          <a:stretch/>
        </p:blipFill>
        <p:spPr>
          <a:xfrm>
            <a:off x="1007196" y="1940720"/>
            <a:ext cx="1806481" cy="5500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0E47588B-A29D-CE9E-E1D5-19B19329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45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86E43-4EDD-1A9E-117C-CAEC41AA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Pomme-queue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99704-279A-8D86-DEC2-55B3E77F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16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4E9A2AC-45AC-6AB9-9427-95BA537C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249" y="2658222"/>
            <a:ext cx="2976369" cy="29931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42492FE-2FBF-58D8-71A1-D4E9C8ABE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12" y="2658222"/>
            <a:ext cx="2976368" cy="298753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19A740D-C6B4-931C-A8F3-2F34F33C8F34}"/>
              </a:ext>
            </a:extLst>
          </p:cNvPr>
          <p:cNvSpPr txBox="1"/>
          <p:nvPr/>
        </p:nvSpPr>
        <p:spPr>
          <a:xfrm>
            <a:off x="4991100" y="198917"/>
            <a:ext cx="39433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 sur cycle dynamique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2E674A-D6A1-5FBF-8DF7-3D92EF861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12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C0002-D42A-5B9B-5CD9-D577535D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Pomme-queue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C165D8-8BA6-1C89-F587-AB076DFF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F7AB68-3DC1-5CBC-F885-A729156E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6" y="1787782"/>
            <a:ext cx="7504048" cy="389864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9DFC416-BBF3-D3D9-8801-BA8A3040F868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8B8F6DF-A949-7206-0E8B-4B4FB1F481A0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A1241B-A997-032A-A366-BDB74146A8FA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6857618-4257-9844-E05C-1ACFCBB83DE9}"/>
              </a:ext>
            </a:extLst>
          </p:cNvPr>
          <p:cNvSpPr txBox="1"/>
          <p:nvPr/>
        </p:nvSpPr>
        <p:spPr>
          <a:xfrm>
            <a:off x="6569771" y="1390607"/>
            <a:ext cx="916881" cy="300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350" dirty="0"/>
              <a:t>300 essais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7E83241-433A-A9C7-79B2-A185477B4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39" t="1508" r="84711" b="90443"/>
          <a:stretch/>
        </p:blipFill>
        <p:spPr>
          <a:xfrm>
            <a:off x="5865702" y="1826239"/>
            <a:ext cx="2190264" cy="711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107F81CD-1B74-6701-4543-36BDF267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1898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FC0002-D42A-5B9B-5CD9-D577535DA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Pomme-queue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CC165D8-8BA6-1C89-F587-AB076DFF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18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7A077B1-4F58-773E-CBBA-1406E3061F13}"/>
              </a:ext>
            </a:extLst>
          </p:cNvPr>
          <p:cNvSpPr txBox="1"/>
          <p:nvPr/>
        </p:nvSpPr>
        <p:spPr>
          <a:xfrm>
            <a:off x="3968318" y="4689494"/>
            <a:ext cx="20107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+300 essais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F753707-0D92-2049-9A95-34B4685C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57" y="1761668"/>
            <a:ext cx="7412689" cy="38466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9C58DA6-5850-2AF9-07CA-68BB384BEBC0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FD993EB-18E3-D06F-D83A-899D310F195B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5F11F-E974-B348-A54B-0C4D04541A68}"/>
              </a:ext>
            </a:extLst>
          </p:cNvPr>
          <p:cNvSpPr txBox="1"/>
          <p:nvPr/>
        </p:nvSpPr>
        <p:spPr>
          <a:xfrm>
            <a:off x="8006566" y="3100190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518FF04-5650-7C9F-3E4C-A9DABFCAE617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~780 pas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EDCB072-A178-C42B-4BF5-AF485FFD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9" t="1508" r="84711" b="90443"/>
          <a:stretch/>
        </p:blipFill>
        <p:spPr>
          <a:xfrm>
            <a:off x="1014415" y="1788318"/>
            <a:ext cx="2201227" cy="715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3C255390-40BA-0E74-42D6-C6D49701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3816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BD0DEA-838F-5E09-4D30-657CFDA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Raccourcis sur cycle Hamiltonien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C916ED-C251-38B6-E0E5-5E348E5E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19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BC61D5F-62D1-EA4E-CF08-C66508B6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17" y="2987101"/>
            <a:ext cx="3176234" cy="318815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E297F0A-6E54-1CAC-4E39-E41EFCF8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2" y="2987101"/>
            <a:ext cx="3176233" cy="3164382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F236950-BFA7-36E9-37BC-62314F5B05DD}"/>
              </a:ext>
            </a:extLst>
          </p:cNvPr>
          <p:cNvSpPr txBox="1"/>
          <p:nvPr/>
        </p:nvSpPr>
        <p:spPr>
          <a:xfrm>
            <a:off x="5048250" y="1065214"/>
            <a:ext cx="39433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 sur cycle dynamique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898DBB-DEFA-D76E-5E1B-AFF436D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9651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E973A-8216-D631-3244-DCA44A24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jeu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9E0605-39F5-3611-9505-03C43C90A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</a:t>
            </a:fld>
            <a:endParaRPr lang="fr-FR"/>
          </a:p>
        </p:txBody>
      </p:sp>
      <p:pic>
        <p:nvPicPr>
          <p:cNvPr id="1026" name="Picture 2" descr="jeu google snake Cheap Sale - OFF 64%">
            <a:extLst>
              <a:ext uri="{FF2B5EF4-FFF2-40B4-BE49-F238E27FC236}">
                <a16:creationId xmlns:a16="http://schemas.microsoft.com/office/drawing/2014/main" id="{06B38342-2DF6-65B7-AB52-91E3A38BD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9" y="1552768"/>
            <a:ext cx="2525547" cy="2542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orld Record History Of Google Snake, 51% OFF">
            <a:extLst>
              <a:ext uri="{FF2B5EF4-FFF2-40B4-BE49-F238E27FC236}">
                <a16:creationId xmlns:a16="http://schemas.microsoft.com/office/drawing/2014/main" id="{FA823250-3443-2105-DC45-67AB6E0859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3" t="1348" r="22061" b="1793"/>
          <a:stretch/>
        </p:blipFill>
        <p:spPr bwMode="auto">
          <a:xfrm>
            <a:off x="5147715" y="3813736"/>
            <a:ext cx="2515204" cy="254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94C1B15-9553-C992-C98B-BC6FA24F3DB5}"/>
              </a:ext>
            </a:extLst>
          </p:cNvPr>
          <p:cNvSpPr txBox="1"/>
          <p:nvPr/>
        </p:nvSpPr>
        <p:spPr>
          <a:xfrm>
            <a:off x="3265592" y="3742369"/>
            <a:ext cx="1679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u="sng" dirty="0"/>
              <a:t>Images du jeu Snake</a:t>
            </a:r>
          </a:p>
          <a:p>
            <a:pPr algn="ctr"/>
            <a:r>
              <a:rPr lang="fr-FR" sz="1400" i="1" u="sng" dirty="0"/>
              <a:t>de Google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DAEFE0-67D9-D0E2-1F06-15A0E012A4A1}"/>
              </a:ext>
            </a:extLst>
          </p:cNvPr>
          <p:cNvSpPr txBox="1"/>
          <p:nvPr/>
        </p:nvSpPr>
        <p:spPr>
          <a:xfrm>
            <a:off x="4024391" y="2008605"/>
            <a:ext cx="16929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Manger pomme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4EC39F-BF45-9050-24A5-E81D48FA8C19}"/>
              </a:ext>
            </a:extLst>
          </p:cNvPr>
          <p:cNvSpPr txBox="1"/>
          <p:nvPr/>
        </p:nvSpPr>
        <p:spPr>
          <a:xfrm>
            <a:off x="6970567" y="2005442"/>
            <a:ext cx="91638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Grandir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2A9A39-ED66-114D-7B96-65F6696FF071}"/>
              </a:ext>
            </a:extLst>
          </p:cNvPr>
          <p:cNvSpPr txBox="1"/>
          <p:nvPr/>
        </p:nvSpPr>
        <p:spPr>
          <a:xfrm>
            <a:off x="5305226" y="3115633"/>
            <a:ext cx="22001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Remplir toute la grille</a:t>
            </a:r>
          </a:p>
        </p:txBody>
      </p:sp>
      <p:sp>
        <p:nvSpPr>
          <p:cNvPr id="9" name="Flèche : droite à entaille 8">
            <a:extLst>
              <a:ext uri="{FF2B5EF4-FFF2-40B4-BE49-F238E27FC236}">
                <a16:creationId xmlns:a16="http://schemas.microsoft.com/office/drawing/2014/main" id="{9B2AC2F2-2255-8B28-F531-9A4E6D72F06F}"/>
              </a:ext>
            </a:extLst>
          </p:cNvPr>
          <p:cNvSpPr/>
          <p:nvPr/>
        </p:nvSpPr>
        <p:spPr>
          <a:xfrm>
            <a:off x="5885788" y="2048594"/>
            <a:ext cx="916380" cy="283028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Flèche : demi-tour 9">
            <a:extLst>
              <a:ext uri="{FF2B5EF4-FFF2-40B4-BE49-F238E27FC236}">
                <a16:creationId xmlns:a16="http://schemas.microsoft.com/office/drawing/2014/main" id="{BB72B4D6-0DA9-3E19-41EB-167F7E3A8993}"/>
              </a:ext>
            </a:extLst>
          </p:cNvPr>
          <p:cNvSpPr/>
          <p:nvPr/>
        </p:nvSpPr>
        <p:spPr>
          <a:xfrm flipH="1">
            <a:off x="4735618" y="1463792"/>
            <a:ext cx="2769795" cy="541650"/>
          </a:xfrm>
          <a:prstGeom prst="uturnArrow">
            <a:avLst>
              <a:gd name="adj1" fmla="val 25000"/>
              <a:gd name="adj2" fmla="val 25000"/>
              <a:gd name="adj3" fmla="val 30014"/>
              <a:gd name="adj4" fmla="val 43750"/>
              <a:gd name="adj5" fmla="val 10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èche : droite à entaille 10">
            <a:extLst>
              <a:ext uri="{FF2B5EF4-FFF2-40B4-BE49-F238E27FC236}">
                <a16:creationId xmlns:a16="http://schemas.microsoft.com/office/drawing/2014/main" id="{58C8A4D0-7F8A-A620-1868-C8FDEDCC7363}"/>
              </a:ext>
            </a:extLst>
          </p:cNvPr>
          <p:cNvSpPr/>
          <p:nvPr/>
        </p:nvSpPr>
        <p:spPr>
          <a:xfrm rot="2242276">
            <a:off x="4906022" y="2616298"/>
            <a:ext cx="808452" cy="283028"/>
          </a:xfrm>
          <a:prstGeom prst="notched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8FF606E-F674-832B-79F9-B90EFE776AF8}"/>
              </a:ext>
            </a:extLst>
          </p:cNvPr>
          <p:cNvSpPr txBox="1"/>
          <p:nvPr/>
        </p:nvSpPr>
        <p:spPr>
          <a:xfrm>
            <a:off x="3046249" y="4951289"/>
            <a:ext cx="2118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/>
              <a:t>Grille discrète</a:t>
            </a:r>
          </a:p>
          <a:p>
            <a:pPr marL="285750" indent="-285750">
              <a:buFontTx/>
              <a:buChar char="-"/>
            </a:pPr>
            <a:r>
              <a:rPr lang="fr-FR" sz="2000" dirty="0"/>
              <a:t>Temps discret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915875-6550-BE50-14C4-CEFFD25F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020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D3DFD-59D3-6A85-6142-DBF8E7FE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sur cycle Hamiltonien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1E373-6DC7-F158-D98A-DCB4A053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20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86220C-7D30-D5D0-D76A-541BFBF4E26C}"/>
              </a:ext>
            </a:extLst>
          </p:cNvPr>
          <p:cNvSpPr txBox="1"/>
          <p:nvPr/>
        </p:nvSpPr>
        <p:spPr>
          <a:xfrm>
            <a:off x="3442319" y="4888026"/>
            <a:ext cx="1850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+350 essais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55E1C4-D133-27C0-065B-122B2B72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99" y="1950917"/>
            <a:ext cx="7451002" cy="388789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048ADB4-3E08-36FA-A47D-E01B7B4F2FCF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E20431-CAD4-0A6F-1E31-D3795F154452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107C12E-0BFD-8091-E1A4-C2651E294D37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AFCF616-B388-CEAB-9853-76F9D401CA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3" t="1498" r="83368" b="87599"/>
          <a:stretch/>
        </p:blipFill>
        <p:spPr>
          <a:xfrm>
            <a:off x="6112869" y="1994212"/>
            <a:ext cx="1915129" cy="776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95C3D5F-D939-42D6-CB84-C77424F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614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3BEE81A-C07B-B588-FCBE-1621CD7A5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6" y="1690691"/>
            <a:ext cx="7632071" cy="39747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23D3DFD-59D3-6A85-6142-DBF8E7FE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Raccourcis sur cycle Hamiltonien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01E373-6DC7-F158-D98A-DCB4A053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21</a:t>
            </a:fld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B86220C-7D30-D5D0-D76A-541BFBF4E26C}"/>
              </a:ext>
            </a:extLst>
          </p:cNvPr>
          <p:cNvSpPr txBox="1"/>
          <p:nvPr/>
        </p:nvSpPr>
        <p:spPr>
          <a:xfrm>
            <a:off x="6699911" y="1425232"/>
            <a:ext cx="185099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dirty="0"/>
              <a:t>+350 essais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ADEE385-60A5-C14B-E26C-3E6DD11A74AD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94D321F-D254-5912-7997-E15789DE8469}"/>
              </a:ext>
            </a:extLst>
          </p:cNvPr>
          <p:cNvSpPr txBox="1"/>
          <p:nvPr/>
        </p:nvSpPr>
        <p:spPr>
          <a:xfrm>
            <a:off x="62150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4680D6-2633-2B87-8BFF-9C5CADD9CBE8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B401187-9A7E-0E4E-B781-F1480E294583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~800 pas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A0BCCC3-CBDE-6CA1-D4C1-6DDF6257E7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3" t="1498" r="83368" b="87599"/>
          <a:stretch/>
        </p:blipFill>
        <p:spPr>
          <a:xfrm>
            <a:off x="831057" y="1728790"/>
            <a:ext cx="1915129" cy="776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FDF04260-6180-88B0-7EA7-309992F8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4146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553CF-3CB8-7133-9F31-C162BB71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Raccourcis sur cycle Hamiltonien 1D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67C6BC8-7CDC-FD3B-CAF5-841717A6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C0CF0A9-212B-9479-58A4-EFE26734A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73" y="3390578"/>
            <a:ext cx="1664627" cy="16646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AB6150-55C7-C98D-4D9A-4E848957A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016" y="3961235"/>
            <a:ext cx="4909334" cy="490934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578E135B-026D-DED4-B7D2-4AC0761CB144}"/>
              </a:ext>
            </a:extLst>
          </p:cNvPr>
          <p:cNvSpPr/>
          <p:nvPr/>
        </p:nvSpPr>
        <p:spPr>
          <a:xfrm>
            <a:off x="2658382" y="4098228"/>
            <a:ext cx="847763" cy="216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E45189D-9900-CADD-AEAE-9A62726EF286}"/>
              </a:ext>
            </a:extLst>
          </p:cNvPr>
          <p:cNvSpPr txBox="1"/>
          <p:nvPr/>
        </p:nvSpPr>
        <p:spPr>
          <a:xfrm>
            <a:off x="3646227" y="5276797"/>
            <a:ext cx="18515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50" i="1" u="sng" dirty="0"/>
              <a:t>Images par John </a:t>
            </a:r>
            <a:r>
              <a:rPr lang="fr-FR" sz="1350" i="1" u="sng" dirty="0" err="1"/>
              <a:t>Tapsell</a:t>
            </a:r>
            <a:r>
              <a:rPr lang="fr-FR" sz="1350" i="1" u="sng" dirty="0"/>
              <a:t> (</a:t>
            </a:r>
            <a:r>
              <a:rPr lang="fr-FR" sz="1350" i="1" u="sng" dirty="0" err="1"/>
              <a:t>cf</a:t>
            </a:r>
            <a:r>
              <a:rPr lang="fr-FR" sz="1350" i="1" u="sng" dirty="0"/>
              <a:t> [1])</a:t>
            </a:r>
          </a:p>
        </p:txBody>
      </p:sp>
      <p:sp>
        <p:nvSpPr>
          <p:cNvPr id="35" name="Flèche : courbe vers le bas 34">
            <a:extLst>
              <a:ext uri="{FF2B5EF4-FFF2-40B4-BE49-F238E27FC236}">
                <a16:creationId xmlns:a16="http://schemas.microsoft.com/office/drawing/2014/main" id="{3EA9A08E-2601-100C-8ED8-6D9CFA9B801A}"/>
              </a:ext>
            </a:extLst>
          </p:cNvPr>
          <p:cNvSpPr/>
          <p:nvPr/>
        </p:nvSpPr>
        <p:spPr>
          <a:xfrm flipH="1">
            <a:off x="6167280" y="3698789"/>
            <a:ext cx="1558029" cy="328160"/>
          </a:xfrm>
          <a:prstGeom prst="curved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36" name="Flèche : courbe vers le bas 35">
            <a:extLst>
              <a:ext uri="{FF2B5EF4-FFF2-40B4-BE49-F238E27FC236}">
                <a16:creationId xmlns:a16="http://schemas.microsoft.com/office/drawing/2014/main" id="{C6F9C2E0-CFDD-01CB-7A39-0BDD6D7EF790}"/>
              </a:ext>
            </a:extLst>
          </p:cNvPr>
          <p:cNvSpPr/>
          <p:nvPr/>
        </p:nvSpPr>
        <p:spPr>
          <a:xfrm flipH="1">
            <a:off x="4329539" y="3449633"/>
            <a:ext cx="3462291" cy="577317"/>
          </a:xfrm>
          <a:prstGeom prst="curved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579D87-C24F-E70A-0ABA-6AC164214949}"/>
              </a:ext>
            </a:extLst>
          </p:cNvPr>
          <p:cNvSpPr txBox="1"/>
          <p:nvPr/>
        </p:nvSpPr>
        <p:spPr>
          <a:xfrm>
            <a:off x="4974617" y="1179890"/>
            <a:ext cx="39433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 sur cycle dynamique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AC7D90-9935-B915-E0AD-CB74C8FD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34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A9C86-044C-51F1-536C-F676B58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Raccourcis sur cycle Hamiltonien 1D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856B3-8774-5802-527A-7FEC71DF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113697-09F1-CFE1-AEED-6BBD9DFD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2"/>
          <a:stretch/>
        </p:blipFill>
        <p:spPr>
          <a:xfrm>
            <a:off x="927141" y="2182201"/>
            <a:ext cx="7220704" cy="367911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5608B95-7D74-84CE-7233-B0302A701BD1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C65EB-99B8-5A1D-9F2F-7D2244B2C262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820101-218A-58BF-B8F6-62796F2F8300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C79695-CE17-0D58-B68B-033EAEA86D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7" t="1657" r="83356" b="85398"/>
          <a:stretch/>
        </p:blipFill>
        <p:spPr>
          <a:xfrm>
            <a:off x="6137061" y="1339639"/>
            <a:ext cx="1805783" cy="864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057AB9E4-A290-8E2A-2782-714DC97F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7652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A9C86-044C-51F1-536C-F676B58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Raccourcis sur cycle Hamiltonien 1D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856B3-8774-5802-527A-7FEC71DF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9443B6-57B0-6ED1-B259-2E0192D8A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0" y="2006222"/>
            <a:ext cx="8113576" cy="383259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3F762CD-CA82-58C0-480A-2E81F81DA66E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5FDF36-1BF6-29F5-5FB5-FBD945B62576}"/>
              </a:ext>
            </a:extLst>
          </p:cNvPr>
          <p:cNvSpPr txBox="1"/>
          <p:nvPr/>
        </p:nvSpPr>
        <p:spPr>
          <a:xfrm>
            <a:off x="8927" y="3164186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parties</a:t>
            </a:r>
          </a:p>
        </p:txBody>
      </p:sp>
      <p:sp>
        <p:nvSpPr>
          <p:cNvPr id="10" name="Espace réservé de la date 9">
            <a:extLst>
              <a:ext uri="{FF2B5EF4-FFF2-40B4-BE49-F238E27FC236}">
                <a16:creationId xmlns:a16="http://schemas.microsoft.com/office/drawing/2014/main" id="{213D1978-6587-F3C3-5F03-295CA394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70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A9C86-044C-51F1-536C-F676B58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Raccourcis sur cycle Hamiltonien 1D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856B3-8774-5802-527A-7FEC71DF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25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5020AB-90FD-D3F3-E764-F59FB6796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2" t="-166" b="166"/>
          <a:stretch/>
        </p:blipFill>
        <p:spPr>
          <a:xfrm>
            <a:off x="745528" y="1838142"/>
            <a:ext cx="7456912" cy="382616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D621CB2-84AE-D3FB-CA9D-391A31D72EC1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938703-3E12-B451-91EA-57895D0059DA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D2CBEE-3E16-F769-F828-F13603C724DD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C1FBAB1-50A4-4C46-2ABC-0244C973FDE3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~850 pas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4439D088-4F08-6C7D-EA74-F546F2A96E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" t="1657" r="83356" b="85398"/>
          <a:stretch/>
        </p:blipFill>
        <p:spPr>
          <a:xfrm>
            <a:off x="879673" y="1872171"/>
            <a:ext cx="1805783" cy="864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3461C275-CD7E-FB74-6441-D0490C19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42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A9C86-044C-51F1-536C-F676B58E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Raccourcis sur cycle Hamiltonien 1D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6856B3-8774-5802-527A-7FEC71DF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26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63D1134-0790-5B6C-0DFC-A339B407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43" y="1770138"/>
            <a:ext cx="4150509" cy="4158267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205FC0-70B5-77BB-BFC4-01CA6552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099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1340E2-B944-E41D-D3FB-C7996852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77" y="365128"/>
            <a:ext cx="8173675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Plus court chemin sur cycle dynamique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8BDFE-A0BA-34B4-728F-0BE9241C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27</a:t>
            </a:fld>
            <a:endParaRPr lang="fr-FR"/>
          </a:p>
        </p:txBody>
      </p:sp>
      <p:pic>
        <p:nvPicPr>
          <p:cNvPr id="3074" name="Picture 2" descr="AlphaPhoenix - YouTube">
            <a:extLst>
              <a:ext uri="{FF2B5EF4-FFF2-40B4-BE49-F238E27FC236}">
                <a16:creationId xmlns:a16="http://schemas.microsoft.com/office/drawing/2014/main" id="{3DE1D676-8175-7675-735D-B94186E5A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31" y="1750050"/>
            <a:ext cx="908550" cy="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B00CA6B-E291-981B-4B5C-D1B1ED98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59" y="3051097"/>
            <a:ext cx="3086099" cy="30918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C1D18D-5B81-D86C-DEDD-FA6E95050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886" y="3062646"/>
            <a:ext cx="3086100" cy="3080342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5671E2D-DABC-51EB-8D18-88025C98FBB2}"/>
              </a:ext>
            </a:extLst>
          </p:cNvPr>
          <p:cNvSpPr/>
          <p:nvPr/>
        </p:nvSpPr>
        <p:spPr>
          <a:xfrm>
            <a:off x="4193641" y="4550434"/>
            <a:ext cx="847763" cy="21694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E40CA1-F8C6-6992-80DE-59D4381D6C19}"/>
              </a:ext>
            </a:extLst>
          </p:cNvPr>
          <p:cNvSpPr txBox="1"/>
          <p:nvPr/>
        </p:nvSpPr>
        <p:spPr>
          <a:xfrm>
            <a:off x="5097886" y="1106507"/>
            <a:ext cx="39433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Plus court chemin sur cycle dynamique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473E1B-A6FF-C676-809F-FA53BBEC8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527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6DC41-9AA7-17CA-AE99-C8A1866F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 court chemin sur cycle dynamique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626C9-77A1-93FF-F5AE-9A82128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A718A5B-C372-B300-E6EF-9EAC5814EF69}"/>
              </a:ext>
            </a:extLst>
          </p:cNvPr>
          <p:cNvSpPr txBox="1"/>
          <p:nvPr/>
        </p:nvSpPr>
        <p:spPr>
          <a:xfrm>
            <a:off x="5710680" y="1320087"/>
            <a:ext cx="242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i="1" dirty="0"/>
              <a:t>Être dans une boucle virtuelle compte comme une défaite*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CD02138-153F-C346-7ADB-229AF1C39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64" y="1979973"/>
            <a:ext cx="6989275" cy="35695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EBACB0F-B78A-40AB-46A9-446D2C3AE03D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8D02C27-3BB1-D3DE-CF4E-2F8B4C9AC84A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B8AF236-CD1E-324E-011B-9D19B9D0F5B5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3835804-F649-6C3A-4349-C3C8108FFC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064" t="2067" r="3285" b="82089"/>
          <a:stretch/>
        </p:blipFill>
        <p:spPr>
          <a:xfrm>
            <a:off x="6176403" y="2009545"/>
            <a:ext cx="1698626" cy="87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B6DCB583-C52B-71D9-4190-3683CDE4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973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6DC41-9AA7-17CA-AE99-C8A1866F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 court chemin sur cycle dynamique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626C9-77A1-93FF-F5AE-9A82128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29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9AF415-DEF4-1990-91AC-2FC9A7535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6" y="2069696"/>
            <a:ext cx="7955480" cy="376911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8518B-2084-5B32-E0B7-E9E015CB85A5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BC9F496-24CF-FACF-1AE2-618A2A18D51E}"/>
              </a:ext>
            </a:extLst>
          </p:cNvPr>
          <p:cNvSpPr txBox="1"/>
          <p:nvPr/>
        </p:nvSpPr>
        <p:spPr>
          <a:xfrm>
            <a:off x="8927" y="3164186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parties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96D74828-C693-66C1-D1A5-E517A535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351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D481E-078F-9CC8-858E-3E9A1967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06B19F-11DD-87D2-1E09-AB5C1FA21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+mj-lt"/>
              </a:rPr>
              <a:t>Se rapprocher de la méthode de résolution la plus fiable et efficace possible</a:t>
            </a:r>
          </a:p>
          <a:p>
            <a:r>
              <a:rPr lang="fr-FR" dirty="0">
                <a:latin typeface="+mj-lt"/>
              </a:rPr>
              <a:t>Pas de programme en temps exponentiel</a:t>
            </a:r>
          </a:p>
          <a:p>
            <a:r>
              <a:rPr lang="fr-FR" dirty="0">
                <a:latin typeface="+mj-lt"/>
              </a:rPr>
              <a:t>Pas d’IA : maîtrise des méthodes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F9EB7-D0E5-3775-9E9A-ED8A90EC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</a:t>
            </a:fld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0E8FF2-FB08-59AB-CE3E-EB2B0476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2744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6DC41-9AA7-17CA-AE99-C8A1866F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Plus court chemin sur cycle dynamique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626C9-77A1-93FF-F5AE-9A82128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30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0BDB667-6E97-7FF8-7ADD-9C36F876B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947999"/>
            <a:ext cx="7143750" cy="365065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FB6B373B-7D1A-E7BF-C5DE-E1DB52115250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CAFAE-04D7-2705-1A06-C13086ACDA26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9B8E49-F72E-03A3-4C77-FFC14FBA86CE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41AF4A5-E449-13E6-312E-E61C39C1B4F3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~700 pas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1E22F1A-7DE1-C937-FBE6-AB1E36757C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64" t="2067" r="3285" b="82089"/>
          <a:stretch/>
        </p:blipFill>
        <p:spPr>
          <a:xfrm>
            <a:off x="1151837" y="1978116"/>
            <a:ext cx="1698626" cy="87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00A96707-6051-D42B-49E6-23DD92EB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4037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2BC7B-1B54-037E-EB60-230FE39D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 graphe orienté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44BAC0-9A88-7B35-084B-DB6F6152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31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0E347C-6AC7-4160-1F22-43674A83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26" y="2962278"/>
            <a:ext cx="2166430" cy="217455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6F8990-AC13-A1C9-619A-278F5AE18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818413" y="2966343"/>
            <a:ext cx="2166430" cy="2174559"/>
          </a:xfrm>
          <a:prstGeom prst="rect">
            <a:avLst/>
          </a:prstGeom>
        </p:spPr>
      </p:pic>
      <p:sp>
        <p:nvSpPr>
          <p:cNvPr id="15" name="Signe Plus 14">
            <a:extLst>
              <a:ext uri="{FF2B5EF4-FFF2-40B4-BE49-F238E27FC236}">
                <a16:creationId xmlns:a16="http://schemas.microsoft.com/office/drawing/2014/main" id="{F7378DCF-3992-B220-F4F8-97B28E1EC1ED}"/>
              </a:ext>
            </a:extLst>
          </p:cNvPr>
          <p:cNvSpPr/>
          <p:nvPr/>
        </p:nvSpPr>
        <p:spPr>
          <a:xfrm>
            <a:off x="2331991" y="3790951"/>
            <a:ext cx="486422" cy="48642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D636AB0-BD2C-1B12-D4EC-C2644887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469" y="2349324"/>
            <a:ext cx="3367238" cy="3348392"/>
          </a:xfrm>
          <a:prstGeom prst="rect">
            <a:avLst/>
          </a:prstGeo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7CDC7C8-189F-004D-9964-4F01E00E1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9506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838B-8CAD-718D-19A9-4AA0655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 graphe orienté</a:t>
            </a:r>
            <a:br>
              <a:rPr lang="fr-FR" dirty="0"/>
            </a:br>
            <a:r>
              <a:rPr lang="fr-FR" dirty="0"/>
              <a:t>Résultat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6AD812-B7B5-B0FF-C7B9-CDB1F20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32</a:t>
            </a:fld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DD64449-C384-2978-27A5-5B6090A3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52" y="1890616"/>
            <a:ext cx="7341908" cy="37659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3515F43-046C-CE2D-3C42-D27A2CC27CB1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D82216D-F925-0F64-DC84-6715B9ACBFB5}"/>
              </a:ext>
            </a:extLst>
          </p:cNvPr>
          <p:cNvSpPr txBox="1"/>
          <p:nvPr/>
        </p:nvSpPr>
        <p:spPr>
          <a:xfrm>
            <a:off x="-95899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DF47FA-E119-BD96-80B2-54ABA1E631CB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C284E43-BD38-7C48-62D1-D560D887C5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70" t="2355" r="2324" b="79817"/>
          <a:stretch/>
        </p:blipFill>
        <p:spPr>
          <a:xfrm>
            <a:off x="5696801" y="1352158"/>
            <a:ext cx="2266903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Espace réservé de la date 16">
            <a:extLst>
              <a:ext uri="{FF2B5EF4-FFF2-40B4-BE49-F238E27FC236}">
                <a16:creationId xmlns:a16="http://schemas.microsoft.com/office/drawing/2014/main" id="{24A96B48-F183-536C-DF1D-6213AEFF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9402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838B-8CAD-718D-19A9-4AA0655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 graphe orienté</a:t>
            </a:r>
            <a:br>
              <a:rPr lang="fr-FR" dirty="0"/>
            </a:br>
            <a:r>
              <a:rPr lang="fr-FR" dirty="0"/>
              <a:t>Résultat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6AD812-B7B5-B0FF-C7B9-CDB1F20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33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C781B26-8E1D-774D-0C19-46193FAD5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68" y="2098500"/>
            <a:ext cx="7707221" cy="36453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F4E5926-D04C-7C23-C10D-5B35EDE70FFE}"/>
              </a:ext>
            </a:extLst>
          </p:cNvPr>
          <p:cNvSpPr txBox="1"/>
          <p:nvPr/>
        </p:nvSpPr>
        <p:spPr>
          <a:xfrm>
            <a:off x="4202224" y="5838811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070402-F3CC-546F-F152-60E054762237}"/>
              </a:ext>
            </a:extLst>
          </p:cNvPr>
          <p:cNvSpPr txBox="1"/>
          <p:nvPr/>
        </p:nvSpPr>
        <p:spPr>
          <a:xfrm>
            <a:off x="8927" y="3164186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parties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3BEF2AED-05BD-1EC0-C7DD-B9F42B14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485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838B-8CAD-718D-19A9-4AA0655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 graphe orienté</a:t>
            </a:r>
            <a:br>
              <a:rPr lang="fr-FR" dirty="0"/>
            </a:br>
            <a:r>
              <a:rPr lang="fr-FR" dirty="0"/>
              <a:t>Résultat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6AD812-B7B5-B0FF-C7B9-CDB1F20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3EACC7-6C5E-A32A-C21A-6B164C01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70" y="1852013"/>
            <a:ext cx="7299957" cy="37466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92DB1F3-7C21-BA28-019F-36C378ADC22F}"/>
              </a:ext>
            </a:extLst>
          </p:cNvPr>
          <p:cNvSpPr txBox="1"/>
          <p:nvPr/>
        </p:nvSpPr>
        <p:spPr>
          <a:xfrm>
            <a:off x="8006566" y="3273403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4CB127C-D93C-0BD5-2AF7-A3A35E68457B}"/>
              </a:ext>
            </a:extLst>
          </p:cNvPr>
          <p:cNvSpPr txBox="1"/>
          <p:nvPr/>
        </p:nvSpPr>
        <p:spPr>
          <a:xfrm>
            <a:off x="147177" y="3429000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FCE9D8E-B0C5-B44D-0689-E3F012811319}"/>
              </a:ext>
            </a:extLst>
          </p:cNvPr>
          <p:cNvSpPr txBox="1"/>
          <p:nvPr/>
        </p:nvSpPr>
        <p:spPr>
          <a:xfrm>
            <a:off x="3638927" y="5598649"/>
            <a:ext cx="301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 de pas total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3EF350-D114-8938-8699-84A88EC7DC5C}"/>
              </a:ext>
            </a:extLst>
          </p:cNvPr>
          <p:cNvSpPr txBox="1"/>
          <p:nvPr/>
        </p:nvSpPr>
        <p:spPr>
          <a:xfrm>
            <a:off x="7267575" y="5648465"/>
            <a:ext cx="10287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~600 pas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0BA520E-F3A1-EBA6-5706-65E7A4C0D0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70" t="2355" r="2324" b="79817"/>
          <a:stretch/>
        </p:blipFill>
        <p:spPr>
          <a:xfrm>
            <a:off x="1060508" y="1882031"/>
            <a:ext cx="2266903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Espace réservé de la date 11">
            <a:extLst>
              <a:ext uri="{FF2B5EF4-FFF2-40B4-BE49-F238E27FC236}">
                <a16:creationId xmlns:a16="http://schemas.microsoft.com/office/drawing/2014/main" id="{E65A3479-B7BB-BC12-A74B-C89902E0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7598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A838B-8CAD-718D-19A9-4AA0655C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 graphe orienté</a:t>
            </a:r>
            <a:br>
              <a:rPr lang="fr-FR" dirty="0"/>
            </a:br>
            <a:r>
              <a:rPr lang="fr-FR" dirty="0"/>
              <a:t>Résultat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6AD812-B7B5-B0FF-C7B9-CDB1F20E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35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1689C5-68EE-454F-370A-C8ED232C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99" y="1690691"/>
            <a:ext cx="4090381" cy="4090381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C1BABE-0A1B-5BFD-1AED-810965FD1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9633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91F4CD-D5E9-F807-6EFD-B8930272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51AE1E-9C97-3C83-B7A9-B2BE3236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E472A75-C7D2-67B6-E6FC-A0D2E33E5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0"/>
          <a:stretch/>
        </p:blipFill>
        <p:spPr>
          <a:xfrm>
            <a:off x="927716" y="1782523"/>
            <a:ext cx="7886701" cy="386580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1A75AC-5697-EF8E-73EC-473B932F0621}"/>
              </a:ext>
            </a:extLst>
          </p:cNvPr>
          <p:cNvSpPr txBox="1"/>
          <p:nvPr/>
        </p:nvSpPr>
        <p:spPr>
          <a:xfrm>
            <a:off x="4572002" y="5648324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28C3DC9-B05D-19F1-5B28-C899EA15A7BE}"/>
              </a:ext>
            </a:extLst>
          </p:cNvPr>
          <p:cNvSpPr txBox="1"/>
          <p:nvPr/>
        </p:nvSpPr>
        <p:spPr>
          <a:xfrm>
            <a:off x="2" y="310195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D9BB2A-FD8B-04E6-BCD3-E982B34B2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670" t="2355" r="2324" b="79817"/>
          <a:stretch/>
        </p:blipFill>
        <p:spPr>
          <a:xfrm>
            <a:off x="6391950" y="1820623"/>
            <a:ext cx="2266903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40701173-3353-E576-AA7C-B0D5F215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627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D1AFF0-A411-3D84-10F8-5FD7F4B5F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74C133-23AC-9869-3E28-4EBB2030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37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E06E9C-B53D-7FCF-1913-1679F96528DF}"/>
              </a:ext>
            </a:extLst>
          </p:cNvPr>
          <p:cNvSpPr txBox="1"/>
          <p:nvPr/>
        </p:nvSpPr>
        <p:spPr>
          <a:xfrm>
            <a:off x="3508900" y="1839914"/>
            <a:ext cx="1984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i="1" u="sng" dirty="0"/>
              <a:t>Déplacement serpent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54EC4F-A306-EEDC-F615-93477151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0" y="2289221"/>
            <a:ext cx="8975840" cy="3394364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1A7F80FD-1A02-FC01-D2EB-87DC1884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440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2F350-44F3-91FE-AE45-9CDF1F20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07ED3E-826D-EB64-6A3D-66BE44F7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38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65FE67-7FA5-8BBA-9C07-923CC5B2FE65}"/>
              </a:ext>
            </a:extLst>
          </p:cNvPr>
          <p:cNvSpPr txBox="1"/>
          <p:nvPr/>
        </p:nvSpPr>
        <p:spPr>
          <a:xfrm>
            <a:off x="2458443" y="3128917"/>
            <a:ext cx="1984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i="1" u="sng" dirty="0"/>
              <a:t>A*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BFD1A7D-B9DA-BF4E-588D-25E4175C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98F96EF-5212-EFB3-7780-C92EC028A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708"/>
          <a:stretch/>
        </p:blipFill>
        <p:spPr>
          <a:xfrm>
            <a:off x="1597820" y="1545371"/>
            <a:ext cx="5948363" cy="451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2550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22F350-44F3-91FE-AE45-9CDF1F206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Annexe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07ED3E-826D-EB64-6A3D-66BE44F7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39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65FE67-7FA5-8BBA-9C07-923CC5B2FE65}"/>
              </a:ext>
            </a:extLst>
          </p:cNvPr>
          <p:cNvSpPr txBox="1"/>
          <p:nvPr/>
        </p:nvSpPr>
        <p:spPr>
          <a:xfrm>
            <a:off x="2458443" y="3128917"/>
            <a:ext cx="19841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350" b="1" i="1" u="sng" dirty="0"/>
              <a:t>A*</a:t>
            </a:r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2BFD1A7D-B9DA-BF4E-588D-25E4175C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38DE986-9BEA-A086-1A8D-58ED6FF80F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272" r="-7488"/>
          <a:stretch/>
        </p:blipFill>
        <p:spPr>
          <a:xfrm>
            <a:off x="1620823" y="1492207"/>
            <a:ext cx="5643563" cy="45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5DD0E-1053-7412-CAD6-2FCBC881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et terminologie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D10C29-3D41-7D64-D27E-28A64BC40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4</a:t>
            </a:fld>
            <a:endParaRPr lang="fr-FR"/>
          </a:p>
        </p:txBody>
      </p:sp>
      <p:pic>
        <p:nvPicPr>
          <p:cNvPr id="2050" name="Picture 2" descr="Pygame Logos Page — pygame v2.6.0 documentation">
            <a:extLst>
              <a:ext uri="{FF2B5EF4-FFF2-40B4-BE49-F238E27FC236}">
                <a16:creationId xmlns:a16="http://schemas.microsoft.com/office/drawing/2014/main" id="{5A2C33E8-7E73-D1BB-75F1-BD5A188B3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73" y="3108120"/>
            <a:ext cx="3262309" cy="91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77A246E-6A76-C346-6721-5C95EFA68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30" y="2325210"/>
            <a:ext cx="3262308" cy="3262308"/>
          </a:xfrm>
          <a:prstGeom prst="rect">
            <a:avLst/>
          </a:prstGeom>
        </p:spPr>
      </p:pic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2FF0E53-3868-CEC3-27A0-D9E037F2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87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2086E3-24DA-084C-3DCF-00B0A16B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présentées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3CE1AF-518A-BB7F-5F6F-3B748F37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/>
              <a:t>Plus court chemin</a:t>
            </a:r>
          </a:p>
          <a:p>
            <a:pPr>
              <a:buFontTx/>
              <a:buChar char="-"/>
            </a:pPr>
            <a:r>
              <a:rPr lang="fr-FR" dirty="0"/>
              <a:t>Suivi de cycle Hamiltonien</a:t>
            </a:r>
          </a:p>
          <a:p>
            <a:pPr>
              <a:buFontTx/>
              <a:buChar char="-"/>
            </a:pPr>
            <a:r>
              <a:rPr lang="fr-FR" dirty="0"/>
              <a:t>Pomme-queue</a:t>
            </a:r>
          </a:p>
          <a:p>
            <a:pPr>
              <a:buFontTx/>
              <a:buChar char="-"/>
            </a:pPr>
            <a:r>
              <a:rPr lang="fr-FR" dirty="0"/>
              <a:t>Raccourcis sur cycle Hamiltonien</a:t>
            </a:r>
          </a:p>
          <a:p>
            <a:pPr>
              <a:buFontTx/>
              <a:buChar char="-"/>
            </a:pPr>
            <a:r>
              <a:rPr lang="fr-FR" dirty="0"/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/>
              <a:t>Plus court chemin sur cycle dynamique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9C4214B-B0C9-C736-2DCB-8EC211C6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5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9F3FEA-080C-8592-0D2F-D2F463BD4AF6}"/>
              </a:ext>
            </a:extLst>
          </p:cNvPr>
          <p:cNvSpPr txBox="1"/>
          <p:nvPr/>
        </p:nvSpPr>
        <p:spPr>
          <a:xfrm>
            <a:off x="7238528" y="2363621"/>
            <a:ext cx="1276822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grille (8,8)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AA1C27-7234-4FF3-961E-EFBABB48BA79}"/>
              </a:ext>
            </a:extLst>
          </p:cNvPr>
          <p:cNvSpPr txBox="1"/>
          <p:nvPr/>
        </p:nvSpPr>
        <p:spPr>
          <a:xfrm>
            <a:off x="6729130" y="3354965"/>
            <a:ext cx="22956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64 pommes mangées :</a:t>
            </a:r>
          </a:p>
          <a:p>
            <a:pPr algn="ctr"/>
            <a:r>
              <a:rPr lang="fr-FR" dirty="0"/>
              <a:t>partie gagnée</a:t>
            </a:r>
          </a:p>
        </p:txBody>
      </p:sp>
      <p:sp>
        <p:nvSpPr>
          <p:cNvPr id="7" name="Flèche : bas 6">
            <a:extLst>
              <a:ext uri="{FF2B5EF4-FFF2-40B4-BE49-F238E27FC236}">
                <a16:creationId xmlns:a16="http://schemas.microsoft.com/office/drawing/2014/main" id="{B919D89E-0D07-FB30-1832-D8F1E17A6E24}"/>
              </a:ext>
            </a:extLst>
          </p:cNvPr>
          <p:cNvSpPr/>
          <p:nvPr/>
        </p:nvSpPr>
        <p:spPr>
          <a:xfrm>
            <a:off x="7781688" y="2816967"/>
            <a:ext cx="190500" cy="48476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93349AF2-5226-96C4-D617-A69CB457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320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CBCD91-305D-7EC9-A4B7-04A7DF19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juger une méthode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F13210-452D-47C6-EF62-2331D1D0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6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3C87E02-CDF7-C4EE-97D6-29F805800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1519915"/>
            <a:ext cx="4705350" cy="240165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645DC5B-14FB-84A8-C4BD-F53DB6681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21" y="4119106"/>
            <a:ext cx="4693881" cy="24016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1DA8AB8-5BB6-8652-C28C-E87465A5EF09}"/>
              </a:ext>
            </a:extLst>
          </p:cNvPr>
          <p:cNvSpPr txBox="1"/>
          <p:nvPr/>
        </p:nvSpPr>
        <p:spPr>
          <a:xfrm>
            <a:off x="723902" y="2420710"/>
            <a:ext cx="210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Nombre de pas en fonction du score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15CB29A-8CE5-D9EE-5CE6-DC0BE07A8BFB}"/>
              </a:ext>
            </a:extLst>
          </p:cNvPr>
          <p:cNvSpPr txBox="1"/>
          <p:nvPr/>
        </p:nvSpPr>
        <p:spPr>
          <a:xfrm>
            <a:off x="723900" y="4924427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 en fonction du nombre de pas total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6996AF80-E720-043F-828D-FF6360D5C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04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BC4EE-0E4C-EB90-D9EA-DE4D1A0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</a:t>
            </a:r>
            <a:br>
              <a:rPr lang="fr-FR" dirty="0"/>
            </a:br>
            <a:r>
              <a:rPr lang="fr-FR" dirty="0"/>
              <a:t>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7407DB-3BA3-098E-1E8A-21F08494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7</a:t>
            </a:fld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C124974-36D9-830D-248D-F762DCAD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17" y="2236598"/>
            <a:ext cx="3788224" cy="378822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D53D993-571F-5FFE-B276-CB5B26BE5E54}"/>
              </a:ext>
            </a:extLst>
          </p:cNvPr>
          <p:cNvSpPr txBox="1"/>
          <p:nvPr/>
        </p:nvSpPr>
        <p:spPr>
          <a:xfrm>
            <a:off x="5029200" y="150744"/>
            <a:ext cx="39433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Plus court chemin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Suivi de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Pomme-queue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Raccourcis sur cycle Hamiltonien 1D</a:t>
            </a:r>
          </a:p>
          <a:p>
            <a:pPr>
              <a:buFontTx/>
              <a:buChar char="-"/>
            </a:pP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Plus court chemin sur cycle dynamique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E440345D-0BAB-D15D-DD8F-C472FC84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9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04309-79F2-0003-8D2A-D95CE702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CC07C3-E43D-B741-CF90-2AB4A09A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8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50C44E2-478A-23F9-D6DF-C9C226BE2E24}"/>
              </a:ext>
            </a:extLst>
          </p:cNvPr>
          <p:cNvSpPr txBox="1"/>
          <p:nvPr/>
        </p:nvSpPr>
        <p:spPr>
          <a:xfrm>
            <a:off x="2" y="3203833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5CA346-F33B-8F37-BBC4-A3929D2AFFB6}"/>
              </a:ext>
            </a:extLst>
          </p:cNvPr>
          <p:cNvSpPr txBox="1"/>
          <p:nvPr/>
        </p:nvSpPr>
        <p:spPr>
          <a:xfrm>
            <a:off x="4142505" y="5602957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F7391A-8317-C051-A3D2-812E385B8D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2" b="2213"/>
          <a:stretch/>
        </p:blipFill>
        <p:spPr>
          <a:xfrm>
            <a:off x="916621" y="1926659"/>
            <a:ext cx="6989131" cy="35637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7402E18-043A-71C5-7A6C-D4626CEEC240}"/>
              </a:ext>
            </a:extLst>
          </p:cNvPr>
          <p:cNvSpPr txBox="1"/>
          <p:nvPr/>
        </p:nvSpPr>
        <p:spPr>
          <a:xfrm>
            <a:off x="6365531" y="1323406"/>
            <a:ext cx="1254471" cy="37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200 parties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3E108A1-6C17-4A3D-A108-95A27011F0B6}"/>
              </a:ext>
            </a:extLst>
          </p:cNvPr>
          <p:cNvSpPr txBox="1"/>
          <p:nvPr/>
        </p:nvSpPr>
        <p:spPr>
          <a:xfrm>
            <a:off x="7917496" y="2785209"/>
            <a:ext cx="1204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Ratio</a:t>
            </a:r>
          </a:p>
          <a:p>
            <a:pPr algn="ctr"/>
            <a:r>
              <a:rPr lang="fr-FR" dirty="0"/>
              <a:t>parties</a:t>
            </a:r>
          </a:p>
          <a:p>
            <a:pPr algn="ctr"/>
            <a:r>
              <a:rPr lang="fr-FR" dirty="0"/>
              <a:t>perdues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E8880C-1A73-853B-462C-73D77419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42" t="7234" r="2310" b="90012"/>
          <a:stretch/>
        </p:blipFill>
        <p:spPr>
          <a:xfrm>
            <a:off x="5436871" y="1930568"/>
            <a:ext cx="2273300" cy="2047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DAE717E3-7A1D-B205-80F0-800D4730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321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A1B06C26-D5A4-A62C-994B-54FC7052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61" y="1748843"/>
            <a:ext cx="8040480" cy="378924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0B13DAA-2B74-3A99-3A98-6D1105DB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Plus court chemin</a:t>
            </a:r>
            <a:br>
              <a:rPr lang="fr-FR" dirty="0"/>
            </a:br>
            <a:r>
              <a:rPr lang="fr-FR" dirty="0"/>
              <a:t>Résultats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ECE1D3-D623-5965-0FE3-4263E73B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6C172-A1E2-4352-840A-99BF60F3EC29}" type="slidenum">
              <a:rPr lang="fr-FR" smtClean="0"/>
              <a:t>9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A08A00-3EE5-BCEC-FE0E-8DCEACAE1FED}"/>
              </a:ext>
            </a:extLst>
          </p:cNvPr>
          <p:cNvSpPr txBox="1"/>
          <p:nvPr/>
        </p:nvSpPr>
        <p:spPr>
          <a:xfrm>
            <a:off x="8927" y="3164186"/>
            <a:ext cx="10230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Nombre</a:t>
            </a:r>
          </a:p>
          <a:p>
            <a:pPr algn="ctr"/>
            <a:r>
              <a:rPr lang="fr-FR" dirty="0"/>
              <a:t>de</a:t>
            </a:r>
          </a:p>
          <a:p>
            <a:pPr algn="ctr"/>
            <a:r>
              <a:rPr lang="fr-FR" dirty="0"/>
              <a:t>parties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2C2859-A755-3E37-0578-95FB3D718B72}"/>
              </a:ext>
            </a:extLst>
          </p:cNvPr>
          <p:cNvSpPr txBox="1"/>
          <p:nvPr/>
        </p:nvSpPr>
        <p:spPr>
          <a:xfrm>
            <a:off x="4572002" y="5597444"/>
            <a:ext cx="1204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Score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397E59-A7D6-1D37-A2B3-7858C21A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YLLOUZ Olivier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5703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961</TotalTime>
  <Words>756</Words>
  <Application>Microsoft Office PowerPoint</Application>
  <PresentationFormat>Affichage à l'écran (4:3)</PresentationFormat>
  <Paragraphs>300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Inter</vt:lpstr>
      <vt:lpstr>Liberation Serif</vt:lpstr>
      <vt:lpstr>Thème Office</vt:lpstr>
      <vt:lpstr>Comment gagner à coup sûr et de manière optimale au jeu Snake?</vt:lpstr>
      <vt:lpstr>Présentation du jeu</vt:lpstr>
      <vt:lpstr>Objectifs</vt:lpstr>
      <vt:lpstr>Programmation et terminologie</vt:lpstr>
      <vt:lpstr>Méthodes présentées</vt:lpstr>
      <vt:lpstr>Comment juger une méthode ?</vt:lpstr>
      <vt:lpstr>Plus court chemin Présentation</vt:lpstr>
      <vt:lpstr>Plus court chemin Résultats</vt:lpstr>
      <vt:lpstr>Plus court chemin Résultats</vt:lpstr>
      <vt:lpstr>Plus court chemin Résultats</vt:lpstr>
      <vt:lpstr>Comment être certain de gagner ?</vt:lpstr>
      <vt:lpstr>Génération de cycles Hamiltoniens</vt:lpstr>
      <vt:lpstr>Suivi de cycle Hamiltonien Présentation</vt:lpstr>
      <vt:lpstr>Suivi de cycle Hamiltonien Résultats</vt:lpstr>
      <vt:lpstr>Suivi de cycle Hamiltonien Résultats</vt:lpstr>
      <vt:lpstr>Pomme-queue Présentation</vt:lpstr>
      <vt:lpstr>Pomme-queue Résultats</vt:lpstr>
      <vt:lpstr>Pomme-queue Résultats</vt:lpstr>
      <vt:lpstr>Raccourcis sur cycle Hamiltonien Présentation</vt:lpstr>
      <vt:lpstr>Raccourcis sur cycle Hamiltonien Résultats</vt:lpstr>
      <vt:lpstr>Raccourcis sur cycle Hamiltonien Résultats</vt:lpstr>
      <vt:lpstr>Raccourcis sur cycle Hamiltonien 1D Présentation</vt:lpstr>
      <vt:lpstr>Raccourcis sur cycle Hamiltonien 1D Résultats</vt:lpstr>
      <vt:lpstr>Raccourcis sur cycle Hamiltonien 1D Résultats</vt:lpstr>
      <vt:lpstr>Raccourcis sur cycle Hamiltonien 1D Résultats</vt:lpstr>
      <vt:lpstr>Raccourcis sur cycle Hamiltonien 1D Résultats</vt:lpstr>
      <vt:lpstr>Plus court chemin sur cycle dynamique Présentation</vt:lpstr>
      <vt:lpstr>Plus court chemin sur cycle dynamique Résultats</vt:lpstr>
      <vt:lpstr>Plus court chemin sur cycle dynamique Résultats</vt:lpstr>
      <vt:lpstr>Plus court chemin sur cycle dynamique Résultats</vt:lpstr>
      <vt:lpstr>Plus court chemin graphe orienté Présentation</vt:lpstr>
      <vt:lpstr>Plus court chemin graphe orienté Résultat</vt:lpstr>
      <vt:lpstr>Plus court chemin graphe orienté Résultat</vt:lpstr>
      <vt:lpstr>Plus court chemin graphe orienté Résultat</vt:lpstr>
      <vt:lpstr>Plus court chemin graphe orienté Résultat</vt:lpstr>
      <vt:lpstr>Conclusion</vt:lpstr>
      <vt:lpstr>Annexe</vt:lpstr>
      <vt:lpstr>Annexe</vt:lpstr>
      <vt:lpstr>Annexe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Soap52 ylz</dc:creator>
  <cp:lastModifiedBy>Soap52 ylz</cp:lastModifiedBy>
  <cp:revision>33</cp:revision>
  <cp:lastPrinted>2024-06-02T23:32:11Z</cp:lastPrinted>
  <dcterms:created xsi:type="dcterms:W3CDTF">2024-06-02T15:57:23Z</dcterms:created>
  <dcterms:modified xsi:type="dcterms:W3CDTF">2024-06-09T18:27:13Z</dcterms:modified>
</cp:coreProperties>
</file>