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84" r:id="rId7"/>
    <p:sldId id="262" r:id="rId8"/>
    <p:sldId id="263" r:id="rId9"/>
    <p:sldId id="264" r:id="rId10"/>
    <p:sldId id="258" r:id="rId11"/>
    <p:sldId id="265" r:id="rId12"/>
    <p:sldId id="266" r:id="rId13"/>
    <p:sldId id="267" r:id="rId14"/>
    <p:sldId id="270" r:id="rId15"/>
    <p:sldId id="271" r:id="rId16"/>
    <p:sldId id="272" r:id="rId17"/>
    <p:sldId id="274" r:id="rId18"/>
    <p:sldId id="273" r:id="rId19"/>
    <p:sldId id="275" r:id="rId20"/>
    <p:sldId id="269" r:id="rId21"/>
    <p:sldId id="268" r:id="rId22"/>
    <p:sldId id="276" r:id="rId23"/>
    <p:sldId id="277" r:id="rId24"/>
    <p:sldId id="278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19882-9281-37B7-394F-235D0B30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6DB875-3F91-97D2-BBA4-29805C85D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23E8B-881A-FA40-AD9D-20E42CEC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CF9-4EE5-46F0-8713-2C9645CFE188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3BB8E-3E57-ADA8-EB39-C4314C9B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16888-6439-B5E5-142E-F604B5D2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37-FDF5-4CC8-A608-1C13478CC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3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00F2A-B365-A2B1-1CFC-7FF43F2F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8DA547-E0D0-0B16-97B0-562DC9FD4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19C35-2715-74BA-05DF-CE451273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CF9-4EE5-46F0-8713-2C9645CFE188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4B139-3201-4AE8-22A3-4043EB9C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FAB45-49B4-67D4-0372-0C99A09C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37-FDF5-4CC8-A608-1C13478CC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2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32CD81-D685-31AC-6977-459090D96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A29751-6E3C-40E3-04B5-E60B089AC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B69BD-A823-D074-478A-4B9B88FD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CF9-4EE5-46F0-8713-2C9645CFE188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1BA62-3B5D-6869-9F2F-60039ACC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57825-B88B-AB21-EBC5-E48BE429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37-FDF5-4CC8-A608-1C13478CC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11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26B87-B2EE-F197-80B7-92E7CBAF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43868-3709-AD47-A811-CBD7C86E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32951-8DDD-8EE0-CDE7-6C25282F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CF9-4EE5-46F0-8713-2C9645CFE188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5BD0C-5F0A-609D-85BE-1A5E0ECD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75CD5-2A33-1B55-A689-B43FC7F3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37-FDF5-4CC8-A608-1C13478CC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4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AB4CE-9726-F343-1E86-AD2DD101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F8243-E2BA-7B04-4E70-670BE2356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5DE9E-6049-0BE7-910C-1D89E296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CF9-4EE5-46F0-8713-2C9645CFE188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1AF20-4D6A-ACE4-B2ED-06C523D4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92DEF-527F-FB2D-CAC3-794BD5BA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37-FDF5-4CC8-A608-1C13478CC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2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4C843-F657-02D3-7A8B-8A6E3BE4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36F1-E3FD-9995-2870-85ADE82D1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D0E16-4772-3CD7-F3AB-2A637868A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9C12D-D92F-17ED-BD89-908DAC88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CF9-4EE5-46F0-8713-2C9645CFE188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747DF-4E8F-00F1-E535-2634E3CB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4BDA8-AF4A-04AD-9B37-3CC7419D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37-FDF5-4CC8-A608-1C13478CC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CCC88-67A5-73B4-C21C-0330DC93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6F2ED-079F-F361-77A1-7112201E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BA0C1E-23CA-A989-23F8-9ED995C5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51BA8A-E38F-EEB7-20B2-5871B9DB3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D25E6C-ABA4-B970-C343-20E1A169B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F220C5-2329-C598-428D-A51AE624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CF9-4EE5-46F0-8713-2C9645CFE188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3C42A5-438B-093D-B035-D79EF4BB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40F76F-A087-B0C7-8EF5-B42A8D5C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37-FDF5-4CC8-A608-1C13478CC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60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3FD24-D0DF-BC4C-09AF-2764FA39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9C00C6-B9FE-6185-71D2-5EC19E05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CF9-4EE5-46F0-8713-2C9645CFE188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495257-0B1F-BA61-9E1C-FF23CB38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DAA1BB-CC5E-FCB5-04C4-71EA9EC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37-FDF5-4CC8-A608-1C13478CC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09361D-5820-7FFD-05CB-AC879B4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CF9-4EE5-46F0-8713-2C9645CFE188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D5BBED-2E43-5291-6A25-BE7153D7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591B18-AB22-9039-246E-017D8864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37-FDF5-4CC8-A608-1C13478CC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1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8266A-9683-FD27-26A0-F01DF679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3933C-1255-F986-989A-054A4676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48ED4-0260-B4D7-9FF1-481122A0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8A713A-D4E4-5F4F-591F-197B14E8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CF9-4EE5-46F0-8713-2C9645CFE188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DEF95-BBE1-F7CE-8368-ED2D3E0D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9DA22-6927-1946-EC75-93BA9845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37-FDF5-4CC8-A608-1C13478CC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7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A7174-1D02-1B11-0B9C-FCE148A1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D496B1-3B57-7D0F-C902-6E595E2C5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9EECD5-7D42-4DD4-55DB-FDC99B05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0F35E7-CBEC-9D21-C366-CFBB1643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7CF9-4EE5-46F0-8713-2C9645CFE188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5992FD-FC8E-249E-34B6-A05AA03D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68C5C-3165-2FFA-E969-F6D2A48A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6937-FDF5-4CC8-A608-1C13478CC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B6CB99-15FF-3642-7C0D-306FAF7E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A3686-37D4-4D9F-C4A4-7529519E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C2193-E5DA-85FC-7B93-F0326359E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0B77CF9-4EE5-46F0-8713-2C9645CFE188}" type="datetimeFigureOut">
              <a:rPr lang="zh-CN" altLang="en-US" smtClean="0"/>
              <a:pPr/>
              <a:t>2024/11/18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F0F72-38F6-D1FA-696F-7AD838ACE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BEB9F-34DD-871D-923B-AA4D5D3B1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DAE6937-FDF5-4CC8-A608-1C13478CC3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2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j18233653274/article/details/11928016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julia/solve_OPF.j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ower.org/downloa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45469341/article/details/12392682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ss.epri.com/opendss_documentatio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3246-5035-257C-0AB5-F84B91DA1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2605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Power Flow in Julia,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Python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90D926-DF38-5F03-D8E6-B43F5171F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2280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Haohan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6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423215-1047-061D-78F2-6DEC2B6D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/>
              <a:t>以</a:t>
            </a:r>
            <a:r>
              <a:rPr lang="en-US" altLang="zh-CN" sz="5200"/>
              <a:t>case14</a:t>
            </a:r>
            <a:r>
              <a:rPr lang="zh-CN" altLang="en-US" sz="5200"/>
              <a:t>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F6BEBB-2F2F-EBA7-1B6C-97A5AEC40772}"/>
              </a:ext>
            </a:extLst>
          </p:cNvPr>
          <p:cNvSpPr txBox="1"/>
          <p:nvPr/>
        </p:nvSpPr>
        <p:spPr>
          <a:xfrm>
            <a:off x="1198181" y="1839595"/>
            <a:ext cx="9795638" cy="9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左图是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示意图，我们有功率平衡方程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0E0FA0-C279-8BCF-E4A3-DA4D5FEA1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3604" y="2957665"/>
            <a:ext cx="3823520" cy="3346376"/>
          </a:xfrm>
          <a:prstGeom prst="rect">
            <a:avLst/>
          </a:prstGeom>
        </p:spPr>
      </p:pic>
      <p:pic>
        <p:nvPicPr>
          <p:cNvPr id="8" name="图片 7" descr="示意图&#10;&#10;中度可信度描述已自动生成">
            <a:extLst>
              <a:ext uri="{FF2B5EF4-FFF2-40B4-BE49-F238E27FC236}">
                <a16:creationId xmlns:a16="http://schemas.microsoft.com/office/drawing/2014/main" id="{F8827165-4498-BD67-296F-6723E3FAA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63" y="2957665"/>
            <a:ext cx="5089544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1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38E25-DC2F-4B8F-A456-A722B60C4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6A5ED-F25B-6A82-BEF0-ABEFC1FF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337384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 dirty="0"/>
              <a:t>以</a:t>
            </a:r>
            <a:r>
              <a:rPr lang="en-US" altLang="zh-CN" sz="5200" dirty="0"/>
              <a:t>case14</a:t>
            </a:r>
            <a:r>
              <a:rPr lang="zh-CN" altLang="en-US" sz="5200" dirty="0"/>
              <a:t>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5ECF07-75CB-FDB9-64A6-28C932B0CB44}"/>
              </a:ext>
            </a:extLst>
          </p:cNvPr>
          <p:cNvSpPr txBox="1"/>
          <p:nvPr/>
        </p:nvSpPr>
        <p:spPr>
          <a:xfrm>
            <a:off x="1198181" y="1616098"/>
            <a:ext cx="9795638" cy="9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左图是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示意图，我们给出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节点的部分信息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AFC25C-0739-77BF-594B-007FD08A1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631" y="2617050"/>
            <a:ext cx="3823520" cy="3346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29C075-5FA4-D11A-9CD6-8EACD79E08EF}"/>
              </a:ext>
            </a:extLst>
          </p:cNvPr>
          <p:cNvSpPr/>
          <p:nvPr/>
        </p:nvSpPr>
        <p:spPr>
          <a:xfrm>
            <a:off x="933007" y="3193589"/>
            <a:ext cx="651244" cy="73316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735F27-CC07-DC91-9492-79A572057742}"/>
              </a:ext>
            </a:extLst>
          </p:cNvPr>
          <p:cNvSpPr txBox="1"/>
          <p:nvPr/>
        </p:nvSpPr>
        <p:spPr>
          <a:xfrm>
            <a:off x="4358330" y="2311154"/>
            <a:ext cx="46939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是一个既有负载又有发电机的节点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对于负载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对于总线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对于发电机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D50F65B-C3FD-95F0-C7DF-2743D3245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36273"/>
              </p:ext>
            </p:extLst>
          </p:nvPr>
        </p:nvGraphicFramePr>
        <p:xfrm>
          <a:off x="4358330" y="2957485"/>
          <a:ext cx="75448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205">
                  <a:extLst>
                    <a:ext uri="{9D8B030D-6E8A-4147-A177-3AD203B41FA5}">
                      <a16:colId xmlns:a16="http://schemas.microsoft.com/office/drawing/2014/main" val="3541897042"/>
                    </a:ext>
                  </a:extLst>
                </a:gridCol>
                <a:gridCol w="1886205">
                  <a:extLst>
                    <a:ext uri="{9D8B030D-6E8A-4147-A177-3AD203B41FA5}">
                      <a16:colId xmlns:a16="http://schemas.microsoft.com/office/drawing/2014/main" val="3545295502"/>
                    </a:ext>
                  </a:extLst>
                </a:gridCol>
                <a:gridCol w="1886205">
                  <a:extLst>
                    <a:ext uri="{9D8B030D-6E8A-4147-A177-3AD203B41FA5}">
                      <a16:colId xmlns:a16="http://schemas.microsoft.com/office/drawing/2014/main" val="1795347346"/>
                    </a:ext>
                  </a:extLst>
                </a:gridCol>
                <a:gridCol w="1886205">
                  <a:extLst>
                    <a:ext uri="{9D8B030D-6E8A-4147-A177-3AD203B41FA5}">
                      <a16:colId xmlns:a16="http://schemas.microsoft.com/office/drawing/2014/main" val="3863382891"/>
                    </a:ext>
                  </a:extLst>
                </a:gridCol>
              </a:tblGrid>
              <a:tr h="536405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有功功率</a:t>
                      </a:r>
                      <a:r>
                        <a:rPr lang="en-US" altLang="zh-CN" dirty="0"/>
                        <a:t>PD(MW)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无功功率</a:t>
                      </a:r>
                      <a:r>
                        <a:rPr lang="en-US" altLang="zh-CN" dirty="0"/>
                        <a:t>QD(MVAr)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电压最大值</a:t>
                      </a:r>
                      <a:r>
                        <a:rPr lang="en-US" altLang="zh-CN" dirty="0"/>
                        <a:t>VMAX(</a:t>
                      </a:r>
                      <a:r>
                        <a:rPr lang="en-US" altLang="zh-CN" dirty="0" err="1"/>
                        <a:t>p.u</a:t>
                      </a:r>
                      <a:r>
                        <a:rPr lang="en-US" altLang="zh-CN" dirty="0"/>
                        <a:t>.)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电压最小值</a:t>
                      </a:r>
                      <a:r>
                        <a:rPr lang="en-US" altLang="zh-CN" dirty="0"/>
                        <a:t>VMIN(</a:t>
                      </a:r>
                      <a:r>
                        <a:rPr lang="en-US" altLang="zh-CN" dirty="0" err="1"/>
                        <a:t>p.u</a:t>
                      </a:r>
                      <a:r>
                        <a:rPr lang="en-US" altLang="zh-CN" dirty="0"/>
                        <a:t>.)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9867"/>
                  </a:ext>
                </a:extLst>
              </a:tr>
              <a:tr h="310774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5489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34111AE-3A0B-F522-1F33-03286042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52762"/>
              </p:ext>
            </p:extLst>
          </p:nvPr>
        </p:nvGraphicFramePr>
        <p:xfrm>
          <a:off x="4358330" y="4342479"/>
          <a:ext cx="325458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291">
                  <a:extLst>
                    <a:ext uri="{9D8B030D-6E8A-4147-A177-3AD203B41FA5}">
                      <a16:colId xmlns:a16="http://schemas.microsoft.com/office/drawing/2014/main" val="3408282808"/>
                    </a:ext>
                  </a:extLst>
                </a:gridCol>
                <a:gridCol w="1627291">
                  <a:extLst>
                    <a:ext uri="{9D8B030D-6E8A-4147-A177-3AD203B41FA5}">
                      <a16:colId xmlns:a16="http://schemas.microsoft.com/office/drawing/2014/main" val="3383553206"/>
                    </a:ext>
                  </a:extLst>
                </a:gridCol>
              </a:tblGrid>
              <a:tr h="178552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分流电导</a:t>
                      </a:r>
                      <a:r>
                        <a:rPr lang="en-US" altLang="zh-CN" dirty="0"/>
                        <a:t>GS(MW/</a:t>
                      </a:r>
                      <a:r>
                        <a:rPr lang="en-US" altLang="zh-CN" dirty="0" err="1"/>
                        <a:t>p.u</a:t>
                      </a:r>
                      <a:r>
                        <a:rPr lang="en-US" altLang="zh-CN" dirty="0"/>
                        <a:t>.)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分流电纳</a:t>
                      </a:r>
                      <a:r>
                        <a:rPr lang="en-US" altLang="zh-CN" dirty="0"/>
                        <a:t>BS(MVAr/</a:t>
                      </a:r>
                      <a:r>
                        <a:rPr lang="en-US" altLang="zh-CN" dirty="0" err="1"/>
                        <a:t>p.u</a:t>
                      </a:r>
                      <a:r>
                        <a:rPr lang="en-US" altLang="zh-CN" dirty="0"/>
                        <a:t>.)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04255"/>
                  </a:ext>
                </a:extLst>
              </a:tr>
              <a:tr h="178552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64334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A7BB0D-0C56-14EA-F355-85CC82268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23837"/>
              </p:ext>
            </p:extLst>
          </p:nvPr>
        </p:nvGraphicFramePr>
        <p:xfrm>
          <a:off x="4358330" y="5685003"/>
          <a:ext cx="72076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923">
                  <a:extLst>
                    <a:ext uri="{9D8B030D-6E8A-4147-A177-3AD203B41FA5}">
                      <a16:colId xmlns:a16="http://schemas.microsoft.com/office/drawing/2014/main" val="4032026125"/>
                    </a:ext>
                  </a:extLst>
                </a:gridCol>
                <a:gridCol w="1801923">
                  <a:extLst>
                    <a:ext uri="{9D8B030D-6E8A-4147-A177-3AD203B41FA5}">
                      <a16:colId xmlns:a16="http://schemas.microsoft.com/office/drawing/2014/main" val="3586893410"/>
                    </a:ext>
                  </a:extLst>
                </a:gridCol>
                <a:gridCol w="1801923">
                  <a:extLst>
                    <a:ext uri="{9D8B030D-6E8A-4147-A177-3AD203B41FA5}">
                      <a16:colId xmlns:a16="http://schemas.microsoft.com/office/drawing/2014/main" val="966273264"/>
                    </a:ext>
                  </a:extLst>
                </a:gridCol>
                <a:gridCol w="1801923">
                  <a:extLst>
                    <a:ext uri="{9D8B030D-6E8A-4147-A177-3AD203B41FA5}">
                      <a16:colId xmlns:a16="http://schemas.microsoft.com/office/drawing/2014/main" val="2339560215"/>
                    </a:ext>
                  </a:extLst>
                </a:gridCol>
              </a:tblGrid>
              <a:tr h="56710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峰值有功功率</a:t>
                      </a:r>
                      <a:r>
                        <a:rPr lang="en-US" altLang="zh-CN" dirty="0"/>
                        <a:t>Pmax(MW)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最低有功功率</a:t>
                      </a:r>
                      <a:r>
                        <a:rPr lang="en-US" altLang="zh-CN" dirty="0" err="1"/>
                        <a:t>Pmin</a:t>
                      </a:r>
                      <a:r>
                        <a:rPr lang="en-US" altLang="zh-CN" dirty="0"/>
                        <a:t>(MW)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峰值无功功率</a:t>
                      </a:r>
                      <a:r>
                        <a:rPr lang="en-US" altLang="zh-CN" dirty="0" err="1"/>
                        <a:t>Qmax</a:t>
                      </a:r>
                      <a:r>
                        <a:rPr lang="en-US" altLang="zh-CN" dirty="0"/>
                        <a:t>(MVAr)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最低无功功率</a:t>
                      </a:r>
                      <a:r>
                        <a:rPr lang="en-US" altLang="zh-CN" dirty="0" err="1"/>
                        <a:t>Qmin</a:t>
                      </a:r>
                      <a:r>
                        <a:rPr lang="en-US" altLang="zh-CN" dirty="0"/>
                        <a:t>(MVAr)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02698"/>
                  </a:ext>
                </a:extLst>
              </a:tr>
              <a:tr h="32406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32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78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6CECA-8324-382C-D8A4-51292D2B8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035AB-7F50-0CDC-F2D1-ACE9DC9A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337384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200" dirty="0"/>
              <a:t>以</a:t>
            </a:r>
            <a:r>
              <a:rPr lang="en-US" altLang="zh-CN" sz="5200" dirty="0"/>
              <a:t>case14</a:t>
            </a:r>
            <a:r>
              <a:rPr lang="zh-CN" altLang="en-US" sz="5200" dirty="0"/>
              <a:t>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1D4D66-3820-91DB-BFDE-6500B9D48FF7}"/>
              </a:ext>
            </a:extLst>
          </p:cNvPr>
          <p:cNvSpPr txBox="1"/>
          <p:nvPr/>
        </p:nvSpPr>
        <p:spPr>
          <a:xfrm>
            <a:off x="1198181" y="1616098"/>
            <a:ext cx="9795638" cy="9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左图是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示意图，我们给出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相邻线路的部分信息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DFBF8C-0C4D-5197-D52E-73AFE0347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631" y="2617050"/>
            <a:ext cx="3823520" cy="334637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18167EE-6AB4-A198-5267-1372F2FF2C4C}"/>
              </a:ext>
            </a:extLst>
          </p:cNvPr>
          <p:cNvSpPr/>
          <p:nvPr/>
        </p:nvSpPr>
        <p:spPr>
          <a:xfrm>
            <a:off x="933007" y="3193589"/>
            <a:ext cx="651244" cy="73316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16CFDB-5F19-2EB0-4102-30DEC599A7B8}"/>
              </a:ext>
            </a:extLst>
          </p:cNvPr>
          <p:cNvSpPr txBox="1"/>
          <p:nvPr/>
        </p:nvSpPr>
        <p:spPr>
          <a:xfrm>
            <a:off x="4358330" y="2311154"/>
            <a:ext cx="52533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没有给出潮流限制。对于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相邻的线路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Branch_1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6BF2212-8F76-5CD0-0CCB-8C44C8A7E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97400"/>
              </p:ext>
            </p:extLst>
          </p:nvPr>
        </p:nvGraphicFramePr>
        <p:xfrm>
          <a:off x="4358330" y="3062420"/>
          <a:ext cx="6101907" cy="73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969">
                  <a:extLst>
                    <a:ext uri="{9D8B030D-6E8A-4147-A177-3AD203B41FA5}">
                      <a16:colId xmlns:a16="http://schemas.microsoft.com/office/drawing/2014/main" val="3258442080"/>
                    </a:ext>
                  </a:extLst>
                </a:gridCol>
                <a:gridCol w="2033969">
                  <a:extLst>
                    <a:ext uri="{9D8B030D-6E8A-4147-A177-3AD203B41FA5}">
                      <a16:colId xmlns:a16="http://schemas.microsoft.com/office/drawing/2014/main" val="2400962645"/>
                    </a:ext>
                  </a:extLst>
                </a:gridCol>
                <a:gridCol w="2033969">
                  <a:extLst>
                    <a:ext uri="{9D8B030D-6E8A-4147-A177-3AD203B41FA5}">
                      <a16:colId xmlns:a16="http://schemas.microsoft.com/office/drawing/2014/main" val="3276169360"/>
                    </a:ext>
                  </a:extLst>
                </a:gridCol>
              </a:tblGrid>
              <a:tr h="36658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电阻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p.u</a:t>
                      </a:r>
                      <a:r>
                        <a:rPr lang="en-US" altLang="zh-CN" dirty="0"/>
                        <a:t>.)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电抗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p.u</a:t>
                      </a:r>
                      <a:r>
                        <a:rPr lang="en-US" altLang="zh-CN" dirty="0"/>
                        <a:t>.)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电纳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p.u</a:t>
                      </a:r>
                      <a:r>
                        <a:rPr lang="en-US" altLang="zh-CN" dirty="0"/>
                        <a:t>.)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271735"/>
                  </a:ext>
                </a:extLst>
              </a:tr>
              <a:tr h="36658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0.01938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0.05917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08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27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721AC-DEA3-4504-2A4E-8F4AD448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Julia</a:t>
            </a:r>
            <a:r>
              <a:rPr lang="zh-CN" altLang="en-US" dirty="0"/>
              <a:t>中使用</a:t>
            </a:r>
            <a:r>
              <a:rPr lang="en-US" altLang="zh-CN" dirty="0" err="1"/>
              <a:t>PowerModels</a:t>
            </a:r>
            <a:r>
              <a:rPr lang="zh-CN" altLang="en-US" dirty="0"/>
              <a:t>求解</a:t>
            </a:r>
            <a:r>
              <a:rPr lang="en-US" altLang="zh-CN" dirty="0"/>
              <a:t>OPF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D6AF9-4E30-231F-E605-A6721A07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前期工作：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推荐使用</a:t>
            </a:r>
            <a:r>
              <a:rPr lang="en-US" altLang="zh-CN" dirty="0"/>
              <a:t>Visual Studio Code</a:t>
            </a:r>
            <a:r>
              <a:rPr lang="zh-CN" altLang="en-US" dirty="0"/>
              <a:t>作为编辑器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hlinkClick r:id="rId2"/>
              </a:rPr>
              <a:t>VScode</a:t>
            </a:r>
            <a:r>
              <a:rPr lang="zh-CN" altLang="en-US" dirty="0">
                <a:hlinkClick r:id="rId2"/>
              </a:rPr>
              <a:t>配置</a:t>
            </a:r>
            <a:r>
              <a:rPr lang="en-US" altLang="zh-CN" dirty="0">
                <a:hlinkClick r:id="rId2"/>
              </a:rPr>
              <a:t>Julia</a:t>
            </a:r>
            <a:r>
              <a:rPr lang="zh-CN" altLang="en-US" dirty="0">
                <a:hlinkClick r:id="rId2"/>
              </a:rPr>
              <a:t>开发环境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安装所需的包。在</a:t>
            </a:r>
            <a:r>
              <a:rPr lang="en-US" altLang="zh-CN" dirty="0"/>
              <a:t>Julia</a:t>
            </a:r>
            <a:r>
              <a:rPr lang="zh-CN" altLang="en-US" dirty="0"/>
              <a:t>环境内输入</a:t>
            </a:r>
            <a:r>
              <a:rPr lang="en-US" altLang="zh-CN" dirty="0"/>
              <a:t>”using Pkg””</a:t>
            </a:r>
            <a:r>
              <a:rPr lang="en-US" altLang="zh-CN" dirty="0" err="1"/>
              <a:t>Pkg.add</a:t>
            </a:r>
            <a:r>
              <a:rPr lang="en-US" altLang="zh-CN" dirty="0"/>
              <a:t>(“</a:t>
            </a:r>
            <a:r>
              <a:rPr lang="zh-CN" altLang="en-US" dirty="0"/>
              <a:t>包名</a:t>
            </a:r>
            <a:r>
              <a:rPr lang="en-US" altLang="zh-CN" dirty="0"/>
              <a:t>”)”</a:t>
            </a:r>
            <a:r>
              <a:rPr lang="zh-CN" altLang="en-US" dirty="0"/>
              <a:t>即可安装程序包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这里我们需要安装</a:t>
            </a:r>
            <a:r>
              <a:rPr lang="en-US" altLang="zh-CN" dirty="0" err="1"/>
              <a:t>PowerModels</a:t>
            </a:r>
            <a:r>
              <a:rPr lang="zh-CN" altLang="en-US" dirty="0"/>
              <a:t>，</a:t>
            </a:r>
            <a:r>
              <a:rPr lang="en-US" altLang="zh-CN" dirty="0" err="1"/>
              <a:t>Ipopt</a:t>
            </a:r>
            <a:r>
              <a:rPr lang="zh-CN" altLang="en-US" dirty="0"/>
              <a:t>，</a:t>
            </a:r>
            <a:r>
              <a:rPr lang="en-US" altLang="zh-CN" dirty="0" err="1"/>
              <a:t>PowerPlots</a:t>
            </a:r>
            <a:r>
              <a:rPr lang="zh-CN" altLang="en-US" dirty="0"/>
              <a:t>，</a:t>
            </a:r>
            <a:r>
              <a:rPr lang="en-US" altLang="zh-CN" dirty="0" err="1"/>
              <a:t>JuMP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422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F53AA-433B-C88A-4239-8936CCE8A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76FE5-B032-C858-30FD-C24059A0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Julia</a:t>
            </a:r>
            <a:r>
              <a:rPr lang="zh-CN" altLang="en-US" dirty="0"/>
              <a:t>中使用</a:t>
            </a:r>
            <a:r>
              <a:rPr lang="en-US" altLang="zh-CN" dirty="0" err="1"/>
              <a:t>PowerModels</a:t>
            </a:r>
            <a:r>
              <a:rPr lang="zh-CN" altLang="en-US" dirty="0"/>
              <a:t>求解</a:t>
            </a:r>
            <a:r>
              <a:rPr lang="en-US" altLang="zh-CN" dirty="0"/>
              <a:t>OPF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44CFD-866E-D2EC-BB51-E1749137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导入模型：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Powermodels</a:t>
            </a:r>
            <a:r>
              <a:rPr lang="zh-CN" altLang="en-US" dirty="0"/>
              <a:t>支持</a:t>
            </a:r>
            <a:r>
              <a:rPr lang="en-US" altLang="zh-CN" dirty="0"/>
              <a:t>MATPOWER</a:t>
            </a:r>
            <a:r>
              <a:rPr lang="zh-CN" altLang="en-US" dirty="0"/>
              <a:t>的</a:t>
            </a:r>
            <a:r>
              <a:rPr lang="en-US" altLang="zh-CN" dirty="0"/>
              <a:t>.m</a:t>
            </a:r>
            <a:r>
              <a:rPr lang="zh-CN" altLang="en-US" dirty="0"/>
              <a:t>类型数据文件。我们统采取</a:t>
            </a:r>
            <a:r>
              <a:rPr lang="en-US" altLang="zh-CN" dirty="0"/>
              <a:t>MATPOWER data v2</a:t>
            </a:r>
            <a:r>
              <a:rPr lang="zh-CN" altLang="en-US" dirty="0"/>
              <a:t>进行讲解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76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F8672-E5D0-64BE-B7AC-6B8725E6C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3F6C4-EB78-E225-827E-6AE20BB5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MATPOWER</a:t>
            </a:r>
            <a:r>
              <a:rPr lang="zh-CN" altLang="en-US" dirty="0"/>
              <a:t>数据格式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33A56-BB33-ED63-A768-965DD003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3E829-8D5A-F190-6AD3-A9033FE5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4" y="1825625"/>
            <a:ext cx="10631552" cy="272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3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89E98-FCC9-D681-1DC8-06A244417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4BB8D-2B29-5D84-5FD0-E0F12972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MATPOWER</a:t>
            </a:r>
            <a:r>
              <a:rPr lang="zh-CN" altLang="en-US" dirty="0"/>
              <a:t>数据格式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DB7C835-75C0-0E1D-26AD-2A63DD293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339" y="1825625"/>
            <a:ext cx="6123321" cy="4351338"/>
          </a:xfrm>
        </p:spPr>
      </p:pic>
    </p:spTree>
    <p:extLst>
      <p:ext uri="{BB962C8B-B14F-4D97-AF65-F5344CB8AC3E}">
        <p14:creationId xmlns:p14="http://schemas.microsoft.com/office/powerpoint/2010/main" val="127321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28BA2-B6A1-23A1-744F-1B72B3110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A98436E-4005-9CE0-78C8-E3E281D32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911" y="1484039"/>
            <a:ext cx="7136260" cy="74988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88A623-0887-97BC-48ED-0979645DB8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0283"/>
          <a:stretch/>
        </p:blipFill>
        <p:spPr>
          <a:xfrm>
            <a:off x="3170305" y="2317900"/>
            <a:ext cx="6597472" cy="32446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285913-6A58-9312-CF43-F7387E73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MATPOWER</a:t>
            </a:r>
            <a:r>
              <a:rPr lang="zh-CN" altLang="en-US" dirty="0"/>
              <a:t>数据格式</a:t>
            </a:r>
          </a:p>
        </p:txBody>
      </p:sp>
    </p:spTree>
    <p:extLst>
      <p:ext uri="{BB962C8B-B14F-4D97-AF65-F5344CB8AC3E}">
        <p14:creationId xmlns:p14="http://schemas.microsoft.com/office/powerpoint/2010/main" val="148849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C614D-CC2A-3227-C68A-95CEB03A2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E677FA1-F2E1-CEC0-041A-BCC0D5BC3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204" y="1271387"/>
            <a:ext cx="7136260" cy="74988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446183-6033-2CEA-E850-CC9A53BC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MATPOWER</a:t>
            </a:r>
            <a:r>
              <a:rPr lang="zh-CN" altLang="en-US" dirty="0"/>
              <a:t>数据格式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AD31D5-722F-73F1-01BB-265CE3372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204" y="2159907"/>
            <a:ext cx="7378579" cy="44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7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1B49A-AEEB-5F4D-3D64-E5A5FC443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1461931-AB86-8AD6-9241-AB485DA29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678" y="1829597"/>
            <a:ext cx="7136260" cy="74988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2A03E7-CD28-DA17-9EBF-9C7D9E67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MATPOWER</a:t>
            </a:r>
            <a:r>
              <a:rPr lang="zh-CN" altLang="en-US" dirty="0"/>
              <a:t>数据格式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50B753-FF90-2265-9C88-5F9780FC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971" y="2770558"/>
            <a:ext cx="8299819" cy="26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BECDF-3638-747C-933E-E0B6BA05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OPF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问题简介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A4FC1-D1E0-57E1-C68E-73D662590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OPF </a:t>
            </a:r>
            <a:r>
              <a:rPr lang="zh-CN" altLang="en-US" sz="1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是 </a:t>
            </a:r>
            <a:r>
              <a:rPr lang="en-US" altLang="zh-CN" sz="1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"Optimal Power Flow"</a:t>
            </a:r>
            <a:r>
              <a:rPr lang="zh-CN" altLang="en-US" sz="1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（最优潮流）的缩写，它是电力系统分析中的一个重要概念。最优潮流问题旨在确定电力系统的运行状态，使得某一目标函数达到最优值，同时满足一系列的操作和技术约束条件。这些目标通常包括但不限于：</a:t>
            </a:r>
          </a:p>
          <a:p>
            <a:pPr>
              <a:lnSpc>
                <a:spcPct val="100000"/>
              </a:lnSpc>
            </a:pPr>
            <a:r>
              <a:rPr lang="zh-CN" altLang="en-US" sz="1800" b="1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最小化成本</a:t>
            </a:r>
            <a:r>
              <a:rPr lang="zh-CN" altLang="en-US" sz="1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：例如，最小化发电成本或者网络损耗。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为了实现上述目标，最优潮流问题会考虑多种约束条件，包括：</a:t>
            </a:r>
          </a:p>
          <a:p>
            <a:pPr>
              <a:lnSpc>
                <a:spcPct val="100000"/>
              </a:lnSpc>
            </a:pPr>
            <a:r>
              <a:rPr lang="zh-CN" altLang="en-US" sz="1800" b="1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功率平衡方程</a:t>
            </a:r>
            <a:r>
              <a:rPr lang="zh-CN" altLang="en-US" sz="1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：确保每个节点的有功功率和无功功率的产生与消耗总和相等。</a:t>
            </a:r>
          </a:p>
          <a:p>
            <a:pPr>
              <a:lnSpc>
                <a:spcPct val="100000"/>
              </a:lnSpc>
            </a:pPr>
            <a:r>
              <a:rPr lang="zh-CN" altLang="en-US" sz="1800" b="1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设备容量限制</a:t>
            </a:r>
            <a:r>
              <a:rPr lang="zh-CN" altLang="en-US" sz="1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：发电机、变压器等设备的输出不能超过其额定值。</a:t>
            </a:r>
          </a:p>
          <a:p>
            <a:pPr>
              <a:lnSpc>
                <a:spcPct val="100000"/>
              </a:lnSpc>
            </a:pPr>
            <a:r>
              <a:rPr lang="zh-CN" altLang="en-US" sz="1800" b="1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电流限制</a:t>
            </a:r>
            <a:r>
              <a:rPr lang="zh-CN" altLang="en-US" sz="1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：按照基尔霍夫定律进行限制。</a:t>
            </a:r>
            <a:endParaRPr lang="en-US" altLang="zh-CN" sz="18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1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潮流限制</a:t>
            </a:r>
            <a:r>
              <a:rPr lang="zh-CN" altLang="en-US" sz="1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：限制线路上输送的最大功率，防止输电线路过载导致过热。</a:t>
            </a:r>
            <a:endParaRPr lang="en-US" altLang="zh-CN" sz="18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解决最优潮流问题通常采用数学规划方法。这些方法需要借助计算机算法来求解复杂的优化模型。在实际应用中，最优潮流是电力系统调度中心日常运行的重要工具之一，它有助于电力公司高效、经济、安全地运行电力系统。</a:t>
            </a:r>
          </a:p>
        </p:txBody>
      </p:sp>
    </p:spTree>
    <p:extLst>
      <p:ext uri="{BB962C8B-B14F-4D97-AF65-F5344CB8AC3E}">
        <p14:creationId xmlns:p14="http://schemas.microsoft.com/office/powerpoint/2010/main" val="139494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35A15-B104-77A3-328A-3BCD45329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21575-CE3C-C45A-0C6B-726D71D1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Julia</a:t>
            </a:r>
            <a:r>
              <a:rPr lang="zh-CN" altLang="en-US" dirty="0"/>
              <a:t>中使用</a:t>
            </a:r>
            <a:r>
              <a:rPr lang="en-US" altLang="zh-CN" dirty="0" err="1"/>
              <a:t>PowerModels</a:t>
            </a:r>
            <a:r>
              <a:rPr lang="zh-CN" altLang="en-US" dirty="0"/>
              <a:t>求解</a:t>
            </a:r>
            <a:r>
              <a:rPr lang="en-US" altLang="zh-CN" dirty="0"/>
              <a:t>OPF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FC902-59A5-CF8B-39DC-B19AD1A6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详见代码以及注释</a:t>
            </a:r>
          </a:p>
        </p:txBody>
      </p:sp>
      <p:graphicFrame>
        <p:nvGraphicFramePr>
          <p:cNvPr id="6" name="对象 5">
            <a:hlinkClick r:id="rId2" action="ppaction://hlinkfile"/>
            <a:extLst>
              <a:ext uri="{FF2B5EF4-FFF2-40B4-BE49-F238E27FC236}">
                <a16:creationId xmlns:a16="http://schemas.microsoft.com/office/drawing/2014/main" id="{C49550C4-764A-55D2-9BA4-0760C79C1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48431"/>
              </p:ext>
            </p:extLst>
          </p:nvPr>
        </p:nvGraphicFramePr>
        <p:xfrm>
          <a:off x="5411381" y="3563678"/>
          <a:ext cx="1369237" cy="864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3" imgW="814273" imgH="514350" progId="Package">
                  <p:embed/>
                </p:oleObj>
              </mc:Choice>
              <mc:Fallback>
                <p:oleObj name="包装程序外壳对象" showAsIcon="1" r:id="rId3" imgW="814273" imgH="514350" progId="Package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4089EAD-6A03-C90D-FB33-55EA4D545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1381" y="3563678"/>
                        <a:ext cx="1369237" cy="864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979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DEEDC-D5D1-A179-7A01-5F9FFDFC6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表, 雷达图&#10;&#10;描述已自动生成">
            <a:extLst>
              <a:ext uri="{FF2B5EF4-FFF2-40B4-BE49-F238E27FC236}">
                <a16:creationId xmlns:a16="http://schemas.microsoft.com/office/drawing/2014/main" id="{CA71EDB6-0442-691A-7A77-A4CDD7811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/>
          <a:stretch/>
        </p:blipFill>
        <p:spPr>
          <a:xfrm>
            <a:off x="6243851" y="1009613"/>
            <a:ext cx="3935675" cy="51673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6C2895-C502-1843-AB3B-DF9FAE86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Julia</a:t>
            </a:r>
            <a:r>
              <a:rPr lang="zh-CN" altLang="en-US" dirty="0"/>
              <a:t>中</a:t>
            </a:r>
            <a:r>
              <a:rPr lang="en-US" altLang="zh-CN" dirty="0" err="1"/>
              <a:t>PowerPlots</a:t>
            </a:r>
            <a:r>
              <a:rPr lang="zh-CN" altLang="en-US" dirty="0"/>
              <a:t>可视化图例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92E11-F4D2-8D95-75BA-85BA7DA4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详见代码解析以及注释</a:t>
            </a:r>
          </a:p>
        </p:txBody>
      </p:sp>
    </p:spTree>
    <p:extLst>
      <p:ext uri="{BB962C8B-B14F-4D97-AF65-F5344CB8AC3E}">
        <p14:creationId xmlns:p14="http://schemas.microsoft.com/office/powerpoint/2010/main" val="137677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58C9-7647-3C55-9F89-3A103AB7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中使用</a:t>
            </a:r>
            <a:r>
              <a:rPr lang="en-US" altLang="zh-CN" dirty="0"/>
              <a:t>MATPOWER</a:t>
            </a:r>
            <a:r>
              <a:rPr lang="zh-CN" altLang="en-US" dirty="0"/>
              <a:t>求解</a:t>
            </a:r>
            <a:r>
              <a:rPr lang="en-US" altLang="zh-CN" dirty="0"/>
              <a:t>OPF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C654B-6E51-B68B-946A-9088B8E2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前期工作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安装</a:t>
            </a:r>
            <a:r>
              <a:rPr lang="en-US" altLang="zh-CN" dirty="0" err="1"/>
              <a:t>Matlab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下载</a:t>
            </a:r>
            <a:r>
              <a:rPr lang="en-US" altLang="zh-CN" dirty="0"/>
              <a:t>MATPOWER</a:t>
            </a:r>
            <a:r>
              <a:rPr lang="zh-CN" altLang="en-US" dirty="0"/>
              <a:t>工具箱</a:t>
            </a:r>
            <a:r>
              <a:rPr lang="en-US" altLang="zh-CN" b="0" i="0" u="none" strike="noStrike" dirty="0">
                <a:solidFill>
                  <a:srgbClr val="4EA1DB"/>
                </a:solidFill>
                <a:effectLst/>
                <a:latin typeface="-apple-system"/>
                <a:hlinkClick r:id="rId2"/>
              </a:rPr>
              <a:t>https://matpower.org/download/</a:t>
            </a:r>
            <a:endParaRPr lang="en-US" altLang="zh-CN" b="0" i="0" u="none" strike="noStrike" dirty="0">
              <a:solidFill>
                <a:srgbClr val="4EA1DB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dirty="0"/>
              <a:t>下载好后将工具箱解压至特定目录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在开始求解前，把工具箱的解压目录添加到路径</a:t>
            </a:r>
          </a:p>
        </p:txBody>
      </p:sp>
    </p:spTree>
    <p:extLst>
      <p:ext uri="{BB962C8B-B14F-4D97-AF65-F5344CB8AC3E}">
        <p14:creationId xmlns:p14="http://schemas.microsoft.com/office/powerpoint/2010/main" val="478145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84220-A581-FFF3-018A-67CEF862D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C0EF-EDA7-3221-E084-CA30BD38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中使用</a:t>
            </a:r>
            <a:r>
              <a:rPr lang="en-US" altLang="zh-CN" dirty="0"/>
              <a:t>MATPOWER</a:t>
            </a:r>
            <a:r>
              <a:rPr lang="zh-CN" altLang="en-US" dirty="0"/>
              <a:t>求解</a:t>
            </a:r>
            <a:r>
              <a:rPr lang="en-US" altLang="zh-CN" dirty="0"/>
              <a:t>OPF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6A78B-369F-1487-A9BA-9F03ECEC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详见代码以及注释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31A4C7D-BC94-ACB8-DB35-E086C6314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84892"/>
              </p:ext>
            </p:extLst>
          </p:nvPr>
        </p:nvGraphicFramePr>
        <p:xfrm>
          <a:off x="5323681" y="3556000"/>
          <a:ext cx="15446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544040" imgH="891000" progId="Package">
                  <p:embed/>
                </p:oleObj>
              </mc:Choice>
              <mc:Fallback>
                <p:oleObj name="包装程序外壳对象" showAsIcon="1" r:id="rId2" imgW="1544040" imgH="891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23681" y="3556000"/>
                        <a:ext cx="1544638" cy="89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822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7419A-97D7-B243-2E27-90D679567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254E7-719F-8AF3-0685-C62DC7D7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中使用</a:t>
            </a:r>
            <a:r>
              <a:rPr lang="en-US" altLang="zh-CN" dirty="0" err="1"/>
              <a:t>PyPower</a:t>
            </a:r>
            <a:r>
              <a:rPr lang="zh-CN" altLang="en-US" dirty="0"/>
              <a:t>求解</a:t>
            </a:r>
            <a:r>
              <a:rPr lang="en-US" altLang="zh-CN" dirty="0"/>
              <a:t>OPF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97710-9659-9A01-98E0-229FD1267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4"/>
            <a:ext cx="10515600" cy="5087678"/>
          </a:xfrm>
        </p:spPr>
        <p:txBody>
          <a:bodyPr>
            <a:normAutofit/>
          </a:bodyPr>
          <a:lstStyle/>
          <a:p>
            <a:r>
              <a:rPr lang="zh-CN" altLang="en-US" dirty="0"/>
              <a:t>前期工作：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推荐使用</a:t>
            </a:r>
            <a:r>
              <a:rPr lang="en-US" altLang="zh-CN" dirty="0"/>
              <a:t>Visual Studio Code</a:t>
            </a:r>
            <a:r>
              <a:rPr lang="zh-CN" altLang="en-US" dirty="0"/>
              <a:t>作为编辑器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hlinkClick r:id="rId2"/>
              </a:rPr>
              <a:t>VsCode</a:t>
            </a:r>
            <a:r>
              <a:rPr lang="zh-CN" altLang="en-US" dirty="0">
                <a:hlinkClick r:id="rId2"/>
              </a:rPr>
              <a:t>配置</a:t>
            </a:r>
            <a:r>
              <a:rPr lang="en-US" altLang="zh-CN" dirty="0">
                <a:hlinkClick r:id="rId2"/>
              </a:rPr>
              <a:t>Python</a:t>
            </a:r>
            <a:r>
              <a:rPr lang="zh-CN" altLang="en-US" dirty="0">
                <a:hlinkClick r:id="rId2"/>
              </a:rPr>
              <a:t>环境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建议使用</a:t>
            </a:r>
            <a:r>
              <a:rPr lang="en-US" altLang="zh-CN" dirty="0" err="1"/>
              <a:t>VsCode</a:t>
            </a:r>
            <a:r>
              <a:rPr lang="zh-CN" altLang="en-US" dirty="0"/>
              <a:t>创建虚拟环境，方便包管理。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 err="1"/>
              <a:t>VsCode</a:t>
            </a:r>
            <a:r>
              <a:rPr lang="zh-CN" altLang="en-US" dirty="0"/>
              <a:t>中按</a:t>
            </a:r>
            <a:r>
              <a:rPr lang="en-US" altLang="zh-CN" dirty="0" err="1"/>
              <a:t>ctrl+shift+p</a:t>
            </a:r>
            <a:r>
              <a:rPr lang="zh-CN" altLang="en-US" dirty="0"/>
              <a:t>，输入“</a:t>
            </a:r>
            <a:r>
              <a:rPr lang="en-US" altLang="zh-CN" dirty="0" err="1"/>
              <a:t>Python:Create</a:t>
            </a:r>
            <a:r>
              <a:rPr lang="en-US" altLang="zh-CN" dirty="0"/>
              <a:t> Environment</a:t>
            </a:r>
            <a:r>
              <a:rPr lang="zh-CN" altLang="en-US" dirty="0"/>
              <a:t>，选择 </a:t>
            </a:r>
            <a:r>
              <a:rPr lang="en-US" altLang="zh-CN" dirty="0" err="1"/>
              <a:t>venv</a:t>
            </a:r>
            <a:r>
              <a:rPr lang="zh-CN" altLang="en-US" dirty="0"/>
              <a:t>创建虚拟环境。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/>
              <a:t>pip</a:t>
            </a:r>
            <a:r>
              <a:rPr lang="zh-CN" altLang="en-US" dirty="0"/>
              <a:t>安装</a:t>
            </a:r>
            <a:r>
              <a:rPr lang="en-US" altLang="zh-CN" dirty="0" err="1"/>
              <a:t>PyPower</a:t>
            </a:r>
            <a:r>
              <a:rPr lang="zh-CN" altLang="en-US" dirty="0"/>
              <a:t>所需依赖库。在虚拟环境命令行窗口内输入</a:t>
            </a:r>
            <a:r>
              <a:rPr lang="en-US" altLang="zh-CN" dirty="0"/>
              <a:t>”pip install </a:t>
            </a:r>
            <a:r>
              <a:rPr lang="zh-CN" altLang="en-US" dirty="0"/>
              <a:t>包名</a:t>
            </a:r>
            <a:r>
              <a:rPr lang="en-US" altLang="zh-CN" dirty="0"/>
              <a:t>”</a:t>
            </a:r>
            <a:r>
              <a:rPr lang="zh-CN" altLang="en-US" dirty="0"/>
              <a:t>来安装包。如果网络环境不佳，则可能需要更换镜像源。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需要安装</a:t>
            </a:r>
            <a:r>
              <a:rPr lang="en-US" altLang="zh-CN" dirty="0" err="1"/>
              <a:t>numpy</a:t>
            </a:r>
            <a:r>
              <a:rPr lang="zh-CN" altLang="en-US" dirty="0"/>
              <a:t>，</a:t>
            </a:r>
            <a:r>
              <a:rPr lang="en-US" altLang="zh-CN" dirty="0" err="1"/>
              <a:t>scipy</a:t>
            </a:r>
            <a:r>
              <a:rPr lang="zh-CN" altLang="en-US" dirty="0"/>
              <a:t>，</a:t>
            </a:r>
            <a:r>
              <a:rPr lang="en-US" altLang="zh-CN" dirty="0" err="1"/>
              <a:t>pyrlu</a:t>
            </a:r>
            <a:r>
              <a:rPr lang="zh-CN" altLang="en-US" dirty="0"/>
              <a:t>库，然后再安装</a:t>
            </a:r>
            <a:r>
              <a:rPr lang="en-US" altLang="zh-CN" dirty="0" err="1"/>
              <a:t>PyPower</a:t>
            </a:r>
            <a:r>
              <a:rPr lang="zh-CN" altLang="en-US" dirty="0"/>
              <a:t>库。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095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28EA-5EE4-5508-00A9-48F48D8E7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A3AA-7D49-0DBB-3BFB-72C4BABB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中使用</a:t>
            </a:r>
            <a:r>
              <a:rPr lang="en-US" altLang="zh-CN" dirty="0" err="1"/>
              <a:t>PyPower</a:t>
            </a:r>
            <a:r>
              <a:rPr lang="zh-CN" altLang="en-US" dirty="0"/>
              <a:t>求解</a:t>
            </a:r>
            <a:r>
              <a:rPr lang="en-US" altLang="zh-CN" dirty="0"/>
              <a:t>OPF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F3621-1E9D-B5F3-24A9-0A4E4B70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前期工作：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由于</a:t>
            </a:r>
            <a:r>
              <a:rPr lang="en-US" altLang="zh-CN" dirty="0" err="1"/>
              <a:t>PyPower</a:t>
            </a:r>
            <a:r>
              <a:rPr lang="zh-CN" altLang="en-US" dirty="0"/>
              <a:t>库维护情况较差，与其他包产生了不兼容问题，需要更改</a:t>
            </a:r>
            <a:r>
              <a:rPr lang="en-US" altLang="zh-CN" dirty="0" err="1"/>
              <a:t>PyPower</a:t>
            </a:r>
            <a:r>
              <a:rPr lang="zh-CN" altLang="en-US" dirty="0"/>
              <a:t>包内源程序的部分变量名才能正常使用。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对于现版本的</a:t>
            </a:r>
            <a:r>
              <a:rPr lang="en-US" altLang="zh-CN" sz="2000" b="0" dirty="0" err="1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zh-CN" altLang="en-US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 err="1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pypower</a:t>
            </a:r>
            <a:r>
              <a:rPr lang="zh-CN" altLang="en-US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可能无法正常工作，需要使用</a:t>
            </a:r>
            <a:r>
              <a:rPr lang="en-US" altLang="zh-CN" sz="2000" b="0" dirty="0" err="1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zh-CN" altLang="en-US" sz="2000" dirty="0">
                <a:solidFill>
                  <a:srgbClr val="5066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中的文件夹查找，将</a:t>
            </a:r>
            <a:r>
              <a:rPr lang="en-US" altLang="zh-CN" sz="2000" b="0" dirty="0" err="1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pypower</a:t>
            </a:r>
            <a:r>
              <a:rPr lang="zh-CN" altLang="en-US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包内的</a:t>
            </a:r>
            <a:r>
              <a:rPr lang="en-US" altLang="zh-CN" sz="2000" b="0" dirty="0" err="1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altLang="zh-CN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-&gt;nan</a:t>
            </a:r>
            <a:r>
              <a:rPr lang="zh-CN" altLang="en-US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Inf-&gt;inf</a:t>
            </a:r>
            <a:r>
              <a:rPr lang="zh-CN" altLang="en-US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全部替换</a:t>
            </a:r>
            <a:endParaRPr lang="en-US" altLang="zh-CN" sz="2000" b="0" dirty="0">
              <a:solidFill>
                <a:srgbClr val="97A7C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zh-CN" altLang="en-US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还需要更改</a:t>
            </a:r>
            <a:r>
              <a:rPr lang="en-US" altLang="zh-CN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.\lib\site-packages\pypower\qps_cplex.py:180</a:t>
            </a:r>
            <a:r>
              <a:rPr lang="zh-CN" altLang="en-US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s, e, </a:t>
            </a:r>
            <a:r>
              <a:rPr lang="en-US" altLang="zh-CN" sz="2000" b="0" dirty="0" err="1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altLang="zh-CN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m, t = </a:t>
            </a:r>
            <a:r>
              <a:rPr lang="en-US" altLang="zh-CN" sz="2000" b="0" dirty="0" err="1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re.compile</a:t>
            </a:r>
            <a:r>
              <a:rPr lang="en-US" altLang="zh-CN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('(\\d+\\.\\d+)\\.', </a:t>
            </a:r>
            <a:r>
              <a:rPr lang="en-US" altLang="zh-CN" sz="2000" b="0" dirty="0" err="1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vstr</a:t>
            </a:r>
            <a:r>
              <a:rPr lang="en-US" altLang="zh-CN" sz="2000" b="0" dirty="0">
                <a:solidFill>
                  <a:srgbClr val="5066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0" dirty="0">
              <a:solidFill>
                <a:srgbClr val="97A7C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05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BC58E-85B4-5E83-3907-B2B5E41A7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F2606-9EC4-AF83-DA20-073D80A1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中使用</a:t>
            </a:r>
            <a:r>
              <a:rPr lang="en-US" altLang="zh-CN" dirty="0" err="1"/>
              <a:t>PyPower</a:t>
            </a:r>
            <a:r>
              <a:rPr lang="zh-CN" altLang="en-US" dirty="0"/>
              <a:t>求解</a:t>
            </a:r>
            <a:r>
              <a:rPr lang="en-US" altLang="zh-CN" dirty="0"/>
              <a:t>OPF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060211-8756-6181-185E-311A0A18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具体求解过程详见代码及注释</a:t>
            </a:r>
            <a:endParaRPr lang="en-US" altLang="zh-CN" dirty="0"/>
          </a:p>
          <a:p>
            <a:r>
              <a:rPr lang="zh-CN" altLang="en-US" dirty="0"/>
              <a:t>目前不建议使用</a:t>
            </a:r>
            <a:r>
              <a:rPr lang="en-US" altLang="zh-CN" dirty="0"/>
              <a:t>Python</a:t>
            </a:r>
            <a:r>
              <a:rPr lang="zh-CN" altLang="en-US" dirty="0"/>
              <a:t>求解</a:t>
            </a:r>
            <a:r>
              <a:rPr lang="en-US" altLang="zh-CN" dirty="0"/>
              <a:t>OPF</a:t>
            </a:r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6B0B69A-7110-5589-6583-135F79113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04582"/>
              </p:ext>
            </p:extLst>
          </p:nvPr>
        </p:nvGraphicFramePr>
        <p:xfrm>
          <a:off x="5716620" y="3819744"/>
          <a:ext cx="161131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1611720" imgH="891000" progId="Package">
                  <p:embed/>
                </p:oleObj>
              </mc:Choice>
              <mc:Fallback>
                <p:oleObj name="包装程序外壳对象" showAsIcon="1" r:id="rId2" imgW="1611720" imgH="891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6620" y="3819744"/>
                        <a:ext cx="1611313" cy="890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92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2B3E5-5A95-85CD-18BE-B7A1D2764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6693-DBC6-3FE5-2F00-2AACE47A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3A013-B1B1-4B77-5244-92139A43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除了上述三种方式外，我们还可以使用</a:t>
            </a:r>
            <a:r>
              <a:rPr lang="en-US" altLang="zh-CN" dirty="0" err="1"/>
              <a:t>OpenDSS</a:t>
            </a:r>
            <a:r>
              <a:rPr lang="zh-CN" altLang="en-US" dirty="0"/>
              <a:t>进行电路的仿真模拟。</a:t>
            </a:r>
            <a:r>
              <a:rPr lang="en-US" altLang="zh-CN" dirty="0">
                <a:hlinkClick r:id="rId2"/>
              </a:rPr>
              <a:t>Introduction to </a:t>
            </a:r>
            <a:r>
              <a:rPr lang="en-US" altLang="zh-CN" dirty="0" err="1">
                <a:hlinkClick r:id="rId2"/>
              </a:rPr>
              <a:t>OpenDSS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1475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2E02231C-B64E-64BB-2F1A-3E7ED115F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zh-CN" altLang="en-US" sz="7200">
                <a:solidFill>
                  <a:schemeClr val="bg1"/>
                </a:solidFill>
              </a:rPr>
              <a:t>感谢聆听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C945124-2A47-EE25-C678-0FE6F26F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2024/11/18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7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31DAF-01B9-04DF-A966-429728AA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交流电的相量表示和极坐标表示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FA8A5-8D01-1568-9B65-E068EA8D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由于交流电网频率恒定，故在之后的分析中我们略去</a:t>
            </a:r>
            <a:r>
              <a:rPr lang="en-US" altLang="zh-CN" sz="2400" dirty="0"/>
              <a:t>ω</a:t>
            </a:r>
            <a:r>
              <a:rPr lang="zh-CN" altLang="en-US" sz="2400" dirty="0"/>
              <a:t>。在稳定的电网中，由于 电流和电压的周期性，我们可以忽略时间参量，只对一个周期内的有效值进行研究。</a:t>
            </a:r>
            <a:endParaRPr lang="en-US" altLang="zh-CN" sz="2400" dirty="0"/>
          </a:p>
          <a:p>
            <a:r>
              <a:rPr lang="zh-CN" altLang="en-US" sz="2400" dirty="0"/>
              <a:t>这里引入相量的概念，相量通过复数的形式来简化正弦波的数学处理，把正弦波表示为复数的形式。电压的相量表示和极坐标表示如下，对于电流我们有相同的定义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0F5180-9831-5DDD-5FFE-2DD66418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0" y="3969488"/>
            <a:ext cx="9732203" cy="11289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C64618-B5B8-F900-889C-D56ACBCCE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66560"/>
            <a:ext cx="10743530" cy="7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8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CAF44E-D40F-A777-E028-C71E01E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电路基本定律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CE0A80-A0CB-1069-9513-F0C59CA371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欧姆定律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E7117A-4636-AA4A-D8CE-3EB18CA6E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基尔霍夫定律</a:t>
            </a:r>
          </a:p>
        </p:txBody>
      </p:sp>
      <p:pic>
        <p:nvPicPr>
          <p:cNvPr id="8" name="图片 7" descr="图示&#10;&#10;中度可信度描述已自动生成">
            <a:extLst>
              <a:ext uri="{FF2B5EF4-FFF2-40B4-BE49-F238E27FC236}">
                <a16:creationId xmlns:a16="http://schemas.microsoft.com/office/drawing/2014/main" id="{9AD5344A-4AD0-AD56-4B74-F7095619F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56" y="2989778"/>
            <a:ext cx="5716441" cy="1219742"/>
          </a:xfrm>
          <a:prstGeom prst="rect">
            <a:avLst/>
          </a:prstGeom>
        </p:spPr>
      </p:pic>
      <p:pic>
        <p:nvPicPr>
          <p:cNvPr id="10" name="图片 9" descr="文本&#10;&#10;中度可信度描述已自动生成">
            <a:extLst>
              <a:ext uri="{FF2B5EF4-FFF2-40B4-BE49-F238E27FC236}">
                <a16:creationId xmlns:a16="http://schemas.microsoft.com/office/drawing/2014/main" id="{031E70CF-F897-3528-005B-1864242E6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31" y="2797242"/>
            <a:ext cx="3125818" cy="16048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650C42-1B27-5EAE-7B42-73FB757C3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5" y="4637197"/>
            <a:ext cx="9052282" cy="9310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5E70940-4DEC-2BB3-67D4-89C2B4A9E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9"/>
          <a:stretch/>
        </p:blipFill>
        <p:spPr>
          <a:xfrm>
            <a:off x="777565" y="5508610"/>
            <a:ext cx="2704597" cy="39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1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A3DCC8-5FEA-BAE3-C5F5-082041DF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交流电网中的功率类型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283230-988F-F896-AD93-8BF30963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7812"/>
          </a:xfrm>
        </p:spPr>
        <p:txBody>
          <a:bodyPr>
            <a:normAutofit/>
          </a:bodyPr>
          <a:lstStyle/>
          <a:p>
            <a:r>
              <a:rPr lang="zh-CN" altLang="en-US" dirty="0"/>
              <a:t>瞬时功率：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在交流电网中，瞬时功率的方向与电流方向一致，是会改变的。</a:t>
            </a:r>
            <a:endParaRPr lang="en-US" altLang="zh-CN" dirty="0"/>
          </a:p>
          <a:p>
            <a:r>
              <a:rPr lang="zh-CN" altLang="en-US" dirty="0"/>
              <a:t>视在功率：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视在功率是“看起来”的功率，即电网中能量交换的总流量。</a:t>
            </a:r>
            <a:endParaRPr lang="en-US" altLang="zh-CN" dirty="0"/>
          </a:p>
          <a:p>
            <a:r>
              <a:rPr lang="zh-CN" altLang="en-US" dirty="0"/>
              <a:t>有功功率：实际消耗的电能，发电机可以调控。</a:t>
            </a:r>
            <a:endParaRPr lang="en-US" altLang="zh-CN" dirty="0"/>
          </a:p>
          <a:p>
            <a:r>
              <a:rPr lang="zh-CN" altLang="en-US" dirty="0"/>
              <a:t>无功功率：有功功率以外的能量交换，发电机通常不能调控，只能靠串并联电容电感等进行补偿。</a:t>
            </a:r>
            <a:endParaRPr lang="en-US" altLang="zh-CN" dirty="0"/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89270B96-9730-07EF-1ACA-08AE49096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10" y="1763729"/>
            <a:ext cx="1023945" cy="4810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A5C033-6642-A70A-A288-FCF36ACA7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07" y="1773254"/>
            <a:ext cx="6177008" cy="471491"/>
          </a:xfrm>
          <a:prstGeom prst="rect">
            <a:avLst/>
          </a:prstGeom>
        </p:spPr>
      </p:pic>
      <p:pic>
        <p:nvPicPr>
          <p:cNvPr id="12" name="图片 11" descr="图示&#10;&#10;中度可信度描述已自动生成">
            <a:extLst>
              <a:ext uri="{FF2B5EF4-FFF2-40B4-BE49-F238E27FC236}">
                <a16:creationId xmlns:a16="http://schemas.microsoft.com/office/drawing/2014/main" id="{62C447D7-7828-C41F-A866-4ACD73137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03" y="2869516"/>
            <a:ext cx="2795608" cy="4810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42B0916-96CD-A6A7-8320-D5568DC45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86" y="3350532"/>
            <a:ext cx="8098300" cy="5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A77F2-63A4-1FB8-292D-6A5714941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EAF393D-D4E7-0C36-F152-E50CE0AB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交流电网中的功率类型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476007-A3FE-607D-91F0-7772E3E1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7812"/>
          </a:xfrm>
        </p:spPr>
        <p:txBody>
          <a:bodyPr>
            <a:normAutofit/>
          </a:bodyPr>
          <a:lstStyle/>
          <a:p>
            <a:r>
              <a:rPr lang="zh-CN" altLang="en-US" dirty="0"/>
              <a:t>瞬时功率：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在交流电网中，瞬时功率的方向与电流方向一致，是会改变的。</a:t>
            </a:r>
            <a:endParaRPr lang="en-US" altLang="zh-CN" dirty="0"/>
          </a:p>
          <a:p>
            <a:r>
              <a:rPr lang="zh-CN" altLang="en-US" dirty="0"/>
              <a:t>视在功率：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视在功率是“看起来”的功率，即电网中能量交换的总流量。</a:t>
            </a:r>
            <a:endParaRPr lang="en-US" altLang="zh-CN" dirty="0"/>
          </a:p>
          <a:p>
            <a:r>
              <a:rPr lang="zh-CN" altLang="en-US" dirty="0"/>
              <a:t>有功功率：实际消耗的电能，发电机可以调控。</a:t>
            </a:r>
            <a:endParaRPr lang="en-US" altLang="zh-CN" dirty="0"/>
          </a:p>
          <a:p>
            <a:r>
              <a:rPr lang="zh-CN" altLang="en-US" dirty="0"/>
              <a:t>无功功率：有功功率以外的能量交换，发电机通常不能调控，只能靠串并联电容电感等进行补偿。</a:t>
            </a:r>
            <a:endParaRPr lang="en-US" altLang="zh-CN" dirty="0"/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45F1AA5C-2774-F4B2-5AD9-57E72C6EF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10" y="1763729"/>
            <a:ext cx="1023945" cy="4810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5DC62B-847A-C71F-D0BA-FD893329F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07" y="1773254"/>
            <a:ext cx="6177008" cy="471491"/>
          </a:xfrm>
          <a:prstGeom prst="rect">
            <a:avLst/>
          </a:prstGeom>
        </p:spPr>
      </p:pic>
      <p:pic>
        <p:nvPicPr>
          <p:cNvPr id="12" name="图片 11" descr="图示&#10;&#10;中度可信度描述已自动生成">
            <a:extLst>
              <a:ext uri="{FF2B5EF4-FFF2-40B4-BE49-F238E27FC236}">
                <a16:creationId xmlns:a16="http://schemas.microsoft.com/office/drawing/2014/main" id="{9D2AFBA4-0912-3703-64CC-960FA378F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03" y="2869516"/>
            <a:ext cx="2795608" cy="4810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FCA4081-EE4A-D47D-E89C-EF67C97D8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086" y="3350532"/>
            <a:ext cx="8098300" cy="5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0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A7F1D-A3BB-1406-E9CE-7E3FFAF5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OPF</a:t>
            </a:r>
            <a:r>
              <a:rPr lang="zh-CN" altLang="en-US"/>
              <a:t>问题的目标函数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AE576-D42C-459F-46B7-CA77E5A8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发电成本最小化目标函数：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 descr="图片包含 文本&#10;&#10;描述已自动生成">
            <a:extLst>
              <a:ext uri="{FF2B5EF4-FFF2-40B4-BE49-F238E27FC236}">
                <a16:creationId xmlns:a16="http://schemas.microsoft.com/office/drawing/2014/main" id="{CA95F99C-BEC5-B41E-DDD2-570904CA2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10" y="2476155"/>
            <a:ext cx="2515780" cy="12785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DF1078-A25C-4956-E806-3B6554331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28" y="4001294"/>
            <a:ext cx="7710544" cy="604842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AEFD245A-C81C-8A45-5F27-0E4BF8AA8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981" y="4852764"/>
            <a:ext cx="6758037" cy="8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1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EC563-5A60-5941-8FC9-52FB4276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04216-C4E8-AC18-895B-453586F8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一般以发电机有功出力</a:t>
            </a:r>
            <a:r>
              <a:rPr lang="en-US" altLang="zh-CN" dirty="0"/>
              <a:t>P</a:t>
            </a:r>
            <a:r>
              <a:rPr lang="zh-CN" altLang="en-US" dirty="0"/>
              <a:t>作为控制变量，有时发电机无功出力和无功补偿也可以作为控制变量。</a:t>
            </a:r>
          </a:p>
        </p:txBody>
      </p:sp>
    </p:spTree>
    <p:extLst>
      <p:ext uri="{BB962C8B-B14F-4D97-AF65-F5344CB8AC3E}">
        <p14:creationId xmlns:p14="http://schemas.microsoft.com/office/powerpoint/2010/main" val="251789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7EE74-967D-6715-C1AF-3EC83223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ED021-4DD7-D496-192A-4E90383D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功率平衡方程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设备容量限制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电流限制（由基尔霍夫定律给出）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潮流限制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46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1155</Words>
  <Application>Microsoft Office PowerPoint</Application>
  <PresentationFormat>宽屏</PresentationFormat>
  <Paragraphs>148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-apple-system</vt:lpstr>
      <vt:lpstr>Microsoft YaHei Light</vt:lpstr>
      <vt:lpstr>微软雅黑</vt:lpstr>
      <vt:lpstr>Arial</vt:lpstr>
      <vt:lpstr>Times New Roman</vt:lpstr>
      <vt:lpstr>Office 主题​​</vt:lpstr>
      <vt:lpstr>包装程序外壳对象</vt:lpstr>
      <vt:lpstr>Optimal Power Flow in Julia, Matlab and Python</vt:lpstr>
      <vt:lpstr>OPF问题简介</vt:lpstr>
      <vt:lpstr>交流电的相量表示和极坐标表示</vt:lpstr>
      <vt:lpstr>电路基本定律</vt:lpstr>
      <vt:lpstr>交流电网中的功率类型</vt:lpstr>
      <vt:lpstr>交流电网中的功率类型</vt:lpstr>
      <vt:lpstr>OPF问题的目标函数</vt:lpstr>
      <vt:lpstr>控制变量</vt:lpstr>
      <vt:lpstr>约束条件</vt:lpstr>
      <vt:lpstr>以case14为例</vt:lpstr>
      <vt:lpstr>以case14为例</vt:lpstr>
      <vt:lpstr>以case14为例</vt:lpstr>
      <vt:lpstr>在Julia中使用PowerModels求解OPF</vt:lpstr>
      <vt:lpstr>在Julia中使用PowerModels求解OPF</vt:lpstr>
      <vt:lpstr>MATPOWER数据格式</vt:lpstr>
      <vt:lpstr>MATPOWER数据格式</vt:lpstr>
      <vt:lpstr>MATPOWER数据格式</vt:lpstr>
      <vt:lpstr>MATPOWER数据格式</vt:lpstr>
      <vt:lpstr>MATPOWER数据格式</vt:lpstr>
      <vt:lpstr>在Julia中使用PowerModels求解OPF</vt:lpstr>
      <vt:lpstr>Julia中PowerPlots可视化图例</vt:lpstr>
      <vt:lpstr>Matlab中使用MATPOWER求解OPF</vt:lpstr>
      <vt:lpstr>Matlab中使用MATPOWER求解OPF</vt:lpstr>
      <vt:lpstr>Python中使用PyPower求解OPF</vt:lpstr>
      <vt:lpstr>Python中使用PyPower求解OPF</vt:lpstr>
      <vt:lpstr>Python中使用PyPower求解OPF</vt:lpstr>
      <vt:lpstr>其他资源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haohan chen</dc:creator>
  <cp:lastModifiedBy>haohan chen</cp:lastModifiedBy>
  <cp:revision>13</cp:revision>
  <dcterms:created xsi:type="dcterms:W3CDTF">2024-11-18T00:18:42Z</dcterms:created>
  <dcterms:modified xsi:type="dcterms:W3CDTF">2024-11-18T09:27:10Z</dcterms:modified>
</cp:coreProperties>
</file>