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96"/>
  </p:notesMasterIdLst>
  <p:sldIdLst>
    <p:sldId id="773" r:id="rId2"/>
    <p:sldId id="857" r:id="rId3"/>
    <p:sldId id="856" r:id="rId4"/>
    <p:sldId id="951" r:id="rId5"/>
    <p:sldId id="952" r:id="rId6"/>
    <p:sldId id="953" r:id="rId7"/>
    <p:sldId id="954" r:id="rId8"/>
    <p:sldId id="956" r:id="rId9"/>
    <p:sldId id="957" r:id="rId10"/>
    <p:sldId id="958" r:id="rId11"/>
    <p:sldId id="878" r:id="rId12"/>
    <p:sldId id="879" r:id="rId13"/>
    <p:sldId id="880" r:id="rId14"/>
    <p:sldId id="881" r:id="rId15"/>
    <p:sldId id="1005" r:id="rId16"/>
    <p:sldId id="883" r:id="rId17"/>
    <p:sldId id="1006" r:id="rId18"/>
    <p:sldId id="1007" r:id="rId19"/>
    <p:sldId id="1013" r:id="rId20"/>
    <p:sldId id="948" r:id="rId21"/>
    <p:sldId id="962" r:id="rId22"/>
    <p:sldId id="884" r:id="rId23"/>
    <p:sldId id="931" r:id="rId24"/>
    <p:sldId id="937" r:id="rId25"/>
    <p:sldId id="932" r:id="rId26"/>
    <p:sldId id="887" r:id="rId27"/>
    <p:sldId id="889" r:id="rId28"/>
    <p:sldId id="965" r:id="rId29"/>
    <p:sldId id="891" r:id="rId30"/>
    <p:sldId id="1008" r:id="rId31"/>
    <p:sldId id="966" r:id="rId32"/>
    <p:sldId id="1009" r:id="rId33"/>
    <p:sldId id="967" r:id="rId34"/>
    <p:sldId id="1010" r:id="rId35"/>
    <p:sldId id="1011" r:id="rId36"/>
    <p:sldId id="1012" r:id="rId37"/>
    <p:sldId id="895" r:id="rId38"/>
    <p:sldId id="899" r:id="rId39"/>
    <p:sldId id="898" r:id="rId40"/>
    <p:sldId id="970" r:id="rId41"/>
    <p:sldId id="897" r:id="rId42"/>
    <p:sldId id="900" r:id="rId43"/>
    <p:sldId id="901" r:id="rId44"/>
    <p:sldId id="939" r:id="rId45"/>
    <p:sldId id="971" r:id="rId46"/>
    <p:sldId id="972" r:id="rId47"/>
    <p:sldId id="973" r:id="rId48"/>
    <p:sldId id="974" r:id="rId49"/>
    <p:sldId id="975" r:id="rId50"/>
    <p:sldId id="1014" r:id="rId51"/>
    <p:sldId id="1015" r:id="rId52"/>
    <p:sldId id="905" r:id="rId53"/>
    <p:sldId id="1016" r:id="rId54"/>
    <p:sldId id="907" r:id="rId55"/>
    <p:sldId id="902" r:id="rId56"/>
    <p:sldId id="903" r:id="rId57"/>
    <p:sldId id="978" r:id="rId58"/>
    <p:sldId id="979" r:id="rId59"/>
    <p:sldId id="910" r:id="rId60"/>
    <p:sldId id="911" r:id="rId61"/>
    <p:sldId id="941" r:id="rId62"/>
    <p:sldId id="981" r:id="rId63"/>
    <p:sldId id="982" r:id="rId64"/>
    <p:sldId id="983" r:id="rId65"/>
    <p:sldId id="1017" r:id="rId66"/>
    <p:sldId id="985" r:id="rId67"/>
    <p:sldId id="914" r:id="rId68"/>
    <p:sldId id="1018" r:id="rId69"/>
    <p:sldId id="916" r:id="rId70"/>
    <p:sldId id="917" r:id="rId71"/>
    <p:sldId id="918" r:id="rId72"/>
    <p:sldId id="945" r:id="rId73"/>
    <p:sldId id="986" r:id="rId74"/>
    <p:sldId id="987" r:id="rId75"/>
    <p:sldId id="988" r:id="rId76"/>
    <p:sldId id="989" r:id="rId77"/>
    <p:sldId id="990" r:id="rId78"/>
    <p:sldId id="1019" r:id="rId79"/>
    <p:sldId id="1020" r:id="rId80"/>
    <p:sldId id="992" r:id="rId81"/>
    <p:sldId id="993" r:id="rId82"/>
    <p:sldId id="946" r:id="rId83"/>
    <p:sldId id="920" r:id="rId84"/>
    <p:sldId id="921" r:id="rId85"/>
    <p:sldId id="922" r:id="rId86"/>
    <p:sldId id="995" r:id="rId87"/>
    <p:sldId id="936" r:id="rId88"/>
    <p:sldId id="997" r:id="rId89"/>
    <p:sldId id="998" r:id="rId90"/>
    <p:sldId id="999" r:id="rId91"/>
    <p:sldId id="1000" r:id="rId92"/>
    <p:sldId id="1001" r:id="rId93"/>
    <p:sldId id="1002" r:id="rId94"/>
    <p:sldId id="1021" r:id="rId9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F53"/>
    <a:srgbClr val="99CC00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50" autoAdjust="0"/>
  </p:normalViewPr>
  <p:slideViewPr>
    <p:cSldViewPr snapToObjects="1">
      <p:cViewPr varScale="1">
        <p:scale>
          <a:sx n="65" d="100"/>
          <a:sy n="65" d="100"/>
        </p:scale>
        <p:origin x="912" y="6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BF37E417-7CFA-46D7-AF63-151F821945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194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EB475-F51F-4DFB-A6CF-C5E29F231308}" type="slidenum">
              <a:rPr lang="zh-CN" altLang="zh-CN" smtClean="0">
                <a:latin typeface="Arial" charset="0"/>
              </a:rPr>
              <a:pPr>
                <a:defRPr/>
              </a:pPr>
              <a:t>3</a:t>
            </a:fld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8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3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7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33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044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2066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43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517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44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899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3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3491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18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36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4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3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58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52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7922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toLocaleString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把数组转换为本地字符串。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20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376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71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35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35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743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687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192FD54-7054-438F-8DA2-C156B52340C0}" type="slidenum">
              <a:rPr lang="zh-CN" altLang="zh-CN">
                <a:ea typeface="宋体" panose="02010600030101010101" pitchFamily="2" charset="-122"/>
              </a:rPr>
              <a:pPr/>
              <a:t>72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599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  <a:t>80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8656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BD22D58-0047-4447-9003-99E75CBA1166}" type="slidenum">
              <a:rPr lang="zh-CN" altLang="zh-CN" sz="3200" smtClean="0">
                <a:ea typeface="宋体" panose="02010600030101010101" pitchFamily="2" charset="-122"/>
              </a:rPr>
              <a:pPr eaLnBrk="1" hangingPunct="1"/>
              <a:t>90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39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B176B37C-2F04-4E95-9AD3-6042235967CD}" type="slidenum">
              <a:rPr lang="zh-CN" altLang="zh-CN" sz="3200" smtClean="0">
                <a:ea typeface="宋体" panose="02010600030101010101" pitchFamily="2" charset="-122"/>
              </a:rPr>
              <a:pPr eaLnBrk="1" hangingPunct="1"/>
              <a:t>91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870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7DCDD13-7592-4009-ABD1-F4334B2B6381}" type="slidenum">
              <a:rPr lang="zh-CN" altLang="zh-CN" sz="3200" smtClean="0">
                <a:ea typeface="宋体" panose="02010600030101010101" pitchFamily="2" charset="-122"/>
              </a:rPr>
              <a:pPr/>
              <a:t>92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25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7C10415-5985-4BEF-8C7F-921C4C1651BD}" type="slidenum">
              <a:rPr lang="zh-CN" altLang="zh-CN" sz="3200" smtClean="0">
                <a:ea typeface="宋体" panose="02010600030101010101" pitchFamily="2" charset="-122"/>
              </a:rPr>
              <a:pPr eaLnBrk="1" hangingPunct="1"/>
              <a:t>93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5F3C0340-1289-4F38-9D8F-A6B160CBA7C2}" type="slidenum">
              <a:rPr lang="zh-CN" altLang="zh-CN" sz="3200" smtClean="0">
                <a:ea typeface="宋体" charset="-122"/>
              </a:rPr>
              <a:pPr eaLnBrk="1" hangingPunct="1"/>
              <a:t>94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044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121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013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25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软院logo横版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8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564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35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0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52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78B35-436C-4F64-8CAE-6E2F9B8DE6B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软院logo横版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47281" y="1484109"/>
            <a:ext cx="4897437" cy="2116138"/>
          </a:xfrm>
          <a:prstGeom prst="rect">
            <a:avLst/>
          </a:prstGeom>
        </p:spPr>
        <p:txBody>
          <a:bodyPr anchor="b"/>
          <a:lstStyle/>
          <a:p>
            <a:pPr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pic>
        <p:nvPicPr>
          <p:cNvPr id="10244" name="图片 4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7174" y="1166843"/>
            <a:ext cx="8738608" cy="444179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&lt;head&gt;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&lt;meta charset</a:t>
            </a:r>
            <a:r>
              <a:rPr lang="en-US" altLang="zh-CN" sz="2800" dirty="0">
                <a:latin typeface="微软雅黑" pitchFamily="34" charset="-122"/>
              </a:rPr>
              <a:t>= " </a:t>
            </a:r>
            <a:r>
              <a:rPr lang="en-US" altLang="zh-CN" sz="2800" dirty="0" smtClean="0">
                <a:latin typeface="微软雅黑" pitchFamily="34" charset="-122"/>
              </a:rPr>
              <a:t>utf-8</a:t>
            </a:r>
            <a:r>
              <a:rPr lang="en-US" altLang="zh-CN" sz="2800" dirty="0">
                <a:latin typeface="微软雅黑" pitchFamily="34" charset="-122"/>
              </a:rPr>
              <a:t> " &gt;</a:t>
            </a: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&lt;title&gt;&lt;/title&gt;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&lt;script </a:t>
            </a:r>
            <a:r>
              <a:rPr lang="en-US" altLang="zh-CN" sz="2800" dirty="0" err="1" smtClean="0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 " </a:t>
            </a:r>
            <a:r>
              <a:rPr lang="en-US" altLang="zh-CN" sz="2800" dirty="0" smtClean="0">
                <a:latin typeface="微软雅黑" pitchFamily="34" charset="-122"/>
              </a:rPr>
              <a:t>demo.js</a:t>
            </a:r>
            <a:r>
              <a:rPr lang="en-US" altLang="zh-CN" sz="2800" dirty="0">
                <a:latin typeface="微软雅黑" pitchFamily="34" charset="-122"/>
              </a:rPr>
              <a:t> " &gt;&lt;/</a:t>
            </a:r>
            <a:r>
              <a:rPr lang="en-US" altLang="zh-CN" sz="2800" dirty="0" smtClean="0">
                <a:latin typeface="微软雅黑" pitchFamily="34" charset="-122"/>
              </a:rPr>
              <a:t>script&gt;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</a:t>
            </a:r>
            <a:r>
              <a:rPr lang="en-US" altLang="zh-CN" sz="2800" dirty="0">
                <a:latin typeface="微软雅黑" pitchFamily="34" charset="-122"/>
              </a:rPr>
              <a:t>script type= " </a:t>
            </a:r>
            <a:r>
              <a:rPr lang="en-US" altLang="zh-CN" sz="2800" dirty="0" smtClean="0">
                <a:latin typeface="微软雅黑" pitchFamily="34" charset="-122"/>
              </a:rPr>
              <a:t>text/</a:t>
            </a:r>
            <a:r>
              <a:rPr lang="en-US" altLang="zh-CN" sz="2800" dirty="0" err="1" smtClean="0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 " 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	console.log</a:t>
            </a:r>
            <a:r>
              <a:rPr lang="en-US" altLang="zh-CN" sz="2800" dirty="0">
                <a:latin typeface="微软雅黑" pitchFamily="34" charset="-122"/>
              </a:rPr>
              <a:t>(" Hello </a:t>
            </a:r>
            <a:r>
              <a:rPr lang="en-US" altLang="zh-CN" sz="2800" dirty="0" smtClean="0">
                <a:latin typeface="微软雅黑" pitchFamily="34" charset="-122"/>
              </a:rPr>
              <a:t>World");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	alert( "Hello JavaScript" );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&lt;/</a:t>
            </a:r>
            <a:r>
              <a:rPr lang="en-US" altLang="zh-CN" sz="2800" dirty="0">
                <a:latin typeface="微软雅黑" pitchFamily="34" charset="-122"/>
              </a:rPr>
              <a:t>script</a:t>
            </a:r>
            <a:r>
              <a:rPr lang="en-US" altLang="zh-CN" sz="2800" dirty="0" smtClean="0">
                <a:latin typeface="微软雅黑" pitchFamily="34" charset="-122"/>
              </a:rPr>
              <a:t>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en-US" sz="2800" dirty="0" smtClean="0">
                <a:latin typeface="微软雅黑" pitchFamily="34" charset="-122"/>
              </a:rPr>
              <a:t>&lt;/head&gt;</a:t>
            </a:r>
            <a:endParaRPr lang="en-US" altLang="en-US" sz="2800" dirty="0">
              <a:latin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 smtClean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 smtClean="0"/>
              <a:t>文件与内部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代码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42064" y="2564604"/>
            <a:ext cx="5931874" cy="595984"/>
          </a:xfrm>
          <a:prstGeom prst="rect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42064" y="3212901"/>
            <a:ext cx="5931874" cy="1872858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7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动态、</a:t>
            </a:r>
            <a:r>
              <a:rPr lang="zh-CN" altLang="en-US" dirty="0"/>
              <a:t>弱类型，一个变量可以赋不同类型的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r>
              <a:rPr lang="zh-CN" altLang="en-US" dirty="0"/>
              <a:t>通常</a:t>
            </a:r>
            <a:r>
              <a:rPr lang="zh-CN" altLang="en-US" dirty="0" smtClean="0"/>
              <a:t>以分号结束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2.1 JavaScript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定义变量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124744"/>
            <a:ext cx="9419080" cy="53296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为弱类型语言，声明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创建变量时，不需指明数据类型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/>
              <a:t>var </a:t>
            </a:r>
            <a:r>
              <a:rPr lang="zh-CN" altLang="en-US" sz="2600" dirty="0"/>
              <a:t>变量名（</a:t>
            </a:r>
            <a:r>
              <a:rPr lang="en-US" altLang="zh-CN" sz="2600" dirty="0"/>
              <a:t>var </a:t>
            </a:r>
            <a:r>
              <a:rPr lang="zh-CN" altLang="en-US" sz="2600" dirty="0"/>
              <a:t>变量名</a:t>
            </a:r>
            <a:r>
              <a:rPr lang="en-US" altLang="zh-CN" sz="2600" dirty="0"/>
              <a:t>=</a:t>
            </a:r>
            <a:r>
              <a:rPr lang="zh-CN" altLang="en-US" sz="2600" dirty="0"/>
              <a:t>初值</a:t>
            </a:r>
            <a:r>
              <a:rPr lang="en-US" altLang="zh-CN" sz="2600" dirty="0"/>
              <a:t>;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不加</a:t>
            </a:r>
            <a:r>
              <a:rPr lang="en-US" altLang="zh-CN" sz="2600" dirty="0" err="1"/>
              <a:t>var</a:t>
            </a:r>
            <a:r>
              <a:rPr lang="zh-CN" altLang="en-US" sz="2600" dirty="0"/>
              <a:t>保留字即为全局变量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字符串值用单引号或双引号引起来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1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变量的数据类型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quarter" idx="10"/>
          </p:nvPr>
        </p:nvSpPr>
        <p:spPr>
          <a:xfrm>
            <a:off x="1004693" y="1234685"/>
            <a:ext cx="10709882" cy="4643437"/>
          </a:xfrm>
        </p:spPr>
        <p:txBody>
          <a:bodyPr>
            <a:normAutofit/>
          </a:bodyPr>
          <a:lstStyle/>
          <a:p>
            <a:r>
              <a:rPr lang="en-US" altLang="zh-CN" dirty="0"/>
              <a:t> JavaScript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的语言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是指不同类型的变量之间可以相互赋值</a:t>
            </a:r>
            <a:r>
              <a:rPr lang="zh-CN" altLang="en-US" dirty="0" smtClean="0"/>
              <a:t>，但</a:t>
            </a:r>
            <a:r>
              <a:rPr lang="zh-CN" altLang="en-US" dirty="0"/>
              <a:t>在某</a:t>
            </a:r>
            <a:r>
              <a:rPr lang="zh-CN" altLang="en-US" dirty="0" smtClean="0"/>
              <a:t>一时刻，</a:t>
            </a:r>
            <a:r>
              <a:rPr lang="zh-CN" altLang="en-US" dirty="0"/>
              <a:t>一个变量</a:t>
            </a:r>
            <a:r>
              <a:rPr lang="zh-CN" altLang="en-US" dirty="0">
                <a:solidFill>
                  <a:srgbClr val="FF0000"/>
                </a:solidFill>
              </a:rPr>
              <a:t>存在某一种</a:t>
            </a:r>
            <a:r>
              <a:rPr lang="zh-CN" altLang="en-US" dirty="0"/>
              <a:t>数据类型</a:t>
            </a:r>
          </a:p>
          <a:p>
            <a:pPr lvl="1"/>
            <a:r>
              <a:rPr lang="en-US" altLang="zh-CN" sz="2600" dirty="0" smtClean="0"/>
              <a:t>5 </a:t>
            </a:r>
            <a:r>
              <a:rPr lang="zh-CN" altLang="en-US" sz="2600" dirty="0" smtClean="0"/>
              <a:t>种</a:t>
            </a:r>
            <a:r>
              <a:rPr lang="zh-CN" altLang="en-US" sz="2600" dirty="0"/>
              <a:t>原始</a:t>
            </a:r>
            <a:r>
              <a:rPr lang="zh-CN" altLang="en-US" sz="2600" dirty="0" smtClean="0"/>
              <a:t>数据类型</a:t>
            </a:r>
            <a:r>
              <a:rPr lang="zh-CN" altLang="en-US" sz="2600" dirty="0"/>
              <a:t>：</a:t>
            </a:r>
            <a:r>
              <a:rPr lang="en-US" altLang="zh-CN" sz="2600" dirty="0"/>
              <a:t>Number</a:t>
            </a:r>
            <a:r>
              <a:rPr lang="zh-CN" altLang="en-US" sz="2600" dirty="0"/>
              <a:t>、</a:t>
            </a:r>
            <a:r>
              <a:rPr lang="en-US" altLang="zh-CN" sz="2600" dirty="0"/>
              <a:t>String</a:t>
            </a:r>
            <a:r>
              <a:rPr lang="zh-CN" altLang="en-US" sz="2600" dirty="0"/>
              <a:t>、</a:t>
            </a:r>
            <a:r>
              <a:rPr lang="en-US" altLang="zh-CN" sz="2600" dirty="0"/>
              <a:t>Boolean</a:t>
            </a:r>
            <a:r>
              <a:rPr lang="zh-CN" altLang="en-US" sz="2600" dirty="0"/>
              <a:t>、</a:t>
            </a:r>
            <a:r>
              <a:rPr lang="en-US" altLang="zh-CN" sz="2600" dirty="0"/>
              <a:t>Undefined</a:t>
            </a:r>
            <a:r>
              <a:rPr lang="zh-CN" altLang="en-US" sz="2600" dirty="0"/>
              <a:t>、</a:t>
            </a:r>
            <a:r>
              <a:rPr lang="en-US" altLang="zh-CN" sz="2600" dirty="0"/>
              <a:t>Null</a:t>
            </a:r>
          </a:p>
          <a:p>
            <a:pPr lvl="1"/>
            <a:r>
              <a:rPr lang="zh-CN" altLang="en-US" sz="2600" dirty="0"/>
              <a:t>获得变量在某一时刻的数据类型，</a:t>
            </a:r>
            <a:r>
              <a:rPr lang="zh-CN" altLang="en-US" sz="2600" dirty="0" smtClean="0"/>
              <a:t>使用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typeof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zh-CN" altLang="en-US" sz="2600" dirty="0" smtClean="0"/>
              <a:t>运算符</a:t>
            </a:r>
            <a:endParaRPr lang="en-US" altLang="zh-CN" sz="2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5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Number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3.1415926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1e6</a:t>
            </a:r>
          </a:p>
          <a:p>
            <a:r>
              <a:rPr lang="en-US" altLang="zh-CN" dirty="0" smtClean="0"/>
              <a:t> String</a:t>
            </a:r>
            <a:r>
              <a:rPr lang="zh-CN" altLang="en-US" dirty="0"/>
              <a:t>类型：</a:t>
            </a:r>
            <a:r>
              <a:rPr lang="zh-CN" altLang="en-US" dirty="0">
                <a:solidFill>
                  <a:schemeClr val="tx1"/>
                </a:solidFill>
              </a:rPr>
              <a:t>用单引号或双引号括起一组</a:t>
            </a:r>
            <a:r>
              <a:rPr lang="zh-CN" altLang="en-US" dirty="0" smtClean="0">
                <a:solidFill>
                  <a:schemeClr val="tx1"/>
                </a:solidFill>
              </a:rPr>
              <a:t>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如：</a:t>
            </a:r>
            <a:r>
              <a:rPr lang="en-US" altLang="zh-CN" sz="2400" dirty="0"/>
              <a:t>'hello'</a:t>
            </a:r>
            <a:r>
              <a:rPr lang="zh-CN" altLang="en-US" sz="2400" dirty="0"/>
              <a:t>、</a:t>
            </a:r>
            <a:r>
              <a:rPr lang="en-US" altLang="zh-CN" sz="2400" dirty="0"/>
              <a:t>"world"</a:t>
            </a:r>
            <a:r>
              <a:rPr lang="zh-CN" altLang="en-US" sz="2400" dirty="0"/>
              <a:t>、 </a:t>
            </a:r>
            <a:r>
              <a:rPr lang="en-US" altLang="zh-CN" sz="2400" dirty="0"/>
              <a:t>"34" </a:t>
            </a:r>
          </a:p>
          <a:p>
            <a:r>
              <a:rPr lang="en-US" altLang="zh-CN" dirty="0" smtClean="0"/>
              <a:t> Boolean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true  </a:t>
            </a:r>
            <a:r>
              <a:rPr lang="zh-CN" altLang="en-US" dirty="0">
                <a:solidFill>
                  <a:schemeClr val="tx1"/>
                </a:solidFill>
              </a:rPr>
              <a:t>或  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表示使用了未声明的变量或属性。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Null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表示无值（空对象）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2.3 JS</a:t>
            </a:r>
            <a:r>
              <a:rPr lang="zh-CN" altLang="en-US" dirty="0" smtClean="0"/>
              <a:t>原始数据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57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原始数据</a:t>
            </a:r>
            <a:r>
              <a:rPr lang="zh-CN" altLang="en-US" dirty="0"/>
              <a:t>类型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</p:spPr>
        <p:txBody>
          <a:bodyPr>
            <a:normAutofit/>
          </a:bodyPr>
          <a:lstStyle/>
          <a:p>
            <a:pPr marL="167005" lvl="0" indent="-167005" eaLnBrk="0" hangingPunct="0"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NaN</a:t>
            </a:r>
            <a:r>
              <a:rPr lang="en-US" altLang="zh-CN" dirty="0">
                <a:sym typeface="+mn-ea"/>
              </a:rPr>
              <a:t>   (Not a Number</a:t>
            </a:r>
            <a:r>
              <a:rPr lang="en-US" altLang="zh-CN" dirty="0" smtClean="0">
                <a:sym typeface="+mn-ea"/>
              </a:rPr>
              <a:t>)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表示</a:t>
            </a:r>
            <a:r>
              <a:rPr lang="zh-CN" altLang="en-US" dirty="0">
                <a:sym typeface="+mn-ea"/>
              </a:rPr>
              <a:t>一个没有意义、不正确的</a:t>
            </a:r>
            <a:r>
              <a:rPr lang="zh-CN" altLang="en-US" dirty="0" smtClean="0">
                <a:sym typeface="+mn-ea"/>
              </a:rPr>
              <a:t>数值</a:t>
            </a:r>
            <a:endParaRPr lang="en-US" altLang="zh-CN" dirty="0" smtClean="0">
              <a:sym typeface="+mn-ea"/>
            </a:endParaRPr>
          </a:p>
          <a:p>
            <a:pPr marL="167005" lvl="0" indent="-167005" eaLnBrk="0" hangingPunct="0"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认识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isNaN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) </a:t>
            </a:r>
            <a:r>
              <a:rPr lang="zh-CN" altLang="en-US" dirty="0">
                <a:sym typeface="+mn-ea"/>
              </a:rPr>
              <a:t>函数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zh-CN" altLang="en-US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用来检测参数是否为 </a:t>
            </a:r>
            <a:r>
              <a:rPr lang="en-US" altLang="zh-CN"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NaN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值</a:t>
            </a: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zh-CN" altLang="en-US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参数是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"</a:t>
            </a:r>
            <a:r>
              <a:rPr lang="en-US" altLang="zh-CN"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NaN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" </a:t>
            </a:r>
            <a:r>
              <a:rPr lang="en-US" altLang="zh-CN"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时返回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true，否则返回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false</a:t>
            </a: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isNaN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("123abc")</a:t>
            </a:r>
            <a:endParaRPr lang="zh-CN" altLang="en-US" sz="2600" dirty="0">
              <a:solidFill>
                <a:srgbClr val="000000"/>
              </a:solidFill>
              <a:cs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943472" y="3915492"/>
            <a:ext cx="1746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15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1135998" y="1123944"/>
            <a:ext cx="8191212" cy="50227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 算术：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、* 、</a:t>
            </a:r>
            <a:r>
              <a:rPr lang="en-US" altLang="zh-CN" sz="3000" dirty="0" smtClean="0"/>
              <a:t>/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%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++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--</a:t>
            </a:r>
          </a:p>
          <a:p>
            <a:r>
              <a:rPr lang="zh-CN" altLang="en-US" sz="3000" dirty="0" smtClean="0"/>
              <a:t> 字符串连接：</a:t>
            </a:r>
            <a:r>
              <a:rPr lang="en-US" altLang="zh-CN" sz="3000" dirty="0" smtClean="0"/>
              <a:t>+</a:t>
            </a:r>
          </a:p>
          <a:p>
            <a:r>
              <a:rPr lang="zh-CN" altLang="en-US" sz="3000" dirty="0" smtClean="0"/>
              <a:t> 赋值：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+=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-=</a:t>
            </a:r>
            <a:r>
              <a:rPr lang="zh-CN" altLang="en-US" sz="3000" dirty="0" smtClean="0"/>
              <a:t>、*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/=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%=</a:t>
            </a:r>
          </a:p>
          <a:p>
            <a:r>
              <a:rPr lang="zh-CN" altLang="en-US" sz="3000" dirty="0" smtClean="0"/>
              <a:t> 比较：</a:t>
            </a:r>
            <a:r>
              <a:rPr lang="en-US" altLang="zh-CN" sz="3000" dirty="0" smtClean="0"/>
              <a:t>==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===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!=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&gt;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&lt;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&lt;=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&gt;= </a:t>
            </a:r>
          </a:p>
          <a:p>
            <a:pPr marL="168275" lvl="1" indent="0">
              <a:buNone/>
            </a:pPr>
            <a:r>
              <a:rPr lang="en-US" altLang="zh-CN" sz="2800" dirty="0" smtClean="0"/>
              <a:t> ==</a:t>
            </a:r>
            <a:r>
              <a:rPr lang="zh-CN" altLang="en-US" sz="2800" dirty="0"/>
              <a:t>：值相等则为 </a:t>
            </a:r>
            <a:r>
              <a:rPr lang="en-US" altLang="zh-CN" sz="2800" dirty="0"/>
              <a:t>true</a:t>
            </a:r>
          </a:p>
          <a:p>
            <a:pPr marL="168275" lvl="1" indent="0">
              <a:buNone/>
            </a:pPr>
            <a:r>
              <a:rPr lang="en-US" altLang="zh-CN" sz="2800" dirty="0" smtClean="0"/>
              <a:t> ===</a:t>
            </a:r>
            <a:r>
              <a:rPr lang="zh-CN" altLang="en-US" sz="2800" dirty="0"/>
              <a:t>：类型和值都须相同则为 </a:t>
            </a:r>
            <a:r>
              <a:rPr lang="en-US" altLang="zh-CN" sz="2800" dirty="0"/>
              <a:t>true </a:t>
            </a:r>
          </a:p>
          <a:p>
            <a:r>
              <a:rPr lang="zh-CN" altLang="en-US" sz="3000" dirty="0" smtClean="0"/>
              <a:t> 逻辑：与</a:t>
            </a:r>
            <a:r>
              <a:rPr lang="en-US" altLang="zh-CN" sz="3000" dirty="0" smtClean="0"/>
              <a:t>(&amp;&amp;)</a:t>
            </a:r>
            <a:r>
              <a:rPr lang="zh-CN" altLang="en-US" sz="3000" dirty="0" smtClean="0"/>
              <a:t>、或</a:t>
            </a:r>
            <a:r>
              <a:rPr lang="en-US" altLang="zh-CN" sz="3000" dirty="0" smtClean="0"/>
              <a:t>(||)</a:t>
            </a:r>
            <a:r>
              <a:rPr lang="zh-CN" altLang="en-US" sz="3000" dirty="0" smtClean="0"/>
              <a:t>、非</a:t>
            </a:r>
            <a:r>
              <a:rPr lang="en-US" altLang="zh-CN" sz="3000" dirty="0" smtClean="0"/>
              <a:t>(!)</a:t>
            </a:r>
          </a:p>
          <a:p>
            <a:r>
              <a:rPr lang="zh-CN" altLang="en-US" sz="3000" dirty="0" smtClean="0"/>
              <a:t> 条件：变量名 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条件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?</a:t>
            </a:r>
            <a:r>
              <a:rPr lang="zh-CN" altLang="en-US" sz="3000" dirty="0" smtClean="0"/>
              <a:t> 值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 值</a:t>
            </a:r>
            <a:r>
              <a:rPr lang="en-US" altLang="zh-CN" sz="3000" dirty="0" smtClean="0"/>
              <a:t>2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627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”连接字符串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9156" name="TextBox 9"/>
          <p:cNvSpPr txBox="1"/>
          <p:nvPr/>
        </p:nvSpPr>
        <p:spPr>
          <a:xfrm>
            <a:off x="972820" y="1012190"/>
            <a:ext cx="9645650" cy="500213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solidFill>
                  <a:srgbClr val="006F53"/>
                </a:solidFill>
                <a:latin typeface="+mj-ea"/>
                <a:ea typeface="+mj-ea"/>
              </a:rPr>
              <a:t>&lt;script type="text/javascript"&gt;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x=3;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y="3";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z=5;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z += y;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a=y+z;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document.write(x+y+'&lt;br/&gt;');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document.write(z+'&lt;br/&gt;');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document.write(a+'&lt;br/&gt;');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document.write(x+y+z+'&lt;br/&gt;');	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</a:t>
            </a:r>
            <a:r>
              <a:rPr lang="en-US" altLang="zh-CN" sz="2800" dirty="0">
                <a:solidFill>
                  <a:srgbClr val="006F53"/>
                </a:solidFill>
                <a:latin typeface="+mj-ea"/>
                <a:ea typeface="+mj-ea"/>
              </a:rPr>
              <a:t>&lt;/script&gt;</a:t>
            </a:r>
          </a:p>
        </p:txBody>
      </p:sp>
      <p:sp>
        <p:nvSpPr>
          <p:cNvPr id="5" name=" 141"/>
          <p:cNvSpPr/>
          <p:nvPr/>
        </p:nvSpPr>
        <p:spPr>
          <a:xfrm>
            <a:off x="8609330" y="3723129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848215" y="3645024"/>
            <a:ext cx="725170" cy="51562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7" name=" 141"/>
          <p:cNvSpPr/>
          <p:nvPr/>
        </p:nvSpPr>
        <p:spPr>
          <a:xfrm>
            <a:off x="8162290" y="4208904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>
          <a:xfrm>
            <a:off x="9401175" y="4130799"/>
            <a:ext cx="725170" cy="515620"/>
          </a:xfrm>
          <a:prstGeom prst="rect">
            <a:avLst/>
          </a:prstGeom>
        </p:spPr>
        <p:txBody>
          <a:bodyPr/>
          <a:lstStyle/>
          <a:p>
            <a:pPr defTabSz="0" eaLnBrk="1" hangingPunct="1">
              <a:lnSpc>
                <a:spcPct val="8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6F53"/>
                </a:solidFill>
                <a:ea typeface="宋体" panose="02010600030101010101" pitchFamily="2" charset="-122"/>
              </a:rPr>
              <a:t>53</a:t>
            </a:r>
          </a:p>
        </p:txBody>
      </p:sp>
      <p:sp>
        <p:nvSpPr>
          <p:cNvPr id="10" name=" 141"/>
          <p:cNvSpPr/>
          <p:nvPr/>
        </p:nvSpPr>
        <p:spPr>
          <a:xfrm>
            <a:off x="8162290" y="4718174"/>
            <a:ext cx="2254190" cy="16383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>
          <a:xfrm>
            <a:off x="10490380" y="4624194"/>
            <a:ext cx="927735" cy="51562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353</a:t>
            </a:r>
          </a:p>
        </p:txBody>
      </p:sp>
      <p:sp>
        <p:nvSpPr>
          <p:cNvPr id="12" name=" 141"/>
          <p:cNvSpPr/>
          <p:nvPr/>
        </p:nvSpPr>
        <p:spPr>
          <a:xfrm>
            <a:off x="8544272" y="5181724"/>
            <a:ext cx="698153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9408368" y="5103619"/>
            <a:ext cx="1008112" cy="515620"/>
          </a:xfrm>
          <a:prstGeom prst="rect">
            <a:avLst/>
          </a:prstGeom>
        </p:spPr>
        <p:txBody>
          <a:bodyPr/>
          <a:lstStyle/>
          <a:p>
            <a:pPr defTabSz="0" eaLnBrk="1" hangingPunct="1">
              <a:lnSpc>
                <a:spcPct val="8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6F53"/>
                </a:solidFill>
                <a:ea typeface="宋体" panose="02010600030101010101" pitchFamily="2" charset="-122"/>
              </a:rPr>
              <a:t>3353</a:t>
            </a:r>
          </a:p>
        </p:txBody>
      </p:sp>
    </p:spTree>
    <p:extLst>
      <p:ext uri="{BB962C8B-B14F-4D97-AF65-F5344CB8AC3E}">
        <p14:creationId xmlns:p14="http://schemas.microsoft.com/office/powerpoint/2010/main" val="7074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uild="p"/>
      <p:bldP spid="7" grpId="0" bldLvl="0" animBg="1"/>
      <p:bldP spid="9" grpId="0" build="p"/>
      <p:bldP spid="10" grpId="0" bldLvl="0" animBg="1"/>
      <p:bldP spid="11" grpId="0" build="p"/>
      <p:bldP spid="12" grpId="0" bldLvl="0" animBg="1"/>
      <p:bldP spid="13" grpId="0" build="allAtOnce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142966" y="1285894"/>
            <a:ext cx="9715500" cy="423133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&lt;script type="text/</a:t>
            </a:r>
            <a:r>
              <a:rPr lang="en-US" altLang="zh-CN" sz="2400" dirty="0" err="1">
                <a:latin typeface="+mj-ea"/>
                <a:ea typeface="+mj-ea"/>
              </a:rPr>
              <a:t>javascript</a:t>
            </a:r>
            <a:r>
              <a:rPr lang="en-US" altLang="zh-CN" sz="2400" dirty="0">
                <a:latin typeface="+mj-ea"/>
                <a:ea typeface="+mj-ea"/>
              </a:rPr>
              <a:t>"&gt;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 </a:t>
            </a:r>
            <a:r>
              <a:rPr lang="en-US" altLang="zh-CN" dirty="0" smtClean="0">
                <a:latin typeface="+mj-ea"/>
                <a:ea typeface="+mj-ea"/>
              </a:rPr>
              <a:t>     </a:t>
            </a:r>
            <a:r>
              <a:rPr lang="en-US" altLang="zh-CN" sz="2400" dirty="0" err="1" smtClean="0">
                <a:latin typeface="+mj-ea"/>
                <a:ea typeface="+mj-ea"/>
              </a:rPr>
              <a:t>var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a 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=</a:t>
            </a:r>
            <a:r>
              <a:rPr lang="en-US" altLang="zh-CN" sz="2400" dirty="0">
                <a:latin typeface="+mj-ea"/>
                <a:ea typeface="+mj-ea"/>
              </a:rPr>
              <a:t> 39;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</a:t>
            </a:r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en-US" altLang="zh-CN" sz="2400" dirty="0" err="1">
                <a:latin typeface="+mj-ea"/>
                <a:ea typeface="+mj-ea"/>
              </a:rPr>
              <a:t>var</a:t>
            </a:r>
            <a:r>
              <a:rPr lang="en-US" altLang="zh-CN" sz="2400" dirty="0">
                <a:latin typeface="+mj-ea"/>
                <a:ea typeface="+mj-ea"/>
              </a:rPr>
              <a:t> b 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=</a:t>
            </a:r>
            <a:r>
              <a:rPr lang="en-US" altLang="zh-CN" sz="2400" dirty="0">
                <a:latin typeface="+mj-ea"/>
                <a:ea typeface="+mj-ea"/>
              </a:rPr>
              <a:t> 30;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  </a:t>
            </a:r>
            <a:r>
              <a:rPr lang="en-US" altLang="zh-CN" sz="2400" dirty="0" smtClean="0">
                <a:solidFill>
                  <a:srgbClr val="CC3300"/>
                </a:solidFill>
                <a:latin typeface="+mj-ea"/>
                <a:ea typeface="+mj-ea"/>
              </a:rPr>
              <a:t>    </a:t>
            </a:r>
            <a:r>
              <a:rPr lang="en-US" altLang="zh-CN" sz="2400" dirty="0" err="1">
                <a:solidFill>
                  <a:srgbClr val="CC3300"/>
                </a:solidFill>
                <a:latin typeface="+mj-ea"/>
                <a:ea typeface="+mj-ea"/>
              </a:rPr>
              <a:t>document.write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(a&gt;=b? "a</a:t>
            </a:r>
            <a:r>
              <a:rPr lang="zh-CN" altLang="en-US" sz="2400" dirty="0">
                <a:solidFill>
                  <a:srgbClr val="CC3300"/>
                </a:solidFill>
                <a:latin typeface="+mj-ea"/>
                <a:ea typeface="+mj-ea"/>
              </a:rPr>
              <a:t>大于等于</a:t>
            </a:r>
            <a:r>
              <a:rPr lang="en-US" altLang="zh-CN" sz="2400" dirty="0" smtClean="0">
                <a:solidFill>
                  <a:srgbClr val="CC3300"/>
                </a:solidFill>
                <a:latin typeface="+mj-ea"/>
                <a:ea typeface="+mj-ea"/>
              </a:rPr>
              <a:t>b</a:t>
            </a:r>
            <a:r>
              <a:rPr lang="en-US" altLang="zh-CN" sz="2400" dirty="0">
                <a:solidFill>
                  <a:srgbClr val="CC3300"/>
                </a:solidFill>
                <a:latin typeface="+mj-ea"/>
              </a:rPr>
              <a:t>"</a:t>
            </a:r>
            <a:r>
              <a:rPr lang="en-US" altLang="zh-CN" sz="2400" dirty="0" smtClean="0">
                <a:solidFill>
                  <a:srgbClr val="CC3300"/>
                </a:solidFill>
                <a:latin typeface="+mj-ea"/>
                <a:ea typeface="+mj-ea"/>
              </a:rPr>
              <a:t> : "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a</a:t>
            </a:r>
            <a:r>
              <a:rPr lang="zh-CN" altLang="en-US" sz="2400" dirty="0">
                <a:solidFill>
                  <a:srgbClr val="CC3300"/>
                </a:solidFill>
                <a:latin typeface="+mj-ea"/>
                <a:ea typeface="+mj-ea"/>
              </a:rPr>
              <a:t>小于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b</a:t>
            </a:r>
            <a:r>
              <a:rPr lang="en-US" altLang="zh-CN" sz="2400" dirty="0" smtClean="0">
                <a:solidFill>
                  <a:srgbClr val="CC3300"/>
                </a:solidFill>
                <a:latin typeface="+mj-ea"/>
                <a:ea typeface="+mj-ea"/>
              </a:rPr>
              <a:t>");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CC3300"/>
                </a:solidFill>
                <a:latin typeface="+mj-ea"/>
                <a:ea typeface="+mj-ea"/>
              </a:rPr>
              <a:t>    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	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var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age = 12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；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var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msg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= age&gt;18 ? "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成年人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" : "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未成年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";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      console.log(</a:t>
            </a:r>
            <a:r>
              <a:rPr lang="en-US" altLang="zh-CN" sz="2400" dirty="0" err="1">
                <a:solidFill>
                  <a:srgbClr val="CC3300"/>
                </a:solidFill>
                <a:latin typeface="+mj-ea"/>
                <a:ea typeface="+mj-ea"/>
              </a:rPr>
              <a:t>msg</a:t>
            </a:r>
            <a:r>
              <a:rPr lang="en-US" altLang="zh-CN" sz="2400" dirty="0">
                <a:solidFill>
                  <a:srgbClr val="CC3300"/>
                </a:solidFill>
                <a:latin typeface="+mj-ea"/>
                <a:ea typeface="+mj-ea"/>
              </a:rPr>
              <a:t>)</a:t>
            </a:r>
            <a:r>
              <a:rPr lang="zh-CN" altLang="en-US" sz="2400" dirty="0" smtClean="0">
                <a:solidFill>
                  <a:srgbClr val="CC3300"/>
                </a:solidFill>
                <a:latin typeface="+mj-ea"/>
                <a:ea typeface="+mj-ea"/>
              </a:rPr>
              <a:t>；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&lt;/script&gt;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r>
              <a:rPr lang="en-US" altLang="zh-CN" dirty="0"/>
              <a:t>(</a:t>
            </a:r>
            <a:r>
              <a:rPr lang="zh-CN" altLang="en-US" dirty="0"/>
              <a:t>三目</a:t>
            </a:r>
            <a:r>
              <a:rPr lang="en-US" altLang="zh-CN" dirty="0"/>
              <a:t>)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6" name=" 12"/>
          <p:cNvSpPr/>
          <p:nvPr/>
        </p:nvSpPr>
        <p:spPr>
          <a:xfrm>
            <a:off x="4665663" y="2064090"/>
            <a:ext cx="1574354" cy="438512"/>
          </a:xfrm>
          <a:prstGeom prst="wedgeEllipseCallout">
            <a:avLst>
              <a:gd name="adj1" fmla="val -28491"/>
              <a:gd name="adj2" fmla="val 103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7" name=" 12"/>
          <p:cNvSpPr/>
          <p:nvPr/>
        </p:nvSpPr>
        <p:spPr>
          <a:xfrm>
            <a:off x="4335463" y="3280797"/>
            <a:ext cx="1574354" cy="436235"/>
          </a:xfrm>
          <a:prstGeom prst="wedgeEllipseCallout">
            <a:avLst>
              <a:gd name="adj1" fmla="val -39694"/>
              <a:gd name="adj2" fmla="val 797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556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84225" y="927100"/>
            <a:ext cx="11050270" cy="4643120"/>
          </a:xfrm>
        </p:spPr>
        <p:txBody>
          <a:bodyPr>
            <a:normAutofit fontScale="95000"/>
          </a:bodyPr>
          <a:lstStyle/>
          <a:p>
            <a:r>
              <a:rPr lang="zh-CN" altLang="en-US" dirty="0" smtClean="0"/>
              <a:t> 变量</a:t>
            </a:r>
            <a:r>
              <a:rPr lang="zh-CN" altLang="en-US" dirty="0"/>
              <a:t>在进行运算时，可能会发生隐式类型</a:t>
            </a:r>
            <a:r>
              <a:rPr lang="zh-CN" altLang="en-US" dirty="0" smtClean="0"/>
              <a:t>转换  </a:t>
            </a:r>
            <a:endParaRPr lang="zh-CN" altLang="en-US" sz="2400" dirty="0"/>
          </a:p>
          <a:p>
            <a:pPr lvl="1"/>
            <a:r>
              <a:rPr lang="zh-CN" altLang="en-US" sz="2400" dirty="0"/>
              <a:t>转换成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类型：用 </a:t>
            </a:r>
            <a:r>
              <a:rPr lang="en-US" altLang="zh-CN" sz="2400" dirty="0"/>
              <a:t>+ </a:t>
            </a:r>
            <a:r>
              <a:rPr lang="zh-CN" altLang="en-US" sz="2400" dirty="0"/>
              <a:t>连接</a:t>
            </a: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  如：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sum =</a:t>
            </a:r>
            <a:r>
              <a:rPr lang="zh-CN" altLang="en-US" sz="2400" dirty="0" smtClean="0">
                <a:sym typeface="+mn-ea"/>
              </a:rPr>
              <a:t>‘</a:t>
            </a:r>
            <a:r>
              <a:rPr lang="en-US" altLang="zh-CN" sz="2400" dirty="0" err="1" smtClean="0">
                <a:sym typeface="+mn-ea"/>
              </a:rPr>
              <a:t>img</a:t>
            </a:r>
            <a:r>
              <a:rPr lang="en-US" altLang="zh-CN" sz="2400" dirty="0" smtClean="0">
                <a:sym typeface="+mn-ea"/>
              </a:rPr>
              <a:t>’+ </a:t>
            </a:r>
            <a:r>
              <a:rPr lang="en-US" altLang="zh-CN" sz="2400" dirty="0">
                <a:sym typeface="+mn-ea"/>
              </a:rPr>
              <a:t>3 </a:t>
            </a:r>
            <a:r>
              <a:rPr lang="en-US" altLang="zh-CN" sz="2400" dirty="0" smtClean="0">
                <a:sym typeface="+mn-ea"/>
              </a:rPr>
              <a:t>+ ’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smtClean="0">
                <a:sym typeface="+mn-ea"/>
              </a:rPr>
              <a:t>jpg’;</a:t>
            </a:r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	      </a:t>
            </a:r>
            <a:r>
              <a:rPr lang="zh-CN" altLang="en-US" sz="2400" dirty="0" smtClean="0">
                <a:sym typeface="+mn-ea"/>
              </a:rPr>
              <a:t>如：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b = 3.1415926;</a:t>
            </a:r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smtClean="0">
                <a:sym typeface="+mn-ea"/>
              </a:rPr>
              <a:t>			          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b1 = b + </a:t>
            </a:r>
            <a:r>
              <a:rPr lang="en-US" altLang="zh-CN" sz="2400" dirty="0" smtClean="0">
                <a:sym typeface="+mn-ea"/>
              </a:rPr>
              <a:t>"";</a:t>
            </a:r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           </a:t>
            </a:r>
            <a:r>
              <a:rPr lang="en-US" altLang="zh-CN" sz="2400" dirty="0" smtClean="0">
                <a:sym typeface="+mn-ea"/>
              </a:rPr>
              <a:t>  </a:t>
            </a:r>
            <a:r>
              <a:rPr lang="en-US" altLang="zh-CN" sz="2400" dirty="0" err="1">
                <a:sym typeface="+mn-ea"/>
              </a:rPr>
              <a:t>document.write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err="1">
                <a:sym typeface="+mn-ea"/>
              </a:rPr>
              <a:t>typeof</a:t>
            </a:r>
            <a:r>
              <a:rPr lang="en-US" altLang="zh-CN" sz="2400" dirty="0">
                <a:sym typeface="+mn-ea"/>
              </a:rPr>
              <a:t> b1 +"&lt;</a:t>
            </a:r>
            <a:r>
              <a:rPr lang="en-US" altLang="zh-CN" sz="2400" dirty="0" err="1">
                <a:sym typeface="+mn-ea"/>
              </a:rPr>
              <a:t>br</a:t>
            </a:r>
            <a:r>
              <a:rPr lang="en-US" altLang="zh-CN" sz="2400" dirty="0">
                <a:sym typeface="+mn-ea"/>
              </a:rPr>
              <a:t>/&gt;");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90180" y="2341245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90180" y="4005264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 string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324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选择题（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个，共</a:t>
            </a:r>
            <a:r>
              <a:rPr lang="en-US" altLang="zh-CN" dirty="0" smtClean="0"/>
              <a:t>2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填空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r>
              <a:rPr lang="zh-CN" altLang="en-US" dirty="0" smtClean="0"/>
              <a:t>其中</a:t>
            </a:r>
            <a:r>
              <a:rPr lang="zh-CN" altLang="en-US" dirty="0"/>
              <a:t>一个简答、</a:t>
            </a:r>
            <a:r>
              <a:rPr lang="en-US" altLang="zh-CN" dirty="0"/>
              <a:t>3</a:t>
            </a:r>
            <a:r>
              <a:rPr lang="zh-CN" altLang="en-US" dirty="0"/>
              <a:t>个小的代码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程序题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</a:t>
            </a:r>
            <a:r>
              <a:rPr lang="en-US" altLang="zh-CN" dirty="0"/>
              <a:t>10</a:t>
            </a:r>
            <a:r>
              <a:rPr lang="zh-CN" altLang="en-US" dirty="0"/>
              <a:t>分、</a:t>
            </a:r>
            <a:r>
              <a:rPr lang="en-US" altLang="zh-CN" dirty="0"/>
              <a:t>10</a:t>
            </a:r>
            <a:r>
              <a:rPr lang="zh-CN" altLang="en-US" dirty="0"/>
              <a:t>分、</a:t>
            </a:r>
            <a:r>
              <a:rPr lang="en-US" altLang="zh-CN" dirty="0"/>
              <a:t>20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分）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考试题型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控制台输出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console.log( )</a:t>
            </a: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 跟踪程序 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调试工具的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48927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492" y="5878122"/>
            <a:ext cx="4321980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79878"/>
            <a:ext cx="9993594" cy="561857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选择与分支语句</a:t>
            </a: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en-US" altLang="zh-CN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if </a:t>
            </a:r>
            <a:r>
              <a:rPr lang="zh-CN" altLang="en-US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语句</a:t>
            </a: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en-US" altLang="zh-CN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if…else </a:t>
            </a:r>
            <a:r>
              <a:rPr lang="zh-CN" altLang="en-US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语句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循环</a:t>
            </a:r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en-US" altLang="zh-CN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for</a:t>
            </a:r>
            <a:r>
              <a:rPr lang="zh-CN" altLang="en-US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循环 ：</a:t>
            </a:r>
            <a:r>
              <a:rPr lang="en-US" altLang="zh-CN" sz="2600" dirty="0" smtClean="0">
                <a:solidFill>
                  <a:srgbClr val="006F53"/>
                </a:solidFill>
                <a:cs typeface="微软雅黑" panose="020B0503020204020204" pitchFamily="34" charset="-122"/>
              </a:rPr>
              <a:t> </a:t>
            </a:r>
            <a:r>
              <a:rPr lang="zh-CN" altLang="en-US" sz="2600" dirty="0">
                <a:cs typeface="微软雅黑" panose="020B0503020204020204" pitchFamily="34" charset="-122"/>
              </a:rPr>
              <a:t>循环代码块一定的次数</a:t>
            </a:r>
            <a:endParaRPr lang="en-US" altLang="zh-CN" sz="2600" dirty="0">
              <a:cs typeface="微软雅黑" panose="020B0503020204020204" pitchFamily="34" charset="-122"/>
            </a:endParaRP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en-US" altLang="zh-CN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 while</a:t>
            </a:r>
            <a:r>
              <a:rPr lang="zh-CN" altLang="en-US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循环 </a:t>
            </a:r>
            <a:r>
              <a:rPr lang="zh-CN" altLang="en-US" sz="2600" dirty="0" smtClean="0">
                <a:solidFill>
                  <a:srgbClr val="006F53"/>
                </a:solidFill>
                <a:cs typeface="微软雅黑" panose="020B0503020204020204" pitchFamily="34" charset="-122"/>
              </a:rPr>
              <a:t>：</a:t>
            </a:r>
            <a:r>
              <a:rPr lang="en-US" altLang="zh-CN" sz="2600" dirty="0" smtClean="0">
                <a:solidFill>
                  <a:srgbClr val="006F53"/>
                </a:solidFill>
                <a:cs typeface="微软雅黑" panose="020B0503020204020204" pitchFamily="34" charset="-122"/>
              </a:rPr>
              <a:t> </a:t>
            </a:r>
            <a:r>
              <a:rPr lang="zh-CN" altLang="en-US" sz="2600" dirty="0">
                <a:cs typeface="微软雅黑" panose="020B0503020204020204" pitchFamily="34" charset="-122"/>
              </a:rPr>
              <a:t>当指定的条件为 </a:t>
            </a:r>
            <a:r>
              <a:rPr lang="en-US" altLang="zh-CN" sz="2600" dirty="0">
                <a:cs typeface="微软雅黑" panose="020B0503020204020204" pitchFamily="34" charset="-122"/>
              </a:rPr>
              <a:t>true </a:t>
            </a:r>
            <a:r>
              <a:rPr lang="zh-CN" altLang="en-US" sz="2600" dirty="0">
                <a:cs typeface="微软雅黑" panose="020B0503020204020204" pitchFamily="34" charset="-122"/>
              </a:rPr>
              <a:t>时循环指定的代码块</a:t>
            </a:r>
            <a:endParaRPr lang="en-US" altLang="zh-CN" sz="2600" dirty="0">
              <a:cs typeface="微软雅黑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C00000"/>
                </a:solidFill>
              </a:rPr>
              <a:t>循环终止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zh-CN" altLang="en-US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终止循环：</a:t>
            </a:r>
            <a:r>
              <a:rPr lang="en-US" altLang="zh-CN" sz="2600" dirty="0">
                <a:cs typeface="微软雅黑" panose="020B0503020204020204" pitchFamily="34" charset="-122"/>
              </a:rPr>
              <a:t>break ; </a:t>
            </a:r>
          </a:p>
          <a:p>
            <a:pPr marL="398780" lvl="1" indent="-230505" eaLnBrk="0" hangingPunct="0">
              <a:lnSpc>
                <a:spcPct val="140000"/>
              </a:lnSpc>
              <a:spcAft>
                <a:spcPts val="0"/>
              </a:spcAft>
              <a:buClr>
                <a:srgbClr val="008469"/>
              </a:buClr>
              <a:buFont typeface="Arial" panose="020B0604020202020204" pitchFamily="34" charset="0"/>
              <a:buChar char="–"/>
            </a:pPr>
            <a:r>
              <a:rPr lang="zh-CN" altLang="en-US" sz="2600" dirty="0">
                <a:solidFill>
                  <a:srgbClr val="006F53"/>
                </a:solidFill>
                <a:cs typeface="微软雅黑" panose="020B0503020204020204" pitchFamily="34" charset="-122"/>
              </a:rPr>
              <a:t>跳过本次循环： </a:t>
            </a:r>
            <a:r>
              <a:rPr lang="en-US" altLang="zh-CN" sz="2600" dirty="0">
                <a:cs typeface="微软雅黑" panose="020B0503020204020204" pitchFamily="34" charset="-122"/>
              </a:rPr>
              <a:t>continue ; </a:t>
            </a:r>
          </a:p>
          <a:p>
            <a:endParaRPr lang="en-US" altLang="zh-CN" sz="2600" dirty="0" smtClean="0">
              <a:solidFill>
                <a:schemeClr val="tx1"/>
              </a:solidFill>
            </a:endParaRPr>
          </a:p>
          <a:p>
            <a:endParaRPr lang="en-US" altLang="zh-CN" sz="2600" dirty="0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流程控制结构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15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142966" y="979878"/>
            <a:ext cx="9715500" cy="4898244"/>
          </a:xfrm>
        </p:spPr>
        <p:txBody>
          <a:bodyPr/>
          <a:lstStyle/>
          <a:p>
            <a:r>
              <a:rPr lang="zh-CN" altLang="en-US" dirty="0" smtClean="0"/>
              <a:t>函数：</a:t>
            </a:r>
            <a:r>
              <a:rPr lang="zh-CN" altLang="en-US" dirty="0" smtClean="0">
                <a:solidFill>
                  <a:srgbClr val="C00000"/>
                </a:solidFill>
              </a:rPr>
              <a:t>完成特定功能的一段代码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函数要素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函数名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如</a:t>
            </a:r>
            <a:r>
              <a:rPr lang="en-US" altLang="zh-CN" dirty="0"/>
              <a:t>alert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函数的参数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传递给函数名的值，代表将被函数处理的数据，如</a:t>
            </a:r>
            <a:r>
              <a:rPr lang="en-US" altLang="zh-CN" dirty="0"/>
              <a:t>alert ( </a:t>
            </a:r>
            <a:r>
              <a:rPr lang="en-US" altLang="zh-CN" dirty="0">
                <a:solidFill>
                  <a:srgbClr val="CC3300"/>
                </a:solidFill>
              </a:rPr>
              <a:t>‘hello’ 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函数的返回值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函数执行的返回结果，如</a:t>
            </a:r>
            <a:r>
              <a:rPr lang="en-US" altLang="zh-CN" dirty="0"/>
              <a:t>confirm()</a:t>
            </a:r>
            <a:r>
              <a:rPr lang="zh-CN" altLang="en-US" dirty="0"/>
              <a:t>，其返回值为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函数概述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97461" y="1378750"/>
            <a:ext cx="8686218" cy="4643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关键字定义函数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buClr>
                <a:srgbClr val="008469"/>
              </a:buClr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function </a:t>
            </a:r>
            <a:r>
              <a:rPr lang="en-US" altLang="zh-CN" sz="2800" dirty="0" err="1">
                <a:latin typeface="+mn-ea"/>
                <a:cs typeface="Courier New" panose="02070309020205020404" pitchFamily="49" charset="0"/>
              </a:rPr>
              <a:t>funName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latin typeface="+mn-ea"/>
                <a:cs typeface="Courier New" panose="02070309020205020404" pitchFamily="49" charset="0"/>
              </a:rPr>
              <a:t>[arg1, arg2,……]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){</a:t>
            </a:r>
          </a:p>
          <a:p>
            <a:pPr lvl="1">
              <a:buClr>
                <a:srgbClr val="008469"/>
              </a:buClr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	    </a:t>
            </a:r>
            <a:r>
              <a:rPr lang="en-US" altLang="zh-CN" sz="2800" dirty="0" err="1">
                <a:latin typeface="+mn-ea"/>
                <a:cs typeface="Courier New" panose="02070309020205020404" pitchFamily="49" charset="0"/>
              </a:rPr>
              <a:t>functionBody</a:t>
            </a:r>
            <a:r>
              <a:rPr lang="en-US" altLang="zh-CN" sz="2800" dirty="0">
                <a:latin typeface="+mn-ea"/>
                <a:cs typeface="Courier New" panose="02070309020205020404" pitchFamily="49" charset="0"/>
              </a:rPr>
              <a:t>;</a:t>
            </a:r>
          </a:p>
          <a:p>
            <a:pPr lvl="1">
              <a:buClr>
                <a:srgbClr val="008469"/>
              </a:buClr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	    return </a:t>
            </a:r>
            <a:r>
              <a:rPr lang="en-US" altLang="zh-CN" sz="2800" dirty="0" err="1">
                <a:latin typeface="+mn-ea"/>
                <a:cs typeface="Courier New" panose="02070309020205020404" pitchFamily="49" charset="0"/>
              </a:rPr>
              <a:t>returnValue</a:t>
            </a:r>
            <a:r>
              <a:rPr lang="en-US" altLang="zh-CN" sz="2800" dirty="0">
                <a:latin typeface="+mn-ea"/>
                <a:cs typeface="Courier New" panose="02070309020205020404" pitchFamily="49" charset="0"/>
              </a:rPr>
              <a:t>(</a:t>
            </a:r>
            <a:r>
              <a:rPr lang="zh-CN" altLang="en-US" sz="2800" dirty="0">
                <a:latin typeface="+mn-ea"/>
                <a:cs typeface="Courier New" panose="02070309020205020404" pitchFamily="49" charset="0"/>
              </a:rPr>
              <a:t>可选</a:t>
            </a:r>
            <a:r>
              <a:rPr lang="en-US" altLang="zh-CN" sz="2800" dirty="0">
                <a:latin typeface="+mn-ea"/>
                <a:cs typeface="Courier New" panose="02070309020205020404" pitchFamily="49" charset="0"/>
              </a:rPr>
              <a:t>);</a:t>
            </a:r>
          </a:p>
          <a:p>
            <a:pPr lvl="1">
              <a:buClr>
                <a:srgbClr val="008469"/>
              </a:buClr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altLang="zh-CN" sz="2400" dirty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函数的定义</a:t>
            </a:r>
          </a:p>
          <a:p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函数</a:t>
            </a:r>
            <a:r>
              <a:rPr lang="zh-CN" altLang="en-US" dirty="0" smtClean="0"/>
              <a:t>调用</a:t>
            </a:r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7" y="1018585"/>
            <a:ext cx="947133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kumimoji="0" lang="zh-CN" altLang="en-US" dirty="0" smtClean="0"/>
              <a:t> </a:t>
            </a:r>
            <a:r>
              <a:rPr kumimoji="0" lang="zh-CN" altLang="en-US" dirty="0" smtClean="0">
                <a:solidFill>
                  <a:srgbClr val="FF0000"/>
                </a:solidFill>
              </a:rPr>
              <a:t>直接</a:t>
            </a:r>
            <a:r>
              <a:rPr kumimoji="0" lang="zh-CN" altLang="en-US" dirty="0"/>
              <a:t>调用函数</a:t>
            </a:r>
            <a:endParaRPr kumimoji="0" lang="en-US" altLang="zh-CN" dirty="0"/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kumimoji="0" lang="zh-CN" altLang="en-US" sz="2600" dirty="0"/>
              <a:t> 使用</a:t>
            </a:r>
            <a:r>
              <a:rPr kumimoji="0" lang="en-US" altLang="zh-CN" sz="2600" dirty="0">
                <a:solidFill>
                  <a:srgbClr val="FF0000"/>
                </a:solidFill>
              </a:rPr>
              <a:t>( )</a:t>
            </a:r>
            <a:r>
              <a:rPr kumimoji="0" lang="zh-CN" altLang="en-US" sz="2600" dirty="0"/>
              <a:t>运算符，调用一个函数</a:t>
            </a:r>
            <a:endParaRPr kumimoji="0" lang="en-US" altLang="zh-CN" sz="2600" dirty="0"/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kumimoji="0" lang="zh-CN" altLang="en-US" sz="2600" dirty="0"/>
              <a:t> 可以向函数</a:t>
            </a:r>
            <a:r>
              <a:rPr kumimoji="0" lang="zh-CN" altLang="en-US" sz="2600" dirty="0">
                <a:solidFill>
                  <a:srgbClr val="FF0000"/>
                </a:solidFill>
              </a:rPr>
              <a:t>传递参数</a:t>
            </a:r>
            <a:endParaRPr kumimoji="0" lang="en-US" altLang="zh-CN" sz="26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kumimoji="0" lang="zh-CN" altLang="en-US" sz="2600" dirty="0"/>
              <a:t> 函数可能含有</a:t>
            </a:r>
            <a:r>
              <a:rPr kumimoji="0" lang="zh-CN" altLang="en-US" sz="2600" dirty="0">
                <a:solidFill>
                  <a:srgbClr val="FF0000"/>
                </a:solidFill>
              </a:rPr>
              <a:t>返回值</a:t>
            </a:r>
            <a:r>
              <a:rPr kumimoji="0" lang="zh-CN" altLang="en-US" sz="2600" dirty="0"/>
              <a:t>，该返回值可做为普通数据进行处理</a:t>
            </a:r>
            <a:endParaRPr kumimoji="0" lang="en-US" altLang="zh-CN" sz="2600" dirty="0"/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/>
              <a:t> 在</a:t>
            </a:r>
            <a:r>
              <a:rPr kumimoji="0" lang="zh-CN" altLang="en-US" dirty="0">
                <a:solidFill>
                  <a:srgbClr val="FF0000"/>
                </a:solidFill>
              </a:rPr>
              <a:t>事件中</a:t>
            </a:r>
            <a:r>
              <a:rPr kumimoji="0" lang="zh-CN" altLang="en-US" dirty="0"/>
              <a:t>调用函数</a:t>
            </a:r>
            <a:endParaRPr kumimoji="0"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kumimoji="0" lang="zh-CN" altLang="en-US" sz="2600" dirty="0"/>
              <a:t> 当事件产生时</a:t>
            </a:r>
            <a:r>
              <a:rPr kumimoji="0" lang="zh-CN" altLang="en-US" sz="2600" dirty="0" smtClean="0"/>
              <a:t>，</a:t>
            </a:r>
            <a:r>
              <a:rPr kumimoji="0" lang="en-US" altLang="zh-CN" sz="2600" dirty="0" smtClean="0"/>
              <a:t>JavaScript </a:t>
            </a:r>
            <a:r>
              <a:rPr kumimoji="0" lang="zh-CN" altLang="en-US" sz="2600" dirty="0" smtClean="0"/>
              <a:t>可以</a:t>
            </a:r>
            <a:r>
              <a:rPr kumimoji="0" lang="zh-CN" altLang="en-US" sz="2600" dirty="0"/>
              <a:t>调用函数来响应事件</a:t>
            </a:r>
            <a:endParaRPr kumimoji="0" lang="en-US" altLang="zh-CN" sz="2600" dirty="0">
              <a:solidFill>
                <a:srgbClr val="006F53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defRPr/>
            </a:pPr>
            <a:endParaRPr kumimoji="0" lang="en-US" altLang="zh-CN" sz="1600" dirty="0"/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8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函数的参数</a:t>
            </a:r>
          </a:p>
        </p:txBody>
      </p:sp>
      <p:sp>
        <p:nvSpPr>
          <p:cNvPr id="2150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68413"/>
            <a:ext cx="9076157" cy="4754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42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 在定义函数时使用了多少个形参，在该函数调用的时候应该给出</a:t>
            </a:r>
            <a:r>
              <a:rPr lang="zh-CN" altLang="en-US" dirty="0">
                <a:solidFill>
                  <a:srgbClr val="FF0000"/>
                </a:solidFill>
              </a:rPr>
              <a:t>相同数目</a:t>
            </a:r>
            <a:r>
              <a:rPr lang="zh-CN" altLang="en-US" dirty="0"/>
              <a:t>的实参。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多个参数之间用“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/>
              <a:t>”分隔。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在函数体内，形参其实就是一个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使用多个参数时，调用所给出的各个实参按照其排列的先后顺序</a:t>
            </a:r>
            <a:r>
              <a:rPr lang="zh-CN" altLang="en-US" dirty="0" smtClean="0">
                <a:solidFill>
                  <a:srgbClr val="FF0000"/>
                </a:solidFill>
              </a:rPr>
              <a:t>依次</a:t>
            </a:r>
            <a:r>
              <a:rPr lang="zh-CN" altLang="en-US" dirty="0" smtClean="0"/>
              <a:t>传递给形参。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385235"/>
            <a:ext cx="9796489" cy="4643437"/>
          </a:xfrm>
        </p:spPr>
        <p:txBody>
          <a:bodyPr/>
          <a:lstStyle/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、返回值可以直接赋予变量或用于表达式中</a:t>
            </a:r>
            <a:endParaRPr lang="en-US" altLang="zh-CN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  <a:r>
              <a:rPr lang="zh-CN" altLang="en-US" dirty="0">
                <a:solidFill>
                  <a:srgbClr val="FF0000"/>
                </a:solidFill>
              </a:rPr>
              <a:t>表示结束当前函数的执行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语句可以不带表达式（例如：</a:t>
            </a:r>
            <a:r>
              <a:rPr lang="en-US" altLang="zh-CN" dirty="0"/>
              <a:t>return;</a:t>
            </a:r>
            <a:r>
              <a:rPr lang="zh-CN" altLang="en-US" dirty="0" smtClean="0"/>
              <a:t>）此时返回值为</a:t>
            </a:r>
            <a:r>
              <a:rPr lang="en-US" altLang="zh-CN" dirty="0">
                <a:solidFill>
                  <a:srgbClr val="FF0000"/>
                </a:solidFill>
              </a:rPr>
              <a:t>undefined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函数中可以不出现</a:t>
            </a:r>
            <a:r>
              <a:rPr lang="en-US" altLang="zh-CN" dirty="0"/>
              <a:t>return</a:t>
            </a:r>
            <a:r>
              <a:rPr lang="zh-CN" altLang="en-US" dirty="0"/>
              <a:t>语句，仍会返回值，该值为</a:t>
            </a:r>
            <a:r>
              <a:rPr lang="en-US" altLang="zh-CN" dirty="0"/>
              <a:t>undefined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函数的返回值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413855" y="1285875"/>
            <a:ext cx="914819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dirty="0" smtClean="0"/>
              <a:t> 事件：能被</a:t>
            </a:r>
            <a:r>
              <a:rPr kumimoji="0" lang="en-US" altLang="zh-CN" dirty="0" smtClean="0"/>
              <a:t>JavaScript</a:t>
            </a:r>
            <a:r>
              <a:rPr kumimoji="0" lang="zh-CN" altLang="en-US" dirty="0" smtClean="0"/>
              <a:t>检测到的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活动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sz="2600" dirty="0" smtClean="0"/>
              <a:t> 用户动作（鼠标或键盘操作等）</a:t>
            </a:r>
            <a:endParaRPr kumimoji="0" lang="en-US" altLang="zh-CN" sz="2600" dirty="0" smtClean="0"/>
          </a:p>
          <a:p>
            <a:pPr lvl="1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sz="2600" dirty="0" smtClean="0"/>
              <a:t> 状态变化（加载、改变文本框内容等）</a:t>
            </a:r>
            <a:endParaRPr kumimoji="0" lang="en-US" altLang="zh-CN" sz="2600" dirty="0" smtClean="0"/>
          </a:p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dirty="0" smtClean="0"/>
              <a:t> </a:t>
            </a:r>
            <a:r>
              <a:rPr kumimoji="0" lang="zh-CN" altLang="en-US" dirty="0" smtClean="0">
                <a:solidFill>
                  <a:srgbClr val="FF0000"/>
                </a:solidFill>
              </a:rPr>
              <a:t>事件处理函数</a:t>
            </a:r>
            <a:r>
              <a:rPr kumimoji="0" lang="zh-CN" altLang="en-US" dirty="0" smtClean="0"/>
              <a:t>：当事件被</a:t>
            </a:r>
            <a:r>
              <a:rPr lang="zh-CN" altLang="en-US" dirty="0"/>
              <a:t>触发时，所执行的响应该活动的函数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3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918086" y="1285875"/>
            <a:ext cx="806769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在哪个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上？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发生什么</a:t>
            </a:r>
            <a:r>
              <a:rPr lang="zh-CN" altLang="en-US" dirty="0" smtClean="0">
                <a:solidFill>
                  <a:srgbClr val="FF0000"/>
                </a:solidFill>
              </a:rPr>
              <a:t>事件？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程序作何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zh-CN" altLang="en-US" dirty="0" smtClean="0"/>
              <a:t>（事件处理函数）？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事件的三要素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4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3525" y="1051911"/>
            <a:ext cx="10112689" cy="5618574"/>
          </a:xfrm>
          <a:solidFill>
            <a:schemeClr val="bg1"/>
          </a:solidFill>
        </p:spPr>
        <p:txBody>
          <a:bodyPr/>
          <a:lstStyle/>
          <a:p>
            <a:pPr marL="432000"/>
            <a:r>
              <a:rPr lang="zh-CN" altLang="en-US" dirty="0"/>
              <a:t>文档加载事件</a:t>
            </a:r>
            <a:endParaRPr lang="en-US" altLang="zh-CN" dirty="0"/>
          </a:p>
          <a:p>
            <a:pPr marL="648000" lvl="1"/>
            <a:r>
              <a:rPr lang="en-US" altLang="zh-CN" dirty="0" err="1" smtClean="0">
                <a:solidFill>
                  <a:srgbClr val="FF0000"/>
                </a:solidFill>
              </a:rPr>
              <a:t>onload</a:t>
            </a:r>
            <a:endParaRPr lang="en-US" altLang="zh-CN" dirty="0">
              <a:solidFill>
                <a:srgbClr val="FF0000"/>
              </a:solidFill>
            </a:endParaRPr>
          </a:p>
          <a:p>
            <a:pPr marL="432000"/>
            <a:r>
              <a:rPr lang="zh-CN" altLang="en-US" dirty="0"/>
              <a:t>表单事件</a:t>
            </a:r>
            <a:endParaRPr lang="en-US" altLang="zh-CN" dirty="0"/>
          </a:p>
          <a:p>
            <a:pPr marL="648000" lvl="1"/>
            <a:r>
              <a:rPr lang="en-US" altLang="zh-CN" dirty="0" err="1">
                <a:solidFill>
                  <a:srgbClr val="FF0000"/>
                </a:solidFill>
              </a:rPr>
              <a:t>onblur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onfocus</a:t>
            </a:r>
            <a:r>
              <a:rPr lang="zh-CN" altLang="en-US" dirty="0"/>
              <a:t>、</a:t>
            </a:r>
            <a:r>
              <a:rPr lang="en-US" altLang="zh-CN" dirty="0" err="1"/>
              <a:t>onchange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onsubmit</a:t>
            </a:r>
            <a:r>
              <a:rPr lang="zh-CN" altLang="en-US" dirty="0"/>
              <a:t>、</a:t>
            </a:r>
            <a:r>
              <a:rPr lang="en-US" altLang="zh-CN" dirty="0" err="1" smtClean="0"/>
              <a:t>onselect</a:t>
            </a:r>
            <a:endParaRPr lang="en-US" altLang="zh-CN" dirty="0" smtClean="0"/>
          </a:p>
          <a:p>
            <a:pPr marL="432000"/>
            <a:r>
              <a:rPr lang="zh-CN" altLang="en-US" dirty="0" smtClean="0"/>
              <a:t>鼠标</a:t>
            </a:r>
            <a:r>
              <a:rPr lang="zh-CN" altLang="en-US" dirty="0"/>
              <a:t>事件</a:t>
            </a:r>
            <a:endParaRPr lang="en-US" altLang="zh-CN" dirty="0"/>
          </a:p>
          <a:p>
            <a:pPr marL="648000" lvl="1"/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onmouseover</a:t>
            </a:r>
            <a:r>
              <a:rPr lang="zh-CN" altLang="en-US" dirty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onmouseout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32000"/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648000" lvl="1"/>
            <a:r>
              <a:rPr lang="en-US" altLang="zh-CN" dirty="0" err="1" smtClean="0"/>
              <a:t>onkeyup</a:t>
            </a:r>
            <a:r>
              <a:rPr lang="zh-CN" altLang="en-US" dirty="0"/>
              <a:t>、</a:t>
            </a:r>
            <a:r>
              <a:rPr lang="en-US" altLang="zh-CN" dirty="0" err="1" smtClean="0"/>
              <a:t>onkeydown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常用事件类型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26" y="5955939"/>
            <a:ext cx="4538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1.1 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0714" y="1362235"/>
            <a:ext cx="93992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800" dirty="0" smtClean="0"/>
              <a:t>JavaScript </a:t>
            </a:r>
            <a:r>
              <a:rPr lang="zh-CN" altLang="en-US" sz="2800" dirty="0" smtClean="0"/>
              <a:t>是一种基于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事件驱动</a:t>
            </a:r>
            <a:r>
              <a:rPr lang="zh-CN" altLang="en-US" sz="2800" dirty="0" smtClean="0"/>
              <a:t>并具有安全性能的</a:t>
            </a:r>
            <a:r>
              <a:rPr lang="zh-CN" altLang="en-US" sz="2800" dirty="0" smtClean="0">
                <a:solidFill>
                  <a:srgbClr val="FF0000"/>
                </a:solidFill>
              </a:rPr>
              <a:t>脚本语言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485888" y="4500660"/>
            <a:ext cx="7059613" cy="182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HTML</a:t>
            </a:r>
            <a:r>
              <a:rPr lang="zh-CN" altLang="en-US" sz="2600" dirty="0">
                <a:latin typeface="微软雅黑" panose="020B0503020204020204" pitchFamily="34" charset="-122"/>
              </a:rPr>
              <a:t>代码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CSS</a:t>
            </a:r>
            <a:r>
              <a:rPr lang="zh-CN" altLang="en-US" sz="2600" dirty="0">
                <a:latin typeface="微软雅黑" panose="020B0503020204020204" pitchFamily="34" charset="-122"/>
              </a:rPr>
              <a:t>代码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JavaScript</a:t>
            </a:r>
            <a:r>
              <a:rPr lang="zh-CN" altLang="en-US" sz="26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511274" y="4620238"/>
            <a:ext cx="23391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511274" y="5165489"/>
            <a:ext cx="23391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511274" y="5787678"/>
            <a:ext cx="4339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125721" y="2503896"/>
            <a:ext cx="9796489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客户端脚本语言</a:t>
            </a:r>
            <a:r>
              <a:rPr lang="zh-CN" altLang="en-US" sz="2600" dirty="0">
                <a:latin typeface="微软雅黑" panose="020B0503020204020204" pitchFamily="34" charset="-122"/>
              </a:rPr>
              <a:t>，主要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在 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Web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浏览器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6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12" name="组合 10"/>
          <p:cNvGrpSpPr>
            <a:grpSpLocks/>
          </p:cNvGrpSpPr>
          <p:nvPr/>
        </p:nvGrpSpPr>
        <p:grpSpPr bwMode="auto">
          <a:xfrm>
            <a:off x="1485888" y="3168095"/>
            <a:ext cx="4826209" cy="868264"/>
            <a:chOff x="646452" y="2490605"/>
            <a:chExt cx="3574072" cy="1137834"/>
          </a:xfrm>
        </p:grpSpPr>
        <p:sp>
          <p:nvSpPr>
            <p:cNvPr id="13" name="下箭头 12"/>
            <p:cNvSpPr>
              <a:spLocks noChangeArrowheads="1"/>
            </p:cNvSpPr>
            <p:nvPr/>
          </p:nvSpPr>
          <p:spPr bwMode="auto">
            <a:xfrm>
              <a:off x="2193439" y="2490605"/>
              <a:ext cx="273327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646452" y="2983107"/>
              <a:ext cx="3574072" cy="645332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6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15" name="组合 11"/>
          <p:cNvGrpSpPr>
            <a:grpSpLocks/>
          </p:cNvGrpSpPr>
          <p:nvPr/>
        </p:nvGrpSpPr>
        <p:grpSpPr bwMode="auto">
          <a:xfrm>
            <a:off x="7752759" y="3107401"/>
            <a:ext cx="2737254" cy="965365"/>
            <a:chOff x="5591169" y="2763030"/>
            <a:chExt cx="3192165" cy="1062231"/>
          </a:xfrm>
        </p:grpSpPr>
        <p:sp>
          <p:nvSpPr>
            <p:cNvPr id="16" name="下箭头 15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5591169" y="3283405"/>
              <a:ext cx="3192165" cy="541856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6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285875"/>
            <a:ext cx="102286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dirty="0" smtClean="0"/>
              <a:t>在 </a:t>
            </a:r>
            <a:r>
              <a:rPr kumimoji="0" lang="en-US" altLang="zh-CN" dirty="0" smtClean="0"/>
              <a:t>JavaScript </a:t>
            </a:r>
            <a:r>
              <a:rPr kumimoji="0" lang="zh-CN" altLang="en-US" dirty="0" smtClean="0"/>
              <a:t>中，为元素添加事件的两种方法</a:t>
            </a:r>
            <a:endParaRPr kumimoji="0" lang="en-US" altLang="zh-CN" dirty="0" smtClean="0"/>
          </a:p>
          <a:p>
            <a:pPr lvl="1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en-US" altLang="zh-CN" sz="2600" dirty="0"/>
              <a:t> </a:t>
            </a:r>
            <a:r>
              <a:rPr kumimoji="0" lang="zh-CN" altLang="en-US" sz="2600" dirty="0"/>
              <a:t>①</a:t>
            </a:r>
            <a:r>
              <a:rPr kumimoji="0" lang="zh-CN" altLang="en-US" sz="2600" dirty="0" smtClean="0"/>
              <a:t>在 </a:t>
            </a:r>
            <a:r>
              <a:rPr kumimoji="0" lang="en-US" altLang="zh-CN" sz="2600" dirty="0" smtClean="0"/>
              <a:t>HTML</a:t>
            </a:r>
            <a:r>
              <a:rPr kumimoji="0" lang="zh-CN" altLang="en-US" sz="2600" dirty="0" smtClean="0"/>
              <a:t>元素 中</a:t>
            </a:r>
            <a:r>
              <a:rPr kumimoji="0" lang="zh-CN" altLang="en-US" sz="2600" dirty="0"/>
              <a:t>，</a:t>
            </a:r>
            <a:r>
              <a:rPr kumimoji="0" lang="zh-CN" altLang="en-US" sz="2600" dirty="0" smtClean="0"/>
              <a:t>添加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事件属性</a:t>
            </a:r>
            <a:r>
              <a:rPr kumimoji="0" lang="zh-CN" altLang="en-US" sz="2600" dirty="0"/>
              <a:t>，绑定一个事件处理函数</a:t>
            </a:r>
            <a:endParaRPr kumimoji="0" lang="en-US" altLang="zh-CN" sz="2600" dirty="0"/>
          </a:p>
          <a:p>
            <a:pPr marL="168275" lvl="1" indent="0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kumimoji="0" lang="en-US" altLang="zh-CN" sz="3600" dirty="0" smtClean="0"/>
          </a:p>
          <a:p>
            <a:pPr lvl="1" eaLnBrk="1" hangingPunct="1">
              <a:lnSpc>
                <a:spcPts val="4500"/>
              </a:lnSpc>
              <a:spcBef>
                <a:spcPts val="1800"/>
              </a:spcBef>
              <a:spcAft>
                <a:spcPts val="600"/>
              </a:spcAft>
            </a:pPr>
            <a:r>
              <a:rPr kumimoji="0" lang="zh-CN" altLang="en-US" sz="2600" dirty="0"/>
              <a:t> ② </a:t>
            </a:r>
            <a:r>
              <a:rPr kumimoji="0" lang="zh-CN" altLang="en-US" sz="2600" dirty="0" smtClean="0"/>
              <a:t>在 </a:t>
            </a:r>
            <a:r>
              <a:rPr kumimoji="0" lang="en-US" altLang="zh-CN" sz="2600" dirty="0" smtClean="0"/>
              <a:t>JavaScript </a:t>
            </a:r>
            <a:r>
              <a:rPr kumimoji="0" lang="zh-CN" altLang="en-US" sz="2600" dirty="0" smtClean="0"/>
              <a:t>中</a:t>
            </a:r>
            <a:r>
              <a:rPr kumimoji="0" lang="zh-CN" altLang="en-US" sz="2600" dirty="0"/>
              <a:t>，</a:t>
            </a:r>
            <a:r>
              <a:rPr kumimoji="0" lang="zh-CN" altLang="en-US" sz="2600" dirty="0" smtClean="0"/>
              <a:t>为 </a:t>
            </a:r>
            <a:r>
              <a:rPr kumimoji="0" lang="en-US" altLang="zh-CN" sz="2600" dirty="0" smtClean="0"/>
              <a:t>HTML</a:t>
            </a:r>
            <a:r>
              <a:rPr kumimoji="0" lang="zh-CN" altLang="en-US" sz="2600" dirty="0" smtClean="0"/>
              <a:t>元素 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动态</a:t>
            </a:r>
            <a:r>
              <a:rPr kumimoji="0" lang="zh-CN" altLang="en-US" sz="2600" dirty="0">
                <a:solidFill>
                  <a:srgbClr val="FF0000"/>
                </a:solidFill>
              </a:rPr>
              <a:t>添加</a:t>
            </a:r>
            <a:r>
              <a:rPr kumimoji="0" lang="zh-CN" altLang="en-US" sz="2600" dirty="0"/>
              <a:t>事件处理函数</a:t>
            </a: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事件</a:t>
            </a:r>
            <a:r>
              <a:rPr lang="zh-CN" altLang="en-US" dirty="0"/>
              <a:t>绑定</a:t>
            </a:r>
            <a:r>
              <a:rPr lang="zh-CN" altLang="en-US" dirty="0" smtClean="0"/>
              <a:t>的两种方法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51" y="2992487"/>
            <a:ext cx="10041714" cy="618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51" y="4660289"/>
            <a:ext cx="8924195" cy="123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05393" y="6001346"/>
            <a:ext cx="4898244" cy="6691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0714" y="1318137"/>
            <a:ext cx="9831497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900"/>
              </a:spcAft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 事件处理机制</a:t>
            </a:r>
            <a:r>
              <a:rPr kumimoji="0" lang="zh-CN" altLang="en-US" sz="2600" dirty="0" smtClean="0"/>
              <a:t>：当某一个事件触发时，会执行操作以响应该事件；当该事件再次发生时，响应操作会再次执行。</a:t>
            </a:r>
            <a:endParaRPr kumimoji="0" lang="en-US" altLang="zh-CN" sz="2600" dirty="0" smtClean="0"/>
          </a:p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900"/>
              </a:spcAft>
            </a:pPr>
            <a:r>
              <a:rPr kumimoji="0" lang="zh-CN" altLang="en-US" sz="2600" dirty="0" smtClean="0"/>
              <a:t> 响应事件的操作是一段代码（如函数），会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捕获每一次事件</a:t>
            </a:r>
            <a:r>
              <a:rPr kumimoji="0" lang="zh-CN" altLang="en-US" sz="2600" dirty="0" smtClean="0"/>
              <a:t>触发的动作，然后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执行该段代码。</a:t>
            </a:r>
            <a:r>
              <a:rPr kumimoji="0" lang="zh-CN" altLang="en-US" sz="2600" dirty="0" smtClean="0"/>
              <a:t>即事件处理机制中，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函数的执行是由事件所触发</a:t>
            </a:r>
            <a:r>
              <a:rPr kumimoji="0" lang="zh-CN" altLang="en-US" sz="2600" dirty="0" smtClean="0"/>
              <a:t>的。</a:t>
            </a:r>
            <a:endParaRPr kumimoji="0" lang="en-US" altLang="zh-CN" sz="2600" dirty="0" smtClean="0"/>
          </a:p>
          <a:p>
            <a:pPr>
              <a:lnSpc>
                <a:spcPts val="4500"/>
              </a:lnSpc>
              <a:spcBef>
                <a:spcPts val="1200"/>
              </a:spcBef>
              <a:spcAft>
                <a:spcPts val="900"/>
              </a:spcAft>
            </a:pPr>
            <a:r>
              <a:rPr lang="en-US" altLang="zh-CN" sz="2600" dirty="0"/>
              <a:t> JavaScript</a:t>
            </a:r>
            <a:r>
              <a:rPr lang="zh-CN" altLang="en-US" sz="2600" dirty="0"/>
              <a:t>程序是</a:t>
            </a:r>
            <a:r>
              <a:rPr lang="zh-CN" altLang="en-US" sz="2600" dirty="0" smtClean="0"/>
              <a:t>“基于事件驱动”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900"/>
              </a:spcAft>
            </a:pPr>
            <a:endParaRPr kumimoji="0" lang="zh-CN" altLang="en-US" dirty="0" smtClean="0"/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事件处理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单元格</a:t>
            </a:r>
            <a:r>
              <a:rPr lang="zh-CN" altLang="en-US" dirty="0"/>
              <a:t>信息</a:t>
            </a:r>
            <a:r>
              <a:rPr lang="zh-CN" altLang="en-US" dirty="0" smtClean="0"/>
              <a:t>的</a:t>
            </a:r>
            <a:r>
              <a:rPr lang="zh-CN" altLang="en-US" dirty="0"/>
              <a:t>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字符串（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 在 </a:t>
            </a:r>
            <a:r>
              <a:rPr lang="en-US" altLang="zh-CN" sz="2600" dirty="0" smtClean="0"/>
              <a:t>JavaScript </a:t>
            </a:r>
            <a:r>
              <a:rPr lang="zh-CN" altLang="en-US" sz="2600" dirty="0" smtClean="0"/>
              <a:t>中，可以使用 </a:t>
            </a:r>
            <a:r>
              <a:rPr lang="en-US" altLang="zh-CN" sz="2600" dirty="0" smtClean="0"/>
              <a:t>String </a:t>
            </a:r>
            <a:r>
              <a:rPr lang="zh-CN" altLang="en-US" sz="2600" dirty="0" smtClean="0"/>
              <a:t>类型存储字符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字符串中每个字符都有特定的位置，首字符从位置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开始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字符串变量是由双引号或单引号来声明</a:t>
            </a:r>
            <a:endParaRPr lang="en-US" altLang="zh-CN" sz="2600" dirty="0" smtClean="0"/>
          </a:p>
          <a:p>
            <a:pPr marL="584200" lvl="3" indent="0" algn="ctr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88448" y="4509120"/>
            <a:ext cx="4824536" cy="5432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zh-CN" sz="2800" dirty="0">
                <a:latin typeface="+mn-ea"/>
              </a:rPr>
              <a:t> text 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800" dirty="0" err="1">
                <a:latin typeface="+mn-ea"/>
              </a:rPr>
              <a:t>abcdefg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3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获得字符串的长度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 通过字符串变量的</a:t>
            </a:r>
            <a:r>
              <a:rPr lang="en-US" altLang="zh-CN" sz="2600" dirty="0" smtClean="0">
                <a:solidFill>
                  <a:srgbClr val="FF0000"/>
                </a:solidFill>
              </a:rPr>
              <a:t>length</a:t>
            </a:r>
            <a:r>
              <a:rPr lang="zh-CN" altLang="en-US" sz="2600" dirty="0" smtClean="0"/>
              <a:t>属性获得</a:t>
            </a:r>
            <a:endParaRPr lang="en-US" altLang="zh-CN" sz="2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字符串</a:t>
            </a:r>
            <a:r>
              <a:rPr lang="zh-CN" altLang="en-US" dirty="0"/>
              <a:t>常用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0714" y="2711900"/>
            <a:ext cx="50212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688" indent="-1666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访问字符串的属性的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语法是：</a:t>
            </a:r>
          </a:p>
        </p:txBody>
      </p:sp>
      <p:sp>
        <p:nvSpPr>
          <p:cNvPr id="8" name="矩形 7"/>
          <p:cNvSpPr/>
          <p:nvPr/>
        </p:nvSpPr>
        <p:spPr>
          <a:xfrm>
            <a:off x="2062152" y="3789165"/>
            <a:ext cx="5544616" cy="106695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message="Hello World!";</a:t>
            </a:r>
          </a:p>
          <a:p>
            <a:pPr>
              <a:lnSpc>
                <a:spcPts val="38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x=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message.length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8246981" y="3789165"/>
            <a:ext cx="2456131" cy="576064"/>
          </a:xfrm>
          <a:prstGeom prst="wedgeRoundRectCallout">
            <a:avLst>
              <a:gd name="adj1" fmla="val -99679"/>
              <a:gd name="adj2" fmla="val 6498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Arial" pitchFamily="34" charset="0"/>
              </a:rPr>
              <a:t> </a:t>
            </a:r>
            <a:r>
              <a:rPr lang="en-US" altLang="zh-CN" sz="3200" dirty="0" smtClean="0">
                <a:latin typeface="Arial" pitchFamily="34" charset="0"/>
              </a:rPr>
              <a:t>x </a:t>
            </a:r>
            <a:r>
              <a:rPr lang="zh-CN" altLang="en-US" sz="3200" dirty="0">
                <a:latin typeface="Arial" pitchFamily="34" charset="0"/>
              </a:rPr>
              <a:t>的</a:t>
            </a:r>
            <a:r>
              <a:rPr lang="zh-CN" altLang="en-US" sz="3200" dirty="0" smtClean="0">
                <a:latin typeface="Arial" pitchFamily="34" charset="0"/>
              </a:rPr>
              <a:t>值是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5696173"/>
            <a:ext cx="4392488" cy="901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5184576"/>
          </a:xfrm>
        </p:spPr>
        <p:txBody>
          <a:bodyPr/>
          <a:lstStyle/>
          <a:p>
            <a:r>
              <a:rPr lang="zh-CN" altLang="en-US" dirty="0" smtClean="0"/>
              <a:t>根据位置截取一个字符子串</a:t>
            </a:r>
            <a:endParaRPr lang="en-US" altLang="zh-CN" dirty="0" smtClean="0"/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slice( )</a:t>
            </a:r>
            <a:r>
              <a:rPr lang="zh-CN" altLang="en-US" sz="2600" dirty="0" smtClean="0"/>
              <a:t>方法</a:t>
            </a:r>
            <a:endParaRPr lang="en-US" altLang="zh-CN" sz="2600" dirty="0" smtClean="0"/>
          </a:p>
          <a:p>
            <a:pPr lvl="1"/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参数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：截取的开始位置下标；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参数</a:t>
            </a:r>
            <a:r>
              <a:rPr lang="en-US" altLang="zh-CN" sz="2600" dirty="0" smtClean="0"/>
              <a:t>2</a:t>
            </a:r>
            <a:r>
              <a:rPr lang="zh-CN" altLang="en-US" sz="2600" dirty="0"/>
              <a:t>：（可选</a:t>
            </a:r>
            <a:r>
              <a:rPr lang="zh-CN" altLang="en-US" sz="2600" dirty="0" smtClean="0"/>
              <a:t>）子字符串最后一个字符后面的位置。如果</a:t>
            </a:r>
            <a:r>
              <a:rPr lang="zh-CN" altLang="en-US" sz="2600" dirty="0"/>
              <a:t>省略了该参数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则</a:t>
            </a:r>
            <a:r>
              <a:rPr lang="zh-CN" altLang="en-US" sz="2600" dirty="0" smtClean="0"/>
              <a:t>返回从开始</a:t>
            </a:r>
            <a:r>
              <a:rPr lang="zh-CN" altLang="en-US" sz="2600" dirty="0"/>
              <a:t>位置到结尾</a:t>
            </a:r>
            <a:r>
              <a:rPr lang="zh-CN" altLang="en-US" sz="2600" dirty="0" smtClean="0"/>
              <a:t>的子串</a:t>
            </a:r>
            <a:r>
              <a:rPr lang="zh-CN" altLang="en-US" sz="2600" dirty="0"/>
              <a:t>。</a:t>
            </a:r>
            <a:endParaRPr lang="en-US" altLang="zh-CN" sz="2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字符串操作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6616" y="2489189"/>
            <a:ext cx="4746043" cy="579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stringObject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. slice(start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 end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23967" y="5085759"/>
            <a:ext cx="4888382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从 start 开始（包括 start）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到 end 结束（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 sz="2400" dirty="0"/>
              <a:t>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8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9376" y="5696173"/>
            <a:ext cx="4392488" cy="901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980729"/>
            <a:ext cx="10045846" cy="4230182"/>
          </a:xfrm>
        </p:spPr>
        <p:txBody>
          <a:bodyPr/>
          <a:lstStyle/>
          <a:p>
            <a:r>
              <a:rPr lang="zh-CN" altLang="en-US" dirty="0" smtClean="0"/>
              <a:t>查找子串</a:t>
            </a:r>
            <a:r>
              <a:rPr lang="en-US" altLang="zh-CN" dirty="0" smtClean="0"/>
              <a:t>——</a:t>
            </a:r>
            <a:r>
              <a:rPr lang="zh-CN" altLang="en-US" dirty="0"/>
              <a:t>定位字符串中</a:t>
            </a:r>
            <a:r>
              <a:rPr lang="zh-CN" altLang="en-US" dirty="0" smtClean="0"/>
              <a:t>某个</a:t>
            </a:r>
            <a:r>
              <a:rPr lang="zh-CN" altLang="en-US" dirty="0"/>
              <a:t>指定的字符首次出现的位置</a:t>
            </a:r>
            <a:endParaRPr lang="en-US" altLang="zh-CN" dirty="0" smtClean="0"/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sz="2600" dirty="0" smtClean="0">
                <a:solidFill>
                  <a:srgbClr val="FF0000"/>
                </a:solidFill>
              </a:rPr>
              <a:t>( )</a:t>
            </a:r>
            <a:r>
              <a:rPr lang="zh-CN" altLang="en-US" sz="2600" dirty="0" smtClean="0"/>
              <a:t>方法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字符串操作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07568" y="2492896"/>
            <a:ext cx="7265130" cy="53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stringObject.indexOf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searchvalue,fromindex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424" y="3212976"/>
            <a:ext cx="9433048" cy="195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3" lvl="1" indent="-2301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参数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/>
              <a:t>要查找的子</a:t>
            </a:r>
            <a:r>
              <a:rPr lang="zh-CN" altLang="en-US" sz="2600" dirty="0" smtClean="0"/>
              <a:t>串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参数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：（可选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600" dirty="0"/>
              <a:t>规定在字符串中开始检索的</a:t>
            </a:r>
            <a:r>
              <a:rPr lang="zh-CN" altLang="en-US" sz="2600" dirty="0" smtClean="0"/>
              <a:t>位置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600" dirty="0"/>
              <a:t>如省略该参数，则将从字符串的首字符开始检索。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456" y="5373216"/>
            <a:ext cx="943304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indexOf</a:t>
            </a:r>
            <a:r>
              <a:rPr lang="en-US" altLang="zh-CN" sz="2400" dirty="0"/>
              <a:t>() </a:t>
            </a:r>
            <a:r>
              <a:rPr lang="zh-CN" altLang="en-US" sz="2400" dirty="0"/>
              <a:t>方法对大小写敏感</a:t>
            </a:r>
            <a:r>
              <a:rPr lang="zh-CN" altLang="en-US" sz="2400" dirty="0" smtClean="0"/>
              <a:t>！如果</a:t>
            </a:r>
            <a:r>
              <a:rPr lang="zh-CN" altLang="en-US" sz="2400" dirty="0"/>
              <a:t>要检索的字符串值没有出现，则该方法返回 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69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5696173"/>
            <a:ext cx="4392488" cy="901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把</a:t>
            </a:r>
            <a:r>
              <a:rPr lang="zh-CN" altLang="en-US" dirty="0"/>
              <a:t>字符串分割为字符串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 split</a:t>
            </a:r>
            <a:r>
              <a:rPr lang="en-US" altLang="zh-CN" sz="2600" dirty="0" smtClean="0">
                <a:solidFill>
                  <a:srgbClr val="FF0000"/>
                </a:solidFill>
              </a:rPr>
              <a:t>(  )</a:t>
            </a: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2207568" y="2492896"/>
            <a:ext cx="6433108" cy="579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stringObject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.split(separator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howmany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24" y="3212976"/>
            <a:ext cx="10225136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3" lvl="1" indent="-2301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</a:pP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  参数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500" dirty="0"/>
              <a:t>字符串或正则表达式，从该参数指定的地方分割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</a:pP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  参数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：（可选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500" dirty="0"/>
              <a:t>该参数可指定返回的数组的最大长度。如果设置了该参数，返回的子串不会多于这个参数指定的数组。如果没有设置该参数，整个字符串都会被分割，不考虑它的长度</a:t>
            </a:r>
            <a:r>
              <a:rPr lang="zh-CN" altLang="en-US" sz="2500" dirty="0" smtClean="0"/>
              <a:t>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979878"/>
            <a:ext cx="9615397" cy="55550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方式一：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arr1 = 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a’,‘b’,‘c</a:t>
            </a:r>
            <a:r>
              <a:rPr lang="en-US" altLang="zh-CN" dirty="0" smtClean="0"/>
              <a:t>’</a:t>
            </a:r>
            <a:r>
              <a:rPr lang="en-US" altLang="zh-CN" b="1" dirty="0" smtClean="0"/>
              <a:t>] </a:t>
            </a:r>
            <a:r>
              <a:rPr lang="en-US" altLang="zh-CN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方式二：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new Array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arr2 =</a:t>
            </a:r>
            <a:r>
              <a:rPr lang="en-US" altLang="zh-CN" b="1" dirty="0" smtClean="0"/>
              <a:t>new Array(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a’,‘b’,‘c</a:t>
            </a:r>
            <a:r>
              <a:rPr lang="en-US" altLang="zh-CN" dirty="0" smtClean="0"/>
              <a:t>’</a:t>
            </a:r>
            <a:r>
              <a:rPr lang="en-US" altLang="zh-CN" b="1" dirty="0" smtClean="0"/>
              <a:t>) </a:t>
            </a:r>
            <a:r>
              <a:rPr lang="en-US" altLang="zh-CN" dirty="0" smtClean="0"/>
              <a:t>;</a:t>
            </a:r>
          </a:p>
          <a:p>
            <a:pPr marL="168275" lvl="1" indent="0">
              <a:buNone/>
            </a:pP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定义数组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访问数组中的元素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0"/>
          </p:nvPr>
        </p:nvSpPr>
        <p:spPr>
          <a:xfrm>
            <a:off x="1105398" y="980728"/>
            <a:ext cx="9715500" cy="4643437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数组名以及索引号码</a:t>
            </a:r>
            <a:r>
              <a:rPr lang="zh-CN" altLang="en-US" dirty="0" smtClean="0"/>
              <a:t>，访问</a:t>
            </a:r>
            <a:r>
              <a:rPr lang="zh-CN" altLang="en-US" dirty="0"/>
              <a:t>某个特定的元素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sz="2600" dirty="0"/>
              <a:t> 一维数组</a:t>
            </a:r>
            <a:endParaRPr lang="en-US" altLang="zh-CN" sz="2600" dirty="0"/>
          </a:p>
          <a:p>
            <a:pPr lvl="1"/>
            <a:r>
              <a:rPr lang="en-US" altLang="zh-CN" sz="2600" dirty="0" smtClean="0"/>
              <a:t> arr1[</a:t>
            </a:r>
            <a:r>
              <a:rPr lang="en-US" altLang="zh-CN" sz="2600" dirty="0" smtClean="0">
                <a:solidFill>
                  <a:srgbClr val="FF0000"/>
                </a:solidFill>
              </a:rPr>
              <a:t>0</a:t>
            </a:r>
            <a:r>
              <a:rPr lang="en-US" altLang="zh-CN" sz="2600" dirty="0" smtClean="0"/>
              <a:t>]			              arr1[1]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7265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4078" y="1090619"/>
            <a:ext cx="9715500" cy="4643437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1"/>
                </a:solidFill>
              </a:rPr>
              <a:t>获取数组长度：数组的</a:t>
            </a:r>
            <a:r>
              <a:rPr lang="en-US" altLang="zh-CN" sz="2600" dirty="0" smtClean="0">
                <a:solidFill>
                  <a:srgbClr val="FF0000"/>
                </a:solidFill>
              </a:rPr>
              <a:t>length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数组中的元素</a:t>
            </a:r>
            <a:r>
              <a:rPr lang="zh-CN" altLang="en-US" sz="2600" dirty="0">
                <a:solidFill>
                  <a:srgbClr val="FF0000"/>
                </a:solidFill>
              </a:rPr>
              <a:t>可以是不同的数据类型</a:t>
            </a:r>
            <a:endParaRPr lang="en-US" altLang="zh-CN" sz="2600" dirty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数组</a:t>
            </a:r>
            <a:r>
              <a:rPr lang="zh-CN" altLang="en-US" sz="2600" dirty="0">
                <a:solidFill>
                  <a:srgbClr val="FF0000"/>
                </a:solidFill>
              </a:rPr>
              <a:t>长度可变</a:t>
            </a:r>
            <a:endParaRPr lang="en-US" altLang="zh-CN" sz="26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/>
              <a:t>JS</a:t>
            </a:r>
            <a:r>
              <a:rPr lang="zh-CN" altLang="en-US" dirty="0"/>
              <a:t>中数组的特性</a:t>
            </a:r>
          </a:p>
        </p:txBody>
      </p:sp>
      <p:sp>
        <p:nvSpPr>
          <p:cNvPr id="7" name="矩形 6"/>
          <p:cNvSpPr/>
          <p:nvPr/>
        </p:nvSpPr>
        <p:spPr>
          <a:xfrm>
            <a:off x="1512693" y="3429000"/>
            <a:ext cx="8928992" cy="297369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ts val="3800"/>
              </a:lnSpc>
            </a:pPr>
            <a:r>
              <a:rPr lang="en-US" altLang="zh-CN" sz="2600" dirty="0" smtClean="0">
                <a:solidFill>
                  <a:srgbClr val="006600"/>
                </a:solidFill>
                <a:latin typeface="+mn-ea"/>
              </a:rPr>
              <a:t>&lt;script type=“text/</a:t>
            </a:r>
            <a:r>
              <a:rPr lang="en-US" altLang="zh-CN" sz="2600" dirty="0" err="1" smtClean="0">
                <a:solidFill>
                  <a:srgbClr val="006600"/>
                </a:solidFill>
                <a:latin typeface="+mn-ea"/>
              </a:rPr>
              <a:t>javascript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</a:rPr>
              <a:t>”&gt;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 smtClean="0">
                <a:latin typeface="+mn-ea"/>
              </a:rPr>
              <a:t>var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en-US" altLang="zh-CN" sz="2600" dirty="0" err="1" smtClean="0">
                <a:latin typeface="+mn-ea"/>
              </a:rPr>
              <a:t>aColors</a:t>
            </a:r>
            <a:r>
              <a:rPr lang="en-US" altLang="zh-CN" sz="2600" dirty="0" smtClean="0">
                <a:latin typeface="+mn-ea"/>
              </a:rPr>
              <a:t> = [ “</a:t>
            </a:r>
            <a:r>
              <a:rPr lang="en-US" altLang="zh-CN" sz="2600" dirty="0" err="1" smtClean="0">
                <a:latin typeface="+mn-ea"/>
              </a:rPr>
              <a:t>red”,”green”,”blue</a:t>
            </a:r>
            <a:r>
              <a:rPr lang="en-US" altLang="zh-CN" sz="2600" dirty="0" smtClean="0">
                <a:latin typeface="+mn-ea"/>
              </a:rPr>
              <a:t>” ];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smtClean="0">
                <a:latin typeface="+mn-ea"/>
              </a:rPr>
              <a:t>alert( </a:t>
            </a:r>
            <a:r>
              <a:rPr lang="en-US" altLang="zh-CN" sz="2600" dirty="0" err="1" smtClean="0">
                <a:latin typeface="+mn-ea"/>
              </a:rPr>
              <a:t>aColors.length</a:t>
            </a:r>
            <a:r>
              <a:rPr lang="en-US" altLang="zh-CN" sz="2600" dirty="0" smtClean="0">
                <a:latin typeface="+mn-ea"/>
              </a:rPr>
              <a:t> ); // 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  <a:sym typeface="Wingdings" pitchFamily="2" charset="2"/>
              </a:rPr>
              <a:t> 3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>
                <a:latin typeface="+mn-ea"/>
                <a:sym typeface="Wingdings" pitchFamily="2" charset="2"/>
              </a:rPr>
              <a:t>	</a:t>
            </a:r>
            <a:r>
              <a:rPr lang="en-US" altLang="zh-CN" sz="2600" dirty="0" err="1" smtClean="0">
                <a:latin typeface="+mn-ea"/>
              </a:rPr>
              <a:t>aColors</a:t>
            </a:r>
            <a:r>
              <a:rPr lang="en-US" altLang="zh-CN" sz="2600" dirty="0" smtClean="0">
                <a:latin typeface="+mn-ea"/>
              </a:rPr>
              <a:t> [3] = “purple”;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 smtClean="0">
                <a:latin typeface="+mn-ea"/>
              </a:rPr>
              <a:t>	alert</a:t>
            </a:r>
            <a:r>
              <a:rPr lang="en-US" altLang="zh-CN" sz="2600" dirty="0">
                <a:latin typeface="+mn-ea"/>
              </a:rPr>
              <a:t>( </a:t>
            </a:r>
            <a:r>
              <a:rPr lang="en-US" altLang="zh-CN" sz="2600" dirty="0" err="1">
                <a:latin typeface="+mn-ea"/>
              </a:rPr>
              <a:t>aColors.length</a:t>
            </a:r>
            <a:r>
              <a:rPr lang="en-US" altLang="zh-CN" sz="2600" dirty="0">
                <a:latin typeface="+mn-ea"/>
              </a:rPr>
              <a:t> ); // </a:t>
            </a:r>
            <a:r>
              <a:rPr lang="en-US" altLang="zh-CN" sz="26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6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  <a:sym typeface="Wingdings" pitchFamily="2" charset="2"/>
              </a:rPr>
              <a:t>4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&lt;/script&gt;</a:t>
            </a:r>
            <a:endParaRPr lang="zh-CN" altLang="en-US" sz="2600" dirty="0">
              <a:solidFill>
                <a:srgbClr val="00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9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sz="3200" dirty="0" smtClean="0"/>
              <a:t> JavaScript</a:t>
            </a:r>
            <a:r>
              <a:rPr kumimoji="0" lang="zh-CN" altLang="en-US" sz="3200" dirty="0" smtClean="0"/>
              <a:t>基本用法</a:t>
            </a:r>
            <a:endParaRPr kumimoji="0" lang="en-US" altLang="zh-CN" sz="3200" dirty="0" smtClean="0"/>
          </a:p>
          <a:p>
            <a:pPr lvl="1"/>
            <a:r>
              <a:rPr kumimoji="0" lang="en-US" altLang="zh-CN" sz="2800" dirty="0" smtClean="0"/>
              <a:t> </a:t>
            </a:r>
            <a:r>
              <a:rPr kumimoji="0" lang="zh-CN" altLang="en-US" sz="2800" dirty="0" smtClean="0"/>
              <a:t>① </a:t>
            </a:r>
            <a:r>
              <a:rPr kumimoji="0" lang="en-US" altLang="zh-CN" sz="2800" dirty="0" smtClean="0"/>
              <a:t>HTML</a:t>
            </a:r>
            <a:r>
              <a:rPr kumimoji="0" lang="zh-CN" altLang="en-US" sz="2800" dirty="0"/>
              <a:t>文件</a:t>
            </a:r>
            <a:r>
              <a:rPr kumimoji="0" lang="zh-CN" altLang="en-US" sz="2800" dirty="0" smtClean="0"/>
              <a:t>内部 </a:t>
            </a:r>
            <a:r>
              <a:rPr kumimoji="0" lang="en-US" altLang="zh-CN" sz="2800" dirty="0" smtClean="0"/>
              <a:t>JavaScript </a:t>
            </a:r>
            <a:r>
              <a:rPr kumimoji="0" lang="zh-CN" altLang="en-US" sz="2800" dirty="0"/>
              <a:t>代码</a:t>
            </a:r>
            <a:endParaRPr kumimoji="0" lang="en-US" altLang="zh-CN" sz="2800" dirty="0"/>
          </a:p>
          <a:p>
            <a:pPr lvl="1"/>
            <a:r>
              <a:rPr kumimoji="0" lang="zh-CN" altLang="en-US" sz="2800" dirty="0" smtClean="0"/>
              <a:t> ② 外部 </a:t>
            </a:r>
            <a:r>
              <a:rPr kumimoji="0" lang="en-US" altLang="zh-CN" sz="2800" dirty="0" smtClean="0"/>
              <a:t>JavaScript </a:t>
            </a:r>
            <a:r>
              <a:rPr kumimoji="0" lang="zh-CN" altLang="en-US" sz="2800" dirty="0" smtClean="0"/>
              <a:t>文件</a:t>
            </a:r>
            <a:endParaRPr kumimoji="0" lang="zh-CN" altLang="en-US" sz="28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1.2 JavaScript</a:t>
            </a:r>
            <a:r>
              <a:rPr lang="zh-CN" altLang="en-US" dirty="0" smtClean="0"/>
              <a:t>基本用法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数组操作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479636"/>
              </p:ext>
            </p:extLst>
          </p:nvPr>
        </p:nvGraphicFramePr>
        <p:xfrm>
          <a:off x="1505782" y="1687843"/>
          <a:ext cx="9272363" cy="45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方法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作用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600" dirty="0" smtClean="0"/>
                        <a:t>join()</a:t>
                      </a:r>
                      <a:endParaRPr lang="zh-CN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把数组的所有元素放入一个字符串。元素通过指定的分隔符进行分隔。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pop()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删除并返回数组的最后一个元素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 smtClean="0"/>
                        <a:t>push() 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向数组的末尾添加一个或更多元素，并</a:t>
                      </a:r>
                      <a:br>
                        <a:rPr lang="zh-CN" altLang="en-US" sz="2600" dirty="0" smtClean="0"/>
                      </a:br>
                      <a:r>
                        <a:rPr lang="zh-CN" altLang="en-US" sz="2600" dirty="0" smtClean="0"/>
                        <a:t>返回新的长度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shift()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删除并返回数组的第一个元素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5" y="1051912"/>
            <a:ext cx="8577136" cy="4643437"/>
          </a:xfrm>
        </p:spPr>
        <p:txBody>
          <a:bodyPr/>
          <a:lstStyle/>
          <a:p>
            <a:r>
              <a:rPr lang="zh-CN" altLang="en-US" dirty="0" smtClean="0"/>
              <a:t>①使用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②用</a:t>
            </a:r>
            <a:r>
              <a:rPr lang="en-US" altLang="zh-CN" dirty="0">
                <a:solidFill>
                  <a:srgbClr val="FF0000"/>
                </a:solidFill>
              </a:rPr>
              <a:t>for...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/>
              <a:t>声明来循环输出数组中的元素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遍历数组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1485888" y="1988340"/>
            <a:ext cx="6555003" cy="180049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a = new Array("first", "second", "third")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itchFamily="34" charset="-122"/>
              </a:rPr>
              <a:t>for(</a:t>
            </a:r>
            <a:r>
              <a:rPr lang="en-US" altLang="zh-CN" sz="2400" dirty="0" err="1" smtClean="0">
                <a:latin typeface="微软雅黑" pitchFamily="34" charset="-122"/>
              </a:rPr>
              <a:t>var</a:t>
            </a:r>
            <a:r>
              <a:rPr lang="en-US" altLang="zh-CN" sz="2400" dirty="0" smtClean="0">
                <a:latin typeface="微软雅黑" pitchFamily="34" charset="-122"/>
              </a:rPr>
              <a:t>  </a:t>
            </a:r>
            <a:r>
              <a:rPr lang="en-US" altLang="zh-CN" sz="2400" dirty="0">
                <a:latin typeface="微软雅黑" pitchFamily="34" charset="-122"/>
              </a:rPr>
              <a:t>i = 0</a:t>
            </a:r>
            <a:r>
              <a:rPr lang="en-US" altLang="zh-CN" sz="2400" dirty="0" smtClean="0">
                <a:latin typeface="微软雅黑" pitchFamily="34" charset="-122"/>
              </a:rPr>
              <a:t>; i </a:t>
            </a:r>
            <a:r>
              <a:rPr lang="en-US" altLang="zh-CN" sz="2400" dirty="0">
                <a:latin typeface="微软雅黑" pitchFamily="34" charset="-122"/>
              </a:rPr>
              <a:t>&lt; </a:t>
            </a:r>
            <a:r>
              <a:rPr lang="en-US" altLang="zh-CN" sz="2400" dirty="0" err="1">
                <a:latin typeface="微软雅黑" pitchFamily="34" charset="-122"/>
              </a:rPr>
              <a:t>a.length</a:t>
            </a:r>
            <a:r>
              <a:rPr lang="en-US" altLang="zh-CN" sz="2400" dirty="0">
                <a:latin typeface="微软雅黑" pitchFamily="34" charset="-122"/>
              </a:rPr>
              <a:t>; i++)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document.write</a:t>
            </a:r>
            <a:r>
              <a:rPr lang="en-US" altLang="zh-CN" sz="2400" dirty="0" smtClean="0">
                <a:latin typeface="微软雅黑" pitchFamily="34" charset="-122"/>
              </a:rPr>
              <a:t>(a[</a:t>
            </a:r>
            <a:r>
              <a:rPr lang="en-US" altLang="zh-CN" sz="2400" dirty="0" err="1" smtClean="0">
                <a:latin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</a:rPr>
              <a:t>]+",");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7464627" y="2581467"/>
            <a:ext cx="4321980" cy="576064"/>
          </a:xfrm>
          <a:prstGeom prst="wedgeRoundRectCallout">
            <a:avLst>
              <a:gd name="adj1" fmla="val -76280"/>
              <a:gd name="adj2" fmla="val 2657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latin typeface="Arial" pitchFamily="34" charset="0"/>
              </a:rPr>
              <a:t>输出的结果：</a:t>
            </a:r>
            <a:r>
              <a:rPr lang="en-US" altLang="zh-CN" sz="2400" dirty="0" err="1">
                <a:latin typeface="Arial" pitchFamily="34" charset="0"/>
              </a:rPr>
              <a:t>fitst,second,third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485888" y="4824632"/>
            <a:ext cx="6843135" cy="180049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arr</a:t>
            </a:r>
            <a:r>
              <a:rPr lang="en-US" altLang="zh-CN" sz="2400" dirty="0">
                <a:latin typeface="微软雅黑" pitchFamily="34" charset="-122"/>
              </a:rPr>
              <a:t> = new Array("first", "second", "third")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for(</a:t>
            </a: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</a:rPr>
              <a:t> item </a:t>
            </a:r>
            <a:r>
              <a:rPr lang="en-US" altLang="zh-CN" sz="2400" dirty="0">
                <a:latin typeface="微软雅黑" pitchFamily="34" charset="-122"/>
              </a:rPr>
              <a:t>in </a:t>
            </a:r>
            <a:r>
              <a:rPr lang="en-US" altLang="zh-CN" sz="2400" dirty="0" err="1">
                <a:latin typeface="微软雅黑" pitchFamily="34" charset="-122"/>
              </a:rPr>
              <a:t>arr</a:t>
            </a:r>
            <a:r>
              <a:rPr lang="en-US" altLang="zh-CN" sz="2400" dirty="0">
                <a:latin typeface="微软雅黑" pitchFamily="34" charset="-122"/>
              </a:rPr>
              <a:t>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document.write</a:t>
            </a:r>
            <a:r>
              <a:rPr lang="en-US" altLang="zh-CN" sz="2400" dirty="0" smtClean="0">
                <a:latin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</a:rPr>
              <a:t>arr</a:t>
            </a:r>
            <a:r>
              <a:rPr lang="en-US" altLang="zh-CN" sz="2400" dirty="0" smtClean="0">
                <a:latin typeface="微软雅黑" pitchFamily="34" charset="-122"/>
              </a:rPr>
              <a:t>[item</a:t>
            </a:r>
            <a:r>
              <a:rPr lang="en-US" altLang="zh-CN" sz="2400" dirty="0">
                <a:latin typeface="微软雅黑" pitchFamily="34" charset="-122"/>
              </a:rPr>
              <a:t>]+",");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7536660" y="5417759"/>
            <a:ext cx="4321980" cy="576064"/>
          </a:xfrm>
          <a:prstGeom prst="wedgeRoundRectCallout">
            <a:avLst>
              <a:gd name="adj1" fmla="val -61265"/>
              <a:gd name="adj2" fmla="val 2657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latin typeface="Arial" pitchFamily="34" charset="0"/>
              </a:rPr>
              <a:t>输出的结果：</a:t>
            </a:r>
            <a:r>
              <a:rPr lang="en-US" altLang="zh-CN" sz="2400" dirty="0" err="1">
                <a:latin typeface="Arial" pitchFamily="34" charset="0"/>
              </a:rPr>
              <a:t>fitst,second,third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1492" y="979879"/>
            <a:ext cx="10012587" cy="5618573"/>
          </a:xfrm>
          <a:solidFill>
            <a:schemeClr val="bg1"/>
          </a:solidFill>
        </p:spPr>
        <p:txBody>
          <a:bodyPr/>
          <a:lstStyle/>
          <a:p>
            <a:pPr marL="432000">
              <a:lnSpc>
                <a:spcPts val="4200"/>
              </a:lnSpc>
            </a:pPr>
            <a:r>
              <a:rPr lang="zh-CN" altLang="en-US" dirty="0" smtClean="0"/>
              <a:t>某个具体的事物是对象</a:t>
            </a:r>
            <a:r>
              <a:rPr lang="zh-CN" altLang="en-US" dirty="0"/>
              <a:t>，</a:t>
            </a:r>
            <a:r>
              <a:rPr lang="zh-CN" altLang="en-US" dirty="0" smtClean="0"/>
              <a:t>对象拥有属性和行为</a:t>
            </a:r>
            <a:endParaRPr lang="en-US" altLang="zh-CN" dirty="0" smtClean="0"/>
          </a:p>
          <a:p>
            <a:pPr marL="432000">
              <a:lnSpc>
                <a:spcPts val="4200"/>
              </a:lnSpc>
            </a:pPr>
            <a:r>
              <a:rPr lang="en-US" altLang="zh-CN" dirty="0"/>
              <a:t> JavaScript</a:t>
            </a:r>
            <a:r>
              <a:rPr lang="zh-CN" altLang="en-US" dirty="0"/>
              <a:t>：是一门</a:t>
            </a:r>
            <a:r>
              <a:rPr lang="zh-CN" altLang="en-US" dirty="0">
                <a:solidFill>
                  <a:srgbClr val="FF0000"/>
                </a:solidFill>
              </a:rPr>
              <a:t>基于对象</a:t>
            </a:r>
            <a:r>
              <a:rPr lang="zh-CN" altLang="en-US" dirty="0"/>
              <a:t>的语言</a:t>
            </a:r>
          </a:p>
          <a:p>
            <a:pPr marL="648000" lvl="1" eaLnBrk="0" hangingPunct="0">
              <a:lnSpc>
                <a:spcPts val="4200"/>
              </a:lnSpc>
            </a:pPr>
            <a:r>
              <a:rPr lang="zh-CN" altLang="en-US" sz="2500" dirty="0"/>
              <a:t>具有面向对象的一部分特征</a:t>
            </a:r>
          </a:p>
          <a:p>
            <a:pPr marL="648000" lvl="1" eaLnBrk="0" hangingPunct="0">
              <a:lnSpc>
                <a:spcPts val="4200"/>
              </a:lnSpc>
            </a:pPr>
            <a:r>
              <a:rPr lang="zh-CN" altLang="en-US" sz="2500" dirty="0"/>
              <a:t>在</a:t>
            </a:r>
            <a:r>
              <a:rPr lang="en-US" altLang="zh-CN" sz="2500" dirty="0"/>
              <a:t>JavaScript</a:t>
            </a:r>
            <a:r>
              <a:rPr lang="zh-CN" altLang="en-US" sz="2500" dirty="0"/>
              <a:t>中，</a:t>
            </a:r>
            <a:r>
              <a:rPr lang="zh-CN" altLang="en-US" sz="2500" dirty="0">
                <a:solidFill>
                  <a:srgbClr val="FF0000"/>
                </a:solidFill>
              </a:rPr>
              <a:t>一切都是对象</a:t>
            </a:r>
            <a:endParaRPr lang="en-US" altLang="zh-CN" sz="2500" dirty="0">
              <a:solidFill>
                <a:srgbClr val="FF0000"/>
              </a:solidFill>
            </a:endParaRPr>
          </a:p>
          <a:p>
            <a:pPr marL="432000">
              <a:lnSpc>
                <a:spcPts val="42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marL="648000" lvl="1"/>
            <a:r>
              <a:rPr lang="zh-CN" altLang="en-US" sz="2600" dirty="0"/>
              <a:t> </a:t>
            </a:r>
            <a:r>
              <a:rPr lang="zh-CN" altLang="en-US" sz="2600" dirty="0">
                <a:solidFill>
                  <a:schemeClr val="accent3"/>
                </a:solidFill>
              </a:rPr>
              <a:t>一系列相关属性和方法的集合</a:t>
            </a:r>
            <a:endParaRPr lang="en-US" altLang="zh-CN" sz="2600" dirty="0">
              <a:solidFill>
                <a:schemeClr val="accent3"/>
              </a:solidFill>
            </a:endParaRPr>
          </a:p>
          <a:p>
            <a:pPr marL="759600" lvl="2"/>
            <a:r>
              <a:rPr lang="zh-CN" altLang="en-US" sz="2400" dirty="0"/>
              <a:t>属性：与对象相关的值</a:t>
            </a:r>
            <a:endParaRPr lang="en-US" altLang="zh-CN" sz="2400" dirty="0"/>
          </a:p>
          <a:p>
            <a:pPr marL="759600" lvl="2"/>
            <a:r>
              <a:rPr lang="zh-CN" altLang="en-US" sz="2400" dirty="0"/>
              <a:t>方法：能够在对象上执行的动作</a:t>
            </a:r>
            <a:endParaRPr lang="en-US" altLang="zh-CN" sz="2400" dirty="0"/>
          </a:p>
          <a:p>
            <a:pPr marL="648000" lvl="1"/>
            <a:r>
              <a:rPr lang="zh-CN" altLang="en-US" sz="2600" dirty="0"/>
              <a:t> </a:t>
            </a:r>
            <a:r>
              <a:rPr lang="zh-CN" altLang="en-US" sz="2600" dirty="0">
                <a:solidFill>
                  <a:schemeClr val="accent3"/>
                </a:solidFill>
              </a:rPr>
              <a:t>是一种数据类型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对象概述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定义对象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0"/>
          </p:nvPr>
        </p:nvSpPr>
        <p:spPr>
          <a:xfrm>
            <a:off x="1074516" y="1268760"/>
            <a:ext cx="7286625" cy="2592288"/>
          </a:xfrm>
        </p:spPr>
        <p:txBody>
          <a:bodyPr>
            <a:normAutofit/>
          </a:bodyPr>
          <a:lstStyle/>
          <a:p>
            <a:pPr marL="514350" lvl="1" indent="-514350">
              <a:buClrTx/>
              <a:buSzPct val="100000"/>
            </a:pPr>
            <a:r>
              <a:rPr lang="en-US" altLang="zh-CN" sz="2800" b="1" dirty="0">
                <a:solidFill>
                  <a:srgbClr val="008080"/>
                </a:solidFill>
              </a:rPr>
              <a:t>new</a:t>
            </a:r>
            <a:r>
              <a:rPr lang="zh-CN" altLang="en-US" sz="2800" b="1" dirty="0">
                <a:solidFill>
                  <a:srgbClr val="008080"/>
                </a:solidFill>
              </a:rPr>
              <a:t>关键字创建对象</a:t>
            </a:r>
            <a:endParaRPr lang="en-US" altLang="zh-CN" sz="2800" b="1" dirty="0">
              <a:solidFill>
                <a:srgbClr val="008080"/>
              </a:solidFill>
            </a:endParaRPr>
          </a:p>
          <a:p>
            <a:pPr marL="514350" lvl="1" indent="-514350">
              <a:buClrTx/>
              <a:buSzPct val="100000"/>
            </a:pPr>
            <a:r>
              <a:rPr lang="zh-CN" altLang="en-US" sz="2800" b="1" dirty="0">
                <a:solidFill>
                  <a:srgbClr val="008080"/>
                </a:solidFill>
              </a:rPr>
              <a:t>直接创建对象实例</a:t>
            </a:r>
            <a:endParaRPr lang="en-US" altLang="zh-CN" sz="2800" b="1" dirty="0">
              <a:solidFill>
                <a:srgbClr val="008080"/>
              </a:solidFill>
            </a:endParaRPr>
          </a:p>
          <a:p>
            <a:pPr marL="514350" lvl="1" indent="-514350">
              <a:buClrTx/>
              <a:buSzPct val="100000"/>
            </a:pPr>
            <a:r>
              <a:rPr lang="zh-CN" altLang="en-US" sz="2800" b="1" dirty="0">
                <a:solidFill>
                  <a:srgbClr val="008080"/>
                </a:solidFill>
              </a:rPr>
              <a:t>使用对象构造器构造对象</a:t>
            </a:r>
            <a:endParaRPr lang="en-US" altLang="zh-CN" sz="2800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一、使用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180396" y="1170330"/>
            <a:ext cx="7286625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166688" indent="-166688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kern="0" dirty="0" smtClean="0"/>
              <a:t>语法：</a:t>
            </a:r>
            <a:endParaRPr lang="en-US" altLang="zh-CN" kern="0" dirty="0" smtClean="0"/>
          </a:p>
          <a:p>
            <a:pPr marL="0" indent="0">
              <a:buFont typeface="Arial" charset="0"/>
              <a:buNone/>
            </a:pPr>
            <a:r>
              <a:rPr lang="en-US" altLang="zh-CN" kern="0" dirty="0" smtClean="0"/>
              <a:t>        </a:t>
            </a:r>
            <a:r>
              <a:rPr lang="en-US" altLang="zh-CN" kern="0" dirty="0" err="1" smtClean="0"/>
              <a:t>var</a:t>
            </a:r>
            <a:r>
              <a:rPr lang="en-US" altLang="zh-CN" kern="0" dirty="0" smtClean="0"/>
              <a:t>   </a:t>
            </a:r>
            <a:r>
              <a:rPr lang="en-US" altLang="zh-CN" i="1" kern="0" dirty="0" err="1" smtClean="0"/>
              <a:t>obj</a:t>
            </a:r>
            <a:r>
              <a:rPr lang="en-US" altLang="zh-CN" i="1" kern="0" dirty="0" smtClean="0"/>
              <a:t>  </a:t>
            </a:r>
            <a:r>
              <a:rPr lang="en-US" altLang="zh-CN" kern="0" dirty="0" smtClean="0"/>
              <a:t>= </a:t>
            </a:r>
            <a:r>
              <a:rPr lang="en-US" altLang="zh-CN" kern="0" dirty="0" smtClean="0">
                <a:solidFill>
                  <a:srgbClr val="FF0000"/>
                </a:solidFill>
              </a:rPr>
              <a:t>new</a:t>
            </a:r>
            <a:r>
              <a:rPr lang="en-US" altLang="zh-CN" kern="0" dirty="0" smtClean="0"/>
              <a:t>  Object( );             </a:t>
            </a:r>
          </a:p>
          <a:p>
            <a:pPr marL="489812" lvl="1" indent="0">
              <a:lnSpc>
                <a:spcPct val="100000"/>
              </a:lnSpc>
              <a:buFont typeface="Arial" charset="0"/>
              <a:buNone/>
            </a:pPr>
            <a:r>
              <a:rPr lang="en-US" altLang="zh-CN" sz="2800" kern="0" dirty="0" smtClean="0"/>
              <a:t>	  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4438853"/>
            <a:ext cx="3029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lert(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36096" y="4489956"/>
            <a:ext cx="3049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568" y="3581727"/>
            <a:ext cx="1756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9812" lvl="1" indent="0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  <a:r>
              <a:rPr lang="zh-CN" altLang="en-US" sz="28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55640" y="2717631"/>
            <a:ext cx="834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01717" y="2717631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0"/>
          </p:nvPr>
        </p:nvSpPr>
        <p:spPr>
          <a:xfrm>
            <a:off x="1961738" y="1349479"/>
            <a:ext cx="7286625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  name=‘tom’;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1978" y="408578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95771" y="3509719"/>
            <a:ext cx="9783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70050" y="3509719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81818" y="4568889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alert(obj.name)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5994186" y="4630444"/>
            <a:ext cx="2674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tom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9890" y="57419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获取对象的属性值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900509" y="5153664"/>
            <a:ext cx="1756250" cy="18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26034" y="5172015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16078" y="40701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69850" y="3531160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78489" y="3531160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95649" y="3005663"/>
            <a:ext cx="426329" cy="525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26532" y="155679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属性：</a:t>
            </a:r>
            <a:r>
              <a:rPr lang="zh-CN" altLang="en-US" sz="28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特指对象的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成员，属性也包含方法。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90715" y="960889"/>
            <a:ext cx="6430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① 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28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.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” 点运算符添加属性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4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关键字创建对象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0"/>
          </p:nvPr>
        </p:nvSpPr>
        <p:spPr>
          <a:xfrm>
            <a:off x="2279576" y="1637511"/>
            <a:ext cx="7286625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  jump=function ( ){ …… };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9816" y="363457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方法名</a:t>
            </a:r>
            <a:endParaRPr lang="en-US" altLang="zh-CN" sz="28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613609" y="3058507"/>
            <a:ext cx="97833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87888" y="3058507"/>
            <a:ext cx="0" cy="57606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48311" y="4445823"/>
            <a:ext cx="2638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/>
              <a:t>obj</a:t>
            </a:r>
            <a:r>
              <a:rPr lang="en-US" altLang="zh-CN" sz="3600" dirty="0" smtClean="0"/>
              <a:t> . jump( );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52740" y="456196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弹出结果：函数返回值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94840" y="574196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执行对象的方法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363878" y="5153664"/>
            <a:ext cx="22280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408839" y="5172015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33916" y="361893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287688" y="3079948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96327" y="3079948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13487" y="2554451"/>
            <a:ext cx="426329" cy="525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35960" y="3130515"/>
            <a:ext cx="4299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 </a:t>
            </a:r>
            <a:r>
              <a:rPr lang="en-US" altLang="zh-CN" sz="2800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通过函数来实现</a:t>
            </a:r>
            <a:endParaRPr lang="en-US" altLang="zh-CN" sz="2800" b="1" dirty="0">
              <a:solidFill>
                <a:srgbClr val="008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0715" y="980728"/>
            <a:ext cx="6748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② 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28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.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” 点运算符添加方法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35960" y="3058507"/>
            <a:ext cx="2952328" cy="0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关键字创建对象</a:t>
            </a:r>
            <a:endParaRPr lang="zh-CN" altLang="en-US" dirty="0"/>
          </a:p>
        </p:txBody>
      </p:sp>
      <p:sp>
        <p:nvSpPr>
          <p:cNvPr id="3" name="内容占位符 3"/>
          <p:cNvSpPr>
            <a:spLocks noGrp="1"/>
          </p:cNvSpPr>
          <p:nvPr>
            <p:ph sz="quarter" idx="10"/>
          </p:nvPr>
        </p:nvSpPr>
        <p:spPr>
          <a:xfrm>
            <a:off x="2279576" y="1637511"/>
            <a:ext cx="7286625" cy="437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"name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 =‘tom’;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6044" y="3824285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14071" y="3813522"/>
            <a:ext cx="1152128" cy="21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95380" y="4496881"/>
            <a:ext cx="3344185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obj</a:t>
            </a:r>
            <a:r>
              <a:rPr lang="en-US" altLang="zh-CN" dirty="0"/>
              <a:t>["</a:t>
            </a:r>
            <a:r>
              <a:rPr lang="en-US" altLang="zh-CN" dirty="0" smtClean="0"/>
              <a:t>name</a:t>
            </a:r>
            <a:r>
              <a:rPr lang="en-US" altLang="zh-CN" dirty="0"/>
              <a:t>"])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7427" y="4558436"/>
            <a:ext cx="267438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tom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714" y="5218747"/>
            <a:ext cx="305724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获取对象的属性值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414071" y="5165903"/>
            <a:ext cx="2033868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77339" y="3834963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87688" y="3819192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77499" y="1781527"/>
            <a:ext cx="778101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r>
              <a:rPr lang="zh-CN" altLang="en-US" sz="2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：可以包含 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英文</a:t>
            </a:r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</a:t>
            </a:r>
            <a:r>
              <a:rPr lang="zh-CN" altLang="en-US" sz="2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特殊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符号。</a:t>
            </a:r>
            <a:endParaRPr lang="zh-CN" altLang="en-US" sz="26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0715" y="1032922"/>
            <a:ext cx="689226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③ 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28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[ ]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” 添加属性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4800" y="5892477"/>
            <a:ext cx="92537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若属性名称包含</a:t>
            </a:r>
            <a:r>
              <a:rPr lang="zh-CN" altLang="en-US" sz="24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了特殊字符，</a:t>
            </a:r>
            <a:r>
              <a:rPr lang="zh-CN" altLang="en-US" sz="24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属性访问方式只能采用</a:t>
            </a:r>
            <a:r>
              <a:rPr lang="en-US" altLang="zh-CN" sz="24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'[ ]'</a:t>
            </a:r>
            <a:r>
              <a:rPr lang="zh-CN" altLang="en-US" sz="24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中括号</a:t>
            </a:r>
            <a:r>
              <a:rPr lang="zh-CN" altLang="en-US" sz="24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</a:t>
            </a:r>
            <a:endParaRPr lang="en-US" altLang="zh-CN" sz="2400" b="1" dirty="0" smtClean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方括号内必须是一个计算结果为字符串的</a:t>
            </a:r>
            <a:r>
              <a:rPr lang="zh-CN" altLang="en-US" sz="24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</a:t>
            </a:r>
            <a:endParaRPr lang="zh-CN" altLang="en-US" sz="24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关键字创建对象</a:t>
            </a:r>
            <a:endParaRPr lang="zh-CN" altLang="en-US" dirty="0"/>
          </a:p>
        </p:txBody>
      </p:sp>
      <p:sp>
        <p:nvSpPr>
          <p:cNvPr id="3" name="内容占位符 3"/>
          <p:cNvSpPr>
            <a:spLocks noGrp="1"/>
          </p:cNvSpPr>
          <p:nvPr>
            <p:ph sz="quarter" idx="10"/>
          </p:nvPr>
        </p:nvSpPr>
        <p:spPr>
          <a:xfrm>
            <a:off x="1631504" y="1628800"/>
            <a:ext cx="7286625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>
                <a:solidFill>
                  <a:srgbClr val="FF0000"/>
                </a:solidFill>
              </a:rPr>
              <a:t>'jump']</a:t>
            </a:r>
            <a:r>
              <a:rPr lang="en-US" altLang="zh-CN" dirty="0"/>
              <a:t>=function </a:t>
            </a:r>
            <a:r>
              <a:rPr lang="en-US" altLang="zh-CN" dirty="0" smtClean="0"/>
              <a:t>( ){ …… };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1231" y="362586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方法名</a:t>
            </a:r>
            <a:endParaRPr lang="en-US" altLang="zh-CN" sz="28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61481" y="3049796"/>
            <a:ext cx="1088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79776" y="304979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07568" y="4573017"/>
            <a:ext cx="2276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obj</a:t>
            </a:r>
            <a:r>
              <a:rPr lang="en-US" altLang="zh-CN" dirty="0"/>
              <a:t>['jump']()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6248" y="468328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弹出结果：函数返回值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54097" y="579481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执行对象的方法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642571" y="5206508"/>
            <a:ext cx="1756250" cy="18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68096" y="5224859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5560" y="36102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39616" y="3071237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948255" y="3071237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90715" y="1032922"/>
            <a:ext cx="7540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④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28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[ ]</a:t>
            </a:r>
            <a:r>
              <a:rPr lang="zh-CN" altLang="en-US" sz="2800" dirty="0" smtClean="0">
                <a:latin typeface="Calibri"/>
                <a:ea typeface="Microsoft YaHei UI" panose="020B0503020204020204" pitchFamily="34" charset="-122"/>
                <a:cs typeface="Calibri"/>
              </a:rPr>
              <a:t>” 添加方法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3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18351" y="5839183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1"/>
          <p:cNvSpPr>
            <a:spLocks noGrp="1"/>
          </p:cNvSpPr>
          <p:nvPr>
            <p:ph sz="quarter" idx="11"/>
          </p:nvPr>
        </p:nvSpPr>
        <p:spPr>
          <a:xfrm>
            <a:off x="1271464" y="332656"/>
            <a:ext cx="6143668" cy="4904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范例：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456" y="2119276"/>
            <a:ext cx="3686326" cy="285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11"/>
          <p:cNvSpPr txBox="1"/>
          <p:nvPr/>
        </p:nvSpPr>
        <p:spPr>
          <a:xfrm>
            <a:off x="1271464" y="1323673"/>
            <a:ext cx="1778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名字叫做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Lili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327635" y="1323673"/>
            <a:ext cx="20313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品种：哈士奇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5637080" y="1303454"/>
            <a:ext cx="1778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体重：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60</a:t>
            </a:r>
            <a:r>
              <a:rPr lang="zh-CN" altLang="en-US" sz="2400" b="1" dirty="0" smtClean="0">
                <a:solidFill>
                  <a:schemeClr val="accent3"/>
                </a:solidFill>
              </a:rPr>
              <a:t>斤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7673035" y="1295280"/>
            <a:ext cx="20313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会做跳跃运动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8877" y="1991583"/>
            <a:ext cx="5106859" cy="4253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obj</a:t>
            </a:r>
            <a:r>
              <a:rPr lang="en-US" altLang="zh-CN" sz="2600" dirty="0"/>
              <a:t>=</a:t>
            </a:r>
            <a:r>
              <a:rPr lang="en-US" altLang="zh-CN" sz="2600" b="1" dirty="0">
                <a:solidFill>
                  <a:srgbClr val="FF0000"/>
                </a:solidFill>
              </a:rPr>
              <a:t>new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solidFill>
                  <a:srgbClr val="0070C0"/>
                </a:solidFill>
              </a:rPr>
              <a:t>Object</a:t>
            </a:r>
            <a:r>
              <a:rPr lang="en-US" altLang="zh-CN" sz="2600" dirty="0" smtClean="0"/>
              <a:t>( );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smtClean="0"/>
              <a:t>.</a:t>
            </a:r>
            <a:r>
              <a:rPr lang="en-US" altLang="zh-CN" sz="2600" dirty="0" smtClean="0">
                <a:solidFill>
                  <a:srgbClr val="7030A0"/>
                </a:solidFill>
              </a:rPr>
              <a:t>name</a:t>
            </a:r>
            <a:r>
              <a:rPr lang="en-US" altLang="zh-CN" sz="2600" dirty="0" smtClean="0"/>
              <a:t>= 'lily</a:t>
            </a:r>
            <a:r>
              <a:rPr lang="en-US" altLang="zh-CN" sz="26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err="1" smtClean="0"/>
              <a:t>.</a:t>
            </a:r>
            <a:r>
              <a:rPr lang="en-US" altLang="zh-CN" sz="2600" dirty="0" err="1">
                <a:solidFill>
                  <a:srgbClr val="7030A0"/>
                </a:solidFill>
              </a:rPr>
              <a:t>breed</a:t>
            </a:r>
            <a:r>
              <a:rPr lang="en-US" altLang="zh-CN" sz="2600" dirty="0" smtClean="0"/>
              <a:t>= 'husky</a:t>
            </a:r>
            <a:r>
              <a:rPr lang="en-US" altLang="zh-CN" sz="26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err="1" smtClean="0"/>
              <a:t>.</a:t>
            </a:r>
            <a:r>
              <a:rPr lang="en-US" altLang="zh-CN" sz="2600" dirty="0" err="1">
                <a:solidFill>
                  <a:srgbClr val="7030A0"/>
                </a:solidFill>
              </a:rPr>
              <a:t>weight</a:t>
            </a:r>
            <a:r>
              <a:rPr lang="en-US" altLang="zh-CN" sz="2600" dirty="0" smtClean="0"/>
              <a:t>= '60</a:t>
            </a:r>
            <a:r>
              <a:rPr lang="en-US" altLang="zh-CN" sz="26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err="1" smtClean="0"/>
              <a:t>.</a:t>
            </a:r>
            <a:r>
              <a:rPr lang="en-US" altLang="zh-CN" sz="2600" dirty="0" err="1">
                <a:solidFill>
                  <a:srgbClr val="7030A0"/>
                </a:solidFill>
              </a:rPr>
              <a:t>jump</a:t>
            </a:r>
            <a:r>
              <a:rPr lang="en-US" altLang="zh-CN" sz="2600" dirty="0" smtClean="0"/>
              <a:t>= 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function</a:t>
            </a:r>
            <a:r>
              <a:rPr lang="en-US" altLang="zh-CN" sz="2600" dirty="0" smtClean="0"/>
              <a:t>( ){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alert</a:t>
            </a:r>
            <a:r>
              <a:rPr lang="en-US" altLang="zh-CN" sz="2600" dirty="0"/>
              <a:t>('</a:t>
            </a:r>
            <a:r>
              <a:rPr lang="zh-CN" altLang="en-US" sz="2600" dirty="0"/>
              <a:t>跳跃</a:t>
            </a:r>
            <a:r>
              <a:rPr lang="en-US" altLang="zh-CN" sz="2600" dirty="0" smtClean="0"/>
              <a:t>');</a:t>
            </a:r>
          </a:p>
          <a:p>
            <a:pPr>
              <a:lnSpc>
                <a:spcPct val="130000"/>
              </a:lnSpc>
            </a:pPr>
            <a:r>
              <a:rPr lang="en-US" altLang="zh-CN" sz="2600" dirty="0" smtClean="0"/>
              <a:t>	console.log(this.name)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 smtClean="0"/>
              <a:t>}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210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① </a:t>
            </a:r>
            <a:r>
              <a:rPr lang="en-US" altLang="zh-CN" dirty="0" smtClean="0"/>
              <a:t>HTML</a:t>
            </a:r>
            <a:r>
              <a:rPr lang="zh-CN" altLang="en-US" dirty="0"/>
              <a:t>文件内部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18087" y="1133944"/>
            <a:ext cx="7707530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8087" y="2924769"/>
            <a:ext cx="723806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type="</a:t>
            </a:r>
            <a:r>
              <a:rPr lang="en-US" altLang="zh-CN" sz="2800" dirty="0" smtClean="0">
                <a:latin typeface="微软雅黑" pitchFamily="34" charset="-122"/>
              </a:rPr>
              <a:t>text/</a:t>
            </a:r>
            <a:r>
              <a:rPr lang="en-US" altLang="zh-CN" sz="2800" dirty="0" err="1" smtClean="0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"&gt;</a:t>
            </a: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console.log</a:t>
            </a:r>
            <a:r>
              <a:rPr lang="en-US" altLang="zh-CN" sz="2800" dirty="0">
                <a:latin typeface="微软雅黑" pitchFamily="34" charset="-122"/>
              </a:rPr>
              <a:t>("Hello World");</a:t>
            </a: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alert</a:t>
            </a:r>
            <a:r>
              <a:rPr lang="en-US" altLang="zh-CN" sz="2800" dirty="0">
                <a:latin typeface="微软雅黑" pitchFamily="34" charset="-122"/>
              </a:rPr>
              <a:t>("Hello JavaScript" </a:t>
            </a:r>
            <a:r>
              <a:rPr lang="en-US" altLang="zh-CN" sz="2800" dirty="0" smtClean="0">
                <a:latin typeface="微软雅黑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&lt;/</a:t>
            </a:r>
            <a:r>
              <a:rPr lang="en-US" altLang="zh-CN" sz="2800" dirty="0">
                <a:latin typeface="微软雅黑" pitchFamily="34" charset="-122"/>
              </a:rPr>
              <a:t>script&gt;</a:t>
            </a:r>
            <a:endParaRPr lang="en-US" altLang="en-US" sz="2800" dirty="0">
              <a:latin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19671" y="980727"/>
            <a:ext cx="9715500" cy="5574233"/>
          </a:xfrm>
        </p:spPr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  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    </a:t>
            </a:r>
          </a:p>
          <a:p>
            <a:pPr lvl="1">
              <a:lnSpc>
                <a:spcPct val="10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zh-CN" sz="2600" dirty="0" smtClean="0">
                <a:solidFill>
                  <a:srgbClr val="008469"/>
                </a:solidFill>
              </a:rPr>
              <a:t>常用的创建方式</a:t>
            </a:r>
            <a:r>
              <a:rPr lang="zh-CN" altLang="en-US" sz="2600" dirty="0" smtClean="0">
                <a:solidFill>
                  <a:srgbClr val="008469"/>
                </a:solidFill>
              </a:rPr>
              <a:t>：</a:t>
            </a:r>
            <a:r>
              <a:rPr lang="zh-CN" altLang="zh-CN" sz="2600" dirty="0" smtClean="0">
                <a:solidFill>
                  <a:srgbClr val="FF0000"/>
                </a:solidFill>
              </a:rPr>
              <a:t>采用</a:t>
            </a:r>
            <a:r>
              <a:rPr lang="en-US" altLang="zh-CN" sz="2600" dirty="0" smtClean="0">
                <a:solidFill>
                  <a:srgbClr val="FF0000"/>
                </a:solidFill>
              </a:rPr>
              <a:t>“</a:t>
            </a:r>
            <a:r>
              <a:rPr lang="zh-CN" altLang="en-US" sz="2600" dirty="0" smtClean="0">
                <a:solidFill>
                  <a:srgbClr val="FF0000"/>
                </a:solidFill>
              </a:rPr>
              <a:t>名</a:t>
            </a:r>
            <a:r>
              <a:rPr lang="en-US" altLang="zh-CN" sz="2600" dirty="0" smtClean="0">
                <a:solidFill>
                  <a:srgbClr val="FF0000"/>
                </a:solidFill>
              </a:rPr>
              <a:t>/</a:t>
            </a:r>
            <a:r>
              <a:rPr lang="zh-CN" altLang="zh-CN" sz="2600" dirty="0" smtClean="0">
                <a:solidFill>
                  <a:srgbClr val="FF0000"/>
                </a:solidFill>
              </a:rPr>
              <a:t>值对</a:t>
            </a:r>
            <a:r>
              <a:rPr lang="en-US" altLang="zh-CN" sz="2600" dirty="0" smtClean="0">
                <a:solidFill>
                  <a:srgbClr val="FF0000"/>
                </a:solidFill>
              </a:rPr>
              <a:t>”</a:t>
            </a:r>
            <a:r>
              <a:rPr lang="zh-CN" altLang="zh-CN" sz="2600" dirty="0" smtClean="0">
                <a:solidFill>
                  <a:srgbClr val="FF0000"/>
                </a:solidFill>
              </a:rPr>
              <a:t>集合的形式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/>
              <a:t>使用一对</a:t>
            </a:r>
            <a:r>
              <a:rPr lang="zh-CN" altLang="en-US" sz="2400" dirty="0">
                <a:solidFill>
                  <a:srgbClr val="FF0000"/>
                </a:solidFill>
              </a:rPr>
              <a:t>大括号</a:t>
            </a:r>
            <a:r>
              <a:rPr lang="zh-CN" altLang="en-US" sz="2400" dirty="0"/>
              <a:t>表示对象，属性和方法写在之内</a:t>
            </a:r>
            <a:endParaRPr lang="en-US" altLang="zh-CN" sz="2400" dirty="0"/>
          </a:p>
          <a:p>
            <a:pPr lvl="1">
              <a:lnSpc>
                <a:spcPts val="3800"/>
              </a:lnSpc>
            </a:pPr>
            <a:r>
              <a:rPr lang="zh-CN" altLang="en-US" sz="2400" dirty="0" smtClean="0"/>
              <a:t>属性</a:t>
            </a:r>
            <a:r>
              <a:rPr lang="zh-CN" altLang="en-US" sz="2400" dirty="0"/>
              <a:t>包括属性名和属性值，之间使用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分隔</a:t>
            </a:r>
            <a:endParaRPr lang="en-US" altLang="zh-CN" sz="2400" dirty="0"/>
          </a:p>
          <a:p>
            <a:pPr lvl="1">
              <a:lnSpc>
                <a:spcPts val="3800"/>
              </a:lnSpc>
            </a:pPr>
            <a:r>
              <a:rPr lang="zh-CN" altLang="en-US" sz="2400" dirty="0"/>
              <a:t>属性和属性之间使用</a:t>
            </a:r>
            <a:r>
              <a:rPr lang="zh-CN" altLang="en-US" sz="2400" dirty="0">
                <a:solidFill>
                  <a:srgbClr val="FF0000"/>
                </a:solidFill>
              </a:rPr>
              <a:t>逗号</a:t>
            </a:r>
            <a:r>
              <a:rPr lang="zh-CN" altLang="en-US" sz="2400" dirty="0"/>
              <a:t>分隔</a:t>
            </a:r>
            <a:endParaRPr lang="en-US" altLang="zh-CN" sz="2400" dirty="0"/>
          </a:p>
          <a:p>
            <a:pPr lvl="1">
              <a:lnSpc>
                <a:spcPts val="3800"/>
              </a:lnSpc>
            </a:pPr>
            <a:r>
              <a:rPr lang="zh-CN" altLang="en-US" sz="2400" dirty="0"/>
              <a:t>方法同属性类似，只是值部分为一个函数</a:t>
            </a:r>
            <a:r>
              <a:rPr lang="zh-CN" altLang="en-US" sz="2400" dirty="0" smtClean="0"/>
              <a:t>体</a:t>
            </a: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二、直接</a:t>
            </a:r>
            <a:r>
              <a:rPr lang="zh-CN" altLang="en-US" dirty="0"/>
              <a:t>创建对象实例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5480" y="980726"/>
            <a:ext cx="6474125" cy="301005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objName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            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attrName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attrValue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	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methodName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function( ){</a:t>
            </a:r>
            <a:endParaRPr lang="en-US" altLang="zh-CN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		//some code...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		}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		             ...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" name=" 227"/>
          <p:cNvSpPr/>
          <p:nvPr/>
        </p:nvSpPr>
        <p:spPr>
          <a:xfrm>
            <a:off x="5471120" y="3053644"/>
            <a:ext cx="6491605" cy="962025"/>
          </a:xfrm>
          <a:prstGeom prst="wedgeEllipseCallout">
            <a:avLst>
              <a:gd name="adj1" fmla="val -76259"/>
              <a:gd name="adj2" fmla="val -18695"/>
            </a:avLst>
          </a:prstGeom>
          <a:solidFill>
            <a:srgbClr val="F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最后一个属性值后面</a:t>
            </a:r>
            <a:r>
              <a:rPr lang="zh-CN" altLang="en-US" sz="28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不加</a:t>
            </a:r>
            <a:r>
              <a:rPr lang="zh-CN" altLang="en-US" sz="2400" dirty="0">
                <a:solidFill>
                  <a:srgbClr val="FFFFFF"/>
                </a:solidFill>
              </a:rPr>
              <a:t>逗号</a:t>
            </a:r>
          </a:p>
        </p:txBody>
      </p:sp>
    </p:spTree>
    <p:extLst>
      <p:ext uri="{BB962C8B-B14F-4D97-AF65-F5344CB8AC3E}">
        <p14:creationId xmlns:p14="http://schemas.microsoft.com/office/powerpoint/2010/main" val="9678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18351" y="5839183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范例：</a:t>
            </a:r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456" y="2119276"/>
            <a:ext cx="3686326" cy="285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11"/>
          <p:cNvSpPr txBox="1"/>
          <p:nvPr/>
        </p:nvSpPr>
        <p:spPr>
          <a:xfrm>
            <a:off x="1271464" y="1323673"/>
            <a:ext cx="1778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名字叫做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Lili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3327635" y="1323673"/>
            <a:ext cx="20313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品种：哈士奇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5637080" y="1303454"/>
            <a:ext cx="1778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体重：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60</a:t>
            </a:r>
            <a:r>
              <a:rPr lang="zh-CN" altLang="en-US" sz="2400" b="1" dirty="0" smtClean="0">
                <a:solidFill>
                  <a:schemeClr val="accent3"/>
                </a:solidFill>
              </a:rPr>
              <a:t>斤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7673035" y="1295280"/>
            <a:ext cx="20313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会做跳跃运动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51984" y="2119276"/>
            <a:ext cx="5330392" cy="422885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err="1"/>
              <a:t>var</a:t>
            </a:r>
            <a:r>
              <a:rPr lang="en-US" altLang="zh-CN" sz="2800" dirty="0"/>
              <a:t> dog = {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      name: "Lili",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      breed: "Husky",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      weight: 60</a:t>
            </a:r>
            <a:r>
              <a:rPr lang="en-US" altLang="zh-CN" sz="2800" dirty="0" smtClean="0"/>
              <a:t>,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        jump: function () {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          </a:t>
            </a:r>
            <a:r>
              <a:rPr lang="en-US" altLang="zh-CN" sz="2800" dirty="0" smtClean="0"/>
              <a:t> alert</a:t>
            </a:r>
            <a:r>
              <a:rPr lang="en-US" altLang="zh-CN" sz="2800" dirty="0"/>
              <a:t>("She is jumping");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};</a:t>
            </a:r>
            <a:endParaRPr lang="zh-CN" altLang="en-US" sz="2800" dirty="0"/>
          </a:p>
        </p:txBody>
      </p:sp>
      <p:sp>
        <p:nvSpPr>
          <p:cNvPr id="28" name="内容占位符 13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范例：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8728" y="979878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构造函数：能够创建出对象的一个特殊函数</a:t>
            </a:r>
            <a:endParaRPr lang="en-US" altLang="zh-CN" dirty="0" smtClean="0"/>
          </a:p>
          <a:p>
            <a:r>
              <a:rPr lang="zh-CN" altLang="en-US" dirty="0" smtClean="0"/>
              <a:t>定义构造函数规则：</a:t>
            </a:r>
            <a:endParaRPr lang="en-US" altLang="zh-CN" dirty="0" smtClean="0"/>
          </a:p>
          <a:p>
            <a:pPr marL="468000" lvl="1"/>
            <a:r>
              <a:rPr lang="zh-CN" altLang="en-US" sz="2600" dirty="0" smtClean="0"/>
              <a:t>使用</a:t>
            </a:r>
            <a:r>
              <a:rPr lang="en-US" altLang="zh-CN" sz="2600" dirty="0" smtClean="0"/>
              <a:t>function</a:t>
            </a:r>
            <a:r>
              <a:rPr lang="zh-CN" altLang="en-US" sz="2600" dirty="0" smtClean="0"/>
              <a:t>关键字声明，为了区别普通函数，将</a:t>
            </a:r>
            <a:r>
              <a:rPr lang="zh-CN" altLang="en-US" sz="2600" dirty="0" smtClean="0">
                <a:solidFill>
                  <a:srgbClr val="FF0000"/>
                </a:solidFill>
              </a:rPr>
              <a:t>构造函数首字母大写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468000" lvl="1"/>
            <a:r>
              <a:rPr lang="zh-CN" altLang="en-US" sz="2600" dirty="0" smtClean="0"/>
              <a:t>构造函数的形参</a:t>
            </a:r>
            <a:r>
              <a:rPr lang="zh-CN" altLang="en-US" sz="2600" dirty="0" smtClean="0">
                <a:solidFill>
                  <a:srgbClr val="FF0000"/>
                </a:solidFill>
              </a:rPr>
              <a:t>用于赋给对象的属性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468000" lvl="1"/>
            <a:r>
              <a:rPr lang="zh-CN" altLang="en-US" sz="2600" dirty="0" smtClean="0"/>
              <a:t>在构造函数中，使用</a:t>
            </a:r>
            <a:r>
              <a:rPr lang="en-US" altLang="zh-CN" sz="2600" dirty="0" smtClean="0">
                <a:solidFill>
                  <a:srgbClr val="FF0000"/>
                </a:solidFill>
              </a:rPr>
              <a:t>this</a:t>
            </a:r>
            <a:r>
              <a:rPr lang="zh-CN" altLang="en-US" sz="2600" dirty="0" smtClean="0">
                <a:solidFill>
                  <a:srgbClr val="FF0000"/>
                </a:solidFill>
              </a:rPr>
              <a:t>指代对象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468000" lvl="1"/>
            <a:r>
              <a:rPr lang="zh-CN" altLang="en-US" sz="2600" dirty="0" smtClean="0"/>
              <a:t>对象的属性和方法</a:t>
            </a:r>
            <a:r>
              <a:rPr lang="zh-CN" altLang="en-US" sz="2600" dirty="0" smtClean="0">
                <a:solidFill>
                  <a:srgbClr val="FF0000"/>
                </a:solidFill>
              </a:rPr>
              <a:t>必须通过</a:t>
            </a:r>
            <a:r>
              <a:rPr lang="en-US" altLang="zh-CN" sz="2600" dirty="0" smtClean="0">
                <a:solidFill>
                  <a:srgbClr val="FF0000"/>
                </a:solidFill>
              </a:rPr>
              <a:t>this</a:t>
            </a:r>
            <a:r>
              <a:rPr lang="zh-CN" altLang="en-US" sz="2600" dirty="0" smtClean="0">
                <a:solidFill>
                  <a:srgbClr val="FF0000"/>
                </a:solidFill>
              </a:rPr>
              <a:t>访问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7" y="1080000"/>
            <a:ext cx="9715500" cy="4643437"/>
          </a:xfrm>
        </p:spPr>
        <p:txBody>
          <a:bodyPr/>
          <a:lstStyle/>
          <a:p>
            <a:r>
              <a:rPr lang="en-US" altLang="zh-CN" dirty="0"/>
              <a:t> this </a:t>
            </a:r>
            <a:r>
              <a:rPr lang="zh-CN" altLang="en-US" dirty="0"/>
              <a:t>关键字</a:t>
            </a:r>
          </a:p>
          <a:p>
            <a:pPr lvl="1"/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/>
              <a:t>在对象方法内部使用，</a:t>
            </a:r>
            <a:r>
              <a:rPr lang="zh-CN" altLang="en-US" sz="2600" dirty="0">
                <a:solidFill>
                  <a:srgbClr val="FF0000"/>
                </a:solidFill>
              </a:rPr>
              <a:t>指代当前对象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this </a:t>
            </a:r>
            <a:r>
              <a:rPr lang="zh-CN" altLang="en-US" dirty="0"/>
              <a:t>关键字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2724150"/>
            <a:ext cx="6882130" cy="2748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4729480"/>
            <a:ext cx="6805295" cy="922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76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三、使用构造函数创建对象</a:t>
            </a:r>
            <a:endParaRPr lang="zh-CN" altLang="en-US" dirty="0"/>
          </a:p>
        </p:txBody>
      </p:sp>
      <p:sp>
        <p:nvSpPr>
          <p:cNvPr id="7" name="内容占位符 9"/>
          <p:cNvSpPr>
            <a:spLocks noGrp="1"/>
          </p:cNvSpPr>
          <p:nvPr>
            <p:ph sz="quarter" idx="10"/>
          </p:nvPr>
        </p:nvSpPr>
        <p:spPr>
          <a:xfrm>
            <a:off x="1142966" y="1080000"/>
            <a:ext cx="10871095" cy="57780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电影</a:t>
            </a:r>
            <a:r>
              <a:rPr lang="zh-CN" altLang="en-US" dirty="0"/>
              <a:t>构造函数定义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new </a:t>
            </a:r>
            <a:r>
              <a:rPr lang="zh-CN" altLang="en-US" dirty="0">
                <a:solidFill>
                  <a:srgbClr val="FF0000"/>
                </a:solidFill>
              </a:rPr>
              <a:t>关键字来通过构造函数创建</a:t>
            </a:r>
            <a:r>
              <a:rPr lang="zh-CN" altLang="en-US" dirty="0" smtClean="0">
                <a:solidFill>
                  <a:srgbClr val="FF0000"/>
                </a:solidFill>
              </a:rPr>
              <a:t>对象，否则创建失败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65" y="5524691"/>
            <a:ext cx="10531197" cy="705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65" y="1896599"/>
            <a:ext cx="7997511" cy="26125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68930" y="1916832"/>
            <a:ext cx="104140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5560" y="2297105"/>
            <a:ext cx="697230" cy="17725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704" y="5549354"/>
            <a:ext cx="527685" cy="615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182446"/>
            <a:ext cx="9580391" cy="4640370"/>
          </a:xfrm>
          <a:solidFill>
            <a:schemeClr val="bg1"/>
          </a:solidFill>
        </p:spPr>
        <p:txBody>
          <a:bodyPr/>
          <a:lstStyle/>
          <a:p>
            <a:pPr marL="432000"/>
            <a:r>
              <a:rPr lang="en-US" altLang="zh-CN" dirty="0" smtClean="0"/>
              <a:t> </a:t>
            </a:r>
            <a:r>
              <a:rPr lang="zh-CN" altLang="en-US" dirty="0" smtClean="0"/>
              <a:t>方式一：通过 </a:t>
            </a:r>
            <a:r>
              <a:rPr lang="zh-CN" altLang="en-US" dirty="0" smtClean="0">
                <a:solidFill>
                  <a:srgbClr val="FF0000"/>
                </a:solidFill>
              </a:rPr>
              <a:t>对象名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属性名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、对象名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方法名</a:t>
            </a:r>
            <a:r>
              <a:rPr lang="en-US" altLang="zh-CN" dirty="0" smtClean="0">
                <a:solidFill>
                  <a:srgbClr val="FF0000"/>
                </a:solidFill>
              </a:rPr>
              <a:t>( )</a:t>
            </a:r>
          </a:p>
          <a:p>
            <a:pPr marL="432000"/>
            <a:r>
              <a:rPr lang="zh-CN" altLang="en-US" dirty="0" smtClean="0"/>
              <a:t> 方式二：通过 </a:t>
            </a:r>
            <a:r>
              <a:rPr lang="zh-CN" altLang="en-US" dirty="0" smtClean="0">
                <a:solidFill>
                  <a:srgbClr val="FF0000"/>
                </a:solidFill>
              </a:rPr>
              <a:t>对象名</a:t>
            </a:r>
            <a:r>
              <a:rPr lang="en-US" altLang="zh-CN" dirty="0" smtClean="0">
                <a:solidFill>
                  <a:srgbClr val="FF0000"/>
                </a:solidFill>
              </a:rPr>
              <a:t>[“</a:t>
            </a:r>
            <a:r>
              <a:rPr lang="zh-CN" altLang="en-US" dirty="0" smtClean="0">
                <a:solidFill>
                  <a:srgbClr val="FF0000"/>
                </a:solidFill>
              </a:rPr>
              <a:t>属性名</a:t>
            </a:r>
            <a:r>
              <a:rPr lang="en-US" altLang="zh-CN" dirty="0" smtClean="0">
                <a:solidFill>
                  <a:srgbClr val="FF0000"/>
                </a:solidFill>
              </a:rPr>
              <a:t>” ]</a:t>
            </a:r>
          </a:p>
          <a:p>
            <a:pPr marL="432000"/>
            <a:endParaRPr lang="en-US" altLang="zh-CN" dirty="0">
              <a:solidFill>
                <a:srgbClr val="FF0000"/>
              </a:solidFill>
            </a:endParaRPr>
          </a:p>
          <a:p>
            <a:pPr marL="432000"/>
            <a:endParaRPr lang="en-US" altLang="zh-CN" dirty="0" smtClean="0">
              <a:solidFill>
                <a:srgbClr val="FF0000"/>
              </a:solidFill>
            </a:endParaRPr>
          </a:p>
          <a:p>
            <a:pPr marL="432000"/>
            <a:endParaRPr lang="en-US" altLang="zh-CN" dirty="0">
              <a:solidFill>
                <a:srgbClr val="FF0000"/>
              </a:solidFill>
            </a:endParaRPr>
          </a:p>
          <a:p>
            <a:pPr marL="432000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09624" y="236943"/>
            <a:ext cx="8372647" cy="490476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访问对象属性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42" y="3105958"/>
            <a:ext cx="4577191" cy="25560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44" y="3105958"/>
            <a:ext cx="2653072" cy="145393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5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遍历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0"/>
          </p:nvPr>
        </p:nvSpPr>
        <p:spPr>
          <a:xfrm>
            <a:off x="1090714" y="1195977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遍历对象属性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使用</a:t>
            </a:r>
            <a:r>
              <a:rPr lang="en-US" altLang="zh-CN" sz="2600" dirty="0" smtClean="0"/>
              <a:t>for   in </a:t>
            </a:r>
            <a:r>
              <a:rPr lang="zh-CN" altLang="en-US" sz="2600" dirty="0" smtClean="0"/>
              <a:t>语句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FF0000"/>
                </a:solidFill>
              </a:rPr>
              <a:t>				for 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var  i   </a:t>
            </a:r>
            <a:r>
              <a:rPr lang="en-US" altLang="zh-CN" sz="2600" dirty="0" smtClean="0">
                <a:solidFill>
                  <a:srgbClr val="FF0000"/>
                </a:solidFill>
              </a:rPr>
              <a:t>in</a:t>
            </a:r>
            <a:r>
              <a:rPr lang="en-US" altLang="zh-CN" sz="2600" dirty="0" smtClean="0"/>
              <a:t>   objName</a:t>
            </a:r>
            <a:r>
              <a:rPr lang="zh-CN" altLang="en-US" sz="2600" dirty="0" smtClean="0"/>
              <a:t>）</a:t>
            </a:r>
            <a:r>
              <a:rPr lang="en-US" altLang="zh-CN" sz="2600" dirty="0" smtClean="0"/>
              <a:t>{</a:t>
            </a:r>
          </a:p>
          <a:p>
            <a:pPr lvl="1">
              <a:buNone/>
            </a:pPr>
            <a:r>
              <a:rPr lang="en-US" altLang="zh-CN" sz="2600" dirty="0" smtClean="0"/>
              <a:t>   	        // i </a:t>
            </a:r>
            <a:r>
              <a:rPr lang="zh-CN" altLang="en-US" sz="2600" dirty="0" smtClean="0"/>
              <a:t>在循环体内部的每次循环中代表一个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属性名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600" dirty="0" smtClean="0"/>
              <a:t>           // </a:t>
            </a:r>
            <a:r>
              <a:rPr lang="zh-CN" altLang="en-US" sz="2600" dirty="0" smtClean="0"/>
              <a:t>通过 </a:t>
            </a:r>
            <a:r>
              <a:rPr lang="en-US" altLang="zh-CN" sz="2600" dirty="0" smtClean="0"/>
              <a:t>objName</a:t>
            </a:r>
            <a:r>
              <a:rPr lang="en-US" altLang="zh-CN" sz="2600" dirty="0" smtClean="0">
                <a:solidFill>
                  <a:srgbClr val="FF0000"/>
                </a:solidFill>
              </a:rPr>
              <a:t>[ i ] </a:t>
            </a:r>
            <a:r>
              <a:rPr lang="zh-CN" altLang="en-US" sz="2600" dirty="0" smtClean="0"/>
              <a:t>访问到每一个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属性值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600" dirty="0" smtClean="0"/>
              <a:t>   }</a:t>
            </a:r>
            <a:endParaRPr lang="zh-CN" altLang="en-US" sz="2600" dirty="0"/>
          </a:p>
        </p:txBody>
      </p:sp>
      <p:sp>
        <p:nvSpPr>
          <p:cNvPr id="4" name="文本框 3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6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1384" y="5929332"/>
            <a:ext cx="4680520" cy="9286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80728"/>
            <a:ext cx="10857690" cy="5112568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对象包含了一系列的数学运算的功能</a:t>
            </a:r>
            <a:endParaRPr lang="en-US" altLang="zh-CN" dirty="0"/>
          </a:p>
          <a:p>
            <a:pPr lvl="1"/>
            <a:r>
              <a:rPr lang="en-US" altLang="zh-CN" sz="2600" dirty="0"/>
              <a:t>Math</a:t>
            </a:r>
            <a:r>
              <a:rPr lang="zh-CN" altLang="en-US" sz="2600" dirty="0"/>
              <a:t>对象</a:t>
            </a:r>
            <a:r>
              <a:rPr lang="zh-CN" altLang="en-US" sz="2600" dirty="0">
                <a:solidFill>
                  <a:srgbClr val="FF0000"/>
                </a:solidFill>
              </a:rPr>
              <a:t>不需要</a:t>
            </a:r>
            <a:r>
              <a:rPr lang="zh-CN" altLang="en-US" sz="2600" dirty="0"/>
              <a:t>创建，直接使用</a:t>
            </a:r>
            <a:endParaRPr lang="en-US" altLang="zh-CN" sz="2600" dirty="0"/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四舍五入：</a:t>
            </a:r>
            <a:r>
              <a:rPr lang="en-US" altLang="zh-CN" sz="2600" dirty="0"/>
              <a:t>Math.</a:t>
            </a:r>
            <a:r>
              <a:rPr lang="en-US" sz="2600" dirty="0"/>
              <a:t> round( )</a:t>
            </a:r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向下取整：</a:t>
            </a:r>
            <a:r>
              <a:rPr lang="en-US" altLang="zh-CN" sz="2600" dirty="0"/>
              <a:t>Math.floor( </a:t>
            </a:r>
            <a:r>
              <a:rPr lang="en-US" altLang="zh-CN" sz="2600" dirty="0" smtClean="0"/>
              <a:t>)</a:t>
            </a:r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向上取</a:t>
            </a:r>
            <a:r>
              <a:rPr lang="zh-CN" altLang="en-US" sz="2600" dirty="0" smtClean="0"/>
              <a:t>整：</a:t>
            </a:r>
            <a:r>
              <a:rPr lang="en-US" sz="2600" dirty="0" err="1" smtClean="0"/>
              <a:t>Math.ceil</a:t>
            </a:r>
            <a:r>
              <a:rPr lang="en-US" sz="2600" dirty="0" smtClean="0"/>
              <a:t>( )</a:t>
            </a:r>
            <a:endParaRPr lang="en-US" sz="2600" dirty="0"/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生成随机数：</a:t>
            </a:r>
            <a:r>
              <a:rPr lang="en-US" altLang="zh-CN" sz="2600" dirty="0"/>
              <a:t>Math.random( </a:t>
            </a:r>
            <a:r>
              <a:rPr lang="en-US" altLang="zh-CN" sz="2600" dirty="0" smtClean="0"/>
              <a:t>)     </a:t>
            </a:r>
            <a:r>
              <a:rPr lang="zh-CN" altLang="en-US" sz="2600" dirty="0" smtClean="0">
                <a:solidFill>
                  <a:srgbClr val="C00000"/>
                </a:solidFill>
              </a:rPr>
              <a:t>返回</a:t>
            </a:r>
            <a:r>
              <a:rPr lang="zh-CN" altLang="en-US" sz="2600" dirty="0">
                <a:solidFill>
                  <a:srgbClr val="C00000"/>
                </a:solidFill>
              </a:rPr>
              <a:t>介于</a:t>
            </a:r>
            <a:r>
              <a:rPr lang="en-US" altLang="zh-CN" sz="2600" dirty="0" smtClean="0">
                <a:solidFill>
                  <a:srgbClr val="C00000"/>
                </a:solidFill>
              </a:rPr>
              <a:t>[</a:t>
            </a:r>
            <a:r>
              <a:rPr lang="en-US" altLang="zh-CN" sz="2600" dirty="0">
                <a:solidFill>
                  <a:srgbClr val="C00000"/>
                </a:solidFill>
              </a:rPr>
              <a:t>0.0,1.0</a:t>
            </a:r>
            <a:r>
              <a:rPr lang="en-US" altLang="zh-CN" sz="2600" dirty="0" smtClean="0">
                <a:solidFill>
                  <a:srgbClr val="C00000"/>
                </a:solidFill>
              </a:rPr>
              <a:t>)</a:t>
            </a:r>
            <a:r>
              <a:rPr lang="zh-CN" altLang="en-US" sz="2600" dirty="0">
                <a:solidFill>
                  <a:srgbClr val="C00000"/>
                </a:solidFill>
              </a:rPr>
              <a:t>之间的一个随机数</a:t>
            </a:r>
            <a:endParaRPr lang="en-US" altLang="zh-CN" sz="26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5.5 Math </a:t>
            </a:r>
            <a:r>
              <a:rPr lang="zh-CN" altLang="en-US" dirty="0"/>
              <a:t>对象的使用</a:t>
            </a:r>
          </a:p>
        </p:txBody>
      </p:sp>
    </p:spTree>
    <p:extLst>
      <p:ext uri="{BB962C8B-B14F-4D97-AF65-F5344CB8AC3E}">
        <p14:creationId xmlns:p14="http://schemas.microsoft.com/office/powerpoint/2010/main" val="35448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1384" y="5929332"/>
            <a:ext cx="4680520" cy="9286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1124744"/>
            <a:ext cx="10713674" cy="4643437"/>
          </a:xfrm>
        </p:spPr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对象包含了一系列的日期时间处理的功能</a:t>
            </a:r>
            <a:endParaRPr lang="en-US" altLang="zh-CN" dirty="0"/>
          </a:p>
          <a:p>
            <a:pPr lvl="1"/>
            <a:r>
              <a:rPr lang="zh-CN" altLang="en-US" sz="2600" dirty="0"/>
              <a:t>创建</a:t>
            </a:r>
            <a:r>
              <a:rPr lang="en-US" altLang="zh-CN" sz="2600" dirty="0"/>
              <a:t>Date</a:t>
            </a:r>
            <a:r>
              <a:rPr lang="zh-CN" altLang="en-US" sz="2600" dirty="0"/>
              <a:t>对象，例：</a:t>
            </a:r>
            <a:r>
              <a:rPr lang="en-US" altLang="zh-CN" sz="2600" dirty="0"/>
              <a:t> var now= </a:t>
            </a:r>
            <a:r>
              <a:rPr lang="en-US" altLang="zh-CN" sz="2600" dirty="0">
                <a:solidFill>
                  <a:srgbClr val="FF0000"/>
                </a:solidFill>
              </a:rPr>
              <a:t>new Date</a:t>
            </a:r>
            <a:r>
              <a:rPr lang="en-US" altLang="zh-CN" sz="2600" dirty="0"/>
              <a:t>( 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2600" dirty="0" smtClean="0"/>
              <a:t>返回星期中的某一天：</a:t>
            </a:r>
            <a:r>
              <a:rPr lang="en-US" altLang="zh-CN" sz="2600" dirty="0" err="1"/>
              <a:t>getDay</a:t>
            </a:r>
            <a:r>
              <a:rPr lang="en-US" altLang="zh-CN" sz="2600" dirty="0" smtClean="0"/>
              <a:t>( )      </a:t>
            </a:r>
            <a:r>
              <a:rPr lang="en-US" altLang="zh-CN" sz="2600" dirty="0" smtClean="0">
                <a:solidFill>
                  <a:srgbClr val="C00000"/>
                </a:solidFill>
              </a:rPr>
              <a:t>0~6</a:t>
            </a:r>
          </a:p>
          <a:p>
            <a:pPr lvl="1"/>
            <a:r>
              <a:rPr lang="zh-CN" altLang="en-US" sz="2600" dirty="0"/>
              <a:t>返回月份的某一天</a:t>
            </a:r>
            <a:r>
              <a:rPr lang="zh-CN" altLang="en-US" sz="2500" dirty="0" smtClean="0"/>
              <a:t>：</a:t>
            </a:r>
            <a:r>
              <a:rPr lang="en-US" altLang="zh-CN" sz="2500" dirty="0" err="1" smtClean="0"/>
              <a:t>getDate</a:t>
            </a:r>
            <a:r>
              <a:rPr lang="en-US" altLang="zh-CN" sz="2500" dirty="0" smtClean="0"/>
              <a:t>( )</a:t>
            </a:r>
            <a:endParaRPr lang="en-US" altLang="zh-CN" sz="2500" dirty="0"/>
          </a:p>
          <a:p>
            <a:pPr lvl="1"/>
            <a:r>
              <a:rPr lang="zh-CN" altLang="en-US" sz="2600" dirty="0"/>
              <a:t>获取小时、分钟、秒钟：</a:t>
            </a:r>
            <a:r>
              <a:rPr lang="en-US" altLang="zh-CN" sz="2600" dirty="0"/>
              <a:t> </a:t>
            </a:r>
            <a:r>
              <a:rPr lang="en-US" altLang="zh-CN" sz="2400" dirty="0" err="1"/>
              <a:t>getHours</a:t>
            </a:r>
            <a:r>
              <a:rPr lang="en-US" altLang="zh-CN" sz="2400" dirty="0" smtClean="0"/>
              <a:t>( )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getMinutes</a:t>
            </a:r>
            <a:r>
              <a:rPr lang="en-US" altLang="zh-CN" sz="2400" dirty="0" smtClean="0"/>
              <a:t>( )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getSeconds</a:t>
            </a:r>
            <a:r>
              <a:rPr lang="en-US" altLang="zh-CN" sz="2400" dirty="0" smtClean="0"/>
              <a:t>( )</a:t>
            </a:r>
            <a:endParaRPr lang="zh-CN" altLang="en-US" sz="25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Date </a:t>
            </a:r>
            <a:r>
              <a:rPr lang="zh-CN" altLang="en-US" dirty="0" smtClean="0"/>
              <a:t>对象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1752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6.1 BOM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19" y="2147269"/>
            <a:ext cx="7292152" cy="4710731"/>
          </a:xfrm>
        </p:spPr>
      </p:pic>
      <p:sp>
        <p:nvSpPr>
          <p:cNvPr id="5" name="文本框 5"/>
          <p:cNvSpPr txBox="1"/>
          <p:nvPr/>
        </p:nvSpPr>
        <p:spPr>
          <a:xfrm>
            <a:off x="290139" y="4384584"/>
            <a:ext cx="3729601" cy="250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8919" y="1195977"/>
            <a:ext cx="9715500" cy="4643437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 BOM </a:t>
            </a:r>
            <a:r>
              <a:rPr lang="zh-CN" altLang="en-US" dirty="0" smtClean="0"/>
              <a:t>浏览器对象模型（</a:t>
            </a:r>
            <a:r>
              <a:rPr lang="en-US" altLang="zh-CN" dirty="0" smtClean="0"/>
              <a:t>Browser Object  Model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28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① </a:t>
            </a:r>
            <a:r>
              <a:rPr lang="en-US" altLang="zh-CN" dirty="0" smtClean="0"/>
              <a:t>HTML</a:t>
            </a:r>
            <a:r>
              <a:rPr lang="zh-CN" altLang="en-US" dirty="0"/>
              <a:t>文件内部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8211762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标签结束之后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095625" cy="522288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5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对象表示</a:t>
            </a:r>
            <a:r>
              <a:rPr lang="zh-CN" altLang="en-US" dirty="0">
                <a:solidFill>
                  <a:srgbClr val="FF0000"/>
                </a:solidFill>
              </a:rPr>
              <a:t>整个浏览器窗口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系统对话框设置</a:t>
            </a:r>
            <a:endParaRPr lang="en-US" altLang="zh-CN" dirty="0"/>
          </a:p>
          <a:p>
            <a:r>
              <a:rPr lang="zh-CN" altLang="en-US" dirty="0"/>
              <a:t>周期性操作设置、延迟设置</a:t>
            </a:r>
            <a:endParaRPr lang="en-US" altLang="zh-CN" dirty="0"/>
          </a:p>
          <a:p>
            <a:r>
              <a:rPr lang="zh-CN" altLang="en-US" dirty="0"/>
              <a:t>窗口的打开和关闭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6.2 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8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52736"/>
            <a:ext cx="9757814" cy="4643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① 弹</a:t>
            </a:r>
            <a:r>
              <a:rPr lang="zh-CN" altLang="en-US" dirty="0"/>
              <a:t>出带有一条指定消息和一个 </a:t>
            </a:r>
            <a:r>
              <a:rPr lang="en-US" altLang="zh-CN" dirty="0"/>
              <a:t>OK </a:t>
            </a:r>
            <a:r>
              <a:rPr lang="zh-CN" altLang="en-US" dirty="0"/>
              <a:t>按钮的</a:t>
            </a:r>
            <a:r>
              <a:rPr lang="zh-CN" altLang="en-US" dirty="0" smtClean="0">
                <a:solidFill>
                  <a:srgbClr val="FF0000"/>
                </a:solidFill>
              </a:rPr>
              <a:t>警告</a:t>
            </a:r>
            <a:r>
              <a:rPr lang="zh-CN" altLang="en-US" dirty="0">
                <a:solidFill>
                  <a:srgbClr val="FF0000"/>
                </a:solidFill>
              </a:rPr>
              <a:t>框</a:t>
            </a:r>
            <a:r>
              <a:rPr lang="en-US" altLang="zh-CN" dirty="0" smtClean="0"/>
              <a:t>    alert( ) </a:t>
            </a: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600" dirty="0">
                <a:solidFill>
                  <a:srgbClr val="FF0000"/>
                </a:solidFill>
              </a:rPr>
              <a:t>为要在警告框中显示的内容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FF0000"/>
                </a:solidFill>
              </a:rPr>
              <a:t>window</a:t>
            </a:r>
            <a:r>
              <a:rPr lang="en-US" altLang="zh-CN" sz="2600" dirty="0"/>
              <a:t>.alert(</a:t>
            </a:r>
            <a:r>
              <a:rPr lang="en-US" altLang="zh-CN" sz="2600" dirty="0">
                <a:solidFill>
                  <a:srgbClr val="FF33CC"/>
                </a:solidFill>
              </a:rPr>
              <a:t>‘</a:t>
            </a:r>
            <a:r>
              <a:rPr lang="zh-CN" altLang="en-US" sz="2600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600" dirty="0">
                <a:solidFill>
                  <a:srgbClr val="FF33CC"/>
                </a:solidFill>
              </a:rPr>
              <a:t>’</a:t>
            </a:r>
            <a:r>
              <a:rPr lang="en-US" altLang="zh-CN" sz="2600" dirty="0"/>
              <a:t>);</a:t>
            </a:r>
            <a:endParaRPr lang="zh-CN" altLang="en-US" sz="2600" dirty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9" name="Picture 2" descr="C:\Users\张志敏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688" y="4713835"/>
            <a:ext cx="5256584" cy="1811509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3466219" y="2042264"/>
            <a:ext cx="4792240" cy="6217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window.alert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72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3432" y="1052736"/>
            <a:ext cx="10261870" cy="4643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弹</a:t>
            </a:r>
            <a:r>
              <a:rPr lang="zh-CN" altLang="en-US" dirty="0"/>
              <a:t>出带有指定消息和 </a:t>
            </a:r>
            <a:r>
              <a:rPr lang="en-US" altLang="zh-CN" dirty="0"/>
              <a:t>OK </a:t>
            </a:r>
            <a:r>
              <a:rPr lang="zh-CN" altLang="en-US" dirty="0"/>
              <a:t>及取消按钮的</a:t>
            </a:r>
            <a:r>
              <a:rPr lang="zh-CN" altLang="en-US" dirty="0">
                <a:solidFill>
                  <a:srgbClr val="FF0000"/>
                </a:solidFill>
              </a:rPr>
              <a:t>确认</a:t>
            </a:r>
            <a:r>
              <a:rPr lang="zh-CN" altLang="en-US" dirty="0" smtClean="0">
                <a:solidFill>
                  <a:srgbClr val="FF0000"/>
                </a:solidFill>
              </a:rPr>
              <a:t>窗口   </a:t>
            </a:r>
            <a:r>
              <a:rPr lang="en-US" altLang="zh-CN" dirty="0" smtClean="0"/>
              <a:t>confirm( )</a:t>
            </a: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600" dirty="0">
                <a:solidFill>
                  <a:srgbClr val="FF0000"/>
                </a:solidFill>
              </a:rPr>
              <a:t>为要在确认框中显示的文本内容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FF0000"/>
                </a:solidFill>
              </a:rPr>
              <a:t>window</a:t>
            </a:r>
            <a:r>
              <a:rPr lang="en-US" altLang="zh-CN" sz="2600" dirty="0"/>
              <a:t>.confirm(</a:t>
            </a:r>
            <a:r>
              <a:rPr lang="en-US" altLang="zh-CN" sz="2600" dirty="0">
                <a:solidFill>
                  <a:srgbClr val="FF33CC"/>
                </a:solidFill>
              </a:rPr>
              <a:t>‘</a:t>
            </a:r>
            <a:r>
              <a:rPr lang="zh-CN" altLang="en-US" sz="2600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600" dirty="0">
                <a:solidFill>
                  <a:srgbClr val="FF33CC"/>
                </a:solidFill>
              </a:rPr>
              <a:t>’</a:t>
            </a:r>
            <a:r>
              <a:rPr lang="en-US" altLang="zh-CN" sz="2600" dirty="0"/>
              <a:t>);</a:t>
            </a:r>
            <a:endParaRPr lang="zh-CN" altLang="en-US" sz="26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4" name="Picture 3" descr="C:\Users\张志敏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372" y="4518035"/>
            <a:ext cx="5390244" cy="1929295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2790372" y="2132856"/>
            <a:ext cx="4792240" cy="6217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window.confirm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8400256" y="4757598"/>
            <a:ext cx="3719736" cy="1686238"/>
          </a:xfrm>
          <a:prstGeom prst="wedgeRoundRectCallout">
            <a:avLst>
              <a:gd name="adj1" fmla="val -61937"/>
              <a:gd name="adj2" fmla="val -1369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C3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2400" dirty="0">
                <a:latin typeface="Arial" pitchFamily="34" charset="0"/>
              </a:rPr>
              <a:t>如果用户点击确定按钮，则 </a:t>
            </a:r>
            <a:r>
              <a:rPr lang="en-US" altLang="zh-CN" sz="2400" dirty="0">
                <a:latin typeface="Arial" pitchFamily="34" charset="0"/>
              </a:rPr>
              <a:t>confirm() </a:t>
            </a:r>
            <a:r>
              <a:rPr lang="zh-CN" altLang="en-US" sz="2400" dirty="0">
                <a:latin typeface="Arial" pitchFamily="34" charset="0"/>
              </a:rPr>
              <a:t>返回 </a:t>
            </a:r>
            <a:r>
              <a:rPr lang="en-US" altLang="zh-CN" sz="2400" dirty="0" smtClean="0">
                <a:latin typeface="Arial" pitchFamily="34" charset="0"/>
              </a:rPr>
              <a:t>true; </a:t>
            </a:r>
            <a:r>
              <a:rPr lang="zh-CN" altLang="en-US" sz="2400" dirty="0" smtClean="0">
                <a:latin typeface="Arial" pitchFamily="34" charset="0"/>
              </a:rPr>
              <a:t>点击</a:t>
            </a:r>
            <a:r>
              <a:rPr lang="zh-CN" altLang="en-US" sz="2400" dirty="0">
                <a:latin typeface="Arial" pitchFamily="34" charset="0"/>
              </a:rPr>
              <a:t>取消按钮，则返回 </a:t>
            </a:r>
            <a:r>
              <a:rPr lang="en-US" altLang="zh-CN" sz="2400" dirty="0">
                <a:latin typeface="Arial" pitchFamily="34" charset="0"/>
              </a:rPr>
              <a:t>false</a:t>
            </a:r>
            <a:r>
              <a:rPr lang="zh-CN" altLang="en-US" sz="2400" dirty="0">
                <a:latin typeface="Arial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8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18864"/>
            <a:ext cx="10409473" cy="46434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zh-CN" altLang="en-US" dirty="0" smtClean="0"/>
              <a:t> ③ 弹出可</a:t>
            </a:r>
            <a:r>
              <a:rPr lang="zh-CN" altLang="en-US" dirty="0"/>
              <a:t>提示用户进行输入的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框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prompt( )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600" dirty="0">
                <a:solidFill>
                  <a:srgbClr val="FF0000"/>
                </a:solidFill>
              </a:rPr>
              <a:t>为要在提示框中显示的文本内容， </a:t>
            </a:r>
            <a:r>
              <a:rPr lang="en-US" altLang="zh-CN" sz="2600" dirty="0" smtClean="0">
                <a:solidFill>
                  <a:srgbClr val="FF0000"/>
                </a:solidFill>
              </a:rPr>
              <a:t>default</a:t>
            </a:r>
            <a:r>
              <a:rPr lang="zh-CN" altLang="en-US" sz="2600" dirty="0">
                <a:solidFill>
                  <a:srgbClr val="FF0000"/>
                </a:solidFill>
              </a:rPr>
              <a:t>为单行文本框中的默认内容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 smtClean="0"/>
              <a:t> 例</a:t>
            </a:r>
            <a:r>
              <a:rPr lang="zh-CN" altLang="en-US" sz="2600" dirty="0"/>
              <a:t>：</a:t>
            </a:r>
            <a:r>
              <a:rPr lang="en-US" altLang="zh-CN" sz="2600" dirty="0">
                <a:solidFill>
                  <a:srgbClr val="FF0000"/>
                </a:solidFill>
              </a:rPr>
              <a:t>window.</a:t>
            </a:r>
            <a:r>
              <a:rPr lang="en-US" altLang="zh-CN" sz="2600" dirty="0"/>
              <a:t>prompt(</a:t>
            </a:r>
            <a:r>
              <a:rPr lang="en-US" altLang="zh-CN" sz="2600" dirty="0">
                <a:solidFill>
                  <a:srgbClr val="FF33CC"/>
                </a:solidFill>
              </a:rPr>
              <a:t>‘</a:t>
            </a:r>
            <a:r>
              <a:rPr lang="zh-CN" altLang="en-US" sz="2600" dirty="0">
                <a:solidFill>
                  <a:srgbClr val="FF33CC"/>
                </a:solidFill>
              </a:rPr>
              <a:t>请</a:t>
            </a:r>
            <a:r>
              <a:rPr lang="zh-CN" altLang="en-US" sz="2600" dirty="0" smtClean="0">
                <a:solidFill>
                  <a:srgbClr val="FF33CC"/>
                </a:solidFill>
              </a:rPr>
              <a:t>输入评价</a:t>
            </a:r>
            <a:r>
              <a:rPr lang="en-US" altLang="zh-CN" sz="2600" dirty="0">
                <a:solidFill>
                  <a:srgbClr val="FF33CC"/>
                </a:solidFill>
              </a:rPr>
              <a:t>, 1(</a:t>
            </a:r>
            <a:r>
              <a:rPr lang="zh-CN" altLang="en-US" sz="2600" dirty="0">
                <a:solidFill>
                  <a:srgbClr val="FF33CC"/>
                </a:solidFill>
              </a:rPr>
              <a:t>满意</a:t>
            </a:r>
            <a:r>
              <a:rPr lang="en-US" altLang="zh-CN" sz="2600" dirty="0">
                <a:solidFill>
                  <a:srgbClr val="FF33CC"/>
                </a:solidFill>
              </a:rPr>
              <a:t>) 2(</a:t>
            </a:r>
            <a:r>
              <a:rPr lang="zh-CN" altLang="en-US" sz="2600" dirty="0">
                <a:solidFill>
                  <a:srgbClr val="FF33CC"/>
                </a:solidFill>
              </a:rPr>
              <a:t>一般</a:t>
            </a:r>
            <a:r>
              <a:rPr lang="en-US" altLang="zh-CN" sz="2600" dirty="0">
                <a:solidFill>
                  <a:srgbClr val="FF33CC"/>
                </a:solidFill>
              </a:rPr>
              <a:t>) 3(</a:t>
            </a:r>
            <a:r>
              <a:rPr lang="zh-CN" altLang="en-US" sz="2600" dirty="0">
                <a:solidFill>
                  <a:srgbClr val="FF33CC"/>
                </a:solidFill>
              </a:rPr>
              <a:t>不满意</a:t>
            </a:r>
            <a:r>
              <a:rPr lang="en-US" altLang="zh-CN" sz="2600" dirty="0" smtClean="0">
                <a:solidFill>
                  <a:srgbClr val="FF33CC"/>
                </a:solidFill>
              </a:rPr>
              <a:t>)’</a:t>
            </a:r>
            <a:r>
              <a:rPr lang="en-US" altLang="zh-CN" sz="2600" dirty="0" smtClean="0"/>
              <a:t>);</a:t>
            </a:r>
            <a:endParaRPr lang="zh-CN" altLang="en-US" sz="2600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</a:p>
        </p:txBody>
      </p:sp>
      <p:pic>
        <p:nvPicPr>
          <p:cNvPr id="4" name="Picture 4" descr="C:\Users\张志敏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4650783"/>
            <a:ext cx="4680520" cy="1943488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617823" y="1800399"/>
            <a:ext cx="6664448" cy="6924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window.prompt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 [default]);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7824192" y="4757598"/>
            <a:ext cx="4104456" cy="1686238"/>
          </a:xfrm>
          <a:prstGeom prst="wedgeRoundRectCallout">
            <a:avLst>
              <a:gd name="adj1" fmla="val -61937"/>
              <a:gd name="adj2" fmla="val -1369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C3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2400" dirty="0">
                <a:latin typeface="Arial" pitchFamily="34" charset="0"/>
              </a:rPr>
              <a:t>如果用户</a:t>
            </a:r>
            <a:r>
              <a:rPr lang="zh-CN" altLang="en-US" sz="2400" dirty="0" smtClean="0">
                <a:latin typeface="Arial" pitchFamily="34" charset="0"/>
              </a:rPr>
              <a:t>单击</a:t>
            </a:r>
            <a:r>
              <a:rPr lang="zh-CN" altLang="en-US" sz="2400" dirty="0">
                <a:latin typeface="Arial" pitchFamily="34" charset="0"/>
              </a:rPr>
              <a:t>提示框的取消按钮，则返回 </a:t>
            </a:r>
            <a:r>
              <a:rPr lang="en-US" altLang="zh-CN" sz="2400" dirty="0" smtClean="0">
                <a:latin typeface="Arial" pitchFamily="34" charset="0"/>
              </a:rPr>
              <a:t>null; </a:t>
            </a:r>
            <a:r>
              <a:rPr lang="zh-CN" altLang="en-US" sz="2400" dirty="0" smtClean="0">
                <a:latin typeface="Arial" pitchFamily="34" charset="0"/>
              </a:rPr>
              <a:t>单击</a:t>
            </a:r>
            <a:r>
              <a:rPr lang="zh-CN" altLang="en-US" sz="2400" dirty="0">
                <a:latin typeface="Arial" pitchFamily="34" charset="0"/>
              </a:rPr>
              <a:t>确认按钮，则返回输入</a:t>
            </a:r>
            <a:r>
              <a:rPr lang="zh-CN" altLang="en-US" sz="2400" dirty="0" smtClean="0">
                <a:latin typeface="Arial" pitchFamily="34" charset="0"/>
              </a:rPr>
              <a:t>字段显示</a:t>
            </a:r>
            <a:r>
              <a:rPr lang="zh-CN" altLang="en-US" sz="2400" dirty="0">
                <a:latin typeface="Arial" pitchFamily="34" charset="0"/>
              </a:rPr>
              <a:t>的文本。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980728"/>
            <a:ext cx="10621910" cy="57606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延迟执行 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 ) ----- </a:t>
            </a:r>
            <a:r>
              <a:rPr lang="zh-CN" altLang="en-US" dirty="0" smtClean="0">
                <a:solidFill>
                  <a:srgbClr val="FF0000"/>
                </a:solidFill>
              </a:rPr>
              <a:t>只执行 一次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sz="2600" dirty="0" smtClean="0"/>
          </a:p>
          <a:p>
            <a:pPr lvl="1"/>
            <a:r>
              <a:rPr lang="zh-CN" altLang="en-US" sz="2600" dirty="0" smtClean="0"/>
              <a:t>用于</a:t>
            </a:r>
            <a:r>
              <a:rPr lang="zh-CN" altLang="en-US" sz="2600" dirty="0"/>
              <a:t>在指定的毫秒数后调用函数或计算</a:t>
            </a:r>
            <a:r>
              <a:rPr lang="zh-CN" altLang="en-US" sz="2600" dirty="0" smtClean="0"/>
              <a:t>表达式</a:t>
            </a:r>
            <a:endParaRPr lang="en-US" altLang="zh-CN" sz="2600" dirty="0"/>
          </a:p>
          <a:p>
            <a:pPr lvl="1"/>
            <a:r>
              <a:rPr lang="en-US" altLang="zh-CN" sz="2600" dirty="0"/>
              <a:t> code</a:t>
            </a:r>
            <a:r>
              <a:rPr lang="zh-CN" altLang="en-US" sz="2600" dirty="0"/>
              <a:t>为要延迟执行的</a:t>
            </a:r>
            <a:r>
              <a:rPr lang="en-US" altLang="zh-CN" sz="2600" dirty="0"/>
              <a:t>JavaScript</a:t>
            </a:r>
            <a:r>
              <a:rPr lang="zh-CN" altLang="en-US" sz="2600" dirty="0" smtClean="0"/>
              <a:t>代码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 </a:t>
            </a:r>
            <a:r>
              <a:rPr lang="en-US" altLang="zh-CN" sz="2600" dirty="0" smtClean="0"/>
              <a:t>interval</a:t>
            </a:r>
            <a:r>
              <a:rPr lang="zh-CN" altLang="en-US" sz="2600" dirty="0"/>
              <a:t>为在执行代码前需等待的毫秒数，单位为毫秒</a:t>
            </a:r>
          </a:p>
          <a:p>
            <a:r>
              <a:rPr lang="zh-CN" altLang="en-US" dirty="0" smtClean="0"/>
              <a:t> 取消延迟执行  </a:t>
            </a:r>
            <a:r>
              <a:rPr lang="en-US" altLang="zh-CN" dirty="0" err="1" smtClean="0"/>
              <a:t>clearTimeout</a:t>
            </a:r>
            <a:r>
              <a:rPr lang="en-US" altLang="zh-CN" dirty="0" smtClean="0"/>
              <a:t>( )</a:t>
            </a:r>
          </a:p>
          <a:p>
            <a:pPr lvl="1"/>
            <a:endParaRPr lang="en-US" altLang="zh-CN" sz="2600" dirty="0" smtClean="0"/>
          </a:p>
          <a:p>
            <a:pPr lvl="1"/>
            <a:r>
              <a:rPr lang="zh-CN" altLang="en-US" sz="2600" dirty="0" smtClean="0"/>
              <a:t>取消</a:t>
            </a:r>
            <a:r>
              <a:rPr lang="zh-CN" altLang="en-US" sz="2600" dirty="0"/>
              <a:t>由 </a:t>
            </a:r>
            <a:r>
              <a:rPr lang="en-US" altLang="zh-CN" sz="2600" dirty="0" err="1"/>
              <a:t>setTimeout</a:t>
            </a:r>
            <a:r>
              <a:rPr lang="en-US" altLang="zh-CN" sz="2600" dirty="0" smtClean="0"/>
              <a:t>( ) </a:t>
            </a:r>
            <a:r>
              <a:rPr lang="zh-CN" altLang="en-US" sz="2600" dirty="0"/>
              <a:t>方法设置</a:t>
            </a:r>
            <a:r>
              <a:rPr lang="zh-CN" altLang="en-US" sz="2600" dirty="0" smtClean="0"/>
              <a:t>的延迟执行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 </a:t>
            </a:r>
            <a:r>
              <a:rPr lang="en-US" altLang="zh-CN" sz="2600" dirty="0" smtClean="0"/>
              <a:t>id</a:t>
            </a:r>
            <a:r>
              <a:rPr lang="zh-CN" altLang="en-US" sz="2600" dirty="0"/>
              <a:t>是</a:t>
            </a:r>
            <a:r>
              <a:rPr lang="en-US" altLang="zh-CN" sz="2600" dirty="0" err="1"/>
              <a:t>setTimeout</a:t>
            </a:r>
            <a:r>
              <a:rPr lang="en-US" altLang="zh-CN" sz="2600" dirty="0"/>
              <a:t>()</a:t>
            </a:r>
            <a:r>
              <a:rPr lang="zh-CN" altLang="en-US" sz="2600" dirty="0"/>
              <a:t>方法返回的</a:t>
            </a:r>
            <a:r>
              <a:rPr lang="zh-CN" altLang="en-US" sz="2600" dirty="0" smtClean="0"/>
              <a:t>数字，标识</a:t>
            </a:r>
            <a:r>
              <a:rPr lang="zh-CN" altLang="en-US" sz="2600" dirty="0"/>
              <a:t>要取消的延迟执行代码块。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延迟执行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472" y="1739737"/>
            <a:ext cx="5616624" cy="53713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code,interval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8408" y="4764073"/>
            <a:ext cx="3588139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clearTimeout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15952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81730" y="952687"/>
            <a:ext cx="10254830" cy="5716673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dirty="0" smtClean="0"/>
              <a:t> 周期执行 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 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600" dirty="0" smtClean="0"/>
          </a:p>
          <a:p>
            <a:pPr marL="591775" lvl="1"/>
            <a:r>
              <a:rPr lang="zh-CN" altLang="en-US" sz="2600" dirty="0" smtClean="0"/>
              <a:t> 按照</a:t>
            </a:r>
            <a:r>
              <a:rPr lang="zh-CN" altLang="en-US" sz="2600" dirty="0"/>
              <a:t>指定的周期（以毫秒计）来调用函数或计算</a:t>
            </a:r>
            <a:r>
              <a:rPr lang="zh-CN" altLang="en-US" sz="2600" dirty="0" smtClean="0"/>
              <a:t>表达式</a:t>
            </a:r>
            <a:endParaRPr lang="en-US" altLang="zh-CN" sz="2600" dirty="0" smtClean="0"/>
          </a:p>
          <a:p>
            <a:pPr marL="591775" lvl="1"/>
            <a:r>
              <a:rPr lang="en-US" altLang="zh-CN" sz="2600" dirty="0" smtClean="0"/>
              <a:t> code </a:t>
            </a:r>
            <a:r>
              <a:rPr lang="zh-CN" altLang="en-US" sz="2600" dirty="0" smtClean="0"/>
              <a:t>为</a:t>
            </a:r>
            <a:r>
              <a:rPr lang="zh-CN" altLang="en-US" sz="2600" dirty="0"/>
              <a:t>要周期执行</a:t>
            </a:r>
            <a:r>
              <a:rPr lang="zh-CN" altLang="en-US" sz="2600" dirty="0" smtClean="0"/>
              <a:t>的 </a:t>
            </a:r>
            <a:r>
              <a:rPr lang="en-US" altLang="zh-CN" sz="2600" dirty="0" smtClean="0"/>
              <a:t>JavaScript </a:t>
            </a:r>
            <a:r>
              <a:rPr lang="zh-CN" altLang="en-US" sz="2600" dirty="0" smtClean="0"/>
              <a:t>代码</a:t>
            </a:r>
            <a:endParaRPr lang="zh-CN" altLang="en-US" sz="2600" dirty="0"/>
          </a:p>
          <a:p>
            <a:pPr marL="591775" lvl="1"/>
            <a:r>
              <a:rPr lang="zh-CN" altLang="en-US" sz="2600" dirty="0"/>
              <a:t> </a:t>
            </a:r>
            <a:r>
              <a:rPr lang="en-US" altLang="zh-CN" sz="2600" dirty="0" smtClean="0"/>
              <a:t>interval </a:t>
            </a:r>
            <a:r>
              <a:rPr lang="zh-CN" altLang="en-US" sz="2600" dirty="0" smtClean="0"/>
              <a:t>为</a:t>
            </a:r>
            <a:r>
              <a:rPr lang="zh-CN" altLang="en-US" sz="2600" dirty="0"/>
              <a:t>周期执行的间隔时间，单位为毫秒</a:t>
            </a:r>
          </a:p>
          <a:p>
            <a:pPr marL="818787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cs typeface="+mn-cs"/>
              </a:rPr>
              <a:t>取消</a:t>
            </a: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周期执行</a:t>
            </a:r>
            <a:r>
              <a:rPr lang="en-US" altLang="zh-CN" sz="2800" dirty="0" err="1">
                <a:solidFill>
                  <a:srgbClr val="006F53"/>
                </a:solidFill>
                <a:cs typeface="+mn-cs"/>
              </a:rPr>
              <a:t>clearInterval</a:t>
            </a:r>
            <a:r>
              <a:rPr lang="en-US" altLang="zh-CN" sz="2800" dirty="0" smtClean="0">
                <a:solidFill>
                  <a:srgbClr val="006F53"/>
                </a:solidFill>
                <a:cs typeface="+mn-cs"/>
              </a:rPr>
              <a:t>( )</a:t>
            </a:r>
            <a:endParaRPr lang="en-US" altLang="zh-CN" sz="2800" dirty="0">
              <a:solidFill>
                <a:srgbClr val="006F53"/>
              </a:solidFill>
              <a:cs typeface="+mn-cs"/>
            </a:endParaRPr>
          </a:p>
          <a:p>
            <a:pPr marL="591775" lvl="1"/>
            <a:endParaRPr lang="en-US" altLang="zh-CN" sz="2600" dirty="0" smtClean="0"/>
          </a:p>
          <a:p>
            <a:pPr marL="591775" lvl="1"/>
            <a:r>
              <a:rPr lang="en-US" altLang="zh-CN" sz="2600" dirty="0" smtClean="0"/>
              <a:t>id</a:t>
            </a:r>
            <a:r>
              <a:rPr lang="zh-CN" altLang="en-US" sz="2600" dirty="0" smtClean="0"/>
              <a:t>是 </a:t>
            </a:r>
            <a:r>
              <a:rPr lang="en-US" altLang="zh-CN" sz="2600" dirty="0" err="1" smtClean="0"/>
              <a:t>setInterval</a:t>
            </a:r>
            <a:r>
              <a:rPr lang="en-US" altLang="zh-CN" sz="2600" dirty="0" smtClean="0"/>
              <a:t>() </a:t>
            </a:r>
            <a:r>
              <a:rPr lang="zh-CN" altLang="en-US" sz="2600" dirty="0" smtClean="0"/>
              <a:t>方法</a:t>
            </a:r>
            <a:r>
              <a:rPr lang="zh-CN" altLang="en-US" sz="2600" dirty="0"/>
              <a:t>返回的</a:t>
            </a:r>
            <a:r>
              <a:rPr lang="zh-CN" altLang="en-US" sz="2600" dirty="0" smtClean="0"/>
              <a:t>数字</a:t>
            </a:r>
          </a:p>
          <a:p>
            <a:pPr marL="361587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周期执行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3472" y="1758334"/>
            <a:ext cx="4392488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code,interval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3472" y="5013176"/>
            <a:ext cx="3816424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(id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35960" y="1114116"/>
            <a:ext cx="6048672" cy="1018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0" eaLnBrk="0" hangingPunct="0">
              <a:spcAft>
                <a:spcPct val="15000"/>
              </a:spcAft>
              <a:buClr>
                <a:srgbClr val="008469"/>
              </a:buClr>
            </a:pP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en-US" altLang="zh-CN" sz="2800" dirty="0" smtClean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重复执行，直到 </a:t>
            </a:r>
            <a:r>
              <a:rPr lang="en-US" altLang="zh-CN" sz="2800" dirty="0" err="1">
                <a:solidFill>
                  <a:srgbClr val="FF0000"/>
                </a:solidFill>
              </a:rPr>
              <a:t>clearInterval</a:t>
            </a:r>
            <a:r>
              <a:rPr lang="en-US" altLang="zh-CN" sz="2800" dirty="0">
                <a:solidFill>
                  <a:srgbClr val="FF0000"/>
                </a:solidFill>
              </a:rPr>
              <a:t>( )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0" defTabSz="0" eaLnBrk="0" hangingPunct="0">
              <a:spcAft>
                <a:spcPct val="15000"/>
              </a:spcAft>
              <a:buClr>
                <a:srgbClr val="008469"/>
              </a:buClr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被</a:t>
            </a:r>
            <a:r>
              <a:rPr lang="zh-CN" altLang="en-US" sz="2800" dirty="0">
                <a:solidFill>
                  <a:srgbClr val="FF0000"/>
                </a:solidFill>
              </a:rPr>
              <a:t>调用或窗口被关闭。</a:t>
            </a: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0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11424" y="908720"/>
            <a:ext cx="10947216" cy="5472608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sz="2400" dirty="0" smtClean="0"/>
              <a:t> </a:t>
            </a:r>
            <a:r>
              <a:rPr lang="zh-CN" altLang="en-US" dirty="0" smtClean="0"/>
              <a:t>打开浏览器窗口</a:t>
            </a:r>
            <a:r>
              <a:rPr lang="en-US" altLang="zh-CN" dirty="0" smtClean="0"/>
              <a:t>open ( )</a:t>
            </a:r>
          </a:p>
          <a:p>
            <a:pPr marL="591775" lvl="1">
              <a:spcBef>
                <a:spcPts val="600"/>
              </a:spcBef>
            </a:pPr>
            <a:endParaRPr lang="en-US" altLang="zh-CN" sz="2600" dirty="0" smtClean="0"/>
          </a:p>
          <a:p>
            <a:pPr marL="591775" lvl="1">
              <a:lnSpc>
                <a:spcPts val="3700"/>
              </a:lnSpc>
              <a:spcBef>
                <a:spcPts val="600"/>
              </a:spcBef>
            </a:pPr>
            <a:r>
              <a:rPr lang="en-US" altLang="zh-CN" sz="2600" dirty="0" err="1" smtClean="0"/>
              <a:t>url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: </a:t>
            </a:r>
            <a:r>
              <a:rPr lang="zh-CN" altLang="en-US" sz="2600" dirty="0"/>
              <a:t>在打开的窗口中加载文档的</a:t>
            </a:r>
            <a:r>
              <a:rPr lang="en-US" altLang="zh-CN" sz="2600" dirty="0"/>
              <a:t>URL</a:t>
            </a:r>
            <a:r>
              <a:rPr lang="zh-CN" altLang="en-US" sz="2600" dirty="0"/>
              <a:t>地址。（可选参数）</a:t>
            </a:r>
          </a:p>
          <a:p>
            <a:pPr marL="591775" lvl="1">
              <a:lnSpc>
                <a:spcPts val="3700"/>
              </a:lnSpc>
              <a:spcBef>
                <a:spcPts val="600"/>
              </a:spcBef>
            </a:pPr>
            <a:r>
              <a:rPr lang="zh-CN" altLang="en-US" sz="2600" dirty="0"/>
              <a:t> </a:t>
            </a:r>
            <a:r>
              <a:rPr lang="en-US" altLang="zh-CN" sz="2600" dirty="0"/>
              <a:t>name : </a:t>
            </a:r>
            <a:r>
              <a:rPr lang="zh-CN" altLang="en-US" sz="2600" dirty="0"/>
              <a:t>新开窗口的名称。（可选参数）</a:t>
            </a:r>
          </a:p>
          <a:p>
            <a:pPr marL="591775" lvl="1">
              <a:lnSpc>
                <a:spcPts val="37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C00000"/>
                </a:solidFill>
              </a:rPr>
              <a:t> </a:t>
            </a:r>
            <a:r>
              <a:rPr lang="en-US" altLang="zh-CN" sz="2600" dirty="0">
                <a:solidFill>
                  <a:srgbClr val="C00000"/>
                </a:solidFill>
              </a:rPr>
              <a:t>open( ) </a:t>
            </a:r>
            <a:r>
              <a:rPr lang="zh-CN" altLang="en-US" sz="2600" dirty="0">
                <a:solidFill>
                  <a:srgbClr val="C00000"/>
                </a:solidFill>
              </a:rPr>
              <a:t>方法用于打开一个新的浏览器窗口或查找一个已命名的窗口</a:t>
            </a:r>
            <a:r>
              <a:rPr lang="zh-CN" altLang="en-US" sz="2600" dirty="0" smtClean="0">
                <a:solidFill>
                  <a:srgbClr val="C00000"/>
                </a:solidFill>
              </a:rPr>
              <a:t>。</a:t>
            </a:r>
            <a:endParaRPr lang="en-US" altLang="zh-CN" dirty="0" smtClean="0"/>
          </a:p>
          <a:p>
            <a:pPr marL="360000">
              <a:spcBef>
                <a:spcPts val="1200"/>
              </a:spcBef>
            </a:pPr>
            <a:r>
              <a:rPr lang="zh-CN" altLang="en-US" dirty="0" smtClean="0"/>
              <a:t>关闭浏览器窗口</a:t>
            </a:r>
            <a:r>
              <a:rPr lang="en-US" altLang="zh-CN" dirty="0" smtClean="0"/>
              <a:t>close ( 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窗口操作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2076" y="1700808"/>
            <a:ext cx="6886172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window.open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url,name,features,replace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42076" y="5284485"/>
            <a:ext cx="3456384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window.close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88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6.6 history </a:t>
            </a:r>
            <a:r>
              <a:rPr lang="zh-CN" altLang="en-US" dirty="0" smtClean="0"/>
              <a:t>历史对象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9654"/>
              </p:ext>
            </p:extLst>
          </p:nvPr>
        </p:nvGraphicFramePr>
        <p:xfrm>
          <a:off x="1696141" y="2786168"/>
          <a:ext cx="8064896" cy="1992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对象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方法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说明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929">
                <a:tc rowSpan="3">
                  <a:txBody>
                    <a:bodyPr/>
                    <a:lstStyle/>
                    <a:p>
                      <a:pPr algn="l"/>
                      <a:endParaRPr lang="en-US" altLang="zh-CN" sz="2600" b="1" dirty="0"/>
                    </a:p>
                    <a:p>
                      <a:pPr algn="l"/>
                      <a:r>
                        <a:rPr lang="en-US" altLang="zh-CN" sz="2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back()</a:t>
                      </a:r>
                      <a:endParaRPr lang="zh-CN" altLang="en-US" sz="2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</a:rPr>
                        <a:t>后退到上一个访问过的页面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forward()</a:t>
                      </a:r>
                      <a:endParaRPr lang="zh-CN" altLang="en-US" sz="2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</a:rPr>
                        <a:t>前进到下一个访问过的页面</a:t>
                      </a:r>
                      <a:endParaRPr lang="zh-CN" alt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6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go(n)</a:t>
                      </a:r>
                      <a:endParaRPr lang="zh-CN" altLang="en-US" sz="2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</a:rPr>
                        <a:t>跳转到某个访问过的页面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框 6"/>
          <p:cNvSpPr txBox="1"/>
          <p:nvPr/>
        </p:nvSpPr>
        <p:spPr>
          <a:xfrm>
            <a:off x="1696140" y="5189027"/>
            <a:ext cx="8485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go(n)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如果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为正数，则前进到第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个访问过的网页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sz="26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6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如果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为负数，则后退到第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个访问过的网页。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140990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history </a:t>
            </a:r>
            <a:r>
              <a:rPr lang="zh-CN" altLang="en-US" dirty="0" smtClean="0"/>
              <a:t>对象</a:t>
            </a:r>
            <a:r>
              <a:rPr lang="zh-CN" altLang="en-US" dirty="0"/>
              <a:t>包含用户（在浏览器窗口中）访问过的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，可以访问浏览器窗口的浏览历史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5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33479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location </a:t>
            </a:r>
            <a:r>
              <a:rPr lang="zh-CN" altLang="en-US" dirty="0" smtClean="0"/>
              <a:t>对象包含当前窗口的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 可以</a:t>
            </a:r>
            <a:r>
              <a:rPr lang="zh-CN" altLang="en-US" sz="2600" dirty="0"/>
              <a:t>通过</a:t>
            </a:r>
            <a:r>
              <a:rPr lang="zh-CN" altLang="en-US" sz="2600" dirty="0" smtClean="0"/>
              <a:t>修改 </a:t>
            </a:r>
            <a:r>
              <a:rPr lang="en-US" altLang="zh-CN" sz="2600" dirty="0" smtClean="0"/>
              <a:t>location </a:t>
            </a:r>
            <a:r>
              <a:rPr lang="zh-CN" altLang="en-US" sz="2600" dirty="0" smtClean="0"/>
              <a:t>对象</a:t>
            </a:r>
            <a:r>
              <a:rPr lang="zh-CN" altLang="en-US" sz="2600" dirty="0"/>
              <a:t>的属性来加载另一个文档。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6.7 location </a:t>
            </a:r>
            <a:r>
              <a:rPr lang="zh-CN" altLang="en-US" dirty="0" smtClean="0"/>
              <a:t>地址对象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70111"/>
              </p:ext>
            </p:extLst>
          </p:nvPr>
        </p:nvGraphicFramePr>
        <p:xfrm>
          <a:off x="1703512" y="2825593"/>
          <a:ext cx="7920881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对象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属性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说明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 rowSpan="3">
                  <a:txBody>
                    <a:bodyPr/>
                    <a:lstStyle/>
                    <a:p>
                      <a:pPr algn="l"/>
                      <a:endParaRPr lang="en-US" altLang="zh-CN" sz="2600" b="0" dirty="0"/>
                    </a:p>
                    <a:p>
                      <a:pPr algn="l"/>
                      <a:r>
                        <a:rPr lang="en-US" altLang="zh-CN" sz="2600" b="0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b="0" dirty="0" smtClean="0"/>
                        <a:t>hostname</a:t>
                      </a:r>
                      <a:endParaRPr lang="zh-CN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0" dirty="0" smtClean="0"/>
                        <a:t>主机名</a:t>
                      </a:r>
                      <a:endParaRPr lang="zh-CN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b="0" dirty="0" err="1" smtClean="0"/>
                        <a:t>href</a:t>
                      </a:r>
                      <a:endParaRPr lang="en-US" altLang="zh-CN" sz="2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0" dirty="0" smtClean="0"/>
                        <a:t>当前页面的</a:t>
                      </a:r>
                      <a:r>
                        <a:rPr lang="en-US" altLang="zh-CN" sz="2600" b="0" dirty="0" smtClean="0"/>
                        <a:t>URL</a:t>
                      </a:r>
                      <a:endParaRPr lang="zh-CN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l"/>
                      <a:endParaRPr lang="en-US" altLang="zh-CN" sz="2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b="0" dirty="0" smtClean="0"/>
                        <a:t>port</a:t>
                      </a:r>
                      <a:endParaRPr lang="zh-CN" alt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0" dirty="0" smtClean="0"/>
                        <a:t>端口号</a:t>
                      </a:r>
                      <a:endParaRPr lang="zh-CN" alt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0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459" y="5950155"/>
            <a:ext cx="4321980" cy="64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19110" y="1123944"/>
            <a:ext cx="9715500" cy="464343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screen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包含客户端屏幕的相关信息。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navigator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包含浏览器的信息，浏览器的类型、版本信息都可以从中获取。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6.8 </a:t>
            </a:r>
            <a:r>
              <a:rPr lang="en-US" altLang="zh-CN" dirty="0" err="1" smtClean="0"/>
              <a:t>srceen</a:t>
            </a:r>
            <a:r>
              <a:rPr lang="zh-CN" altLang="en-US" dirty="0" smtClean="0"/>
              <a:t>对象、</a:t>
            </a:r>
            <a:r>
              <a:rPr lang="en-US" altLang="zh-CN" dirty="0"/>
              <a:t>navigator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6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② 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062152" y="1497938"/>
            <a:ext cx="7635875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把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062152" y="3356967"/>
            <a:ext cx="763587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</a:rPr>
              <a:t>、外部文件可以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中</a:t>
            </a:r>
            <a:r>
              <a:rPr lang="zh-CN" altLang="en-US" sz="2600" dirty="0">
                <a:latin typeface="微软雅黑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head</a:t>
            </a:r>
            <a:r>
              <a:rPr lang="zh-CN" altLang="en-US" sz="2600" dirty="0">
                <a:latin typeface="微软雅黑" panose="020B0503020204020204" pitchFamily="34" charset="-122"/>
              </a:rPr>
              <a:t>或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body</a:t>
            </a:r>
            <a:r>
              <a:rPr lang="zh-CN" altLang="en-US" sz="2600" dirty="0">
                <a:latin typeface="微软雅黑" panose="020B0503020204020204" pitchFamily="34" charset="-122"/>
              </a:rPr>
              <a:t>中引入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3</a:t>
            </a:r>
            <a:r>
              <a:rPr lang="zh-CN" altLang="en-US" sz="26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6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</a:t>
            </a:r>
            <a:r>
              <a:rPr lang="zh-CN" altLang="en-US" dirty="0"/>
              <a:t>）：</a:t>
            </a:r>
            <a:r>
              <a:rPr lang="zh-CN" altLang="en-US" dirty="0">
                <a:latin typeface="宋体" panose="02010600030101010101" pitchFamily="2" charset="-122"/>
              </a:rPr>
              <a:t>文档</a:t>
            </a:r>
            <a:r>
              <a:rPr lang="zh-CN" altLang="en-US" dirty="0" smtClean="0">
                <a:latin typeface="宋体" panose="02010600030101010101" pitchFamily="2" charset="-122"/>
              </a:rPr>
              <a:t>对象模型</a:t>
            </a:r>
            <a:endParaRPr lang="en-US" altLang="zh-CN" dirty="0" smtClean="0"/>
          </a:p>
          <a:p>
            <a:pPr lvl="1"/>
            <a:r>
              <a:rPr lang="en-US" altLang="zh-CN" sz="2600" dirty="0" smtClean="0"/>
              <a:t>DOM</a:t>
            </a:r>
            <a:r>
              <a:rPr lang="zh-CN" altLang="en-US" sz="2600" dirty="0"/>
              <a:t>将</a:t>
            </a:r>
            <a:r>
              <a:rPr lang="en-US" altLang="zh-CN" sz="2600" dirty="0"/>
              <a:t>HTML</a:t>
            </a:r>
            <a:r>
              <a:rPr lang="zh-CN" altLang="en-US" sz="2600" dirty="0"/>
              <a:t>文档抽象为树形结构，称这棵树为</a:t>
            </a:r>
            <a:r>
              <a:rPr lang="en-US" altLang="zh-CN" sz="2600" dirty="0"/>
              <a:t>DOM</a:t>
            </a:r>
            <a:r>
              <a:rPr lang="zh-CN" altLang="en-US" sz="2600" dirty="0"/>
              <a:t>树</a:t>
            </a:r>
            <a:endParaRPr lang="en-US" altLang="zh-CN" sz="2600" dirty="0"/>
          </a:p>
          <a:p>
            <a:pPr lvl="1"/>
            <a:r>
              <a:rPr lang="en-US" altLang="zh-CN" sz="2600" dirty="0"/>
              <a:t>HTML</a:t>
            </a:r>
            <a:r>
              <a:rPr lang="zh-CN" altLang="en-US" sz="2600" dirty="0"/>
              <a:t>中的每一项内容（标签和内容）都可以在</a:t>
            </a:r>
            <a:r>
              <a:rPr lang="en-US" altLang="zh-CN" sz="2600" dirty="0"/>
              <a:t>DOM</a:t>
            </a:r>
            <a:r>
              <a:rPr lang="zh-CN" altLang="en-US" sz="2600" dirty="0"/>
              <a:t>树中找到</a:t>
            </a:r>
            <a:endParaRPr lang="en-US" altLang="zh-CN" sz="2600" dirty="0"/>
          </a:p>
          <a:p>
            <a:r>
              <a:rPr lang="en-US" altLang="zh-CN" dirty="0"/>
              <a:t>DOM</a:t>
            </a:r>
            <a:r>
              <a:rPr lang="zh-CN" altLang="en-US" dirty="0"/>
              <a:t>的核心就是对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r>
              <a:rPr lang="zh-CN" altLang="en-US" dirty="0" smtClean="0"/>
              <a:t>的动态操作</a:t>
            </a:r>
            <a:r>
              <a:rPr lang="zh-CN" altLang="en-US" dirty="0"/>
              <a:t>，即增加、删除、修改</a:t>
            </a:r>
            <a:r>
              <a:rPr lang="en-US" altLang="zh-CN" dirty="0"/>
              <a:t>DOM</a:t>
            </a:r>
            <a:r>
              <a:rPr lang="zh-CN" altLang="en-US" dirty="0"/>
              <a:t>树中的内容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7.1 DOM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1492" y="1051911"/>
            <a:ext cx="10236974" cy="5546541"/>
          </a:xfrm>
          <a:solidFill>
            <a:schemeClr val="bg1"/>
          </a:solidFill>
        </p:spPr>
        <p:txBody>
          <a:bodyPr/>
          <a:lstStyle/>
          <a:p>
            <a:pPr marL="453600"/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节点是一个对象（</a:t>
            </a:r>
            <a:r>
              <a:rPr lang="zh-CN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属性 </a:t>
            </a:r>
            <a:r>
              <a:rPr lang="zh-CN" altLang="en-US" dirty="0" smtClean="0">
                <a:latin typeface="+mj-ea"/>
                <a:ea typeface="+mj-ea"/>
              </a:rPr>
              <a:t>和 </a:t>
            </a:r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方法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453600"/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节点之间有特定关系（父子兄弟关系）</a:t>
            </a:r>
            <a:endParaRPr lang="en-US" altLang="zh-CN" dirty="0"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每个节点都有父节点、除非该元素是文档的根节点。</a:t>
            </a:r>
          </a:p>
          <a:p>
            <a:pPr marL="687600" lvl="1"/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同胞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节点指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拥有相同父节点的节点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3600"/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节点核心问题：</a:t>
            </a:r>
            <a:endParaRPr lang="en-US" altLang="zh-CN" dirty="0"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latin typeface="+mj-ea"/>
                <a:ea typeface="+mj-ea"/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获取</a:t>
            </a:r>
            <a:r>
              <a:rPr lang="zh-CN" altLang="en-US" sz="2400" dirty="0">
                <a:latin typeface="+mj-ea"/>
                <a:ea typeface="+mj-ea"/>
              </a:rPr>
              <a:t>一个节点（节点对象）</a:t>
            </a:r>
            <a:endParaRPr lang="en-US" altLang="zh-CN" sz="2400" dirty="0"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latin typeface="+mj-ea"/>
                <a:ea typeface="+mj-ea"/>
              </a:rPr>
              <a:t>如何访问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节点对象之间的依赖关系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latin typeface="+mj-ea"/>
                <a:ea typeface="+mj-ea"/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动态添加、删除、更新</a:t>
            </a:r>
            <a:r>
              <a:rPr lang="zh-CN" altLang="en-US" sz="2400" dirty="0">
                <a:latin typeface="+mj-ea"/>
                <a:ea typeface="+mj-ea"/>
              </a:rPr>
              <a:t>一个节点</a:t>
            </a:r>
            <a:endParaRPr lang="en-US" altLang="zh-CN" sz="24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7.2 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1.7.3 </a:t>
            </a:r>
            <a:r>
              <a:rPr lang="zh-CN" altLang="en-US" dirty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072007" y="1556792"/>
            <a:ext cx="1730977" cy="9646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3075182" y="4231376"/>
            <a:ext cx="1732490" cy="99782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19" name="矩形 18"/>
          <p:cNvSpPr/>
          <p:nvPr/>
        </p:nvSpPr>
        <p:spPr>
          <a:xfrm>
            <a:off x="5421602" y="1304925"/>
            <a:ext cx="5569094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5727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标签名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获得所有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88322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父节点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子节点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5402610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子节点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父节点</a:t>
            </a:r>
          </a:p>
        </p:txBody>
      </p:sp>
      <p:sp>
        <p:nvSpPr>
          <p:cNvPr id="23" name="矩形 22"/>
          <p:cNvSpPr/>
          <p:nvPr/>
        </p:nvSpPr>
        <p:spPr>
          <a:xfrm>
            <a:off x="5388323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前后兄弟节点</a:t>
            </a:r>
          </a:p>
        </p:txBody>
      </p:sp>
      <p:sp>
        <p:nvSpPr>
          <p:cNvPr id="24" name="矩形 23"/>
          <p:cNvSpPr/>
          <p:nvPr/>
        </p:nvSpPr>
        <p:spPr>
          <a:xfrm>
            <a:off x="5393027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类名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latin typeface="微软雅黑" panose="020B0503020204020204" pitchFamily="34" charset="-122"/>
              </a:rPr>
              <a:t>所有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左大括号 11"/>
          <p:cNvSpPr/>
          <p:nvPr/>
        </p:nvSpPr>
        <p:spPr bwMode="auto">
          <a:xfrm>
            <a:off x="494700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左大括号 15"/>
          <p:cNvSpPr/>
          <p:nvPr/>
        </p:nvSpPr>
        <p:spPr bwMode="auto">
          <a:xfrm>
            <a:off x="495168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DOM</a:t>
            </a:r>
            <a:r>
              <a:rPr lang="zh-CN" altLang="en-US" b="1" dirty="0">
                <a:solidFill>
                  <a:srgbClr val="FF0000"/>
                </a:solidFill>
              </a:rPr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7075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199234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直接获取节点</a:t>
            </a:r>
          </a:p>
        </p:txBody>
      </p:sp>
      <p:sp>
        <p:nvSpPr>
          <p:cNvPr id="3" name="矩形 2"/>
          <p:cNvSpPr/>
          <p:nvPr/>
        </p:nvSpPr>
        <p:spPr>
          <a:xfrm>
            <a:off x="1017736" y="1337599"/>
            <a:ext cx="610754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①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1059" y="2671098"/>
            <a:ext cx="617706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②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通过标签名获得所有同名标签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7736" y="1966248"/>
            <a:ext cx="7608777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document.getElementById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</a:p>
        </p:txBody>
      </p:sp>
      <p:sp>
        <p:nvSpPr>
          <p:cNvPr id="10" name="矩形 9"/>
          <p:cNvSpPr/>
          <p:nvPr/>
        </p:nvSpPr>
        <p:spPr>
          <a:xfrm>
            <a:off x="1017734" y="3337848"/>
            <a:ext cx="7585605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document.getElementsByTagName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</a:p>
        </p:txBody>
      </p:sp>
      <p:sp>
        <p:nvSpPr>
          <p:cNvPr id="13" name="矩形 12"/>
          <p:cNvSpPr/>
          <p:nvPr/>
        </p:nvSpPr>
        <p:spPr>
          <a:xfrm>
            <a:off x="982809" y="4039523"/>
            <a:ext cx="674478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③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通过类名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8523" y="4777712"/>
            <a:ext cx="758560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document.getElementsByClassName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5908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17588" y="1158977"/>
            <a:ext cx="78930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lt"/>
              </a:rPr>
              <a:t>通过</a:t>
            </a:r>
            <a:r>
              <a:rPr lang="en-US" altLang="zh-CN" dirty="0">
                <a:latin typeface="+mn-lt"/>
              </a:rPr>
              <a:t>id</a:t>
            </a:r>
            <a:r>
              <a:rPr lang="zh-CN" altLang="en-US" dirty="0">
                <a:latin typeface="+mn-lt"/>
              </a:rPr>
              <a:t>属性获得节点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("id");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58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6" y="1123944"/>
            <a:ext cx="9436323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 panose="020B0503020102020204"/>
              </a:rPr>
              <a:t> 通过标签名查找 </a:t>
            </a:r>
            <a:r>
              <a:rPr lang="en-US" altLang="zh-CN" dirty="0">
                <a:latin typeface="Franklin Gothic Book" panose="020B0503020102020204"/>
              </a:rPr>
              <a:t>HTML </a:t>
            </a:r>
            <a:r>
              <a:rPr lang="zh-CN" altLang="en-US" dirty="0">
                <a:latin typeface="Franklin Gothic Book" panose="020B0503020102020204"/>
              </a:rPr>
              <a:t>元素。</a:t>
            </a:r>
            <a:endParaRPr lang="en-US" altLang="zh-CN" dirty="0">
              <a:latin typeface="Franklin Gothic Book" panose="020B0503020102020204"/>
            </a:endParaRPr>
          </a:p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 panose="020B0503020102020204"/>
              </a:rPr>
              <a:t> 返回带有指定标签名的所有元素（数组或列表）</a:t>
            </a:r>
            <a:endParaRPr lang="en-US" altLang="zh-CN" dirty="0">
              <a:latin typeface="Franklin Gothic Book" panose="020B0503020102020204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node.getElementsByTagName</a:t>
            </a:r>
            <a:r>
              <a:rPr lang="en-US" altLang="zh-CN" sz="2400" dirty="0">
                <a:solidFill>
                  <a:srgbClr val="C00000"/>
                </a:solidFill>
              </a:rPr>
              <a:t>(“</a:t>
            </a:r>
            <a:r>
              <a:rPr lang="en-US" altLang="zh-CN" sz="2400" dirty="0" err="1">
                <a:solidFill>
                  <a:srgbClr val="C00000"/>
                </a:solidFill>
              </a:rPr>
              <a:t>tagname</a:t>
            </a:r>
            <a:r>
              <a:rPr lang="en-US" altLang="zh-CN" sz="2400" dirty="0">
                <a:solidFill>
                  <a:srgbClr val="C00000"/>
                </a:solidFill>
              </a:rPr>
              <a:t>”);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document.getElementsByTagName</a:t>
            </a:r>
            <a:r>
              <a:rPr lang="en-US" altLang="zh-CN" dirty="0" smtClean="0">
                <a:solidFill>
                  <a:srgbClr val="C00000"/>
                </a:solidFill>
              </a:rPr>
              <a:t>("p");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03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229275" y="1132566"/>
            <a:ext cx="8117840" cy="439674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  <a:extLst/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=document.getElementsByTagName("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p");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for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(i=0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x.length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++) {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document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.write(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x[i]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document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.write("&lt;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br/&gt;")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} 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1002657" y="976313"/>
            <a:ext cx="1226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51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05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4246" y="1123950"/>
            <a:ext cx="857014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8469"/>
              </a:buClr>
              <a:defRPr/>
            </a:pPr>
            <a:r>
              <a:rPr lang="zh-CN" altLang="en-US" dirty="0" smtClean="0">
                <a:latin typeface="Franklin Gothic Book" panose="020B0503020102020204"/>
              </a:rPr>
              <a:t>通过类名</a:t>
            </a:r>
            <a:r>
              <a:rPr lang="zh-CN" altLang="en-US" dirty="0">
                <a:latin typeface="Franklin Gothic Book" panose="020B0503020102020204"/>
              </a:rPr>
              <a:t>获得</a:t>
            </a:r>
            <a:r>
              <a:rPr lang="zh-CN" altLang="en-US" dirty="0" smtClean="0">
                <a:latin typeface="Franklin Gothic Book" panose="020B0503020102020204"/>
              </a:rPr>
              <a:t>所有类名相同的标签</a:t>
            </a:r>
            <a:endParaRPr lang="en-US" altLang="zh-CN" dirty="0">
              <a:latin typeface="Franklin Gothic Book" panose="020B0503020102020204"/>
            </a:endParaRPr>
          </a:p>
          <a:p>
            <a:pPr>
              <a:buClr>
                <a:srgbClr val="008469"/>
              </a:buClr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    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node.getElementsByClassName</a:t>
            </a:r>
            <a:r>
              <a:rPr lang="en-US" altLang="zh-CN" sz="2400" dirty="0" smtClean="0">
                <a:solidFill>
                  <a:srgbClr val="C00000"/>
                </a:solidFill>
              </a:rPr>
              <a:t>( </a:t>
            </a:r>
            <a:r>
              <a:rPr lang="en-US" altLang="zh-CN" dirty="0" smtClean="0">
                <a:solidFill>
                  <a:srgbClr val="C00000"/>
                </a:solidFill>
              </a:rPr>
              <a:t>"class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document.getElementsByClassName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</a:p>
        </p:txBody>
      </p:sp>
      <p:sp>
        <p:nvSpPr>
          <p:cNvPr id="27651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③ </a:t>
            </a:r>
            <a:r>
              <a:rPr lang="en-US" altLang="zh-CN" dirty="0" err="1" smtClean="0"/>
              <a:t>getElementsByClassName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79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通过节点关系访问节点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4089922941"/>
              </p:ext>
            </p:extLst>
          </p:nvPr>
        </p:nvGraphicFramePr>
        <p:xfrm>
          <a:off x="981710" y="1038225"/>
          <a:ext cx="10812145" cy="54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节点</a:t>
                      </a:r>
                      <a:endParaRPr lang="zh-CN" altLang="en-US" sz="28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元素节点</a:t>
                      </a:r>
                      <a:endParaRPr lang="zh-CN" altLang="en-US" sz="28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获取第一个子节点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获取最后一个子节点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886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获取前一个兄弟节点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获取后一个兄弟节点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536160" y="1825924"/>
            <a:ext cx="1541145" cy="666649"/>
          </a:xfrm>
          <a:prstGeom prst="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1439" y="1825924"/>
            <a:ext cx="2016924" cy="666648"/>
          </a:xfrm>
          <a:prstGeom prst="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26" y="5929331"/>
            <a:ext cx="70592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altLang="en-US" dirty="0" smtClean="0">
                <a:sym typeface="+mn-ea"/>
              </a:rPr>
              <a:t>某一元素节点的属性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sym typeface="+mn-ea"/>
              </a:rPr>
              <a:t>node</a:t>
            </a:r>
            <a:r>
              <a:rPr lang="en-US" altLang="zh-CN" sz="2600" dirty="0" err="1">
                <a:solidFill>
                  <a:srgbClr val="C00000"/>
                </a:solidFill>
                <a:sym typeface="+mn-ea"/>
              </a:rPr>
              <a:t>.getAttribute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( attrName )</a:t>
            </a:r>
          </a:p>
          <a:p>
            <a:pPr lvl="0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某一元素节点的属性</a:t>
            </a:r>
          </a:p>
          <a:p>
            <a:pPr lvl="1"/>
            <a:r>
              <a:rPr lang="zh-CN" altLang="en-US" sz="2600" dirty="0" smtClean="0">
                <a:sym typeface="+mn-ea"/>
              </a:rPr>
              <a:t> </a:t>
            </a:r>
            <a:r>
              <a:rPr lang="en-US" altLang="zh-CN" sz="2600" dirty="0" err="1">
                <a:sym typeface="+mn-ea"/>
              </a:rPr>
              <a:t>node</a:t>
            </a:r>
            <a:r>
              <a:rPr lang="en-US" altLang="zh-CN" sz="2600" dirty="0" err="1">
                <a:solidFill>
                  <a:srgbClr val="C00000"/>
                </a:solidFill>
                <a:sym typeface="+mn-ea"/>
              </a:rPr>
              <a:t>.setAttribute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value )</a:t>
            </a:r>
          </a:p>
          <a:p>
            <a:pPr lvl="1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cs typeface="+mn-ea"/>
                <a:sym typeface="+mn-ea"/>
              </a:rPr>
              <a:t>当属性存在时，为修改</a:t>
            </a:r>
            <a:r>
              <a:rPr lang="zh-CN" altLang="en-US" sz="2600" dirty="0" err="1">
                <a:solidFill>
                  <a:schemeClr val="tx1"/>
                </a:solidFill>
                <a:cs typeface="+mn-ea"/>
                <a:sym typeface="+mn-ea"/>
              </a:rPr>
              <a:t>相应</a:t>
            </a:r>
            <a:r>
              <a:rPr lang="en-US" altLang="zh-CN" sz="2600" dirty="0" err="1">
                <a:solidFill>
                  <a:schemeClr val="tx1"/>
                </a:solidFill>
                <a:cs typeface="+mn-ea"/>
                <a:sym typeface="+mn-ea"/>
              </a:rPr>
              <a:t>属性值</a:t>
            </a:r>
          </a:p>
          <a:p>
            <a:pPr lvl="1"/>
            <a:r>
              <a:rPr lang="en-US" altLang="zh-CN" sz="2600" dirty="0" err="1">
                <a:solidFill>
                  <a:schemeClr val="tx1"/>
                </a:solidFill>
                <a:cs typeface="+mn-ea"/>
                <a:sym typeface="+mn-ea"/>
              </a:rPr>
              <a:t> 当属性不存在时，为添加相应属性</a:t>
            </a:r>
            <a:endParaRPr lang="en-US" altLang="zh-CN" sz="2600" dirty="0" err="1">
              <a:solidFill>
                <a:schemeClr val="tx1"/>
              </a:solidFill>
              <a:cs typeface="+mn-ea"/>
            </a:endParaRPr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600" dirty="0" err="1">
                <a:sym typeface="+mn-ea"/>
              </a:rPr>
              <a:t>node</a:t>
            </a:r>
            <a:r>
              <a:rPr lang="en-US" altLang="zh-CN" sz="2600" dirty="0" err="1">
                <a:solidFill>
                  <a:srgbClr val="C00000"/>
                </a:solidFill>
                <a:sym typeface="+mn-ea"/>
              </a:rPr>
              <a:t>.</a:t>
            </a:r>
            <a:r>
              <a:rPr lang="en-US" altLang="zh-CN" sz="2600" dirty="0" err="1">
                <a:solidFill>
                  <a:srgbClr val="C00000"/>
                </a:solidFill>
                <a:cs typeface="+mn-ea"/>
                <a:sym typeface="+mn-ea"/>
              </a:rPr>
              <a:t>removeAttribute</a:t>
            </a:r>
            <a:r>
              <a:rPr lang="en-US" altLang="zh-CN" sz="2600" dirty="0">
                <a:solidFill>
                  <a:srgbClr val="C00000"/>
                </a:solidFill>
                <a:cs typeface="+mn-ea"/>
                <a:sym typeface="+mn-ea"/>
              </a:rPr>
              <a:t>( </a:t>
            </a:r>
            <a:r>
              <a:rPr lang="en-US" altLang="zh-CN" sz="2600" dirty="0" err="1">
                <a:solidFill>
                  <a:srgbClr val="C00000"/>
                </a:solidFill>
                <a:sym typeface="+mn-ea"/>
              </a:rPr>
              <a:t>attrName</a:t>
            </a:r>
            <a:r>
              <a:rPr lang="en-US" altLang="zh-CN" sz="2600" dirty="0">
                <a:solidFill>
                  <a:srgbClr val="C00000"/>
                </a:solidFill>
                <a:cs typeface="+mn-ea"/>
                <a:sym typeface="+mn-ea"/>
              </a:rPr>
              <a:t> )</a:t>
            </a:r>
            <a:endParaRPr lang="en-US" altLang="zh-CN" sz="2600" dirty="0">
              <a:solidFill>
                <a:srgbClr val="C00000"/>
              </a:solidFill>
              <a:cs typeface="+mn-ea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元素</a:t>
            </a:r>
            <a:r>
              <a:rPr lang="zh-CN" altLang="en-US" dirty="0"/>
              <a:t>节点属性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3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② 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8" y="3508200"/>
            <a:ext cx="7275710" cy="234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1384" y="5805264"/>
            <a:ext cx="4248472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91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60145"/>
            <a:ext cx="7368594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7.5 </a:t>
            </a:r>
            <a:r>
              <a:rPr lang="en-US" altLang="zh-CN" dirty="0" err="1"/>
              <a:t>innerHTML</a:t>
            </a:r>
            <a:endParaRPr lang="zh-CN" altLang="en-US" dirty="0"/>
          </a:p>
        </p:txBody>
      </p:sp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981658" y="1123950"/>
            <a:ext cx="10313404" cy="311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改变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 HTML </a:t>
            </a:r>
            <a:r>
              <a:rPr lang="zh-CN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内容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—</a:t>
            </a:r>
            <a:r>
              <a:rPr lang="en-US" altLang="zh-CN" sz="2800" dirty="0" err="1">
                <a:solidFill>
                  <a:srgbClr val="006F5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600" dirty="0" err="1" smtClean="0">
                <a:solidFill>
                  <a:srgbClr val="000000"/>
                </a:solidFill>
                <a:latin typeface="+mj-ea"/>
                <a:ea typeface="+mj-ea"/>
              </a:rPr>
              <a:t>innerHTML</a:t>
            </a:r>
            <a:r>
              <a:rPr lang="zh-CN" altLang="en-US" sz="2600" dirty="0">
                <a:solidFill>
                  <a:srgbClr val="000000"/>
                </a:solidFill>
                <a:latin typeface="+mj-ea"/>
                <a:ea typeface="+mj-ea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+mj-ea"/>
                <a:ea typeface="+mj-ea"/>
              </a:rPr>
              <a:t>DOM</a:t>
            </a:r>
            <a:r>
              <a:rPr lang="zh-CN" altLang="en-US" sz="2600" dirty="0">
                <a:solidFill>
                  <a:srgbClr val="000000"/>
                </a:solidFill>
                <a:latin typeface="+mj-ea"/>
                <a:ea typeface="+mj-ea"/>
              </a:rPr>
              <a:t>中</a:t>
            </a:r>
            <a:r>
              <a:rPr lang="zh-CN" altLang="en-US" sz="2600" dirty="0">
                <a:solidFill>
                  <a:srgbClr val="FF0000"/>
                </a:solidFill>
                <a:latin typeface="+mj-ea"/>
                <a:ea typeface="+mj-ea"/>
              </a:rPr>
              <a:t>元素节点</a:t>
            </a:r>
            <a:r>
              <a:rPr lang="zh-CN" altLang="en-US" sz="2600" dirty="0">
                <a:solidFill>
                  <a:srgbClr val="000000"/>
                </a:solidFill>
                <a:latin typeface="+mj-ea"/>
                <a:ea typeface="+mj-ea"/>
              </a:rPr>
              <a:t>的属性，相当于一个</a:t>
            </a:r>
            <a:r>
              <a:rPr lang="zh-CN" altLang="en-US" sz="2600" dirty="0">
                <a:solidFill>
                  <a:srgbClr val="FF0000"/>
                </a:solidFill>
                <a:latin typeface="+mj-ea"/>
                <a:ea typeface="+mj-ea"/>
              </a:rPr>
              <a:t>容器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可用于获取或改变任意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元素，包括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&lt;html&gt;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和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82" y="3300826"/>
            <a:ext cx="5047471" cy="34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2" y="5255866"/>
            <a:ext cx="3317954" cy="155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200" y="3300826"/>
            <a:ext cx="5589587" cy="204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9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28 4.07407E-6 L 0.09232 -0.1201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1981200" y="1652588"/>
            <a:ext cx="8229600" cy="3829050"/>
          </a:xfrm>
          <a:prstGeom prst="rect">
            <a:avLst/>
          </a:prstGeom>
        </p:spPr>
        <p:txBody>
          <a:bodyPr/>
          <a:lstStyle/>
          <a:p>
            <a:pPr marL="167005" indent="-167005" defTabSz="0">
              <a:spcAft>
                <a:spcPct val="15000"/>
              </a:spcAft>
              <a:buClr>
                <a:srgbClr val="008469"/>
              </a:buClr>
              <a:buFont typeface="Arial" panose="020B0604020202020204" pitchFamily="34" charset="0"/>
              <a:buChar char="•"/>
              <a:defRPr/>
            </a:pPr>
            <a:endParaRPr lang="zh-CN" altLang="en-US" sz="1600" kern="0" dirty="0">
              <a:solidFill>
                <a:srgbClr val="006F5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3691" y="1050926"/>
            <a:ext cx="10300718" cy="4878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 smtClean="0"/>
              <a:t>innerHTML</a:t>
            </a:r>
            <a:r>
              <a:rPr lang="zh-CN" altLang="en-US" dirty="0" smtClean="0"/>
              <a:t>属性，可读可写</a:t>
            </a:r>
          </a:p>
          <a:p>
            <a:pPr lvl="1"/>
            <a:r>
              <a:rPr lang="zh-CN" altLang="en-US" sz="2600" dirty="0" smtClean="0"/>
              <a:t> 读取节点内容：</a:t>
            </a:r>
            <a:r>
              <a:rPr lang="en-US" altLang="zh-CN" sz="2600" dirty="0" err="1" smtClean="0"/>
              <a:t>node.innerHTML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修改节点内容：</a:t>
            </a:r>
            <a:r>
              <a:rPr lang="en-US" altLang="zh-CN" sz="2600" dirty="0" err="1" smtClean="0"/>
              <a:t>node.innerHTML</a:t>
            </a:r>
            <a:r>
              <a:rPr lang="en-US" altLang="zh-CN" sz="2600" dirty="0" smtClean="0"/>
              <a:t>  =  “”;</a:t>
            </a:r>
          </a:p>
          <a:p>
            <a:pPr lvl="1"/>
            <a:r>
              <a:rPr lang="zh-CN" altLang="en-US" sz="2600" dirty="0" smtClean="0"/>
              <a:t> 为该节点添加一个</a:t>
            </a:r>
            <a:r>
              <a:rPr lang="en-US" altLang="zh-CN" sz="2600" dirty="0" smtClean="0"/>
              <a:t>&lt;p&gt;</a:t>
            </a:r>
            <a:r>
              <a:rPr lang="zh-CN" altLang="en-US" sz="2600" dirty="0" smtClean="0"/>
              <a:t>元素：</a:t>
            </a:r>
            <a:endParaRPr lang="en-US" altLang="zh-CN" sz="2600" dirty="0" smtClean="0"/>
          </a:p>
          <a:p>
            <a:pPr marL="168275" lvl="1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en-US" altLang="zh-CN" sz="2600" dirty="0" err="1" smtClean="0"/>
              <a:t>node.innerHTML</a:t>
            </a:r>
            <a:r>
              <a:rPr lang="en-US" altLang="zh-CN" sz="2600" dirty="0" smtClean="0"/>
              <a:t>  +=“&lt;p&gt;…&lt;/p&gt;”;</a:t>
            </a:r>
          </a:p>
          <a:p>
            <a:r>
              <a:rPr lang="zh-CN" altLang="en-US" dirty="0" smtClean="0"/>
              <a:t>操作简单，几乎所有浏览器均支持</a:t>
            </a:r>
          </a:p>
        </p:txBody>
      </p:sp>
      <p:sp>
        <p:nvSpPr>
          <p:cNvPr id="38914" name="内容占位符 4"/>
          <p:cNvSpPr>
            <a:spLocks noGrp="1"/>
          </p:cNvSpPr>
          <p:nvPr/>
        </p:nvSpPr>
        <p:spPr bwMode="auto">
          <a:xfrm>
            <a:off x="981658" y="115888"/>
            <a:ext cx="7368594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42732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426" y="5878122"/>
            <a:ext cx="4754178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125722" y="236538"/>
            <a:ext cx="7359466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8.1 </a:t>
            </a:r>
            <a:r>
              <a:rPr lang="zh-CN" altLang="en-US" dirty="0" smtClean="0">
                <a:latin typeface="+mn-ea"/>
                <a:ea typeface="+mn-ea"/>
              </a:rPr>
              <a:t>节点属性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1125722" y="1123950"/>
            <a:ext cx="102286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每个节点都拥有包含着关于节点某些信息的属性。这些属性是：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397654" y="1844274"/>
            <a:ext cx="5310188" cy="2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（节点值）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（节点类型）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7783"/>
              </p:ext>
            </p:extLst>
          </p:nvPr>
        </p:nvGraphicFramePr>
        <p:xfrm>
          <a:off x="1534518" y="4141173"/>
          <a:ext cx="9036459" cy="2303463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:a16="http://schemas.microsoft.com/office/drawing/2014/main" val="1727682152"/>
                    </a:ext>
                  </a:extLst>
                </a:gridCol>
                <a:gridCol w="2040327">
                  <a:extLst>
                    <a:ext uri="{9D8B030D-6E8A-4147-A177-3AD203B41FA5}">
                      <a16:colId xmlns:a16="http://schemas.microsoft.com/office/drawing/2014/main" val="2143358440"/>
                    </a:ext>
                  </a:extLst>
                </a:gridCol>
                <a:gridCol w="3146049">
                  <a:extLst>
                    <a:ext uri="{9D8B030D-6E8A-4147-A177-3AD203B41FA5}">
                      <a16:colId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元素节点</a:t>
                      </a:r>
                      <a:endParaRPr kumimoji="0" lang="en-US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属性节点</a:t>
                      </a:r>
                      <a:endParaRPr kumimoji="0" lang="en-US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  <a:endParaRPr kumimoji="0" lang="en-US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426" y="5878122"/>
            <a:ext cx="4754178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3" y="979878"/>
            <a:ext cx="9543365" cy="5690607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生成一个</a:t>
            </a:r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生成一个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元素节点</a:t>
            </a:r>
            <a:r>
              <a:rPr lang="zh-CN" altLang="en-US" sz="2600" dirty="0">
                <a:latin typeface="+mj-ea"/>
                <a:ea typeface="+mj-ea"/>
              </a:rPr>
              <a:t>：</a:t>
            </a:r>
            <a:r>
              <a:rPr lang="en-US" altLang="zh-CN" sz="2600" dirty="0">
                <a:latin typeface="+mj-ea"/>
                <a:ea typeface="+mj-ea"/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document.createElement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)</a:t>
            </a: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生成一个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文本节点</a:t>
            </a:r>
            <a:r>
              <a:rPr lang="zh-CN" altLang="en-US" sz="2600" dirty="0">
                <a:latin typeface="+mj-ea"/>
                <a:ea typeface="+mj-ea"/>
              </a:rPr>
              <a:t>：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document.createTextNode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)</a:t>
            </a:r>
          </a:p>
          <a:p>
            <a:r>
              <a:rPr lang="zh-CN" altLang="en-US" dirty="0">
                <a:latin typeface="+mj-ea"/>
                <a:ea typeface="+mj-ea"/>
              </a:rPr>
              <a:t>把生成的节点作为某一个节点（</a:t>
            </a:r>
            <a:r>
              <a:rPr lang="en-US" altLang="zh-CN" dirty="0">
                <a:latin typeface="+mj-ea"/>
                <a:ea typeface="+mj-ea"/>
              </a:rPr>
              <a:t>node</a:t>
            </a:r>
            <a:r>
              <a:rPr lang="zh-CN" altLang="en-US" dirty="0">
                <a:latin typeface="+mj-ea"/>
                <a:ea typeface="+mj-ea"/>
              </a:rPr>
              <a:t>）的子</a:t>
            </a:r>
            <a:r>
              <a:rPr lang="zh-CN" altLang="en-US" dirty="0" smtClean="0">
                <a:latin typeface="+mj-ea"/>
                <a:ea typeface="+mj-ea"/>
              </a:rPr>
              <a:t>节点进行添加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作为</a:t>
            </a:r>
            <a:r>
              <a:rPr lang="en-US" altLang="zh-CN" sz="2600" dirty="0">
                <a:latin typeface="+mj-ea"/>
                <a:ea typeface="+mj-ea"/>
              </a:rPr>
              <a:t>node</a:t>
            </a:r>
            <a:r>
              <a:rPr lang="zh-CN" altLang="en-US" sz="2600" dirty="0">
                <a:latin typeface="+mj-ea"/>
                <a:ea typeface="+mj-ea"/>
              </a:rPr>
              <a:t>节点的最后一个子节点：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node.appendChild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newNode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 )</a:t>
            </a: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插入到</a:t>
            </a:r>
            <a:r>
              <a:rPr lang="en-US" altLang="zh-CN" sz="2600" dirty="0">
                <a:latin typeface="+mj-ea"/>
                <a:ea typeface="+mj-ea"/>
              </a:rPr>
              <a:t>node</a:t>
            </a:r>
            <a:r>
              <a:rPr lang="zh-CN" altLang="en-US" sz="2600" dirty="0">
                <a:latin typeface="+mj-ea"/>
                <a:ea typeface="+mj-ea"/>
              </a:rPr>
              <a:t>节点中某一子节点之前：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node.insertBefore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newNode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, 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oldNode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 )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7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1911"/>
            <a:ext cx="9715500" cy="4643437"/>
          </a:xfrm>
        </p:spPr>
        <p:txBody>
          <a:bodyPr/>
          <a:lstStyle/>
          <a:p>
            <a:r>
              <a:rPr lang="zh-CN" altLang="en-US" dirty="0"/>
              <a:t>删除一个</a:t>
            </a:r>
            <a:r>
              <a:rPr lang="zh-CN" altLang="en-US" b="1" dirty="0">
                <a:solidFill>
                  <a:srgbClr val="C00000"/>
                </a:solidFill>
              </a:rPr>
              <a:t>元素节点、文本节点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600" dirty="0"/>
              <a:t>通过父节点删除本节点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marL="168275" lvl="1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   </a:t>
            </a:r>
            <a:r>
              <a:rPr lang="en-US" altLang="zh-CN" sz="2600" dirty="0" err="1" smtClean="0"/>
              <a:t>myParent.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removeChild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mySelfNode</a:t>
            </a:r>
            <a:r>
              <a:rPr lang="en-US" altLang="zh-CN" sz="2600" dirty="0"/>
              <a:t> )</a:t>
            </a:r>
          </a:p>
          <a:p>
            <a:pPr lvl="1"/>
            <a:r>
              <a:rPr lang="zh-CN" altLang="en-US" sz="2600" dirty="0"/>
              <a:t>通过自己删除本节点：</a:t>
            </a:r>
            <a:r>
              <a:rPr lang="en-US" altLang="zh-CN" sz="2600" dirty="0" err="1"/>
              <a:t>mySelfNode.parentNode.</a:t>
            </a:r>
            <a:r>
              <a:rPr lang="en-US" altLang="zh-CN" sz="2600" dirty="0" err="1">
                <a:solidFill>
                  <a:srgbClr val="FF0000"/>
                </a:solidFill>
              </a:rPr>
              <a:t>removeChild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mySelfNode</a:t>
            </a:r>
            <a:r>
              <a:rPr lang="en-US" altLang="zh-CN" sz="2600" dirty="0"/>
              <a:t> )</a:t>
            </a:r>
          </a:p>
          <a:p>
            <a:r>
              <a:rPr lang="zh-CN" altLang="en-US" dirty="0"/>
              <a:t>删除一个</a:t>
            </a:r>
            <a:r>
              <a:rPr lang="zh-CN" altLang="en-US" b="1" dirty="0">
                <a:solidFill>
                  <a:srgbClr val="C00000"/>
                </a:solidFill>
              </a:rPr>
              <a:t>属性节点</a:t>
            </a:r>
            <a:r>
              <a:rPr lang="zh-CN" altLang="en-US" dirty="0"/>
              <a:t>：  </a:t>
            </a:r>
            <a:endParaRPr lang="en-US" altLang="zh-CN" dirty="0"/>
          </a:p>
          <a:p>
            <a:pPr lvl="1"/>
            <a:r>
              <a:rPr lang="en-US" altLang="zh-CN" sz="2600" dirty="0" err="1"/>
              <a:t>node.attrName</a:t>
            </a:r>
            <a:r>
              <a:rPr lang="en-US" altLang="zh-CN" sz="2600" dirty="0"/>
              <a:t>  =  </a:t>
            </a:r>
            <a:r>
              <a:rPr lang="zh-CN" altLang="en-US" sz="2600" dirty="0" smtClean="0"/>
              <a:t>“”</a:t>
            </a:r>
            <a:r>
              <a:rPr lang="en-US" altLang="zh-CN" sz="2600" dirty="0" smtClean="0"/>
              <a:t>;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426" y="5878122"/>
            <a:ext cx="4754178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7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5" y="1051912"/>
            <a:ext cx="10407760" cy="4643437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修改一个元素节点（新节点替换旧节点）：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oldNode.parentNode.replaceChild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(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newNode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oldNode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zh-CN" altLang="en-US" dirty="0">
                <a:latin typeface="+mj-ea"/>
                <a:ea typeface="+mj-ea"/>
              </a:rPr>
              <a:t>修改一个文本节点（替换文本值）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textNode.nodeValue</a:t>
            </a:r>
            <a:r>
              <a:rPr lang="en-US" altLang="zh-CN" dirty="0" smtClean="0">
                <a:latin typeface="+mj-ea"/>
                <a:ea typeface="+mj-ea"/>
              </a:rPr>
              <a:t>  </a:t>
            </a:r>
            <a:r>
              <a:rPr lang="en-US" altLang="zh-CN" dirty="0">
                <a:latin typeface="+mj-ea"/>
                <a:ea typeface="+mj-ea"/>
              </a:rPr>
              <a:t>=  “”;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修改一个属性节点（覆盖原有属性）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node.attrName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=  ‘</a:t>
            </a:r>
            <a:r>
              <a:rPr lang="en-US" altLang="zh-CN" dirty="0" err="1">
                <a:latin typeface="+mj-ea"/>
                <a:ea typeface="+mj-ea"/>
              </a:rPr>
              <a:t>newAttrValue</a:t>
            </a:r>
            <a:r>
              <a:rPr lang="en-US" altLang="zh-CN" dirty="0">
                <a:latin typeface="+mj-ea"/>
                <a:ea typeface="+mj-ea"/>
              </a:rPr>
              <a:t>’;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8.4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5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123944"/>
            <a:ext cx="922496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节点对象</a:t>
            </a:r>
            <a:r>
              <a:rPr lang="zh-CN" altLang="en-US" dirty="0" smtClean="0">
                <a:solidFill>
                  <a:srgbClr val="FF0000"/>
                </a:solidFill>
              </a:rPr>
              <a:t>拥有事件属性</a:t>
            </a:r>
            <a:r>
              <a:rPr lang="en-US" altLang="zh-CN" dirty="0"/>
              <a:t>——</a:t>
            </a:r>
            <a:r>
              <a:rPr lang="zh-CN" altLang="en-US" dirty="0" smtClean="0"/>
              <a:t>用于指定事件处理函数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 节点拥有的事件属性等同于标签中的事件属性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 smtClean="0"/>
              <a:t> 例：</a:t>
            </a:r>
            <a:endParaRPr lang="en-US" altLang="zh-CN" sz="2800" dirty="0" smtClean="0"/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imgNode</a:t>
            </a:r>
            <a:r>
              <a:rPr lang="en-US" altLang="zh-CN" sz="2400" dirty="0" err="1">
                <a:solidFill>
                  <a:srgbClr val="FF0000"/>
                </a:solidFill>
              </a:rPr>
              <a:t>.onclick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.onblur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.onfocus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window</a:t>
            </a:r>
            <a:r>
              <a:rPr lang="en-US" altLang="zh-CN" sz="2400" dirty="0" err="1">
                <a:solidFill>
                  <a:srgbClr val="FF0000"/>
                </a:solidFill>
              </a:rPr>
              <a:t>.onload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8.5 </a:t>
            </a:r>
            <a:r>
              <a:rPr lang="zh-CN" altLang="en-US" dirty="0"/>
              <a:t>节点对象的事件属性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347" y="6073064"/>
            <a:ext cx="4822323" cy="6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9148189" cy="4643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将事件处理函数</a:t>
            </a:r>
            <a:r>
              <a:rPr lang="zh-CN" altLang="en-US" dirty="0" smtClean="0">
                <a:solidFill>
                  <a:srgbClr val="FF0000"/>
                </a:solidFill>
              </a:rPr>
              <a:t>赋值给节点对象的事件属性</a:t>
            </a:r>
            <a:r>
              <a:rPr lang="zh-CN" altLang="en-US" dirty="0" smtClean="0"/>
              <a:t>即完成绑定</a:t>
            </a:r>
            <a:endParaRPr lang="en-US" altLang="zh-CN" dirty="0" smtClean="0"/>
          </a:p>
          <a:p>
            <a:pPr lvl="1"/>
            <a:r>
              <a:rPr lang="zh-CN" altLang="en-US" sz="2800" dirty="0"/>
              <a:t>例：</a:t>
            </a:r>
            <a:endParaRPr lang="en-US" altLang="zh-CN" sz="2800" dirty="0"/>
          </a:p>
          <a:p>
            <a:pPr lvl="2">
              <a:buFont typeface="Arial" pitchFamily="34" charset="0"/>
              <a:buNone/>
            </a:pP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</a:rPr>
              <a:t>imgNode.onclick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= function( ){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    //...some code here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节点对象的事件属性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44941" y="1285578"/>
            <a:ext cx="9711665" cy="464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DOM</a:t>
            </a:r>
            <a:r>
              <a:rPr lang="zh-CN" altLang="en-US" dirty="0" smtClean="0"/>
              <a:t>中每个元素节点都有一个</a:t>
            </a:r>
            <a:r>
              <a:rPr lang="en-US" altLang="zh-CN" dirty="0" smtClean="0">
                <a:solidFill>
                  <a:srgbClr val="FF0000"/>
                </a:solidFill>
              </a:rPr>
              <a:t>style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管理元素的样式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对象的属性（即各个样式信息），都是</a:t>
            </a:r>
            <a:r>
              <a:rPr lang="zh-CN" altLang="en-US" dirty="0" smtClean="0">
                <a:solidFill>
                  <a:srgbClr val="FF0000"/>
                </a:solidFill>
              </a:rPr>
              <a:t>可读可写的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092565" y="236484"/>
            <a:ext cx="8188017" cy="4904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9.1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访问行内样式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0324" y="3140936"/>
            <a:ext cx="9435503" cy="55387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3599"/>
              </a:lnSpc>
              <a:spcAft>
                <a:spcPts val="600"/>
              </a:spcAft>
              <a:defRPr/>
            </a:pPr>
            <a:r>
              <a:rPr lang="en-US" altLang="zh-CN" sz="2799" dirty="0"/>
              <a:t>     </a:t>
            </a:r>
            <a:r>
              <a:rPr lang="en-US" altLang="zh-CN" sz="2799" dirty="0" err="1"/>
              <a:t>document.getElementById</a:t>
            </a:r>
            <a:r>
              <a:rPr lang="en-US" altLang="zh-CN" sz="2799" dirty="0"/>
              <a:t>("id").</a:t>
            </a:r>
            <a:r>
              <a:rPr lang="en-US" altLang="zh-CN" sz="2799" dirty="0" err="1"/>
              <a:t>style.property</a:t>
            </a:r>
            <a:r>
              <a:rPr lang="en-US" altLang="zh-CN" sz="2799" dirty="0"/>
              <a:t>="</a:t>
            </a:r>
            <a:r>
              <a:rPr lang="zh-CN" altLang="en-US" sz="2799" dirty="0"/>
              <a:t>值</a:t>
            </a:r>
            <a:r>
              <a:rPr lang="en-US" altLang="zh-CN" sz="2799" dirty="0"/>
              <a:t>"</a:t>
            </a:r>
            <a:endParaRPr lang="zh-CN" altLang="en-US" sz="2799" dirty="0"/>
          </a:p>
        </p:txBody>
      </p:sp>
    </p:spTree>
    <p:extLst>
      <p:ext uri="{BB962C8B-B14F-4D97-AF65-F5344CB8AC3E}">
        <p14:creationId xmlns:p14="http://schemas.microsoft.com/office/powerpoint/2010/main" val="13879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573" y="6166254"/>
            <a:ext cx="4946163" cy="691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242" name="文本框 1"/>
          <p:cNvSpPr txBox="1">
            <a:spLocks noChangeArrowheads="1"/>
          </p:cNvSpPr>
          <p:nvPr/>
        </p:nvSpPr>
        <p:spPr bwMode="auto">
          <a:xfrm>
            <a:off x="573573" y="5805731"/>
            <a:ext cx="444238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10243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1092565" y="236484"/>
            <a:ext cx="8188017" cy="4904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访问行内样式（</a:t>
            </a:r>
            <a:r>
              <a:rPr lang="en-US" altLang="zh-CN" smtClean="0"/>
              <a:t>style</a:t>
            </a:r>
            <a:r>
              <a:rPr lang="zh-CN" altLang="en-US" smtClean="0"/>
              <a:t>对象）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1054474" y="1268119"/>
          <a:ext cx="9140296" cy="31092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CSS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样式属性名</a:t>
                      </a: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样式属性名</a:t>
                      </a: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style.font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font-family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style.fontFamily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font-weight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>
                          <a:latin typeface="+mn-ea"/>
                          <a:ea typeface="+mn-ea"/>
                        </a:rPr>
                        <a:t>style.fontWeight</a:t>
                      </a:r>
                      <a:endParaRPr lang="zh-CN" altLang="en-US" sz="2800" i="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background-color</a:t>
                      </a: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style.backgroundColor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6414" y="4786792"/>
            <a:ext cx="10348105" cy="15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05" tIns="54403" rIns="108805" bIns="54403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599"/>
              </a:lnSpc>
              <a:spcAft>
                <a:spcPts val="600"/>
              </a:spcAft>
              <a:defRPr/>
            </a:pPr>
            <a:r>
              <a:rPr lang="en-US" altLang="zh-CN" sz="2599" dirty="0">
                <a:latin typeface="+mn-ea"/>
              </a:rPr>
              <a:t>CSS</a:t>
            </a:r>
            <a:r>
              <a:rPr lang="zh-CN" altLang="en-US" sz="2599" dirty="0">
                <a:latin typeface="+mn-ea"/>
              </a:rPr>
              <a:t>样式属性名为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单个单词</a:t>
            </a:r>
            <a:r>
              <a:rPr lang="zh-CN" altLang="en-US" sz="2599" dirty="0">
                <a:latin typeface="+mn-ea"/>
              </a:rPr>
              <a:t>：在</a:t>
            </a:r>
            <a:r>
              <a:rPr lang="en-US" altLang="zh-CN" sz="2599" dirty="0">
                <a:latin typeface="+mn-ea"/>
              </a:rPr>
              <a:t>JavaScript</a:t>
            </a:r>
            <a:r>
              <a:rPr lang="zh-CN" altLang="en-US" sz="2599" dirty="0">
                <a:latin typeface="+mn-ea"/>
              </a:rPr>
              <a:t>中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以相同名称来表示</a:t>
            </a:r>
            <a:r>
              <a:rPr lang="zh-CN" altLang="en-US" sz="2599" dirty="0">
                <a:latin typeface="+mn-ea"/>
              </a:rPr>
              <a:t>；</a:t>
            </a:r>
            <a:endParaRPr lang="en-US" altLang="zh-CN" sz="2599" dirty="0">
              <a:latin typeface="+mn-ea"/>
            </a:endParaRPr>
          </a:p>
          <a:p>
            <a:pPr eaLnBrk="1" hangingPunct="1">
              <a:lnSpc>
                <a:spcPts val="3599"/>
              </a:lnSpc>
              <a:spcAft>
                <a:spcPts val="600"/>
              </a:spcAft>
              <a:defRPr/>
            </a:pPr>
            <a:r>
              <a:rPr lang="en-US" altLang="zh-CN" sz="2599" dirty="0">
                <a:latin typeface="+mn-ea"/>
              </a:rPr>
              <a:t>CSS</a:t>
            </a:r>
            <a:r>
              <a:rPr lang="zh-CN" altLang="en-US" sz="2599" dirty="0">
                <a:latin typeface="+mn-ea"/>
              </a:rPr>
              <a:t>样式属性名为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多个单词</a:t>
            </a:r>
            <a:r>
              <a:rPr lang="zh-CN" altLang="en-US" sz="2599" dirty="0">
                <a:latin typeface="+mn-ea"/>
              </a:rPr>
              <a:t>：在</a:t>
            </a:r>
            <a:r>
              <a:rPr lang="en-US" altLang="zh-CN" sz="2599" dirty="0">
                <a:latin typeface="+mn-ea"/>
              </a:rPr>
              <a:t>JavaScript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中将第一个单词加上首字母大写的第二个单词，且没有横线</a:t>
            </a:r>
            <a:r>
              <a:rPr lang="zh-CN" altLang="en-US" sz="2599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34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② 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2" y="1916307"/>
            <a:ext cx="88748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标签中间不能写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846053" y="3472728"/>
            <a:ext cx="8090310" cy="5232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 " </a:t>
            </a:r>
            <a:r>
              <a:rPr lang="en-US" altLang="zh-CN" sz="2800" dirty="0" smtClean="0">
                <a:latin typeface="微软雅黑" pitchFamily="34" charset="-122"/>
              </a:rPr>
              <a:t>demo.js</a:t>
            </a:r>
            <a:r>
              <a:rPr lang="en-US" altLang="zh-CN" sz="2800" dirty="0">
                <a:latin typeface="微软雅黑" pitchFamily="34" charset="-122"/>
              </a:rPr>
              <a:t> " &gt;&lt;/script&gt;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29954" y="4509495"/>
            <a:ext cx="9090950" cy="107721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若同时有外部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文件引入与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内部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&lt;script&gt;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1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551352" y="5734311"/>
            <a:ext cx="489630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6147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62431" y="1268120"/>
            <a:ext cx="10202088" cy="44661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799" dirty="0"/>
              <a:t>在触发</a:t>
            </a:r>
            <a:r>
              <a:rPr lang="en-US" altLang="zh-CN" sz="2799" dirty="0"/>
              <a:t>DOM</a:t>
            </a:r>
            <a:r>
              <a:rPr lang="zh-CN" altLang="en-US" sz="2799" dirty="0"/>
              <a:t>上的某个事件时，就会产生一个</a:t>
            </a:r>
            <a:r>
              <a:rPr lang="zh-CN" altLang="en-US" sz="2799" dirty="0">
                <a:solidFill>
                  <a:srgbClr val="FF0000"/>
                </a:solidFill>
              </a:rPr>
              <a:t>事件对象</a:t>
            </a:r>
            <a:r>
              <a:rPr lang="en-US" altLang="zh-CN" sz="2799" dirty="0">
                <a:solidFill>
                  <a:srgbClr val="FF0000"/>
                </a:solidFill>
              </a:rPr>
              <a:t>Event</a:t>
            </a:r>
            <a:r>
              <a:rPr lang="zh-CN" altLang="en-US" sz="2799" dirty="0"/>
              <a:t>。</a:t>
            </a:r>
            <a:endParaRPr lang="en-US" altLang="zh-CN" sz="2799" dirty="0"/>
          </a:p>
          <a:p>
            <a:pPr>
              <a:lnSpc>
                <a:spcPct val="150000"/>
              </a:lnSpc>
            </a:pPr>
            <a:r>
              <a:rPr lang="zh-CN" altLang="en-US" sz="2799" dirty="0"/>
              <a:t>事件对象（</a:t>
            </a:r>
            <a:r>
              <a:rPr lang="en-US" altLang="zh-CN" sz="2799" dirty="0"/>
              <a:t>Event</a:t>
            </a:r>
            <a:r>
              <a:rPr lang="zh-CN" altLang="en-US" sz="2799" dirty="0"/>
              <a:t>）包含了事件的状态，比如：事件在其中发生的元素、键盘按键状态、鼠标的位置、鼠标按钮的状态等。</a:t>
            </a:r>
            <a:endParaRPr lang="en-US" altLang="zh-CN" sz="2799" dirty="0"/>
          </a:p>
          <a:p>
            <a:pPr>
              <a:lnSpc>
                <a:spcPct val="150000"/>
              </a:lnSpc>
            </a:pPr>
            <a:endParaRPr lang="en-US" altLang="zh-CN" sz="2799" dirty="0"/>
          </a:p>
          <a:p>
            <a:pPr lvl="1">
              <a:lnSpc>
                <a:spcPct val="150000"/>
              </a:lnSpc>
            </a:pPr>
            <a:r>
              <a:rPr lang="zh-CN" altLang="en-US" sz="2599" dirty="0"/>
              <a:t>例如：鼠标操作导致的事件对象中会包含鼠标位置的信息，而键盘操作导致的事件对象中会包含与按下的键有关的信息。</a:t>
            </a: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2565" y="236484"/>
            <a:ext cx="8188017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199" dirty="0" smtClean="0"/>
              <a:t>10.1 </a:t>
            </a:r>
            <a:r>
              <a:rPr lang="zh-CN" altLang="en-US" sz="3199" dirty="0" smtClean="0"/>
              <a:t>事件对象</a:t>
            </a:r>
            <a:endParaRPr lang="zh-CN" altLang="en-US" sz="3199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573573" y="6013940"/>
            <a:ext cx="444238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</p:spTree>
    <p:extLst>
      <p:ext uri="{BB962C8B-B14F-4D97-AF65-F5344CB8AC3E}">
        <p14:creationId xmlns:p14="http://schemas.microsoft.com/office/powerpoint/2010/main" val="10282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551353" y="5950161"/>
            <a:ext cx="4609033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3199"/>
          </a:p>
        </p:txBody>
      </p:sp>
      <p:sp>
        <p:nvSpPr>
          <p:cNvPr id="8195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954485" y="1233203"/>
            <a:ext cx="9711665" cy="464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799"/>
              <a:t>事件在浏览器中是以对象的形式存在的。在事件处理函数执行时，事件对象将会</a:t>
            </a:r>
            <a:r>
              <a:rPr lang="zh-CN" altLang="en-US" sz="2799">
                <a:solidFill>
                  <a:srgbClr val="FF0000"/>
                </a:solidFill>
              </a:rPr>
              <a:t>由浏览器自动传递给事件处理函数</a:t>
            </a:r>
            <a:r>
              <a:rPr lang="zh-CN" altLang="en-US" sz="2799"/>
              <a:t>。</a:t>
            </a:r>
            <a:endParaRPr lang="en-US" altLang="zh-CN" sz="2799"/>
          </a:p>
          <a:p>
            <a:pPr>
              <a:lnSpc>
                <a:spcPct val="150000"/>
              </a:lnSpc>
            </a:pPr>
            <a:r>
              <a:rPr lang="zh-CN" altLang="en-US" sz="2799"/>
              <a:t>在事件处理函数中，声明形参接收该参数。</a:t>
            </a:r>
          </a:p>
          <a:p>
            <a:pPr lvl="1">
              <a:lnSpc>
                <a:spcPct val="150000"/>
              </a:lnSpc>
            </a:pPr>
            <a:r>
              <a:rPr lang="zh-CN" altLang="en-US" sz="2599"/>
              <a:t>例：</a:t>
            </a:r>
          </a:p>
          <a:p>
            <a:pPr lvl="2" indent="-1588">
              <a:buNone/>
            </a:pPr>
            <a:r>
              <a:rPr lang="en-US" altLang="zh-CN" sz="2599"/>
              <a:t>window.onload</a:t>
            </a:r>
            <a:r>
              <a:rPr lang="zh-CN" altLang="en-US" sz="2599"/>
              <a:t> </a:t>
            </a:r>
            <a:r>
              <a:rPr lang="en-US" altLang="zh-CN" sz="2599"/>
              <a:t>=</a:t>
            </a:r>
            <a:r>
              <a:rPr lang="zh-CN" altLang="en-US" sz="2599"/>
              <a:t> </a:t>
            </a:r>
            <a:r>
              <a:rPr lang="en-US" altLang="zh-CN" sz="2599"/>
              <a:t>function</a:t>
            </a:r>
            <a:r>
              <a:rPr lang="zh-CN" altLang="en-US" sz="2599"/>
              <a:t> </a:t>
            </a:r>
            <a:r>
              <a:rPr lang="en-US" altLang="zh-CN" sz="2599"/>
              <a:t>(</a:t>
            </a:r>
            <a:r>
              <a:rPr lang="zh-CN" altLang="en-US" sz="2599"/>
              <a:t> </a:t>
            </a:r>
            <a:r>
              <a:rPr lang="en-US" altLang="zh-CN" sz="2599">
                <a:solidFill>
                  <a:srgbClr val="FF0000"/>
                </a:solidFill>
              </a:rPr>
              <a:t>e</a:t>
            </a:r>
            <a:r>
              <a:rPr lang="zh-CN" altLang="en-US" sz="2599"/>
              <a:t> </a:t>
            </a:r>
            <a:r>
              <a:rPr lang="en-US" altLang="zh-CN" sz="2599"/>
              <a:t>)</a:t>
            </a:r>
            <a:r>
              <a:rPr lang="zh-CN" altLang="en-US" sz="2599"/>
              <a:t> </a:t>
            </a:r>
            <a:r>
              <a:rPr lang="en-US" altLang="zh-CN" sz="2599"/>
              <a:t>{</a:t>
            </a:r>
            <a:endParaRPr lang="zh-CN" altLang="en-US" sz="2599"/>
          </a:p>
          <a:p>
            <a:pPr lvl="2" indent="-1588">
              <a:buNone/>
            </a:pPr>
            <a:r>
              <a:rPr lang="zh-CN" altLang="en-US" sz="2599"/>
              <a:t>				      </a:t>
            </a:r>
            <a:r>
              <a:rPr lang="en-US" altLang="zh-CN" sz="2599"/>
              <a:t>console.log(</a:t>
            </a:r>
            <a:r>
              <a:rPr lang="zh-CN" altLang="en-US" sz="2599"/>
              <a:t> </a:t>
            </a:r>
            <a:r>
              <a:rPr lang="en-US" altLang="zh-CN" sz="2599">
                <a:solidFill>
                  <a:srgbClr val="FF0000"/>
                </a:solidFill>
              </a:rPr>
              <a:t>e</a:t>
            </a:r>
            <a:r>
              <a:rPr lang="zh-CN" altLang="en-US" sz="2599"/>
              <a:t> </a:t>
            </a:r>
            <a:r>
              <a:rPr lang="en-US" altLang="zh-CN" sz="2599"/>
              <a:t>);</a:t>
            </a:r>
            <a:endParaRPr lang="zh-CN" altLang="en-US" sz="2599"/>
          </a:p>
          <a:p>
            <a:pPr lvl="2" indent="-1588">
              <a:buNone/>
            </a:pPr>
            <a:r>
              <a:rPr lang="en-US" altLang="zh-CN" sz="2599"/>
              <a:t>}</a:t>
            </a:r>
            <a:endParaRPr lang="zh-CN" altLang="en-US" sz="2599"/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2565" y="236484"/>
            <a:ext cx="8188017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199"/>
              <a:t>事件对象在哪儿？</a:t>
            </a:r>
          </a:p>
        </p:txBody>
      </p:sp>
    </p:spTree>
    <p:extLst>
      <p:ext uri="{BB962C8B-B14F-4D97-AF65-F5344CB8AC3E}">
        <p14:creationId xmlns:p14="http://schemas.microsoft.com/office/powerpoint/2010/main" val="36497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551353" y="5950161"/>
            <a:ext cx="4609033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3199"/>
          </a:p>
        </p:txBody>
      </p:sp>
      <p:sp>
        <p:nvSpPr>
          <p:cNvPr id="14338" name="文本框 1"/>
          <p:cNvSpPr txBox="1">
            <a:spLocks noChangeArrowheads="1"/>
          </p:cNvSpPr>
          <p:nvPr/>
        </p:nvSpPr>
        <p:spPr bwMode="auto">
          <a:xfrm>
            <a:off x="551353" y="5805731"/>
            <a:ext cx="496772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983053" y="1287165"/>
            <a:ext cx="10946454" cy="3726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799"/>
              </a:lnSpc>
            </a:pPr>
            <a:r>
              <a:rPr kumimoji="1" lang="en-US" altLang="zh-CN" sz="2599"/>
              <a:t>button</a:t>
            </a:r>
            <a:r>
              <a:rPr kumimoji="1" lang="zh-CN" altLang="en-US" sz="2599"/>
              <a:t>：返回当事件被触发时，哪个鼠标按钮被点击。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clientX</a:t>
            </a:r>
            <a:r>
              <a:rPr kumimoji="1" lang="zh-CN" altLang="en-US" sz="2599"/>
              <a:t>：返回当事件被触发时，鼠标指针相对于浏览器的水平坐标。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clientY</a:t>
            </a:r>
            <a:r>
              <a:rPr kumimoji="1" lang="zh-CN" altLang="en-US" sz="2599"/>
              <a:t>：鼠标指针的垂直坐标。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screenX</a:t>
            </a:r>
            <a:r>
              <a:rPr kumimoji="1" lang="zh-CN" altLang="en-US" sz="2599"/>
              <a:t>：返回当某个事件被触发时，鼠标指针相对于屏幕的水平坐标。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screenY</a:t>
            </a:r>
            <a:r>
              <a:rPr kumimoji="1" lang="zh-CN" altLang="en-US" sz="2599"/>
              <a:t>：鼠标指针的垂直坐标。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keyCode</a:t>
            </a:r>
            <a:r>
              <a:rPr kumimoji="1" lang="zh-CN" altLang="en-US" sz="2599"/>
              <a:t>：被敲击的键的虚拟键盘码。</a:t>
            </a:r>
            <a:endParaRPr kumimoji="1" lang="en-US" altLang="zh-CN" sz="2599"/>
          </a:p>
          <a:p>
            <a:pPr>
              <a:lnSpc>
                <a:spcPts val="3599"/>
              </a:lnSpc>
            </a:pPr>
            <a:endParaRPr kumimoji="1" lang="zh-CN" altLang="en-US" sz="2599"/>
          </a:p>
        </p:txBody>
      </p:sp>
      <p:sp>
        <p:nvSpPr>
          <p:cNvPr id="1434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3052" y="238070"/>
            <a:ext cx="6140617" cy="490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199" dirty="0" smtClean="0"/>
              <a:t>10.2 </a:t>
            </a:r>
            <a:r>
              <a:rPr lang="zh-CN" altLang="en-US" sz="3199" dirty="0" smtClean="0"/>
              <a:t>鼠标 </a:t>
            </a:r>
            <a:r>
              <a:rPr lang="en-US" altLang="zh-CN" sz="3199" dirty="0"/>
              <a:t>/</a:t>
            </a:r>
            <a:r>
              <a:rPr lang="zh-CN" altLang="en-US" sz="3199" dirty="0"/>
              <a:t> 键盘属性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51353" y="4853452"/>
            <a:ext cx="11378154" cy="10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799"/>
              </a:lnSpc>
            </a:pPr>
            <a:r>
              <a:rPr lang="zh-CN" altLang="en-US" sz="2599"/>
              <a:t>例</a:t>
            </a:r>
            <a:r>
              <a:rPr lang="en-US" altLang="zh-CN" sz="2599"/>
              <a:t>: event.button=0|1|2</a:t>
            </a:r>
            <a:r>
              <a:rPr lang="zh-CN" altLang="en-US" sz="2599"/>
              <a:t>。</a:t>
            </a:r>
            <a:r>
              <a:rPr lang="en-US" altLang="zh-CN" sz="2599"/>
              <a:t>0</a:t>
            </a:r>
            <a:r>
              <a:rPr lang="zh-CN" altLang="en-US" sz="2599"/>
              <a:t>规定鼠标左键；</a:t>
            </a:r>
            <a:r>
              <a:rPr lang="en-US" altLang="zh-CN" sz="2599"/>
              <a:t>1</a:t>
            </a:r>
            <a:r>
              <a:rPr lang="zh-CN" altLang="en-US" sz="2599"/>
              <a:t>规定鼠标中键；</a:t>
            </a:r>
            <a:r>
              <a:rPr lang="en-US" altLang="zh-CN" sz="2599"/>
              <a:t>2</a:t>
            </a:r>
            <a:r>
              <a:rPr lang="zh-CN" altLang="en-US" sz="2599"/>
              <a:t>规定鼠标右键。</a:t>
            </a:r>
            <a:r>
              <a:rPr lang="zh-CN" altLang="en-US" sz="2599">
                <a:solidFill>
                  <a:srgbClr val="FFC000"/>
                </a:solidFill>
              </a:rPr>
              <a:t>例</a:t>
            </a:r>
            <a:r>
              <a:rPr lang="en-US" altLang="zh-CN" sz="2599">
                <a:solidFill>
                  <a:srgbClr val="FFC000"/>
                </a:solidFill>
              </a:rPr>
              <a:t>: </a:t>
            </a:r>
            <a:r>
              <a:rPr lang="en-US" altLang="zh-CN" sz="2599"/>
              <a:t>Enter</a:t>
            </a:r>
            <a:r>
              <a:rPr lang="zh-CN" altLang="en-US" sz="2599"/>
              <a:t>的虚拟键盘码是</a:t>
            </a:r>
            <a:r>
              <a:rPr lang="en-US" altLang="zh-CN" sz="2599"/>
              <a:t>13</a:t>
            </a:r>
            <a:r>
              <a:rPr lang="zh-CN" altLang="en-US" sz="2599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39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2565" y="236484"/>
            <a:ext cx="8188017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199" dirty="0" smtClean="0"/>
              <a:t>10.3 </a:t>
            </a:r>
            <a:r>
              <a:rPr lang="zh-CN" altLang="en-US" sz="3199" dirty="0" smtClean="0"/>
              <a:t>事件</a:t>
            </a:r>
            <a:r>
              <a:rPr lang="zh-CN" altLang="en-US" sz="3199" dirty="0"/>
              <a:t>方法</a:t>
            </a:r>
          </a:p>
        </p:txBody>
      </p:sp>
      <p:pic>
        <p:nvPicPr>
          <p:cNvPr id="16388" name="Picture 5" descr="C:\Users\pc\Desktop\方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10"/>
          <a:stretch>
            <a:fillRect/>
          </a:stretch>
        </p:blipFill>
        <p:spPr bwMode="auto">
          <a:xfrm>
            <a:off x="910044" y="1479207"/>
            <a:ext cx="10083054" cy="252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2"/>
          <p:cNvSpPr>
            <a:spLocks noChangeArrowheads="1"/>
          </p:cNvSpPr>
          <p:nvPr/>
        </p:nvSpPr>
        <p:spPr bwMode="auto">
          <a:xfrm>
            <a:off x="910044" y="4286846"/>
            <a:ext cx="6481850" cy="52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799">
                <a:solidFill>
                  <a:srgbClr val="006F53"/>
                </a:solidFill>
                <a:latin typeface="微软雅黑" panose="020B0503020204020204" pitchFamily="34" charset="-122"/>
              </a:rPr>
              <a:t>preventDefault(</a:t>
            </a:r>
            <a:r>
              <a:rPr kumimoji="1" lang="zh-CN" altLang="en-US" sz="2799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2799">
                <a:solidFill>
                  <a:srgbClr val="006F53"/>
                </a:solidFill>
                <a:latin typeface="微软雅黑" panose="020B0503020204020204" pitchFamily="34" charset="-122"/>
              </a:rPr>
              <a:t>)  </a:t>
            </a:r>
            <a:r>
              <a:rPr kumimoji="1" lang="zh-CN" altLang="en-US" sz="2799">
                <a:solidFill>
                  <a:srgbClr val="006F53"/>
                </a:solidFill>
                <a:latin typeface="微软雅黑" panose="020B0503020204020204" pitchFamily="34" charset="-122"/>
              </a:rPr>
              <a:t>取消事件的默认动作</a:t>
            </a:r>
          </a:p>
        </p:txBody>
      </p:sp>
    </p:spTree>
    <p:extLst>
      <p:ext uri="{BB962C8B-B14F-4D97-AF65-F5344CB8AC3E}">
        <p14:creationId xmlns:p14="http://schemas.microsoft.com/office/powerpoint/2010/main" val="32663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"/>
          <p:cNvSpPr txBox="1">
            <a:spLocks noChangeArrowheads="1"/>
          </p:cNvSpPr>
          <p:nvPr/>
        </p:nvSpPr>
        <p:spPr bwMode="auto">
          <a:xfrm>
            <a:off x="549347" y="5950160"/>
            <a:ext cx="4610700" cy="753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755" y="236484"/>
            <a:ext cx="8190978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事件冒泡和捕获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640" y="1079251"/>
            <a:ext cx="10485215" cy="559622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JavaScript </a:t>
            </a:r>
            <a:r>
              <a:rPr lang="zh-CN" altLang="en-US" sz="2800" dirty="0" smtClean="0"/>
              <a:t>中的事件冒泡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事件按照从目标元素到根元素（</a:t>
            </a:r>
            <a:r>
              <a:rPr lang="en-US" altLang="zh-CN" sz="2400" dirty="0" smtClean="0"/>
              <a:t>document </a:t>
            </a:r>
            <a:r>
              <a:rPr lang="zh-CN" altLang="en-US" sz="2400" dirty="0" smtClean="0"/>
              <a:t>对象）的顺序触发。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即事件发生的顺序为：</a:t>
            </a:r>
            <a:r>
              <a:rPr lang="en-US" altLang="zh-CN" sz="2400" dirty="0" smtClean="0"/>
              <a:t>button — div — body — html — document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使用 </a:t>
            </a:r>
            <a:r>
              <a:rPr lang="en-US" altLang="zh-CN" sz="2800" dirty="0" err="1" smtClean="0"/>
              <a:t>stopPropagation</a:t>
            </a:r>
            <a:r>
              <a:rPr lang="en-US" altLang="zh-CN" sz="2800" dirty="0" smtClean="0"/>
              <a:t>() </a:t>
            </a:r>
            <a:r>
              <a:rPr lang="zh-CN" altLang="en-US" sz="2800" dirty="0" smtClean="0"/>
              <a:t>方法阻止事件冒泡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例：</a:t>
            </a:r>
            <a:r>
              <a:rPr lang="en-US" altLang="zh-CN" sz="2400" dirty="0" err="1" smtClean="0"/>
              <a:t>event.stopPropagation</a:t>
            </a:r>
            <a:r>
              <a:rPr lang="en-US" altLang="zh-CN" sz="2400" dirty="0" smtClean="0"/>
              <a:t>();</a:t>
            </a:r>
          </a:p>
          <a:p>
            <a:pPr marL="166688" lvl="1" indent="-166688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6F53"/>
                </a:solidFill>
                <a:cs typeface="+mn-cs"/>
              </a:rPr>
              <a:t>JavaScript </a:t>
            </a: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中的</a:t>
            </a:r>
            <a:r>
              <a:rPr lang="zh-CN" altLang="en-US" sz="2800" dirty="0" smtClean="0">
                <a:solidFill>
                  <a:srgbClr val="006F53"/>
                </a:solidFill>
                <a:cs typeface="+mn-cs"/>
              </a:rPr>
              <a:t>事件</a:t>
            </a: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捕获</a:t>
            </a:r>
            <a:endParaRPr lang="en-US" altLang="zh-CN" sz="2800" dirty="0">
              <a:solidFill>
                <a:srgbClr val="006F53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0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008469"/>
    </a:dk2>
    <a:lt2>
      <a:srgbClr val="4D4F53"/>
    </a:lt2>
    <a:accent1>
      <a:srgbClr val="024731"/>
    </a:accent1>
    <a:accent2>
      <a:srgbClr val="A8B400"/>
    </a:accent2>
    <a:accent3>
      <a:srgbClr val="FF0000"/>
    </a:accent3>
    <a:accent4>
      <a:srgbClr val="000000"/>
    </a:accent4>
    <a:accent5>
      <a:srgbClr val="AAB1AD"/>
    </a:accent5>
    <a:accent6>
      <a:srgbClr val="98A300"/>
    </a:accent6>
    <a:hlink>
      <a:srgbClr val="69923A"/>
    </a:hlink>
    <a:folHlink>
      <a:srgbClr val="0084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157258406</TotalTime>
  <Pages>0</Pages>
  <Words>4784</Words>
  <Characters>0</Characters>
  <Application>Microsoft Office PowerPoint</Application>
  <DocSecurity>0</DocSecurity>
  <PresentationFormat>宽屏</PresentationFormat>
  <Lines>0</Lines>
  <Paragraphs>790</Paragraphs>
  <Slides>94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4" baseType="lpstr">
      <vt:lpstr>Microsoft YaHei UI</vt:lpstr>
      <vt:lpstr>华文楷体</vt:lpstr>
      <vt:lpstr>宋体</vt:lpstr>
      <vt:lpstr>微软雅黑</vt:lpstr>
      <vt:lpstr>Arial</vt:lpstr>
      <vt:lpstr>Calibri</vt:lpstr>
      <vt:lpstr>Courier New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2708</cp:revision>
  <cp:lastPrinted>1899-12-30T00:00:00Z</cp:lastPrinted>
  <dcterms:created xsi:type="dcterms:W3CDTF">2003-05-12T10:17:00Z</dcterms:created>
  <dcterms:modified xsi:type="dcterms:W3CDTF">2019-12-18T01:01:22Z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