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76" r:id="rId3"/>
    <p:sldId id="335" r:id="rId4"/>
    <p:sldId id="334" r:id="rId5"/>
    <p:sldId id="348" r:id="rId6"/>
    <p:sldId id="349" r:id="rId7"/>
    <p:sldId id="350" r:id="rId8"/>
    <p:sldId id="351" r:id="rId9"/>
    <p:sldId id="28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9826" autoAdjust="0"/>
  </p:normalViewPr>
  <p:slideViewPr>
    <p:cSldViewPr snapToGrid="0">
      <p:cViewPr>
        <p:scale>
          <a:sx n="125" d="100"/>
          <a:sy n="125" d="100"/>
        </p:scale>
        <p:origin x="53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4AFD-1D1C-406D-8073-9ABF6223225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5E49-C548-4F1C-AB28-F046FE65D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7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8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7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5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450-90B4-450F-89CF-30A3231480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3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3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5B4-4363-4E47-8B7C-E01065E75D63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54BC-0BCD-4E5C-90C3-E714BF29C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《</a:t>
            </a:r>
            <a:r>
              <a:rPr lang="zh-CN" altLang="en-US" sz="4400" dirty="0"/>
              <a:t>云数据管理</a:t>
            </a:r>
            <a:r>
              <a:rPr lang="en-US" altLang="zh-CN" sz="4400" dirty="0"/>
              <a:t>II -- </a:t>
            </a:r>
            <a:r>
              <a:rPr lang="zh-CN" altLang="en-US" sz="4400" dirty="0"/>
              <a:t>智能数据分析与决策支持</a:t>
            </a:r>
            <a:r>
              <a:rPr lang="en-US" altLang="zh-CN" sz="4400" dirty="0"/>
              <a:t>》</a:t>
            </a:r>
            <a:r>
              <a:rPr lang="zh-CN" altLang="en-US" sz="4400" dirty="0"/>
              <a:t>课程作业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52010"/>
            <a:ext cx="6858000" cy="9715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授课教师：李春平</a:t>
            </a:r>
            <a:endParaRPr lang="en-US" altLang="zh-CN" dirty="0" smtClean="0"/>
          </a:p>
          <a:p>
            <a:r>
              <a:rPr lang="zh-CN" altLang="en-US" dirty="0" smtClean="0"/>
              <a:t>课程助教：段汝婷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2409"/>
            <a:ext cx="7886700" cy="5206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任务目标</a:t>
            </a:r>
            <a:r>
              <a:rPr lang="zh-CN" altLang="en-US" sz="2000" dirty="0" smtClean="0"/>
              <a:t>：建立</a:t>
            </a:r>
            <a:r>
              <a:rPr lang="zh-CN" altLang="en-US" sz="2000" dirty="0"/>
              <a:t>分类模型</a:t>
            </a:r>
            <a:r>
              <a:rPr lang="zh-CN" altLang="en-US" sz="2000" dirty="0">
                <a:solidFill>
                  <a:srgbClr val="FF0000"/>
                </a:solidFill>
              </a:rPr>
              <a:t>预测糖尿病患者的治疗</a:t>
            </a:r>
            <a:r>
              <a:rPr lang="zh-CN" altLang="en-US" sz="2000" dirty="0" smtClean="0">
                <a:solidFill>
                  <a:srgbClr val="FF0000"/>
                </a:solidFill>
              </a:rPr>
              <a:t>效果</a:t>
            </a:r>
            <a:r>
              <a:rPr lang="zh-CN" altLang="en-US" sz="2000" dirty="0" smtClean="0"/>
              <a:t>，并分析治疗</a:t>
            </a:r>
            <a:r>
              <a:rPr lang="en-US" altLang="zh-CN" sz="2000" dirty="0" smtClean="0"/>
              <a:t>	          </a:t>
            </a:r>
            <a:r>
              <a:rPr lang="zh-CN" altLang="en-US" sz="2000" dirty="0" smtClean="0"/>
              <a:t>效果</a:t>
            </a:r>
            <a:r>
              <a:rPr lang="zh-CN" altLang="en-US" sz="2000" dirty="0"/>
              <a:t>受各因素的影响情况。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研究对象</a:t>
            </a:r>
            <a:r>
              <a:rPr lang="zh-CN" altLang="en-US" sz="2000" dirty="0" smtClean="0"/>
              <a:t>：糖尿病患者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评价指标：</a:t>
            </a:r>
            <a:r>
              <a:rPr lang="en-US" altLang="zh-CN" sz="2000" dirty="0"/>
              <a:t>30</a:t>
            </a:r>
            <a:r>
              <a:rPr lang="zh-CN" altLang="en-US" sz="2000" dirty="0"/>
              <a:t>天内再次入院情况</a:t>
            </a:r>
            <a:endParaRPr lang="en-US" altLang="zh-CN" sz="2000" dirty="0"/>
          </a:p>
          <a:p>
            <a:endParaRPr lang="en-US" altLang="zh-CN" sz="2000" dirty="0"/>
          </a:p>
          <a:p>
            <a:pPr marL="1165225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b="1" u="sng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问题描述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097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1258"/>
            <a:ext cx="7886700" cy="520670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1999 – 2008 </a:t>
            </a:r>
            <a:r>
              <a:rPr lang="zh-CN" altLang="en-US" sz="2000" dirty="0" smtClean="0"/>
              <a:t>十年间美国各地医院收集的部分临床记录。</a:t>
            </a:r>
            <a:endParaRPr lang="en-US" altLang="zh-CN" sz="2000" dirty="0" smtClean="0"/>
          </a:p>
          <a:p>
            <a:r>
              <a:rPr lang="zh-CN" altLang="en-US" sz="2000" dirty="0" smtClean="0"/>
              <a:t>本</a:t>
            </a:r>
            <a:r>
              <a:rPr lang="zh-CN" altLang="en-US" sz="2000" dirty="0"/>
              <a:t>实验仅保留糖尿病患者的相关</a:t>
            </a:r>
            <a:r>
              <a:rPr lang="zh-CN" altLang="en-US" sz="2000" dirty="0" smtClean="0"/>
              <a:t>记录，包括</a:t>
            </a:r>
            <a:r>
              <a:rPr lang="zh-CN" altLang="en-US" sz="2000" dirty="0"/>
              <a:t>病人基本信息、既往病史、住院程序、入院诊断、生命体征、化验信息、用药记录、出院去向等信息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注</a:t>
            </a:r>
            <a:r>
              <a:rPr lang="zh-CN" altLang="en-US" sz="2000" dirty="0"/>
              <a:t>：本实验所用数据集不包含任何可识别个人信息。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u="sng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数据集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34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1258"/>
            <a:ext cx="7886700" cy="5206701"/>
          </a:xfrm>
        </p:spPr>
        <p:txBody>
          <a:bodyPr>
            <a:normAutofit/>
          </a:bodyPr>
          <a:lstStyle/>
          <a:p>
            <a:endParaRPr lang="en-US" altLang="zh-CN" sz="2000" b="1" u="sng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857375"/>
            <a:ext cx="58197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3863"/>
            <a:ext cx="7886700" cy="4781511"/>
          </a:xfrm>
        </p:spPr>
      </p:pic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诊断说明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969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化验项目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血清葡萄糖检测：即血糖检测，在正常情况下，在胰岛素和其他激素的参与下，葡萄糖的分解代谢和生物合成处于动态平衡，血糖保持相对稳定，通过空腹血糖试验，可以确定是否存在高血糖、低血糖的情况。但糖尿病患者需要根据多项测试来确认诊断。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A1C</a:t>
            </a:r>
            <a:r>
              <a:rPr lang="zh-CN" altLang="en-US" sz="2000" dirty="0"/>
              <a:t>检测：糖化血红蛋白</a:t>
            </a:r>
            <a:r>
              <a:rPr lang="en-US" altLang="zh-CN" sz="2000" dirty="0"/>
              <a:t>(HbA1c)</a:t>
            </a:r>
            <a:r>
              <a:rPr lang="zh-CN" altLang="en-US" sz="2000" dirty="0"/>
              <a:t>是红细胞中的血红蛋白与血清中的糖类相结合的产物，它通过缓慢、持续及不可逆的糖化反应形成，其含量的多少取决于血糖浓度以及血糖与血红蛋白接触时间，而与抽血时间、患者是否空腹、是否使用胰岛素等因素无关。因此，</a:t>
            </a:r>
            <a:r>
              <a:rPr lang="en-US" altLang="zh-CN" sz="2000" dirty="0"/>
              <a:t>HbA1c</a:t>
            </a:r>
            <a:r>
              <a:rPr lang="zh-CN" altLang="en-US" sz="2000" dirty="0"/>
              <a:t>可有效地反映糖尿病患者过去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2</a:t>
            </a:r>
            <a:r>
              <a:rPr lang="zh-CN" altLang="en-US" sz="2000" dirty="0"/>
              <a:t>个月内血糖控制的情况。特别地，</a:t>
            </a:r>
            <a:r>
              <a:rPr lang="en-US" altLang="zh-CN" sz="2000" dirty="0"/>
              <a:t>A1C</a:t>
            </a:r>
            <a:r>
              <a:rPr lang="zh-CN" altLang="en-US" sz="2000" dirty="0"/>
              <a:t>检测常用于指导调整糖尿病治疗方案。</a:t>
            </a:r>
          </a:p>
        </p:txBody>
      </p:sp>
    </p:spTree>
    <p:extLst>
      <p:ext uri="{BB962C8B-B14F-4D97-AF65-F5344CB8AC3E}">
        <p14:creationId xmlns:p14="http://schemas.microsoft.com/office/powerpoint/2010/main" val="29243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任务描述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）预处理阶段，包括</a:t>
            </a:r>
            <a:r>
              <a:rPr lang="zh-CN" altLang="en-US" sz="2000" dirty="0">
                <a:solidFill>
                  <a:srgbClr val="FF0000"/>
                </a:solidFill>
              </a:rPr>
              <a:t>缺失值处理</a:t>
            </a:r>
            <a:r>
              <a:rPr lang="zh-CN" altLang="en-US" sz="2000" dirty="0"/>
              <a:t>，同一个病人仅保留第一次入院记录（排除前次治疗对本次治疗效果的影响），移除导致临终关怀或病人死亡的</a:t>
            </a:r>
            <a:r>
              <a:rPr lang="zh-CN" altLang="en-US" sz="2000" dirty="0" smtClean="0"/>
              <a:t>记录（</a:t>
            </a:r>
            <a:r>
              <a:rPr lang="en-US" altLang="zh-CN" sz="2000" dirty="0" err="1" smtClean="0"/>
              <a:t>discharge_disposition_id</a:t>
            </a:r>
            <a:r>
              <a:rPr lang="zh-CN" altLang="en-US" sz="2000" dirty="0" smtClean="0"/>
              <a:t>）。</a:t>
            </a:r>
            <a:r>
              <a:rPr lang="zh-CN" altLang="en-US" sz="2000" dirty="0"/>
              <a:t>以图表形式统计余下病人年龄、种族、性别、入院类型、入院初诊（</a:t>
            </a:r>
            <a:r>
              <a:rPr lang="en-US" altLang="zh-CN" sz="2000" dirty="0"/>
              <a:t>diag_1</a:t>
            </a:r>
            <a:r>
              <a:rPr lang="zh-CN" altLang="en-US" sz="2000" dirty="0"/>
              <a:t>）、出院去向等信息分布情况。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）合理划分训练集和测试集，实现课程介绍的（但不限于）两种分类算法</a:t>
            </a:r>
            <a:r>
              <a:rPr lang="zh-CN" altLang="en-US" sz="2000" dirty="0" smtClean="0"/>
              <a:t>，用于预测患者的治疗效果</a:t>
            </a:r>
            <a:r>
              <a:rPr lang="zh-CN" altLang="en-US" sz="2000" dirty="0"/>
              <a:t>，并比较分析各算法</a:t>
            </a:r>
            <a:r>
              <a:rPr lang="zh-CN" altLang="en-US" sz="2000" dirty="0" smtClean="0"/>
              <a:t>精度</a:t>
            </a:r>
            <a:r>
              <a:rPr lang="zh-CN" altLang="en-US" sz="2000" dirty="0"/>
              <a:t>。</a:t>
            </a:r>
            <a:endParaRPr lang="zh-CN" altLang="en-US" sz="2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建立相关模型（</a:t>
            </a:r>
            <a:r>
              <a:rPr lang="en-US" altLang="zh-CN" sz="2000" dirty="0" smtClean="0">
                <a:solidFill>
                  <a:srgbClr val="FF0000"/>
                </a:solidFill>
              </a:rPr>
              <a:t>logistic</a:t>
            </a:r>
            <a:r>
              <a:rPr lang="zh-CN" altLang="en-US" sz="2000" dirty="0" smtClean="0">
                <a:solidFill>
                  <a:srgbClr val="FF0000"/>
                </a:solidFill>
              </a:rPr>
              <a:t>回归模型</a:t>
            </a:r>
            <a:r>
              <a:rPr lang="zh-CN" altLang="en-US" sz="2000" dirty="0" smtClean="0">
                <a:solidFill>
                  <a:srgbClr val="FF0000"/>
                </a:solidFill>
              </a:rPr>
              <a:t>或其他）分析</a:t>
            </a:r>
            <a:r>
              <a:rPr lang="en-US" altLang="zh-CN" sz="2000" dirty="0" smtClean="0">
                <a:solidFill>
                  <a:srgbClr val="FF0000"/>
                </a:solidFill>
              </a:rPr>
              <a:t>30</a:t>
            </a:r>
            <a:r>
              <a:rPr lang="zh-CN" altLang="en-US" sz="2000" dirty="0" smtClean="0">
                <a:solidFill>
                  <a:srgbClr val="FF0000"/>
                </a:solidFill>
              </a:rPr>
              <a:t>天后再入院概率受各因素的影响情况</a:t>
            </a:r>
            <a:r>
              <a:rPr lang="zh-CN" altLang="en-US" sz="2000" dirty="0" smtClean="0"/>
              <a:t>。注：在建立模型之前可用先做自变量筛选。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3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891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869"/>
            <a:ext cx="7886700" cy="68580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注意事项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4336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作业说明：本次作业需</a:t>
            </a:r>
            <a:r>
              <a:rPr lang="zh-CN" altLang="en-US" sz="2000" dirty="0">
                <a:solidFill>
                  <a:srgbClr val="FF0000"/>
                </a:solidFill>
              </a:rPr>
              <a:t>独立完成</a:t>
            </a:r>
            <a:r>
              <a:rPr lang="zh-CN" altLang="en-US" sz="2000" dirty="0"/>
              <a:t>，并在课程结束前进行答辩展示。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提交内容：本实验需要在课程结束前进行答辩展示，需要提交</a:t>
            </a:r>
            <a:r>
              <a:rPr lang="zh-CN" altLang="en-US" sz="2000" dirty="0">
                <a:solidFill>
                  <a:srgbClr val="FF0000"/>
                </a:solidFill>
              </a:rPr>
              <a:t>源码及运行</a:t>
            </a:r>
            <a:r>
              <a:rPr lang="zh-CN" altLang="en-US" sz="2000" dirty="0" smtClean="0">
                <a:solidFill>
                  <a:srgbClr val="FF0000"/>
                </a:solidFill>
              </a:rPr>
              <a:t>说明（程序实现语言不限、环境不限，必须详细说明程序运行环境和输入输出等信息）、</a:t>
            </a:r>
            <a:r>
              <a:rPr lang="zh-CN" altLang="en-US" sz="2000" dirty="0">
                <a:solidFill>
                  <a:srgbClr val="FF0000"/>
                </a:solidFill>
              </a:rPr>
              <a:t>实验报告（</a:t>
            </a:r>
            <a:r>
              <a:rPr lang="en-US" altLang="zh-CN" sz="2000" dirty="0">
                <a:solidFill>
                  <a:srgbClr val="FF0000"/>
                </a:solidFill>
              </a:rPr>
              <a:t>word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pdf</a:t>
            </a:r>
            <a:r>
              <a:rPr lang="zh-CN" altLang="en-US" sz="2000" dirty="0">
                <a:solidFill>
                  <a:srgbClr val="FF0000"/>
                </a:solidFill>
              </a:rPr>
              <a:t>，控制在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页以内）、答辩</a:t>
            </a:r>
            <a:r>
              <a:rPr lang="en-US" altLang="zh-CN" sz="2000" dirty="0">
                <a:solidFill>
                  <a:srgbClr val="FF0000"/>
                </a:solidFill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分钟）</a:t>
            </a:r>
            <a:r>
              <a:rPr lang="zh-CN" altLang="en-US" sz="2000" dirty="0"/>
              <a:t>。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/>
              <a:t>截止时间：请在</a:t>
            </a:r>
            <a:r>
              <a:rPr lang="en-US" altLang="zh-CN" sz="2000" dirty="0">
                <a:solidFill>
                  <a:srgbClr val="FF0000"/>
                </a:solidFill>
              </a:rPr>
              <a:t>2018</a:t>
            </a:r>
            <a:r>
              <a:rPr lang="zh-CN" altLang="en-US" sz="2000" dirty="0">
                <a:solidFill>
                  <a:srgbClr val="FF0000"/>
                </a:solidFill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</a:rPr>
              <a:t>16</a:t>
            </a:r>
            <a:r>
              <a:rPr lang="zh-CN" altLang="en-US" sz="2000" dirty="0" smtClean="0">
                <a:solidFill>
                  <a:srgbClr val="FF0000"/>
                </a:solidFill>
              </a:rPr>
              <a:t>日</a:t>
            </a:r>
            <a:r>
              <a:rPr lang="en-US" altLang="zh-CN" sz="2000" dirty="0">
                <a:solidFill>
                  <a:srgbClr val="FF0000"/>
                </a:solidFill>
              </a:rPr>
              <a:t>24:00</a:t>
            </a:r>
            <a:r>
              <a:rPr lang="zh-CN" altLang="en-US" sz="2000" dirty="0">
                <a:solidFill>
                  <a:srgbClr val="FF0000"/>
                </a:solidFill>
              </a:rPr>
              <a:t>前</a:t>
            </a:r>
            <a:r>
              <a:rPr lang="zh-CN" altLang="en-US" sz="2000" dirty="0"/>
              <a:t>通过网络学堂提交。</a:t>
            </a:r>
          </a:p>
        </p:txBody>
      </p:sp>
    </p:spTree>
    <p:extLst>
      <p:ext uri="{BB962C8B-B14F-4D97-AF65-F5344CB8AC3E}">
        <p14:creationId xmlns:p14="http://schemas.microsoft.com/office/powerpoint/2010/main" val="26944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2744"/>
            <a:ext cx="7886700" cy="5275216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pPr marL="174625" indent="0">
              <a:buNone/>
            </a:pP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622800" y="2781300"/>
          <a:ext cx="914400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914400" imgH="172800" progId="Equation.DSMT4">
                  <p:embed/>
                </p:oleObj>
              </mc:Choice>
              <mc:Fallback>
                <p:oleObj name="Equation" r:id="rId3" imgW="914400" imgH="17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7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413747" y="1972328"/>
            <a:ext cx="4316506" cy="2913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600" dirty="0"/>
              <a:t>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968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8587</TotalTime>
  <Words>529</Words>
  <Application>Microsoft Office PowerPoint</Application>
  <PresentationFormat>全屏显示(4:3)</PresentationFormat>
  <Paragraphs>35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Equation</vt:lpstr>
      <vt:lpstr>《云数据管理II -- 智能数据分析与决策支持》课程作业</vt:lpstr>
      <vt:lpstr>问题描述</vt:lpstr>
      <vt:lpstr>数据集</vt:lpstr>
      <vt:lpstr>PowerPoint 演示文稿</vt:lpstr>
      <vt:lpstr>诊断说明</vt:lpstr>
      <vt:lpstr>化验项目</vt:lpstr>
      <vt:lpstr>任务描述</vt:lpstr>
      <vt:lpstr>注意事项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datamining</dc:creator>
  <cp:lastModifiedBy>win10</cp:lastModifiedBy>
  <cp:revision>119</cp:revision>
  <dcterms:created xsi:type="dcterms:W3CDTF">2017-10-30T09:42:04Z</dcterms:created>
  <dcterms:modified xsi:type="dcterms:W3CDTF">2018-12-19T12:16:55Z</dcterms:modified>
</cp:coreProperties>
</file>