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3" r:id="rId6"/>
    <p:sldMasterId id="2147483651" r:id="rId7"/>
  </p:sldMasterIdLst>
  <p:notesMasterIdLst>
    <p:notesMasterId r:id="rId25"/>
  </p:notesMasterIdLst>
  <p:sldIdLst>
    <p:sldId id="256" r:id="rId8"/>
    <p:sldId id="301" r:id="rId9"/>
    <p:sldId id="305" r:id="rId10"/>
    <p:sldId id="306" r:id="rId11"/>
    <p:sldId id="308" r:id="rId12"/>
    <p:sldId id="314" r:id="rId13"/>
    <p:sldId id="315" r:id="rId14"/>
    <p:sldId id="312" r:id="rId15"/>
    <p:sldId id="309" r:id="rId16"/>
    <p:sldId id="310" r:id="rId17"/>
    <p:sldId id="311" r:id="rId18"/>
    <p:sldId id="313" r:id="rId19"/>
    <p:sldId id="291" r:id="rId20"/>
    <p:sldId id="302" r:id="rId21"/>
    <p:sldId id="304" r:id="rId22"/>
    <p:sldId id="303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69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66C3"/>
    <a:srgbClr val="0052A4"/>
    <a:srgbClr val="0859A8"/>
    <a:srgbClr val="FFE549"/>
    <a:srgbClr val="E73433"/>
    <a:srgbClr val="8EC31F"/>
    <a:srgbClr val="41C0F0"/>
    <a:srgbClr val="FFD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93" autoAdjust="0"/>
  </p:normalViewPr>
  <p:slideViewPr>
    <p:cSldViewPr snapToGrid="0">
      <p:cViewPr>
        <p:scale>
          <a:sx n="100" d="100"/>
          <a:sy n="100" d="100"/>
        </p:scale>
        <p:origin x="954" y="306"/>
      </p:cViewPr>
      <p:guideLst>
        <p:guide orient="horz" pos="436"/>
        <p:guide pos="69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3CC5F-F3D2-D240-A0DD-1C8E70CC50D9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4195-F979-4444-AA07-A51AD00F94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5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67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3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7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1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2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3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1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0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3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9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1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B09C6-D5EA-4C59-A9BE-371CAF6E68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F09D-68CC-78E2-D0B8-9AA93E9F6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60B7E-67FA-7677-AF42-A3C5B5AD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48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22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48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4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3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TextBox 15"/>
          <p:cNvSpPr txBox="1"/>
          <p:nvPr/>
        </p:nvSpPr>
        <p:spPr>
          <a:xfrm>
            <a:off x="11598170" y="6514617"/>
            <a:ext cx="694481" cy="253893"/>
          </a:xfrm>
          <a:prstGeom prst="rect">
            <a:avLst/>
          </a:prstGeom>
          <a:noFill/>
        </p:spPr>
        <p:txBody>
          <a:bodyPr wrap="square" lIns="68558" tIns="34279" rIns="68558" bIns="34279">
            <a:spAutoFit/>
          </a:bodyPr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fld id="{714B5293-0D62-4924-AA1A-B71E41608926}" type="slidenum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线连接符 19">
            <a:extLst>
              <a:ext uri="{FF2B5EF4-FFF2-40B4-BE49-F238E27FC236}">
                <a16:creationId xmlns:a16="http://schemas.microsoft.com/office/drawing/2014/main" id="{400914D6-9219-9818-B60D-D462EC86E324}"/>
              </a:ext>
            </a:extLst>
          </p:cNvPr>
          <p:cNvCxnSpPr>
            <a:cxnSpLocks/>
          </p:cNvCxnSpPr>
          <p:nvPr userDrawn="1"/>
        </p:nvCxnSpPr>
        <p:spPr>
          <a:xfrm>
            <a:off x="-82378" y="511017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2">
            <a:extLst>
              <a:ext uri="{FF2B5EF4-FFF2-40B4-BE49-F238E27FC236}">
                <a16:creationId xmlns:a16="http://schemas.microsoft.com/office/drawing/2014/main" id="{9A63F3BA-33FA-2F0C-6723-AB9AD55C8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848" r="50956" b="80865"/>
          <a:stretch/>
        </p:blipFill>
        <p:spPr>
          <a:xfrm>
            <a:off x="10754997" y="175070"/>
            <a:ext cx="1387456" cy="430858"/>
          </a:xfrm>
          <a:prstGeom prst="rect">
            <a:avLst/>
          </a:prstGeom>
        </p:spPr>
      </p:pic>
      <p:cxnSp>
        <p:nvCxnSpPr>
          <p:cNvPr id="21" name="直线连接符 19">
            <a:extLst>
              <a:ext uri="{FF2B5EF4-FFF2-40B4-BE49-F238E27FC236}">
                <a16:creationId xmlns:a16="http://schemas.microsoft.com/office/drawing/2014/main" id="{400914D6-9219-9818-B60D-D462EC86E324}"/>
              </a:ext>
            </a:extLst>
          </p:cNvPr>
          <p:cNvCxnSpPr>
            <a:cxnSpLocks/>
          </p:cNvCxnSpPr>
          <p:nvPr userDrawn="1"/>
        </p:nvCxnSpPr>
        <p:spPr>
          <a:xfrm>
            <a:off x="0" y="599866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12">
            <a:extLst>
              <a:ext uri="{FF2B5EF4-FFF2-40B4-BE49-F238E27FC236}">
                <a16:creationId xmlns:a16="http://schemas.microsoft.com/office/drawing/2014/main" id="{A4259600-3B48-EB04-9AD0-5807EC3744EA}"/>
              </a:ext>
            </a:extLst>
          </p:cNvPr>
          <p:cNvSpPr/>
          <p:nvPr userDrawn="1"/>
        </p:nvSpPr>
        <p:spPr>
          <a:xfrm>
            <a:off x="450311" y="235244"/>
            <a:ext cx="275773" cy="275773"/>
          </a:xfrm>
          <a:prstGeom prst="ellipse">
            <a:avLst/>
          </a:prstGeom>
          <a:gradFill>
            <a:gsLst>
              <a:gs pos="0">
                <a:srgbClr val="01B0F0">
                  <a:alpha val="0"/>
                </a:srgbClr>
              </a:gs>
              <a:gs pos="100000">
                <a:srgbClr val="01B0F0"/>
              </a:gs>
            </a:gsLst>
            <a:lin ang="0" scaled="0"/>
          </a:gra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3" name="椭圆 10">
            <a:extLst>
              <a:ext uri="{FF2B5EF4-FFF2-40B4-BE49-F238E27FC236}">
                <a16:creationId xmlns:a16="http://schemas.microsoft.com/office/drawing/2014/main" id="{9273DC72-021C-E3E4-9FB9-C8FB93367F6C}"/>
              </a:ext>
            </a:extLst>
          </p:cNvPr>
          <p:cNvSpPr/>
          <p:nvPr userDrawn="1"/>
        </p:nvSpPr>
        <p:spPr>
          <a:xfrm>
            <a:off x="292488" y="235244"/>
            <a:ext cx="275773" cy="275773"/>
          </a:xfrm>
          <a:prstGeom prst="ellipse">
            <a:avLst/>
          </a:prstGeom>
          <a:solidFill>
            <a:srgbClr val="FFC001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110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7CD-F2F3-4BD4-A1D9-801F85E3057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AEC9-92D3-45EC-AD88-F6B0F479B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2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>
            <a:extLst>
              <a:ext uri="{FF2B5EF4-FFF2-40B4-BE49-F238E27FC236}">
                <a16:creationId xmlns:a16="http://schemas.microsoft.com/office/drawing/2014/main" id="{DE98DA66-5EE3-2B36-A690-D48E7D0D79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6">
            <a:extLst>
              <a:ext uri="{FF2B5EF4-FFF2-40B4-BE49-F238E27FC236}">
                <a16:creationId xmlns:a16="http://schemas.microsoft.com/office/drawing/2014/main" id="{2B3C9C3F-22FF-0A97-FB81-783FECEED7C9}"/>
              </a:ext>
            </a:extLst>
          </p:cNvPr>
          <p:cNvSpPr/>
          <p:nvPr userDrawn="1"/>
        </p:nvSpPr>
        <p:spPr>
          <a:xfrm>
            <a:off x="1738376" y="2195631"/>
            <a:ext cx="1762559" cy="4212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kumimoji="1" lang="zh-CN" altLang="en-US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51">
            <a:extLst>
              <a:ext uri="{FF2B5EF4-FFF2-40B4-BE49-F238E27FC236}">
                <a16:creationId xmlns:a16="http://schemas.microsoft.com/office/drawing/2014/main" id="{970AA337-AA77-8E0E-322A-6EB6F2110F68}"/>
              </a:ext>
            </a:extLst>
          </p:cNvPr>
          <p:cNvSpPr txBox="1"/>
          <p:nvPr userDrawn="1"/>
        </p:nvSpPr>
        <p:spPr>
          <a:xfrm>
            <a:off x="1642464" y="1212040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latin typeface="Arial" panose="020B0604020202020204" pitchFamily="34" charset="0"/>
                <a:ea typeface="Microsoft YaHei" panose="020B0503020204020204" pitchFamily="34" charset="-122"/>
              </a:rPr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29173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查看图片">
            <a:extLst>
              <a:ext uri="{FF2B5EF4-FFF2-40B4-BE49-F238E27FC236}">
                <a16:creationId xmlns:a16="http://schemas.microsoft.com/office/drawing/2014/main" id="{CEE14E8C-F004-AC8C-5BA3-9704BF753A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8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12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02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9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0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图片3">
            <a:extLst>
              <a:ext uri="{FF2B5EF4-FFF2-40B4-BE49-F238E27FC236}">
                <a16:creationId xmlns:a16="http://schemas.microsoft.com/office/drawing/2014/main" id="{5B8FCDE2-5D51-F80C-E49D-C678C9BA9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6FEE67-5F0E-FD88-820E-A87F4B40E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1848" r="50956" b="80865"/>
          <a:stretch/>
        </p:blipFill>
        <p:spPr>
          <a:xfrm>
            <a:off x="9919085" y="272949"/>
            <a:ext cx="2129623" cy="6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查看图片">
            <a:extLst>
              <a:ext uri="{FF2B5EF4-FFF2-40B4-BE49-F238E27FC236}">
                <a16:creationId xmlns:a16="http://schemas.microsoft.com/office/drawing/2014/main" id="{CEE14E8C-F004-AC8C-5BA3-9704BF753A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>
            <a:extLst>
              <a:ext uri="{FF2B5EF4-FFF2-40B4-BE49-F238E27FC236}">
                <a16:creationId xmlns:a16="http://schemas.microsoft.com/office/drawing/2014/main" id="{9A63F3BA-33FA-2F0C-6723-AB9AD55C8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1848" r="50956" b="80865"/>
          <a:stretch/>
        </p:blipFill>
        <p:spPr>
          <a:xfrm>
            <a:off x="10754997" y="175070"/>
            <a:ext cx="1387456" cy="430858"/>
          </a:xfrm>
          <a:prstGeom prst="rect">
            <a:avLst/>
          </a:prstGeom>
        </p:spPr>
      </p:pic>
      <p:cxnSp>
        <p:nvCxnSpPr>
          <p:cNvPr id="12" name="直线连接符 19">
            <a:extLst>
              <a:ext uri="{FF2B5EF4-FFF2-40B4-BE49-F238E27FC236}">
                <a16:creationId xmlns:a16="http://schemas.microsoft.com/office/drawing/2014/main" id="{400914D6-9219-9818-B60D-D462EC86E324}"/>
              </a:ext>
            </a:extLst>
          </p:cNvPr>
          <p:cNvCxnSpPr>
            <a:cxnSpLocks/>
          </p:cNvCxnSpPr>
          <p:nvPr userDrawn="1"/>
        </p:nvCxnSpPr>
        <p:spPr>
          <a:xfrm>
            <a:off x="0" y="599866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4259600-3B48-EB04-9AD0-5807EC3744EA}"/>
              </a:ext>
            </a:extLst>
          </p:cNvPr>
          <p:cNvSpPr/>
          <p:nvPr userDrawn="1"/>
        </p:nvSpPr>
        <p:spPr>
          <a:xfrm>
            <a:off x="450311" y="235244"/>
            <a:ext cx="275773" cy="275773"/>
          </a:xfrm>
          <a:prstGeom prst="ellipse">
            <a:avLst/>
          </a:prstGeom>
          <a:gradFill>
            <a:gsLst>
              <a:gs pos="0">
                <a:srgbClr val="01B0F0">
                  <a:alpha val="0"/>
                </a:srgbClr>
              </a:gs>
              <a:gs pos="100000">
                <a:srgbClr val="01B0F0"/>
              </a:gs>
            </a:gsLst>
            <a:lin ang="0" scaled="0"/>
          </a:gra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椭圆 10">
            <a:extLst>
              <a:ext uri="{FF2B5EF4-FFF2-40B4-BE49-F238E27FC236}">
                <a16:creationId xmlns:a16="http://schemas.microsoft.com/office/drawing/2014/main" id="{9273DC72-021C-E3E4-9FB9-C8FB93367F6C}"/>
              </a:ext>
            </a:extLst>
          </p:cNvPr>
          <p:cNvSpPr/>
          <p:nvPr userDrawn="1"/>
        </p:nvSpPr>
        <p:spPr>
          <a:xfrm>
            <a:off x="292488" y="235244"/>
            <a:ext cx="275773" cy="275773"/>
          </a:xfrm>
          <a:prstGeom prst="ellipse">
            <a:avLst/>
          </a:prstGeom>
          <a:solidFill>
            <a:srgbClr val="FFC001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44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.idpbg.foxconn.com/api/gateway/v2/reque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10.172.108.126:9091/intent_reco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1CDECDD-78EE-6885-7047-12FC1AF3D419}"/>
              </a:ext>
            </a:extLst>
          </p:cNvPr>
          <p:cNvSpPr txBox="1"/>
          <p:nvPr/>
        </p:nvSpPr>
        <p:spPr>
          <a:xfrm>
            <a:off x="-1243676" y="26029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小小智能助手</a:t>
            </a:r>
            <a:endParaRPr kumimoji="1" lang="zh-CN" altLang="en-US" sz="4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16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299602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合大模型（讯小通智能助手）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en-US" altLang="zh-CN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RAG</a:t>
            </a: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16145" y="826166"/>
            <a:ext cx="6492020" cy="362120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定义提示词模板 利用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保存对话历史 实现多轮对话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3" y="1186941"/>
            <a:ext cx="4891567" cy="18918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45" y="1175041"/>
            <a:ext cx="4962698" cy="371595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30636" y="872001"/>
            <a:ext cx="4212055" cy="63911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Langchain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ChatOpenAI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初始化大模型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6" y="3960976"/>
            <a:ext cx="2785661" cy="179078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90033" y="3091025"/>
            <a:ext cx="4212055" cy="869951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知识召回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用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户输入：如何开通讯小通账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RAG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匹配响应的问题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06" y="6134549"/>
            <a:ext cx="4068607" cy="36550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95080" y="5751758"/>
            <a:ext cx="4212055" cy="592953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根据问题在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中找到答案存进一个字典再添加到列表里面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479" y="5322245"/>
            <a:ext cx="6068760" cy="140144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746545" y="4938193"/>
            <a:ext cx="6492020" cy="315954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Langchain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LECL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建的链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（类似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管道符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）并用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astream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实现流式对话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299602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主从复制、哨兵模式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en-US" altLang="zh-CN" sz="26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化部署</a:t>
            </a:r>
            <a:r>
              <a:rPr kumimoji="1" lang="en-US" altLang="zh-CN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(126 96)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0636" y="879621"/>
            <a:ext cx="11565124" cy="315954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主从复制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服务器可以进行读写操作，当发生写操作时自动将写操作同步给从服务器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而从服务器一般是只读，并接受主服务器同步过来写操作命令，然后执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6" y="1229896"/>
            <a:ext cx="4935724" cy="2276603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30635" y="3506499"/>
            <a:ext cx="11191051" cy="837315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正由于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主从复制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当主节点挂掉则 不能进行主节点的写操作 也没人同步主节点的写操作，此时引入哨兵模式。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当一个哨兵判断主节点为「主观下线」后，就会向其他哨兵发起命令，其他哨兵收到这个命令后，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会根据自身与主节点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的网络通信状况进行投票 选出一个新的主节点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15" y="1229896"/>
            <a:ext cx="4629786" cy="229284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52" y="4192060"/>
            <a:ext cx="5237732" cy="188454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36" y="4076169"/>
            <a:ext cx="4628982" cy="2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8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299602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主从复制、哨兵模式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en-US" altLang="zh-CN" sz="26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化部署</a:t>
            </a:r>
            <a:r>
              <a:rPr kumimoji="1" lang="en-US" altLang="zh-CN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(126 96)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2" y="1223679"/>
            <a:ext cx="11329789" cy="100604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75025" y="876806"/>
            <a:ext cx="11191051" cy="315954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哨兵节点会不断地给主节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点发送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PING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 当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主从节点收到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PING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命令后，会发送一个响应命令给哨兵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来监控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36714" y="2179429"/>
            <a:ext cx="898574" cy="28132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哨兵节点日志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02" y="4268220"/>
            <a:ext cx="7223302" cy="222165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90" y="2674394"/>
            <a:ext cx="7040422" cy="1280077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175025" y="2417852"/>
            <a:ext cx="11191051" cy="283317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终端输入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shudown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命令主动关闭主节点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5024" y="3952843"/>
            <a:ext cx="11191051" cy="283317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哨兵节点监控自动选取新的节点作为主节点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85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6"/>
            <a:ext cx="11853251" cy="2093158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通用信息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接口文档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1984" y="2968461"/>
            <a:ext cx="5826997" cy="3838739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3672" y="2819126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求参数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60652" y="2968461"/>
            <a:ext cx="5848465" cy="3838739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161181" y="2831442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响应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50428"/>
              </p:ext>
            </p:extLst>
          </p:nvPr>
        </p:nvGraphicFramePr>
        <p:xfrm>
          <a:off x="250304" y="875303"/>
          <a:ext cx="11120429" cy="1841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712">
                  <a:extLst>
                    <a:ext uri="{9D8B030D-6E8A-4147-A177-3AD203B41FA5}">
                      <a16:colId xmlns:a16="http://schemas.microsoft.com/office/drawing/2014/main" val="1357440984"/>
                    </a:ext>
                  </a:extLst>
                </a:gridCol>
                <a:gridCol w="7663717">
                  <a:extLst>
                    <a:ext uri="{9D8B030D-6E8A-4147-A177-3AD203B41FA5}">
                      <a16:colId xmlns:a16="http://schemas.microsoft.com/office/drawing/2014/main" val="3226911229"/>
                    </a:ext>
                  </a:extLst>
                </a:gridCol>
              </a:tblGrid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接口名称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意图识别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499556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https://microservice.idpbg.foxconn.com/api/gateway/v2/request</a:t>
                      </a: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||</a:t>
                      </a:r>
                      <a:r>
                        <a:rPr lang="en-US" altLang="zh-TW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http://10.172.108.126:9091/intent_recog</a:t>
                      </a: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裸</a:t>
                      </a: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1936718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请求方式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322857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5988050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ffff-1720144794680-10195227226-5548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6747212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userKey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09F14F01F7BCC1DF05717F4645FC855B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917350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23617"/>
              </p:ext>
            </p:extLst>
          </p:nvPr>
        </p:nvGraphicFramePr>
        <p:xfrm>
          <a:off x="186264" y="3164776"/>
          <a:ext cx="5475626" cy="352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378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3920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8285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60043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15761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原有参数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DialogueContent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用户输入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19777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EmpNo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4304536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厂区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0308448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对话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ID(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用于统计使用量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824418"/>
                  </a:ext>
                </a:extLst>
              </a:tr>
              <a:tr h="2115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角色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ID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1049773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HasCommitOk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APP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是否成功提交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销异常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APP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交互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  <a:p>
                      <a:pPr algn="ct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1231159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AppVer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版本号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8796860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设备号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887882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ChatlogHistory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原有参数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0229459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7393"/>
              </p:ext>
            </p:extLst>
          </p:nvPr>
        </p:nvGraphicFramePr>
        <p:xfrm>
          <a:off x="6398645" y="3160321"/>
          <a:ext cx="5460847" cy="352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73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2128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5753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52593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17350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307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IsOk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19777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交互回答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4304536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030844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TalkTimeId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本次对话时间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82441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HasCommit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是否提交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销异常交互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1049773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HasCancel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是否取消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销异常交互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b"/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1231159"/>
                  </a:ext>
                </a:extLst>
              </a:tr>
              <a:tr h="3074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ApiPrams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信息完整后弹出的表单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销异常交互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8796860"/>
                  </a:ext>
                </a:extLst>
              </a:tr>
              <a:tr h="3074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FormData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打开功能列表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887882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RecData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推荐列表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022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4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6"/>
            <a:ext cx="11853251" cy="1497412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通用信息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接口文档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1984" y="2438399"/>
            <a:ext cx="5826997" cy="4368802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8153" y="2280009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求参数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60652" y="2438399"/>
            <a:ext cx="5848465" cy="4368801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151945" y="2277263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响应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59215"/>
              </p:ext>
            </p:extLst>
          </p:nvPr>
        </p:nvGraphicFramePr>
        <p:xfrm>
          <a:off x="250304" y="875303"/>
          <a:ext cx="11120429" cy="122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712">
                  <a:extLst>
                    <a:ext uri="{9D8B030D-6E8A-4147-A177-3AD203B41FA5}">
                      <a16:colId xmlns:a16="http://schemas.microsoft.com/office/drawing/2014/main" val="1357440984"/>
                    </a:ext>
                  </a:extLst>
                </a:gridCol>
                <a:gridCol w="7663717">
                  <a:extLst>
                    <a:ext uri="{9D8B030D-6E8A-4147-A177-3AD203B41FA5}">
                      <a16:colId xmlns:a16="http://schemas.microsoft.com/office/drawing/2014/main" val="3226911229"/>
                    </a:ext>
                  </a:extLst>
                </a:gridCol>
              </a:tblGrid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接口名称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志伟权限控制管控接口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499556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https://www.ec.idpbg.foxconn.com/AKDAPI/api/N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1936718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请求方式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322857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加密秘钥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facd81g656fcd8p7a7lkh6dfa81gf4ik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598805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0907"/>
              </p:ext>
            </p:extLst>
          </p:nvPr>
        </p:nvGraphicFramePr>
        <p:xfrm>
          <a:off x="231832" y="2696238"/>
          <a:ext cx="5475626" cy="1805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378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3920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8285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60043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15761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EmpNo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按工号管控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ID(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按功能管控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19777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AppVer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4304536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设备号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8272602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0308448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3289"/>
              </p:ext>
            </p:extLst>
          </p:nvPr>
        </p:nvGraphicFramePr>
        <p:xfrm>
          <a:off x="6354460" y="2696238"/>
          <a:ext cx="5460847" cy="2215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73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2128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5753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52593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17350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307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IsOk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19777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AiType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4304536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IsControlVer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030844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IsControlEmp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是否管控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82441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HasPermit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是否有权限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104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2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6"/>
            <a:ext cx="11853251" cy="1497412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通用信息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接口文档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1984" y="2372715"/>
            <a:ext cx="5826997" cy="4434486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8153" y="2233829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求参数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60652" y="2372715"/>
            <a:ext cx="5848465" cy="4434486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161181" y="2240319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响应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28353"/>
              </p:ext>
            </p:extLst>
          </p:nvPr>
        </p:nvGraphicFramePr>
        <p:xfrm>
          <a:off x="250304" y="875303"/>
          <a:ext cx="11120429" cy="122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712">
                  <a:extLst>
                    <a:ext uri="{9D8B030D-6E8A-4147-A177-3AD203B41FA5}">
                      <a16:colId xmlns:a16="http://schemas.microsoft.com/office/drawing/2014/main" val="1357440984"/>
                    </a:ext>
                  </a:extLst>
                </a:gridCol>
                <a:gridCol w="7663717">
                  <a:extLst>
                    <a:ext uri="{9D8B030D-6E8A-4147-A177-3AD203B41FA5}">
                      <a16:colId xmlns:a16="http://schemas.microsoft.com/office/drawing/2014/main" val="3226911229"/>
                    </a:ext>
                  </a:extLst>
                </a:gridCol>
              </a:tblGrid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接口名称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志伟打开功能管控接口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499556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https://www.ec.idpbg.foxconn.com/AKDAPI/api/N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1936718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请求方式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322857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加密秘钥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facd81g656fcd8p7a7lkh6dfa81gf4ik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598805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07921"/>
              </p:ext>
            </p:extLst>
          </p:nvPr>
        </p:nvGraphicFramePr>
        <p:xfrm>
          <a:off x="231832" y="2696238"/>
          <a:ext cx="5475626" cy="1432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378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3920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8285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60043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15761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EmpNo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按工号管控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AppVer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4304536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设备号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2078176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0308448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96457"/>
              </p:ext>
            </p:extLst>
          </p:nvPr>
        </p:nvGraphicFramePr>
        <p:xfrm>
          <a:off x="6354460" y="2696238"/>
          <a:ext cx="5460847" cy="1174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73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2128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5753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52593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17350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307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IsOk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19777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该工号打开功能所有有权限的菜单列表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430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7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2134721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通用信息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接口文档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1984" y="3200349"/>
            <a:ext cx="5826997" cy="3606851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2748" y="3050308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求参数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60652" y="3200349"/>
            <a:ext cx="5793049" cy="3606852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161181" y="2240319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响应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69649"/>
              </p:ext>
            </p:extLst>
          </p:nvPr>
        </p:nvGraphicFramePr>
        <p:xfrm>
          <a:off x="250304" y="875303"/>
          <a:ext cx="11120429" cy="1841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712">
                  <a:extLst>
                    <a:ext uri="{9D8B030D-6E8A-4147-A177-3AD203B41FA5}">
                      <a16:colId xmlns:a16="http://schemas.microsoft.com/office/drawing/2014/main" val="1357440984"/>
                    </a:ext>
                  </a:extLst>
                </a:gridCol>
                <a:gridCol w="7663717">
                  <a:extLst>
                    <a:ext uri="{9D8B030D-6E8A-4147-A177-3AD203B41FA5}">
                      <a16:colId xmlns:a16="http://schemas.microsoft.com/office/drawing/2014/main" val="3226911229"/>
                    </a:ext>
                  </a:extLst>
                </a:gridCol>
              </a:tblGrid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接口名称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志伟销异常校验接口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499556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https://microservice.idpbg.foxconn.com/api/gateway/v2/request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1936718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请求方式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3228573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5988050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ffff-1710382775410-10195227226-0308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3130580"/>
                  </a:ext>
                </a:extLst>
              </a:tr>
              <a:tr h="306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userKey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09F14F01F7BCC1DF05717F4645FC855B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42925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79885"/>
              </p:ext>
            </p:extLst>
          </p:nvPr>
        </p:nvGraphicFramePr>
        <p:xfrm>
          <a:off x="185649" y="3500431"/>
          <a:ext cx="5475626" cy="1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378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3920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7271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61057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TalkId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对话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ModuleId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19777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EmpNo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6177646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FactoryId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厂区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0308448"/>
                  </a:ext>
                </a:extLst>
              </a:tr>
              <a:tr h="2970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CheckData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4145417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15868"/>
              </p:ext>
            </p:extLst>
          </p:nvPr>
        </p:nvGraphicFramePr>
        <p:xfrm>
          <a:off x="6354460" y="3500431"/>
          <a:ext cx="5460847" cy="2215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73">
                  <a:extLst>
                    <a:ext uri="{9D8B030D-6E8A-4147-A177-3AD203B41FA5}">
                      <a16:colId xmlns:a16="http://schemas.microsoft.com/office/drawing/2014/main" val="366865068"/>
                    </a:ext>
                  </a:extLst>
                </a:gridCol>
                <a:gridCol w="662128">
                  <a:extLst>
                    <a:ext uri="{9D8B030D-6E8A-4147-A177-3AD203B41FA5}">
                      <a16:colId xmlns:a16="http://schemas.microsoft.com/office/drawing/2014/main" val="3821338807"/>
                    </a:ext>
                  </a:extLst>
                </a:gridCol>
                <a:gridCol w="935753">
                  <a:extLst>
                    <a:ext uri="{9D8B030D-6E8A-4147-A177-3AD203B41FA5}">
                      <a16:colId xmlns:a16="http://schemas.microsoft.com/office/drawing/2014/main" val="204405652"/>
                    </a:ext>
                  </a:extLst>
                </a:gridCol>
                <a:gridCol w="2752593">
                  <a:extLst>
                    <a:ext uri="{9D8B030D-6E8A-4147-A177-3AD203B41FA5}">
                      <a16:colId xmlns:a16="http://schemas.microsoft.com/office/drawing/2014/main" val="3860624593"/>
                    </a:ext>
                  </a:extLst>
                </a:gridCol>
              </a:tblGrid>
              <a:tr h="17350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参数名称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smtClean="0">
                          <a:effectLst/>
                        </a:rPr>
                        <a:t>参数类型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是否必须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 smtClean="0">
                          <a:effectLst/>
                        </a:rPr>
                        <a:t>说明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0392549"/>
                  </a:ext>
                </a:extLst>
              </a:tr>
              <a:tr h="3074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IsOk</a:t>
                      </a:r>
                      <a:endParaRPr lang="en-US" altLang="zh-TW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9980648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endParaRPr lang="en-US" altLang="zh-TW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19777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string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4304536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ExInfo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string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异常信息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7039617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HasEx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TW" altLang="en-US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是否异常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633751"/>
                  </a:ext>
                </a:extLst>
              </a:tr>
              <a:tr h="3470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TW" altLang="en-US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省略非必要栏位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980903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161181" y="3034639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响应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76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8792"/>
            <a:ext cx="12192000" cy="385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91202" y="10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意图识</a:t>
            </a:r>
            <a:r>
              <a:rPr lang="zh-CN" altLang="en-US" dirty="0" smtClean="0"/>
              <a:t>别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376517"/>
            <a:ext cx="4117267" cy="355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24335" y="386880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ISD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创新</a:t>
            </a:r>
            <a:r>
              <a:rPr lang="en-US" altLang="zh-CN" sz="1600" dirty="0" smtClean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7270" y="377862"/>
            <a:ext cx="4039664" cy="355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75344" y="385548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ISD(</a:t>
            </a:r>
            <a:r>
              <a:rPr lang="zh-CN" altLang="en-US" sz="1600" dirty="0" smtClean="0">
                <a:latin typeface="+mn-ea"/>
              </a:rPr>
              <a:t>移动</a:t>
            </a:r>
            <a:r>
              <a:rPr lang="en-US" altLang="zh-CN" sz="1600" dirty="0" smtClean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</p:txBody>
      </p:sp>
      <p:cxnSp>
        <p:nvCxnSpPr>
          <p:cNvPr id="23" name="直線單箭頭接點 22"/>
          <p:cNvCxnSpPr>
            <a:stCxn id="90" idx="3"/>
            <a:endCxn id="101" idx="1"/>
          </p:cNvCxnSpPr>
          <p:nvPr/>
        </p:nvCxnSpPr>
        <p:spPr>
          <a:xfrm flipV="1">
            <a:off x="2412479" y="1203277"/>
            <a:ext cx="3248665" cy="1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126456" y="742152"/>
            <a:ext cx="4030477" cy="6115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菱形 47"/>
          <p:cNvSpPr/>
          <p:nvPr/>
        </p:nvSpPr>
        <p:spPr>
          <a:xfrm>
            <a:off x="5636693" y="1809668"/>
            <a:ext cx="938866" cy="51419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>
            <a:stCxn id="101" idx="2"/>
            <a:endCxn id="48" idx="0"/>
          </p:cNvCxnSpPr>
          <p:nvPr/>
        </p:nvCxnSpPr>
        <p:spPr>
          <a:xfrm>
            <a:off x="6099787" y="1470256"/>
            <a:ext cx="6339" cy="33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56656" y="1925277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IsControl</a:t>
            </a:r>
            <a:endParaRPr lang="zh-TW" altLang="en-US" sz="1200" dirty="0"/>
          </a:p>
        </p:txBody>
      </p:sp>
      <p:cxnSp>
        <p:nvCxnSpPr>
          <p:cNvPr id="56" name="直線單箭頭接點 55"/>
          <p:cNvCxnSpPr>
            <a:stCxn id="48" idx="3"/>
            <a:endCxn id="112" idx="1"/>
          </p:cNvCxnSpPr>
          <p:nvPr/>
        </p:nvCxnSpPr>
        <p:spPr>
          <a:xfrm flipV="1">
            <a:off x="6575559" y="2066115"/>
            <a:ext cx="3367273" cy="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447853" y="1923389"/>
            <a:ext cx="2840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zh-TW" altLang="en-US" sz="1200" dirty="0"/>
          </a:p>
        </p:txBody>
      </p:sp>
      <p:sp>
        <p:nvSpPr>
          <p:cNvPr id="116" name="矩形 115"/>
          <p:cNvSpPr/>
          <p:nvPr/>
        </p:nvSpPr>
        <p:spPr>
          <a:xfrm>
            <a:off x="8166119" y="733461"/>
            <a:ext cx="4030477" cy="61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0" y="733461"/>
            <a:ext cx="4117270" cy="61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8152336" y="377644"/>
            <a:ext cx="4039664" cy="355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10207361" y="389895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AI</a:t>
            </a:r>
            <a:endParaRPr lang="zh-TW" altLang="en-US" sz="1600" dirty="0">
              <a:latin typeface="+mn-ea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160929" y="3122425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45561" y="3178382"/>
            <a:ext cx="70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销异常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编排</a:t>
            </a:r>
            <a:endParaRPr lang="en-US" altLang="zh-CN" sz="1200" dirty="0" smtClean="0"/>
          </a:p>
        </p:txBody>
      </p:sp>
      <p:sp>
        <p:nvSpPr>
          <p:cNvPr id="68" name="圓角矩形 67"/>
          <p:cNvSpPr/>
          <p:nvPr/>
        </p:nvSpPr>
        <p:spPr>
          <a:xfrm>
            <a:off x="1132524" y="3122425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217156" y="3178382"/>
            <a:ext cx="70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播歌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编排</a:t>
            </a:r>
            <a:endParaRPr lang="en-US" altLang="zh-CN" sz="1200" dirty="0" smtClean="0"/>
          </a:p>
        </p:txBody>
      </p:sp>
      <p:sp>
        <p:nvSpPr>
          <p:cNvPr id="73" name="圓角矩形 72"/>
          <p:cNvSpPr/>
          <p:nvPr/>
        </p:nvSpPr>
        <p:spPr>
          <a:xfrm>
            <a:off x="2108591" y="3122425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158055" y="3178382"/>
            <a:ext cx="8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打开功能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编排</a:t>
            </a:r>
            <a:endParaRPr lang="en-US" altLang="zh-CN" sz="1200" dirty="0" smtClean="0"/>
          </a:p>
        </p:txBody>
      </p:sp>
      <p:sp>
        <p:nvSpPr>
          <p:cNvPr id="75" name="圓角矩形 74"/>
          <p:cNvSpPr/>
          <p:nvPr/>
        </p:nvSpPr>
        <p:spPr>
          <a:xfrm>
            <a:off x="3080186" y="3118885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3094925" y="3165606"/>
            <a:ext cx="86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推荐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编</a:t>
            </a:r>
            <a:r>
              <a:rPr lang="zh-CN" altLang="en-US" sz="1200" dirty="0" smtClean="0"/>
              <a:t>排</a:t>
            </a:r>
            <a:endParaRPr lang="en-US" altLang="zh-CN" sz="1200" dirty="0" smtClean="0"/>
          </a:p>
        </p:txBody>
      </p:sp>
      <p:pic>
        <p:nvPicPr>
          <p:cNvPr id="90" name="圖片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07" y="851561"/>
            <a:ext cx="728672" cy="728672"/>
          </a:xfrm>
          <a:prstGeom prst="rect">
            <a:avLst/>
          </a:prstGeom>
        </p:spPr>
      </p:pic>
      <p:sp>
        <p:nvSpPr>
          <p:cNvPr id="101" name="圓角矩形 100"/>
          <p:cNvSpPr/>
          <p:nvPr/>
        </p:nvSpPr>
        <p:spPr>
          <a:xfrm>
            <a:off x="5661144" y="936297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5710608" y="1066142"/>
            <a:ext cx="80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名单管控</a:t>
            </a:r>
            <a:endParaRPr lang="en-US" altLang="zh-CN" sz="1200" dirty="0" smtClean="0"/>
          </a:p>
        </p:txBody>
      </p:sp>
      <p:sp>
        <p:nvSpPr>
          <p:cNvPr id="112" name="圓角矩形 111"/>
          <p:cNvSpPr/>
          <p:nvPr/>
        </p:nvSpPr>
        <p:spPr>
          <a:xfrm>
            <a:off x="9942832" y="1799135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9992296" y="1845855"/>
            <a:ext cx="8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n-ea"/>
              </a:rPr>
              <a:t>AI</a:t>
            </a:r>
          </a:p>
          <a:p>
            <a:pPr algn="ctr"/>
            <a:r>
              <a:rPr lang="zh-CN" altLang="en-US" sz="1200" dirty="0" smtClean="0">
                <a:latin typeface="+mn-ea"/>
              </a:rPr>
              <a:t>编</a:t>
            </a:r>
            <a:r>
              <a:rPr lang="zh-CN" altLang="en-US" sz="1200" dirty="0">
                <a:latin typeface="+mn-ea"/>
              </a:rPr>
              <a:t>排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5089995" y="4699293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4899348" y="4746553"/>
            <a:ext cx="125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校验接口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（是否异常）</a:t>
            </a:r>
            <a:endParaRPr lang="en-US" altLang="zh-CN" sz="1200" dirty="0" smtClean="0"/>
          </a:p>
        </p:txBody>
      </p:sp>
      <p:cxnSp>
        <p:nvCxnSpPr>
          <p:cNvPr id="120" name="直線單箭頭接點 65"/>
          <p:cNvCxnSpPr>
            <a:stCxn id="54" idx="2"/>
            <a:endCxn id="114" idx="0"/>
          </p:cNvCxnSpPr>
          <p:nvPr/>
        </p:nvCxnSpPr>
        <p:spPr>
          <a:xfrm rot="16200000" flipH="1">
            <a:off x="2542651" y="1713305"/>
            <a:ext cx="1042909" cy="4929066"/>
          </a:xfrm>
          <a:prstGeom prst="bentConnector3">
            <a:avLst>
              <a:gd name="adj1" fmla="val 82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圓角矩形 125"/>
          <p:cNvSpPr/>
          <p:nvPr/>
        </p:nvSpPr>
        <p:spPr>
          <a:xfrm>
            <a:off x="105319" y="4714241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文字方塊 126"/>
          <p:cNvSpPr txBox="1"/>
          <p:nvPr/>
        </p:nvSpPr>
        <p:spPr>
          <a:xfrm>
            <a:off x="189951" y="4770198"/>
            <a:ext cx="70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销异常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编排</a:t>
            </a:r>
            <a:endParaRPr lang="en-US" altLang="zh-CN" sz="1200" dirty="0" smtClean="0"/>
          </a:p>
        </p:txBody>
      </p:sp>
      <p:sp>
        <p:nvSpPr>
          <p:cNvPr id="138" name="圓角矩形 137"/>
          <p:cNvSpPr/>
          <p:nvPr/>
        </p:nvSpPr>
        <p:spPr>
          <a:xfrm>
            <a:off x="5636693" y="6255410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5708007" y="6372911"/>
            <a:ext cx="78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APP</a:t>
            </a:r>
            <a:r>
              <a:rPr lang="zh-CN" altLang="en-US" sz="1200" dirty="0" smtClean="0"/>
              <a:t>呈现</a:t>
            </a:r>
            <a:endParaRPr lang="en-US" altLang="zh-CN" sz="1200" dirty="0" smtClean="0"/>
          </a:p>
        </p:txBody>
      </p:sp>
      <p:cxnSp>
        <p:nvCxnSpPr>
          <p:cNvPr id="141" name="直線單箭頭接點 65"/>
          <p:cNvCxnSpPr>
            <a:stCxn id="126" idx="2"/>
            <a:endCxn id="138" idx="1"/>
          </p:cNvCxnSpPr>
          <p:nvPr/>
        </p:nvCxnSpPr>
        <p:spPr>
          <a:xfrm rot="16200000" flipH="1">
            <a:off x="2453232" y="3338929"/>
            <a:ext cx="1274190" cy="5092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65"/>
          <p:cNvCxnSpPr>
            <a:stCxn id="68" idx="2"/>
            <a:endCxn id="138" idx="0"/>
          </p:cNvCxnSpPr>
          <p:nvPr/>
        </p:nvCxnSpPr>
        <p:spPr>
          <a:xfrm rot="16200000" flipH="1">
            <a:off x="2523738" y="2703812"/>
            <a:ext cx="2599026" cy="4504169"/>
          </a:xfrm>
          <a:prstGeom prst="bentConnector3">
            <a:avLst>
              <a:gd name="adj1" fmla="val 24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圓角矩形 153"/>
          <p:cNvSpPr/>
          <p:nvPr/>
        </p:nvSpPr>
        <p:spPr>
          <a:xfrm>
            <a:off x="6166946" y="4705194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5976299" y="4752454"/>
            <a:ext cx="125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权限</a:t>
            </a:r>
            <a:r>
              <a:rPr lang="zh-CN" altLang="en-US" sz="1200" dirty="0" smtClean="0"/>
              <a:t>接口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（打开权限）</a:t>
            </a:r>
            <a:endParaRPr lang="en-US" altLang="zh-CN" sz="1200" dirty="0" smtClean="0"/>
          </a:p>
        </p:txBody>
      </p:sp>
      <p:cxnSp>
        <p:nvCxnSpPr>
          <p:cNvPr id="157" name="直線單箭頭接點 65"/>
          <p:cNvCxnSpPr>
            <a:stCxn id="73" idx="2"/>
            <a:endCxn id="154" idx="0"/>
          </p:cNvCxnSpPr>
          <p:nvPr/>
        </p:nvCxnSpPr>
        <p:spPr>
          <a:xfrm rot="16200000" flipH="1">
            <a:off x="4052006" y="2151611"/>
            <a:ext cx="1048810" cy="4058355"/>
          </a:xfrm>
          <a:prstGeom prst="bentConnector3">
            <a:avLst>
              <a:gd name="adj1" fmla="val 411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endCxn id="126" idx="3"/>
          </p:cNvCxnSpPr>
          <p:nvPr/>
        </p:nvCxnSpPr>
        <p:spPr>
          <a:xfrm flipH="1">
            <a:off x="982604" y="4976007"/>
            <a:ext cx="4106260" cy="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圓角矩形 182"/>
          <p:cNvSpPr/>
          <p:nvPr/>
        </p:nvSpPr>
        <p:spPr>
          <a:xfrm>
            <a:off x="2006992" y="5458306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2056456" y="5514263"/>
            <a:ext cx="8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打开功能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编排</a:t>
            </a:r>
            <a:endParaRPr lang="en-US" altLang="zh-CN" sz="1200" dirty="0" smtClean="0"/>
          </a:p>
        </p:txBody>
      </p:sp>
      <p:cxnSp>
        <p:nvCxnSpPr>
          <p:cNvPr id="185" name="直線單箭頭接點 65"/>
          <p:cNvCxnSpPr>
            <a:stCxn id="154" idx="2"/>
            <a:endCxn id="183" idx="3"/>
          </p:cNvCxnSpPr>
          <p:nvPr/>
        </p:nvCxnSpPr>
        <p:spPr>
          <a:xfrm rot="5400000">
            <a:off x="4501867" y="3621563"/>
            <a:ext cx="486133" cy="372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83" idx="2"/>
          </p:cNvCxnSpPr>
          <p:nvPr/>
        </p:nvCxnSpPr>
        <p:spPr>
          <a:xfrm>
            <a:off x="2445635" y="5992265"/>
            <a:ext cx="2001" cy="5301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圓角矩形 206"/>
          <p:cNvSpPr/>
          <p:nvPr/>
        </p:nvSpPr>
        <p:spPr>
          <a:xfrm>
            <a:off x="7226344" y="4694431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/>
          <p:cNvSpPr txBox="1"/>
          <p:nvPr/>
        </p:nvSpPr>
        <p:spPr>
          <a:xfrm>
            <a:off x="7231847" y="4750388"/>
            <a:ext cx="86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移动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编</a:t>
            </a:r>
            <a:r>
              <a:rPr lang="zh-CN" altLang="en-US" sz="1200" dirty="0" smtClean="0"/>
              <a:t>排</a:t>
            </a:r>
            <a:endParaRPr lang="en-US" altLang="zh-CN" sz="1200" dirty="0" smtClean="0"/>
          </a:p>
        </p:txBody>
      </p:sp>
      <p:sp>
        <p:nvSpPr>
          <p:cNvPr id="215" name="圓角矩形 214"/>
          <p:cNvSpPr/>
          <p:nvPr/>
        </p:nvSpPr>
        <p:spPr>
          <a:xfrm>
            <a:off x="9948487" y="4714493"/>
            <a:ext cx="877285" cy="533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9997951" y="4751978"/>
            <a:ext cx="8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n-ea"/>
              </a:rPr>
              <a:t>AI</a:t>
            </a:r>
          </a:p>
          <a:p>
            <a:pPr algn="ctr"/>
            <a:r>
              <a:rPr lang="zh-CN" altLang="en-US" sz="1200" dirty="0" smtClean="0">
                <a:latin typeface="+mn-ea"/>
              </a:rPr>
              <a:t>意图识别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217" name="菱形 216"/>
          <p:cNvSpPr/>
          <p:nvPr/>
        </p:nvSpPr>
        <p:spPr>
          <a:xfrm>
            <a:off x="7213470" y="5351814"/>
            <a:ext cx="938866" cy="51419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文字方塊 217"/>
          <p:cNvSpPr txBox="1"/>
          <p:nvPr/>
        </p:nvSpPr>
        <p:spPr>
          <a:xfrm>
            <a:off x="7305725" y="533811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判断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ModuleID</a:t>
            </a:r>
            <a:endParaRPr lang="zh-TW" altLang="en-US" sz="1200" dirty="0"/>
          </a:p>
        </p:txBody>
      </p:sp>
      <p:cxnSp>
        <p:nvCxnSpPr>
          <p:cNvPr id="219" name="直線單箭頭接點 218"/>
          <p:cNvCxnSpPr>
            <a:stCxn id="208" idx="3"/>
            <a:endCxn id="215" idx="1"/>
          </p:cNvCxnSpPr>
          <p:nvPr/>
        </p:nvCxnSpPr>
        <p:spPr>
          <a:xfrm>
            <a:off x="8096893" y="4981221"/>
            <a:ext cx="1851594" cy="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單箭頭接點 65"/>
          <p:cNvCxnSpPr>
            <a:stCxn id="215" idx="2"/>
            <a:endCxn id="217" idx="3"/>
          </p:cNvCxnSpPr>
          <p:nvPr/>
        </p:nvCxnSpPr>
        <p:spPr>
          <a:xfrm rot="5400000">
            <a:off x="9089504" y="4311284"/>
            <a:ext cx="360458" cy="223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單箭頭接點 65"/>
          <p:cNvCxnSpPr>
            <a:stCxn id="217" idx="2"/>
            <a:endCxn id="138" idx="3"/>
          </p:cNvCxnSpPr>
          <p:nvPr/>
        </p:nvCxnSpPr>
        <p:spPr>
          <a:xfrm rot="5400000">
            <a:off x="6770249" y="5609735"/>
            <a:ext cx="656385" cy="116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單箭頭接點 65"/>
          <p:cNvCxnSpPr>
            <a:stCxn id="75" idx="2"/>
            <a:endCxn id="207" idx="0"/>
          </p:cNvCxnSpPr>
          <p:nvPr/>
        </p:nvCxnSpPr>
        <p:spPr>
          <a:xfrm rot="16200000" flipH="1">
            <a:off x="5071115" y="2100558"/>
            <a:ext cx="1041587" cy="4146158"/>
          </a:xfrm>
          <a:prstGeom prst="bentConnector3">
            <a:avLst>
              <a:gd name="adj1" fmla="val 216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文字方塊 242"/>
          <p:cNvSpPr txBox="1"/>
          <p:nvPr/>
        </p:nvSpPr>
        <p:spPr>
          <a:xfrm>
            <a:off x="7244951" y="6080007"/>
            <a:ext cx="87556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知识库</a:t>
            </a:r>
            <a:r>
              <a:rPr lang="en-US" altLang="zh-CN" sz="1000" dirty="0"/>
              <a:t>/</a:t>
            </a:r>
            <a:r>
              <a:rPr lang="zh-CN" altLang="en-US" sz="1000" dirty="0"/>
              <a:t>闲聊</a:t>
            </a:r>
            <a:endParaRPr lang="zh-TW" altLang="en-US" sz="1000" dirty="0"/>
          </a:p>
        </p:txBody>
      </p:sp>
      <p:sp>
        <p:nvSpPr>
          <p:cNvPr id="9" name="左中括弧 8"/>
          <p:cNvSpPr/>
          <p:nvPr/>
        </p:nvSpPr>
        <p:spPr>
          <a:xfrm rot="5400000">
            <a:off x="1913553" y="1299566"/>
            <a:ext cx="292001" cy="314067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65"/>
          <p:cNvCxnSpPr>
            <a:stCxn id="48" idx="2"/>
            <a:endCxn id="9" idx="1"/>
          </p:cNvCxnSpPr>
          <p:nvPr/>
        </p:nvCxnSpPr>
        <p:spPr>
          <a:xfrm rot="5400000">
            <a:off x="3882818" y="500595"/>
            <a:ext cx="400044" cy="4046572"/>
          </a:xfrm>
          <a:prstGeom prst="bentConnector5">
            <a:avLst>
              <a:gd name="adj1" fmla="val 43291"/>
              <a:gd name="adj2" fmla="val 53996"/>
              <a:gd name="adj3" fmla="val 42856"/>
            </a:avLst>
          </a:prstGeom>
          <a:ln cmpd="sng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559785" y="2362766"/>
            <a:ext cx="2600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98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知识库搭建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小小智能助手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9" y="1483418"/>
            <a:ext cx="5739644" cy="252516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07544" y="867382"/>
            <a:ext cx="10691366" cy="63911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据标注</a:t>
            </a:r>
            <a:endParaRPr lang="zh-CN" altLang="en-US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l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anwei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.txt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 |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标签，菜单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POCKET/MENU(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口袋管家菜单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普通菜单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、数据：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匹配、标签：对应的功能模块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   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7544" y="3970617"/>
            <a:ext cx="10691366" cy="962284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搭建知识库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.txt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 存进一个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data_list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的列表里面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020" y="4629530"/>
            <a:ext cx="4942857" cy="4571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43" y="4624615"/>
            <a:ext cx="3496239" cy="20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知识库搭建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小小智能助手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7543" y="867382"/>
            <a:ext cx="10691366" cy="916118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进行分词 设置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chunk_size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块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chunk_overlap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块重叠字符数量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 设置为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每个块的最后两个字符与下一个块的开头两个字符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相同，用于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搜索上下文能够关联起来。最终将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chunk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matadata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用于溯源 后期可做舆情搜索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封装成一个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对象保存在一个列表内。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3" y="1423748"/>
            <a:ext cx="6784384" cy="2584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0" y="4969167"/>
            <a:ext cx="6891477" cy="16263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43" y="4352645"/>
            <a:ext cx="6891479" cy="81076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07543" y="4044314"/>
            <a:ext cx="10691366" cy="283317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xinference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模型，建立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faiss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defRPr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43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171130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据</a:t>
            </a: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小小智能助手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7543" y="867382"/>
            <a:ext cx="10691366" cy="63911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载知识库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3" y="1191802"/>
            <a:ext cx="9295238" cy="9809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42" y="2483338"/>
            <a:ext cx="6149345" cy="43535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07542" y="2155524"/>
            <a:ext cx="10691366" cy="63911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变为向量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43" y="3295913"/>
            <a:ext cx="11633476" cy="43087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18834" y="2971175"/>
            <a:ext cx="10691366" cy="63911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从向量知识库中搜索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个分数最接近的向量 并返回向量对应的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chunk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8834" y="3766930"/>
            <a:ext cx="10691366" cy="1193117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果演示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用户输入：我想看下我的班表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RAG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搜索的结果：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98" y="4672183"/>
            <a:ext cx="6507793" cy="18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299602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启服务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</a:t>
            </a: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小智能助手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7543" y="867382"/>
            <a:ext cx="10691366" cy="63911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目录结构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07543" y="5082603"/>
            <a:ext cx="7357823" cy="2024114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启服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务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激活虚拟环境：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Langchain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意图识别：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nohup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rag_intent_api_126.py &amp;,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nohup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rag_intent_api_179.py &amp;</a:t>
            </a: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销异常：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nohup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 rag_main.py &amp;</a:t>
            </a: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5" y="1186941"/>
            <a:ext cx="5891732" cy="389407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3" y="6167491"/>
            <a:ext cx="5607851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16639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75926"/>
            <a:ext cx="299602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业务流程图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</a:t>
            </a: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小智能助手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8574" y="2591177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88037" y="2790031"/>
            <a:ext cx="1005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用户输入</a:t>
            </a:r>
            <a:endParaRPr lang="en-US" altLang="zh-CN" sz="1200" dirty="0" smtClean="0"/>
          </a:p>
        </p:txBody>
      </p:sp>
      <p:sp>
        <p:nvSpPr>
          <p:cNvPr id="18" name="圓角矩形 17"/>
          <p:cNvSpPr/>
          <p:nvPr/>
        </p:nvSpPr>
        <p:spPr>
          <a:xfrm>
            <a:off x="2043729" y="2585802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971272" y="2615149"/>
            <a:ext cx="12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RAG</a:t>
            </a:r>
            <a:r>
              <a:rPr lang="zh-CN" altLang="en-US" sz="1200" dirty="0"/>
              <a:t>匹配所有</a:t>
            </a:r>
            <a:r>
              <a:rPr lang="zh-CN" altLang="en-US" sz="1200" dirty="0" smtClean="0"/>
              <a:t>菜单的返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个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(lanwei.txt)</a:t>
            </a:r>
            <a:endParaRPr lang="en-US" altLang="zh-CN" sz="1200" dirty="0" smtClean="0"/>
          </a:p>
        </p:txBody>
      </p:sp>
      <p:cxnSp>
        <p:nvCxnSpPr>
          <p:cNvPr id="20" name="直線單箭頭接點 19"/>
          <p:cNvCxnSpPr>
            <a:stCxn id="10" idx="3"/>
            <a:endCxn id="18" idx="1"/>
          </p:cNvCxnSpPr>
          <p:nvPr/>
        </p:nvCxnSpPr>
        <p:spPr>
          <a:xfrm flipV="1">
            <a:off x="1438730" y="2920607"/>
            <a:ext cx="604999" cy="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3748884" y="2585802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790727" y="2691349"/>
            <a:ext cx="100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拿到</a:t>
            </a:r>
            <a:r>
              <a:rPr lang="en-US" altLang="zh-CN" sz="1200" dirty="0"/>
              <a:t>K</a:t>
            </a:r>
            <a:r>
              <a:rPr lang="en-US" altLang="zh-CN" sz="1200" dirty="0" smtClean="0"/>
              <a:t>ey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Score</a:t>
            </a:r>
            <a:r>
              <a:rPr lang="zh-CN" altLang="en-US" sz="1200" dirty="0" smtClean="0"/>
              <a:t>及</a:t>
            </a:r>
            <a:r>
              <a:rPr lang="en-US" altLang="zh-CN" sz="1200" dirty="0" smtClean="0"/>
              <a:t>ID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3143885" y="2915231"/>
            <a:ext cx="604999" cy="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5454039" y="1673646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371882" y="1773124"/>
            <a:ext cx="12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循环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个菜单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查权限</a:t>
            </a:r>
            <a:endParaRPr lang="en-US" altLang="zh-CN" sz="1200" dirty="0" smtClean="0"/>
          </a:p>
        </p:txBody>
      </p:sp>
      <p:cxnSp>
        <p:nvCxnSpPr>
          <p:cNvPr id="29" name="直線單箭頭接點 65"/>
          <p:cNvCxnSpPr>
            <a:endCxn id="27" idx="2"/>
          </p:cNvCxnSpPr>
          <p:nvPr/>
        </p:nvCxnSpPr>
        <p:spPr>
          <a:xfrm flipV="1">
            <a:off x="4849040" y="2343255"/>
            <a:ext cx="1155077" cy="34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234722" y="2431075"/>
            <a:ext cx="26997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第一个菜单阈值小于</a:t>
            </a:r>
            <a:r>
              <a:rPr lang="en-US" altLang="zh-CN" sz="1000" dirty="0" smtClean="0"/>
              <a:t>0.25(</a:t>
            </a:r>
            <a:r>
              <a:rPr lang="zh-CN" altLang="en-US" sz="1000" dirty="0"/>
              <a:t>小</a:t>
            </a:r>
            <a:r>
              <a:rPr lang="zh-CN" altLang="en-US" sz="1000" dirty="0" smtClean="0"/>
              <a:t>小确定 直接打开</a:t>
            </a:r>
            <a:r>
              <a:rPr lang="en-US" altLang="zh-CN" sz="1000" dirty="0" smtClean="0"/>
              <a:t>)</a:t>
            </a:r>
            <a:endParaRPr lang="zh-TW" altLang="en-US" sz="1000" dirty="0"/>
          </a:p>
        </p:txBody>
      </p:sp>
      <p:sp>
        <p:nvSpPr>
          <p:cNvPr id="34" name="圓角矩形 33"/>
          <p:cNvSpPr/>
          <p:nvPr/>
        </p:nvSpPr>
        <p:spPr>
          <a:xfrm>
            <a:off x="7738970" y="1673646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30935" y="1868013"/>
            <a:ext cx="1288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返无权限</a:t>
            </a:r>
            <a:endParaRPr lang="en-US" altLang="zh-CN" sz="1200" dirty="0" smtClean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554195" y="1993214"/>
            <a:ext cx="1184775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65"/>
          <p:cNvCxnSpPr>
            <a:endCxn id="44" idx="0"/>
          </p:cNvCxnSpPr>
          <p:nvPr/>
        </p:nvCxnSpPr>
        <p:spPr>
          <a:xfrm>
            <a:off x="4849040" y="2790031"/>
            <a:ext cx="1155077" cy="711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5454039" y="3501081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42342" y="3531979"/>
            <a:ext cx="155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RAG</a:t>
            </a:r>
            <a:r>
              <a:rPr lang="zh-CN" altLang="en-US" sz="1200" dirty="0" smtClean="0"/>
              <a:t>匹配原始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菜</a:t>
            </a:r>
            <a:r>
              <a:rPr lang="zh-CN" altLang="en-US" sz="1200" dirty="0"/>
              <a:t>单的返</a:t>
            </a:r>
            <a:r>
              <a:rPr lang="en-US" altLang="zh-CN" sz="1200" dirty="0"/>
              <a:t>6</a:t>
            </a:r>
            <a:r>
              <a:rPr lang="zh-CN" altLang="en-US" sz="1200" dirty="0"/>
              <a:t>个</a:t>
            </a:r>
            <a:endParaRPr lang="en-US" altLang="zh-CN" sz="1200" dirty="0"/>
          </a:p>
          <a:p>
            <a:pPr algn="ctr"/>
            <a:r>
              <a:rPr lang="en-US" altLang="zh-CN" sz="1200" dirty="0"/>
              <a:t>(lanwei_no_verbs.txt)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5227980" y="2854952"/>
            <a:ext cx="314701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第一个菜单阈值小于</a:t>
            </a:r>
            <a:r>
              <a:rPr lang="en-US" altLang="zh-CN" sz="1000" dirty="0" smtClean="0"/>
              <a:t>0.5(</a:t>
            </a:r>
            <a:r>
              <a:rPr lang="zh-CN" altLang="en-US" sz="1000" dirty="0" smtClean="0"/>
              <a:t>小小不</a:t>
            </a:r>
            <a:r>
              <a:rPr lang="zh-CN" altLang="en-US" sz="1000" dirty="0"/>
              <a:t>确</a:t>
            </a:r>
            <a:r>
              <a:rPr lang="zh-CN" altLang="en-US" sz="1000" dirty="0" smtClean="0"/>
              <a:t>定 返三个相似菜单</a:t>
            </a:r>
            <a:r>
              <a:rPr lang="en-US" altLang="zh-CN" sz="1000" dirty="0" smtClean="0"/>
              <a:t>)</a:t>
            </a:r>
            <a:endParaRPr lang="zh-TW" altLang="en-US" sz="1000" dirty="0"/>
          </a:p>
        </p:txBody>
      </p:sp>
      <p:cxnSp>
        <p:nvCxnSpPr>
          <p:cNvPr id="49" name="直線單箭頭接點 65"/>
          <p:cNvCxnSpPr>
            <a:stCxn id="45" idx="2"/>
          </p:cNvCxnSpPr>
          <p:nvPr/>
        </p:nvCxnSpPr>
        <p:spPr>
          <a:xfrm rot="16200000" flipH="1">
            <a:off x="5924234" y="4273767"/>
            <a:ext cx="19091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5471291" y="4371645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5389134" y="4505627"/>
            <a:ext cx="12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循环</a:t>
            </a:r>
            <a:r>
              <a:rPr lang="en-US" altLang="zh-CN" sz="1200" dirty="0"/>
              <a:t>6</a:t>
            </a:r>
            <a:r>
              <a:rPr lang="zh-CN" altLang="en-US" sz="1200" dirty="0"/>
              <a:t>个菜单</a:t>
            </a:r>
            <a:endParaRPr lang="en-US" altLang="zh-CN" sz="1200" dirty="0"/>
          </a:p>
          <a:p>
            <a:pPr algn="ctr"/>
            <a:r>
              <a:rPr lang="zh-CN" altLang="en-US" sz="1200" dirty="0"/>
              <a:t>查权限</a:t>
            </a:r>
            <a:endParaRPr lang="en-US" altLang="zh-CN" sz="1200" dirty="0"/>
          </a:p>
        </p:txBody>
      </p:sp>
      <p:sp>
        <p:nvSpPr>
          <p:cNvPr id="64" name="圓角矩形 63"/>
          <p:cNvSpPr/>
          <p:nvPr/>
        </p:nvSpPr>
        <p:spPr>
          <a:xfrm>
            <a:off x="7738970" y="754882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7656813" y="854360"/>
            <a:ext cx="12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返第一个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有权</a:t>
            </a:r>
            <a:r>
              <a:rPr lang="zh-CN" altLang="en-US" sz="1200" dirty="0" smtClean="0"/>
              <a:t>限的菜单</a:t>
            </a:r>
            <a:endParaRPr lang="en-US" altLang="zh-CN" sz="1200" dirty="0" smtClean="0"/>
          </a:p>
        </p:txBody>
      </p:sp>
      <p:cxnSp>
        <p:nvCxnSpPr>
          <p:cNvPr id="66" name="直線單箭頭接點 65"/>
          <p:cNvCxnSpPr>
            <a:stCxn id="27" idx="0"/>
          </p:cNvCxnSpPr>
          <p:nvPr/>
        </p:nvCxnSpPr>
        <p:spPr>
          <a:xfrm rot="5400000" flipH="1" flipV="1">
            <a:off x="6587722" y="522397"/>
            <a:ext cx="567644" cy="1734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5685869" y="1269861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有权限</a:t>
            </a:r>
            <a:endParaRPr lang="zh-TW" altLang="en-US" sz="1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843386" y="1877859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无</a:t>
            </a:r>
            <a:r>
              <a:rPr lang="zh-CN" altLang="en-US" sz="1000" dirty="0" smtClean="0"/>
              <a:t>权</a:t>
            </a:r>
            <a:r>
              <a:rPr lang="zh-CN" altLang="en-US" sz="1000" dirty="0"/>
              <a:t>限</a:t>
            </a:r>
            <a:endParaRPr lang="zh-TW" altLang="en-US" sz="1000" dirty="0"/>
          </a:p>
        </p:txBody>
      </p:sp>
      <p:sp>
        <p:nvSpPr>
          <p:cNvPr id="80" name="圓角矩形 79"/>
          <p:cNvSpPr/>
          <p:nvPr/>
        </p:nvSpPr>
        <p:spPr>
          <a:xfrm>
            <a:off x="7738970" y="4371645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7656813" y="4505627"/>
            <a:ext cx="12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返前三个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有权限菜单</a:t>
            </a:r>
            <a:endParaRPr lang="en-US" altLang="zh-CN" sz="1200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6554195" y="4737646"/>
            <a:ext cx="1184775" cy="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5471291" y="5263628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5381514" y="5397610"/>
            <a:ext cx="12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只有一个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有</a:t>
            </a:r>
            <a:r>
              <a:rPr lang="zh-CN" altLang="en-US" sz="1200" dirty="0"/>
              <a:t>权限</a:t>
            </a:r>
            <a:r>
              <a:rPr lang="zh-CN" altLang="en-US" sz="1200" dirty="0" smtClean="0"/>
              <a:t>菜单</a:t>
            </a:r>
            <a:endParaRPr lang="en-US" altLang="zh-CN" sz="1200" dirty="0"/>
          </a:p>
        </p:txBody>
      </p:sp>
      <p:cxnSp>
        <p:nvCxnSpPr>
          <p:cNvPr id="91" name="直線單箭頭接點 90"/>
          <p:cNvCxnSpPr>
            <a:stCxn id="59" idx="2"/>
          </p:cNvCxnSpPr>
          <p:nvPr/>
        </p:nvCxnSpPr>
        <p:spPr>
          <a:xfrm>
            <a:off x="6021369" y="5041254"/>
            <a:ext cx="0" cy="2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圓角矩形 94"/>
          <p:cNvSpPr/>
          <p:nvPr/>
        </p:nvSpPr>
        <p:spPr>
          <a:xfrm>
            <a:off x="5491562" y="6154905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5401785" y="6288887"/>
            <a:ext cx="12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全部菜单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都</a:t>
            </a:r>
            <a:r>
              <a:rPr lang="zh-CN" altLang="en-US" sz="1200" dirty="0" smtClean="0"/>
              <a:t>没权限</a:t>
            </a:r>
            <a:endParaRPr lang="en-US" altLang="zh-CN" sz="1200" dirty="0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6027250" y="5933237"/>
            <a:ext cx="0" cy="2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>
          <a:xfrm>
            <a:off x="7757188" y="5150414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7675031" y="5258272"/>
            <a:ext cx="128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返一个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直接打开</a:t>
            </a:r>
            <a:endParaRPr lang="en-US" altLang="zh-CN" sz="1200" dirty="0" smtClean="0"/>
          </a:p>
        </p:txBody>
      </p:sp>
      <p:cxnSp>
        <p:nvCxnSpPr>
          <p:cNvPr id="102" name="直線單箭頭接點 101"/>
          <p:cNvCxnSpPr/>
          <p:nvPr/>
        </p:nvCxnSpPr>
        <p:spPr>
          <a:xfrm>
            <a:off x="6582980" y="5457723"/>
            <a:ext cx="1184775" cy="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674444" y="5339547"/>
            <a:ext cx="92685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阈值小于</a:t>
            </a:r>
            <a:r>
              <a:rPr lang="en-US" altLang="zh-CN" sz="1000" dirty="0" smtClean="0"/>
              <a:t>0.25</a:t>
            </a:r>
            <a:endParaRPr lang="zh-TW" altLang="en-US" sz="1000" dirty="0"/>
          </a:p>
        </p:txBody>
      </p:sp>
      <p:sp>
        <p:nvSpPr>
          <p:cNvPr id="107" name="圓角矩形 106"/>
          <p:cNvSpPr/>
          <p:nvPr/>
        </p:nvSpPr>
        <p:spPr>
          <a:xfrm>
            <a:off x="7774606" y="6146862"/>
            <a:ext cx="1100156" cy="66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7675031" y="6359221"/>
            <a:ext cx="1288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走</a:t>
            </a:r>
            <a:r>
              <a:rPr lang="en-US" altLang="zh-CN" sz="1200" dirty="0" smtClean="0"/>
              <a:t>AI</a:t>
            </a:r>
          </a:p>
        </p:txBody>
      </p:sp>
      <p:cxnSp>
        <p:nvCxnSpPr>
          <p:cNvPr id="109" name="直線單箭頭接點 108"/>
          <p:cNvCxnSpPr/>
          <p:nvPr/>
        </p:nvCxnSpPr>
        <p:spPr>
          <a:xfrm>
            <a:off x="6582980" y="6519719"/>
            <a:ext cx="1191626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65"/>
          <p:cNvCxnSpPr/>
          <p:nvPr/>
        </p:nvCxnSpPr>
        <p:spPr>
          <a:xfrm>
            <a:off x="6582651" y="5678097"/>
            <a:ext cx="1171684" cy="729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65"/>
          <p:cNvCxnSpPr>
            <a:endCxn id="108" idx="3"/>
          </p:cNvCxnSpPr>
          <p:nvPr/>
        </p:nvCxnSpPr>
        <p:spPr>
          <a:xfrm>
            <a:off x="4849040" y="3153014"/>
            <a:ext cx="4114808" cy="3344707"/>
          </a:xfrm>
          <a:prstGeom prst="bentConnector3">
            <a:avLst>
              <a:gd name="adj1" fmla="val 1055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8319439" y="3774802"/>
            <a:ext cx="209865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第一个菜单阈值大于</a:t>
            </a:r>
            <a:r>
              <a:rPr lang="en-US" altLang="zh-CN" sz="1000" dirty="0" smtClean="0"/>
              <a:t>0.5(</a:t>
            </a:r>
            <a:r>
              <a:rPr lang="zh-CN" altLang="en-US" sz="1000" dirty="0" smtClean="0"/>
              <a:t>其他 走</a:t>
            </a:r>
            <a:r>
              <a:rPr lang="en-US" altLang="zh-CN" sz="1000" dirty="0" smtClean="0"/>
              <a:t>AI)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7580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新增 Microsoft PowerPoint 簡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8" t="13904" r="17159" b="30826"/>
          <a:stretch>
            <a:fillRect/>
          </a:stretch>
        </p:blipFill>
        <p:spPr bwMode="auto">
          <a:xfrm>
            <a:off x="99752" y="944103"/>
            <a:ext cx="11049651" cy="447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en-US" altLang="zh-CN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RAG</a:t>
            </a:r>
            <a:r>
              <a:rPr kumimoji="1" lang="zh-CN" altLang="en-US" sz="2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原理介绍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2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50" y="691605"/>
            <a:ext cx="11853251" cy="6087885"/>
          </a:xfrm>
          <a:prstGeom prst="rect">
            <a:avLst/>
          </a:prstGeom>
          <a:noFill/>
          <a:ln w="15240" cap="rnd" cmpd="sng" algn="ctr">
            <a:gradFill>
              <a:gsLst>
                <a:gs pos="0">
                  <a:srgbClr val="3084FE"/>
                </a:gs>
                <a:gs pos="100000">
                  <a:srgbClr val="5559F3"/>
                </a:gs>
              </a:gsLst>
              <a:lin ang="4200000" scaled="0"/>
            </a:gradFill>
            <a:prstDash val="dash"/>
          </a:ln>
          <a:effectLst/>
        </p:spPr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917" y="567300"/>
            <a:ext cx="2996028" cy="300082"/>
          </a:xfrm>
          <a:prstGeom prst="rect">
            <a:avLst/>
          </a:prstGeom>
          <a:gradFill>
            <a:gsLst>
              <a:gs pos="0">
                <a:srgbClr val="69B7EC"/>
              </a:gs>
              <a:gs pos="99000">
                <a:srgbClr val="1E92E3"/>
              </a:gs>
            </a:gsLst>
            <a:lin ang="5400000" scaled="0"/>
          </a:gradFill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1500" b="1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</a:t>
            </a:r>
            <a:r>
              <a:rPr kumimoji="1" lang="zh-CN" altLang="en-US" sz="1500" b="1" kern="0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合大模型（讯小通智能助手）</a:t>
            </a:r>
            <a:endParaRPr kumimoji="1" lang="zh-TW" altLang="en-US" sz="1500" b="1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81038" y="71438"/>
            <a:ext cx="59720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fontAlgn="ctr">
              <a:defRPr/>
            </a:pPr>
            <a:r>
              <a:rPr kumimoji="1" lang="en-US" altLang="zh-CN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RAG</a:t>
            </a: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385944" y="826166"/>
            <a:ext cx="6492020" cy="362120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定义提示词模板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3" y="1186941"/>
            <a:ext cx="4891567" cy="18918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273" y="1186940"/>
            <a:ext cx="6474691" cy="478173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30636" y="872001"/>
            <a:ext cx="4212055" cy="639119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Langchain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ChatOpenAI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初始化大模型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6" y="3960976"/>
            <a:ext cx="4183209" cy="2689206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90033" y="3091025"/>
            <a:ext cx="4212055" cy="869951"/>
          </a:xfrm>
          <a:prstGeom prst="rect">
            <a:avLst/>
          </a:prstGeom>
          <a:noFill/>
        </p:spPr>
        <p:txBody>
          <a:bodyPr wrap="square" lIns="38576" tIns="19289" rIns="38576" bIns="19289" rtlCol="0" anchor="t" anchorCtr="0">
            <a:spAutoFit/>
          </a:bodyPr>
          <a:lstStyle/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知识召回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用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户输入：我想看下我的班表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 algn="just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RAG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搜索的结果：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45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8C11EBC6E09124498147265547A5536" ma:contentTypeVersion="2" ma:contentTypeDescription="建立新的文件。" ma:contentTypeScope="" ma:versionID="6329dc4683b37e9f4698b97a4c11c916">
  <xsd:schema xmlns:xsd="http://www.w3.org/2001/XMLSchema" xmlns:xs="http://www.w3.org/2001/XMLSchema" xmlns:p="http://schemas.microsoft.com/office/2006/metadata/properties" xmlns:ns2="c0e0d3b7-8486-4b86-8487-f6c4eb844cdc" targetNamespace="http://schemas.microsoft.com/office/2006/metadata/properties" ma:root="true" ma:fieldsID="e28e4e4a424019337941ddc23aee3292" ns2:_="">
    <xsd:import namespace="c0e0d3b7-8486-4b86-8487-f6c4eb844c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0d3b7-8486-4b86-8487-f6c4eb844c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_dlc_DocId" ma:index="10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11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0e0d3b7-8486-4b86-8487-f6c4eb844cdc">PMZAWFQFDQW4-2003907928-74947</_dlc_DocId>
    <_dlc_DocIdUrl xmlns="c0e0d3b7-8486-4b86-8487-f6c4eb844cdc">
      <Url>https://zzsp.idpbg.efoxconn.com/it/isd/_layouts/15/DocIdRedir.aspx?ID=PMZAWFQFDQW4-2003907928-74947</Url>
      <Description>PMZAWFQFDQW4-2003907928-74947</Description>
    </_dlc_DocIdUrl>
  </documentManagement>
</p:properties>
</file>

<file path=customXml/itemProps1.xml><?xml version="1.0" encoding="utf-8"?>
<ds:datastoreItem xmlns:ds="http://schemas.openxmlformats.org/officeDocument/2006/customXml" ds:itemID="{1F444AB6-D08A-4C50-A651-78FBD1E58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0d3b7-8486-4b86-8487-f6c4eb844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6016D-216C-464A-9CB0-CC69D1BCCC1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8C45CA2-B074-4B13-8091-960A8D85395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4CB35C4-4563-4C4A-B38B-9F34CC07EBED}">
  <ds:schemaRefs>
    <ds:schemaRef ds:uri="http://schemas.microsoft.com/office/2006/metadata/properties"/>
    <ds:schemaRef ds:uri="http://schemas.microsoft.com/office/infopath/2007/PartnerControls"/>
    <ds:schemaRef ds:uri="c0e0d3b7-8486-4b86-8487-f6c4eb844cd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1708</Words>
  <Application>Microsoft Office PowerPoint</Application>
  <PresentationFormat>寬螢幕</PresentationFormat>
  <Paragraphs>424</Paragraphs>
  <Slides>17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31" baseType="lpstr">
      <vt:lpstr>Arial Unicode MS</vt:lpstr>
      <vt:lpstr>等线</vt:lpstr>
      <vt:lpstr>Microsoft YaHei</vt:lpstr>
      <vt:lpstr>Microsoft YaHei</vt:lpstr>
      <vt:lpstr>黑体</vt:lpstr>
      <vt:lpstr>新細明體</vt:lpstr>
      <vt:lpstr>Arial</vt:lpstr>
      <vt:lpstr>Arial Black</vt:lpstr>
      <vt:lpstr>Calibri</vt:lpstr>
      <vt:lpstr>Calibri Light</vt:lpstr>
      <vt:lpstr>Wingdings</vt:lpstr>
      <vt:lpstr>Office 主题​​</vt:lpstr>
      <vt:lpstr>1_自訂設計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vyuhvulbklnkml</cp:lastModifiedBy>
  <cp:revision>477</cp:revision>
  <dcterms:created xsi:type="dcterms:W3CDTF">2024-02-15T09:33:51Z</dcterms:created>
  <dcterms:modified xsi:type="dcterms:W3CDTF">2024-10-08T10:39:40Z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0x01010068C11EBC6E09124498147265547A5536</vt:lpwstr>
  </property>
  <property fmtid="{D5CDD505-2E9C-101B-9397-08002B2CF9AE}" pid="3" name="_dlc_DocIdItemGuid">
    <vt:lpwstr>148cf6d5-1798-4a7b-ae89-0a6b8179afaf</vt:lpwstr>
  </property>
</Properties>
</file>