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3" r:id="rId8"/>
    <p:sldId id="269" r:id="rId9"/>
    <p:sldId id="266" r:id="rId10"/>
    <p:sldId id="27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lide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lide2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4638"/>
            <a:ext cx="7239000" cy="1020762"/>
          </a:xfrm>
        </p:spPr>
        <p:txBody>
          <a:bodyPr/>
          <a:lstStyle>
            <a:lvl1pPr algn="l">
              <a:defRPr sz="3200">
                <a:solidFill>
                  <a:srgbClr val="F2F2F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2"/>
            <a:ext cx="8534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5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4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9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0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4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28800" y="274638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28800" y="1600202"/>
            <a:ext cx="6858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3"/>
                </a:solidFill>
                <a:latin typeface="Calibri" pitchFamily="-106" charset="0"/>
              </a:defRPr>
            </a:lvl1pPr>
          </a:lstStyle>
          <a:p>
            <a:fld id="{CE8756A3-3CCE-DB4D-B515-497BB73F8352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EB69A"/>
                </a:solidFill>
                <a:latin typeface="Calibri" pitchFamily="-10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4">
                    <a:lumMod val="75000"/>
                  </a:schemeClr>
                </a:solidFill>
                <a:latin typeface="Calibri" pitchFamily="-106" charset="0"/>
              </a:defRPr>
            </a:lvl1pPr>
          </a:lstStyle>
          <a:p>
            <a:fld id="{B2CF2210-2A46-974D-B427-E2DA06E92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8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E2C3E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E2C3E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E2C3E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E2C3E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E2C3E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2800" kern="1200">
          <a:solidFill>
            <a:srgbClr val="0E2C3E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2400" kern="1200">
          <a:solidFill>
            <a:srgbClr val="0E2C3E"/>
          </a:solidFill>
          <a:latin typeface="+mn-lt"/>
          <a:ea typeface="ＭＳ Ｐゴシック" pitchFamily="-106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•"/>
        <a:defRPr sz="2000" kern="1200">
          <a:solidFill>
            <a:srgbClr val="0E2C3E"/>
          </a:solidFill>
          <a:latin typeface="+mn-lt"/>
          <a:ea typeface="ＭＳ Ｐゴシック" pitchFamily="-106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–"/>
        <a:defRPr sz="2000" kern="1200">
          <a:solidFill>
            <a:srgbClr val="0E2C3E"/>
          </a:solidFill>
          <a:latin typeface="+mn-lt"/>
          <a:ea typeface="ＭＳ Ｐゴシック" pitchFamily="-106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-107" charset="0"/>
        <a:buChar char="»"/>
        <a:defRPr sz="2000" kern="1200">
          <a:solidFill>
            <a:srgbClr val="0E2C3E"/>
          </a:solidFill>
          <a:latin typeface="+mn-lt"/>
          <a:ea typeface="ＭＳ Ｐゴシック" pitchFamily="-106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ursera.org/course/rprog" TargetMode="External"/><Relationship Id="rId3" Type="http://schemas.openxmlformats.org/officeDocument/2006/relationships/hyperlink" Target="https://www.coursera.org/course/exdat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mirrors.html" TargetMode="External"/><Relationship Id="rId3" Type="http://schemas.openxmlformats.org/officeDocument/2006/relationships/hyperlink" Target="https://www.rstudio.com/products/rstudio/download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RBasic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6527" y="2496458"/>
            <a:ext cx="5287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>
                <a:latin typeface="Constantia" charset="0"/>
                <a:ea typeface="Constantia" charset="0"/>
                <a:cs typeface="Constantia" charset="0"/>
              </a:rPr>
              <a:t>Yuanhang</a:t>
            </a:r>
            <a:r>
              <a:rPr lang="en-US" sz="2000" dirty="0" smtClean="0">
                <a:latin typeface="Constantia" charset="0"/>
                <a:ea typeface="Constantia" charset="0"/>
                <a:cs typeface="Constantia" charset="0"/>
              </a:rPr>
              <a:t> Liu</a:t>
            </a:r>
          </a:p>
          <a:p>
            <a:pPr algn="r"/>
            <a:r>
              <a:rPr lang="en-US" sz="2000" dirty="0" smtClean="0">
                <a:latin typeface="Constantia" charset="0"/>
                <a:ea typeface="Constantia" charset="0"/>
                <a:cs typeface="Constantia" charset="0"/>
              </a:rPr>
              <a:t>Department of Cellular and Structural Biology</a:t>
            </a:r>
          </a:p>
          <a:p>
            <a:pPr algn="r"/>
            <a:r>
              <a:rPr lang="en-US" sz="2000" dirty="0" err="1" smtClean="0">
                <a:latin typeface="Constantia" charset="0"/>
                <a:ea typeface="Constantia" charset="0"/>
                <a:cs typeface="Constantia" charset="0"/>
              </a:rPr>
              <a:t>Greehey</a:t>
            </a:r>
            <a:r>
              <a:rPr lang="en-US" sz="2000" dirty="0" smtClean="0">
                <a:latin typeface="Constantia" charset="0"/>
                <a:ea typeface="Constantia" charset="0"/>
                <a:cs typeface="Constantia" charset="0"/>
              </a:rPr>
              <a:t> Children’s Cancer Research Institute</a:t>
            </a:r>
            <a:endParaRPr lang="en-US" sz="2000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1658" y="4107543"/>
            <a:ext cx="5889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nstantia" charset="0"/>
                <a:ea typeface="Constantia" charset="0"/>
                <a:cs typeface="Constantia" charset="0"/>
              </a:rPr>
              <a:t>Introduction to R</a:t>
            </a:r>
            <a:endParaRPr lang="en-US" sz="5400" b="1" dirty="0">
              <a:solidFill>
                <a:schemeClr val="bg1"/>
              </a:solidFill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2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public repositories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tantia" charset="0"/>
                <a:ea typeface="Constantia" charset="0"/>
                <a:cs typeface="Constantia" charset="0"/>
              </a:rPr>
              <a:t>CRAN</a:t>
            </a:r>
          </a:p>
          <a:p>
            <a:r>
              <a:rPr lang="en-US" b="1" dirty="0" smtClean="0">
                <a:latin typeface="Constantia" charset="0"/>
                <a:ea typeface="Constantia" charset="0"/>
                <a:cs typeface="Constantia" charset="0"/>
              </a:rPr>
              <a:t>Bioconductor</a:t>
            </a:r>
          </a:p>
          <a:p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Omegahat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R-Forge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Further resources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Online course: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  <a:hlinkClick r:id="rId2"/>
              </a:rPr>
              <a:t>R programming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3"/>
              </a:rPr>
              <a:t>Exploratory Data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  <a:hlinkClick r:id="rId3"/>
              </a:rPr>
              <a:t>Analysis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endParaRPr lang="en-US" dirty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Books: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in a Nutshell: A Desktop Quick Reference by Joseph Adler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for Dummies by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Andrie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 de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Vries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 and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Joris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Meys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Q&amp;A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What is R?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is a language and environment for </a:t>
            </a:r>
            <a:r>
              <a:rPr lang="en-US" b="1" dirty="0">
                <a:latin typeface="Constantia" charset="0"/>
                <a:ea typeface="Constantia" charset="0"/>
                <a:cs typeface="Constantia" charset="0"/>
              </a:rPr>
              <a:t>statistical 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computing and </a:t>
            </a:r>
            <a:r>
              <a:rPr lang="en-US" b="1" dirty="0">
                <a:latin typeface="Constantia" charset="0"/>
                <a:ea typeface="Constantia" charset="0"/>
                <a:cs typeface="Constantia" charset="0"/>
              </a:rPr>
              <a:t>graphics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. It is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similar 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to the S language and environment which was developed at Bell Laboratories 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provides a wide variety of statistical (linear and nonlinear modelling, classical statistical tests, time-series analysis, classification, clustering, …) and graphical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techniques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, and is highly </a:t>
            </a:r>
            <a:r>
              <a:rPr lang="en-US" b="1" dirty="0" smtClean="0">
                <a:latin typeface="Constantia" charset="0"/>
                <a:ea typeface="Constantia" charset="0"/>
                <a:cs typeface="Constantia" charset="0"/>
              </a:rPr>
              <a:t>extensible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R is available as Free Software and runs on a wide variety of UNIX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platforms, Windows 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and 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</a:rPr>
              <a:t>MacOS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The Rising R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  <p:sp>
        <p:nvSpPr>
          <p:cNvPr id="4" name="TextBox 3"/>
          <p:cNvSpPr txBox="1"/>
          <p:nvPr/>
        </p:nvSpPr>
        <p:spPr>
          <a:xfrm>
            <a:off x="-42869" y="6354549"/>
            <a:ext cx="7071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tantia" charset="0"/>
                <a:ea typeface="Constantia" charset="0"/>
                <a:cs typeface="Constantia" charset="0"/>
              </a:rPr>
              <a:t>http://r4stats.com/articles/popularity/</a:t>
            </a:r>
          </a:p>
          <a:p>
            <a:r>
              <a:rPr lang="en-US" sz="1400" dirty="0" smtClean="0">
                <a:latin typeface="Constantia" charset="0"/>
                <a:ea typeface="Constantia" charset="0"/>
                <a:cs typeface="Constantia" charset="0"/>
              </a:rPr>
              <a:t>http://</a:t>
            </a:r>
            <a:r>
              <a:rPr lang="en-US" sz="1400" dirty="0" err="1" smtClean="0">
                <a:latin typeface="Constantia" charset="0"/>
                <a:ea typeface="Constantia" charset="0"/>
                <a:cs typeface="Constantia" charset="0"/>
              </a:rPr>
              <a:t>spectrum.ieee.org</a:t>
            </a:r>
            <a:r>
              <a:rPr lang="en-US" sz="1400" dirty="0" smtClean="0">
                <a:latin typeface="Constantia" charset="0"/>
                <a:ea typeface="Constantia" charset="0"/>
                <a:cs typeface="Constantia" charset="0"/>
              </a:rPr>
              <a:t>/computing/software/the-2015-top-ten-programming-languages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97" y="1464288"/>
            <a:ext cx="4035424" cy="49666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1523786"/>
            <a:ext cx="6785762" cy="4697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8" y="1518411"/>
            <a:ext cx="8147842" cy="48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What can I do with R?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A 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wide variety of statistical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techniques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Publication quality figure 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Web application with shiny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Machine learning</a:t>
            </a:r>
          </a:p>
          <a:p>
            <a:r>
              <a:rPr lang="is-IS" dirty="0" smtClean="0">
                <a:latin typeface="Constantia" charset="0"/>
                <a:ea typeface="Constantia" charset="0"/>
                <a:cs typeface="Constantia" charset="0"/>
              </a:rPr>
              <a:t>…...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6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Constantia" charset="0"/>
                <a:ea typeface="Constantia" charset="0"/>
                <a:cs typeface="Constantia" charset="0"/>
              </a:rPr>
              <a:t>Limitations and possible solutions </a:t>
            </a:r>
            <a:endParaRPr lang="en-US" sz="44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3"/>
            <a:ext cx="8534400" cy="172878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Limitations: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Speed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Memory usage 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Interpretability of source codes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4129088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tantia" charset="0"/>
                <a:ea typeface="Constantia" charset="0"/>
                <a:cs typeface="Constantia" charset="0"/>
              </a:rPr>
              <a:t>Solutions: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nstantia" charset="0"/>
                <a:ea typeface="Constantia" charset="0"/>
                <a:cs typeface="Constantia" charset="0"/>
              </a:rPr>
              <a:t>Multicore/thread processing; Writing C/C++/Fortran within 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nstantia" charset="0"/>
                <a:ea typeface="Constantia" charset="0"/>
                <a:cs typeface="Constantia" charset="0"/>
              </a:rPr>
              <a:t>Avoid multiple copies; Memory profiling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onstantia" charset="0"/>
                <a:ea typeface="Constantia" charset="0"/>
                <a:cs typeface="Constantia" charset="0"/>
              </a:rPr>
              <a:t>Better documentation </a:t>
            </a:r>
            <a:endParaRPr lang="en-US" sz="2800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installation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2"/>
              </a:rPr>
              <a:t>https://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  <a:hlinkClick r:id="rId2"/>
              </a:rPr>
              <a:t>cran.r-project.org/mirrors.html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RStudio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3"/>
              </a:rPr>
              <a:t>https://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  <a:hlinkClick r:id="rId3"/>
              </a:rPr>
              <a:t>www.rstudio.com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3"/>
              </a:rPr>
              <a:t>/products/</a:t>
            </a:r>
            <a:r>
              <a:rPr lang="en-US" dirty="0" err="1">
                <a:latin typeface="Constantia" charset="0"/>
                <a:ea typeface="Constantia" charset="0"/>
                <a:cs typeface="Constantia" charset="0"/>
                <a:hlinkClick r:id="rId3"/>
              </a:rPr>
              <a:t>rstudio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  <a:hlinkClick r:id="rId3"/>
              </a:rPr>
              <a:t>/download/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basics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Basic operations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Functions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Data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structures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Objects and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Classes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Models and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Formulas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Charts and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Graphics</a:t>
            </a: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Getting help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basics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  <a:hlinkClick r:id="rId2" action="ppaction://hlinkfile"/>
              </a:rPr>
              <a:t>R basics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Constantia" charset="0"/>
                <a:ea typeface="Constantia" charset="0"/>
                <a:cs typeface="Constantia" charset="0"/>
              </a:rPr>
              <a:t>R packages</a:t>
            </a:r>
            <a:endParaRPr lang="en-US" sz="4800" b="1" dirty="0">
              <a:latin typeface="Constantia" charset="0"/>
              <a:ea typeface="Constantia" charset="0"/>
              <a:cs typeface="Constant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Data import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: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RMySQL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data.table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Data manipulation: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dplyr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data.table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stringr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Data visualization: ggplot2, lattice,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rgl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htmlwigets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Data modeling: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lme4/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nlme</a:t>
            </a:r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caret</a:t>
            </a:r>
          </a:p>
          <a:p>
            <a:r>
              <a:rPr lang="en-US" dirty="0">
                <a:latin typeface="Constantia" charset="0"/>
                <a:ea typeface="Constantia" charset="0"/>
                <a:cs typeface="Constantia" charset="0"/>
              </a:rPr>
              <a:t>Data report: 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shiny,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rmarkdown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Bioinformatics: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DESeq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DESeq2,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edgeR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limma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etc</a:t>
            </a:r>
            <a:endParaRPr lang="en-US" dirty="0" smtClean="0">
              <a:latin typeface="Constantia" charset="0"/>
              <a:ea typeface="Constantia" charset="0"/>
              <a:cs typeface="Constantia" charset="0"/>
            </a:endParaRPr>
          </a:p>
          <a:p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My packages: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XBSeq</a:t>
            </a:r>
            <a:r>
              <a:rPr lang="en-US" dirty="0" smtClean="0">
                <a:latin typeface="Constantia" charset="0"/>
                <a:ea typeface="Constantia" charset="0"/>
                <a:cs typeface="Constantia" charset="0"/>
              </a:rPr>
              <a:t>, </a:t>
            </a:r>
            <a:r>
              <a:rPr lang="en-US" dirty="0" err="1" smtClean="0">
                <a:latin typeface="Constantia" charset="0"/>
                <a:ea typeface="Constantia" charset="0"/>
                <a:cs typeface="Constantia" charset="0"/>
              </a:rPr>
              <a:t>MBDDiff</a:t>
            </a:r>
            <a:endParaRPr lang="en-US" dirty="0">
              <a:latin typeface="Constantia" charset="0"/>
              <a:ea typeface="Constantia" charset="0"/>
              <a:cs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9833684-A7A6-2A4F-8A81-C2EA8987E063}" vid="{00EE7404-E52A-D548-8E8A-9A89F37A4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351</TotalTime>
  <Words>242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ＭＳ Ｐゴシック</vt:lpstr>
      <vt:lpstr>Arial</vt:lpstr>
      <vt:lpstr>Theme1</vt:lpstr>
      <vt:lpstr>PowerPoint Presentation</vt:lpstr>
      <vt:lpstr>What is R?</vt:lpstr>
      <vt:lpstr>The Rising R</vt:lpstr>
      <vt:lpstr>What can I do with R?</vt:lpstr>
      <vt:lpstr>Limitations and possible solutions </vt:lpstr>
      <vt:lpstr>R installation</vt:lpstr>
      <vt:lpstr>R basics</vt:lpstr>
      <vt:lpstr>R basics</vt:lpstr>
      <vt:lpstr>R packages</vt:lpstr>
      <vt:lpstr>R public repositories</vt:lpstr>
      <vt:lpstr>Further resources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Yuanhang</dc:creator>
  <cp:lastModifiedBy>Liu, Yuanhang</cp:lastModifiedBy>
  <cp:revision>16</cp:revision>
  <dcterms:created xsi:type="dcterms:W3CDTF">2015-11-29T16:13:37Z</dcterms:created>
  <dcterms:modified xsi:type="dcterms:W3CDTF">2015-11-29T22:06:54Z</dcterms:modified>
</cp:coreProperties>
</file>